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56" r:id="rId4"/>
    <p:sldId id="260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C042-288D-BB45-AC03-B6AC3A6F449A}" type="datetimeFigureOut">
              <a:rPr lang="en-US" smtClean="0"/>
              <a:t>14.07.18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4755-6843-D341-849F-2125B5B2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8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C042-288D-BB45-AC03-B6AC3A6F449A}" type="datetimeFigureOut">
              <a:rPr lang="en-US" smtClean="0"/>
              <a:t>14.07.18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4755-6843-D341-849F-2125B5B2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C042-288D-BB45-AC03-B6AC3A6F449A}" type="datetimeFigureOut">
              <a:rPr lang="en-US" smtClean="0"/>
              <a:t>14.07.18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4755-6843-D341-849F-2125B5B2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8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C042-288D-BB45-AC03-B6AC3A6F449A}" type="datetimeFigureOut">
              <a:rPr lang="en-US" smtClean="0"/>
              <a:t>14.07.18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4755-6843-D341-849F-2125B5B2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C042-288D-BB45-AC03-B6AC3A6F449A}" type="datetimeFigureOut">
              <a:rPr lang="en-US" smtClean="0"/>
              <a:t>14.07.18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4755-6843-D341-849F-2125B5B2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5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C042-288D-BB45-AC03-B6AC3A6F449A}" type="datetimeFigureOut">
              <a:rPr lang="en-US" smtClean="0"/>
              <a:t>14.07.18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4755-6843-D341-849F-2125B5B2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7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C042-288D-BB45-AC03-B6AC3A6F449A}" type="datetimeFigureOut">
              <a:rPr lang="en-US" smtClean="0"/>
              <a:t>14.07.18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4755-6843-D341-849F-2125B5B2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7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C042-288D-BB45-AC03-B6AC3A6F449A}" type="datetimeFigureOut">
              <a:rPr lang="en-US" smtClean="0"/>
              <a:t>14.07.18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4755-6843-D341-849F-2125B5B2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6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C042-288D-BB45-AC03-B6AC3A6F449A}" type="datetimeFigureOut">
              <a:rPr lang="en-US" smtClean="0"/>
              <a:t>14.07.18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4755-6843-D341-849F-2125B5B2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2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C042-288D-BB45-AC03-B6AC3A6F449A}" type="datetimeFigureOut">
              <a:rPr lang="en-US" smtClean="0"/>
              <a:t>14.07.18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4755-6843-D341-849F-2125B5B2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6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C042-288D-BB45-AC03-B6AC3A6F449A}" type="datetimeFigureOut">
              <a:rPr lang="en-US" smtClean="0"/>
              <a:t>14.07.18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4755-6843-D341-849F-2125B5B2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5C042-288D-BB45-AC03-B6AC3A6F449A}" type="datetimeFigureOut">
              <a:rPr lang="en-US" smtClean="0"/>
              <a:t>14.07.18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F4755-6843-D341-849F-2125B5B2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3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698368/" TargetMode="External"/><Relationship Id="rId4" Type="http://schemas.openxmlformats.org/officeDocument/2006/relationships/image" Target="../media/image15.JPG"/><Relationship Id="rId5" Type="http://schemas.openxmlformats.org/officeDocument/2006/relationships/hyperlink" Target="http://lhec.web.cern.ch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tka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00" y="1619998"/>
            <a:ext cx="5342971" cy="3775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2627" y="273051"/>
            <a:ext cx="5365750" cy="9017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LHeC</a:t>
            </a:r>
            <a:r>
              <a:rPr lang="en-US" sz="3200" dirty="0" smtClean="0"/>
              <a:t>: Slides for Ian - </a:t>
            </a:r>
            <a:r>
              <a:rPr lang="en-US" sz="3200" dirty="0" smtClean="0"/>
              <a:t>PPAP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68" y="1858501"/>
            <a:ext cx="2869143" cy="3186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8875" y="6066183"/>
            <a:ext cx="3339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Klein for </a:t>
            </a:r>
            <a:r>
              <a:rPr lang="en-US" dirty="0" err="1" smtClean="0"/>
              <a:t>LHeC</a:t>
            </a:r>
            <a:r>
              <a:rPr lang="en-US" dirty="0" smtClean="0"/>
              <a:t> </a:t>
            </a:r>
            <a:r>
              <a:rPr lang="en-US" dirty="0" smtClean="0"/>
              <a:t>UK, </a:t>
            </a:r>
            <a:r>
              <a:rPr lang="en-US" sz="1200" dirty="0" smtClean="0"/>
              <a:t>update 14.7.18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711204" y="5104806"/>
            <a:ext cx="2477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W Kandinsky, Circles in a Circle, 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1923, Philadelphia Art Museum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0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5610" y="1081405"/>
            <a:ext cx="4711546" cy="3231654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 w="158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                       Physics</a:t>
            </a:r>
            <a:endParaRPr lang="en-US" sz="2400" dirty="0" smtClean="0">
              <a:solidFill>
                <a:srgbClr val="800000"/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rgbClr val="000090"/>
                </a:solidFill>
              </a:rPr>
              <a:t>- </a:t>
            </a:r>
            <a:r>
              <a:rPr lang="en-US" b="1" dirty="0" smtClean="0">
                <a:solidFill>
                  <a:srgbClr val="000090"/>
                </a:solidFill>
              </a:rPr>
              <a:t>Microscope</a:t>
            </a:r>
            <a:r>
              <a:rPr lang="en-US" dirty="0" smtClean="0">
                <a:solidFill>
                  <a:srgbClr val="000090"/>
                </a:solidFill>
              </a:rPr>
              <a:t>: World’s Cleanest High Resolution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- </a:t>
            </a:r>
            <a:r>
              <a:rPr lang="en-US" b="1" dirty="0" smtClean="0">
                <a:solidFill>
                  <a:srgbClr val="000090"/>
                </a:solidFill>
              </a:rPr>
              <a:t>Empowerment</a:t>
            </a:r>
            <a:r>
              <a:rPr lang="en-US" dirty="0" smtClean="0">
                <a:solidFill>
                  <a:srgbClr val="000090"/>
                </a:solidFill>
              </a:rPr>
              <a:t> of the LHC Physics </a:t>
            </a:r>
            <a:r>
              <a:rPr lang="en-US" dirty="0" err="1" smtClean="0">
                <a:solidFill>
                  <a:srgbClr val="000090"/>
                </a:solidFill>
              </a:rPr>
              <a:t>Programme</a:t>
            </a:r>
            <a:endParaRPr lang="en-US" dirty="0" smtClean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- </a:t>
            </a:r>
            <a:r>
              <a:rPr lang="en-US" b="1" dirty="0" smtClean="0">
                <a:solidFill>
                  <a:srgbClr val="000090"/>
                </a:solidFill>
              </a:rPr>
              <a:t>Creation</a:t>
            </a:r>
            <a:r>
              <a:rPr lang="en-US" dirty="0" smtClean="0">
                <a:solidFill>
                  <a:srgbClr val="000090"/>
                </a:solidFill>
              </a:rPr>
              <a:t> of a high precision, novel Higgs facility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- </a:t>
            </a:r>
            <a:r>
              <a:rPr lang="en-US" b="1" dirty="0" smtClean="0">
                <a:solidFill>
                  <a:srgbClr val="000090"/>
                </a:solidFill>
              </a:rPr>
              <a:t>Discovery</a:t>
            </a:r>
            <a:r>
              <a:rPr lang="en-US" dirty="0" smtClean="0">
                <a:solidFill>
                  <a:srgbClr val="000090"/>
                </a:solidFill>
              </a:rPr>
              <a:t> Beyond the Standard Model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- </a:t>
            </a:r>
            <a:r>
              <a:rPr lang="en-US" b="1" dirty="0" smtClean="0">
                <a:solidFill>
                  <a:srgbClr val="000090"/>
                </a:solidFill>
              </a:rPr>
              <a:t>Revolution</a:t>
            </a:r>
            <a:r>
              <a:rPr lang="en-US" dirty="0" smtClean="0">
                <a:solidFill>
                  <a:srgbClr val="000090"/>
                </a:solidFill>
              </a:rPr>
              <a:t> of Nuclear Particle Physics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115610" y="239173"/>
            <a:ext cx="4711546" cy="66839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Three </a:t>
            </a:r>
            <a:r>
              <a:rPr lang="en-US" sz="3100" b="1" dirty="0" smtClean="0">
                <a:solidFill>
                  <a:srgbClr val="800000"/>
                </a:solidFill>
              </a:rPr>
              <a:t>Raisons </a:t>
            </a:r>
            <a:r>
              <a:rPr lang="en-US" sz="3100" b="1" dirty="0" err="1" smtClean="0">
                <a:solidFill>
                  <a:srgbClr val="800000"/>
                </a:solidFill>
              </a:rPr>
              <a:t>d’etre</a:t>
            </a:r>
            <a:r>
              <a:rPr lang="en-US" sz="3100" b="1" dirty="0" smtClean="0">
                <a:solidFill>
                  <a:srgbClr val="800000"/>
                </a:solidFill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</a:rPr>
              <a:t>of the </a:t>
            </a:r>
            <a:r>
              <a:rPr lang="en-US" sz="2800" b="1" dirty="0" err="1" smtClean="0">
                <a:solidFill>
                  <a:srgbClr val="800000"/>
                </a:solidFill>
              </a:rPr>
              <a:t>LHeC</a:t>
            </a:r>
            <a:r>
              <a:rPr lang="en-US" sz="2800" b="1" dirty="0" smtClean="0">
                <a:solidFill>
                  <a:srgbClr val="800000"/>
                </a:solidFill>
              </a:rPr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1006" y="2222307"/>
            <a:ext cx="3468392" cy="4493538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  Sustainability and Cost</a:t>
            </a:r>
            <a:endParaRPr lang="en-US" dirty="0"/>
          </a:p>
          <a:p>
            <a:endParaRPr lang="en-US" sz="2000" b="1" dirty="0" smtClean="0">
              <a:solidFill>
                <a:srgbClr val="008000"/>
              </a:solidFill>
            </a:endParaRPr>
          </a:p>
          <a:p>
            <a:r>
              <a:rPr lang="en-US" sz="2000" b="1" dirty="0" smtClean="0">
                <a:solidFill>
                  <a:srgbClr val="000090"/>
                </a:solidFill>
              </a:rPr>
              <a:t>LHC: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- see: SM, Higgs and no BSM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- use: Investment of O(5) BSF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- run: HL LHC until </a:t>
            </a:r>
            <a:r>
              <a:rPr lang="en-US" sz="1400" dirty="0" smtClean="0">
                <a:solidFill>
                  <a:srgbClr val="000090"/>
                </a:solidFill>
              </a:rPr>
              <a:t>~</a:t>
            </a:r>
            <a:r>
              <a:rPr lang="en-US" dirty="0" smtClean="0">
                <a:solidFill>
                  <a:srgbClr val="000090"/>
                </a:solidFill>
              </a:rPr>
              <a:t>2040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LHeC</a:t>
            </a:r>
            <a:r>
              <a:rPr lang="en-US" sz="2000" b="1" dirty="0" smtClean="0">
                <a:solidFill>
                  <a:srgbClr val="000090"/>
                </a:solidFill>
              </a:rPr>
              <a:t>  </a:t>
            </a:r>
            <a:r>
              <a:rPr lang="en-US" dirty="0" smtClean="0"/>
              <a:t>[1206.2913, update 2/19]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- 1.2 </a:t>
            </a:r>
            <a:r>
              <a:rPr lang="en-US" dirty="0" err="1" smtClean="0">
                <a:solidFill>
                  <a:srgbClr val="000090"/>
                </a:solidFill>
              </a:rPr>
              <a:t>TeV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ep</a:t>
            </a:r>
            <a:r>
              <a:rPr lang="en-US" dirty="0" smtClean="0">
                <a:solidFill>
                  <a:srgbClr val="000090"/>
                </a:solidFill>
              </a:rPr>
              <a:t>/A for O(1)BSF 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  <a:sym typeface="Wingdings"/>
              </a:rPr>
              <a:t> </a:t>
            </a:r>
            <a:r>
              <a:rPr lang="en-US" sz="2000" b="1" dirty="0" smtClean="0">
                <a:solidFill>
                  <a:srgbClr val="000090"/>
                </a:solidFill>
                <a:sym typeface="Wingdings"/>
              </a:rPr>
              <a:t>Establish novel </a:t>
            </a:r>
            <a:r>
              <a:rPr lang="en-US" sz="2000" b="1" dirty="0" err="1" smtClean="0">
                <a:solidFill>
                  <a:srgbClr val="000090"/>
                </a:solidFill>
                <a:sym typeface="Wingdings"/>
              </a:rPr>
              <a:t>ep+pp</a:t>
            </a:r>
            <a:endParaRPr lang="en-US" sz="2000" b="1" dirty="0" smtClean="0">
              <a:solidFill>
                <a:srgbClr val="000090"/>
              </a:solidFill>
              <a:sym typeface="Wingdings"/>
            </a:endParaRPr>
          </a:p>
          <a:p>
            <a:r>
              <a:rPr lang="en-US" sz="2000" b="1" dirty="0" smtClean="0">
                <a:solidFill>
                  <a:srgbClr val="000090"/>
                </a:solidFill>
                <a:sym typeface="Wingdings"/>
              </a:rPr>
              <a:t>Twin Collider Facility at CERN:</a:t>
            </a:r>
          </a:p>
          <a:p>
            <a:r>
              <a:rPr lang="en-US" dirty="0" smtClean="0">
                <a:solidFill>
                  <a:srgbClr val="800000"/>
                </a:solidFill>
                <a:sym typeface="Wingdings"/>
              </a:rPr>
              <a:t>sustains HL LHC and bridges to</a:t>
            </a:r>
          </a:p>
          <a:p>
            <a:r>
              <a:rPr lang="en-US" dirty="0" smtClean="0">
                <a:solidFill>
                  <a:srgbClr val="800000"/>
                </a:solidFill>
                <a:sym typeface="Wingdings"/>
              </a:rPr>
              <a:t>CERN’s long </a:t>
            </a:r>
            <a:r>
              <a:rPr lang="en-US" dirty="0">
                <a:solidFill>
                  <a:srgbClr val="800000"/>
                </a:solidFill>
                <a:sym typeface="Wingdings"/>
              </a:rPr>
              <a:t>t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erm future 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For installation during LS4 (2030+)</a:t>
            </a:r>
          </a:p>
          <a:p>
            <a:r>
              <a:rPr lang="en-US" b="1" dirty="0">
                <a:solidFill>
                  <a:srgbClr val="000090"/>
                </a:solidFill>
              </a:rPr>
              <a:t>a</a:t>
            </a:r>
            <a:r>
              <a:rPr lang="en-US" b="1" dirty="0" smtClean="0">
                <a:solidFill>
                  <a:srgbClr val="000090"/>
                </a:solidFill>
              </a:rPr>
              <a:t>nd long term use (HE LHC, </a:t>
            </a:r>
            <a:r>
              <a:rPr lang="en-US" b="1" dirty="0" err="1" smtClean="0">
                <a:solidFill>
                  <a:srgbClr val="000090"/>
                </a:solidFill>
              </a:rPr>
              <a:t>FCCeh</a:t>
            </a:r>
            <a:r>
              <a:rPr lang="en-US" b="1" dirty="0" smtClean="0">
                <a:solidFill>
                  <a:srgbClr val="000090"/>
                </a:solidFill>
              </a:rPr>
              <a:t>)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5609" y="4503415"/>
            <a:ext cx="4711546" cy="2215991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                   Technology</a:t>
            </a:r>
          </a:p>
          <a:p>
            <a:endParaRPr lang="en-US" sz="2400" b="1" dirty="0" smtClean="0">
              <a:solidFill>
                <a:srgbClr val="80000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Accelerator</a:t>
            </a:r>
            <a:r>
              <a:rPr lang="en-US" dirty="0" smtClean="0">
                <a:solidFill>
                  <a:srgbClr val="000090"/>
                </a:solidFill>
              </a:rPr>
              <a:t>: Novel SRF ERL, green power facility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Detector</a:t>
            </a:r>
            <a:r>
              <a:rPr lang="en-US" dirty="0" smtClean="0">
                <a:solidFill>
                  <a:srgbClr val="000090"/>
                </a:solidFill>
              </a:rPr>
              <a:t>: Novel high tech (CMOS..) apparatus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Keep accelerator and detector base 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uptodate</a:t>
            </a:r>
            <a:endParaRPr lang="en-US" dirty="0" smtClean="0">
              <a:solidFill>
                <a:srgbClr val="000090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90"/>
                </a:solidFill>
                <a:sym typeface="Wingdings"/>
              </a:rPr>
              <a:t>while preparing for colliders that cost O(10)BSF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6" y="292171"/>
            <a:ext cx="3616703" cy="17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8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4425" y="3994815"/>
            <a:ext cx="2071519" cy="42180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Physics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3" y="4238816"/>
            <a:ext cx="2994795" cy="2382972"/>
          </a:xfrm>
          <a:prstGeom prst="rect">
            <a:avLst/>
          </a:prstGeom>
          <a:solidFill>
            <a:schemeClr val="bg1">
              <a:lumMod val="85000"/>
              <a:alpha val="26000"/>
            </a:schemeClr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502" y="203690"/>
            <a:ext cx="2567598" cy="1912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157" y="2259042"/>
            <a:ext cx="2471148" cy="1879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381" y="4604330"/>
            <a:ext cx="2982802" cy="21251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34425" y="4724395"/>
            <a:ext cx="2123861" cy="1969770"/>
          </a:xfrm>
          <a:prstGeom prst="rect">
            <a:avLst/>
          </a:prstGeom>
          <a:solidFill>
            <a:schemeClr val="bg1">
              <a:lumMod val="85000"/>
              <a:alpha val="26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α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0.1%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en-US" baseline="-25000" dirty="0" err="1" smtClean="0">
                <a:solidFill>
                  <a:schemeClr val="accent6">
                    <a:lumMod val="50000"/>
                  </a:schemeClr>
                </a:solidFill>
              </a:rPr>
              <a:t>tb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1%...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sin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θ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better than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LEP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[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pp+ep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]: 0.007%</a:t>
            </a:r>
          </a:p>
          <a:p>
            <a:r>
              <a:rPr lang="mr-IN" sz="1400" dirty="0" smtClean="0">
                <a:solidFill>
                  <a:schemeClr val="accent6">
                    <a:lumMod val="50000"/>
                  </a:schemeClr>
                </a:solidFill>
              </a:rPr>
              <a:t>…</a:t>
            </a:r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dirty="0" smtClean="0"/>
              <a:t>HIGH precision leads</a:t>
            </a:r>
          </a:p>
          <a:p>
            <a:r>
              <a:rPr lang="en-GB" dirty="0" smtClean="0">
                <a:sym typeface="Wingdings"/>
              </a:rPr>
              <a:t>to Discovery BSM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725585" y="1787254"/>
            <a:ext cx="0" cy="1128792"/>
          </a:xfrm>
          <a:prstGeom prst="straightConnector1">
            <a:avLst/>
          </a:prstGeom>
          <a:ln w="57150" cmpd="dbl">
            <a:solidFill>
              <a:schemeClr val="accent6">
                <a:lumMod val="50000"/>
                <a:alpha val="54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84577" y="576154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HL LHC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389595" y="291604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LHeC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26178" y="3480442"/>
            <a:ext cx="63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</a:t>
            </a:r>
            <a:r>
              <a:rPr lang="en-US" dirty="0" err="1" smtClean="0"/>
              <a:t>gg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325782" y="3656816"/>
            <a:ext cx="0" cy="216474"/>
          </a:xfrm>
          <a:prstGeom prst="straightConnector1">
            <a:avLst/>
          </a:prstGeom>
          <a:ln w="19050">
            <a:solidFill>
              <a:srgbClr val="8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72925" y="3327557"/>
            <a:ext cx="296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</a:rPr>
              <a:t>H</a:t>
            </a:r>
            <a:endParaRPr lang="en-US" sz="1400" b="1" dirty="0">
              <a:solidFill>
                <a:srgbClr val="8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9994" y="203690"/>
            <a:ext cx="2982802" cy="3935219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2114" y="4391671"/>
            <a:ext cx="928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High </a:t>
            </a:r>
          </a:p>
          <a:p>
            <a:r>
              <a:rPr lang="en-US" sz="1600" dirty="0" smtClean="0"/>
              <a:t>Mass</a:t>
            </a:r>
          </a:p>
          <a:p>
            <a:r>
              <a:rPr lang="en-US" sz="1600" dirty="0" smtClean="0"/>
              <a:t>Searches</a:t>
            </a:r>
            <a:endParaRPr lang="en-US" sz="16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505137" y="4432862"/>
            <a:ext cx="0" cy="2106620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  <a:effectLst>
            <a:outerShdw blurRad="40000" dist="20000" dir="16200000" sx="110000" sy="11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29086" y="6453394"/>
            <a:ext cx="677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84807"/>
                </a:solidFill>
              </a:rPr>
              <a:t>n</a:t>
            </a:r>
            <a:r>
              <a:rPr lang="en-US" sz="1400" dirty="0" smtClean="0">
                <a:solidFill>
                  <a:srgbClr val="984807"/>
                </a:solidFill>
              </a:rPr>
              <a:t>ow</a:t>
            </a:r>
            <a:r>
              <a:rPr lang="en-US" sz="1400" dirty="0" smtClean="0">
                <a:solidFill>
                  <a:srgbClr val="984807"/>
                </a:solidFill>
                <a:sym typeface="Wingdings"/>
              </a:rPr>
              <a:t></a:t>
            </a:r>
            <a:endParaRPr lang="en-US" sz="1400" dirty="0">
              <a:solidFill>
                <a:srgbClr val="984807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79246" y="4355063"/>
            <a:ext cx="2467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Search for Heavy Neutrinos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5804473" y="4355063"/>
            <a:ext cx="3128323" cy="2406108"/>
          </a:xfrm>
          <a:prstGeom prst="rect">
            <a:avLst/>
          </a:prstGeom>
          <a:solidFill>
            <a:schemeClr val="bg1">
              <a:lumMod val="85000"/>
              <a:alpha val="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924057" y="4416618"/>
            <a:ext cx="10489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1802.04317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74" y="198707"/>
            <a:ext cx="5702500" cy="3726979"/>
          </a:xfrm>
          <a:prstGeom prst="rect">
            <a:avLst/>
          </a:prstGeom>
          <a:ln>
            <a:solidFill>
              <a:schemeClr val="accent3">
                <a:lumMod val="50000"/>
                <a:alpha val="73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571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1696" y="72732"/>
            <a:ext cx="4045054" cy="597489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800000"/>
                </a:solidFill>
              </a:rPr>
              <a:t>Acc</a:t>
            </a:r>
            <a:r>
              <a:rPr lang="en-US" sz="3200" b="1" dirty="0" smtClean="0">
                <a:solidFill>
                  <a:srgbClr val="800000"/>
                </a:solidFill>
              </a:rPr>
              <a:t> &amp; </a:t>
            </a:r>
            <a:r>
              <a:rPr lang="en-US" sz="3200" b="1" dirty="0" err="1" smtClean="0">
                <a:solidFill>
                  <a:srgbClr val="800000"/>
                </a:solidFill>
              </a:rPr>
              <a:t>Det</a:t>
            </a:r>
            <a:r>
              <a:rPr lang="en-US" sz="3200" b="1" dirty="0" smtClean="0">
                <a:solidFill>
                  <a:srgbClr val="800000"/>
                </a:solidFill>
              </a:rPr>
              <a:t> Technology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1" y="190314"/>
            <a:ext cx="4597615" cy="2915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139" y="3366052"/>
            <a:ext cx="1686090" cy="2787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042" y="865470"/>
            <a:ext cx="3705470" cy="1786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58" y="3680350"/>
            <a:ext cx="4562338" cy="2894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64" y="4226040"/>
            <a:ext cx="1838676" cy="9170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2884" y="5272399"/>
            <a:ext cx="2930397" cy="738664"/>
          </a:xfrm>
          <a:prstGeom prst="rect">
            <a:avLst/>
          </a:prstGeom>
          <a:solidFill>
            <a:schemeClr val="bg1">
              <a:lumMod val="85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PERLE/</a:t>
            </a:r>
            <a:r>
              <a:rPr lang="en-US" sz="1400" b="1" dirty="0" err="1" smtClean="0"/>
              <a:t>LHeC</a:t>
            </a:r>
            <a:r>
              <a:rPr lang="en-US" sz="1400" b="1" dirty="0" smtClean="0"/>
              <a:t>  first 802 MHz cavity</a:t>
            </a:r>
          </a:p>
          <a:p>
            <a:r>
              <a:rPr lang="en-US" sz="1400" dirty="0" smtClean="0"/>
              <a:t>CERN-</a:t>
            </a:r>
            <a:r>
              <a:rPr lang="en-US" sz="1400" dirty="0" err="1" smtClean="0"/>
              <a:t>Jlab</a:t>
            </a:r>
            <a:r>
              <a:rPr lang="en-US" sz="1400" dirty="0" smtClean="0"/>
              <a:t>. Q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&gt; 3 10</a:t>
            </a:r>
            <a:r>
              <a:rPr lang="en-US" sz="1400" baseline="30000" dirty="0" smtClean="0"/>
              <a:t>10</a:t>
            </a:r>
            <a:r>
              <a:rPr lang="en-US" sz="1400" dirty="0" smtClean="0"/>
              <a:t>, 2K.   freedom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o choose operation point ~ 20MV/m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5829" y="3880223"/>
            <a:ext cx="417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8258" y="3105594"/>
            <a:ext cx="45755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Challenge: demonstrate multi-turn ERL (</a:t>
            </a:r>
            <a:r>
              <a:rPr lang="en-US" sz="1600" dirty="0" err="1" smtClean="0">
                <a:solidFill>
                  <a:srgbClr val="800000"/>
                </a:solidFill>
              </a:rPr>
              <a:t>cbeta</a:t>
            </a:r>
            <a:r>
              <a:rPr lang="en-US" sz="1600" dirty="0" smtClean="0">
                <a:solidFill>
                  <a:srgbClr val="800000"/>
                </a:solidFill>
              </a:rPr>
              <a:t>, 2019)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Develop 802 MHz, </a:t>
            </a:r>
            <a:r>
              <a:rPr lang="en-US" sz="1600" dirty="0" err="1" smtClean="0">
                <a:solidFill>
                  <a:srgbClr val="800000"/>
                </a:solidFill>
              </a:rPr>
              <a:t>LHeC</a:t>
            </a:r>
            <a:r>
              <a:rPr lang="en-US" sz="1600" dirty="0" smtClean="0">
                <a:solidFill>
                  <a:srgbClr val="800000"/>
                </a:solidFill>
              </a:rPr>
              <a:t> Technology (PERLE &gt; 2022)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1042" y="2769616"/>
            <a:ext cx="388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Zoom </a:t>
            </a:r>
            <a:r>
              <a:rPr lang="en-US" sz="1600" dirty="0" err="1" smtClean="0">
                <a:solidFill>
                  <a:srgbClr val="800000"/>
                </a:solidFill>
              </a:rPr>
              <a:t>LHeC</a:t>
            </a:r>
            <a:r>
              <a:rPr lang="en-US" sz="1600" dirty="0" smtClean="0">
                <a:solidFill>
                  <a:srgbClr val="800000"/>
                </a:solidFill>
              </a:rPr>
              <a:t> detector [15.6 x 10.4m</a:t>
            </a:r>
            <a:r>
              <a:rPr lang="en-US" sz="1600" baseline="30000" dirty="0" smtClean="0">
                <a:solidFill>
                  <a:srgbClr val="800000"/>
                </a:solidFill>
              </a:rPr>
              <a:t>2</a:t>
            </a:r>
            <a:r>
              <a:rPr lang="en-US" sz="1600" dirty="0" smtClean="0">
                <a:solidFill>
                  <a:srgbClr val="800000"/>
                </a:solidFill>
              </a:rPr>
              <a:t> HE LHC]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6040" y="2755282"/>
            <a:ext cx="3804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AsTEC</a:t>
            </a:r>
            <a:r>
              <a:rPr lang="en-US" sz="1600" dirty="0" smtClean="0">
                <a:solidFill>
                  <a:schemeClr val="bg1"/>
                </a:solidFill>
              </a:rPr>
              <a:t>, BINP, CERN, </a:t>
            </a:r>
            <a:r>
              <a:rPr lang="en-US" sz="1600" dirty="0" err="1" smtClean="0">
                <a:solidFill>
                  <a:schemeClr val="bg1"/>
                </a:solidFill>
              </a:rPr>
              <a:t>Jlab</a:t>
            </a:r>
            <a:r>
              <a:rPr lang="en-US" sz="1600" dirty="0" smtClean="0">
                <a:solidFill>
                  <a:schemeClr val="bg1"/>
                </a:solidFill>
              </a:rPr>
              <a:t> ,Liverpool, </a:t>
            </a:r>
            <a:r>
              <a:rPr lang="en-US" sz="1600" dirty="0" err="1" smtClean="0">
                <a:solidFill>
                  <a:schemeClr val="bg1"/>
                </a:solidFill>
              </a:rPr>
              <a:t>Orsay</a:t>
            </a:r>
            <a:r>
              <a:rPr lang="en-US" sz="1600" dirty="0" smtClean="0">
                <a:solidFill>
                  <a:schemeClr val="bg1"/>
                </a:solidFill>
              </a:rPr>
              <a:t>, + 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552" y="98430"/>
            <a:ext cx="4688572" cy="6655170"/>
          </a:xfrm>
          <a:prstGeom prst="rect">
            <a:avLst/>
          </a:prstGeom>
          <a:solidFill>
            <a:schemeClr val="bg1">
              <a:lumMod val="75000"/>
              <a:alpha val="3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50659" y="329230"/>
            <a:ext cx="158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PERLE at </a:t>
            </a:r>
            <a:r>
              <a:rPr lang="en-US" dirty="0" err="1" smtClean="0">
                <a:solidFill>
                  <a:srgbClr val="FFFF00"/>
                </a:solidFill>
              </a:rPr>
              <a:t>Orsay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29229" y="3425740"/>
            <a:ext cx="1955734" cy="2585323"/>
          </a:xfrm>
          <a:prstGeom prst="rect">
            <a:avLst/>
          </a:prstGeom>
          <a:solidFill>
            <a:schemeClr val="bg1">
              <a:lumMod val="85000"/>
              <a:alpha val="6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90"/>
                </a:solidFill>
              </a:rPr>
              <a:t>UK Institutes</a:t>
            </a:r>
          </a:p>
          <a:p>
            <a:r>
              <a:rPr lang="en-US" sz="1200" b="1" dirty="0" smtClean="0">
                <a:solidFill>
                  <a:srgbClr val="000090"/>
                </a:solidFill>
              </a:rPr>
              <a:t>Accelerator</a:t>
            </a:r>
            <a:endParaRPr lang="en-US" sz="1200" b="1" dirty="0">
              <a:solidFill>
                <a:srgbClr val="000090"/>
              </a:solidFill>
            </a:endParaRPr>
          </a:p>
          <a:p>
            <a:r>
              <a:rPr lang="en-US" sz="1200" dirty="0" err="1" smtClean="0"/>
              <a:t>AsTEC</a:t>
            </a:r>
            <a:r>
              <a:rPr lang="en-US" sz="1200" dirty="0" smtClean="0"/>
              <a:t>, Cockcroft (Lancaster, </a:t>
            </a:r>
          </a:p>
          <a:p>
            <a:r>
              <a:rPr lang="en-US" sz="1200" dirty="0" smtClean="0"/>
              <a:t>Manchester, Liverpool, </a:t>
            </a:r>
          </a:p>
          <a:p>
            <a:r>
              <a:rPr lang="en-US" sz="1200" dirty="0" err="1" smtClean="0"/>
              <a:t>Srathclyde</a:t>
            </a:r>
            <a:r>
              <a:rPr lang="en-US" sz="1200" dirty="0" smtClean="0"/>
              <a:t>), JAI (Oxford)</a:t>
            </a:r>
          </a:p>
          <a:p>
            <a:endParaRPr lang="en-US" sz="1200" dirty="0" smtClean="0"/>
          </a:p>
          <a:p>
            <a:r>
              <a:rPr lang="en-US" sz="1200" b="1" dirty="0" smtClean="0">
                <a:solidFill>
                  <a:srgbClr val="000090"/>
                </a:solidFill>
              </a:rPr>
              <a:t> </a:t>
            </a:r>
            <a:r>
              <a:rPr lang="en-US" sz="1200" b="1" dirty="0" err="1" smtClean="0">
                <a:solidFill>
                  <a:srgbClr val="000090"/>
                </a:solidFill>
              </a:rPr>
              <a:t>Detector+Physics</a:t>
            </a:r>
            <a:endParaRPr lang="en-US" sz="1200" b="1" dirty="0">
              <a:solidFill>
                <a:srgbClr val="000090"/>
              </a:solidFill>
            </a:endParaRPr>
          </a:p>
          <a:p>
            <a:r>
              <a:rPr lang="en-US" sz="1200" dirty="0" smtClean="0"/>
              <a:t>Birmingham, Liverpool, </a:t>
            </a:r>
          </a:p>
          <a:p>
            <a:r>
              <a:rPr lang="en-US" sz="1200" dirty="0" smtClean="0"/>
              <a:t>Manchester, Oxford, QMW  </a:t>
            </a:r>
          </a:p>
          <a:p>
            <a:endParaRPr lang="en-US" sz="1200" dirty="0"/>
          </a:p>
          <a:p>
            <a:r>
              <a:rPr lang="en-US" sz="1200" dirty="0" smtClean="0"/>
              <a:t>HERA+LHC have also </a:t>
            </a:r>
          </a:p>
          <a:p>
            <a:r>
              <a:rPr lang="en-US" sz="1200" dirty="0" smtClean="0"/>
              <a:t>Bristol, Glasgow, Imperial, </a:t>
            </a:r>
          </a:p>
          <a:p>
            <a:r>
              <a:rPr lang="en-US" sz="1200" dirty="0" smtClean="0"/>
              <a:t>Lancaster,</a:t>
            </a:r>
            <a:r>
              <a:rPr lang="en-US" sz="1200" dirty="0"/>
              <a:t> </a:t>
            </a:r>
            <a:r>
              <a:rPr lang="en-US" sz="1200" dirty="0" smtClean="0"/>
              <a:t>RAL, UCL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131042" y="6193261"/>
            <a:ext cx="35382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Detector: a new task post HL LHC design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Challenge for </a:t>
            </a:r>
            <a:r>
              <a:rPr lang="en-US" sz="1600" dirty="0" err="1" smtClean="0">
                <a:solidFill>
                  <a:srgbClr val="800000"/>
                </a:solidFill>
              </a:rPr>
              <a:t>Acc+Det</a:t>
            </a:r>
            <a:r>
              <a:rPr lang="en-US" sz="1600" dirty="0" smtClean="0">
                <a:solidFill>
                  <a:srgbClr val="800000"/>
                </a:solidFill>
              </a:rPr>
              <a:t>: 3 beam-IR design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91695" y="729011"/>
            <a:ext cx="4045055" cy="6049026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244461" y="4103630"/>
            <a:ext cx="11759" cy="84659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484334" y="2344259"/>
            <a:ext cx="10489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1705.08783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3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stere4lh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41" y="1379216"/>
            <a:ext cx="3365499" cy="4764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318" y="118603"/>
            <a:ext cx="79944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Most up-to-date </a:t>
            </a:r>
            <a:r>
              <a:rPr lang="en-US" sz="2400" dirty="0"/>
              <a:t>Information</a:t>
            </a:r>
            <a:r>
              <a:rPr lang="en-US" dirty="0" smtClean="0"/>
              <a:t>:       </a:t>
            </a:r>
            <a:r>
              <a:rPr lang="en-US" dirty="0">
                <a:hlinkClick r:id="rId3"/>
              </a:rPr>
              <a:t>https://indico.cern.ch/event/698368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orsay18f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08" y="839973"/>
            <a:ext cx="5275378" cy="3656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99908" y="4642570"/>
            <a:ext cx="5275378" cy="203132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b="1" dirty="0" smtClean="0">
                <a:solidFill>
                  <a:srgbClr val="000090"/>
                </a:solidFill>
              </a:rPr>
              <a:t>           New and Updates on</a:t>
            </a:r>
          </a:p>
          <a:p>
            <a:r>
              <a:rPr lang="en-US" b="1" dirty="0" smtClean="0"/>
              <a:t>Physics: </a:t>
            </a:r>
            <a:r>
              <a:rPr lang="en-US" dirty="0" smtClean="0"/>
              <a:t>PDFs, QCD, H, t, BSM, </a:t>
            </a:r>
            <a:r>
              <a:rPr lang="en-US" dirty="0" err="1" smtClean="0"/>
              <a:t>eA</a:t>
            </a:r>
            <a:r>
              <a:rPr lang="en-US" dirty="0"/>
              <a:t> </a:t>
            </a:r>
            <a:r>
              <a:rPr lang="en-US" dirty="0" smtClean="0"/>
              <a:t>+  Relation eh-</a:t>
            </a:r>
            <a:r>
              <a:rPr lang="en-US" dirty="0" err="1" smtClean="0"/>
              <a:t>hh</a:t>
            </a:r>
            <a:r>
              <a:rPr lang="en-US" dirty="0" smtClean="0"/>
              <a:t>..</a:t>
            </a:r>
          </a:p>
          <a:p>
            <a:r>
              <a:rPr lang="en-US" b="1" dirty="0" smtClean="0"/>
              <a:t>Accelerator</a:t>
            </a:r>
            <a:r>
              <a:rPr lang="en-US" dirty="0" smtClean="0"/>
              <a:t>: IR, Optics, Lattice, Cost-Energy, CE.. </a:t>
            </a:r>
          </a:p>
          <a:p>
            <a:r>
              <a:rPr lang="en-US" b="1" dirty="0" smtClean="0"/>
              <a:t>Detector</a:t>
            </a:r>
            <a:r>
              <a:rPr lang="en-US" dirty="0" smtClean="0"/>
              <a:t>: the GPD and its </a:t>
            </a:r>
            <a:r>
              <a:rPr lang="en-US" dirty="0" err="1" smtClean="0"/>
              <a:t>fwd</a:t>
            </a:r>
            <a:r>
              <a:rPr lang="en-US" dirty="0" smtClean="0"/>
              <a:t> and </a:t>
            </a:r>
            <a:r>
              <a:rPr lang="en-US" dirty="0" err="1" smtClean="0"/>
              <a:t>bwd</a:t>
            </a:r>
            <a:r>
              <a:rPr lang="en-US" dirty="0" smtClean="0"/>
              <a:t> detectors</a:t>
            </a:r>
          </a:p>
          <a:p>
            <a:r>
              <a:rPr lang="en-US" b="1" dirty="0" smtClean="0"/>
              <a:t>PERLE</a:t>
            </a:r>
            <a:r>
              <a:rPr lang="en-US" dirty="0" smtClean="0"/>
              <a:t>: Source, Injector, Cavity, </a:t>
            </a:r>
            <a:r>
              <a:rPr lang="en-US" dirty="0" err="1" smtClean="0"/>
              <a:t>Cryomodule</a:t>
            </a:r>
            <a:r>
              <a:rPr lang="en-US" dirty="0" smtClean="0"/>
              <a:t>,.. Physics</a:t>
            </a:r>
          </a:p>
          <a:p>
            <a:r>
              <a:rPr lang="en-US" b="1" dirty="0" smtClean="0"/>
              <a:t>Project</a:t>
            </a:r>
            <a:r>
              <a:rPr lang="en-US" dirty="0" smtClean="0"/>
              <a:t> Development towards the ES2020:</a:t>
            </a:r>
          </a:p>
          <a:p>
            <a:r>
              <a:rPr lang="en-US" dirty="0" err="1" smtClean="0"/>
              <a:t>LHeC</a:t>
            </a:r>
            <a:r>
              <a:rPr lang="en-US" dirty="0" smtClean="0"/>
              <a:t> + </a:t>
            </a:r>
            <a:r>
              <a:rPr lang="en-US" dirty="0" err="1" smtClean="0"/>
              <a:t>FCCeh</a:t>
            </a:r>
            <a:r>
              <a:rPr lang="en-US" dirty="0" smtClean="0"/>
              <a:t>+ PERLE input 12/18. </a:t>
            </a:r>
            <a:r>
              <a:rPr lang="en-US" b="1" dirty="0" smtClean="0"/>
              <a:t>PERLE TDR in 2019.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8341" y="667216"/>
            <a:ext cx="3446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Workshop: </a:t>
            </a:r>
            <a:r>
              <a:rPr lang="en-US" dirty="0" err="1" smtClean="0">
                <a:solidFill>
                  <a:srgbClr val="000090"/>
                </a:solidFill>
              </a:rPr>
              <a:t>LHeC</a:t>
            </a:r>
            <a:r>
              <a:rPr lang="en-US" dirty="0" smtClean="0">
                <a:solidFill>
                  <a:srgbClr val="000090"/>
                </a:solidFill>
              </a:rPr>
              <a:t>/</a:t>
            </a:r>
            <a:r>
              <a:rPr lang="en-US" dirty="0" err="1" smtClean="0">
                <a:solidFill>
                  <a:srgbClr val="000090"/>
                </a:solidFill>
              </a:rPr>
              <a:t>FCCeh</a:t>
            </a:r>
            <a:r>
              <a:rPr lang="en-US" dirty="0" smtClean="0">
                <a:solidFill>
                  <a:srgbClr val="000090"/>
                </a:solidFill>
              </a:rPr>
              <a:t> and PERLE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Last week at </a:t>
            </a:r>
            <a:r>
              <a:rPr lang="en-US" dirty="0" err="1" smtClean="0">
                <a:solidFill>
                  <a:srgbClr val="000090"/>
                </a:solidFill>
              </a:rPr>
              <a:t>Orsay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near Paris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2467" y="6307862"/>
            <a:ext cx="2417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lhec.web.cern.ch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528</Words>
  <Application>Microsoft Macintosh PowerPoint</Application>
  <PresentationFormat>On-screen Show (4:3)</PresentationFormat>
  <Paragraphs>94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LHeC: Slides for Ian - PPAP</vt:lpstr>
      <vt:lpstr>Three Raisons d’etre of the LHeC </vt:lpstr>
      <vt:lpstr>Physics</vt:lpstr>
      <vt:lpstr>Acc &amp; Det Technology</vt:lpstr>
      <vt:lpstr>PowerPoint Presentation</vt:lpstr>
    </vt:vector>
  </TitlesOfParts>
  <Company>liverpool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ian</dc:title>
  <dc:creator>max klein</dc:creator>
  <cp:lastModifiedBy>max klein</cp:lastModifiedBy>
  <cp:revision>26</cp:revision>
  <dcterms:created xsi:type="dcterms:W3CDTF">2018-07-07T12:15:54Z</dcterms:created>
  <dcterms:modified xsi:type="dcterms:W3CDTF">2018-07-14T10:27:42Z</dcterms:modified>
</cp:coreProperties>
</file>