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258" r:id="rId2"/>
    <p:sldId id="1562" r:id="rId3"/>
    <p:sldId id="269" r:id="rId4"/>
    <p:sldId id="1561" r:id="rId5"/>
    <p:sldId id="261" r:id="rId6"/>
    <p:sldId id="280" r:id="rId7"/>
    <p:sldId id="265" r:id="rId8"/>
    <p:sldId id="905" r:id="rId9"/>
    <p:sldId id="270" r:id="rId10"/>
    <p:sldId id="256" r:id="rId11"/>
    <p:sldId id="272" r:id="rId12"/>
    <p:sldId id="285" r:id="rId13"/>
    <p:sldId id="286" r:id="rId14"/>
    <p:sldId id="289" r:id="rId15"/>
    <p:sldId id="277" r:id="rId16"/>
    <p:sldId id="290" r:id="rId17"/>
    <p:sldId id="291" r:id="rId18"/>
    <p:sldId id="909" r:id="rId19"/>
    <p:sldId id="910" r:id="rId20"/>
    <p:sldId id="1558" r:id="rId21"/>
    <p:sldId id="275" r:id="rId22"/>
    <p:sldId id="257" r:id="rId23"/>
    <p:sldId id="284" r:id="rId24"/>
    <p:sldId id="906" r:id="rId25"/>
    <p:sldId id="281" r:id="rId26"/>
    <p:sldId id="1559" r:id="rId27"/>
    <p:sldId id="259" r:id="rId28"/>
    <p:sldId id="266" r:id="rId29"/>
    <p:sldId id="908" r:id="rId30"/>
    <p:sldId id="287" r:id="rId31"/>
    <p:sldId id="288" r:id="rId32"/>
    <p:sldId id="918" r:id="rId3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9357D"/>
    <a:srgbClr val="438269"/>
    <a:srgbClr val="A156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22"/>
    <p:restoredTop sz="94692"/>
  </p:normalViewPr>
  <p:slideViewPr>
    <p:cSldViewPr snapToGrid="0" snapToObjects="1">
      <p:cViewPr>
        <p:scale>
          <a:sx n="106" d="100"/>
          <a:sy n="106" d="100"/>
        </p:scale>
        <p:origin x="440" y="-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1" d="100"/>
        <a:sy n="51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442DE9-8A02-C649-AF84-7CCD1734B92E}" type="datetimeFigureOut">
              <a:rPr lang="de-DE" smtClean="0"/>
              <a:t>12.07.19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CA1EF7-B606-6148-8D0F-711AAEF81A7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8190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F04FBD-CB3E-2B4D-8B80-B6B044995B5B}" type="slidenum">
              <a:rPr lang="en-US">
                <a:solidFill>
                  <a:srgbClr val="C0504D"/>
                </a:solidFill>
              </a:rPr>
              <a:pPr/>
              <a:t>32</a:t>
            </a:fld>
            <a:endParaRPr lang="en-US" dirty="0">
              <a:solidFill>
                <a:srgbClr val="C0504D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378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9873E-C622-4544-B677-9885B40B0A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D1F432-AB90-CC4B-8891-7D595AC555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592DEB-5621-0340-AADF-5252F2460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89B30-F85E-D842-AAA6-64BF1AA3A8A3}" type="datetimeFigureOut">
              <a:rPr lang="de-DE" smtClean="0"/>
              <a:t>11.07.19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A938AF-F914-614E-A9FB-C093893D5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D8EC1-86ED-924C-8D38-0E70D4EB4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22433-E002-3241-8C77-071F3687005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8343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96C55-F39F-9C4C-ACF5-CD79AF9D5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ACE137-784D-B749-95C6-2F238F0AF3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9823B1-3D48-FF45-9144-15C4D13F8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89B30-F85E-D842-AAA6-64BF1AA3A8A3}" type="datetimeFigureOut">
              <a:rPr lang="de-DE" smtClean="0"/>
              <a:t>11.07.19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9CB74B-1E03-2B45-AC0F-7E46D89CC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907E92-64AB-144A-9E84-6011388EA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22433-E002-3241-8C77-071F3687005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658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E24B01-2A03-6440-8555-0D369B040B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DCD4DD-3BDE-FA4B-9A60-DFDD72E11E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1EEC13-9E48-7E49-B750-FBB35D8DA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89B30-F85E-D842-AAA6-64BF1AA3A8A3}" type="datetimeFigureOut">
              <a:rPr lang="de-DE" smtClean="0"/>
              <a:t>11.07.19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02EF61-223F-F74C-9E14-123B706C1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7182C2-EC1B-1449-A5C6-9519C8210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22433-E002-3241-8C77-071F3687005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0611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EE4B4-C04E-6943-8C69-D0AA9C8FB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92AE7D-9CA1-4C46-A05A-6F40FAEEDA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CEFF46-D57D-C84C-B1C6-C1498B943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89B30-F85E-D842-AAA6-64BF1AA3A8A3}" type="datetimeFigureOut">
              <a:rPr lang="de-DE" smtClean="0"/>
              <a:t>11.07.19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7A7496-DF3B-4D45-90FA-20509E070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7E22FB-02A0-D54D-8A20-D0B40836E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22433-E002-3241-8C77-071F3687005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6124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23A8C-F1E1-2D4B-9B60-A5BD14613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0FFE27-8B6D-1546-926D-05E2A744D3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C22D69-5839-0442-AB96-875C14BD2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89B30-F85E-D842-AAA6-64BF1AA3A8A3}" type="datetimeFigureOut">
              <a:rPr lang="de-DE" smtClean="0"/>
              <a:t>11.07.19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15201A-78CD-FB4C-B26D-76869CF85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18F0A0-97A1-3A41-8815-665C01206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22433-E002-3241-8C77-071F3687005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9851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CF646-10E6-E841-AA0F-20E4264D0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6E0FEA-47A8-1D4A-8635-65BF443BE8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6E114B-B2D6-9043-A4C7-7EFC9B1B47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1403C6-13AB-DC46-9AB9-47457B77D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89B30-F85E-D842-AAA6-64BF1AA3A8A3}" type="datetimeFigureOut">
              <a:rPr lang="de-DE" smtClean="0"/>
              <a:t>11.07.19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86DE1D-6062-C645-8128-BAD9235C8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BF6882-846B-EE41-9BAF-3A6DD5B7E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22433-E002-3241-8C77-071F3687005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5005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6CD75-39D4-A549-B7C0-656E876DB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86EFA6-BFBB-E74B-ADB7-85FB4BE8E1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319414-41A9-3B48-9144-BB178A588C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868401-4778-8A40-9C8F-76418AF31C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FB6BA7-DB5B-9F44-A6DD-9E86B6929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9F0721-B892-A946-9478-FFE68FDA9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89B30-F85E-D842-AAA6-64BF1AA3A8A3}" type="datetimeFigureOut">
              <a:rPr lang="de-DE" smtClean="0"/>
              <a:t>11.07.19</a:t>
            </a:fld>
            <a:endParaRPr lang="de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A6F77F-6D7B-BA46-9D4A-12FE3A72F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9F7016F-AC77-2440-BB6F-6B5B97444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22433-E002-3241-8C77-071F3687005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6703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91F1B-26B6-1F42-B4B7-CF47967BB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86B2D0-3257-7649-AEAF-B779DEF15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89B30-F85E-D842-AAA6-64BF1AA3A8A3}" type="datetimeFigureOut">
              <a:rPr lang="de-DE" smtClean="0"/>
              <a:t>11.07.19</a:t>
            </a:fld>
            <a:endParaRPr lang="de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AE66FA-F0A8-FE49-BA96-230AA38D0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4EA089-CFDF-C741-B1F8-3702293F5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22433-E002-3241-8C77-071F3687005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1633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5174BD-8DF0-7945-A4C6-BEDD54417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89B30-F85E-D842-AAA6-64BF1AA3A8A3}" type="datetimeFigureOut">
              <a:rPr lang="de-DE" smtClean="0"/>
              <a:t>11.07.19</a:t>
            </a:fld>
            <a:endParaRPr lang="de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7D026A-257C-EF42-A5ED-21EE63978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5D7B5E-2F4B-DD4C-BAB4-26AA35822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22433-E002-3241-8C77-071F3687005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291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E7E86-3848-EE4E-BB11-BD6B12CB6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FFF3ED-28F5-BD47-8929-32F7C6DE9D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293C68-8E58-2C4D-AA30-CE91FFCEC2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49E545-97F3-B84D-9F0D-541C57ABD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89B30-F85E-D842-AAA6-64BF1AA3A8A3}" type="datetimeFigureOut">
              <a:rPr lang="de-DE" smtClean="0"/>
              <a:t>11.07.19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9A3858-1A48-F247-9910-9CE56C774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8CD7E6-211B-9043-9D80-996DA19F3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22433-E002-3241-8C77-071F3687005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98106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88B68-2A94-284C-A5F4-C922192B7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1E1D03-87E9-8447-A248-27150BA915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B270AE-AEF1-4247-84FC-05496240C9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E13A57-F764-D341-A913-289B6CF60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89B30-F85E-D842-AAA6-64BF1AA3A8A3}" type="datetimeFigureOut">
              <a:rPr lang="de-DE" smtClean="0"/>
              <a:t>11.07.19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592B45-F41A-1444-ABA0-A8E9B1F47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7CF261-879E-E647-B6CF-822D58838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22433-E002-3241-8C77-071F3687005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6920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80AB0F-6FDE-C94F-B80E-AFD15A489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557B63-667E-5449-8D09-6EEE4F5116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B82963-BD0B-8C40-B0D8-813B5011FE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389B30-F85E-D842-AAA6-64BF1AA3A8A3}" type="datetimeFigureOut">
              <a:rPr lang="de-DE" smtClean="0"/>
              <a:t>11.07.19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6BC42E-36F9-A240-BD74-E9E81D5E80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4C94CC-6A31-114A-B36F-C950AC867F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222433-E002-3241-8C77-071F3687005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4680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indico.cern.ch/event/789349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tiff"/><Relationship Id="rId4" Type="http://schemas.openxmlformats.org/officeDocument/2006/relationships/image" Target="../media/image21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tiff"/><Relationship Id="rId4" Type="http://schemas.openxmlformats.org/officeDocument/2006/relationships/image" Target="../media/image33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tiff"/><Relationship Id="rId5" Type="http://schemas.openxmlformats.org/officeDocument/2006/relationships/image" Target="../media/image38.tiff"/><Relationship Id="rId4" Type="http://schemas.openxmlformats.org/officeDocument/2006/relationships/image" Target="../media/image37.tif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7" Type="http://schemas.openxmlformats.org/officeDocument/2006/relationships/image" Target="../media/image57.emf"/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tiff"/><Relationship Id="rId5" Type="http://schemas.openxmlformats.org/officeDocument/2006/relationships/image" Target="../media/image55.tiff"/><Relationship Id="rId4" Type="http://schemas.openxmlformats.org/officeDocument/2006/relationships/image" Target="../media/image54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tiff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86977" y="224219"/>
            <a:ext cx="7772400" cy="772781"/>
          </a:xfrm>
        </p:spPr>
        <p:txBody>
          <a:bodyPr>
            <a:normAutofit/>
          </a:bodyPr>
          <a:lstStyle/>
          <a:p>
            <a:r>
              <a:rPr lang="en-US" sz="3600" b="1" dirty="0" err="1">
                <a:solidFill>
                  <a:srgbClr val="000090"/>
                </a:solidFill>
              </a:rPr>
              <a:t>LHeC</a:t>
            </a:r>
            <a:r>
              <a:rPr lang="en-US" sz="3600" b="1" dirty="0">
                <a:solidFill>
                  <a:srgbClr val="000090"/>
                </a:solidFill>
              </a:rPr>
              <a:t>:  Status and Prospects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52138" y="3133867"/>
            <a:ext cx="38214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90"/>
                </a:solidFill>
              </a:rPr>
              <a:t>Max Klein</a:t>
            </a:r>
          </a:p>
          <a:p>
            <a:pPr algn="ctr"/>
            <a:r>
              <a:rPr lang="en-US" dirty="0">
                <a:solidFill>
                  <a:srgbClr val="000090"/>
                </a:solidFill>
              </a:rPr>
              <a:t>University of Liverpool, ATLAS, H1</a:t>
            </a:r>
          </a:p>
          <a:p>
            <a:pPr algn="ctr"/>
            <a:r>
              <a:rPr lang="en-US" dirty="0">
                <a:solidFill>
                  <a:srgbClr val="000090"/>
                </a:solidFill>
              </a:rPr>
              <a:t>For the </a:t>
            </a:r>
            <a:r>
              <a:rPr lang="en-US" dirty="0" err="1">
                <a:solidFill>
                  <a:srgbClr val="000090"/>
                </a:solidFill>
              </a:rPr>
              <a:t>LHeC</a:t>
            </a:r>
            <a:r>
              <a:rPr lang="en-US" dirty="0">
                <a:solidFill>
                  <a:srgbClr val="000090"/>
                </a:solidFill>
              </a:rPr>
              <a:t> and PERLE Collaborations</a:t>
            </a:r>
          </a:p>
          <a:p>
            <a:pPr algn="ctr"/>
            <a:r>
              <a:rPr lang="en-US" dirty="0">
                <a:solidFill>
                  <a:srgbClr val="000090"/>
                </a:solidFill>
              </a:rPr>
              <a:t>EPS Conference, Ghent, 12.7.2019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61045" y="1213817"/>
            <a:ext cx="1181734" cy="1754326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Overview</a:t>
            </a:r>
          </a:p>
          <a:p>
            <a:pPr algn="ctr"/>
            <a:r>
              <a:rPr lang="en-US" dirty="0"/>
              <a:t>Physics</a:t>
            </a:r>
          </a:p>
          <a:p>
            <a:pPr algn="ctr"/>
            <a:r>
              <a:rPr lang="en-US" dirty="0"/>
              <a:t>ERL</a:t>
            </a:r>
          </a:p>
          <a:p>
            <a:pPr algn="ctr"/>
            <a:r>
              <a:rPr lang="en-US" dirty="0"/>
              <a:t>Machine</a:t>
            </a:r>
          </a:p>
          <a:p>
            <a:pPr algn="ctr"/>
            <a:r>
              <a:rPr lang="en-US" dirty="0"/>
              <a:t>PERLE</a:t>
            </a:r>
          </a:p>
          <a:p>
            <a:pPr algn="ctr"/>
            <a:r>
              <a:rPr lang="en-US" dirty="0"/>
              <a:t>Next Steps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4377" y="4551013"/>
            <a:ext cx="1127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dirty="0"/>
              <a:t>further </a:t>
            </a:r>
            <a:r>
              <a:rPr lang="en-US" dirty="0" err="1"/>
              <a:t>LHeC</a:t>
            </a:r>
            <a:r>
              <a:rPr lang="en-US" dirty="0"/>
              <a:t>/FCC-eh talks at this conference:</a:t>
            </a:r>
          </a:p>
          <a:p>
            <a:pPr algn="ctr"/>
            <a:r>
              <a:rPr lang="en-US" dirty="0"/>
              <a:t> D </a:t>
            </a:r>
            <a:r>
              <a:rPr lang="en-US" dirty="0" err="1"/>
              <a:t>Britzger</a:t>
            </a:r>
            <a:r>
              <a:rPr lang="en-US" dirty="0"/>
              <a:t> [</a:t>
            </a:r>
            <a:r>
              <a:rPr lang="en-US" dirty="0" err="1"/>
              <a:t>eweak</a:t>
            </a:r>
            <a:r>
              <a:rPr lang="en-US" dirty="0"/>
              <a:t>], M Cooper Sarkar [QCD/PDFs], U Klein [Higgs], C </a:t>
            </a:r>
            <a:r>
              <a:rPr lang="en-US" dirty="0" err="1"/>
              <a:t>Schwanenberger</a:t>
            </a:r>
            <a:r>
              <a:rPr lang="en-US" dirty="0"/>
              <a:t> [top/BSM], A </a:t>
            </a:r>
            <a:r>
              <a:rPr lang="en-US" dirty="0" err="1"/>
              <a:t>Stasto</a:t>
            </a:r>
            <a:r>
              <a:rPr lang="en-US" dirty="0"/>
              <a:t> [low x/</a:t>
            </a:r>
            <a:r>
              <a:rPr lang="en-US" dirty="0" err="1"/>
              <a:t>eA</a:t>
            </a:r>
            <a:r>
              <a:rPr lang="en-US" dirty="0"/>
              <a:t>]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87325" y="5462070"/>
            <a:ext cx="8065478" cy="1200329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For </a:t>
            </a:r>
            <a:r>
              <a:rPr lang="en-US" b="1" dirty="0"/>
              <a:t>FCC-eh</a:t>
            </a:r>
            <a:r>
              <a:rPr lang="en-US" dirty="0"/>
              <a:t> see FCC books 1 (physics) and 3 (FCC-</a:t>
            </a:r>
            <a:r>
              <a:rPr lang="en-US" dirty="0" err="1"/>
              <a:t>hh</a:t>
            </a:r>
            <a:r>
              <a:rPr lang="en-US" dirty="0"/>
              <a:t> with eh integrated)</a:t>
            </a:r>
          </a:p>
          <a:p>
            <a:r>
              <a:rPr lang="en-US" dirty="0"/>
              <a:t>See also the CDR presentation in March 2019: </a:t>
            </a:r>
            <a:r>
              <a:rPr lang="en-US" dirty="0">
                <a:hlinkClick r:id="rId2"/>
              </a:rPr>
              <a:t>https://indico.cern.ch/event/789349/</a:t>
            </a:r>
            <a:endParaRPr lang="en-US" dirty="0"/>
          </a:p>
          <a:p>
            <a:r>
              <a:rPr lang="en-US" dirty="0"/>
              <a:t>with talks on FCC-eh machine (OB), Higgs in eh (UK) and QCD (MK). </a:t>
            </a:r>
          </a:p>
          <a:p>
            <a:r>
              <a:rPr lang="en-US" dirty="0"/>
              <a:t>FCC Week at Brussels: Parallel Session [IR, cost, PERLE], summary by O </a:t>
            </a:r>
            <a:r>
              <a:rPr lang="en-US" dirty="0" err="1"/>
              <a:t>Bruening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418F46-8030-FE4F-BB08-472CFAFE9F21}"/>
              </a:ext>
            </a:extLst>
          </p:cNvPr>
          <p:cNvSpPr txBox="1"/>
          <p:nvPr/>
        </p:nvSpPr>
        <p:spPr>
          <a:xfrm>
            <a:off x="419100" y="1721648"/>
            <a:ext cx="31072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Large </a:t>
            </a:r>
            <a:r>
              <a:rPr lang="de-DE" dirty="0" err="1"/>
              <a:t>Hadron</a:t>
            </a:r>
            <a:r>
              <a:rPr lang="de-DE" dirty="0"/>
              <a:t> </a:t>
            </a:r>
            <a:r>
              <a:rPr lang="de-DE" dirty="0" err="1"/>
              <a:t>Electron</a:t>
            </a:r>
            <a:r>
              <a:rPr lang="de-DE" dirty="0"/>
              <a:t> </a:t>
            </a:r>
            <a:r>
              <a:rPr lang="de-DE" dirty="0" err="1"/>
              <a:t>Collider</a:t>
            </a:r>
            <a:r>
              <a:rPr lang="de-DE" dirty="0"/>
              <a:t>:</a:t>
            </a:r>
          </a:p>
          <a:p>
            <a:r>
              <a:rPr lang="de-DE" dirty="0"/>
              <a:t>e:10-60 </a:t>
            </a:r>
            <a:r>
              <a:rPr lang="de-DE" dirty="0" err="1"/>
              <a:t>GeV</a:t>
            </a:r>
            <a:r>
              <a:rPr lang="de-DE" dirty="0"/>
              <a:t>, p: 1-7 </a:t>
            </a:r>
            <a:r>
              <a:rPr lang="de-DE" dirty="0" err="1"/>
              <a:t>TeV</a:t>
            </a:r>
            <a:r>
              <a:rPr lang="de-DE" dirty="0"/>
              <a:t> (LHC)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952B60-411A-4742-8102-A40D4705399C}"/>
              </a:ext>
            </a:extLst>
          </p:cNvPr>
          <p:cNvSpPr txBox="1"/>
          <p:nvPr/>
        </p:nvSpPr>
        <p:spPr>
          <a:xfrm>
            <a:off x="8269705" y="2117301"/>
            <a:ext cx="31933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FCC-eh: </a:t>
            </a:r>
            <a:r>
              <a:rPr lang="de-DE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Few</a:t>
            </a:r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TeV</a:t>
            </a:r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cms</a:t>
            </a:r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eh </a:t>
            </a:r>
            <a:r>
              <a:rPr lang="de-DE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collider</a:t>
            </a:r>
            <a:endParaRPr lang="de-DE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e:10-60 </a:t>
            </a:r>
            <a:r>
              <a:rPr lang="de-DE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GeV</a:t>
            </a:r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p: 20 .. 50 </a:t>
            </a:r>
            <a:r>
              <a:rPr lang="de-DE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TeV</a:t>
            </a:r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47648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5D3EC51-9DFB-6744-9C78-DC886E381E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4487" y="2424028"/>
            <a:ext cx="4157044" cy="41693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66233C-0D04-564A-8EA9-7FABD548EA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9497"/>
            <a:ext cx="6138041" cy="655637"/>
          </a:xfrm>
        </p:spPr>
        <p:txBody>
          <a:bodyPr>
            <a:normAutofit/>
          </a:bodyPr>
          <a:lstStyle/>
          <a:p>
            <a:r>
              <a:rPr lang="de-DE" sz="3200" b="1" dirty="0"/>
              <a:t>Parton </a:t>
            </a:r>
            <a:r>
              <a:rPr lang="de-DE" sz="3200" b="1" dirty="0" err="1"/>
              <a:t>Distributions</a:t>
            </a:r>
            <a:endParaRPr lang="de-DE" sz="32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591EAA-1D44-5D41-A432-53AEE353B4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78" y="1431758"/>
            <a:ext cx="5778960" cy="49843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A9187D-57F8-374D-89E3-86D5CEF20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4487" y="2454434"/>
            <a:ext cx="4157044" cy="41693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F36C7F5-B5BF-DA4D-99CA-7B258222A5A2}"/>
              </a:ext>
            </a:extLst>
          </p:cNvPr>
          <p:cNvSpPr txBox="1"/>
          <p:nvPr/>
        </p:nvSpPr>
        <p:spPr>
          <a:xfrm>
            <a:off x="7173971" y="317996"/>
            <a:ext cx="4779902" cy="203132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de-DE" b="1" dirty="0" err="1">
                <a:solidFill>
                  <a:schemeClr val="accent5">
                    <a:lumMod val="50000"/>
                  </a:schemeClr>
                </a:solidFill>
              </a:rPr>
              <a:t>Complete</a:t>
            </a:r>
            <a:r>
              <a:rPr lang="de-DE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5">
                    <a:lumMod val="50000"/>
                  </a:schemeClr>
                </a:solidFill>
              </a:rPr>
              <a:t>unfolding</a:t>
            </a:r>
            <a:r>
              <a:rPr lang="de-DE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5">
                    <a:lumMod val="50000"/>
                  </a:schemeClr>
                </a:solidFill>
              </a:rPr>
              <a:t>of</a:t>
            </a:r>
            <a:r>
              <a:rPr lang="de-DE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5">
                    <a:lumMod val="50000"/>
                  </a:schemeClr>
                </a:solidFill>
              </a:rPr>
              <a:t>parton</a:t>
            </a:r>
            <a:r>
              <a:rPr lang="de-DE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5">
                    <a:lumMod val="50000"/>
                  </a:schemeClr>
                </a:solidFill>
              </a:rPr>
              <a:t>contents</a:t>
            </a:r>
            <a:r>
              <a:rPr lang="de-DE" b="1" dirty="0">
                <a:solidFill>
                  <a:schemeClr val="accent5">
                    <a:lumMod val="50000"/>
                  </a:schemeClr>
                </a:solidFill>
              </a:rPr>
              <a:t> in </a:t>
            </a:r>
          </a:p>
          <a:p>
            <a:r>
              <a:rPr lang="de-DE" b="1" dirty="0" err="1">
                <a:solidFill>
                  <a:schemeClr val="accent5">
                    <a:lumMod val="50000"/>
                  </a:schemeClr>
                </a:solidFill>
              </a:rPr>
              <a:t>unprecedented</a:t>
            </a:r>
            <a:r>
              <a:rPr lang="de-DE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5">
                    <a:lumMod val="50000"/>
                  </a:schemeClr>
                </a:solidFill>
              </a:rPr>
              <a:t>kinematic</a:t>
            </a:r>
            <a:r>
              <a:rPr lang="de-DE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5">
                    <a:lumMod val="50000"/>
                  </a:schemeClr>
                </a:solidFill>
              </a:rPr>
              <a:t>range</a:t>
            </a:r>
            <a:r>
              <a:rPr lang="de-DE" b="1" dirty="0">
                <a:solidFill>
                  <a:schemeClr val="accent5">
                    <a:lumMod val="50000"/>
                  </a:schemeClr>
                </a:solidFill>
              </a:rPr>
              <a:t>: </a:t>
            </a:r>
            <a:r>
              <a:rPr lang="de-DE" dirty="0" err="1">
                <a:solidFill>
                  <a:schemeClr val="accent5">
                    <a:lumMod val="50000"/>
                  </a:schemeClr>
                </a:solidFill>
              </a:rPr>
              <a:t>u,d,s,c,b,t</a:t>
            </a:r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de-DE" dirty="0" err="1">
                <a:solidFill>
                  <a:schemeClr val="accent5">
                    <a:lumMod val="50000"/>
                  </a:schemeClr>
                </a:solidFill>
              </a:rPr>
              <a:t>xg</a:t>
            </a:r>
            <a:endParaRPr lang="de-DE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de-DE" b="1" dirty="0">
                <a:solidFill>
                  <a:schemeClr val="accent5">
                    <a:lumMod val="50000"/>
                  </a:schemeClr>
                </a:solidFill>
              </a:rPr>
              <a:t>Strong </a:t>
            </a:r>
            <a:r>
              <a:rPr lang="de-DE" b="1" dirty="0" err="1">
                <a:solidFill>
                  <a:schemeClr val="accent5">
                    <a:lumMod val="50000"/>
                  </a:schemeClr>
                </a:solidFill>
              </a:rPr>
              <a:t>coupling</a:t>
            </a:r>
            <a:r>
              <a:rPr lang="de-DE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5">
                    <a:lumMod val="50000"/>
                  </a:schemeClr>
                </a:solidFill>
              </a:rPr>
              <a:t>to</a:t>
            </a:r>
            <a:r>
              <a:rPr lang="de-DE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5">
                    <a:lumMod val="50000"/>
                  </a:schemeClr>
                </a:solidFill>
              </a:rPr>
              <a:t>permille</a:t>
            </a:r>
            <a:r>
              <a:rPr lang="de-DE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5">
                    <a:lumMod val="50000"/>
                  </a:schemeClr>
                </a:solidFill>
              </a:rPr>
              <a:t>accuracy</a:t>
            </a:r>
            <a:r>
              <a:rPr lang="de-DE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(</a:t>
            </a:r>
            <a:r>
              <a:rPr lang="de-DE" dirty="0" err="1">
                <a:solidFill>
                  <a:schemeClr val="accent5">
                    <a:lumMod val="50000"/>
                  </a:schemeClr>
                </a:solidFill>
              </a:rPr>
              <a:t>incl</a:t>
            </a:r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 + </a:t>
            </a:r>
            <a:r>
              <a:rPr lang="de-DE" dirty="0" err="1">
                <a:solidFill>
                  <a:schemeClr val="accent5">
                    <a:lumMod val="50000"/>
                  </a:schemeClr>
                </a:solidFill>
              </a:rPr>
              <a:t>jets</a:t>
            </a:r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):</a:t>
            </a:r>
          </a:p>
          <a:p>
            <a:r>
              <a:rPr lang="de-DE" b="1" dirty="0"/>
              <a:t>                      </a:t>
            </a:r>
            <a:r>
              <a:rPr lang="de-DE" b="1" dirty="0" err="1"/>
              <a:t>Crucial</a:t>
            </a:r>
            <a:r>
              <a:rPr lang="de-DE" b="1" dirty="0"/>
              <a:t> </a:t>
            </a:r>
            <a:r>
              <a:rPr lang="de-DE" b="1" dirty="0" err="1"/>
              <a:t>for</a:t>
            </a:r>
            <a:r>
              <a:rPr lang="de-DE" b="1" dirty="0"/>
              <a:t> LHC:</a:t>
            </a:r>
          </a:p>
          <a:p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- high </a:t>
            </a:r>
            <a:r>
              <a:rPr lang="de-DE" dirty="0" err="1">
                <a:solidFill>
                  <a:schemeClr val="accent5">
                    <a:lumMod val="50000"/>
                  </a:schemeClr>
                </a:solidFill>
              </a:rPr>
              <a:t>precision</a:t>
            </a:r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5">
                    <a:lumMod val="50000"/>
                  </a:schemeClr>
                </a:solidFill>
              </a:rPr>
              <a:t>eweak</a:t>
            </a:r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de-DE" dirty="0" err="1">
                <a:solidFill>
                  <a:schemeClr val="accent5">
                    <a:lumMod val="50000"/>
                  </a:schemeClr>
                </a:solidFill>
              </a:rPr>
              <a:t>Higgs</a:t>
            </a:r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5">
                    <a:lumMod val="50000"/>
                  </a:schemeClr>
                </a:solidFill>
              </a:rPr>
              <a:t>measurements</a:t>
            </a:r>
            <a:endParaRPr lang="de-DE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- Extension </a:t>
            </a:r>
            <a:r>
              <a:rPr lang="de-DE" dirty="0" err="1">
                <a:solidFill>
                  <a:schemeClr val="accent5">
                    <a:lumMod val="50000"/>
                  </a:schemeClr>
                </a:solidFill>
              </a:rPr>
              <a:t>of</a:t>
            </a:r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 high </a:t>
            </a:r>
            <a:r>
              <a:rPr lang="de-DE" dirty="0" err="1">
                <a:solidFill>
                  <a:schemeClr val="accent5">
                    <a:lumMod val="50000"/>
                  </a:schemeClr>
                </a:solidFill>
              </a:rPr>
              <a:t>mass</a:t>
            </a:r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5">
                    <a:lumMod val="50000"/>
                  </a:schemeClr>
                </a:solidFill>
              </a:rPr>
              <a:t>search</a:t>
            </a:r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5">
                    <a:lumMod val="50000"/>
                  </a:schemeClr>
                </a:solidFill>
              </a:rPr>
              <a:t>range</a:t>
            </a:r>
            <a:endParaRPr lang="de-DE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 - Non-linear </a:t>
            </a:r>
            <a:r>
              <a:rPr lang="de-DE" dirty="0" err="1">
                <a:solidFill>
                  <a:schemeClr val="accent5">
                    <a:lumMod val="50000"/>
                  </a:schemeClr>
                </a:solidFill>
              </a:rPr>
              <a:t>low</a:t>
            </a:r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 x </a:t>
            </a:r>
            <a:r>
              <a:rPr lang="de-DE" dirty="0" err="1">
                <a:solidFill>
                  <a:schemeClr val="accent5">
                    <a:lumMod val="50000"/>
                  </a:schemeClr>
                </a:solidFill>
              </a:rPr>
              <a:t>parton</a:t>
            </a:r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5">
                    <a:lumMod val="50000"/>
                  </a:schemeClr>
                </a:solidFill>
              </a:rPr>
              <a:t>evolution</a:t>
            </a:r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; </a:t>
            </a:r>
            <a:r>
              <a:rPr lang="de-DE" dirty="0" err="1">
                <a:solidFill>
                  <a:schemeClr val="accent5">
                    <a:lumMod val="50000"/>
                  </a:schemeClr>
                </a:solidFill>
              </a:rPr>
              <a:t>saturation</a:t>
            </a:r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?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7C4EF9-DD3F-4F4C-9350-D1CA5350A441}"/>
              </a:ext>
            </a:extLst>
          </p:cNvPr>
          <p:cNvSpPr txBox="1"/>
          <p:nvPr/>
        </p:nvSpPr>
        <p:spPr>
          <a:xfrm>
            <a:off x="4192063" y="1810293"/>
            <a:ext cx="2981907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For LHC to have an impact on</a:t>
            </a:r>
          </a:p>
          <a:p>
            <a:r>
              <a:rPr lang="en-US" sz="1600" dirty="0"/>
              <a:t>the search and precision physics</a:t>
            </a:r>
          </a:p>
          <a:p>
            <a:r>
              <a:rPr lang="en-US" sz="1600" dirty="0"/>
              <a:t>program at HL-LHC it is crucial</a:t>
            </a:r>
          </a:p>
          <a:p>
            <a:r>
              <a:rPr lang="en-US" sz="1600" dirty="0"/>
              <a:t>that PDF and QCD information</a:t>
            </a:r>
          </a:p>
          <a:p>
            <a:r>
              <a:rPr lang="en-US" sz="1600" dirty="0"/>
              <a:t>is available early.</a:t>
            </a:r>
          </a:p>
          <a:p>
            <a:endParaRPr lang="en-US" sz="1600" dirty="0"/>
          </a:p>
          <a:p>
            <a:pPr marL="285750" indent="-285750">
              <a:buFont typeface="Wingdings" charset="0"/>
              <a:buChar char="ß"/>
            </a:pPr>
            <a:r>
              <a:rPr lang="en-US" sz="1600" dirty="0">
                <a:sym typeface="Wingdings"/>
              </a:rPr>
              <a:t>PDF study with 50 </a:t>
            </a:r>
            <a:r>
              <a:rPr lang="en-US" sz="1600" dirty="0" err="1">
                <a:sym typeface="Wingdings"/>
              </a:rPr>
              <a:t>vs</a:t>
            </a:r>
            <a:r>
              <a:rPr lang="en-US" sz="1600" dirty="0">
                <a:sym typeface="Wingdings"/>
              </a:rPr>
              <a:t> 1000 fb</a:t>
            </a:r>
            <a:r>
              <a:rPr lang="en-US" sz="1600" baseline="30000" dirty="0">
                <a:sym typeface="Wingdings"/>
              </a:rPr>
              <a:t>-1</a:t>
            </a:r>
            <a:endParaRPr lang="en-US" sz="1600" dirty="0">
              <a:sym typeface="Wingdings"/>
            </a:endParaRPr>
          </a:p>
          <a:p>
            <a:r>
              <a:rPr lang="en-US" dirty="0">
                <a:sym typeface="Wingdings"/>
              </a:rPr>
              <a:t> </a:t>
            </a:r>
          </a:p>
          <a:p>
            <a:r>
              <a:rPr lang="en-US" sz="1600" dirty="0">
                <a:sym typeface="Wingdings"/>
              </a:rPr>
              <a:t>Remove essential party of </a:t>
            </a:r>
          </a:p>
          <a:p>
            <a:r>
              <a:rPr lang="en-US" sz="1600" dirty="0">
                <a:sym typeface="Wingdings"/>
              </a:rPr>
              <a:t>QCD uncertainties of gg</a:t>
            </a:r>
            <a:r>
              <a:rPr lang="en-US" sz="1200" dirty="0">
                <a:sym typeface="Wingdings" pitchFamily="2" charset="2"/>
              </a:rPr>
              <a:t></a:t>
            </a:r>
            <a:r>
              <a:rPr lang="en-US" sz="1600" dirty="0">
                <a:sym typeface="Wingdings"/>
              </a:rPr>
              <a:t> H</a:t>
            </a:r>
          </a:p>
          <a:p>
            <a:endParaRPr lang="en-US" dirty="0">
              <a:sym typeface="Wingdings"/>
            </a:endParaRPr>
          </a:p>
          <a:p>
            <a:r>
              <a:rPr lang="en-US" sz="1400" dirty="0" err="1">
                <a:sym typeface="Wingdings"/>
              </a:rPr>
              <a:t>cf</a:t>
            </a:r>
            <a:r>
              <a:rPr lang="en-US" sz="1400" dirty="0">
                <a:sym typeface="Wingdings"/>
              </a:rPr>
              <a:t> C. </a:t>
            </a:r>
            <a:r>
              <a:rPr lang="en-US" sz="1400" dirty="0" err="1">
                <a:sym typeface="Wingdings"/>
              </a:rPr>
              <a:t>Gwenlan</a:t>
            </a:r>
            <a:r>
              <a:rPr lang="en-US" sz="1400" dirty="0">
                <a:sym typeface="Wingdings"/>
              </a:rPr>
              <a:t>, talk at DIS19 and</a:t>
            </a:r>
          </a:p>
          <a:p>
            <a:r>
              <a:rPr lang="en-US" sz="1400" dirty="0">
                <a:sym typeface="Wingdings"/>
              </a:rPr>
              <a:t>M Cooper Sarkar yesterday at EPS</a:t>
            </a:r>
          </a:p>
          <a:p>
            <a:r>
              <a:rPr lang="en-US" baseline="30000" dirty="0"/>
              <a:t>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EA8E9D8-8B39-7242-A810-C4F6D24C7A72}"/>
              </a:ext>
            </a:extLst>
          </p:cNvPr>
          <p:cNvCxnSpPr/>
          <p:nvPr/>
        </p:nvCxnSpPr>
        <p:spPr>
          <a:xfrm>
            <a:off x="8802563" y="5249502"/>
            <a:ext cx="0" cy="11666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EA66BED-FC71-7842-AFFB-7215ADE48633}"/>
              </a:ext>
            </a:extLst>
          </p:cNvPr>
          <p:cNvSpPr txBox="1"/>
          <p:nvPr/>
        </p:nvSpPr>
        <p:spPr>
          <a:xfrm>
            <a:off x="8773099" y="6231522"/>
            <a:ext cx="7745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 </a:t>
            </a:r>
            <a:r>
              <a:rPr lang="de-DE" sz="1400" dirty="0" err="1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LHeC</a:t>
            </a:r>
            <a:endParaRPr lang="de-DE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EA4B1C-B0A9-4C4D-B9B4-FD4E5484F964}"/>
              </a:ext>
            </a:extLst>
          </p:cNvPr>
          <p:cNvSpPr txBox="1"/>
          <p:nvPr/>
        </p:nvSpPr>
        <p:spPr>
          <a:xfrm>
            <a:off x="7982904" y="6221188"/>
            <a:ext cx="6960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accent5">
                    <a:lumMod val="75000"/>
                  </a:schemeClr>
                </a:solidFill>
              </a:rPr>
              <a:t>FCC-eh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EC52D3-32FE-2D40-BB44-7210D03B9E8D}"/>
              </a:ext>
            </a:extLst>
          </p:cNvPr>
          <p:cNvSpPr txBox="1"/>
          <p:nvPr/>
        </p:nvSpPr>
        <p:spPr>
          <a:xfrm>
            <a:off x="9262381" y="6444079"/>
            <a:ext cx="8034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ym typeface="Wingdings" pitchFamily="2" charset="2"/>
              </a:rPr>
              <a:t> HERA</a:t>
            </a:r>
            <a:endParaRPr lang="de-DE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907465-B976-844A-BBAE-249C51896587}"/>
              </a:ext>
            </a:extLst>
          </p:cNvPr>
          <p:cNvSpPr txBox="1"/>
          <p:nvPr/>
        </p:nvSpPr>
        <p:spPr>
          <a:xfrm>
            <a:off x="9643381" y="6235529"/>
            <a:ext cx="6303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 EIC</a:t>
            </a:r>
            <a:endParaRPr lang="de-DE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C0F2D72-E0E3-D64A-A2F4-42D6CD92069E}"/>
              </a:ext>
            </a:extLst>
          </p:cNvPr>
          <p:cNvSpPr txBox="1"/>
          <p:nvPr/>
        </p:nvSpPr>
        <p:spPr>
          <a:xfrm>
            <a:off x="238128" y="974558"/>
            <a:ext cx="6179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DIS: clean </a:t>
            </a:r>
            <a:r>
              <a:rPr lang="de-DE" dirty="0" err="1"/>
              <a:t>theory</a:t>
            </a:r>
            <a:r>
              <a:rPr lang="de-DE" dirty="0"/>
              <a:t>, light </a:t>
            </a:r>
            <a:r>
              <a:rPr lang="de-DE" dirty="0" err="1"/>
              <a:t>cone</a:t>
            </a:r>
            <a:r>
              <a:rPr lang="de-DE" dirty="0"/>
              <a:t>, redundant </a:t>
            </a:r>
            <a:r>
              <a:rPr lang="de-DE" dirty="0" err="1"/>
              <a:t>e</a:t>
            </a:r>
            <a:r>
              <a:rPr lang="de-DE" dirty="0"/>
              <a:t>/h FS </a:t>
            </a:r>
            <a:r>
              <a:rPr lang="de-DE" dirty="0" err="1"/>
              <a:t>reconstruction</a:t>
            </a:r>
            <a:r>
              <a:rPr lang="de-DE" dirty="0"/>
              <a:t>, ..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1D8DBCA-B59B-D44A-8D97-3C0F38A06945}"/>
              </a:ext>
            </a:extLst>
          </p:cNvPr>
          <p:cNvSpPr txBox="1"/>
          <p:nvPr/>
        </p:nvSpPr>
        <p:spPr>
          <a:xfrm>
            <a:off x="132347" y="6444079"/>
            <a:ext cx="6701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Note </a:t>
            </a:r>
            <a:r>
              <a:rPr lang="de-DE" dirty="0" err="1"/>
              <a:t>that</a:t>
            </a:r>
            <a:r>
              <a:rPr lang="de-DE" dirty="0"/>
              <a:t> 50fb</a:t>
            </a:r>
            <a:r>
              <a:rPr lang="de-DE" baseline="30000" dirty="0"/>
              <a:t>-1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100 </a:t>
            </a:r>
            <a:r>
              <a:rPr lang="de-DE" dirty="0" err="1"/>
              <a:t>times</a:t>
            </a:r>
            <a:r>
              <a:rPr lang="de-DE" dirty="0"/>
              <a:t> H1‘s total </a:t>
            </a:r>
            <a:r>
              <a:rPr lang="de-DE" dirty="0" err="1"/>
              <a:t>luminosity</a:t>
            </a:r>
            <a:r>
              <a:rPr lang="de-DE" dirty="0"/>
              <a:t>: Low x </a:t>
            </a:r>
            <a:r>
              <a:rPr lang="de-DE" dirty="0" err="1"/>
              <a:t>needs</a:t>
            </a:r>
            <a:r>
              <a:rPr lang="de-DE" dirty="0"/>
              <a:t> 1fb</a:t>
            </a:r>
            <a:r>
              <a:rPr lang="de-DE" baseline="30000" dirty="0"/>
              <a:t>-1</a:t>
            </a:r>
            <a:r>
              <a:rPr lang="de-DE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9986093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8971" y="108558"/>
            <a:ext cx="8868566" cy="772781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solidFill>
                  <a:srgbClr val="328875"/>
                </a:solidFill>
              </a:rPr>
              <a:t>High Precision Electroweak Physics with </a:t>
            </a:r>
            <a:r>
              <a:rPr lang="en-US" sz="3200" b="1" dirty="0">
                <a:solidFill>
                  <a:srgbClr val="A15695"/>
                </a:solidFill>
              </a:rPr>
              <a:t>HL-LHC</a:t>
            </a:r>
            <a:r>
              <a:rPr lang="en-US" sz="3200" b="1" dirty="0">
                <a:solidFill>
                  <a:srgbClr val="328875"/>
                </a:solidFill>
              </a:rPr>
              <a:t> and </a:t>
            </a:r>
            <a:r>
              <a:rPr lang="en-US" sz="3200" b="1" dirty="0" err="1">
                <a:solidFill>
                  <a:srgbClr val="328875"/>
                </a:solidFill>
              </a:rPr>
              <a:t>LHeC</a:t>
            </a:r>
            <a:endParaRPr lang="en-US" sz="3200" b="1" dirty="0">
              <a:solidFill>
                <a:srgbClr val="328875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717" y="3509645"/>
            <a:ext cx="4480082" cy="2873737"/>
          </a:xfrm>
          <a:prstGeom prst="rect">
            <a:avLst/>
          </a:prstGeom>
          <a:ln>
            <a:solidFill>
              <a:srgbClr val="328875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640668" y="1293654"/>
            <a:ext cx="1142582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 ATLAS: Studies of  </a:t>
            </a:r>
            <a:r>
              <a:rPr lang="en-US" sz="2400" dirty="0" err="1"/>
              <a:t>HL-LHC+LHeC</a:t>
            </a:r>
            <a:r>
              <a:rPr lang="en-US" sz="2400" dirty="0"/>
              <a:t> prospects</a:t>
            </a:r>
          </a:p>
          <a:p>
            <a:endParaRPr lang="en-US" dirty="0"/>
          </a:p>
          <a:p>
            <a:r>
              <a:rPr lang="en-US" sz="2000" dirty="0"/>
              <a:t>                                                                                                            W Boson Mass:  +-4 MeV (exp) +- 2 MeV (PDF)</a:t>
            </a:r>
            <a:r>
              <a:rPr lang="en-US" sz="2000" baseline="-25000" dirty="0"/>
              <a:t>  </a:t>
            </a:r>
            <a:r>
              <a:rPr lang="en-US" sz="2000" dirty="0"/>
              <a:t>  </a:t>
            </a:r>
          </a:p>
          <a:p>
            <a:endParaRPr lang="en-US" dirty="0"/>
          </a:p>
          <a:p>
            <a:r>
              <a:rPr lang="en-US" sz="2000" dirty="0"/>
              <a:t>Weak mixing angle,  PUB-2018-037: HL-LHC + </a:t>
            </a:r>
            <a:r>
              <a:rPr lang="en-US" sz="2000" dirty="0" err="1"/>
              <a:t>LHeC</a:t>
            </a:r>
            <a:endParaRPr lang="en-US" sz="2000" dirty="0"/>
          </a:p>
          <a:p>
            <a:r>
              <a:rPr lang="en-US" sz="2000" b="1" dirty="0">
                <a:solidFill>
                  <a:srgbClr val="438269"/>
                </a:solidFill>
              </a:rPr>
              <a:t>0.23153 +- 0.00008   </a:t>
            </a:r>
            <a:r>
              <a:rPr lang="en-US" sz="2000" dirty="0"/>
              <a:t>[LEP+SLD: +- …16]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8665" y="2304544"/>
            <a:ext cx="5342225" cy="421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7228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46383-79C1-CD4C-B21D-85919C0991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600" y="373063"/>
            <a:ext cx="9144000" cy="731837"/>
          </a:xfrm>
        </p:spPr>
        <p:txBody>
          <a:bodyPr>
            <a:normAutofit/>
          </a:bodyPr>
          <a:lstStyle/>
          <a:p>
            <a:r>
              <a:rPr lang="de-DE" sz="3600" b="1" dirty="0" err="1">
                <a:solidFill>
                  <a:srgbClr val="002060"/>
                </a:solidFill>
              </a:rPr>
              <a:t>Higgs</a:t>
            </a:r>
            <a:r>
              <a:rPr lang="de-DE" sz="3600" b="1" dirty="0">
                <a:solidFill>
                  <a:srgbClr val="002060"/>
                </a:solidFill>
              </a:rPr>
              <a:t> in </a:t>
            </a:r>
            <a:r>
              <a:rPr lang="de-DE" sz="3600" b="1" dirty="0" err="1">
                <a:solidFill>
                  <a:srgbClr val="002060"/>
                </a:solidFill>
              </a:rPr>
              <a:t>ep</a:t>
            </a:r>
            <a:endParaRPr lang="de-DE" sz="3600" b="1" dirty="0">
              <a:solidFill>
                <a:srgbClr val="00206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C30DD6-4DA0-E74B-89B8-2E06C58254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804" y="1010949"/>
            <a:ext cx="2131718" cy="18457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7F277A-B7F4-644A-8FE6-4516C52E24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03" y="3408784"/>
            <a:ext cx="2336800" cy="19673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C21959-AB3B-8F40-AA5D-CD51B41F4A89}"/>
              </a:ext>
            </a:extLst>
          </p:cNvPr>
          <p:cNvSpPr txBox="1"/>
          <p:nvPr/>
        </p:nvSpPr>
        <p:spPr>
          <a:xfrm>
            <a:off x="544327" y="554315"/>
            <a:ext cx="1819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Charged</a:t>
            </a:r>
            <a:r>
              <a:rPr lang="de-DE" dirty="0"/>
              <a:t> </a:t>
            </a:r>
            <a:r>
              <a:rPr lang="de-DE" dirty="0" err="1"/>
              <a:t>Currents</a:t>
            </a:r>
            <a:endParaRPr lang="de-D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7ACB36-B5BF-3C45-8488-90009CBCFE4E}"/>
              </a:ext>
            </a:extLst>
          </p:cNvPr>
          <p:cNvSpPr txBox="1"/>
          <p:nvPr/>
        </p:nvSpPr>
        <p:spPr>
          <a:xfrm>
            <a:off x="544327" y="2937071"/>
            <a:ext cx="1744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Neutral </a:t>
            </a:r>
            <a:r>
              <a:rPr lang="de-DE" dirty="0" err="1"/>
              <a:t>Currents</a:t>
            </a:r>
            <a:endParaRPr lang="de-DE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8A3333E-D1DE-054E-9885-04DA22A4DC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6521" y="2284815"/>
            <a:ext cx="8859976" cy="40438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F3EE412-E240-5A47-9FF1-14596F2055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8412" y="609500"/>
            <a:ext cx="3210984" cy="86938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9B3447B-DB5D-074E-A6E5-112B7B38E18A}"/>
              </a:ext>
            </a:extLst>
          </p:cNvPr>
          <p:cNvSpPr txBox="1"/>
          <p:nvPr/>
        </p:nvSpPr>
        <p:spPr>
          <a:xfrm>
            <a:off x="10250631" y="1478885"/>
            <a:ext cx="13324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be</a:t>
            </a:r>
            <a:r>
              <a:rPr lang="de-DE" sz="1400" dirty="0"/>
              <a:t> </a:t>
            </a:r>
            <a:r>
              <a:rPr lang="de-DE" sz="1400" dirty="0" err="1"/>
              <a:t>published</a:t>
            </a:r>
            <a:endParaRPr lang="de-DE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2542B5-113B-4443-A772-7CA9977A51DC}"/>
              </a:ext>
            </a:extLst>
          </p:cNvPr>
          <p:cNvSpPr txBox="1"/>
          <p:nvPr/>
        </p:nvSpPr>
        <p:spPr>
          <a:xfrm>
            <a:off x="4538236" y="2348270"/>
            <a:ext cx="5876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>
                <a:solidFill>
                  <a:schemeClr val="accent2">
                    <a:lumMod val="50000"/>
                  </a:schemeClr>
                </a:solidFill>
              </a:rPr>
              <a:t>Prospects</a:t>
            </a:r>
            <a:r>
              <a:rPr lang="de-DE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2">
                    <a:lumMod val="50000"/>
                  </a:schemeClr>
                </a:solidFill>
              </a:rPr>
              <a:t>for</a:t>
            </a:r>
            <a:r>
              <a:rPr lang="de-DE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2">
                    <a:lumMod val="50000"/>
                  </a:schemeClr>
                </a:solidFill>
              </a:rPr>
              <a:t>signal</a:t>
            </a:r>
            <a:r>
              <a:rPr lang="de-DE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2">
                    <a:lumMod val="50000"/>
                  </a:schemeClr>
                </a:solidFill>
              </a:rPr>
              <a:t>strength</a:t>
            </a:r>
            <a:r>
              <a:rPr lang="de-DE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2">
                    <a:lumMod val="50000"/>
                  </a:schemeClr>
                </a:solidFill>
              </a:rPr>
              <a:t>measurements</a:t>
            </a:r>
            <a:r>
              <a:rPr lang="de-DE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2">
                    <a:lumMod val="50000"/>
                  </a:schemeClr>
                </a:solidFill>
              </a:rPr>
              <a:t>of</a:t>
            </a:r>
            <a:r>
              <a:rPr lang="de-DE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2">
                    <a:lumMod val="50000"/>
                  </a:schemeClr>
                </a:solidFill>
              </a:rPr>
              <a:t>Higgs</a:t>
            </a:r>
            <a:r>
              <a:rPr lang="de-DE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2">
                    <a:lumMod val="50000"/>
                  </a:schemeClr>
                </a:solidFill>
              </a:rPr>
              <a:t>decays</a:t>
            </a:r>
            <a:endParaRPr lang="de-DE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BE6531-02B0-F24B-B80D-64A0DB64A4BC}"/>
              </a:ext>
            </a:extLst>
          </p:cNvPr>
          <p:cNvSpPr/>
          <p:nvPr/>
        </p:nvSpPr>
        <p:spPr>
          <a:xfrm>
            <a:off x="8164696" y="404283"/>
            <a:ext cx="3619500" cy="140123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5BCF30-3CE6-D949-B30B-75726185D16D}"/>
              </a:ext>
            </a:extLst>
          </p:cNvPr>
          <p:cNvSpPr txBox="1"/>
          <p:nvPr/>
        </p:nvSpPr>
        <p:spPr>
          <a:xfrm>
            <a:off x="285503" y="5633924"/>
            <a:ext cx="2573397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de-DE" b="1" dirty="0" err="1">
                <a:solidFill>
                  <a:schemeClr val="accent1">
                    <a:lumMod val="75000"/>
                  </a:schemeClr>
                </a:solidFill>
              </a:rPr>
              <a:t>LHeC</a:t>
            </a:r>
            <a:r>
              <a:rPr lang="de-DE" b="1" dirty="0">
                <a:solidFill>
                  <a:schemeClr val="accent1">
                    <a:lumMod val="75000"/>
                  </a:schemeClr>
                </a:solidFill>
              </a:rPr>
              <a:t>:</a:t>
            </a:r>
            <a:r>
              <a:rPr lang="de-DE" dirty="0"/>
              <a:t>      1ab</a:t>
            </a:r>
            <a:r>
              <a:rPr lang="de-DE" baseline="30000" dirty="0"/>
              <a:t>-1</a:t>
            </a:r>
            <a:r>
              <a:rPr lang="de-DE" dirty="0"/>
              <a:t>,    7 </a:t>
            </a:r>
            <a:r>
              <a:rPr lang="de-DE" dirty="0" err="1"/>
              <a:t>TeV</a:t>
            </a:r>
            <a:r>
              <a:rPr lang="de-DE" dirty="0"/>
              <a:t> </a:t>
            </a:r>
            <a:r>
              <a:rPr lang="de-DE" dirty="0" err="1"/>
              <a:t>E</a:t>
            </a:r>
            <a:r>
              <a:rPr lang="de-DE" baseline="-25000" dirty="0" err="1"/>
              <a:t>p</a:t>
            </a:r>
            <a:endParaRPr lang="de-DE" baseline="-25000" dirty="0"/>
          </a:p>
          <a:p>
            <a:r>
              <a:rPr lang="de-DE" b="1" dirty="0">
                <a:solidFill>
                  <a:schemeClr val="accent2"/>
                </a:solidFill>
              </a:rPr>
              <a:t>HE </a:t>
            </a:r>
            <a:r>
              <a:rPr lang="de-DE" b="1" dirty="0" err="1">
                <a:solidFill>
                  <a:schemeClr val="accent2"/>
                </a:solidFill>
              </a:rPr>
              <a:t>LHeC</a:t>
            </a:r>
            <a:r>
              <a:rPr lang="de-DE" dirty="0"/>
              <a:t>: 2ab</a:t>
            </a:r>
            <a:r>
              <a:rPr lang="de-DE" baseline="30000" dirty="0"/>
              <a:t>-1</a:t>
            </a:r>
            <a:r>
              <a:rPr lang="de-DE" dirty="0"/>
              <a:t>, 13 </a:t>
            </a:r>
            <a:r>
              <a:rPr lang="de-DE" dirty="0" err="1"/>
              <a:t>TeV</a:t>
            </a:r>
            <a:r>
              <a:rPr lang="de-DE" dirty="0"/>
              <a:t> </a:t>
            </a:r>
            <a:r>
              <a:rPr lang="de-DE" dirty="0" err="1"/>
              <a:t>E</a:t>
            </a:r>
            <a:r>
              <a:rPr lang="de-DE" baseline="-25000" dirty="0" err="1"/>
              <a:t>p</a:t>
            </a:r>
            <a:endParaRPr lang="de-DE" baseline="-25000" dirty="0"/>
          </a:p>
          <a:p>
            <a:r>
              <a:rPr lang="de-DE" b="1" dirty="0">
                <a:solidFill>
                  <a:srgbClr val="00B050"/>
                </a:solidFill>
              </a:rPr>
              <a:t>FCC-eh:    </a:t>
            </a:r>
            <a:r>
              <a:rPr lang="de-DE" dirty="0"/>
              <a:t>2ab</a:t>
            </a:r>
            <a:r>
              <a:rPr lang="de-DE" baseline="30000" dirty="0"/>
              <a:t>-1</a:t>
            </a:r>
            <a:r>
              <a:rPr lang="de-DE" dirty="0"/>
              <a:t>, 50 </a:t>
            </a:r>
            <a:r>
              <a:rPr lang="de-DE" dirty="0" err="1"/>
              <a:t>TeV</a:t>
            </a:r>
            <a:r>
              <a:rPr lang="de-DE" dirty="0"/>
              <a:t> </a:t>
            </a:r>
            <a:r>
              <a:rPr lang="de-DE" dirty="0" err="1"/>
              <a:t>E</a:t>
            </a:r>
            <a:r>
              <a:rPr lang="de-DE" baseline="-25000" dirty="0" err="1"/>
              <a:t>p</a:t>
            </a:r>
            <a:endParaRPr lang="de-DE" baseline="-25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0A9E36-1F33-CB49-B7D0-106B0C433866}"/>
              </a:ext>
            </a:extLst>
          </p:cNvPr>
          <p:cNvSpPr txBox="1"/>
          <p:nvPr/>
        </p:nvSpPr>
        <p:spPr>
          <a:xfrm>
            <a:off x="9000121" y="6392139"/>
            <a:ext cx="3005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cf </a:t>
            </a:r>
            <a:r>
              <a:rPr lang="de-DE" dirty="0" err="1"/>
              <a:t>talk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U. Klein </a:t>
            </a:r>
            <a:r>
              <a:rPr lang="de-DE" dirty="0" err="1"/>
              <a:t>today</a:t>
            </a:r>
            <a:r>
              <a:rPr lang="de-DE" dirty="0"/>
              <a:t> at EPS</a:t>
            </a:r>
          </a:p>
        </p:txBody>
      </p:sp>
    </p:spTree>
    <p:extLst>
      <p:ext uri="{BB962C8B-B14F-4D97-AF65-F5344CB8AC3E}">
        <p14:creationId xmlns:p14="http://schemas.microsoft.com/office/powerpoint/2010/main" val="13293270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C002E-BDF8-B444-934D-3515B50F1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6584" y="67577"/>
            <a:ext cx="8269817" cy="1325563"/>
          </a:xfrm>
        </p:spPr>
        <p:txBody>
          <a:bodyPr>
            <a:normAutofit/>
          </a:bodyPr>
          <a:lstStyle/>
          <a:p>
            <a:r>
              <a:rPr lang="de-DE" sz="4000" b="1" dirty="0" err="1">
                <a:solidFill>
                  <a:srgbClr val="002060"/>
                </a:solidFill>
              </a:rPr>
              <a:t>Higgs</a:t>
            </a:r>
            <a:r>
              <a:rPr lang="de-DE" sz="4000" b="1" dirty="0">
                <a:solidFill>
                  <a:srgbClr val="002060"/>
                </a:solidFill>
              </a:rPr>
              <a:t> in </a:t>
            </a:r>
            <a:r>
              <a:rPr lang="de-DE" sz="4000" b="1" dirty="0" err="1">
                <a:solidFill>
                  <a:srgbClr val="002060"/>
                </a:solidFill>
              </a:rPr>
              <a:t>ep</a:t>
            </a:r>
            <a:r>
              <a:rPr lang="de-DE" sz="4000" b="1" dirty="0">
                <a:solidFill>
                  <a:srgbClr val="002060"/>
                </a:solidFill>
              </a:rPr>
              <a:t> </a:t>
            </a:r>
            <a:r>
              <a:rPr lang="de-DE" sz="4000" b="1" dirty="0" err="1">
                <a:solidFill>
                  <a:srgbClr val="002060"/>
                </a:solidFill>
              </a:rPr>
              <a:t>and</a:t>
            </a:r>
            <a:r>
              <a:rPr lang="de-DE" sz="4000" b="1" dirty="0">
                <a:solidFill>
                  <a:srgbClr val="002060"/>
                </a:solidFill>
              </a:rPr>
              <a:t> pp </a:t>
            </a:r>
            <a:r>
              <a:rPr lang="de-DE" sz="4000" dirty="0">
                <a:solidFill>
                  <a:srgbClr val="002060"/>
                </a:solidFill>
              </a:rPr>
              <a:t>[</a:t>
            </a:r>
            <a:r>
              <a:rPr lang="de-DE" sz="4000" dirty="0" err="1">
                <a:solidFill>
                  <a:srgbClr val="002060"/>
                </a:solidFill>
              </a:rPr>
              <a:t>LHeC</a:t>
            </a:r>
            <a:r>
              <a:rPr lang="de-DE" sz="4000" dirty="0">
                <a:solidFill>
                  <a:srgbClr val="002060"/>
                </a:solidFill>
              </a:rPr>
              <a:t> </a:t>
            </a:r>
            <a:r>
              <a:rPr lang="de-DE" sz="4000" dirty="0" err="1">
                <a:solidFill>
                  <a:srgbClr val="002060"/>
                </a:solidFill>
              </a:rPr>
              <a:t>and</a:t>
            </a:r>
            <a:r>
              <a:rPr lang="de-DE" sz="4000" dirty="0">
                <a:solidFill>
                  <a:srgbClr val="002060"/>
                </a:solidFill>
              </a:rPr>
              <a:t> HL-LHC]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84E5C8-B094-2141-81B7-AA1B250315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903" y="2051526"/>
            <a:ext cx="7165369" cy="40275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C6BB01-BE50-2141-840F-BFA8C05027A3}"/>
              </a:ext>
            </a:extLst>
          </p:cNvPr>
          <p:cNvSpPr txBox="1"/>
          <p:nvPr/>
        </p:nvSpPr>
        <p:spPr>
          <a:xfrm>
            <a:off x="1108121" y="1471354"/>
            <a:ext cx="62673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>
                <a:solidFill>
                  <a:srgbClr val="002060"/>
                </a:solidFill>
              </a:rPr>
              <a:t>Determination </a:t>
            </a:r>
            <a:r>
              <a:rPr lang="de-DE" sz="2000" b="1" dirty="0" err="1">
                <a:solidFill>
                  <a:srgbClr val="002060"/>
                </a:solidFill>
              </a:rPr>
              <a:t>of</a:t>
            </a:r>
            <a:r>
              <a:rPr lang="de-DE" sz="2000" b="1" dirty="0">
                <a:solidFill>
                  <a:srgbClr val="002060"/>
                </a:solidFill>
              </a:rPr>
              <a:t> SM </a:t>
            </a:r>
            <a:r>
              <a:rPr lang="de-DE" sz="2000" b="1" dirty="0" err="1">
                <a:solidFill>
                  <a:srgbClr val="002060"/>
                </a:solidFill>
              </a:rPr>
              <a:t>Higgs</a:t>
            </a:r>
            <a:r>
              <a:rPr lang="de-DE" sz="2000" b="1" dirty="0">
                <a:solidFill>
                  <a:srgbClr val="002060"/>
                </a:solidFill>
              </a:rPr>
              <a:t> </a:t>
            </a:r>
            <a:r>
              <a:rPr lang="de-DE" sz="2000" b="1" dirty="0" err="1">
                <a:solidFill>
                  <a:srgbClr val="002060"/>
                </a:solidFill>
              </a:rPr>
              <a:t>couplings</a:t>
            </a:r>
            <a:r>
              <a:rPr lang="de-DE" sz="2000" b="1" dirty="0">
                <a:solidFill>
                  <a:srgbClr val="002060"/>
                </a:solidFill>
              </a:rPr>
              <a:t> </a:t>
            </a:r>
            <a:r>
              <a:rPr lang="de-DE" sz="2000" b="1" dirty="0" err="1">
                <a:solidFill>
                  <a:srgbClr val="002060"/>
                </a:solidFill>
              </a:rPr>
              <a:t>jointly</a:t>
            </a:r>
            <a:r>
              <a:rPr lang="de-DE" sz="2000" b="1" dirty="0">
                <a:solidFill>
                  <a:srgbClr val="002060"/>
                </a:solidFill>
              </a:rPr>
              <a:t> </a:t>
            </a:r>
            <a:r>
              <a:rPr lang="de-DE" sz="2000" b="1" dirty="0" err="1">
                <a:solidFill>
                  <a:srgbClr val="002060"/>
                </a:solidFill>
              </a:rPr>
              <a:t>from</a:t>
            </a:r>
            <a:r>
              <a:rPr lang="de-DE" sz="2000" b="1" dirty="0">
                <a:solidFill>
                  <a:srgbClr val="002060"/>
                </a:solidFill>
              </a:rPr>
              <a:t> pp + </a:t>
            </a:r>
            <a:r>
              <a:rPr lang="de-DE" sz="2000" b="1" dirty="0" err="1">
                <a:solidFill>
                  <a:srgbClr val="002060"/>
                </a:solidFill>
              </a:rPr>
              <a:t>ep</a:t>
            </a:r>
            <a:endParaRPr lang="de-DE" sz="2000" b="1" dirty="0">
              <a:solidFill>
                <a:srgbClr val="002060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6E09278-56E1-8D4A-BB34-64384AD0139A}"/>
              </a:ext>
            </a:extLst>
          </p:cNvPr>
          <p:cNvCxnSpPr/>
          <p:nvPr/>
        </p:nvCxnSpPr>
        <p:spPr>
          <a:xfrm>
            <a:off x="914400" y="4572008"/>
            <a:ext cx="6654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2965699-F182-A64C-8CB4-FA663AF46355}"/>
              </a:ext>
            </a:extLst>
          </p:cNvPr>
          <p:cNvSpPr txBox="1"/>
          <p:nvPr/>
        </p:nvSpPr>
        <p:spPr>
          <a:xfrm>
            <a:off x="7095067" y="3935148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2060"/>
                </a:solidFill>
              </a:rPr>
              <a:t>1%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2BC5FA-9E43-6D49-8F73-9307729A1C70}"/>
              </a:ext>
            </a:extLst>
          </p:cNvPr>
          <p:cNvSpPr txBox="1"/>
          <p:nvPr/>
        </p:nvSpPr>
        <p:spPr>
          <a:xfrm>
            <a:off x="8986514" y="3193373"/>
            <a:ext cx="2016771" cy="329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/>
              <a:t>bb</a:t>
            </a:r>
            <a:r>
              <a:rPr lang="de-DE" sz="2400" dirty="0"/>
              <a:t>    </a:t>
            </a:r>
            <a:r>
              <a:rPr lang="de-DE" sz="2400" dirty="0">
                <a:solidFill>
                  <a:srgbClr val="0070C0"/>
                </a:solidFill>
              </a:rPr>
              <a:t> 0.9    </a:t>
            </a:r>
            <a:r>
              <a:rPr lang="de-DE" sz="2400" dirty="0">
                <a:solidFill>
                  <a:srgbClr val="C00000"/>
                </a:solidFill>
              </a:rPr>
              <a:t>2.7</a:t>
            </a:r>
          </a:p>
          <a:p>
            <a:r>
              <a:rPr lang="de-DE" sz="2400" dirty="0"/>
              <a:t>WW  </a:t>
            </a:r>
            <a:r>
              <a:rPr lang="de-DE" sz="2400" dirty="0">
                <a:solidFill>
                  <a:srgbClr val="0070C0"/>
                </a:solidFill>
              </a:rPr>
              <a:t>0.3</a:t>
            </a:r>
            <a:r>
              <a:rPr lang="de-DE" sz="2400" dirty="0"/>
              <a:t>    </a:t>
            </a:r>
            <a:r>
              <a:rPr lang="de-DE" sz="2400" dirty="0">
                <a:solidFill>
                  <a:srgbClr val="C00000"/>
                </a:solidFill>
              </a:rPr>
              <a:t>1.2</a:t>
            </a:r>
          </a:p>
          <a:p>
            <a:r>
              <a:rPr lang="de-DE" sz="2400" dirty="0" err="1"/>
              <a:t>gg</a:t>
            </a:r>
            <a:r>
              <a:rPr lang="de-DE" sz="2400" dirty="0"/>
              <a:t>     </a:t>
            </a:r>
            <a:r>
              <a:rPr lang="de-DE" sz="2400" dirty="0">
                <a:solidFill>
                  <a:srgbClr val="0070C0"/>
                </a:solidFill>
              </a:rPr>
              <a:t> 1.7    </a:t>
            </a:r>
            <a:r>
              <a:rPr lang="de-DE" sz="2400" dirty="0">
                <a:solidFill>
                  <a:srgbClr val="C00000"/>
                </a:solidFill>
              </a:rPr>
              <a:t>2.2</a:t>
            </a:r>
          </a:p>
          <a:p>
            <a:r>
              <a:rPr lang="de-DE" sz="2400" dirty="0"/>
              <a:t>tau    </a:t>
            </a:r>
            <a:r>
              <a:rPr lang="de-DE" sz="2400" dirty="0">
                <a:solidFill>
                  <a:srgbClr val="0070C0"/>
                </a:solidFill>
              </a:rPr>
              <a:t>1.5</a:t>
            </a:r>
            <a:r>
              <a:rPr lang="de-DE" sz="2400" dirty="0"/>
              <a:t>    </a:t>
            </a:r>
            <a:r>
              <a:rPr lang="de-DE" sz="2400" dirty="0">
                <a:solidFill>
                  <a:srgbClr val="C00000"/>
                </a:solidFill>
              </a:rPr>
              <a:t>1.6</a:t>
            </a:r>
          </a:p>
          <a:p>
            <a:r>
              <a:rPr lang="de-DE" sz="2400" dirty="0"/>
              <a:t>cc     </a:t>
            </a:r>
            <a:r>
              <a:rPr lang="de-DE" sz="2400" dirty="0">
                <a:solidFill>
                  <a:srgbClr val="0070C0"/>
                </a:solidFill>
              </a:rPr>
              <a:t> 1.9     </a:t>
            </a:r>
            <a:r>
              <a:rPr lang="de-DE" sz="2400" dirty="0"/>
              <a:t>--</a:t>
            </a:r>
          </a:p>
          <a:p>
            <a:r>
              <a:rPr lang="de-DE" sz="2400" dirty="0"/>
              <a:t>ZZ     </a:t>
            </a:r>
            <a:r>
              <a:rPr lang="de-DE" sz="2400" dirty="0">
                <a:solidFill>
                  <a:srgbClr val="0070C0"/>
                </a:solidFill>
              </a:rPr>
              <a:t> 0.5    </a:t>
            </a:r>
            <a:r>
              <a:rPr lang="de-DE" sz="2400" dirty="0">
                <a:solidFill>
                  <a:srgbClr val="C00000"/>
                </a:solidFill>
              </a:rPr>
              <a:t>1.0</a:t>
            </a:r>
          </a:p>
          <a:p>
            <a:r>
              <a:rPr lang="de-DE" sz="2400" dirty="0" err="1"/>
              <a:t>yy</a:t>
            </a:r>
            <a:r>
              <a:rPr lang="de-DE" sz="2400" dirty="0"/>
              <a:t>     </a:t>
            </a:r>
            <a:r>
              <a:rPr lang="de-DE" sz="2400" dirty="0">
                <a:solidFill>
                  <a:srgbClr val="0070C0"/>
                </a:solidFill>
              </a:rPr>
              <a:t> 3.3    </a:t>
            </a:r>
            <a:r>
              <a:rPr lang="de-DE" sz="2400" dirty="0">
                <a:solidFill>
                  <a:srgbClr val="C00000"/>
                </a:solidFill>
              </a:rPr>
              <a:t>1.7</a:t>
            </a:r>
          </a:p>
          <a:p>
            <a:endParaRPr lang="de-DE" sz="2400" dirty="0"/>
          </a:p>
          <a:p>
            <a:r>
              <a:rPr lang="de-DE" sz="1600" dirty="0"/>
              <a:t>in </a:t>
            </a:r>
            <a:r>
              <a:rPr lang="de-DE" sz="1600" dirty="0" err="1"/>
              <a:t>percent</a:t>
            </a:r>
            <a:r>
              <a:rPr lang="de-DE" sz="1600" dirty="0"/>
              <a:t>. SM </a:t>
            </a:r>
            <a:r>
              <a:rPr lang="de-DE" sz="1600" dirty="0" err="1"/>
              <a:t>width</a:t>
            </a:r>
            <a:r>
              <a:rPr lang="de-DE" sz="1600" dirty="0"/>
              <a:t>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CBEF22-3FBC-AA41-B21B-8620BD4A8F15}"/>
              </a:ext>
            </a:extLst>
          </p:cNvPr>
          <p:cNvSpPr txBox="1"/>
          <p:nvPr/>
        </p:nvSpPr>
        <p:spPr>
          <a:xfrm>
            <a:off x="8795275" y="2310014"/>
            <a:ext cx="23992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/>
              <a:t>Uncertainties</a:t>
            </a:r>
            <a:r>
              <a:rPr lang="de-DE" b="1" dirty="0"/>
              <a:t> on </a:t>
            </a:r>
            <a:r>
              <a:rPr lang="de-DE" b="1" dirty="0" err="1"/>
              <a:t>kappa</a:t>
            </a:r>
            <a:endParaRPr lang="de-DE" b="1" dirty="0"/>
          </a:p>
          <a:p>
            <a:r>
              <a:rPr lang="de-DE" dirty="0" err="1"/>
              <a:t>Decay</a:t>
            </a:r>
            <a:r>
              <a:rPr lang="de-DE" dirty="0"/>
              <a:t> </a:t>
            </a:r>
            <a:r>
              <a:rPr lang="de-DE" dirty="0">
                <a:solidFill>
                  <a:srgbClr val="0070C0"/>
                </a:solidFill>
              </a:rPr>
              <a:t> </a:t>
            </a:r>
            <a:r>
              <a:rPr lang="de-DE" dirty="0" err="1">
                <a:solidFill>
                  <a:srgbClr val="0070C0"/>
                </a:solidFill>
              </a:rPr>
              <a:t>FCCep</a:t>
            </a:r>
            <a:r>
              <a:rPr lang="de-DE" dirty="0">
                <a:solidFill>
                  <a:srgbClr val="0070C0"/>
                </a:solidFill>
              </a:rPr>
              <a:t> </a:t>
            </a:r>
            <a:r>
              <a:rPr lang="de-DE" dirty="0">
                <a:solidFill>
                  <a:srgbClr val="C00000"/>
                </a:solidFill>
              </a:rPr>
              <a:t>HL-LHC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CC02BD-BC66-BB42-8795-CE7134741FFC}"/>
              </a:ext>
            </a:extLst>
          </p:cNvPr>
          <p:cNvSpPr txBox="1"/>
          <p:nvPr/>
        </p:nvSpPr>
        <p:spPr>
          <a:xfrm>
            <a:off x="8795275" y="1563688"/>
            <a:ext cx="22583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Results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 FCC-eh at</a:t>
            </a:r>
          </a:p>
          <a:p>
            <a:r>
              <a:rPr lang="de-DE" dirty="0"/>
              <a:t>20 </a:t>
            </a:r>
            <a:r>
              <a:rPr lang="de-DE" dirty="0" err="1"/>
              <a:t>TeV</a:t>
            </a:r>
            <a:r>
              <a:rPr lang="de-DE" dirty="0"/>
              <a:t> </a:t>
            </a:r>
            <a:r>
              <a:rPr lang="de-DE" dirty="0" err="1"/>
              <a:t>E</a:t>
            </a:r>
            <a:r>
              <a:rPr lang="de-DE" baseline="-25000" dirty="0" err="1"/>
              <a:t>p</a:t>
            </a:r>
            <a:r>
              <a:rPr lang="de-DE" dirty="0"/>
              <a:t> x 60 </a:t>
            </a:r>
            <a:r>
              <a:rPr lang="de-DE" dirty="0" err="1"/>
              <a:t>GeV</a:t>
            </a:r>
            <a:r>
              <a:rPr lang="de-DE" dirty="0"/>
              <a:t> </a:t>
            </a:r>
            <a:r>
              <a:rPr lang="de-DE" dirty="0" err="1"/>
              <a:t>E</a:t>
            </a:r>
            <a:r>
              <a:rPr lang="de-DE" baseline="-25000" dirty="0" err="1"/>
              <a:t>e</a:t>
            </a:r>
            <a:endParaRPr lang="de-DE" baseline="-25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0797C76-6B28-1D40-BCE9-99EC60E4C8B7}"/>
              </a:ext>
            </a:extLst>
          </p:cNvPr>
          <p:cNvSpPr/>
          <p:nvPr/>
        </p:nvSpPr>
        <p:spPr>
          <a:xfrm>
            <a:off x="8393947" y="1304982"/>
            <a:ext cx="2895600" cy="5181600"/>
          </a:xfrm>
          <a:prstGeom prst="rect">
            <a:avLst/>
          </a:prstGeom>
          <a:solidFill>
            <a:schemeClr val="accent1">
              <a:alpha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9BC118-7A86-F140-9097-617EE725942C}"/>
              </a:ext>
            </a:extLst>
          </p:cNvPr>
          <p:cNvSpPr txBox="1"/>
          <p:nvPr/>
        </p:nvSpPr>
        <p:spPr>
          <a:xfrm>
            <a:off x="561099" y="5977469"/>
            <a:ext cx="72763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002060"/>
                </a:solidFill>
              </a:rPr>
              <a:t>The </a:t>
            </a:r>
            <a:r>
              <a:rPr lang="de-DE" b="1" dirty="0" err="1">
                <a:solidFill>
                  <a:srgbClr val="002060"/>
                </a:solidFill>
              </a:rPr>
              <a:t>combined</a:t>
            </a:r>
            <a:r>
              <a:rPr lang="de-DE" b="1" dirty="0">
                <a:solidFill>
                  <a:srgbClr val="002060"/>
                </a:solidFill>
              </a:rPr>
              <a:t> </a:t>
            </a:r>
            <a:r>
              <a:rPr lang="de-DE" b="1" dirty="0" err="1">
                <a:solidFill>
                  <a:srgbClr val="002060"/>
                </a:solidFill>
              </a:rPr>
              <a:t>ep+pp</a:t>
            </a:r>
            <a:r>
              <a:rPr lang="de-DE" b="1" dirty="0">
                <a:solidFill>
                  <a:srgbClr val="002060"/>
                </a:solidFill>
              </a:rPr>
              <a:t> at LHC </a:t>
            </a:r>
            <a:r>
              <a:rPr lang="de-DE" b="1" dirty="0" err="1">
                <a:solidFill>
                  <a:srgbClr val="002060"/>
                </a:solidFill>
              </a:rPr>
              <a:t>reaches</a:t>
            </a:r>
            <a:r>
              <a:rPr lang="de-DE" b="1" dirty="0">
                <a:solidFill>
                  <a:srgbClr val="002060"/>
                </a:solidFill>
              </a:rPr>
              <a:t> </a:t>
            </a:r>
            <a:r>
              <a:rPr lang="de-DE" b="1" dirty="0" err="1">
                <a:solidFill>
                  <a:srgbClr val="002060"/>
                </a:solidFill>
              </a:rPr>
              <a:t>below</a:t>
            </a:r>
            <a:r>
              <a:rPr lang="de-DE" b="1" dirty="0">
                <a:solidFill>
                  <a:srgbClr val="002060"/>
                </a:solidFill>
              </a:rPr>
              <a:t> 1% </a:t>
            </a:r>
            <a:r>
              <a:rPr lang="de-DE" b="1" dirty="0" err="1">
                <a:solidFill>
                  <a:srgbClr val="002060"/>
                </a:solidFill>
              </a:rPr>
              <a:t>for</a:t>
            </a:r>
            <a:r>
              <a:rPr lang="de-DE" b="1" dirty="0">
                <a:solidFill>
                  <a:srgbClr val="002060"/>
                </a:solidFill>
              </a:rPr>
              <a:t> dominant </a:t>
            </a:r>
            <a:r>
              <a:rPr lang="de-DE" b="1" dirty="0" err="1">
                <a:solidFill>
                  <a:srgbClr val="002060"/>
                </a:solidFill>
              </a:rPr>
              <a:t>channels</a:t>
            </a:r>
            <a:endParaRPr lang="de-DE" b="1" dirty="0">
              <a:solidFill>
                <a:srgbClr val="002060"/>
              </a:solidFill>
            </a:endParaRPr>
          </a:p>
          <a:p>
            <a:r>
              <a:rPr lang="de-DE" b="1" dirty="0" err="1">
                <a:solidFill>
                  <a:srgbClr val="9E8A61"/>
                </a:solidFill>
              </a:rPr>
              <a:t>ep</a:t>
            </a:r>
            <a:r>
              <a:rPr lang="de-DE" b="1" dirty="0">
                <a:solidFill>
                  <a:srgbClr val="9E8A61"/>
                </a:solidFill>
              </a:rPr>
              <a:t> </a:t>
            </a:r>
            <a:r>
              <a:rPr lang="de-DE" b="1" dirty="0" err="1">
                <a:solidFill>
                  <a:srgbClr val="9E8A61"/>
                </a:solidFill>
              </a:rPr>
              <a:t>adds</a:t>
            </a:r>
            <a:r>
              <a:rPr lang="de-DE" b="1" dirty="0">
                <a:solidFill>
                  <a:srgbClr val="9E8A61"/>
                </a:solidFill>
              </a:rPr>
              <a:t> </a:t>
            </a:r>
            <a:r>
              <a:rPr lang="de-DE" b="1" dirty="0" err="1">
                <a:solidFill>
                  <a:srgbClr val="9E8A61"/>
                </a:solidFill>
              </a:rPr>
              <a:t>charm</a:t>
            </a:r>
            <a:r>
              <a:rPr lang="de-DE" b="1" dirty="0">
                <a:solidFill>
                  <a:srgbClr val="002060"/>
                </a:solidFill>
              </a:rPr>
              <a:t>.  </a:t>
            </a:r>
            <a:r>
              <a:rPr lang="de-DE" dirty="0">
                <a:solidFill>
                  <a:srgbClr val="002060"/>
                </a:solidFill>
              </a:rPr>
              <a:t>Analysis in EFT </a:t>
            </a:r>
            <a:r>
              <a:rPr lang="de-DE" dirty="0" err="1">
                <a:solidFill>
                  <a:srgbClr val="002060"/>
                </a:solidFill>
              </a:rPr>
              <a:t>framework</a:t>
            </a:r>
            <a:r>
              <a:rPr lang="de-DE" dirty="0">
                <a:solidFill>
                  <a:srgbClr val="002060"/>
                </a:solidFill>
              </a:rPr>
              <a:t> </a:t>
            </a:r>
            <a:r>
              <a:rPr lang="de-DE" dirty="0" err="1">
                <a:solidFill>
                  <a:srgbClr val="002060"/>
                </a:solidFill>
              </a:rPr>
              <a:t>work</a:t>
            </a:r>
            <a:r>
              <a:rPr lang="de-DE" dirty="0">
                <a:solidFill>
                  <a:srgbClr val="002060"/>
                </a:solidFill>
              </a:rPr>
              <a:t> in </a:t>
            </a:r>
            <a:r>
              <a:rPr lang="de-DE" dirty="0" err="1">
                <a:solidFill>
                  <a:srgbClr val="002060"/>
                </a:solidFill>
              </a:rPr>
              <a:t>progress</a:t>
            </a:r>
            <a:r>
              <a:rPr lang="de-DE" dirty="0">
                <a:solidFill>
                  <a:srgbClr val="002060"/>
                </a:solidFill>
              </a:rPr>
              <a:t> (</a:t>
            </a:r>
            <a:r>
              <a:rPr lang="de-DE" dirty="0" err="1">
                <a:solidFill>
                  <a:srgbClr val="002060"/>
                </a:solidFill>
              </a:rPr>
              <a:t>aTGCs</a:t>
            </a:r>
            <a:r>
              <a:rPr lang="de-DE" dirty="0">
                <a:solidFill>
                  <a:srgbClr val="002060"/>
                </a:solidFill>
              </a:rPr>
              <a:t> in </a:t>
            </a:r>
            <a:r>
              <a:rPr lang="de-DE" dirty="0" err="1">
                <a:solidFill>
                  <a:srgbClr val="002060"/>
                </a:solidFill>
              </a:rPr>
              <a:t>ep</a:t>
            </a:r>
            <a:r>
              <a:rPr lang="de-DE" dirty="0">
                <a:solidFill>
                  <a:srgbClr val="002060"/>
                </a:solidFill>
              </a:rPr>
              <a:t>..) </a:t>
            </a:r>
          </a:p>
        </p:txBody>
      </p:sp>
    </p:spTree>
    <p:extLst>
      <p:ext uri="{BB962C8B-B14F-4D97-AF65-F5344CB8AC3E}">
        <p14:creationId xmlns:p14="http://schemas.microsoft.com/office/powerpoint/2010/main" val="32314227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1" y="3666082"/>
            <a:ext cx="8035331" cy="310676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1" y="80624"/>
            <a:ext cx="8035331" cy="347545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 rot="16200000">
            <a:off x="9821391" y="2553512"/>
            <a:ext cx="4173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From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LHeC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strategy paper CERN-ACC-NOTE-2018-0084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28274" y="2338069"/>
            <a:ext cx="2536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Electroweak+Top</a:t>
            </a:r>
            <a:r>
              <a:rPr lang="en-US" b="1" dirty="0"/>
              <a:t> Physics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73317" y="5651908"/>
            <a:ext cx="1689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BSM + Searches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614EE0-CC8B-434A-AA78-C26F8C1CC6B2}"/>
              </a:ext>
            </a:extLst>
          </p:cNvPr>
          <p:cNvSpPr txBox="1"/>
          <p:nvPr/>
        </p:nvSpPr>
        <p:spPr>
          <a:xfrm>
            <a:off x="130114" y="2773046"/>
            <a:ext cx="154330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cf </a:t>
            </a:r>
            <a:r>
              <a:rPr lang="de-DE" sz="1400" dirty="0" err="1"/>
              <a:t>today</a:t>
            </a:r>
            <a:r>
              <a:rPr lang="de-DE" sz="1400" dirty="0"/>
              <a:t> </a:t>
            </a:r>
            <a:r>
              <a:rPr lang="de-DE" sz="1400" dirty="0" err="1"/>
              <a:t>talks</a:t>
            </a:r>
            <a:r>
              <a:rPr lang="de-DE" sz="1400" dirty="0"/>
              <a:t> </a:t>
            </a:r>
            <a:r>
              <a:rPr lang="de-DE" sz="1400" dirty="0" err="1"/>
              <a:t>by</a:t>
            </a:r>
            <a:endParaRPr lang="de-DE" sz="1400" dirty="0"/>
          </a:p>
          <a:p>
            <a:r>
              <a:rPr lang="de-DE" sz="1400" dirty="0"/>
              <a:t>D </a:t>
            </a:r>
            <a:r>
              <a:rPr lang="de-DE" sz="1400" dirty="0" err="1"/>
              <a:t>Britzger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endParaRPr lang="de-DE" sz="1400" dirty="0"/>
          </a:p>
          <a:p>
            <a:r>
              <a:rPr lang="de-DE" sz="1400" dirty="0"/>
              <a:t>C Schwanenberger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638D92-1D87-294D-BB48-679140E15EA3}"/>
              </a:ext>
            </a:extLst>
          </p:cNvPr>
          <p:cNvSpPr txBox="1"/>
          <p:nvPr/>
        </p:nvSpPr>
        <p:spPr>
          <a:xfrm>
            <a:off x="10016532" y="950495"/>
            <a:ext cx="15292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Anomalous</a:t>
            </a:r>
            <a:endParaRPr lang="de-DE" dirty="0"/>
          </a:p>
          <a:p>
            <a:r>
              <a:rPr lang="de-DE" dirty="0" err="1"/>
              <a:t>Wtb</a:t>
            </a:r>
            <a:r>
              <a:rPr lang="de-DE" dirty="0"/>
              <a:t> </a:t>
            </a:r>
            <a:r>
              <a:rPr lang="de-DE" dirty="0" err="1"/>
              <a:t>couplings</a:t>
            </a:r>
            <a:endParaRPr lang="de-DE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D43718-162F-AD4E-8AAA-4A8DD85EAA64}"/>
              </a:ext>
            </a:extLst>
          </p:cNvPr>
          <p:cNvSpPr txBox="1"/>
          <p:nvPr/>
        </p:nvSpPr>
        <p:spPr>
          <a:xfrm>
            <a:off x="10032875" y="4319337"/>
            <a:ext cx="1078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Higgsinos</a:t>
            </a:r>
            <a:endParaRPr lang="de-DE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F2E916-DFA9-F347-9E20-3A2D970A1255}"/>
              </a:ext>
            </a:extLst>
          </p:cNvPr>
          <p:cNvSpPr txBox="1"/>
          <p:nvPr/>
        </p:nvSpPr>
        <p:spPr>
          <a:xfrm>
            <a:off x="30022" y="5219462"/>
            <a:ext cx="1743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Heavy Neutrinos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BEA599D-FE59-7B48-9147-B4FFB52133D4}"/>
              </a:ext>
            </a:extLst>
          </p:cNvPr>
          <p:cNvSpPr txBox="1"/>
          <p:nvPr/>
        </p:nvSpPr>
        <p:spPr>
          <a:xfrm>
            <a:off x="457200" y="950495"/>
            <a:ext cx="13337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Precision</a:t>
            </a:r>
          </a:p>
          <a:p>
            <a:r>
              <a:rPr lang="de-DE" dirty="0" err="1"/>
              <a:t>Electroweak</a:t>
            </a:r>
            <a:endParaRPr lang="de-DE" dirty="0"/>
          </a:p>
          <a:p>
            <a:r>
              <a:rPr lang="de-DE" dirty="0" err="1"/>
              <a:t>Physics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571811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34612" y="119459"/>
            <a:ext cx="5828190" cy="695461"/>
          </a:xfrm>
        </p:spPr>
        <p:txBody>
          <a:bodyPr>
            <a:normAutofit/>
          </a:bodyPr>
          <a:lstStyle/>
          <a:p>
            <a:r>
              <a:rPr lang="en-US" sz="3200" b="1" dirty="0"/>
              <a:t>Nuclear PDFs at </a:t>
            </a:r>
            <a:r>
              <a:rPr lang="en-US" sz="3200" b="1" dirty="0" err="1">
                <a:solidFill>
                  <a:srgbClr val="C00000"/>
                </a:solidFill>
              </a:rPr>
              <a:t>LHeC</a:t>
            </a:r>
            <a:r>
              <a:rPr lang="en-US" sz="3200" b="1" dirty="0"/>
              <a:t>/</a:t>
            </a:r>
            <a:r>
              <a:rPr lang="en-US" sz="3200" b="1" dirty="0" err="1"/>
              <a:t>FCCeh</a:t>
            </a:r>
            <a:endParaRPr lang="en-US" sz="3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5819" y="879277"/>
            <a:ext cx="4549323" cy="2879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5641" y="3933356"/>
            <a:ext cx="4434133" cy="26914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5818" y="3891488"/>
            <a:ext cx="4612182" cy="27612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3961" y="1248201"/>
            <a:ext cx="2818906" cy="20965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0914" y="3258045"/>
            <a:ext cx="2483985" cy="558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552551" y="3758478"/>
            <a:ext cx="25264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 </a:t>
            </a:r>
            <a:r>
              <a:rPr lang="en-US" sz="1200" dirty="0" err="1"/>
              <a:t>Armesto</a:t>
            </a:r>
            <a:r>
              <a:rPr lang="en-US" sz="1200" dirty="0"/>
              <a:t>, FCC Physics Week 1/2018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56441" y="1063042"/>
            <a:ext cx="9284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1509.00792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51071" y="1912077"/>
            <a:ext cx="9722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present </a:t>
            </a:r>
          </a:p>
          <a:p>
            <a:r>
              <a:rPr lang="en-US" dirty="0"/>
              <a:t>status </a:t>
            </a:r>
            <a:r>
              <a:rPr lang="en-US" sz="1400" dirty="0">
                <a:sym typeface="Wingdings"/>
              </a:rPr>
              <a:t></a:t>
            </a:r>
            <a:endParaRPr lang="en-US" sz="1400" dirty="0"/>
          </a:p>
          <a:p>
            <a:r>
              <a:rPr lang="en-US" dirty="0"/>
              <a:t>on </a:t>
            </a:r>
            <a:r>
              <a:rPr lang="en-US" dirty="0" err="1"/>
              <a:t>xg</a:t>
            </a:r>
            <a:endParaRPr lang="en-US" dirty="0"/>
          </a:p>
          <a:p>
            <a:r>
              <a:rPr lang="en-US" dirty="0" err="1"/>
              <a:t>Pb</a:t>
            </a:r>
            <a:r>
              <a:rPr lang="en-US" dirty="0"/>
              <a:t>/p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87369" y="6483479"/>
            <a:ext cx="32975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LHeC</a:t>
            </a:r>
            <a:r>
              <a:rPr lang="en-US" sz="1600" dirty="0"/>
              <a:t>: Full error, Δχ</a:t>
            </a:r>
            <a:r>
              <a:rPr lang="en-US" sz="1600" baseline="30000" dirty="0"/>
              <a:t>2 </a:t>
            </a:r>
            <a:r>
              <a:rPr lang="en-US" sz="1600" dirty="0"/>
              <a:t>=1.  EPPS Δχ</a:t>
            </a:r>
            <a:r>
              <a:rPr lang="en-US" sz="1600" baseline="30000" dirty="0"/>
              <a:t>2 </a:t>
            </a:r>
            <a:r>
              <a:rPr lang="en-US" sz="1600" dirty="0"/>
              <a:t>=52</a:t>
            </a:r>
            <a:endParaRPr lang="en-US" sz="1600" baseline="30000" dirty="0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8989914" y="1340041"/>
            <a:ext cx="0" cy="1918005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  <a:effectLst>
            <a:outerShdw blurRad="40000" dist="20000" dir="10560000" sx="102000" sy="102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496731" y="2498256"/>
            <a:ext cx="710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gluon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552551" y="5637404"/>
            <a:ext cx="901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valence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824121" y="5410867"/>
            <a:ext cx="500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8CAD68-51FC-0048-BDEA-CFEBFACF1CC3}"/>
              </a:ext>
            </a:extLst>
          </p:cNvPr>
          <p:cNvSpPr txBox="1"/>
          <p:nvPr/>
        </p:nvSpPr>
        <p:spPr>
          <a:xfrm>
            <a:off x="148366" y="183024"/>
            <a:ext cx="40899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Unique </a:t>
            </a:r>
            <a:r>
              <a:rPr lang="de-DE" dirty="0" err="1"/>
              <a:t>nuclear</a:t>
            </a:r>
            <a:r>
              <a:rPr lang="de-DE" dirty="0"/>
              <a:t>/HI </a:t>
            </a:r>
            <a:r>
              <a:rPr lang="de-DE" dirty="0" err="1"/>
              <a:t>physics</a:t>
            </a:r>
            <a:r>
              <a:rPr lang="de-DE" dirty="0"/>
              <a:t> </a:t>
            </a:r>
            <a:r>
              <a:rPr lang="de-DE" dirty="0" err="1"/>
              <a:t>programme</a:t>
            </a:r>
            <a:endParaRPr lang="de-DE" dirty="0"/>
          </a:p>
          <a:p>
            <a:r>
              <a:rPr lang="de-DE" dirty="0"/>
              <a:t>Extension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fixed</a:t>
            </a:r>
            <a:r>
              <a:rPr lang="de-DE" dirty="0"/>
              <a:t> </a:t>
            </a:r>
            <a:r>
              <a:rPr lang="de-DE" dirty="0" err="1"/>
              <a:t>target</a:t>
            </a:r>
            <a:r>
              <a:rPr lang="de-DE" dirty="0"/>
              <a:t> </a:t>
            </a:r>
            <a:r>
              <a:rPr lang="de-DE" dirty="0" err="1"/>
              <a:t>range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10 </a:t>
            </a:r>
            <a:r>
              <a:rPr lang="de-DE" baseline="30000" dirty="0"/>
              <a:t>3-4</a:t>
            </a:r>
          </a:p>
          <a:p>
            <a:r>
              <a:rPr lang="de-DE" dirty="0"/>
              <a:t>QCD </a:t>
            </a:r>
            <a:r>
              <a:rPr lang="de-DE" dirty="0" err="1"/>
              <a:t>of</a:t>
            </a:r>
            <a:r>
              <a:rPr lang="de-DE" dirty="0"/>
              <a:t> QGP, de-</a:t>
            </a:r>
            <a:r>
              <a:rPr lang="de-DE" dirty="0" err="1"/>
              <a:t>confinement</a:t>
            </a:r>
            <a:r>
              <a:rPr lang="de-DE" dirty="0"/>
              <a:t>, </a:t>
            </a:r>
            <a:r>
              <a:rPr lang="de-DE" dirty="0" err="1"/>
              <a:t>saturation</a:t>
            </a:r>
            <a:r>
              <a:rPr lang="de-DE" dirty="0"/>
              <a:t>..</a:t>
            </a:r>
          </a:p>
          <a:p>
            <a:r>
              <a:rPr lang="de-DE" dirty="0" err="1"/>
              <a:t>nPDFs</a:t>
            </a:r>
            <a:r>
              <a:rPr lang="de-DE" dirty="0"/>
              <a:t> </a:t>
            </a:r>
            <a:r>
              <a:rPr lang="de-DE" dirty="0" err="1"/>
              <a:t>independent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p PDFs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80359A-676D-E74D-8BF9-68A119107809}"/>
              </a:ext>
            </a:extLst>
          </p:cNvPr>
          <p:cNvSpPr txBox="1"/>
          <p:nvPr/>
        </p:nvSpPr>
        <p:spPr>
          <a:xfrm>
            <a:off x="74435" y="5978511"/>
            <a:ext cx="12316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cf </a:t>
            </a:r>
            <a:r>
              <a:rPr lang="de-DE" sz="1400" dirty="0" err="1"/>
              <a:t>talk</a:t>
            </a:r>
            <a:r>
              <a:rPr lang="de-DE" sz="1400" dirty="0"/>
              <a:t> </a:t>
            </a:r>
            <a:r>
              <a:rPr lang="de-DE" sz="1400" dirty="0" err="1"/>
              <a:t>by</a:t>
            </a:r>
            <a:endParaRPr lang="de-DE" sz="1400" dirty="0"/>
          </a:p>
          <a:p>
            <a:r>
              <a:rPr lang="de-DE" sz="1400" dirty="0"/>
              <a:t>A </a:t>
            </a:r>
            <a:r>
              <a:rPr lang="de-DE" sz="1400" dirty="0" err="1"/>
              <a:t>Stasto</a:t>
            </a:r>
            <a:r>
              <a:rPr lang="de-DE" sz="1400" dirty="0"/>
              <a:t> </a:t>
            </a:r>
            <a:r>
              <a:rPr lang="de-DE" sz="1400" dirty="0" err="1"/>
              <a:t>today</a:t>
            </a:r>
            <a:endParaRPr lang="de-DE" sz="1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A61237-B1B8-AF46-84BC-48C38520CA06}"/>
              </a:ext>
            </a:extLst>
          </p:cNvPr>
          <p:cNvSpPr txBox="1"/>
          <p:nvPr/>
        </p:nvSpPr>
        <p:spPr>
          <a:xfrm>
            <a:off x="129270" y="1667259"/>
            <a:ext cx="1447384" cy="25237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High </a:t>
            </a:r>
          </a:p>
          <a:p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luminosity</a:t>
            </a:r>
            <a:endParaRPr lang="de-DE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de-DE" sz="1400" dirty="0">
                <a:solidFill>
                  <a:schemeClr val="accent1">
                    <a:lumMod val="50000"/>
                  </a:schemeClr>
                </a:solidFill>
              </a:rPr>
              <a:t>~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10 </a:t>
            </a:r>
            <a:r>
              <a:rPr lang="de-DE" baseline="30000" dirty="0">
                <a:solidFill>
                  <a:schemeClr val="accent1">
                    <a:lumMod val="50000"/>
                  </a:schemeClr>
                </a:solidFill>
              </a:rPr>
              <a:t>33 </a:t>
            </a:r>
          </a:p>
          <a:p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enables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high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statistics</a:t>
            </a:r>
            <a:endParaRPr lang="de-DE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in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short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eA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runs</a:t>
            </a:r>
            <a:endParaRPr lang="de-DE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de-DE" sz="1400" dirty="0">
                <a:solidFill>
                  <a:schemeClr val="accent1">
                    <a:lumMod val="50000"/>
                  </a:schemeClr>
                </a:solidFill>
              </a:rPr>
              <a:t>cf J Jowett et al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896531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B2948-2F8D-0243-BEB4-9D578AD359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169863"/>
            <a:ext cx="4572000" cy="954495"/>
          </a:xfrm>
        </p:spPr>
        <p:txBody>
          <a:bodyPr>
            <a:normAutofit fontScale="90000"/>
          </a:bodyPr>
          <a:lstStyle/>
          <a:p>
            <a:r>
              <a:rPr lang="de-DE" b="1" dirty="0"/>
              <a:t> </a:t>
            </a:r>
            <a:r>
              <a:rPr lang="de-DE" sz="3600" b="1" dirty="0" err="1">
                <a:solidFill>
                  <a:srgbClr val="FF0000"/>
                </a:solidFill>
              </a:rPr>
              <a:t>Energy</a:t>
            </a:r>
            <a:r>
              <a:rPr lang="de-DE" sz="3600" b="1" dirty="0">
                <a:solidFill>
                  <a:srgbClr val="FF0000"/>
                </a:solidFill>
              </a:rPr>
              <a:t> </a:t>
            </a:r>
            <a:r>
              <a:rPr lang="de-DE" sz="3600" b="1" dirty="0" err="1">
                <a:solidFill>
                  <a:srgbClr val="FF0000"/>
                </a:solidFill>
              </a:rPr>
              <a:t>Recovery</a:t>
            </a:r>
            <a:r>
              <a:rPr lang="de-DE" sz="3600" b="1" dirty="0">
                <a:solidFill>
                  <a:srgbClr val="FF0000"/>
                </a:solidFill>
              </a:rPr>
              <a:t>  </a:t>
            </a:r>
            <a:br>
              <a:rPr lang="de-DE" sz="22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DE" sz="2200" dirty="0"/>
              <a:t> </a:t>
            </a:r>
            <a:r>
              <a:rPr lang="de-DE" sz="2200" dirty="0" err="1"/>
              <a:t>today</a:t>
            </a:r>
            <a:r>
              <a:rPr lang="de-DE" sz="2200" dirty="0"/>
              <a:t> </a:t>
            </a:r>
            <a:r>
              <a:rPr lang="de-DE" sz="2200" dirty="0" err="1"/>
              <a:t>and</a:t>
            </a:r>
            <a:r>
              <a:rPr lang="de-DE" sz="2200" dirty="0"/>
              <a:t> </a:t>
            </a:r>
            <a:r>
              <a:rPr lang="de-DE" sz="2200" dirty="0" err="1"/>
              <a:t>tomorrow</a:t>
            </a:r>
            <a:endParaRPr lang="de-DE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AC82CF-3C73-4C49-A7E2-92E6FBD8E1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" y="311150"/>
            <a:ext cx="895350" cy="8132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D4DB79-0BA5-9E45-93E4-078783A94D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8265" y="2988204"/>
            <a:ext cx="4690533" cy="36745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926A8B-7D70-3549-9751-E54B5E3552E0}"/>
              </a:ext>
            </a:extLst>
          </p:cNvPr>
          <p:cNvSpPr txBox="1"/>
          <p:nvPr/>
        </p:nvSpPr>
        <p:spPr>
          <a:xfrm>
            <a:off x="10783233" y="1038374"/>
            <a:ext cx="9794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>
                <a:solidFill>
                  <a:srgbClr val="FF0000"/>
                </a:solidFill>
              </a:rPr>
              <a:t>FCC-</a:t>
            </a:r>
            <a:r>
              <a:rPr lang="de-DE" sz="2000" b="1" dirty="0" err="1">
                <a:solidFill>
                  <a:srgbClr val="FF0000"/>
                </a:solidFill>
              </a:rPr>
              <a:t>ee</a:t>
            </a:r>
            <a:r>
              <a:rPr lang="de-DE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E32AE6-FA34-2A42-B562-033848355191}"/>
              </a:ext>
            </a:extLst>
          </p:cNvPr>
          <p:cNvSpPr txBox="1"/>
          <p:nvPr/>
        </p:nvSpPr>
        <p:spPr>
          <a:xfrm>
            <a:off x="7416800" y="1607539"/>
            <a:ext cx="4828181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- Joint 802 MHz </a:t>
            </a:r>
            <a:r>
              <a:rPr lang="de-DE" dirty="0" err="1"/>
              <a:t>cavity</a:t>
            </a:r>
            <a:r>
              <a:rPr lang="de-DE" dirty="0"/>
              <a:t> </a:t>
            </a:r>
            <a:r>
              <a:rPr lang="de-DE" dirty="0" err="1"/>
              <a:t>development</a:t>
            </a:r>
            <a:r>
              <a:rPr lang="de-DE" dirty="0"/>
              <a:t> [</a:t>
            </a:r>
            <a:r>
              <a:rPr lang="de-DE" dirty="0" err="1"/>
              <a:t>LHeC+FCC</a:t>
            </a:r>
            <a:r>
              <a:rPr lang="de-DE" dirty="0"/>
              <a:t>]</a:t>
            </a:r>
          </a:p>
          <a:p>
            <a:endParaRPr lang="de-DE" dirty="0"/>
          </a:p>
          <a:p>
            <a:r>
              <a:rPr lang="de-DE" dirty="0"/>
              <a:t>- New: Design </a:t>
            </a:r>
            <a:r>
              <a:rPr lang="de-DE" dirty="0" err="1"/>
              <a:t>of</a:t>
            </a:r>
            <a:r>
              <a:rPr lang="de-DE" dirty="0"/>
              <a:t> FCC-</a:t>
            </a:r>
            <a:r>
              <a:rPr lang="de-DE" dirty="0" err="1"/>
              <a:t>ee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ERL </a:t>
            </a:r>
            <a:r>
              <a:rPr lang="de-DE" dirty="0" err="1"/>
              <a:t>technique</a:t>
            </a:r>
            <a:r>
              <a:rPr lang="de-DE" dirty="0"/>
              <a:t>:</a:t>
            </a:r>
          </a:p>
          <a:p>
            <a:r>
              <a:rPr lang="de-DE" sz="1400" dirty="0"/>
              <a:t>   [</a:t>
            </a:r>
            <a:r>
              <a:rPr lang="de-DE" sz="1400" dirty="0" err="1"/>
              <a:t>extension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higher</a:t>
            </a:r>
            <a:r>
              <a:rPr lang="de-DE" sz="1400" dirty="0"/>
              <a:t> </a:t>
            </a:r>
            <a:r>
              <a:rPr lang="de-DE" sz="1400" dirty="0" err="1"/>
              <a:t>energy</a:t>
            </a:r>
            <a:r>
              <a:rPr lang="de-DE" sz="1400" dirty="0"/>
              <a:t>, </a:t>
            </a:r>
            <a:r>
              <a:rPr lang="de-DE" sz="1400" dirty="0" err="1"/>
              <a:t>less</a:t>
            </a:r>
            <a:r>
              <a:rPr lang="de-DE" sz="1400" dirty="0"/>
              <a:t> SR power, </a:t>
            </a:r>
            <a:r>
              <a:rPr lang="de-DE" sz="1400" dirty="0" err="1"/>
              <a:t>higher</a:t>
            </a:r>
            <a:r>
              <a:rPr lang="de-DE" sz="1400" dirty="0"/>
              <a:t> </a:t>
            </a:r>
            <a:r>
              <a:rPr lang="de-DE" sz="1400" dirty="0" err="1"/>
              <a:t>lumi</a:t>
            </a:r>
            <a:r>
              <a:rPr lang="de-DE" sz="1400" dirty="0"/>
              <a:t> &gt; WW]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79F8809-7C42-F94C-A01A-15D4EAA013D0}"/>
              </a:ext>
            </a:extLst>
          </p:cNvPr>
          <p:cNvSpPr/>
          <p:nvPr/>
        </p:nvSpPr>
        <p:spPr>
          <a:xfrm>
            <a:off x="7272865" y="6426200"/>
            <a:ext cx="4055535" cy="2365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/>
              <a:t>Llatas</a:t>
            </a:r>
            <a:endParaRPr lang="de-D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72503C-A67D-F348-A1AE-DB303DBB1F58}"/>
              </a:ext>
            </a:extLst>
          </p:cNvPr>
          <p:cNvSpPr txBox="1"/>
          <p:nvPr/>
        </p:nvSpPr>
        <p:spPr>
          <a:xfrm>
            <a:off x="7607300" y="6501999"/>
            <a:ext cx="37125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/>
              <a:t>Llatas</a:t>
            </a:r>
            <a:r>
              <a:rPr lang="de-DE" sz="1400" dirty="0"/>
              <a:t>, </a:t>
            </a:r>
            <a:r>
              <a:rPr lang="de-DE" sz="1400" dirty="0" err="1"/>
              <a:t>Litvinenko</a:t>
            </a:r>
            <a:r>
              <a:rPr lang="de-DE" sz="1400" dirty="0"/>
              <a:t>, Roser:  FCC </a:t>
            </a:r>
            <a:r>
              <a:rPr lang="de-DE" sz="1400" dirty="0" err="1"/>
              <a:t>Brussels</a:t>
            </a:r>
            <a:r>
              <a:rPr lang="de-DE" sz="1400" dirty="0"/>
              <a:t>. tentative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34AADEE-B2C9-4F41-AF28-3541751729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9117" y="396386"/>
            <a:ext cx="4311650" cy="183809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2B2106B-F156-3242-8A23-34458CCC20F0}"/>
              </a:ext>
            </a:extLst>
          </p:cNvPr>
          <p:cNvSpPr txBox="1"/>
          <p:nvPr/>
        </p:nvSpPr>
        <p:spPr>
          <a:xfrm>
            <a:off x="323850" y="2341873"/>
            <a:ext cx="62289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err="1">
                <a:solidFill>
                  <a:srgbClr val="FF0000"/>
                </a:solidFill>
              </a:rPr>
              <a:t>LHeC</a:t>
            </a:r>
            <a:r>
              <a:rPr lang="de-DE" sz="2000" b="1" dirty="0">
                <a:solidFill>
                  <a:srgbClr val="FF0000"/>
                </a:solidFill>
              </a:rPr>
              <a:t>: </a:t>
            </a:r>
            <a:r>
              <a:rPr lang="de-DE" sz="1600" dirty="0"/>
              <a:t>1 </a:t>
            </a:r>
            <a:r>
              <a:rPr lang="de-DE" sz="1600" dirty="0" err="1"/>
              <a:t>TeV</a:t>
            </a:r>
            <a:r>
              <a:rPr lang="de-DE" sz="1600" dirty="0"/>
              <a:t> </a:t>
            </a:r>
            <a:r>
              <a:rPr lang="de-DE" sz="1600" dirty="0" err="1"/>
              <a:t>ep</a:t>
            </a:r>
            <a:r>
              <a:rPr lang="de-DE" sz="1600" dirty="0"/>
              <a:t> </a:t>
            </a:r>
            <a:r>
              <a:rPr lang="de-DE" sz="1600" dirty="0" err="1"/>
              <a:t>collider</a:t>
            </a:r>
            <a:r>
              <a:rPr lang="de-DE" sz="1600" dirty="0"/>
              <a:t> </a:t>
            </a:r>
            <a:r>
              <a:rPr lang="de-DE" sz="1600" dirty="0" err="1"/>
              <a:t>with</a:t>
            </a:r>
            <a:r>
              <a:rPr lang="de-DE" sz="1600" dirty="0"/>
              <a:t> 10</a:t>
            </a:r>
            <a:r>
              <a:rPr lang="de-DE" sz="1600" baseline="30000" dirty="0"/>
              <a:t>34</a:t>
            </a:r>
            <a:r>
              <a:rPr lang="de-DE" sz="1600" dirty="0"/>
              <a:t> </a:t>
            </a:r>
            <a:r>
              <a:rPr lang="de-DE" sz="1600" dirty="0" err="1"/>
              <a:t>luminosity</a:t>
            </a:r>
            <a:r>
              <a:rPr lang="de-DE" sz="1600" dirty="0"/>
              <a:t>: P/10!  </a:t>
            </a:r>
            <a:r>
              <a:rPr lang="de-DE" sz="1600" dirty="0" err="1"/>
              <a:t>Dump</a:t>
            </a:r>
            <a:r>
              <a:rPr lang="de-DE" sz="1600" dirty="0"/>
              <a:t> at </a:t>
            </a:r>
            <a:r>
              <a:rPr lang="de-DE" sz="1600" dirty="0" err="1"/>
              <a:t>injection</a:t>
            </a:r>
            <a:r>
              <a:rPr lang="de-DE" sz="1600" dirty="0"/>
              <a:t>.</a:t>
            </a:r>
          </a:p>
          <a:p>
            <a:r>
              <a:rPr lang="de-DE" sz="1600" dirty="0" err="1"/>
              <a:t>Possible</a:t>
            </a:r>
            <a:r>
              <a:rPr lang="de-DE" sz="1600" dirty="0"/>
              <a:t> </a:t>
            </a:r>
            <a:r>
              <a:rPr lang="de-DE" sz="1600" dirty="0" err="1"/>
              <a:t>injector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FCC-</a:t>
            </a:r>
            <a:r>
              <a:rPr lang="de-DE" sz="1600" dirty="0" err="1"/>
              <a:t>ee</a:t>
            </a:r>
            <a:r>
              <a:rPr lang="de-DE" sz="1600" dirty="0"/>
              <a:t> in </a:t>
            </a:r>
            <a:r>
              <a:rPr lang="de-DE" sz="1600" dirty="0" err="1"/>
              <a:t>recirculating</a:t>
            </a:r>
            <a:r>
              <a:rPr lang="de-DE" sz="1600" dirty="0"/>
              <a:t> </a:t>
            </a:r>
            <a:r>
              <a:rPr lang="de-DE" sz="1600" dirty="0" err="1"/>
              <a:t>mode</a:t>
            </a:r>
            <a:r>
              <a:rPr lang="de-DE" sz="1600" dirty="0"/>
              <a:t> [</a:t>
            </a:r>
            <a:r>
              <a:rPr lang="de-DE" sz="1600" dirty="0" err="1"/>
              <a:t>O.Bruening</a:t>
            </a:r>
            <a:r>
              <a:rPr lang="de-DE" sz="1600" dirty="0"/>
              <a:t>]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D36B932-1EB1-AB4B-A50D-6807E2F780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400" y="3256690"/>
            <a:ext cx="3321050" cy="212672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958A3E6-565E-754E-B470-EDE117FF7B25}"/>
              </a:ext>
            </a:extLst>
          </p:cNvPr>
          <p:cNvSpPr txBox="1"/>
          <p:nvPr/>
        </p:nvSpPr>
        <p:spPr>
          <a:xfrm>
            <a:off x="40979" y="5571668"/>
            <a:ext cx="786394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>
                <a:solidFill>
                  <a:srgbClr val="FF0000"/>
                </a:solidFill>
              </a:rPr>
              <a:t>PERLE</a:t>
            </a:r>
            <a:r>
              <a:rPr lang="de-DE" sz="1600" dirty="0"/>
              <a:t> BINP, CERN, </a:t>
            </a:r>
            <a:r>
              <a:rPr lang="de-DE" sz="1600" dirty="0" err="1"/>
              <a:t>Daresbury</a:t>
            </a:r>
            <a:r>
              <a:rPr lang="de-DE" sz="1600" dirty="0"/>
              <a:t>, Liverpool, </a:t>
            </a:r>
            <a:r>
              <a:rPr lang="de-DE" sz="1600" dirty="0" err="1"/>
              <a:t>Jlab</a:t>
            </a:r>
            <a:r>
              <a:rPr lang="de-DE" sz="1600" dirty="0"/>
              <a:t>, </a:t>
            </a:r>
            <a:r>
              <a:rPr lang="de-DE" sz="1600" dirty="0" err="1"/>
              <a:t>Orsay</a:t>
            </a:r>
            <a:r>
              <a:rPr lang="de-DE" sz="1600" dirty="0"/>
              <a:t>+. </a:t>
            </a:r>
            <a:r>
              <a:rPr lang="de-DE" sz="1600" dirty="0" err="1"/>
              <a:t>Could</a:t>
            </a:r>
            <a:r>
              <a:rPr lang="de-DE" sz="1600" dirty="0"/>
              <a:t> </a:t>
            </a:r>
            <a:r>
              <a:rPr lang="de-DE" sz="1600" dirty="0" err="1"/>
              <a:t>be</a:t>
            </a:r>
            <a:r>
              <a:rPr lang="de-DE" sz="1600" dirty="0"/>
              <a:t> 6 </a:t>
            </a:r>
            <a:r>
              <a:rPr lang="de-DE" sz="1600" dirty="0" err="1"/>
              <a:t>GeV</a:t>
            </a:r>
            <a:r>
              <a:rPr lang="de-DE" sz="1600" dirty="0"/>
              <a:t> </a:t>
            </a:r>
            <a:r>
              <a:rPr lang="de-DE" sz="1600" dirty="0" err="1"/>
              <a:t>injector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FCC-</a:t>
            </a:r>
            <a:r>
              <a:rPr lang="de-DE" sz="1600" dirty="0" err="1"/>
              <a:t>ee</a:t>
            </a:r>
            <a:r>
              <a:rPr lang="de-DE" sz="1600" dirty="0"/>
              <a:t> </a:t>
            </a:r>
            <a:r>
              <a:rPr lang="de-DE" sz="1600" dirty="0">
                <a:sym typeface="Wingdings" pitchFamily="2" charset="2"/>
              </a:rPr>
              <a:t></a:t>
            </a:r>
            <a:endParaRPr lang="de-DE" sz="1600" dirty="0"/>
          </a:p>
          <a:p>
            <a:r>
              <a:rPr lang="de-DE" sz="2000" b="1" dirty="0">
                <a:solidFill>
                  <a:srgbClr val="FF0000"/>
                </a:solidFill>
              </a:rPr>
              <a:t>ERLs</a:t>
            </a:r>
            <a:r>
              <a:rPr lang="de-DE" sz="1600" dirty="0"/>
              <a:t> in:  Berlin, BINP, Cornell, </a:t>
            </a:r>
            <a:r>
              <a:rPr lang="de-DE" sz="1600" dirty="0" err="1"/>
              <a:t>Daresbury</a:t>
            </a:r>
            <a:r>
              <a:rPr lang="de-DE" sz="1600" dirty="0"/>
              <a:t>, Darmstadt, </a:t>
            </a:r>
            <a:r>
              <a:rPr lang="de-DE" sz="1600" dirty="0" err="1"/>
              <a:t>Jlab</a:t>
            </a:r>
            <a:r>
              <a:rPr lang="de-DE" sz="1600" dirty="0"/>
              <a:t>, KEK, Mainz..</a:t>
            </a:r>
          </a:p>
          <a:p>
            <a:r>
              <a:rPr lang="de-DE" sz="1600" dirty="0"/>
              <a:t>High </a:t>
            </a:r>
            <a:r>
              <a:rPr lang="de-DE" sz="1600" dirty="0" err="1"/>
              <a:t>current</a:t>
            </a:r>
            <a:r>
              <a:rPr lang="de-DE" sz="1600" dirty="0"/>
              <a:t> </a:t>
            </a:r>
            <a:r>
              <a:rPr lang="de-DE" sz="1600" dirty="0" err="1"/>
              <a:t>and</a:t>
            </a:r>
            <a:r>
              <a:rPr lang="de-DE" sz="1600" dirty="0"/>
              <a:t> E ~ 1GeV:  </a:t>
            </a:r>
            <a:r>
              <a:rPr lang="de-DE" sz="1600" dirty="0" err="1"/>
              <a:t>low</a:t>
            </a:r>
            <a:r>
              <a:rPr lang="de-DE" sz="1600" dirty="0"/>
              <a:t> </a:t>
            </a:r>
            <a:r>
              <a:rPr lang="de-DE" sz="1600" dirty="0" err="1"/>
              <a:t>energy</a:t>
            </a:r>
            <a:r>
              <a:rPr lang="de-DE" sz="1600" dirty="0"/>
              <a:t> </a:t>
            </a:r>
            <a:r>
              <a:rPr lang="de-DE" sz="1600" dirty="0" err="1"/>
              <a:t>physics</a:t>
            </a:r>
            <a:r>
              <a:rPr lang="de-DE" sz="1600" dirty="0"/>
              <a:t> [1000 x L(ELI)!, </a:t>
            </a:r>
            <a:r>
              <a:rPr lang="de-DE" sz="1600" dirty="0" err="1"/>
              <a:t>lithography</a:t>
            </a:r>
            <a:r>
              <a:rPr lang="de-DE" sz="1600" dirty="0"/>
              <a:t>, </a:t>
            </a:r>
            <a:r>
              <a:rPr lang="de-DE" sz="1600" dirty="0" err="1"/>
              <a:t>photofission</a:t>
            </a:r>
            <a:r>
              <a:rPr lang="de-DE" sz="1600" dirty="0"/>
              <a:t>..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BFB6AD-8FCC-584E-8A25-06428B7B431D}"/>
              </a:ext>
            </a:extLst>
          </p:cNvPr>
          <p:cNvSpPr txBox="1"/>
          <p:nvPr/>
        </p:nvSpPr>
        <p:spPr>
          <a:xfrm>
            <a:off x="4822309" y="3144572"/>
            <a:ext cx="2322815" cy="2308324"/>
          </a:xfrm>
          <a:prstGeom prst="rect">
            <a:avLst/>
          </a:prstGeom>
          <a:solidFill>
            <a:schemeClr val="accent1">
              <a:alpha val="26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b="1" dirty="0"/>
              <a:t>ERL: A </a:t>
            </a:r>
            <a:r>
              <a:rPr lang="de-DE" b="1" dirty="0" err="1"/>
              <a:t>revolutionary</a:t>
            </a:r>
            <a:endParaRPr lang="de-DE" b="1" dirty="0"/>
          </a:p>
          <a:p>
            <a:r>
              <a:rPr lang="de-DE" b="1" dirty="0" err="1"/>
              <a:t>technology</a:t>
            </a:r>
            <a:r>
              <a:rPr lang="de-DE" b="1" dirty="0"/>
              <a:t> </a:t>
            </a:r>
            <a:r>
              <a:rPr lang="de-DE" b="1" dirty="0" err="1"/>
              <a:t>ripe</a:t>
            </a:r>
            <a:r>
              <a:rPr lang="de-DE" b="1" dirty="0"/>
              <a:t> </a:t>
            </a:r>
            <a:r>
              <a:rPr lang="de-DE" b="1" dirty="0" err="1"/>
              <a:t>for</a:t>
            </a:r>
            <a:endParaRPr lang="de-DE" b="1" dirty="0"/>
          </a:p>
          <a:p>
            <a:r>
              <a:rPr lang="de-DE" b="1" dirty="0"/>
              <a:t>real </a:t>
            </a:r>
            <a:r>
              <a:rPr lang="de-DE" b="1" dirty="0" err="1"/>
              <a:t>applications</a:t>
            </a:r>
            <a:r>
              <a:rPr lang="de-DE" b="1" dirty="0"/>
              <a:t> in</a:t>
            </a:r>
          </a:p>
          <a:p>
            <a:r>
              <a:rPr lang="de-DE" b="1" dirty="0"/>
              <a:t>HEP, </a:t>
            </a:r>
            <a:r>
              <a:rPr lang="de-DE" b="1" dirty="0" err="1"/>
              <a:t>low</a:t>
            </a:r>
            <a:r>
              <a:rPr lang="de-DE" b="1" dirty="0"/>
              <a:t> </a:t>
            </a:r>
            <a:r>
              <a:rPr lang="de-DE" b="1" dirty="0" err="1"/>
              <a:t>energy</a:t>
            </a:r>
            <a:r>
              <a:rPr lang="de-DE" b="1" dirty="0"/>
              <a:t> </a:t>
            </a:r>
            <a:r>
              <a:rPr lang="de-DE" b="1" dirty="0" err="1"/>
              <a:t>and</a:t>
            </a:r>
            <a:r>
              <a:rPr lang="de-DE" b="1" dirty="0"/>
              <a:t> </a:t>
            </a:r>
          </a:p>
          <a:p>
            <a:r>
              <a:rPr lang="de-DE" b="1" dirty="0" err="1"/>
              <a:t>industrial</a:t>
            </a:r>
            <a:r>
              <a:rPr lang="de-DE" b="1" dirty="0"/>
              <a:t> </a:t>
            </a:r>
            <a:r>
              <a:rPr lang="de-DE" b="1" dirty="0" err="1"/>
              <a:t>areas</a:t>
            </a:r>
            <a:r>
              <a:rPr lang="de-DE" b="1" dirty="0"/>
              <a:t>, </a:t>
            </a:r>
            <a:r>
              <a:rPr lang="de-DE" b="1" dirty="0" err="1"/>
              <a:t>of</a:t>
            </a:r>
            <a:r>
              <a:rPr lang="de-DE" b="1" dirty="0"/>
              <a:t> </a:t>
            </a:r>
          </a:p>
          <a:p>
            <a:r>
              <a:rPr lang="de-DE" b="1" dirty="0" err="1"/>
              <a:t>huge</a:t>
            </a:r>
            <a:r>
              <a:rPr lang="de-DE" b="1" dirty="0"/>
              <a:t> potential </a:t>
            </a:r>
          </a:p>
          <a:p>
            <a:r>
              <a:rPr lang="de-DE" b="1" dirty="0"/>
              <a:t>just </a:t>
            </a:r>
            <a:r>
              <a:rPr lang="de-DE" b="1" dirty="0" err="1"/>
              <a:t>evolving</a:t>
            </a:r>
            <a:r>
              <a:rPr lang="de-DE" b="1" dirty="0"/>
              <a:t> :</a:t>
            </a:r>
            <a:r>
              <a:rPr lang="de-DE" b="1" dirty="0">
                <a:sym typeface="Wingdings" pitchFamily="2" charset="2"/>
              </a:rPr>
              <a:t> </a:t>
            </a:r>
            <a:r>
              <a:rPr lang="de-DE" b="1" dirty="0" err="1">
                <a:sym typeface="Wingdings" pitchFamily="2" charset="2"/>
              </a:rPr>
              <a:t>to</a:t>
            </a:r>
            <a:r>
              <a:rPr lang="de-DE" b="1" dirty="0">
                <a:sym typeface="Wingdings" pitchFamily="2" charset="2"/>
              </a:rPr>
              <a:t> </a:t>
            </a:r>
            <a:r>
              <a:rPr lang="de-DE" b="1" dirty="0" err="1">
                <a:sym typeface="Wingdings" pitchFamily="2" charset="2"/>
              </a:rPr>
              <a:t>be</a:t>
            </a:r>
            <a:r>
              <a:rPr lang="de-DE" b="1" dirty="0">
                <a:sym typeface="Wingdings" pitchFamily="2" charset="2"/>
              </a:rPr>
              <a:t> </a:t>
            </a:r>
          </a:p>
          <a:p>
            <a:r>
              <a:rPr lang="de-DE" b="1" dirty="0" err="1">
                <a:sym typeface="Wingdings" pitchFamily="2" charset="2"/>
              </a:rPr>
              <a:t>recognised</a:t>
            </a:r>
            <a:r>
              <a:rPr lang="de-DE" b="1" dirty="0">
                <a:sym typeface="Wingdings" pitchFamily="2" charset="2"/>
              </a:rPr>
              <a:t> in </a:t>
            </a:r>
            <a:r>
              <a:rPr lang="de-DE" b="1" dirty="0" err="1">
                <a:sym typeface="Wingdings" pitchFamily="2" charset="2"/>
              </a:rPr>
              <a:t>strategy</a:t>
            </a:r>
            <a:r>
              <a:rPr lang="de-DE" b="1" dirty="0">
                <a:sym typeface="Wingdings" pitchFamily="2" charset="2"/>
              </a:rPr>
              <a:t> </a:t>
            </a:r>
            <a:endParaRPr lang="de-DE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F03BF1-78F7-3A4C-8E4E-CCB2DB3CBAD0}"/>
              </a:ext>
            </a:extLst>
          </p:cNvPr>
          <p:cNvSpPr txBox="1"/>
          <p:nvPr/>
        </p:nvSpPr>
        <p:spPr>
          <a:xfrm>
            <a:off x="103721" y="6578334"/>
            <a:ext cx="19802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M.Klein</a:t>
            </a: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de-DE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LHeC</a:t>
            </a: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Ghent</a:t>
            </a: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12.7.19</a:t>
            </a:r>
          </a:p>
        </p:txBody>
      </p:sp>
    </p:spTree>
    <p:extLst>
      <p:ext uri="{BB962C8B-B14F-4D97-AF65-F5344CB8AC3E}">
        <p14:creationId xmlns:p14="http://schemas.microsoft.com/office/powerpoint/2010/main" val="34606596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0DF6F-D615-334D-881C-EF6909C3A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9076" y="365126"/>
            <a:ext cx="4469524" cy="769408"/>
          </a:xfrm>
        </p:spPr>
        <p:txBody>
          <a:bodyPr>
            <a:noAutofit/>
          </a:bodyPr>
          <a:lstStyle/>
          <a:p>
            <a:r>
              <a:rPr lang="de-DE" sz="3200" b="1" dirty="0" err="1">
                <a:solidFill>
                  <a:srgbClr val="0070C0"/>
                </a:solidFill>
              </a:rPr>
              <a:t>Recent</a:t>
            </a:r>
            <a:r>
              <a:rPr lang="de-DE" sz="3200" b="1" dirty="0">
                <a:solidFill>
                  <a:srgbClr val="0070C0"/>
                </a:solidFill>
              </a:rPr>
              <a:t> ERL </a:t>
            </a:r>
            <a:r>
              <a:rPr lang="de-DE" sz="3200" b="1" dirty="0" err="1">
                <a:solidFill>
                  <a:srgbClr val="0070C0"/>
                </a:solidFill>
              </a:rPr>
              <a:t>achievements</a:t>
            </a:r>
            <a:endParaRPr lang="de-DE" sz="3200" b="1" dirty="0">
              <a:solidFill>
                <a:srgbClr val="0070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10EC15-2CBE-F349-9BCE-8986CF7A3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416" y="302062"/>
            <a:ext cx="6090527" cy="40002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943D06-79DA-664E-9247-3592860EF4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338" y="4399277"/>
            <a:ext cx="4099983" cy="21412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93ED64-163B-0047-AB80-08FA3C4D2BFF}"/>
              </a:ext>
            </a:extLst>
          </p:cNvPr>
          <p:cNvSpPr txBox="1"/>
          <p:nvPr/>
        </p:nvSpPr>
        <p:spPr>
          <a:xfrm>
            <a:off x="4588934" y="4424496"/>
            <a:ext cx="220227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F </a:t>
            </a:r>
            <a:r>
              <a:rPr lang="de-DE" dirty="0" err="1"/>
              <a:t>Marhauser</a:t>
            </a:r>
            <a:r>
              <a:rPr lang="de-DE" dirty="0"/>
              <a:t> et al. </a:t>
            </a:r>
          </a:p>
          <a:p>
            <a:r>
              <a:rPr lang="de-DE" dirty="0" err="1"/>
              <a:t>Jlab</a:t>
            </a:r>
            <a:r>
              <a:rPr lang="de-DE" dirty="0"/>
              <a:t>, CERN</a:t>
            </a:r>
          </a:p>
          <a:p>
            <a:endParaRPr lang="de-DE" dirty="0"/>
          </a:p>
          <a:p>
            <a:r>
              <a:rPr lang="de-DE" b="1" dirty="0">
                <a:solidFill>
                  <a:schemeClr val="accent6">
                    <a:lumMod val="75000"/>
                  </a:schemeClr>
                </a:solidFill>
              </a:rPr>
              <a:t>First 5 </a:t>
            </a:r>
            <a:r>
              <a:rPr lang="de-DE" b="1" dirty="0" err="1">
                <a:solidFill>
                  <a:schemeClr val="accent6">
                    <a:lumMod val="75000"/>
                  </a:schemeClr>
                </a:solidFill>
              </a:rPr>
              <a:t>cell</a:t>
            </a:r>
            <a:r>
              <a:rPr lang="de-DE" b="1" dirty="0">
                <a:solidFill>
                  <a:schemeClr val="accent6">
                    <a:lumMod val="75000"/>
                  </a:schemeClr>
                </a:solidFill>
              </a:rPr>
              <a:t> Niobium </a:t>
            </a:r>
          </a:p>
          <a:p>
            <a:r>
              <a:rPr lang="de-DE" b="1" dirty="0" err="1">
                <a:solidFill>
                  <a:schemeClr val="accent6">
                    <a:lumMod val="75000"/>
                  </a:schemeClr>
                </a:solidFill>
              </a:rPr>
              <a:t>Cavity</a:t>
            </a:r>
            <a:r>
              <a:rPr lang="de-DE" b="1" dirty="0">
                <a:solidFill>
                  <a:schemeClr val="accent6">
                    <a:lumMod val="75000"/>
                  </a:schemeClr>
                </a:solidFill>
              </a:rPr>
              <a:t>, 802 MHz</a:t>
            </a:r>
          </a:p>
          <a:p>
            <a:endParaRPr lang="de-DE" dirty="0"/>
          </a:p>
          <a:p>
            <a:r>
              <a:rPr lang="de-DE" dirty="0"/>
              <a:t>High Q</a:t>
            </a:r>
            <a:r>
              <a:rPr lang="de-DE" baseline="-25000" dirty="0"/>
              <a:t>0</a:t>
            </a:r>
            <a:r>
              <a:rPr lang="de-DE" dirty="0"/>
              <a:t>, high </a:t>
            </a:r>
            <a:r>
              <a:rPr lang="de-DE" dirty="0" err="1"/>
              <a:t>stability</a:t>
            </a:r>
            <a:endParaRPr lang="de-D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3972FF-0683-6940-88F4-46FDBC7811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0218" y="1339059"/>
            <a:ext cx="3734747" cy="34791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D2926F-6B9C-0C4F-9DED-B498E3E4C8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3301" y="4621346"/>
            <a:ext cx="1574800" cy="393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ECD874-4B4F-E043-B233-6218747937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9718" y="1732095"/>
            <a:ext cx="381000" cy="20701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F658E22-90DF-2A4A-83C5-36BE8E088A92}"/>
              </a:ext>
            </a:extLst>
          </p:cNvPr>
          <p:cNvSpPr txBox="1"/>
          <p:nvPr/>
        </p:nvSpPr>
        <p:spPr>
          <a:xfrm>
            <a:off x="7681385" y="5099711"/>
            <a:ext cx="38329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0070C0"/>
                </a:solidFill>
              </a:rPr>
              <a:t>Demonstration </a:t>
            </a:r>
            <a:r>
              <a:rPr lang="de-DE" b="1" dirty="0" err="1">
                <a:solidFill>
                  <a:srgbClr val="0070C0"/>
                </a:solidFill>
              </a:rPr>
              <a:t>of</a:t>
            </a:r>
            <a:r>
              <a:rPr lang="de-DE" b="1" dirty="0">
                <a:solidFill>
                  <a:srgbClr val="0070C0"/>
                </a:solidFill>
              </a:rPr>
              <a:t> </a:t>
            </a:r>
            <a:r>
              <a:rPr lang="de-DE" b="1" dirty="0" err="1">
                <a:solidFill>
                  <a:srgbClr val="0070C0"/>
                </a:solidFill>
              </a:rPr>
              <a:t>energy</a:t>
            </a:r>
            <a:r>
              <a:rPr lang="de-DE" b="1" dirty="0">
                <a:solidFill>
                  <a:srgbClr val="0070C0"/>
                </a:solidFill>
              </a:rPr>
              <a:t> </a:t>
            </a:r>
            <a:r>
              <a:rPr lang="de-DE" b="1" dirty="0" err="1">
                <a:solidFill>
                  <a:srgbClr val="0070C0"/>
                </a:solidFill>
              </a:rPr>
              <a:t>recovery</a:t>
            </a:r>
            <a:r>
              <a:rPr lang="de-DE" b="1" dirty="0">
                <a:solidFill>
                  <a:srgbClr val="0070C0"/>
                </a:solidFill>
              </a:rPr>
              <a:t>  in</a:t>
            </a:r>
          </a:p>
          <a:p>
            <a:r>
              <a:rPr lang="de-DE" b="1" dirty="0" err="1">
                <a:solidFill>
                  <a:srgbClr val="0070C0"/>
                </a:solidFill>
              </a:rPr>
              <a:t>new</a:t>
            </a:r>
            <a:r>
              <a:rPr lang="de-DE" b="1" dirty="0">
                <a:solidFill>
                  <a:srgbClr val="0070C0"/>
                </a:solidFill>
              </a:rPr>
              <a:t> </a:t>
            </a:r>
            <a:r>
              <a:rPr lang="de-DE" b="1" dirty="0" err="1">
                <a:solidFill>
                  <a:srgbClr val="0070C0"/>
                </a:solidFill>
              </a:rPr>
              <a:t>cBETA</a:t>
            </a:r>
            <a:r>
              <a:rPr lang="de-DE" b="1" dirty="0">
                <a:solidFill>
                  <a:srgbClr val="0070C0"/>
                </a:solidFill>
              </a:rPr>
              <a:t> </a:t>
            </a:r>
            <a:r>
              <a:rPr lang="de-DE" b="1" dirty="0" err="1">
                <a:solidFill>
                  <a:srgbClr val="0070C0"/>
                </a:solidFill>
              </a:rPr>
              <a:t>facility</a:t>
            </a:r>
            <a:r>
              <a:rPr lang="de-DE" b="1" dirty="0">
                <a:solidFill>
                  <a:srgbClr val="0070C0"/>
                </a:solidFill>
              </a:rPr>
              <a:t> at Cornell, </a:t>
            </a:r>
            <a:r>
              <a:rPr lang="de-DE" b="1" dirty="0" err="1">
                <a:solidFill>
                  <a:srgbClr val="0070C0"/>
                </a:solidFill>
              </a:rPr>
              <a:t>with</a:t>
            </a:r>
            <a:r>
              <a:rPr lang="de-DE" b="1" dirty="0">
                <a:solidFill>
                  <a:srgbClr val="0070C0"/>
                </a:solidFill>
              </a:rPr>
              <a:t> BNL</a:t>
            </a:r>
          </a:p>
          <a:p>
            <a:endParaRPr lang="de-DE" b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de-DE" dirty="0"/>
              <a:t>G </a:t>
            </a:r>
            <a:r>
              <a:rPr lang="de-DE" dirty="0" err="1"/>
              <a:t>Hoffstaetter</a:t>
            </a:r>
            <a:r>
              <a:rPr lang="de-DE" dirty="0"/>
              <a:t> et al  19.6.2019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36AB86-2FBB-324E-BF88-7E9B958F7B25}"/>
              </a:ext>
            </a:extLst>
          </p:cNvPr>
          <p:cNvSpPr txBox="1"/>
          <p:nvPr/>
        </p:nvSpPr>
        <p:spPr>
          <a:xfrm>
            <a:off x="9990667" y="2179350"/>
            <a:ext cx="421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70C0"/>
                </a:solidFill>
              </a:rPr>
              <a:t>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E6C51F-28DE-D24C-9CE1-9512ECAB8AF6}"/>
              </a:ext>
            </a:extLst>
          </p:cNvPr>
          <p:cNvSpPr txBox="1"/>
          <p:nvPr/>
        </p:nvSpPr>
        <p:spPr>
          <a:xfrm>
            <a:off x="8415867" y="3674533"/>
            <a:ext cx="1212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chemeClr val="accent2">
                    <a:lumMod val="50000"/>
                  </a:schemeClr>
                </a:solidFill>
              </a:rPr>
              <a:t>without</a:t>
            </a:r>
            <a:r>
              <a:rPr lang="de-DE" dirty="0">
                <a:solidFill>
                  <a:schemeClr val="accent2">
                    <a:lumMod val="50000"/>
                  </a:schemeClr>
                </a:solidFill>
              </a:rPr>
              <a:t> 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44EB48-107E-254B-ADB5-2D7DAE454BBD}"/>
              </a:ext>
            </a:extLst>
          </p:cNvPr>
          <p:cNvSpPr txBox="1"/>
          <p:nvPr/>
        </p:nvSpPr>
        <p:spPr>
          <a:xfrm>
            <a:off x="186268" y="1083735"/>
            <a:ext cx="7150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accent6">
                    <a:lumMod val="75000"/>
                  </a:schemeClr>
                </a:solidFill>
              </a:rPr>
              <a:t>Q</a:t>
            </a:r>
            <a:r>
              <a:rPr lang="de-DE" sz="2400" baseline="-25000" dirty="0">
                <a:solidFill>
                  <a:schemeClr val="accent6">
                    <a:lumMod val="75000"/>
                  </a:schemeClr>
                </a:solidFill>
              </a:rPr>
              <a:t>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73F3BF-23D9-A24D-9010-EA8D6C73C53F}"/>
              </a:ext>
            </a:extLst>
          </p:cNvPr>
          <p:cNvSpPr txBox="1"/>
          <p:nvPr/>
        </p:nvSpPr>
        <p:spPr>
          <a:xfrm>
            <a:off x="4859021" y="3911601"/>
            <a:ext cx="14807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Gradient MV/m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35D98DA-B7B9-DD4A-9AD0-7E50CE777F57}"/>
              </a:ext>
            </a:extLst>
          </p:cNvPr>
          <p:cNvSpPr/>
          <p:nvPr/>
        </p:nvSpPr>
        <p:spPr>
          <a:xfrm>
            <a:off x="3481840" y="3933503"/>
            <a:ext cx="882949" cy="257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aphicFrame>
        <p:nvGraphicFramePr>
          <p:cNvPr id="16" name="Table 8">
            <a:extLst>
              <a:ext uri="{FF2B5EF4-FFF2-40B4-BE49-F238E27FC236}">
                <a16:creationId xmlns:a16="http://schemas.microsoft.com/office/drawing/2014/main" id="{B2C57284-41A3-E346-868A-09D5FAEF31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8715473"/>
              </p:ext>
            </p:extLst>
          </p:nvPr>
        </p:nvGraphicFramePr>
        <p:xfrm>
          <a:off x="186267" y="1758590"/>
          <a:ext cx="3960063" cy="202025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366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58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75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8998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Parameter</a:t>
                      </a:r>
                      <a:endParaRPr lang="en-US" sz="1400" b="1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</a:t>
                      </a:r>
                      <a:endParaRPr lang="en-US" sz="1400" b="1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CRN5</a:t>
                      </a:r>
                      <a:endParaRPr lang="en-US" sz="1400" b="1" i="1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998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1400" b="0" baseline="-250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</a:t>
                      </a:r>
                      <a:r>
                        <a:rPr lang="en-US" sz="14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at quench</a:t>
                      </a:r>
                      <a:endParaRPr lang="en-US" sz="1400" b="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MV/m</a:t>
                      </a:r>
                      <a:endParaRPr lang="en-US" sz="1400" b="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30.1</a:t>
                      </a:r>
                      <a:endParaRPr lang="en-US" sz="1400" b="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998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1400" b="0" baseline="-250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pk</a:t>
                      </a:r>
                      <a:r>
                        <a:rPr lang="en-US" sz="14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at quench</a:t>
                      </a:r>
                      <a:endParaRPr lang="en-US" sz="1400" b="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MV/m</a:t>
                      </a:r>
                      <a:endParaRPr lang="en-US" sz="1400" b="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68.1</a:t>
                      </a:r>
                      <a:endParaRPr lang="en-US" sz="1400" b="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998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r>
                        <a:rPr lang="en-US" sz="1400" b="0" baseline="-250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pk</a:t>
                      </a:r>
                      <a:r>
                        <a:rPr lang="en-US" sz="14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at quench</a:t>
                      </a:r>
                      <a:endParaRPr lang="en-US" sz="1400" b="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mT</a:t>
                      </a:r>
                      <a:endParaRPr lang="en-US" sz="1400" b="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126.3</a:t>
                      </a:r>
                      <a:endParaRPr lang="en-US" sz="1400" b="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998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FE onset field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MV/m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~25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998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FE-induced radiation(max)</a:t>
                      </a:r>
                      <a:endParaRPr lang="en-US" sz="1400" b="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mR/hr.</a:t>
                      </a:r>
                      <a:endParaRPr lang="en-US" sz="1400" b="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0.06</a:t>
                      </a:r>
                      <a:endParaRPr lang="en-US" sz="1400" b="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998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Max. Q</a:t>
                      </a:r>
                      <a:r>
                        <a:rPr lang="en-US" sz="1400" b="0" baseline="-250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en-US" sz="14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-value</a:t>
                      </a:r>
                      <a:endParaRPr lang="en-US" sz="1400" b="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/1e10</a:t>
                      </a:r>
                      <a:endParaRPr lang="en-US" sz="1400" b="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4.72</a:t>
                      </a:r>
                      <a:endParaRPr lang="en-US" sz="1400" b="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998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</a:t>
                      </a:r>
                      <a:r>
                        <a:rPr lang="en-US" sz="1400" b="0" baseline="-250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en-US" sz="14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-value at 25 MV/m</a:t>
                      </a:r>
                      <a:endParaRPr lang="en-US" sz="1400" b="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/1e10</a:t>
                      </a:r>
                      <a:endParaRPr lang="en-US" sz="1400" b="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3.12</a:t>
                      </a:r>
                      <a:endParaRPr lang="en-US" sz="1400" b="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998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Lorentz</a:t>
                      </a:r>
                      <a:r>
                        <a:rPr lang="en-US" sz="1400" b="0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Force Detuning</a:t>
                      </a:r>
                      <a:endParaRPr lang="en-US" sz="1400" b="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Hz/(MV/m)</a:t>
                      </a:r>
                      <a:r>
                        <a:rPr lang="en-US" sz="1400" b="0" baseline="300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400" b="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-1.5</a:t>
                      </a:r>
                      <a:endParaRPr lang="en-US" sz="1400" b="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0505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62F80-C515-2E41-BEAE-24A788016C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46063"/>
            <a:ext cx="9144000" cy="808037"/>
          </a:xfrm>
        </p:spPr>
        <p:txBody>
          <a:bodyPr>
            <a:normAutofit/>
          </a:bodyPr>
          <a:lstStyle/>
          <a:p>
            <a:r>
              <a:rPr lang="de-DE" sz="3600" dirty="0"/>
              <a:t>FCC-eh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5E1751-E026-7442-881D-B70BA21232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68" y="63708"/>
            <a:ext cx="11954933" cy="6699333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0868C9-4ABE-994E-B001-8FAB89BD6432}"/>
              </a:ext>
            </a:extLst>
          </p:cNvPr>
          <p:cNvSpPr txBox="1"/>
          <p:nvPr/>
        </p:nvSpPr>
        <p:spPr>
          <a:xfrm>
            <a:off x="304800" y="6489700"/>
            <a:ext cx="13975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Walid </a:t>
            </a:r>
            <a:r>
              <a:rPr lang="de-DE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Kaabi</a:t>
            </a: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</a:t>
            </a:r>
            <a:r>
              <a:rPr lang="de-DE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Orsay</a:t>
            </a: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20115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62F80-C515-2E41-BEAE-24A788016C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67866" y="246063"/>
            <a:ext cx="5300133" cy="808037"/>
          </a:xfrm>
        </p:spPr>
        <p:txBody>
          <a:bodyPr>
            <a:normAutofit/>
          </a:bodyPr>
          <a:lstStyle/>
          <a:p>
            <a:r>
              <a:rPr lang="de-DE" sz="3600" b="1" dirty="0" err="1">
                <a:solidFill>
                  <a:srgbClr val="0070C0"/>
                </a:solidFill>
              </a:rPr>
              <a:t>Recent</a:t>
            </a:r>
            <a:r>
              <a:rPr lang="de-DE" sz="3600" b="1" dirty="0">
                <a:solidFill>
                  <a:srgbClr val="0070C0"/>
                </a:solidFill>
              </a:rPr>
              <a:t> PERLE Progress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4E3827-A0CE-704B-BD29-5BBCA867E7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4285" y="3577167"/>
            <a:ext cx="3328007" cy="29120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82039-3E9A-A141-8C7E-6B7A8645EB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250" y="660400"/>
            <a:ext cx="4906321" cy="31705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32871D-609A-7443-965E-5A42DEC352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042" y="4237303"/>
            <a:ext cx="4479303" cy="7958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A0B47C-28FA-F44F-96A7-F5EBC1143578}"/>
              </a:ext>
            </a:extLst>
          </p:cNvPr>
          <p:cNvSpPr txBox="1"/>
          <p:nvPr/>
        </p:nvSpPr>
        <p:spPr>
          <a:xfrm>
            <a:off x="5593654" y="1450366"/>
            <a:ext cx="584217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Transfer </a:t>
            </a:r>
            <a:r>
              <a:rPr lang="de-DE" dirty="0" err="1"/>
              <a:t>of</a:t>
            </a:r>
            <a:r>
              <a:rPr lang="de-DE" dirty="0"/>
              <a:t> ALICE (</a:t>
            </a:r>
            <a:r>
              <a:rPr lang="de-DE" dirty="0" err="1"/>
              <a:t>Daresbury</a:t>
            </a:r>
            <a:r>
              <a:rPr lang="de-DE" dirty="0"/>
              <a:t>) </a:t>
            </a:r>
            <a:r>
              <a:rPr lang="de-DE" dirty="0" err="1"/>
              <a:t>gun</a:t>
            </a:r>
            <a:r>
              <a:rPr lang="de-DE" dirty="0"/>
              <a:t> + </a:t>
            </a:r>
            <a:r>
              <a:rPr lang="de-DE" dirty="0" err="1"/>
              <a:t>equipment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LAL (5/19)</a:t>
            </a:r>
          </a:p>
          <a:p>
            <a:endParaRPr lang="de-DE" dirty="0"/>
          </a:p>
          <a:p>
            <a:r>
              <a:rPr lang="de-DE" dirty="0" err="1"/>
              <a:t>Hiring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personell at </a:t>
            </a:r>
            <a:r>
              <a:rPr lang="de-DE" dirty="0" err="1"/>
              <a:t>Orsay</a:t>
            </a:r>
            <a:endParaRPr lang="de-DE" dirty="0"/>
          </a:p>
          <a:p>
            <a:endParaRPr lang="de-DE" dirty="0"/>
          </a:p>
          <a:p>
            <a:r>
              <a:rPr lang="de-DE" dirty="0"/>
              <a:t>Design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source</a:t>
            </a:r>
            <a:r>
              <a:rPr lang="de-DE" dirty="0"/>
              <a:t>/</a:t>
            </a:r>
            <a:r>
              <a:rPr lang="de-DE" dirty="0" err="1"/>
              <a:t>booster</a:t>
            </a:r>
            <a:r>
              <a:rPr lang="de-DE" dirty="0"/>
              <a:t>/</a:t>
            </a:r>
            <a:r>
              <a:rPr lang="de-DE" dirty="0" err="1"/>
              <a:t>injector</a:t>
            </a:r>
            <a:r>
              <a:rPr lang="de-DE" dirty="0"/>
              <a:t> at </a:t>
            </a:r>
            <a:r>
              <a:rPr lang="de-DE" dirty="0" err="1"/>
              <a:t>Daresbury</a:t>
            </a:r>
            <a:r>
              <a:rPr lang="de-DE" dirty="0"/>
              <a:t>/Liverpool</a:t>
            </a:r>
          </a:p>
          <a:p>
            <a:endParaRPr lang="de-DE" dirty="0"/>
          </a:p>
          <a:p>
            <a:r>
              <a:rPr lang="de-DE" dirty="0" err="1"/>
              <a:t>Encouraging</a:t>
            </a:r>
            <a:r>
              <a:rPr lang="de-DE" dirty="0"/>
              <a:t> </a:t>
            </a:r>
            <a:r>
              <a:rPr lang="de-DE" dirty="0" err="1"/>
              <a:t>radiation</a:t>
            </a:r>
            <a:r>
              <a:rPr lang="de-DE" dirty="0"/>
              <a:t> </a:t>
            </a:r>
            <a:r>
              <a:rPr lang="de-DE" dirty="0" err="1"/>
              <a:t>protection</a:t>
            </a:r>
            <a:r>
              <a:rPr lang="de-DE" dirty="0"/>
              <a:t> </a:t>
            </a:r>
            <a:r>
              <a:rPr lang="de-DE" dirty="0" err="1"/>
              <a:t>survey</a:t>
            </a:r>
            <a:r>
              <a:rPr lang="de-DE" dirty="0"/>
              <a:t> at </a:t>
            </a:r>
            <a:r>
              <a:rPr lang="de-DE" dirty="0" err="1"/>
              <a:t>Orsay</a:t>
            </a:r>
            <a:endParaRPr lang="de-DE" dirty="0"/>
          </a:p>
          <a:p>
            <a:endParaRPr lang="de-DE" dirty="0"/>
          </a:p>
          <a:p>
            <a:r>
              <a:rPr lang="de-DE" dirty="0"/>
              <a:t>...</a:t>
            </a:r>
          </a:p>
          <a:p>
            <a:endParaRPr lang="de-DE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EEB8C4-60B4-7343-8821-3EEDA7555880}"/>
              </a:ext>
            </a:extLst>
          </p:cNvPr>
          <p:cNvSpPr/>
          <p:nvPr/>
        </p:nvSpPr>
        <p:spPr>
          <a:xfrm>
            <a:off x="349250" y="540763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LAL/IPNO and BINP-Novosibirsk applied for the H2020 European program (</a:t>
            </a:r>
            <a:r>
              <a:rPr lang="en-GB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CRIMLINplus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and ask for fund for dipole design &amp; prototyping and for a post-doc position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de-D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0BED8A-1485-C44C-A2F7-495B2452B871}"/>
              </a:ext>
            </a:extLst>
          </p:cNvPr>
          <p:cNvSpPr txBox="1"/>
          <p:nvPr/>
        </p:nvSpPr>
        <p:spPr>
          <a:xfrm>
            <a:off x="6753894" y="4560504"/>
            <a:ext cx="15087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chemeClr val="accent6">
                    <a:lumMod val="75000"/>
                  </a:schemeClr>
                </a:solidFill>
              </a:rPr>
              <a:t>arrival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6">
                    <a:lumMod val="75000"/>
                  </a:schemeClr>
                </a:solidFill>
              </a:rPr>
              <a:t>of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6">
                    <a:lumMod val="75000"/>
                  </a:schemeClr>
                </a:solidFill>
              </a:rPr>
              <a:t>the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ALICE </a:t>
            </a:r>
            <a:r>
              <a:rPr lang="de-DE" dirty="0" err="1">
                <a:solidFill>
                  <a:schemeClr val="accent6">
                    <a:lumMod val="75000"/>
                  </a:schemeClr>
                </a:solidFill>
              </a:rPr>
              <a:t>gun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 in </a:t>
            </a:r>
          </a:p>
          <a:p>
            <a:r>
              <a:rPr lang="de-DE" dirty="0" err="1">
                <a:solidFill>
                  <a:schemeClr val="accent6">
                    <a:lumMod val="75000"/>
                  </a:schemeClr>
                </a:solidFill>
              </a:rPr>
              <a:t>the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 PERLE hall</a:t>
            </a:r>
          </a:p>
          <a:p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10.5.19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1C6098-3FBD-464C-AF6F-CD497F378556}"/>
              </a:ext>
            </a:extLst>
          </p:cNvPr>
          <p:cNvSpPr txBox="1"/>
          <p:nvPr/>
        </p:nvSpPr>
        <p:spPr>
          <a:xfrm>
            <a:off x="165100" y="381000"/>
            <a:ext cx="17350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Field </a:t>
            </a:r>
            <a:r>
              <a:rPr lang="de-DE" sz="1200" dirty="0" err="1"/>
              <a:t>homogeneity</a:t>
            </a:r>
            <a:r>
              <a:rPr lang="de-DE" sz="1200" dirty="0"/>
              <a:t> 8 10</a:t>
            </a:r>
            <a:r>
              <a:rPr lang="de-DE" sz="1200" baseline="30000" dirty="0"/>
              <a:t>-2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8FA3AD3-D391-624A-B52F-BE4BC5F3C7A1}"/>
              </a:ext>
            </a:extLst>
          </p:cNvPr>
          <p:cNvCxnSpPr/>
          <p:nvPr/>
        </p:nvCxnSpPr>
        <p:spPr>
          <a:xfrm>
            <a:off x="558800" y="4721662"/>
            <a:ext cx="468154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B1753E0-8CF5-D847-AEE6-B02D91BCB8AB}"/>
              </a:ext>
            </a:extLst>
          </p:cNvPr>
          <p:cNvSpPr txBox="1"/>
          <p:nvPr/>
        </p:nvSpPr>
        <p:spPr>
          <a:xfrm>
            <a:off x="6753894" y="6150272"/>
            <a:ext cx="10792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cf Walid </a:t>
            </a:r>
            <a:r>
              <a:rPr lang="de-DE" sz="1200" dirty="0" err="1"/>
              <a:t>Kaabi</a:t>
            </a:r>
            <a:endParaRPr lang="de-DE" sz="1200" dirty="0"/>
          </a:p>
          <a:p>
            <a:r>
              <a:rPr lang="de-DE" sz="1200" dirty="0"/>
              <a:t>27.6. in </a:t>
            </a:r>
            <a:r>
              <a:rPr lang="de-DE" sz="1200" dirty="0" err="1"/>
              <a:t>FCCeh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3613784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83958"/>
            <a:ext cx="7772400" cy="805772"/>
          </a:xfrm>
        </p:spPr>
        <p:txBody>
          <a:bodyPr>
            <a:normAutofit/>
          </a:bodyPr>
          <a:lstStyle/>
          <a:p>
            <a:r>
              <a:rPr lang="en-US" sz="3200" dirty="0"/>
              <a:t>title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37" y="146397"/>
            <a:ext cx="8931664" cy="656520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51133" y="1454976"/>
            <a:ext cx="17087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arXiv:1206.2913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142FD6-5274-904D-B882-40E617487702}"/>
              </a:ext>
            </a:extLst>
          </p:cNvPr>
          <p:cNvSpPr txBox="1"/>
          <p:nvPr/>
        </p:nvSpPr>
        <p:spPr>
          <a:xfrm>
            <a:off x="9096980" y="36645"/>
            <a:ext cx="2966325" cy="6771084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de-DE" sz="2000" b="1" dirty="0" err="1">
                <a:solidFill>
                  <a:schemeClr val="accent2">
                    <a:lumMod val="50000"/>
                  </a:schemeClr>
                </a:solidFill>
              </a:rPr>
              <a:t>Conceptual</a:t>
            </a:r>
            <a:r>
              <a:rPr lang="de-DE" sz="2000" b="1" dirty="0">
                <a:solidFill>
                  <a:schemeClr val="accent2">
                    <a:lumMod val="50000"/>
                  </a:schemeClr>
                </a:solidFill>
              </a:rPr>
              <a:t> Design Report</a:t>
            </a:r>
          </a:p>
          <a:p>
            <a:r>
              <a:rPr lang="de-DE" dirty="0" err="1"/>
              <a:t>ep</a:t>
            </a:r>
            <a:r>
              <a:rPr lang="de-DE" dirty="0"/>
              <a:t>/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LHC</a:t>
            </a:r>
          </a:p>
          <a:p>
            <a:endParaRPr lang="de-DE" dirty="0"/>
          </a:p>
          <a:p>
            <a:r>
              <a:rPr lang="de-DE" dirty="0"/>
              <a:t>[</a:t>
            </a:r>
            <a:r>
              <a:rPr lang="de-DE" dirty="0" err="1"/>
              <a:t>r</a:t>
            </a:r>
            <a:r>
              <a:rPr lang="de-DE" dirty="0"/>
              <a:t>]ECFA + CERN Mandate</a:t>
            </a:r>
          </a:p>
          <a:p>
            <a:endParaRPr lang="de-DE" dirty="0"/>
          </a:p>
          <a:p>
            <a:r>
              <a:rPr lang="de-DE" dirty="0">
                <a:solidFill>
                  <a:schemeClr val="accent2">
                    <a:lumMod val="50000"/>
                  </a:schemeClr>
                </a:solidFill>
                <a:sym typeface="Wingdings" pitchFamily="2" charset="2"/>
              </a:rPr>
              <a:t> </a:t>
            </a:r>
            <a:r>
              <a:rPr lang="de-DE" dirty="0" err="1">
                <a:solidFill>
                  <a:schemeClr val="accent2">
                    <a:lumMod val="50000"/>
                  </a:schemeClr>
                </a:solidFill>
              </a:rPr>
              <a:t>Result</a:t>
            </a:r>
            <a:r>
              <a:rPr lang="de-DE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2">
                    <a:lumMod val="50000"/>
                  </a:schemeClr>
                </a:solidFill>
              </a:rPr>
              <a:t>of</a:t>
            </a:r>
            <a:r>
              <a:rPr lang="de-DE" dirty="0">
                <a:solidFill>
                  <a:schemeClr val="accent2">
                    <a:lumMod val="50000"/>
                  </a:schemeClr>
                </a:solidFill>
              </a:rPr>
              <a:t> a </a:t>
            </a:r>
            <a:r>
              <a:rPr lang="de-DE" dirty="0" err="1">
                <a:solidFill>
                  <a:schemeClr val="accent2">
                    <a:lumMod val="50000"/>
                  </a:schemeClr>
                </a:solidFill>
              </a:rPr>
              <a:t>four</a:t>
            </a:r>
            <a:r>
              <a:rPr lang="de-DE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2">
                    <a:lumMod val="50000"/>
                  </a:schemeClr>
                </a:solidFill>
              </a:rPr>
              <a:t>year</a:t>
            </a:r>
            <a:r>
              <a:rPr lang="de-DE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2">
                    <a:lumMod val="50000"/>
                  </a:schemeClr>
                </a:solidFill>
              </a:rPr>
              <a:t>study</a:t>
            </a:r>
            <a:endParaRPr lang="de-DE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de-DE" dirty="0" err="1">
                <a:solidFill>
                  <a:schemeClr val="accent2">
                    <a:lumMod val="50000"/>
                  </a:schemeClr>
                </a:solidFill>
              </a:rPr>
              <a:t>and</a:t>
            </a:r>
            <a:r>
              <a:rPr lang="de-DE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2">
                    <a:lumMod val="50000"/>
                  </a:schemeClr>
                </a:solidFill>
              </a:rPr>
              <a:t>one</a:t>
            </a:r>
            <a:r>
              <a:rPr lang="de-DE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2">
                    <a:lumMod val="50000"/>
                  </a:schemeClr>
                </a:solidFill>
              </a:rPr>
              <a:t>year</a:t>
            </a:r>
            <a:r>
              <a:rPr lang="de-DE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2">
                    <a:lumMod val="50000"/>
                  </a:schemeClr>
                </a:solidFill>
              </a:rPr>
              <a:t>referee</a:t>
            </a:r>
            <a:r>
              <a:rPr lang="de-DE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2">
                    <a:lumMod val="50000"/>
                  </a:schemeClr>
                </a:solidFill>
              </a:rPr>
              <a:t>process</a:t>
            </a:r>
            <a:r>
              <a:rPr lang="de-DE" dirty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endParaRPr lang="de-DE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de-DE" dirty="0"/>
              <a:t>Next </a:t>
            </a:r>
            <a:r>
              <a:rPr lang="de-DE" dirty="0" err="1"/>
              <a:t>generation</a:t>
            </a:r>
            <a:r>
              <a:rPr lang="de-DE" dirty="0"/>
              <a:t> </a:t>
            </a:r>
            <a:r>
              <a:rPr lang="de-DE" dirty="0" err="1"/>
              <a:t>ep</a:t>
            </a:r>
            <a:r>
              <a:rPr lang="de-DE" dirty="0"/>
              <a:t> [</a:t>
            </a:r>
            <a:r>
              <a:rPr lang="de-DE" dirty="0" err="1"/>
              <a:t>and</a:t>
            </a:r>
            <a:endParaRPr lang="de-DE" dirty="0"/>
          </a:p>
          <a:p>
            <a:r>
              <a:rPr lang="de-DE" dirty="0" err="1"/>
              <a:t>first</a:t>
            </a:r>
            <a:r>
              <a:rPr lang="de-DE" dirty="0"/>
              <a:t> </a:t>
            </a:r>
            <a:r>
              <a:rPr lang="de-DE" dirty="0" err="1"/>
              <a:t>generation</a:t>
            </a:r>
            <a:r>
              <a:rPr lang="de-DE" dirty="0"/>
              <a:t> </a:t>
            </a:r>
            <a:r>
              <a:rPr lang="de-DE" dirty="0" err="1"/>
              <a:t>eA</a:t>
            </a:r>
            <a:r>
              <a:rPr lang="de-DE" dirty="0"/>
              <a:t>] </a:t>
            </a:r>
            <a:r>
              <a:rPr lang="de-DE" dirty="0" err="1"/>
              <a:t>collider</a:t>
            </a:r>
            <a:endParaRPr lang="de-DE" dirty="0"/>
          </a:p>
          <a:p>
            <a:r>
              <a:rPr lang="de-DE" dirty="0" err="1"/>
              <a:t>following</a:t>
            </a:r>
            <a:r>
              <a:rPr lang="de-DE" dirty="0"/>
              <a:t> HERA (1992-2007)</a:t>
            </a:r>
          </a:p>
          <a:p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extension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DIS</a:t>
            </a:r>
          </a:p>
          <a:p>
            <a:r>
              <a:rPr lang="de-DE" dirty="0" err="1"/>
              <a:t>energy</a:t>
            </a:r>
            <a:r>
              <a:rPr lang="de-DE" dirty="0"/>
              <a:t> </a:t>
            </a:r>
            <a:r>
              <a:rPr lang="de-DE" dirty="0" err="1"/>
              <a:t>frontier</a:t>
            </a:r>
            <a:endParaRPr lang="de-DE" dirty="0"/>
          </a:p>
          <a:p>
            <a:r>
              <a:rPr lang="de-DE" dirty="0"/>
              <a:t>60 </a:t>
            </a:r>
            <a:r>
              <a:rPr lang="de-DE" dirty="0" err="1"/>
              <a:t>GeV</a:t>
            </a:r>
            <a:r>
              <a:rPr lang="de-DE" dirty="0"/>
              <a:t> on 7 </a:t>
            </a:r>
            <a:r>
              <a:rPr lang="de-DE" dirty="0" err="1"/>
              <a:t>TeV</a:t>
            </a:r>
            <a:r>
              <a:rPr lang="de-DE" dirty="0"/>
              <a:t> [2.7 </a:t>
            </a:r>
            <a:r>
              <a:rPr lang="de-DE" dirty="0" err="1"/>
              <a:t>TeV</a:t>
            </a:r>
            <a:r>
              <a:rPr lang="de-DE" dirty="0"/>
              <a:t> </a:t>
            </a:r>
            <a:r>
              <a:rPr lang="de-DE" dirty="0" err="1"/>
              <a:t>Pb</a:t>
            </a:r>
            <a:r>
              <a:rPr lang="de-DE" dirty="0"/>
              <a:t>]</a:t>
            </a:r>
          </a:p>
          <a:p>
            <a:r>
              <a:rPr lang="de-DE" dirty="0" err="1"/>
              <a:t>Lower</a:t>
            </a:r>
            <a:r>
              <a:rPr lang="de-DE" dirty="0"/>
              <a:t> </a:t>
            </a:r>
            <a:r>
              <a:rPr lang="de-DE" dirty="0" err="1"/>
              <a:t>energy</a:t>
            </a:r>
            <a:r>
              <a:rPr lang="de-DE" dirty="0"/>
              <a:t>: EICs, </a:t>
            </a:r>
            <a:r>
              <a:rPr lang="de-DE" dirty="0" err="1"/>
              <a:t>spin</a:t>
            </a:r>
            <a:r>
              <a:rPr lang="de-DE" dirty="0"/>
              <a:t>, 3D..</a:t>
            </a:r>
          </a:p>
          <a:p>
            <a:endParaRPr lang="de-DE" dirty="0"/>
          </a:p>
          <a:p>
            <a:r>
              <a:rPr lang="de-DE" dirty="0" err="1"/>
              <a:t>Then</a:t>
            </a:r>
            <a:r>
              <a:rPr lang="de-DE" dirty="0"/>
              <a:t> </a:t>
            </a:r>
            <a:r>
              <a:rPr lang="de-DE" dirty="0" err="1"/>
              <a:t>came</a:t>
            </a:r>
            <a:r>
              <a:rPr lang="de-DE" dirty="0"/>
              <a:t> </a:t>
            </a:r>
            <a:r>
              <a:rPr lang="de-DE" dirty="0" err="1"/>
              <a:t>Higgs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SUSY ...</a:t>
            </a:r>
          </a:p>
          <a:p>
            <a:r>
              <a:rPr lang="de-DE" dirty="0" err="1"/>
              <a:t>from</a:t>
            </a:r>
            <a:r>
              <a:rPr lang="de-DE" dirty="0"/>
              <a:t> LHC, </a:t>
            </a:r>
            <a:r>
              <a:rPr lang="de-DE" dirty="0" err="1"/>
              <a:t>which</a:t>
            </a:r>
            <a:r>
              <a:rPr lang="de-DE" dirty="0"/>
              <a:t> </a:t>
            </a:r>
            <a:r>
              <a:rPr lang="de-DE" dirty="0" err="1"/>
              <a:t>worked</a:t>
            </a:r>
            <a:endParaRPr lang="de-DE" dirty="0"/>
          </a:p>
          <a:p>
            <a:r>
              <a:rPr lang="de-DE" dirty="0" err="1"/>
              <a:t>admirably</a:t>
            </a:r>
            <a:r>
              <a:rPr lang="de-DE" dirty="0"/>
              <a:t>,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decision</a:t>
            </a:r>
            <a:r>
              <a:rPr lang="de-DE" dirty="0"/>
              <a:t> </a:t>
            </a:r>
          </a:p>
          <a:p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extending</a:t>
            </a:r>
            <a:r>
              <a:rPr lang="de-DE" dirty="0"/>
              <a:t> LHC </a:t>
            </a:r>
            <a:r>
              <a:rPr lang="de-DE" dirty="0" err="1"/>
              <a:t>to</a:t>
            </a:r>
            <a:r>
              <a:rPr lang="de-DE" dirty="0"/>
              <a:t> 2040</a:t>
            </a:r>
          </a:p>
          <a:p>
            <a:endParaRPr lang="de-DE" dirty="0"/>
          </a:p>
          <a:p>
            <a:r>
              <a:rPr lang="de-DE" dirty="0"/>
              <a:t>Choice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Linac</a:t>
            </a:r>
            <a:r>
              <a:rPr lang="de-DE" dirty="0"/>
              <a:t> Ring, </a:t>
            </a:r>
            <a:r>
              <a:rPr lang="de-DE" dirty="0" err="1"/>
              <a:t>new</a:t>
            </a:r>
            <a:endParaRPr lang="de-DE" dirty="0"/>
          </a:p>
          <a:p>
            <a:r>
              <a:rPr lang="de-DE" dirty="0" err="1"/>
              <a:t>physics</a:t>
            </a:r>
            <a:r>
              <a:rPr lang="de-DE" dirty="0"/>
              <a:t>, </a:t>
            </a:r>
            <a:r>
              <a:rPr lang="de-DE" dirty="0" err="1"/>
              <a:t>tenfold</a:t>
            </a:r>
            <a:r>
              <a:rPr lang="de-DE" dirty="0"/>
              <a:t> </a:t>
            </a:r>
            <a:r>
              <a:rPr lang="de-DE" dirty="0" err="1"/>
              <a:t>higher</a:t>
            </a:r>
            <a:r>
              <a:rPr lang="de-DE" dirty="0"/>
              <a:t> </a:t>
            </a:r>
            <a:r>
              <a:rPr lang="de-DE" dirty="0" err="1"/>
              <a:t>Lumi</a:t>
            </a:r>
            <a:r>
              <a:rPr lang="de-DE" dirty="0"/>
              <a:t>..</a:t>
            </a:r>
          </a:p>
          <a:p>
            <a:r>
              <a:rPr lang="de-DE" sz="1400" b="1" dirty="0">
                <a:solidFill>
                  <a:schemeClr val="accent2">
                    <a:lumMod val="50000"/>
                  </a:schemeClr>
                </a:solidFill>
                <a:sym typeface="Wingdings" pitchFamily="2" charset="2"/>
              </a:rPr>
              <a:t></a:t>
            </a:r>
            <a:r>
              <a:rPr lang="de-DE" b="1" dirty="0">
                <a:solidFill>
                  <a:schemeClr val="accent2">
                    <a:lumMod val="50000"/>
                  </a:schemeClr>
                </a:solidFill>
                <a:sym typeface="Wingdings" pitchFamily="2" charset="2"/>
              </a:rPr>
              <a:t> New Mandate </a:t>
            </a:r>
            <a:r>
              <a:rPr lang="de-DE" b="1" dirty="0" err="1">
                <a:solidFill>
                  <a:schemeClr val="accent2">
                    <a:lumMod val="50000"/>
                  </a:schemeClr>
                </a:solidFill>
                <a:sym typeface="Wingdings" pitchFamily="2" charset="2"/>
              </a:rPr>
              <a:t>by</a:t>
            </a:r>
            <a:r>
              <a:rPr lang="de-DE" b="1" dirty="0">
                <a:solidFill>
                  <a:schemeClr val="accent2">
                    <a:lumMod val="50000"/>
                  </a:schemeClr>
                </a:solidFill>
                <a:sym typeface="Wingdings" pitchFamily="2" charset="2"/>
              </a:rPr>
              <a:t> CERN</a:t>
            </a:r>
            <a:r>
              <a:rPr lang="de-DE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383515-8FF2-9D44-9B2B-5FE479B71B91}"/>
              </a:ext>
            </a:extLst>
          </p:cNvPr>
          <p:cNvSpPr txBox="1"/>
          <p:nvPr/>
        </p:nvSpPr>
        <p:spPr>
          <a:xfrm>
            <a:off x="493291" y="3886205"/>
            <a:ext cx="133562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W </a:t>
            </a:r>
            <a:r>
              <a:rPr lang="de-DE" sz="1600" dirty="0" err="1"/>
              <a:t>Kandinski</a:t>
            </a:r>
            <a:endParaRPr lang="de-DE" sz="1600" dirty="0"/>
          </a:p>
          <a:p>
            <a:r>
              <a:rPr lang="de-DE" sz="1600" dirty="0"/>
              <a:t>„</a:t>
            </a:r>
            <a:r>
              <a:rPr lang="de-DE" sz="1600" dirty="0" err="1"/>
              <a:t>Circles</a:t>
            </a:r>
            <a:r>
              <a:rPr lang="de-DE" sz="1600" dirty="0"/>
              <a:t> in </a:t>
            </a:r>
          </a:p>
          <a:p>
            <a:r>
              <a:rPr lang="de-DE" sz="1600" dirty="0"/>
              <a:t>A </a:t>
            </a:r>
            <a:r>
              <a:rPr lang="de-DE" sz="1600" dirty="0" err="1"/>
              <a:t>circle</a:t>
            </a:r>
            <a:r>
              <a:rPr lang="de-DE" sz="1600" dirty="0"/>
              <a:t>“ 1912</a:t>
            </a:r>
          </a:p>
          <a:p>
            <a:r>
              <a:rPr lang="de-DE" sz="1600" dirty="0"/>
              <a:t>... </a:t>
            </a:r>
            <a:r>
              <a:rPr lang="de-DE" sz="1600" dirty="0" err="1"/>
              <a:t>Gluon</a:t>
            </a:r>
            <a:endParaRPr lang="de-DE" sz="1600" dirty="0"/>
          </a:p>
          <a:p>
            <a:r>
              <a:rPr lang="de-DE" sz="1600" dirty="0" err="1"/>
              <a:t>selfsimilarity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8901532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EEBFAFE-7001-B543-A6CE-02FB9410AB05}"/>
              </a:ext>
            </a:extLst>
          </p:cNvPr>
          <p:cNvSpPr txBox="1"/>
          <p:nvPr/>
        </p:nvSpPr>
        <p:spPr>
          <a:xfrm>
            <a:off x="204537" y="583158"/>
            <a:ext cx="118776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>
                <a:solidFill>
                  <a:schemeClr val="accent1">
                    <a:lumMod val="50000"/>
                  </a:schemeClr>
                </a:solidFill>
              </a:rPr>
              <a:t>Magnet </a:t>
            </a:r>
            <a:r>
              <a:rPr lang="de-DE" sz="2800" b="1" dirty="0" err="1">
                <a:solidFill>
                  <a:schemeClr val="accent1">
                    <a:lumMod val="50000"/>
                  </a:schemeClr>
                </a:solidFill>
              </a:rPr>
              <a:t>and</a:t>
            </a:r>
            <a:r>
              <a:rPr lang="de-DE" sz="2800" b="1" dirty="0">
                <a:solidFill>
                  <a:schemeClr val="accent1">
                    <a:lumMod val="50000"/>
                  </a:schemeClr>
                </a:solidFill>
              </a:rPr>
              <a:t> RF Components </a:t>
            </a:r>
            <a:r>
              <a:rPr lang="de-DE" sz="2800" b="1" dirty="0" err="1">
                <a:solidFill>
                  <a:schemeClr val="accent1">
                    <a:lumMod val="50000"/>
                  </a:schemeClr>
                </a:solidFill>
              </a:rPr>
              <a:t>of</a:t>
            </a:r>
            <a:r>
              <a:rPr lang="de-DE" sz="2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800" b="1" dirty="0" err="1">
                <a:solidFill>
                  <a:schemeClr val="accent1">
                    <a:lumMod val="50000"/>
                  </a:schemeClr>
                </a:solidFill>
              </a:rPr>
              <a:t>LHeC</a:t>
            </a:r>
            <a:r>
              <a:rPr lang="de-DE" sz="2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400" dirty="0"/>
              <a:t>ERL at 50 </a:t>
            </a:r>
            <a:r>
              <a:rPr lang="de-DE" sz="2400" dirty="0" err="1"/>
              <a:t>GeV</a:t>
            </a:r>
            <a:r>
              <a:rPr lang="de-DE" sz="2000" dirty="0"/>
              <a:t>, 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from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full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lattice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simulation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study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de-DE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A.Bogacz</a:t>
            </a:r>
            <a:r>
              <a:rPr lang="de-DE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9B7375-613A-7C4A-B479-579A7EF4D36D}"/>
              </a:ext>
            </a:extLst>
          </p:cNvPr>
          <p:cNvSpPr txBox="1"/>
          <p:nvPr/>
        </p:nvSpPr>
        <p:spPr>
          <a:xfrm>
            <a:off x="505327" y="5634154"/>
            <a:ext cx="10943893" cy="92333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Cost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estimate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for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60 / 50 / 30 </a:t>
            </a:r>
            <a:r>
              <a:rPr lang="de-DE" sz="1400" dirty="0">
                <a:solidFill>
                  <a:schemeClr val="accent1">
                    <a:lumMod val="50000"/>
                  </a:schemeClr>
                </a:solidFill>
              </a:rPr>
              <a:t>[</a:t>
            </a:r>
            <a:r>
              <a:rPr lang="de-DE" sz="1400" dirty="0" err="1">
                <a:solidFill>
                  <a:schemeClr val="accent1">
                    <a:lumMod val="50000"/>
                  </a:schemeClr>
                </a:solidFill>
              </a:rPr>
              <a:t>phase</a:t>
            </a:r>
            <a:r>
              <a:rPr lang="de-DE" sz="1400" dirty="0">
                <a:solidFill>
                  <a:schemeClr val="accent1">
                    <a:lumMod val="50000"/>
                  </a:schemeClr>
                </a:solidFill>
              </a:rPr>
              <a:t> 1 </a:t>
            </a:r>
            <a:r>
              <a:rPr lang="de-DE" sz="1400" dirty="0" err="1">
                <a:solidFill>
                  <a:schemeClr val="accent1">
                    <a:lumMod val="50000"/>
                  </a:schemeClr>
                </a:solidFill>
              </a:rPr>
              <a:t>of</a:t>
            </a:r>
            <a:r>
              <a:rPr lang="de-DE" sz="1400" dirty="0">
                <a:solidFill>
                  <a:schemeClr val="accent1">
                    <a:lumMod val="50000"/>
                  </a:schemeClr>
                </a:solidFill>
              </a:rPr>
              <a:t> 50]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GeV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E</a:t>
            </a:r>
            <a:r>
              <a:rPr lang="de-DE" b="1" baseline="-25000" dirty="0" err="1">
                <a:solidFill>
                  <a:schemeClr val="accent1">
                    <a:lumMod val="50000"/>
                  </a:schemeClr>
                </a:solidFill>
              </a:rPr>
              <a:t>e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: 1.7 / 1.3/ 1.0 BSF.  O Bruening: CERN-ACC-Note (2108). </a:t>
            </a:r>
          </a:p>
          <a:p>
            <a:r>
              <a:rPr lang="de-DE" dirty="0" err="1"/>
              <a:t>Conservative</a:t>
            </a:r>
            <a:r>
              <a:rPr lang="de-DE" dirty="0"/>
              <a:t>: in </a:t>
            </a:r>
            <a:r>
              <a:rPr lang="de-DE" dirty="0" err="1"/>
              <a:t>doubt</a:t>
            </a:r>
            <a:r>
              <a:rPr lang="de-DE" dirty="0"/>
              <a:t> </a:t>
            </a:r>
            <a:r>
              <a:rPr lang="de-DE" dirty="0" err="1"/>
              <a:t>took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conservative</a:t>
            </a:r>
            <a:r>
              <a:rPr lang="de-DE" dirty="0"/>
              <a:t> </a:t>
            </a:r>
            <a:r>
              <a:rPr lang="de-DE" dirty="0" err="1"/>
              <a:t>value</a:t>
            </a:r>
            <a:r>
              <a:rPr lang="de-DE" dirty="0"/>
              <a:t>. </a:t>
            </a:r>
            <a:r>
              <a:rPr lang="de-DE" dirty="0" err="1"/>
              <a:t>Resulting</a:t>
            </a:r>
            <a:r>
              <a:rPr lang="de-DE" dirty="0"/>
              <a:t> </a:t>
            </a:r>
            <a:r>
              <a:rPr lang="de-DE" dirty="0" err="1"/>
              <a:t>estimated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ILC 30% </a:t>
            </a:r>
            <a:r>
              <a:rPr lang="de-DE" dirty="0" err="1"/>
              <a:t>higher</a:t>
            </a:r>
            <a:r>
              <a:rPr lang="de-DE" dirty="0"/>
              <a:t> </a:t>
            </a:r>
            <a:r>
              <a:rPr lang="de-DE" dirty="0" err="1"/>
              <a:t>than</a:t>
            </a:r>
            <a:r>
              <a:rPr lang="de-DE" dirty="0"/>
              <a:t> </a:t>
            </a:r>
            <a:r>
              <a:rPr lang="de-DE" dirty="0" err="1"/>
              <a:t>default</a:t>
            </a:r>
            <a:r>
              <a:rPr lang="de-DE" dirty="0"/>
              <a:t>. </a:t>
            </a:r>
          </a:p>
          <a:p>
            <a:r>
              <a:rPr lang="de-DE" dirty="0"/>
              <a:t>802 MHz </a:t>
            </a:r>
            <a:r>
              <a:rPr lang="de-DE" dirty="0" err="1"/>
              <a:t>four</a:t>
            </a:r>
            <a:r>
              <a:rPr lang="de-DE" dirty="0"/>
              <a:t> 5-cell </a:t>
            </a:r>
            <a:r>
              <a:rPr lang="de-DE" dirty="0" err="1"/>
              <a:t>cavity</a:t>
            </a:r>
            <a:r>
              <a:rPr lang="de-DE" dirty="0"/>
              <a:t> </a:t>
            </a:r>
            <a:r>
              <a:rPr lang="de-DE" dirty="0" err="1"/>
              <a:t>cryomodule</a:t>
            </a:r>
            <a:r>
              <a:rPr lang="de-DE" dirty="0"/>
              <a:t>: 112/</a:t>
            </a:r>
            <a:r>
              <a:rPr lang="de-DE" dirty="0" err="1"/>
              <a:t>linac</a:t>
            </a:r>
            <a:r>
              <a:rPr lang="de-DE" dirty="0"/>
              <a:t>: </a:t>
            </a:r>
            <a:r>
              <a:rPr lang="de-DE" dirty="0" err="1"/>
              <a:t>industrialisation</a:t>
            </a:r>
            <a:r>
              <a:rPr lang="de-DE" dirty="0"/>
              <a:t> will </a:t>
            </a:r>
            <a:r>
              <a:rPr lang="de-DE" dirty="0" err="1"/>
              <a:t>determine</a:t>
            </a:r>
            <a:r>
              <a:rPr lang="de-DE" dirty="0"/>
              <a:t> eventual </a:t>
            </a:r>
            <a:r>
              <a:rPr lang="de-DE" dirty="0" err="1"/>
              <a:t>cost</a:t>
            </a:r>
            <a:r>
              <a:rPr lang="de-DE" dirty="0"/>
              <a:t>. CE </a:t>
            </a:r>
            <a:r>
              <a:rPr lang="de-DE" dirty="0" err="1"/>
              <a:t>offer</a:t>
            </a:r>
            <a:r>
              <a:rPr lang="de-DE" dirty="0"/>
              <a:t>: 265 MSF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389BC4-973E-9F49-9EFA-7BDB1099EB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0099"/>
            <a:ext cx="12192000" cy="3857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1090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7028" y="164675"/>
            <a:ext cx="7772400" cy="772781"/>
          </a:xfrm>
        </p:spPr>
        <p:txBody>
          <a:bodyPr>
            <a:normAutofit/>
          </a:bodyPr>
          <a:lstStyle/>
          <a:p>
            <a:r>
              <a:rPr lang="en-US" sz="3200" dirty="0"/>
              <a:t>Interaction Region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721" y="1088701"/>
            <a:ext cx="8682161" cy="458247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7564189" y="5726563"/>
            <a:ext cx="12389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Roman Martin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3714" y="6029053"/>
            <a:ext cx="90390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Study for </a:t>
            </a:r>
            <a:r>
              <a:rPr lang="en-US" dirty="0" err="1"/>
              <a:t>LHeC</a:t>
            </a:r>
            <a:r>
              <a:rPr lang="en-US" dirty="0"/>
              <a:t> and FCC-eh; reduction of synchrotron load with magnet alterations and 50 </a:t>
            </a:r>
            <a:r>
              <a:rPr lang="en-US" dirty="0" err="1"/>
              <a:t>GeV</a:t>
            </a:r>
            <a:endParaRPr lang="en-US" dirty="0"/>
          </a:p>
          <a:p>
            <a:r>
              <a:rPr lang="en-US" dirty="0"/>
              <a:t>K Andre, E Cruz, B </a:t>
            </a:r>
            <a:r>
              <a:rPr lang="en-US" dirty="0" err="1"/>
              <a:t>Holzer</a:t>
            </a:r>
            <a:r>
              <a:rPr lang="en-US" dirty="0"/>
              <a:t>, R Martin, R Tomas, with B Parker, S </a:t>
            </a:r>
            <a:r>
              <a:rPr lang="en-US" dirty="0" err="1"/>
              <a:t>Russenschuck</a:t>
            </a:r>
            <a:r>
              <a:rPr lang="en-US" dirty="0"/>
              <a:t>. Work in progress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5F569D-0537-0D4B-B6A7-3B818C5CED87}"/>
              </a:ext>
            </a:extLst>
          </p:cNvPr>
          <p:cNvSpPr txBox="1"/>
          <p:nvPr/>
        </p:nvSpPr>
        <p:spPr>
          <a:xfrm>
            <a:off x="9362742" y="1540042"/>
            <a:ext cx="2661306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Recent</a:t>
            </a:r>
            <a:r>
              <a:rPr lang="de-DE" dirty="0"/>
              <a:t> </a:t>
            </a:r>
            <a:r>
              <a:rPr lang="de-DE" dirty="0" err="1"/>
              <a:t>updates</a:t>
            </a:r>
            <a:r>
              <a:rPr lang="de-DE" dirty="0"/>
              <a:t> </a:t>
            </a:r>
            <a:r>
              <a:rPr lang="de-DE" dirty="0" err="1"/>
              <a:t>presented</a:t>
            </a:r>
            <a:endParaRPr lang="de-DE" dirty="0"/>
          </a:p>
          <a:p>
            <a:r>
              <a:rPr lang="de-DE" dirty="0"/>
              <a:t>at FCC </a:t>
            </a:r>
            <a:r>
              <a:rPr lang="de-DE" dirty="0" err="1"/>
              <a:t>week</a:t>
            </a:r>
            <a:r>
              <a:rPr lang="de-DE" dirty="0"/>
              <a:t> in </a:t>
            </a:r>
            <a:r>
              <a:rPr lang="de-DE" dirty="0" err="1"/>
              <a:t>Brussels</a:t>
            </a:r>
            <a:endParaRPr lang="de-DE" dirty="0"/>
          </a:p>
          <a:p>
            <a:endParaRPr lang="de-DE" dirty="0"/>
          </a:p>
          <a:p>
            <a:r>
              <a:rPr lang="de-DE" sz="1400" dirty="0"/>
              <a:t>Emilia Cruz, Kevin Andre</a:t>
            </a:r>
          </a:p>
          <a:p>
            <a:endParaRPr lang="de-DE" sz="1400" dirty="0"/>
          </a:p>
          <a:p>
            <a:r>
              <a:rPr lang="de-DE" sz="1400" dirty="0"/>
              <a:t>tentative:</a:t>
            </a:r>
          </a:p>
          <a:p>
            <a:endParaRPr lang="de-DE" dirty="0"/>
          </a:p>
          <a:p>
            <a:r>
              <a:rPr lang="de-DE" dirty="0"/>
              <a:t>                      </a:t>
            </a:r>
            <a:r>
              <a:rPr lang="de-DE" dirty="0" err="1"/>
              <a:t>LHeC</a:t>
            </a:r>
            <a:r>
              <a:rPr lang="de-DE" dirty="0"/>
              <a:t>      HERA</a:t>
            </a:r>
          </a:p>
          <a:p>
            <a:r>
              <a:rPr lang="de-DE" dirty="0"/>
              <a:t>E </a:t>
            </a:r>
            <a:r>
              <a:rPr lang="de-DE" baseline="-25000" dirty="0" err="1"/>
              <a:t>crit</a:t>
            </a:r>
            <a:r>
              <a:rPr lang="de-DE" baseline="-25000" dirty="0"/>
              <a:t>    </a:t>
            </a:r>
            <a:r>
              <a:rPr lang="de-DE" dirty="0"/>
              <a:t>   </a:t>
            </a:r>
            <a:r>
              <a:rPr lang="de-DE" dirty="0" err="1"/>
              <a:t>keV</a:t>
            </a:r>
            <a:r>
              <a:rPr lang="de-DE" dirty="0"/>
              <a:t>     270       150</a:t>
            </a:r>
          </a:p>
          <a:p>
            <a:endParaRPr lang="de-DE" baseline="-25000" dirty="0"/>
          </a:p>
          <a:p>
            <a:r>
              <a:rPr lang="de-DE" dirty="0" err="1"/>
              <a:t>Synrad</a:t>
            </a:r>
            <a:endParaRPr lang="de-DE" dirty="0"/>
          </a:p>
          <a:p>
            <a:r>
              <a:rPr lang="de-DE" dirty="0"/>
              <a:t>Power  kW      30          28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45BD70-1ABC-7E46-B6CA-A8E8F77AFF9E}"/>
              </a:ext>
            </a:extLst>
          </p:cNvPr>
          <p:cNvSpPr txBox="1"/>
          <p:nvPr/>
        </p:nvSpPr>
        <p:spPr>
          <a:xfrm>
            <a:off x="9468853" y="5173579"/>
            <a:ext cx="24881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3 </a:t>
            </a:r>
            <a:r>
              <a:rPr lang="de-DE" dirty="0" err="1"/>
              <a:t>beams</a:t>
            </a:r>
            <a:r>
              <a:rPr lang="de-DE" dirty="0"/>
              <a:t>, </a:t>
            </a:r>
            <a:r>
              <a:rPr lang="de-DE" dirty="0" err="1"/>
              <a:t>needs</a:t>
            </a:r>
            <a:r>
              <a:rPr lang="de-DE" dirty="0"/>
              <a:t> </a:t>
            </a:r>
            <a:r>
              <a:rPr lang="de-DE" dirty="0" err="1"/>
              <a:t>head</a:t>
            </a:r>
            <a:r>
              <a:rPr lang="de-DE" dirty="0"/>
              <a:t>-on</a:t>
            </a:r>
          </a:p>
          <a:p>
            <a:r>
              <a:rPr lang="de-DE" dirty="0" err="1"/>
              <a:t>collisions</a:t>
            </a:r>
            <a:r>
              <a:rPr lang="de-DE" dirty="0"/>
              <a:t>. Design </a:t>
            </a:r>
            <a:r>
              <a:rPr lang="de-DE" dirty="0" err="1"/>
              <a:t>of</a:t>
            </a:r>
            <a:r>
              <a:rPr lang="de-DE" dirty="0"/>
              <a:t> Q1</a:t>
            </a:r>
          </a:p>
          <a:p>
            <a:r>
              <a:rPr lang="de-DE" dirty="0" err="1"/>
              <a:t>ongoing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crucial</a:t>
            </a:r>
            <a:r>
              <a:rPr lang="de-DE" dirty="0"/>
              <a:t> </a:t>
            </a:r>
            <a:r>
              <a:rPr lang="de-DE" dirty="0" err="1"/>
              <a:t>for</a:t>
            </a:r>
            <a:endParaRPr lang="de-DE" dirty="0"/>
          </a:p>
          <a:p>
            <a:r>
              <a:rPr lang="de-DE" dirty="0" err="1"/>
              <a:t>aperture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load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367801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6233C-0D04-564A-8EA9-7FABD548EA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5100" y="296863"/>
            <a:ext cx="6144795" cy="655637"/>
          </a:xfrm>
        </p:spPr>
        <p:txBody>
          <a:bodyPr>
            <a:normAutofit/>
          </a:bodyPr>
          <a:lstStyle/>
          <a:p>
            <a:r>
              <a:rPr lang="de-DE" sz="3200" b="1" dirty="0" err="1">
                <a:solidFill>
                  <a:schemeClr val="accent1">
                    <a:lumMod val="50000"/>
                  </a:schemeClr>
                </a:solidFill>
              </a:rPr>
              <a:t>LHeC</a:t>
            </a:r>
            <a:r>
              <a:rPr lang="de-DE" sz="32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3200" b="1" dirty="0" err="1">
                <a:solidFill>
                  <a:schemeClr val="accent1">
                    <a:lumMod val="50000"/>
                  </a:schemeClr>
                </a:solidFill>
              </a:rPr>
              <a:t>Detector</a:t>
            </a:r>
            <a:endParaRPr lang="de-DE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CFA4CF-2AE7-4944-B7B9-AB16A06F0E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147" y="1191128"/>
            <a:ext cx="7922016" cy="46999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F26CF4-6A17-4647-9C72-3DB7D7AB52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1163" y="3768052"/>
            <a:ext cx="3819349" cy="23945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7D2D66-D4B9-C94A-B524-70D739633C71}"/>
              </a:ext>
            </a:extLst>
          </p:cNvPr>
          <p:cNvSpPr txBox="1"/>
          <p:nvPr/>
        </p:nvSpPr>
        <p:spPr>
          <a:xfrm>
            <a:off x="8187703" y="2129978"/>
            <a:ext cx="382515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C00000"/>
                </a:solidFill>
              </a:rPr>
              <a:t>Study </a:t>
            </a:r>
            <a:r>
              <a:rPr lang="de-DE" dirty="0" err="1">
                <a:solidFill>
                  <a:srgbClr val="C00000"/>
                </a:solidFill>
              </a:rPr>
              <a:t>of</a:t>
            </a:r>
            <a:r>
              <a:rPr lang="de-DE" dirty="0">
                <a:solidFill>
                  <a:srgbClr val="C00000"/>
                </a:solidFill>
              </a:rPr>
              <a:t> </a:t>
            </a:r>
            <a:r>
              <a:rPr lang="de-DE" dirty="0" err="1">
                <a:solidFill>
                  <a:srgbClr val="C00000"/>
                </a:solidFill>
              </a:rPr>
              <a:t>installation</a:t>
            </a:r>
            <a:r>
              <a:rPr lang="de-DE" dirty="0">
                <a:solidFill>
                  <a:srgbClr val="C00000"/>
                </a:solidFill>
              </a:rPr>
              <a:t> </a:t>
            </a:r>
            <a:r>
              <a:rPr lang="de-DE" dirty="0"/>
              <a:t>(</a:t>
            </a:r>
            <a:r>
              <a:rPr lang="de-DE" dirty="0" err="1"/>
              <a:t>sequence</a:t>
            </a:r>
            <a:r>
              <a:rPr lang="de-DE" dirty="0"/>
              <a:t>)</a:t>
            </a:r>
          </a:p>
          <a:p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LHeC</a:t>
            </a:r>
            <a:r>
              <a:rPr lang="de-DE" dirty="0"/>
              <a:t> </a:t>
            </a:r>
            <a:r>
              <a:rPr lang="de-DE" dirty="0" err="1"/>
              <a:t>detector</a:t>
            </a:r>
            <a:r>
              <a:rPr lang="de-DE" dirty="0"/>
              <a:t> in IP2 </a:t>
            </a:r>
            <a:r>
              <a:rPr lang="de-DE" dirty="0" err="1"/>
              <a:t>cavern</a:t>
            </a:r>
            <a:endParaRPr lang="de-DE" dirty="0"/>
          </a:p>
          <a:p>
            <a:r>
              <a:rPr lang="de-DE" dirty="0" err="1"/>
              <a:t>using</a:t>
            </a:r>
            <a:r>
              <a:rPr lang="de-DE" dirty="0"/>
              <a:t> L3 </a:t>
            </a:r>
            <a:r>
              <a:rPr lang="de-DE" dirty="0" err="1"/>
              <a:t>magnet</a:t>
            </a:r>
            <a:r>
              <a:rPr lang="de-DE" dirty="0"/>
              <a:t> </a:t>
            </a:r>
            <a:r>
              <a:rPr lang="de-DE" dirty="0" err="1"/>
              <a:t>support</a:t>
            </a:r>
            <a:r>
              <a:rPr lang="de-DE" dirty="0"/>
              <a:t> </a:t>
            </a:r>
            <a:r>
              <a:rPr lang="de-DE" dirty="0" err="1"/>
              <a:t>structure</a:t>
            </a:r>
            <a:endParaRPr lang="de-DE" dirty="0"/>
          </a:p>
          <a:p>
            <a:r>
              <a:rPr lang="de-DE" dirty="0"/>
              <a:t>[</a:t>
            </a:r>
            <a:r>
              <a:rPr lang="de-DE" dirty="0" err="1"/>
              <a:t>commensurate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2 </a:t>
            </a:r>
            <a:r>
              <a:rPr lang="de-DE" dirty="0" err="1"/>
              <a:t>year</a:t>
            </a:r>
            <a:r>
              <a:rPr lang="de-DE" dirty="0"/>
              <a:t> </a:t>
            </a:r>
            <a:r>
              <a:rPr lang="de-DE" dirty="0" err="1"/>
              <a:t>shutdown</a:t>
            </a:r>
            <a:r>
              <a:rPr lang="de-DE" dirty="0"/>
              <a:t>]</a:t>
            </a:r>
          </a:p>
          <a:p>
            <a:r>
              <a:rPr lang="de-DE" dirty="0"/>
              <a:t>A. </a:t>
            </a:r>
            <a:r>
              <a:rPr lang="de-DE" dirty="0" err="1"/>
              <a:t>Ghaddi</a:t>
            </a:r>
            <a:r>
              <a:rPr lang="de-DE" dirty="0"/>
              <a:t> et al, </a:t>
            </a:r>
            <a:r>
              <a:rPr lang="de-DE" dirty="0" err="1"/>
              <a:t>LHeC</a:t>
            </a:r>
            <a:r>
              <a:rPr lang="de-DE" dirty="0"/>
              <a:t> Workshop 2015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06D1C3-B69E-1B45-9AFD-DBB578FDFB7E}"/>
              </a:ext>
            </a:extLst>
          </p:cNvPr>
          <p:cNvSpPr txBox="1"/>
          <p:nvPr/>
        </p:nvSpPr>
        <p:spPr>
          <a:xfrm>
            <a:off x="469232" y="6424863"/>
            <a:ext cx="9805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Currently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: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increase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radius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of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tracker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choose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technology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summarise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/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simulate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response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: update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this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fall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01E4A1-AE7E-8E4C-B335-F14EE13B3277}"/>
              </a:ext>
            </a:extLst>
          </p:cNvPr>
          <p:cNvSpPr txBox="1"/>
          <p:nvPr/>
        </p:nvSpPr>
        <p:spPr>
          <a:xfrm>
            <a:off x="1588168" y="1116966"/>
            <a:ext cx="3902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L=13.6 m [FCCeh:19.3 </a:t>
            </a:r>
            <a:r>
              <a:rPr lang="de-DE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about</a:t>
            </a:r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CMS </a:t>
            </a:r>
            <a:r>
              <a:rPr lang="de-DE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size</a:t>
            </a:r>
            <a:r>
              <a:rPr lang="de-DE" dirty="0"/>
              <a:t>]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92B7D7-ED46-5B41-81CD-D99D9AE44CAB}"/>
              </a:ext>
            </a:extLst>
          </p:cNvPr>
          <p:cNvSpPr txBox="1"/>
          <p:nvPr/>
        </p:nvSpPr>
        <p:spPr>
          <a:xfrm>
            <a:off x="179146" y="1486298"/>
            <a:ext cx="12582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R=4.6 m</a:t>
            </a:r>
          </a:p>
          <a:p>
            <a:r>
              <a:rPr lang="de-DE" dirty="0"/>
              <a:t>[6.2 </a:t>
            </a:r>
            <a:r>
              <a:rPr lang="de-DE" dirty="0" err="1"/>
              <a:t>FCCeh</a:t>
            </a:r>
            <a:r>
              <a:rPr lang="de-DE" dirty="0"/>
              <a:t>]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53FBB0-F4DF-2645-A4EB-7BB208A4D3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8916" y="266699"/>
            <a:ext cx="2898286" cy="163028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95C9C42-0C89-884C-AD7F-4C66CF9FDFFA}"/>
              </a:ext>
            </a:extLst>
          </p:cNvPr>
          <p:cNvSpPr txBox="1"/>
          <p:nvPr/>
        </p:nvSpPr>
        <p:spPr>
          <a:xfrm>
            <a:off x="6003758" y="4780643"/>
            <a:ext cx="888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chemeClr val="bg2">
                    <a:lumMod val="50000"/>
                  </a:schemeClr>
                </a:solidFill>
              </a:rPr>
              <a:t>12/2018</a:t>
            </a:r>
          </a:p>
        </p:txBody>
      </p:sp>
    </p:spTree>
    <p:extLst>
      <p:ext uri="{BB962C8B-B14F-4D97-AF65-F5344CB8AC3E}">
        <p14:creationId xmlns:p14="http://schemas.microsoft.com/office/powerpoint/2010/main" val="13891789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6233C-0D04-564A-8EA9-7FABD548EA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67924" y="511964"/>
            <a:ext cx="6613358" cy="655637"/>
          </a:xfrm>
        </p:spPr>
        <p:txBody>
          <a:bodyPr>
            <a:normAutofit/>
          </a:bodyPr>
          <a:lstStyle/>
          <a:p>
            <a:r>
              <a:rPr lang="de-DE" sz="3200" b="1" dirty="0" err="1">
                <a:solidFill>
                  <a:schemeClr val="accent5">
                    <a:lumMod val="75000"/>
                  </a:schemeClr>
                </a:solidFill>
              </a:rPr>
              <a:t>Remarks</a:t>
            </a:r>
            <a:r>
              <a:rPr lang="de-DE" sz="3200" b="1" dirty="0">
                <a:solidFill>
                  <a:schemeClr val="accent5">
                    <a:lumMod val="75000"/>
                  </a:schemeClr>
                </a:solidFill>
              </a:rPr>
              <a:t> on Next </a:t>
            </a:r>
            <a:r>
              <a:rPr lang="de-DE" sz="3200" b="1" dirty="0" err="1">
                <a:solidFill>
                  <a:schemeClr val="accent5">
                    <a:lumMod val="75000"/>
                  </a:schemeClr>
                </a:solidFill>
              </a:rPr>
              <a:t>Steps</a:t>
            </a:r>
            <a:endParaRPr lang="de-DE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212FED-75E4-454E-A507-D4A74C9580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941" y="1741674"/>
            <a:ext cx="3671764" cy="4390396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3A2C26-1997-5A4B-A2D0-50FCA37B71E5}"/>
              </a:ext>
            </a:extLst>
          </p:cNvPr>
          <p:cNvSpPr txBox="1"/>
          <p:nvPr/>
        </p:nvSpPr>
        <p:spPr>
          <a:xfrm>
            <a:off x="402187" y="511964"/>
            <a:ext cx="381521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CDR </a:t>
            </a:r>
            <a:r>
              <a:rPr lang="de-DE" sz="1600" dirty="0" err="1"/>
              <a:t>is</a:t>
            </a:r>
            <a:r>
              <a:rPr lang="de-DE" sz="1600" dirty="0"/>
              <a:t> 7 </a:t>
            </a:r>
            <a:r>
              <a:rPr lang="de-DE" sz="1600" dirty="0" err="1"/>
              <a:t>years</a:t>
            </a:r>
            <a:r>
              <a:rPr lang="de-DE" sz="1600" dirty="0"/>
              <a:t> </a:t>
            </a:r>
            <a:r>
              <a:rPr lang="de-DE" sz="1600" dirty="0" err="1"/>
              <a:t>old</a:t>
            </a:r>
            <a:r>
              <a:rPr lang="de-DE" sz="1600" dirty="0"/>
              <a:t>. New: </a:t>
            </a:r>
            <a:r>
              <a:rPr lang="de-DE" sz="1600" dirty="0" err="1"/>
              <a:t>Higgs</a:t>
            </a:r>
            <a:r>
              <a:rPr lang="de-DE" sz="1600" dirty="0"/>
              <a:t>, LHC </a:t>
            </a:r>
            <a:r>
              <a:rPr lang="de-DE" sz="1600" dirty="0" err="1"/>
              <a:t>physics</a:t>
            </a:r>
            <a:endParaRPr lang="de-DE" sz="1600" dirty="0"/>
          </a:p>
          <a:p>
            <a:r>
              <a:rPr lang="de-DE" sz="1600" dirty="0" err="1"/>
              <a:t>and</a:t>
            </a:r>
            <a:r>
              <a:rPr lang="de-DE" sz="1600" dirty="0"/>
              <a:t> </a:t>
            </a:r>
            <a:r>
              <a:rPr lang="de-DE" sz="1600" dirty="0" err="1"/>
              <a:t>performance</a:t>
            </a:r>
            <a:r>
              <a:rPr lang="de-DE" sz="1600" dirty="0"/>
              <a:t>, </a:t>
            </a:r>
            <a:r>
              <a:rPr lang="de-DE" sz="1600" dirty="0" err="1"/>
              <a:t>technology</a:t>
            </a:r>
            <a:r>
              <a:rPr lang="de-DE" sz="1600" dirty="0"/>
              <a:t>, PERLE, FCC..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de-DE" sz="1600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CDR on FCC-eh </a:t>
            </a:r>
            <a:r>
              <a:rPr lang="de-DE" sz="1600" dirty="0" err="1">
                <a:sym typeface="Wingdings" pitchFamily="2" charset="2"/>
              </a:rPr>
              <a:t>and</a:t>
            </a:r>
            <a:r>
              <a:rPr lang="de-DE" sz="1600" dirty="0">
                <a:sym typeface="Wingdings" pitchFamily="2" charset="2"/>
              </a:rPr>
              <a:t> Update on HL-</a:t>
            </a:r>
            <a:r>
              <a:rPr lang="de-DE" sz="1600" dirty="0" err="1">
                <a:sym typeface="Wingdings" pitchFamily="2" charset="2"/>
              </a:rPr>
              <a:t>LHeC</a:t>
            </a:r>
            <a:endParaRPr lang="de-DE" sz="1600" dirty="0">
              <a:sym typeface="Wingdings" pitchFamily="2" charset="2"/>
            </a:endParaRPr>
          </a:p>
          <a:p>
            <a:r>
              <a:rPr lang="de-DE" sz="1600" dirty="0" err="1">
                <a:sym typeface="Wingdings" pitchFamily="2" charset="2"/>
              </a:rPr>
              <a:t>Comprehensive</a:t>
            </a:r>
            <a:r>
              <a:rPr lang="de-DE" sz="1600" dirty="0">
                <a:sym typeface="Wingdings" pitchFamily="2" charset="2"/>
              </a:rPr>
              <a:t> </a:t>
            </a:r>
            <a:r>
              <a:rPr lang="de-DE" sz="1600" dirty="0" err="1">
                <a:sym typeface="Wingdings" pitchFamily="2" charset="2"/>
              </a:rPr>
              <a:t>paper</a:t>
            </a:r>
            <a:r>
              <a:rPr lang="de-DE" sz="1600" dirty="0">
                <a:sym typeface="Wingdings" pitchFamily="2" charset="2"/>
              </a:rPr>
              <a:t> </a:t>
            </a:r>
            <a:r>
              <a:rPr lang="de-DE" sz="1600" dirty="0" err="1">
                <a:sym typeface="Wingdings" pitchFamily="2" charset="2"/>
              </a:rPr>
              <a:t>to</a:t>
            </a:r>
            <a:r>
              <a:rPr lang="de-DE" sz="1600" dirty="0">
                <a:sym typeface="Wingdings" pitchFamily="2" charset="2"/>
              </a:rPr>
              <a:t> </a:t>
            </a:r>
            <a:r>
              <a:rPr lang="de-DE" sz="1600" dirty="0" err="1">
                <a:sym typeface="Wingdings" pitchFamily="2" charset="2"/>
              </a:rPr>
              <a:t>appear</a:t>
            </a:r>
            <a:r>
              <a:rPr lang="de-DE" sz="1600" dirty="0">
                <a:sym typeface="Wingdings" pitchFamily="2" charset="2"/>
              </a:rPr>
              <a:t> end </a:t>
            </a:r>
            <a:r>
              <a:rPr lang="de-DE" sz="1600" dirty="0" err="1">
                <a:sym typeface="Wingdings" pitchFamily="2" charset="2"/>
              </a:rPr>
              <a:t>of</a:t>
            </a:r>
            <a:r>
              <a:rPr lang="de-DE" sz="1600" dirty="0">
                <a:sym typeface="Wingdings" pitchFamily="2" charset="2"/>
              </a:rPr>
              <a:t> 19</a:t>
            </a:r>
            <a:endParaRPr lang="de-DE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CE6547-B482-0E44-B84E-B9F11DDE8A5C}"/>
              </a:ext>
            </a:extLst>
          </p:cNvPr>
          <p:cNvSpPr txBox="1"/>
          <p:nvPr/>
        </p:nvSpPr>
        <p:spPr>
          <a:xfrm>
            <a:off x="4993407" y="1589182"/>
            <a:ext cx="6287875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/>
              <a:t>Workshop 24/25.10.2019 </a:t>
            </a:r>
            <a:r>
              <a:rPr lang="de-DE" dirty="0"/>
              <a:t>at Chavannes [http://</a:t>
            </a:r>
            <a:r>
              <a:rPr lang="de-DE" dirty="0" err="1"/>
              <a:t>lhec.web.cern.ch</a:t>
            </a:r>
            <a:r>
              <a:rPr lang="de-DE" dirty="0"/>
              <a:t>]</a:t>
            </a:r>
          </a:p>
          <a:p>
            <a:endParaRPr lang="de-DE" dirty="0"/>
          </a:p>
          <a:p>
            <a:r>
              <a:rPr lang="de-DE" dirty="0" err="1"/>
              <a:t>Beyond</a:t>
            </a:r>
            <a:r>
              <a:rPr lang="de-DE" dirty="0"/>
              <a:t>: </a:t>
            </a:r>
          </a:p>
          <a:p>
            <a:endParaRPr lang="de-DE" dirty="0"/>
          </a:p>
          <a:p>
            <a:r>
              <a:rPr lang="de-DE" dirty="0"/>
              <a:t>- Evolution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Physics</a:t>
            </a:r>
            <a:r>
              <a:rPr lang="de-DE" dirty="0"/>
              <a:t>, </a:t>
            </a:r>
            <a:r>
              <a:rPr lang="de-DE" dirty="0" err="1"/>
              <a:t>with</a:t>
            </a:r>
            <a:r>
              <a:rPr lang="de-DE" dirty="0"/>
              <a:t> LHC, </a:t>
            </a:r>
            <a:r>
              <a:rPr lang="de-DE" dirty="0" err="1"/>
              <a:t>theory</a:t>
            </a:r>
            <a:r>
              <a:rPr lang="de-DE" dirty="0"/>
              <a:t>..</a:t>
            </a:r>
          </a:p>
          <a:p>
            <a:r>
              <a:rPr lang="de-DE" dirty="0"/>
              <a:t>- Design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Interaction </a:t>
            </a:r>
            <a:r>
              <a:rPr lang="de-DE" dirty="0" err="1"/>
              <a:t>region</a:t>
            </a:r>
            <a:endParaRPr lang="de-DE" dirty="0"/>
          </a:p>
          <a:p>
            <a:r>
              <a:rPr lang="de-DE" dirty="0"/>
              <a:t>- Development </a:t>
            </a:r>
            <a:r>
              <a:rPr lang="de-DE" dirty="0" err="1"/>
              <a:t>of</a:t>
            </a:r>
            <a:r>
              <a:rPr lang="de-DE" dirty="0"/>
              <a:t> ERL </a:t>
            </a:r>
            <a:r>
              <a:rPr lang="de-DE" dirty="0" err="1"/>
              <a:t>technology</a:t>
            </a:r>
            <a:endParaRPr lang="de-DE" dirty="0"/>
          </a:p>
          <a:p>
            <a:r>
              <a:rPr lang="de-DE" dirty="0"/>
              <a:t>- PERLE at </a:t>
            </a:r>
            <a:r>
              <a:rPr lang="de-DE" dirty="0" err="1"/>
              <a:t>Orsay</a:t>
            </a:r>
            <a:r>
              <a:rPr lang="de-DE" dirty="0"/>
              <a:t> ..</a:t>
            </a:r>
          </a:p>
          <a:p>
            <a:endParaRPr lang="de-DE" dirty="0"/>
          </a:p>
          <a:p>
            <a:r>
              <a:rPr lang="de-DE" dirty="0"/>
              <a:t>Future </a:t>
            </a:r>
            <a:r>
              <a:rPr lang="de-DE" dirty="0" err="1"/>
              <a:t>depends</a:t>
            </a:r>
            <a:r>
              <a:rPr lang="de-DE" dirty="0"/>
              <a:t> on </a:t>
            </a:r>
            <a:r>
              <a:rPr lang="de-DE" dirty="0" err="1"/>
              <a:t>strategy</a:t>
            </a:r>
            <a:r>
              <a:rPr lang="de-DE" dirty="0"/>
              <a:t> </a:t>
            </a:r>
            <a:r>
              <a:rPr lang="de-DE" dirty="0" err="1"/>
              <a:t>decisions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global HEP </a:t>
            </a:r>
            <a:r>
              <a:rPr lang="de-DE" dirty="0" err="1"/>
              <a:t>evolution</a:t>
            </a:r>
            <a:endParaRPr lang="de-DE" dirty="0"/>
          </a:p>
          <a:p>
            <a:endParaRPr lang="de-DE" dirty="0"/>
          </a:p>
          <a:p>
            <a:r>
              <a:rPr lang="de-DE" dirty="0"/>
              <a:t>The </a:t>
            </a:r>
            <a:r>
              <a:rPr lang="de-DE" dirty="0" err="1"/>
              <a:t>physics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technology</a:t>
            </a:r>
            <a:r>
              <a:rPr lang="de-DE" dirty="0"/>
              <a:t> </a:t>
            </a:r>
            <a:r>
              <a:rPr lang="de-DE" dirty="0" err="1"/>
              <a:t>case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LHeC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compelling</a:t>
            </a:r>
            <a:endParaRPr lang="de-DE" dirty="0"/>
          </a:p>
          <a:p>
            <a:r>
              <a:rPr lang="de-DE" dirty="0"/>
              <a:t>The </a:t>
            </a:r>
            <a:r>
              <a:rPr lang="de-DE" dirty="0" err="1"/>
              <a:t>cost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O(1) </a:t>
            </a:r>
            <a:r>
              <a:rPr lang="de-DE" dirty="0" err="1"/>
              <a:t>billion</a:t>
            </a:r>
            <a:r>
              <a:rPr lang="de-DE" dirty="0"/>
              <a:t> SF, not </a:t>
            </a:r>
            <a:r>
              <a:rPr lang="de-DE" dirty="0" err="1"/>
              <a:t>ten</a:t>
            </a:r>
            <a:r>
              <a:rPr lang="de-DE" dirty="0"/>
              <a:t> </a:t>
            </a:r>
          </a:p>
          <a:p>
            <a:r>
              <a:rPr lang="de-DE" dirty="0"/>
              <a:t>The CERN </a:t>
            </a:r>
            <a:r>
              <a:rPr lang="de-DE" dirty="0" err="1"/>
              <a:t>hadron</a:t>
            </a:r>
            <a:r>
              <a:rPr lang="de-DE" dirty="0"/>
              <a:t> </a:t>
            </a:r>
            <a:r>
              <a:rPr lang="de-DE" dirty="0" err="1"/>
              <a:t>colliders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only</a:t>
            </a:r>
            <a:r>
              <a:rPr lang="de-DE" dirty="0"/>
              <a:t> </a:t>
            </a:r>
            <a:r>
              <a:rPr lang="de-DE" dirty="0" err="1"/>
              <a:t>means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TeV</a:t>
            </a:r>
            <a:r>
              <a:rPr lang="de-DE" dirty="0"/>
              <a:t> </a:t>
            </a:r>
            <a:r>
              <a:rPr lang="de-DE" dirty="0" err="1"/>
              <a:t>scale</a:t>
            </a:r>
            <a:r>
              <a:rPr lang="de-DE" dirty="0"/>
              <a:t> DIS</a:t>
            </a:r>
          </a:p>
          <a:p>
            <a:r>
              <a:rPr lang="de-DE" dirty="0" err="1"/>
              <a:t>Adding</a:t>
            </a:r>
            <a:r>
              <a:rPr lang="de-DE" dirty="0"/>
              <a:t> an ERL </a:t>
            </a:r>
            <a:r>
              <a:rPr lang="de-DE" dirty="0" err="1"/>
              <a:t>electron</a:t>
            </a:r>
            <a:r>
              <a:rPr lang="de-DE" dirty="0"/>
              <a:t> beam, </a:t>
            </a:r>
            <a:r>
              <a:rPr lang="de-DE" dirty="0" err="1"/>
              <a:t>transforms</a:t>
            </a:r>
            <a:r>
              <a:rPr lang="de-DE" dirty="0"/>
              <a:t> pp/AA </a:t>
            </a:r>
            <a:r>
              <a:rPr lang="de-DE" dirty="0" err="1"/>
              <a:t>physics</a:t>
            </a:r>
            <a:endParaRPr lang="de-DE" dirty="0"/>
          </a:p>
          <a:p>
            <a:r>
              <a:rPr lang="de-DE" dirty="0"/>
              <a:t>The </a:t>
            </a:r>
            <a:r>
              <a:rPr lang="de-DE" dirty="0" err="1"/>
              <a:t>future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particle</a:t>
            </a:r>
            <a:r>
              <a:rPr lang="de-DE" dirty="0"/>
              <a:t> </a:t>
            </a:r>
            <a:r>
              <a:rPr lang="de-DE" dirty="0" err="1"/>
              <a:t>physics</a:t>
            </a:r>
            <a:r>
              <a:rPr lang="de-DE" dirty="0"/>
              <a:t> </a:t>
            </a:r>
            <a:r>
              <a:rPr lang="de-DE" dirty="0" err="1"/>
              <a:t>requires</a:t>
            </a:r>
            <a:r>
              <a:rPr lang="de-DE" dirty="0"/>
              <a:t> a </a:t>
            </a:r>
            <a:r>
              <a:rPr lang="de-DE" dirty="0" err="1"/>
              <a:t>maximum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diversity</a:t>
            </a:r>
            <a:endParaRPr lang="de-D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92037D-BFA4-ED46-9A09-21C07139977F}"/>
              </a:ext>
            </a:extLst>
          </p:cNvPr>
          <p:cNvSpPr txBox="1"/>
          <p:nvPr/>
        </p:nvSpPr>
        <p:spPr>
          <a:xfrm>
            <a:off x="716548" y="6346036"/>
            <a:ext cx="10257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i="1" dirty="0" err="1"/>
              <a:t>If</a:t>
            </a:r>
            <a:r>
              <a:rPr lang="de-DE" b="1" i="1" dirty="0"/>
              <a:t> </a:t>
            </a:r>
            <a:r>
              <a:rPr lang="de-DE" b="1" i="1" dirty="0" err="1"/>
              <a:t>you</a:t>
            </a:r>
            <a:r>
              <a:rPr lang="de-DE" b="1" i="1" dirty="0"/>
              <a:t> </a:t>
            </a:r>
            <a:r>
              <a:rPr lang="de-DE" b="1" i="1" dirty="0" err="1"/>
              <a:t>want</a:t>
            </a:r>
            <a:r>
              <a:rPr lang="de-DE" b="1" i="1" dirty="0"/>
              <a:t> </a:t>
            </a:r>
            <a:r>
              <a:rPr lang="de-DE" b="1" i="1" dirty="0" err="1"/>
              <a:t>to</a:t>
            </a:r>
            <a:r>
              <a:rPr lang="de-DE" b="1" i="1" dirty="0"/>
              <a:t> </a:t>
            </a:r>
            <a:r>
              <a:rPr lang="de-DE" b="1" i="1" dirty="0" err="1"/>
              <a:t>discover</a:t>
            </a:r>
            <a:r>
              <a:rPr lang="de-DE" b="1" i="1" dirty="0"/>
              <a:t> a </a:t>
            </a:r>
            <a:r>
              <a:rPr lang="de-DE" b="1" i="1" dirty="0" err="1"/>
              <a:t>great</a:t>
            </a:r>
            <a:r>
              <a:rPr lang="de-DE" b="1" i="1" dirty="0"/>
              <a:t> taste, </a:t>
            </a:r>
            <a:r>
              <a:rPr lang="de-DE" b="1" i="1" dirty="0" err="1"/>
              <a:t>you</a:t>
            </a:r>
            <a:r>
              <a:rPr lang="de-DE" b="1" i="1" dirty="0"/>
              <a:t> will </a:t>
            </a:r>
            <a:r>
              <a:rPr lang="de-DE" b="1" i="1" dirty="0" err="1"/>
              <a:t>have</a:t>
            </a:r>
            <a:r>
              <a:rPr lang="de-DE" b="1" i="1" dirty="0"/>
              <a:t> </a:t>
            </a:r>
            <a:r>
              <a:rPr lang="de-DE" b="1" i="1" dirty="0" err="1"/>
              <a:t>to</a:t>
            </a:r>
            <a:r>
              <a:rPr lang="de-DE" b="1" i="1" dirty="0"/>
              <a:t> sample </a:t>
            </a:r>
            <a:r>
              <a:rPr lang="de-DE" b="1" i="1" dirty="0" err="1"/>
              <a:t>several</a:t>
            </a:r>
            <a:r>
              <a:rPr lang="de-DE" b="1" i="1" dirty="0"/>
              <a:t>:</a:t>
            </a:r>
            <a:r>
              <a:rPr lang="de-DE" dirty="0"/>
              <a:t> </a:t>
            </a:r>
            <a:r>
              <a:rPr lang="de-DE" dirty="0">
                <a:solidFill>
                  <a:srgbClr val="0070C0"/>
                </a:solidFill>
              </a:rPr>
              <a:t>J de </a:t>
            </a:r>
            <a:r>
              <a:rPr lang="de-DE" dirty="0" err="1">
                <a:solidFill>
                  <a:srgbClr val="0070C0"/>
                </a:solidFill>
              </a:rPr>
              <a:t>Hondt</a:t>
            </a:r>
            <a:r>
              <a:rPr lang="de-DE" dirty="0">
                <a:solidFill>
                  <a:srgbClr val="0070C0"/>
                </a:solidFill>
              </a:rPr>
              <a:t>, </a:t>
            </a:r>
            <a:r>
              <a:rPr lang="de-DE" dirty="0" err="1">
                <a:solidFill>
                  <a:srgbClr val="0070C0"/>
                </a:solidFill>
              </a:rPr>
              <a:t>slide</a:t>
            </a:r>
            <a:r>
              <a:rPr lang="de-DE" dirty="0">
                <a:solidFill>
                  <a:srgbClr val="0070C0"/>
                </a:solidFill>
              </a:rPr>
              <a:t> 93 </a:t>
            </a:r>
            <a:r>
              <a:rPr lang="de-DE" dirty="0" err="1">
                <a:solidFill>
                  <a:srgbClr val="0070C0"/>
                </a:solidFill>
              </a:rPr>
              <a:t>opening</a:t>
            </a:r>
            <a:r>
              <a:rPr lang="de-DE" dirty="0">
                <a:solidFill>
                  <a:srgbClr val="0070C0"/>
                </a:solidFill>
              </a:rPr>
              <a:t> </a:t>
            </a:r>
            <a:r>
              <a:rPr lang="de-DE" dirty="0" err="1">
                <a:solidFill>
                  <a:srgbClr val="0070C0"/>
                </a:solidFill>
              </a:rPr>
              <a:t>session</a:t>
            </a:r>
            <a:endParaRPr lang="de-DE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4822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62F80-C515-2E41-BEAE-24A788016C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46063"/>
            <a:ext cx="9144000" cy="808037"/>
          </a:xfrm>
        </p:spPr>
        <p:txBody>
          <a:bodyPr>
            <a:normAutofit/>
          </a:bodyPr>
          <a:lstStyle/>
          <a:p>
            <a:r>
              <a:rPr lang="de-DE" sz="3600" dirty="0"/>
              <a:t>FCC-eh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A7F903-951E-4F41-9437-58C2C41629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02" y="21020"/>
            <a:ext cx="11954933" cy="6713694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21951312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773336" y="1089665"/>
            <a:ext cx="4711546" cy="3231654"/>
          </a:xfrm>
          <a:prstGeom prst="rect">
            <a:avLst/>
          </a:prstGeom>
          <a:solidFill>
            <a:schemeClr val="bg1">
              <a:lumMod val="85000"/>
              <a:alpha val="49000"/>
            </a:schemeClr>
          </a:solidFill>
          <a:ln w="15875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</a:rPr>
              <a:t>                       Physics</a:t>
            </a:r>
            <a:endParaRPr lang="en-US" sz="2400" dirty="0">
              <a:solidFill>
                <a:srgbClr val="800000"/>
              </a:solidFill>
            </a:endParaRPr>
          </a:p>
          <a:p>
            <a:endParaRPr lang="en-US" dirty="0"/>
          </a:p>
          <a:p>
            <a:r>
              <a:rPr lang="en-US" dirty="0">
                <a:solidFill>
                  <a:srgbClr val="000090"/>
                </a:solidFill>
              </a:rPr>
              <a:t>- </a:t>
            </a:r>
            <a:r>
              <a:rPr lang="en-US" b="1" dirty="0">
                <a:solidFill>
                  <a:srgbClr val="000090"/>
                </a:solidFill>
              </a:rPr>
              <a:t>Microscope</a:t>
            </a:r>
            <a:r>
              <a:rPr lang="en-US" dirty="0">
                <a:solidFill>
                  <a:srgbClr val="000090"/>
                </a:solidFill>
              </a:rPr>
              <a:t>: World’s Cleanest High Resolution</a:t>
            </a: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dirty="0">
                <a:solidFill>
                  <a:srgbClr val="000090"/>
                </a:solidFill>
              </a:rPr>
              <a:t>- </a:t>
            </a:r>
            <a:r>
              <a:rPr lang="en-US" b="1" dirty="0">
                <a:solidFill>
                  <a:srgbClr val="000090"/>
                </a:solidFill>
              </a:rPr>
              <a:t>Empowerment</a:t>
            </a:r>
            <a:r>
              <a:rPr lang="en-US" dirty="0">
                <a:solidFill>
                  <a:srgbClr val="000090"/>
                </a:solidFill>
              </a:rPr>
              <a:t> of the LHC Physics </a:t>
            </a:r>
            <a:r>
              <a:rPr lang="en-US" dirty="0" err="1">
                <a:solidFill>
                  <a:srgbClr val="000090"/>
                </a:solidFill>
              </a:rPr>
              <a:t>Programme</a:t>
            </a:r>
            <a:endParaRPr lang="en-US" dirty="0">
              <a:solidFill>
                <a:srgbClr val="000090"/>
              </a:solidFill>
            </a:endParaRP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dirty="0">
                <a:solidFill>
                  <a:srgbClr val="000090"/>
                </a:solidFill>
              </a:rPr>
              <a:t>- </a:t>
            </a:r>
            <a:r>
              <a:rPr lang="en-US" b="1" dirty="0">
                <a:solidFill>
                  <a:srgbClr val="000090"/>
                </a:solidFill>
              </a:rPr>
              <a:t>Creation</a:t>
            </a:r>
            <a:r>
              <a:rPr lang="en-US" dirty="0">
                <a:solidFill>
                  <a:srgbClr val="000090"/>
                </a:solidFill>
              </a:rPr>
              <a:t> of a high precision, novel Higgs facility</a:t>
            </a: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dirty="0">
                <a:solidFill>
                  <a:srgbClr val="000090"/>
                </a:solidFill>
              </a:rPr>
              <a:t>- </a:t>
            </a:r>
            <a:r>
              <a:rPr lang="en-US" b="1" dirty="0">
                <a:solidFill>
                  <a:srgbClr val="000090"/>
                </a:solidFill>
              </a:rPr>
              <a:t>Discovery</a:t>
            </a:r>
            <a:r>
              <a:rPr lang="en-US" dirty="0">
                <a:solidFill>
                  <a:srgbClr val="000090"/>
                </a:solidFill>
              </a:rPr>
              <a:t> Beyond the Standard Model</a:t>
            </a: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dirty="0">
                <a:solidFill>
                  <a:srgbClr val="000090"/>
                </a:solidFill>
              </a:rPr>
              <a:t>- </a:t>
            </a:r>
            <a:r>
              <a:rPr lang="en-US" b="1" dirty="0">
                <a:solidFill>
                  <a:srgbClr val="000090"/>
                </a:solidFill>
              </a:rPr>
              <a:t>Revolution</a:t>
            </a:r>
            <a:r>
              <a:rPr lang="en-US" dirty="0">
                <a:solidFill>
                  <a:srgbClr val="000090"/>
                </a:solidFill>
              </a:rPr>
              <a:t> of Nuclear Particle Physics </a:t>
            </a:r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4773336" y="239174"/>
            <a:ext cx="4711546" cy="668395"/>
          </a:xfrm>
        </p:spPr>
        <p:txBody>
          <a:bodyPr>
            <a:normAutofit fontScale="90000"/>
          </a:bodyPr>
          <a:lstStyle/>
          <a:p>
            <a:r>
              <a:rPr lang="en-US" sz="2800" b="1" dirty="0">
                <a:solidFill>
                  <a:srgbClr val="800000"/>
                </a:solidFill>
              </a:rPr>
              <a:t>Three </a:t>
            </a:r>
            <a:r>
              <a:rPr lang="en-US" sz="3100" b="1" dirty="0">
                <a:solidFill>
                  <a:srgbClr val="800000"/>
                </a:solidFill>
              </a:rPr>
              <a:t>Raisons </a:t>
            </a:r>
            <a:r>
              <a:rPr lang="en-US" sz="3100" b="1" dirty="0" err="1">
                <a:solidFill>
                  <a:srgbClr val="800000"/>
                </a:solidFill>
              </a:rPr>
              <a:t>d’etre</a:t>
            </a:r>
            <a:r>
              <a:rPr lang="en-US" sz="3100" b="1" dirty="0">
                <a:solidFill>
                  <a:srgbClr val="800000"/>
                </a:solidFill>
              </a:rPr>
              <a:t> </a:t>
            </a:r>
            <a:r>
              <a:rPr lang="en-US" sz="2800" b="1" dirty="0">
                <a:solidFill>
                  <a:srgbClr val="800000"/>
                </a:solidFill>
              </a:rPr>
              <a:t>of the </a:t>
            </a:r>
            <a:r>
              <a:rPr lang="en-US" sz="2800" b="1" dirty="0" err="1">
                <a:solidFill>
                  <a:srgbClr val="800000"/>
                </a:solidFill>
              </a:rPr>
              <a:t>LHeC</a:t>
            </a:r>
            <a:r>
              <a:rPr lang="en-US" sz="2800" b="1" dirty="0">
                <a:solidFill>
                  <a:srgbClr val="800000"/>
                </a:solidFill>
              </a:rPr>
              <a:t> 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770132" y="2225869"/>
            <a:ext cx="3468392" cy="4493538"/>
          </a:xfrm>
          <a:prstGeom prst="rect">
            <a:avLst/>
          </a:prstGeom>
          <a:solidFill>
            <a:schemeClr val="bg1">
              <a:lumMod val="85000"/>
              <a:alpha val="48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</a:rPr>
              <a:t>  Sustainability and Cost</a:t>
            </a:r>
            <a:endParaRPr lang="en-US" dirty="0"/>
          </a:p>
          <a:p>
            <a:endParaRPr lang="en-US" sz="2000" b="1" dirty="0">
              <a:solidFill>
                <a:srgbClr val="008000"/>
              </a:solidFill>
            </a:endParaRPr>
          </a:p>
          <a:p>
            <a:r>
              <a:rPr lang="en-US" sz="2000" b="1" dirty="0">
                <a:solidFill>
                  <a:srgbClr val="000090"/>
                </a:solidFill>
              </a:rPr>
              <a:t>LHC: </a:t>
            </a:r>
          </a:p>
          <a:p>
            <a:r>
              <a:rPr lang="en-US" dirty="0">
                <a:solidFill>
                  <a:srgbClr val="000090"/>
                </a:solidFill>
              </a:rPr>
              <a:t>- see: SM, Higgs and no BSM</a:t>
            </a:r>
          </a:p>
          <a:p>
            <a:r>
              <a:rPr lang="en-US" dirty="0">
                <a:solidFill>
                  <a:srgbClr val="000090"/>
                </a:solidFill>
              </a:rPr>
              <a:t>- use: Investment of O(5) BSF</a:t>
            </a:r>
          </a:p>
          <a:p>
            <a:r>
              <a:rPr lang="en-US" dirty="0">
                <a:solidFill>
                  <a:srgbClr val="000090"/>
                </a:solidFill>
              </a:rPr>
              <a:t>- run: HL LHC until </a:t>
            </a:r>
            <a:r>
              <a:rPr lang="en-US" sz="1400" dirty="0">
                <a:solidFill>
                  <a:srgbClr val="000090"/>
                </a:solidFill>
              </a:rPr>
              <a:t>~</a:t>
            </a:r>
            <a:r>
              <a:rPr lang="en-US" dirty="0">
                <a:solidFill>
                  <a:srgbClr val="000090"/>
                </a:solidFill>
              </a:rPr>
              <a:t>2040</a:t>
            </a:r>
          </a:p>
          <a:p>
            <a:r>
              <a:rPr lang="en-US" sz="2000" b="1" dirty="0" err="1">
                <a:solidFill>
                  <a:srgbClr val="000090"/>
                </a:solidFill>
              </a:rPr>
              <a:t>LHeC</a:t>
            </a:r>
            <a:r>
              <a:rPr lang="en-US" sz="2000" b="1" dirty="0">
                <a:solidFill>
                  <a:srgbClr val="000090"/>
                </a:solidFill>
              </a:rPr>
              <a:t>  </a:t>
            </a:r>
            <a:r>
              <a:rPr lang="en-US" dirty="0"/>
              <a:t>[1206.2913]</a:t>
            </a:r>
            <a:endParaRPr lang="en-US" b="1" dirty="0">
              <a:solidFill>
                <a:srgbClr val="000090"/>
              </a:solidFill>
            </a:endParaRPr>
          </a:p>
          <a:p>
            <a:r>
              <a:rPr lang="en-US" dirty="0">
                <a:solidFill>
                  <a:srgbClr val="000090"/>
                </a:solidFill>
              </a:rPr>
              <a:t>- 1.2 </a:t>
            </a:r>
            <a:r>
              <a:rPr lang="en-US" dirty="0" err="1">
                <a:solidFill>
                  <a:srgbClr val="000090"/>
                </a:solidFill>
              </a:rPr>
              <a:t>TeV</a:t>
            </a:r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dirty="0" err="1">
                <a:solidFill>
                  <a:srgbClr val="000090"/>
                </a:solidFill>
              </a:rPr>
              <a:t>ep</a:t>
            </a:r>
            <a:r>
              <a:rPr lang="en-US" dirty="0">
                <a:solidFill>
                  <a:srgbClr val="000090"/>
                </a:solidFill>
              </a:rPr>
              <a:t>/A for O(1)BSF </a:t>
            </a: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b="1" dirty="0">
                <a:solidFill>
                  <a:srgbClr val="000090"/>
                </a:solidFill>
                <a:sym typeface="Wingdings"/>
              </a:rPr>
              <a:t> </a:t>
            </a:r>
            <a:r>
              <a:rPr lang="en-US" sz="2000" b="1" dirty="0">
                <a:solidFill>
                  <a:srgbClr val="000090"/>
                </a:solidFill>
                <a:sym typeface="Wingdings"/>
              </a:rPr>
              <a:t>Establish novel </a:t>
            </a:r>
            <a:r>
              <a:rPr lang="en-US" sz="2000" b="1" dirty="0" err="1">
                <a:solidFill>
                  <a:srgbClr val="000090"/>
                </a:solidFill>
                <a:sym typeface="Wingdings"/>
              </a:rPr>
              <a:t>ep+pp</a:t>
            </a:r>
            <a:endParaRPr lang="en-US" sz="2000" b="1" dirty="0">
              <a:solidFill>
                <a:srgbClr val="000090"/>
              </a:solidFill>
              <a:sym typeface="Wingdings"/>
            </a:endParaRPr>
          </a:p>
          <a:p>
            <a:r>
              <a:rPr lang="en-US" sz="2000" b="1" dirty="0">
                <a:solidFill>
                  <a:srgbClr val="000090"/>
                </a:solidFill>
                <a:sym typeface="Wingdings"/>
              </a:rPr>
              <a:t>Twin Collider Facility at CERN:</a:t>
            </a:r>
          </a:p>
          <a:p>
            <a:r>
              <a:rPr lang="en-US" dirty="0">
                <a:solidFill>
                  <a:srgbClr val="800000"/>
                </a:solidFill>
                <a:sym typeface="Wingdings"/>
              </a:rPr>
              <a:t>sustains HL LHC and bridges to</a:t>
            </a:r>
          </a:p>
          <a:p>
            <a:r>
              <a:rPr lang="en-US" dirty="0">
                <a:solidFill>
                  <a:srgbClr val="800000"/>
                </a:solidFill>
                <a:sym typeface="Wingdings"/>
              </a:rPr>
              <a:t>CERN’s long term future </a:t>
            </a:r>
            <a:r>
              <a:rPr lang="en-US" dirty="0">
                <a:solidFill>
                  <a:srgbClr val="800000"/>
                </a:solidFill>
              </a:rPr>
              <a:t> </a:t>
            </a:r>
          </a:p>
          <a:p>
            <a:r>
              <a:rPr lang="en-US" b="1" dirty="0">
                <a:solidFill>
                  <a:srgbClr val="000090"/>
                </a:solidFill>
              </a:rPr>
              <a:t>For installation during LS4 (2030+)</a:t>
            </a:r>
          </a:p>
          <a:p>
            <a:r>
              <a:rPr lang="en-US" b="1" dirty="0">
                <a:solidFill>
                  <a:srgbClr val="000090"/>
                </a:solidFill>
              </a:rPr>
              <a:t>and long term use (HE LHC, </a:t>
            </a:r>
            <a:r>
              <a:rPr lang="en-US" b="1" dirty="0" err="1">
                <a:solidFill>
                  <a:srgbClr val="000090"/>
                </a:solidFill>
              </a:rPr>
              <a:t>FCCeh</a:t>
            </a:r>
            <a:r>
              <a:rPr lang="en-US" b="1" dirty="0">
                <a:solidFill>
                  <a:srgbClr val="000090"/>
                </a:solidFill>
              </a:rPr>
              <a:t>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3336" y="4503416"/>
            <a:ext cx="4711546" cy="2215991"/>
          </a:xfrm>
          <a:prstGeom prst="rect">
            <a:avLst/>
          </a:prstGeom>
          <a:solidFill>
            <a:schemeClr val="bg1">
              <a:lumMod val="85000"/>
              <a:alpha val="48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</a:rPr>
              <a:t>                   Technology</a:t>
            </a:r>
          </a:p>
          <a:p>
            <a:endParaRPr lang="en-US" sz="2400" b="1" dirty="0">
              <a:solidFill>
                <a:srgbClr val="800000"/>
              </a:solidFill>
            </a:endParaRPr>
          </a:p>
          <a:p>
            <a:r>
              <a:rPr lang="en-US" b="1" dirty="0">
                <a:solidFill>
                  <a:srgbClr val="000090"/>
                </a:solidFill>
              </a:rPr>
              <a:t>Accelerator</a:t>
            </a:r>
            <a:r>
              <a:rPr lang="en-US" dirty="0">
                <a:solidFill>
                  <a:srgbClr val="000090"/>
                </a:solidFill>
              </a:rPr>
              <a:t>: Novel SRF ERL, green power facility</a:t>
            </a:r>
          </a:p>
          <a:p>
            <a:r>
              <a:rPr lang="en-US" b="1" dirty="0">
                <a:solidFill>
                  <a:srgbClr val="000090"/>
                </a:solidFill>
              </a:rPr>
              <a:t>Detector</a:t>
            </a:r>
            <a:r>
              <a:rPr lang="en-US" dirty="0">
                <a:solidFill>
                  <a:srgbClr val="000090"/>
                </a:solidFill>
              </a:rPr>
              <a:t>: Novel high tech (CMOS..) apparatus</a:t>
            </a:r>
          </a:p>
          <a:p>
            <a:endParaRPr lang="en-US" dirty="0">
              <a:solidFill>
                <a:srgbClr val="000090"/>
              </a:solidFill>
            </a:endParaRPr>
          </a:p>
          <a:p>
            <a:pPr marL="285750" indent="-285750">
              <a:buFont typeface="Wingdings" charset="0"/>
              <a:buChar char="à"/>
            </a:pPr>
            <a:r>
              <a:rPr lang="en-US" dirty="0">
                <a:solidFill>
                  <a:srgbClr val="000090"/>
                </a:solidFill>
                <a:sym typeface="Wingdings"/>
              </a:rPr>
              <a:t>Keep accelerator and detector base </a:t>
            </a:r>
            <a:r>
              <a:rPr lang="en-US" dirty="0" err="1">
                <a:solidFill>
                  <a:srgbClr val="000090"/>
                </a:solidFill>
                <a:sym typeface="Wingdings"/>
              </a:rPr>
              <a:t>uptodate</a:t>
            </a:r>
            <a:endParaRPr lang="en-US" dirty="0">
              <a:solidFill>
                <a:srgbClr val="000090"/>
              </a:solidFill>
              <a:sym typeface="Wingdings"/>
            </a:endParaRPr>
          </a:p>
          <a:p>
            <a:r>
              <a:rPr lang="en-US" dirty="0">
                <a:solidFill>
                  <a:srgbClr val="000090"/>
                </a:solidFill>
                <a:sym typeface="Wingdings"/>
              </a:rPr>
              <a:t>while preparing for colliders that cost O(10)BSF</a:t>
            </a:r>
            <a:r>
              <a:rPr lang="en-US" dirty="0">
                <a:sym typeface="Wingdings"/>
              </a:rPr>
              <a:t> </a:t>
            </a:r>
            <a:r>
              <a:rPr lang="en-US" dirty="0"/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821" y="239174"/>
            <a:ext cx="3616703" cy="17844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182B5F2-B586-044F-A46F-4422E3E0ACFD}"/>
              </a:ext>
            </a:extLst>
          </p:cNvPr>
          <p:cNvSpPr txBox="1"/>
          <p:nvPr/>
        </p:nvSpPr>
        <p:spPr>
          <a:xfrm>
            <a:off x="9837835" y="474345"/>
            <a:ext cx="2241960" cy="590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many</a:t>
            </a:r>
            <a:r>
              <a:rPr lang="de-DE" dirty="0"/>
              <a:t> </a:t>
            </a:r>
            <a:r>
              <a:rPr lang="de-DE" dirty="0" err="1"/>
              <a:t>thanks</a:t>
            </a:r>
            <a:r>
              <a:rPr lang="de-DE" dirty="0"/>
              <a:t> </a:t>
            </a:r>
            <a:r>
              <a:rPr lang="de-DE" dirty="0" err="1"/>
              <a:t>to</a:t>
            </a:r>
            <a:endParaRPr lang="de-DE" dirty="0"/>
          </a:p>
          <a:p>
            <a:endParaRPr lang="de-DE" dirty="0"/>
          </a:p>
          <a:p>
            <a:r>
              <a:rPr lang="de-DE" dirty="0"/>
              <a:t>all </a:t>
            </a:r>
            <a:r>
              <a:rPr lang="de-DE" dirty="0" err="1"/>
              <a:t>collaborators</a:t>
            </a:r>
            <a:endParaRPr lang="de-DE" dirty="0"/>
          </a:p>
          <a:p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exp</a:t>
            </a:r>
            <a:r>
              <a:rPr lang="de-DE" dirty="0"/>
              <a:t>, </a:t>
            </a:r>
            <a:r>
              <a:rPr lang="de-DE" dirty="0" err="1"/>
              <a:t>acc</a:t>
            </a:r>
            <a:r>
              <a:rPr lang="de-DE" dirty="0"/>
              <a:t> + </a:t>
            </a:r>
            <a:r>
              <a:rPr lang="de-DE" dirty="0" err="1"/>
              <a:t>thy</a:t>
            </a:r>
            <a:endParaRPr lang="de-DE" dirty="0"/>
          </a:p>
          <a:p>
            <a:endParaRPr lang="de-DE" dirty="0"/>
          </a:p>
          <a:p>
            <a:r>
              <a:rPr lang="de-DE" dirty="0"/>
              <a:t>CERN </a:t>
            </a:r>
            <a:r>
              <a:rPr lang="de-DE" dirty="0" err="1"/>
              <a:t>Directors</a:t>
            </a:r>
            <a:endParaRPr lang="de-DE" dirty="0"/>
          </a:p>
          <a:p>
            <a:endParaRPr lang="de-DE" dirty="0"/>
          </a:p>
          <a:p>
            <a:r>
              <a:rPr lang="de-DE" dirty="0"/>
              <a:t>Advisory </a:t>
            </a:r>
            <a:r>
              <a:rPr lang="de-DE" dirty="0" err="1"/>
              <a:t>Committee</a:t>
            </a:r>
            <a:endParaRPr lang="de-DE" dirty="0"/>
          </a:p>
          <a:p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its</a:t>
            </a:r>
            <a:r>
              <a:rPr lang="de-DE" dirty="0"/>
              <a:t> </a:t>
            </a:r>
            <a:r>
              <a:rPr lang="de-DE" dirty="0" err="1"/>
              <a:t>Chair</a:t>
            </a:r>
            <a:r>
              <a:rPr lang="de-DE" dirty="0"/>
              <a:t>,</a:t>
            </a:r>
          </a:p>
          <a:p>
            <a:r>
              <a:rPr lang="de-DE" dirty="0"/>
              <a:t>H Schopper, </a:t>
            </a:r>
            <a:r>
              <a:rPr lang="de-DE" dirty="0" err="1"/>
              <a:t>em</a:t>
            </a:r>
            <a:r>
              <a:rPr lang="de-DE" dirty="0"/>
              <a:t> DG</a:t>
            </a:r>
          </a:p>
          <a:p>
            <a:endParaRPr lang="de-DE" dirty="0"/>
          </a:p>
          <a:p>
            <a:r>
              <a:rPr lang="de-DE" dirty="0" err="1"/>
              <a:t>Our</a:t>
            </a:r>
            <a:r>
              <a:rPr lang="de-DE" dirty="0"/>
              <a:t> </a:t>
            </a:r>
            <a:r>
              <a:rPr lang="de-DE" dirty="0" err="1"/>
              <a:t>home</a:t>
            </a:r>
            <a:r>
              <a:rPr lang="de-DE" dirty="0"/>
              <a:t> </a:t>
            </a:r>
            <a:r>
              <a:rPr lang="de-DE" dirty="0" err="1"/>
              <a:t>institutions</a:t>
            </a:r>
            <a:endParaRPr lang="de-DE" dirty="0"/>
          </a:p>
          <a:p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colleagues</a:t>
            </a:r>
            <a:r>
              <a:rPr lang="de-DE" dirty="0"/>
              <a:t> </a:t>
            </a:r>
            <a:r>
              <a:rPr lang="de-DE" dirty="0" err="1"/>
              <a:t>for</a:t>
            </a:r>
            <a:endParaRPr lang="de-DE" dirty="0"/>
          </a:p>
          <a:p>
            <a:r>
              <a:rPr lang="de-DE" dirty="0" err="1"/>
              <a:t>supporting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</a:p>
          <a:p>
            <a:r>
              <a:rPr lang="de-DE" dirty="0" err="1"/>
              <a:t>engagement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</a:p>
          <a:p>
            <a:r>
              <a:rPr lang="de-DE" dirty="0" err="1"/>
              <a:t>future</a:t>
            </a:r>
            <a:endParaRPr lang="de-DE" dirty="0"/>
          </a:p>
          <a:p>
            <a:endParaRPr lang="de-DE" dirty="0"/>
          </a:p>
          <a:p>
            <a:r>
              <a:rPr lang="de-DE" dirty="0"/>
              <a:t>The </a:t>
            </a:r>
            <a:r>
              <a:rPr lang="de-DE" dirty="0" err="1"/>
              <a:t>LHeC</a:t>
            </a:r>
            <a:r>
              <a:rPr lang="de-DE" dirty="0"/>
              <a:t>/FCC </a:t>
            </a:r>
          </a:p>
          <a:p>
            <a:r>
              <a:rPr lang="de-DE" dirty="0" err="1"/>
              <a:t>coordinating</a:t>
            </a:r>
            <a:r>
              <a:rPr lang="de-DE" dirty="0"/>
              <a:t> </a:t>
            </a:r>
            <a:r>
              <a:rPr lang="de-DE" dirty="0" err="1"/>
              <a:t>groups</a:t>
            </a:r>
            <a:endParaRPr lang="de-DE" dirty="0"/>
          </a:p>
          <a:p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convenors</a:t>
            </a:r>
            <a:endParaRPr lang="de-DE" dirty="0"/>
          </a:p>
          <a:p>
            <a:r>
              <a:rPr lang="de-DE" dirty="0"/>
              <a:t>..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84835D4-B649-DD4A-894B-B4DA45396B48}"/>
              </a:ext>
            </a:extLst>
          </p:cNvPr>
          <p:cNvCxnSpPr/>
          <p:nvPr/>
        </p:nvCxnSpPr>
        <p:spPr>
          <a:xfrm>
            <a:off x="9661358" y="0"/>
            <a:ext cx="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97268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6233C-0D04-564A-8EA9-7FABD548EA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5100" y="296863"/>
            <a:ext cx="9144000" cy="655637"/>
          </a:xfrm>
        </p:spPr>
        <p:txBody>
          <a:bodyPr>
            <a:normAutofit/>
          </a:bodyPr>
          <a:lstStyle/>
          <a:p>
            <a:r>
              <a:rPr lang="de-DE" sz="3200" dirty="0" err="1"/>
              <a:t>backup</a:t>
            </a: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15202918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E8338-6CAB-514C-B7D7-625A3067ED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5263"/>
            <a:ext cx="9144000" cy="681037"/>
          </a:xfrm>
        </p:spPr>
        <p:txBody>
          <a:bodyPr>
            <a:normAutofit/>
          </a:bodyPr>
          <a:lstStyle/>
          <a:p>
            <a:r>
              <a:rPr lang="de-DE" sz="3600" b="1" dirty="0"/>
              <a:t>FCC-eh in </a:t>
            </a:r>
            <a:r>
              <a:rPr lang="de-DE" sz="3600" b="1" dirty="0" err="1"/>
              <a:t>the</a:t>
            </a:r>
            <a:r>
              <a:rPr lang="de-DE" sz="3600" b="1" dirty="0"/>
              <a:t> CDR </a:t>
            </a:r>
            <a:r>
              <a:rPr lang="de-DE" sz="2400" dirty="0"/>
              <a:t>[V1 </a:t>
            </a:r>
            <a:r>
              <a:rPr lang="de-DE" sz="2400" dirty="0" err="1"/>
              <a:t>Physics</a:t>
            </a:r>
            <a:r>
              <a:rPr lang="de-DE" sz="2400" dirty="0"/>
              <a:t> </a:t>
            </a:r>
            <a:r>
              <a:rPr lang="de-DE" sz="2400" dirty="0" err="1"/>
              <a:t>and</a:t>
            </a:r>
            <a:r>
              <a:rPr lang="de-DE" sz="2400" dirty="0"/>
              <a:t> V3 </a:t>
            </a:r>
            <a:r>
              <a:rPr lang="de-DE" sz="2400" dirty="0" err="1"/>
              <a:t>hh</a:t>
            </a:r>
            <a:r>
              <a:rPr lang="de-DE" sz="2400" dirty="0"/>
              <a:t>]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C7D8B2-3710-2043-81F2-A26F933BD8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1210" y="2455334"/>
            <a:ext cx="4227964" cy="28278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51DA6B-70FA-B142-A24B-D841D29D6612}"/>
              </a:ext>
            </a:extLst>
          </p:cNvPr>
          <p:cNvSpPr txBox="1"/>
          <p:nvPr/>
        </p:nvSpPr>
        <p:spPr>
          <a:xfrm>
            <a:off x="541867" y="948268"/>
            <a:ext cx="113483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00B050"/>
                </a:solidFill>
              </a:rPr>
              <a:t>Volume 1 </a:t>
            </a:r>
            <a:r>
              <a:rPr lang="de-DE" dirty="0" err="1"/>
              <a:t>had</a:t>
            </a:r>
            <a:r>
              <a:rPr lang="de-DE" dirty="0"/>
              <a:t> </a:t>
            </a:r>
            <a:r>
              <a:rPr lang="de-DE" dirty="0" err="1"/>
              <a:t>been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collaborative</a:t>
            </a:r>
            <a:r>
              <a:rPr lang="de-DE" dirty="0"/>
              <a:t> </a:t>
            </a:r>
            <a:r>
              <a:rPr lang="de-DE" dirty="0" err="1"/>
              <a:t>effort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present</a:t>
            </a:r>
            <a:r>
              <a:rPr lang="de-DE" dirty="0"/>
              <a:t> </a:t>
            </a:r>
            <a:r>
              <a:rPr lang="de-DE" b="1" dirty="0" err="1">
                <a:solidFill>
                  <a:srgbClr val="00B050"/>
                </a:solidFill>
              </a:rPr>
              <a:t>the</a:t>
            </a:r>
            <a:r>
              <a:rPr lang="de-DE" b="1" dirty="0">
                <a:solidFill>
                  <a:srgbClr val="00B050"/>
                </a:solidFill>
              </a:rPr>
              <a:t> </a:t>
            </a:r>
            <a:r>
              <a:rPr lang="de-DE" b="1" dirty="0" err="1">
                <a:solidFill>
                  <a:srgbClr val="00B050"/>
                </a:solidFill>
              </a:rPr>
              <a:t>entity</a:t>
            </a:r>
            <a:r>
              <a:rPr lang="de-DE" b="1" dirty="0">
                <a:solidFill>
                  <a:srgbClr val="00B050"/>
                </a:solidFill>
              </a:rPr>
              <a:t> </a:t>
            </a:r>
            <a:r>
              <a:rPr lang="de-DE" b="1" dirty="0" err="1">
                <a:solidFill>
                  <a:srgbClr val="00B050"/>
                </a:solidFill>
              </a:rPr>
              <a:t>of</a:t>
            </a:r>
            <a:r>
              <a:rPr lang="de-DE" b="1" dirty="0">
                <a:solidFill>
                  <a:srgbClr val="00B050"/>
                </a:solidFill>
              </a:rPr>
              <a:t> FCC </a:t>
            </a:r>
            <a:r>
              <a:rPr lang="de-DE" b="1" dirty="0" err="1">
                <a:solidFill>
                  <a:srgbClr val="00B050"/>
                </a:solidFill>
              </a:rPr>
              <a:t>physics</a:t>
            </a:r>
            <a:r>
              <a:rPr lang="de-DE" b="1" dirty="0">
                <a:solidFill>
                  <a:srgbClr val="00B050"/>
                </a:solidFill>
              </a:rPr>
              <a:t>,  in </a:t>
            </a:r>
            <a:r>
              <a:rPr lang="de-DE" b="1" dirty="0" err="1">
                <a:solidFill>
                  <a:srgbClr val="00B050"/>
                </a:solidFill>
              </a:rPr>
              <a:t>ee</a:t>
            </a:r>
            <a:r>
              <a:rPr lang="de-DE" b="1" dirty="0">
                <a:solidFill>
                  <a:srgbClr val="00B050"/>
                </a:solidFill>
              </a:rPr>
              <a:t>, pp </a:t>
            </a:r>
            <a:r>
              <a:rPr lang="de-DE" b="1" dirty="0" err="1">
                <a:solidFill>
                  <a:srgbClr val="00B050"/>
                </a:solidFill>
              </a:rPr>
              <a:t>and</a:t>
            </a:r>
            <a:r>
              <a:rPr lang="de-DE" b="1" dirty="0">
                <a:solidFill>
                  <a:srgbClr val="00B050"/>
                </a:solidFill>
              </a:rPr>
              <a:t> </a:t>
            </a:r>
            <a:r>
              <a:rPr lang="de-DE" b="1" dirty="0" err="1">
                <a:solidFill>
                  <a:srgbClr val="00B050"/>
                </a:solidFill>
              </a:rPr>
              <a:t>ep</a:t>
            </a:r>
            <a:r>
              <a:rPr lang="de-DE" b="1" dirty="0">
                <a:solidFill>
                  <a:srgbClr val="00B050"/>
                </a:solidFill>
              </a:rPr>
              <a:t>, </a:t>
            </a:r>
            <a:r>
              <a:rPr lang="de-DE" b="1" dirty="0" err="1">
                <a:solidFill>
                  <a:srgbClr val="00B050"/>
                </a:solidFill>
              </a:rPr>
              <a:t>including</a:t>
            </a:r>
            <a:r>
              <a:rPr lang="de-DE" b="1" dirty="0">
                <a:solidFill>
                  <a:srgbClr val="00B050"/>
                </a:solidFill>
              </a:rPr>
              <a:t> AA </a:t>
            </a:r>
            <a:r>
              <a:rPr lang="de-DE" b="1" dirty="0" err="1">
                <a:solidFill>
                  <a:srgbClr val="00B050"/>
                </a:solidFill>
              </a:rPr>
              <a:t>and</a:t>
            </a:r>
            <a:r>
              <a:rPr lang="de-DE" b="1" dirty="0">
                <a:solidFill>
                  <a:srgbClr val="00B050"/>
                </a:solidFill>
              </a:rPr>
              <a:t> </a:t>
            </a:r>
            <a:r>
              <a:rPr lang="de-DE" b="1" dirty="0" err="1">
                <a:solidFill>
                  <a:srgbClr val="00B050"/>
                </a:solidFill>
              </a:rPr>
              <a:t>eA</a:t>
            </a:r>
            <a:endParaRPr lang="de-DE" b="1" dirty="0">
              <a:solidFill>
                <a:srgbClr val="00B050"/>
              </a:solidFill>
            </a:endParaRPr>
          </a:p>
          <a:p>
            <a:r>
              <a:rPr lang="de-DE" b="1" dirty="0">
                <a:solidFill>
                  <a:srgbClr val="0070C0"/>
                </a:solidFill>
              </a:rPr>
              <a:t>Volume 3 </a:t>
            </a:r>
            <a:r>
              <a:rPr lang="de-DE" dirty="0"/>
              <a:t>on FCC </a:t>
            </a:r>
            <a:r>
              <a:rPr lang="de-DE" dirty="0" err="1"/>
              <a:t>hh</a:t>
            </a:r>
            <a:r>
              <a:rPr lang="de-DE" dirty="0"/>
              <a:t> </a:t>
            </a:r>
            <a:r>
              <a:rPr lang="de-DE" dirty="0" err="1"/>
              <a:t>contains</a:t>
            </a:r>
            <a:r>
              <a:rPr lang="de-DE" dirty="0"/>
              <a:t> a </a:t>
            </a:r>
            <a:r>
              <a:rPr lang="de-DE" dirty="0" err="1"/>
              <a:t>short</a:t>
            </a:r>
            <a:r>
              <a:rPr lang="de-DE" dirty="0"/>
              <a:t> </a:t>
            </a:r>
            <a:r>
              <a:rPr lang="de-DE" dirty="0" err="1"/>
              <a:t>summary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b="1" dirty="0">
                <a:solidFill>
                  <a:srgbClr val="0070C0"/>
                </a:solidFill>
              </a:rPr>
              <a:t> </a:t>
            </a:r>
            <a:r>
              <a:rPr lang="de-DE" b="1" dirty="0" err="1">
                <a:solidFill>
                  <a:srgbClr val="0070C0"/>
                </a:solidFill>
              </a:rPr>
              <a:t>the</a:t>
            </a:r>
            <a:r>
              <a:rPr lang="de-DE" b="1" dirty="0">
                <a:solidFill>
                  <a:srgbClr val="0070C0"/>
                </a:solidFill>
              </a:rPr>
              <a:t> </a:t>
            </a:r>
            <a:r>
              <a:rPr lang="de-DE" b="1" dirty="0" err="1">
                <a:solidFill>
                  <a:srgbClr val="0070C0"/>
                </a:solidFill>
              </a:rPr>
              <a:t>main</a:t>
            </a:r>
            <a:r>
              <a:rPr lang="de-DE" b="1" dirty="0">
                <a:solidFill>
                  <a:srgbClr val="0070C0"/>
                </a:solidFill>
              </a:rPr>
              <a:t> </a:t>
            </a:r>
            <a:r>
              <a:rPr lang="de-DE" b="1" dirty="0" err="1">
                <a:solidFill>
                  <a:srgbClr val="0070C0"/>
                </a:solidFill>
              </a:rPr>
              <a:t>characteristics</a:t>
            </a:r>
            <a:r>
              <a:rPr lang="de-DE" b="1" dirty="0">
                <a:solidFill>
                  <a:srgbClr val="0070C0"/>
                </a:solidFill>
              </a:rPr>
              <a:t> </a:t>
            </a:r>
            <a:r>
              <a:rPr lang="de-DE" b="1" dirty="0" err="1">
                <a:solidFill>
                  <a:srgbClr val="0070C0"/>
                </a:solidFill>
              </a:rPr>
              <a:t>of</a:t>
            </a:r>
            <a:r>
              <a:rPr lang="de-DE" b="1" dirty="0">
                <a:solidFill>
                  <a:srgbClr val="0070C0"/>
                </a:solidFill>
              </a:rPr>
              <a:t> FCC-eh </a:t>
            </a:r>
            <a:r>
              <a:rPr lang="de-DE" b="1" dirty="0" err="1">
                <a:solidFill>
                  <a:srgbClr val="0070C0"/>
                </a:solidFill>
              </a:rPr>
              <a:t>and</a:t>
            </a:r>
            <a:r>
              <a:rPr lang="de-DE" b="1" dirty="0">
                <a:solidFill>
                  <a:srgbClr val="0070C0"/>
                </a:solidFill>
              </a:rPr>
              <a:t> </a:t>
            </a:r>
            <a:r>
              <a:rPr lang="de-DE" b="1" dirty="0" err="1">
                <a:solidFill>
                  <a:srgbClr val="0070C0"/>
                </a:solidFill>
              </a:rPr>
              <a:t>the</a:t>
            </a:r>
            <a:r>
              <a:rPr lang="de-DE" b="1" dirty="0">
                <a:solidFill>
                  <a:srgbClr val="0070C0"/>
                </a:solidFill>
              </a:rPr>
              <a:t> </a:t>
            </a:r>
            <a:r>
              <a:rPr lang="de-DE" b="1" dirty="0" err="1">
                <a:solidFill>
                  <a:srgbClr val="0070C0"/>
                </a:solidFill>
              </a:rPr>
              <a:t>detector</a:t>
            </a:r>
            <a:r>
              <a:rPr lang="de-DE" b="1" dirty="0">
                <a:solidFill>
                  <a:srgbClr val="0070C0"/>
                </a:solidFill>
              </a:rPr>
              <a:t> </a:t>
            </a:r>
            <a:r>
              <a:rPr lang="de-DE" b="1" dirty="0" err="1">
                <a:solidFill>
                  <a:srgbClr val="0070C0"/>
                </a:solidFill>
              </a:rPr>
              <a:t>concept</a:t>
            </a:r>
            <a:r>
              <a:rPr lang="de-DE" b="1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5DC441-A8DE-CB45-AEFD-CC1CADB04931}"/>
              </a:ext>
            </a:extLst>
          </p:cNvPr>
          <p:cNvSpPr txBox="1"/>
          <p:nvPr/>
        </p:nvSpPr>
        <p:spPr>
          <a:xfrm>
            <a:off x="541867" y="1847396"/>
            <a:ext cx="11521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FF0000"/>
                </a:solidFill>
              </a:rPr>
              <a:t>Some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striking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physics</a:t>
            </a:r>
            <a:r>
              <a:rPr lang="de-DE" dirty="0">
                <a:solidFill>
                  <a:srgbClr val="FF0000"/>
                </a:solidFill>
              </a:rPr>
              <a:t> eh </a:t>
            </a:r>
            <a:r>
              <a:rPr lang="de-DE" dirty="0" err="1">
                <a:solidFill>
                  <a:srgbClr val="FF0000"/>
                </a:solidFill>
              </a:rPr>
              <a:t>prospects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/>
              <a:t>are</a:t>
            </a:r>
            <a:r>
              <a:rPr lang="de-DE" dirty="0"/>
              <a:t> on  </a:t>
            </a:r>
            <a:r>
              <a:rPr lang="de-DE" dirty="0" err="1"/>
              <a:t>searches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high </a:t>
            </a:r>
            <a:r>
              <a:rPr lang="de-DE" dirty="0" err="1"/>
              <a:t>precision</a:t>
            </a:r>
            <a:r>
              <a:rPr lang="de-DE" dirty="0"/>
              <a:t> </a:t>
            </a:r>
            <a:r>
              <a:rPr lang="de-DE" dirty="0" err="1"/>
              <a:t>measurements</a:t>
            </a:r>
            <a:r>
              <a:rPr lang="de-DE" dirty="0"/>
              <a:t> on </a:t>
            </a:r>
            <a:r>
              <a:rPr lang="de-DE" dirty="0" err="1"/>
              <a:t>Higgs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proton</a:t>
            </a:r>
            <a:r>
              <a:rPr lang="de-DE" dirty="0"/>
              <a:t> </a:t>
            </a:r>
            <a:r>
              <a:rPr lang="de-DE" dirty="0" err="1"/>
              <a:t>structure</a:t>
            </a:r>
            <a:r>
              <a:rPr lang="de-DE" dirty="0"/>
              <a:t>: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C1D262-CABC-694E-AD88-53A6B21831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192" y="2737936"/>
            <a:ext cx="2947295" cy="23822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215EBB-B088-594D-A8F1-DE3143C265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8313" y="2359575"/>
            <a:ext cx="1584960" cy="3302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3A0A81-1276-C440-98E7-C54E5EB261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5347" y="2342642"/>
            <a:ext cx="1223928" cy="33167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A91224-996B-024E-853D-AF41FEB131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7007" y="2324132"/>
            <a:ext cx="1060255" cy="33586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E641A2C-9E47-C84D-A293-5D5EB0CCCCD2}"/>
              </a:ext>
            </a:extLst>
          </p:cNvPr>
          <p:cNvSpPr txBox="1"/>
          <p:nvPr/>
        </p:nvSpPr>
        <p:spPr>
          <a:xfrm>
            <a:off x="3598313" y="5665834"/>
            <a:ext cx="417877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/>
              <a:t>Prospects</a:t>
            </a:r>
            <a:r>
              <a:rPr lang="de-DE" sz="1600" dirty="0"/>
              <a:t> </a:t>
            </a:r>
            <a:r>
              <a:rPr lang="de-DE" sz="1600" dirty="0" err="1"/>
              <a:t>for</a:t>
            </a:r>
            <a:r>
              <a:rPr lang="de-DE" sz="1600" dirty="0"/>
              <a:t> high </a:t>
            </a:r>
            <a:r>
              <a:rPr lang="de-DE" sz="1600" dirty="0" err="1"/>
              <a:t>precision</a:t>
            </a:r>
            <a:r>
              <a:rPr lang="de-DE" sz="1600" dirty="0"/>
              <a:t> </a:t>
            </a:r>
            <a:r>
              <a:rPr lang="de-DE" sz="1600" dirty="0" err="1"/>
              <a:t>measurements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endParaRPr lang="de-DE" sz="1600" dirty="0"/>
          </a:p>
          <a:p>
            <a:r>
              <a:rPr lang="de-DE" sz="1600" b="1" dirty="0" err="1">
                <a:solidFill>
                  <a:srgbClr val="FF0000"/>
                </a:solidFill>
              </a:rPr>
              <a:t>Higgs</a:t>
            </a:r>
            <a:r>
              <a:rPr lang="de-DE" sz="1600" b="1" dirty="0">
                <a:solidFill>
                  <a:srgbClr val="FF0000"/>
                </a:solidFill>
              </a:rPr>
              <a:t> </a:t>
            </a:r>
            <a:r>
              <a:rPr lang="de-DE" sz="1600" b="1" dirty="0" err="1">
                <a:solidFill>
                  <a:srgbClr val="FF0000"/>
                </a:solidFill>
              </a:rPr>
              <a:t>couplings</a:t>
            </a:r>
            <a:r>
              <a:rPr lang="de-DE" sz="1600" b="1" dirty="0">
                <a:solidFill>
                  <a:srgbClr val="FF0000"/>
                </a:solidFill>
              </a:rPr>
              <a:t> at FCC </a:t>
            </a:r>
            <a:r>
              <a:rPr lang="de-DE" sz="1600" b="1" dirty="0" err="1">
                <a:solidFill>
                  <a:srgbClr val="FF0000"/>
                </a:solidFill>
              </a:rPr>
              <a:t>ee</a:t>
            </a:r>
            <a:r>
              <a:rPr lang="de-DE" sz="1600" b="1" dirty="0">
                <a:solidFill>
                  <a:srgbClr val="FF0000"/>
                </a:solidFill>
              </a:rPr>
              <a:t> </a:t>
            </a:r>
            <a:r>
              <a:rPr lang="de-DE" sz="1600" b="1" dirty="0" err="1">
                <a:solidFill>
                  <a:srgbClr val="FF0000"/>
                </a:solidFill>
              </a:rPr>
              <a:t>and</a:t>
            </a:r>
            <a:r>
              <a:rPr lang="de-DE" sz="1600" b="1" dirty="0">
                <a:solidFill>
                  <a:srgbClr val="FF0000"/>
                </a:solidFill>
              </a:rPr>
              <a:t> </a:t>
            </a:r>
            <a:r>
              <a:rPr lang="de-DE" sz="1600" b="1" dirty="0" err="1">
                <a:solidFill>
                  <a:srgbClr val="FF0000"/>
                </a:solidFill>
              </a:rPr>
              <a:t>ep</a:t>
            </a:r>
            <a:r>
              <a:rPr lang="de-DE" sz="1600" dirty="0"/>
              <a:t>. Note </a:t>
            </a:r>
            <a:r>
              <a:rPr lang="de-DE" sz="1600" dirty="0" err="1"/>
              <a:t>ee</a:t>
            </a:r>
            <a:r>
              <a:rPr lang="de-DE" sz="1600" dirty="0"/>
              <a:t> </a:t>
            </a:r>
            <a:r>
              <a:rPr lang="de-DE" sz="1600" dirty="0" err="1"/>
              <a:t>gets</a:t>
            </a:r>
            <a:endParaRPr lang="de-DE" sz="1600" dirty="0"/>
          </a:p>
          <a:p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width</a:t>
            </a:r>
            <a:r>
              <a:rPr lang="de-DE" sz="1600" dirty="0"/>
              <a:t> </a:t>
            </a:r>
            <a:r>
              <a:rPr lang="de-DE" sz="1600" dirty="0" err="1"/>
              <a:t>with</a:t>
            </a:r>
            <a:r>
              <a:rPr lang="de-DE" sz="1600" dirty="0"/>
              <a:t> Z </a:t>
            </a:r>
            <a:r>
              <a:rPr lang="de-DE" sz="1600" dirty="0" err="1"/>
              <a:t>recoil</a:t>
            </a:r>
            <a:r>
              <a:rPr lang="de-DE" sz="1600" dirty="0"/>
              <a:t>. </a:t>
            </a:r>
            <a:r>
              <a:rPr lang="de-DE" sz="1600" dirty="0" err="1"/>
              <a:t>ee</a:t>
            </a:r>
            <a:r>
              <a:rPr lang="de-DE" sz="1600" dirty="0"/>
              <a:t> </a:t>
            </a:r>
            <a:r>
              <a:rPr lang="de-DE" sz="1600" dirty="0" err="1"/>
              <a:t>is</a:t>
            </a:r>
            <a:r>
              <a:rPr lang="de-DE" sz="1600" dirty="0"/>
              <a:t> </a:t>
            </a:r>
            <a:r>
              <a:rPr lang="de-DE" sz="1600" dirty="0" err="1"/>
              <a:t>mainly</a:t>
            </a:r>
            <a:r>
              <a:rPr lang="de-DE" sz="1600" dirty="0"/>
              <a:t> ZHZ, </a:t>
            </a:r>
            <a:r>
              <a:rPr lang="de-DE" sz="1600" dirty="0" err="1"/>
              <a:t>while</a:t>
            </a:r>
            <a:endParaRPr lang="de-DE" sz="1600" dirty="0"/>
          </a:p>
          <a:p>
            <a:r>
              <a:rPr lang="de-DE" sz="1600" dirty="0" err="1"/>
              <a:t>ep</a:t>
            </a:r>
            <a:r>
              <a:rPr lang="de-DE" sz="1600" dirty="0"/>
              <a:t> </a:t>
            </a:r>
            <a:r>
              <a:rPr lang="de-DE" sz="1600" dirty="0" err="1"/>
              <a:t>is</a:t>
            </a:r>
            <a:r>
              <a:rPr lang="de-DE" sz="1600" dirty="0"/>
              <a:t> </a:t>
            </a:r>
            <a:r>
              <a:rPr lang="de-DE" sz="1600" dirty="0" err="1"/>
              <a:t>mainly</a:t>
            </a:r>
            <a:r>
              <a:rPr lang="de-DE" sz="1600" dirty="0"/>
              <a:t> WWH: </a:t>
            </a:r>
            <a:r>
              <a:rPr lang="de-DE" sz="1600" dirty="0" err="1"/>
              <a:t>complementary</a:t>
            </a:r>
            <a:r>
              <a:rPr lang="de-DE" sz="1600" dirty="0"/>
              <a:t> also </a:t>
            </a:r>
            <a:r>
              <a:rPr lang="de-DE" sz="1600" dirty="0" err="1"/>
              <a:t>to</a:t>
            </a:r>
            <a:r>
              <a:rPr lang="de-DE" sz="1600" dirty="0"/>
              <a:t> pp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31EEDD-B31A-9D4D-A9E5-BF881D921D4C}"/>
              </a:ext>
            </a:extLst>
          </p:cNvPr>
          <p:cNvSpPr txBox="1"/>
          <p:nvPr/>
        </p:nvSpPr>
        <p:spPr>
          <a:xfrm>
            <a:off x="5766096" y="3030036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332A7E-5785-3D43-A154-9A890C75C15F}"/>
              </a:ext>
            </a:extLst>
          </p:cNvPr>
          <p:cNvSpPr txBox="1"/>
          <p:nvPr/>
        </p:nvSpPr>
        <p:spPr>
          <a:xfrm>
            <a:off x="541867" y="5359400"/>
            <a:ext cx="271837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/>
              <a:t>Complementary</a:t>
            </a:r>
            <a:r>
              <a:rPr lang="de-DE" sz="1600" dirty="0"/>
              <a:t> </a:t>
            </a:r>
            <a:r>
              <a:rPr lang="de-DE" sz="1600" dirty="0" err="1"/>
              <a:t>prospects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</a:p>
          <a:p>
            <a:r>
              <a:rPr lang="de-DE" sz="1600" b="1" dirty="0" err="1">
                <a:solidFill>
                  <a:srgbClr val="FF0000"/>
                </a:solidFill>
              </a:rPr>
              <a:t>discover</a:t>
            </a:r>
            <a:r>
              <a:rPr lang="de-DE" sz="1600" b="1" dirty="0">
                <a:solidFill>
                  <a:srgbClr val="FF0000"/>
                </a:solidFill>
              </a:rPr>
              <a:t> rh massive </a:t>
            </a:r>
            <a:r>
              <a:rPr lang="de-DE" sz="1600" b="1" dirty="0" err="1">
                <a:solidFill>
                  <a:srgbClr val="FF0000"/>
                </a:solidFill>
              </a:rPr>
              <a:t>neutrinos</a:t>
            </a:r>
            <a:endParaRPr lang="de-DE" sz="1600" b="1" dirty="0">
              <a:solidFill>
                <a:srgbClr val="FF0000"/>
              </a:solidFill>
            </a:endParaRPr>
          </a:p>
          <a:p>
            <a:r>
              <a:rPr lang="de-DE" sz="1600" dirty="0"/>
              <a:t>in </a:t>
            </a:r>
            <a:r>
              <a:rPr lang="de-DE" sz="1600" dirty="0" err="1"/>
              <a:t>ee</a:t>
            </a:r>
            <a:r>
              <a:rPr lang="de-DE" sz="1600" dirty="0"/>
              <a:t>, </a:t>
            </a:r>
            <a:r>
              <a:rPr lang="de-DE" sz="1600" dirty="0" err="1">
                <a:solidFill>
                  <a:srgbClr val="FF0000"/>
                </a:solidFill>
              </a:rPr>
              <a:t>ep</a:t>
            </a:r>
            <a:r>
              <a:rPr lang="de-DE" sz="1600" dirty="0"/>
              <a:t> </a:t>
            </a:r>
            <a:r>
              <a:rPr lang="de-DE" sz="1600" dirty="0" err="1"/>
              <a:t>and</a:t>
            </a:r>
            <a:r>
              <a:rPr lang="de-DE" sz="1600" dirty="0">
                <a:solidFill>
                  <a:schemeClr val="accent1"/>
                </a:solidFill>
              </a:rPr>
              <a:t> pp </a:t>
            </a:r>
          </a:p>
          <a:p>
            <a:r>
              <a:rPr lang="de-DE" sz="1600" dirty="0"/>
              <a:t>[</a:t>
            </a:r>
            <a:r>
              <a:rPr lang="de-DE" sz="1600" dirty="0" err="1"/>
              <a:t>mixing</a:t>
            </a:r>
            <a:r>
              <a:rPr lang="de-DE" sz="1600" dirty="0"/>
              <a:t> angle </a:t>
            </a:r>
            <a:r>
              <a:rPr lang="de-DE" sz="1600" dirty="0" err="1"/>
              <a:t>vs</a:t>
            </a:r>
            <a:r>
              <a:rPr lang="de-DE" sz="1600" dirty="0"/>
              <a:t> </a:t>
            </a:r>
            <a:r>
              <a:rPr lang="de-DE" sz="1600" dirty="0" err="1"/>
              <a:t>mass</a:t>
            </a:r>
            <a:r>
              <a:rPr lang="de-DE" sz="1600" dirty="0"/>
              <a:t>]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E63438-466D-4647-B22E-28CAE45A891C}"/>
              </a:ext>
            </a:extLst>
          </p:cNvPr>
          <p:cNvSpPr txBox="1"/>
          <p:nvPr/>
        </p:nvSpPr>
        <p:spPr>
          <a:xfrm>
            <a:off x="8153400" y="5359400"/>
            <a:ext cx="390824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>
                <a:solidFill>
                  <a:srgbClr val="7030A0"/>
                </a:solidFill>
              </a:rPr>
              <a:t>Unique </a:t>
            </a:r>
            <a:r>
              <a:rPr lang="de-DE" sz="1600" b="1" dirty="0" err="1">
                <a:solidFill>
                  <a:srgbClr val="7030A0"/>
                </a:solidFill>
              </a:rPr>
              <a:t>resolution</a:t>
            </a:r>
            <a:r>
              <a:rPr lang="de-DE" sz="1600" b="1" dirty="0">
                <a:solidFill>
                  <a:srgbClr val="7030A0"/>
                </a:solidFill>
              </a:rPr>
              <a:t> </a:t>
            </a:r>
            <a:r>
              <a:rPr lang="de-DE" sz="1600" b="1" dirty="0" err="1">
                <a:solidFill>
                  <a:srgbClr val="7030A0"/>
                </a:solidFill>
              </a:rPr>
              <a:t>of</a:t>
            </a:r>
            <a:r>
              <a:rPr lang="de-DE" sz="1600" b="1" dirty="0">
                <a:solidFill>
                  <a:srgbClr val="7030A0"/>
                </a:solidFill>
              </a:rPr>
              <a:t> </a:t>
            </a:r>
            <a:r>
              <a:rPr lang="de-DE" sz="1600" b="1" dirty="0" err="1">
                <a:solidFill>
                  <a:srgbClr val="7030A0"/>
                </a:solidFill>
              </a:rPr>
              <a:t>partonic</a:t>
            </a:r>
            <a:r>
              <a:rPr lang="de-DE" sz="1600" b="1" dirty="0">
                <a:solidFill>
                  <a:srgbClr val="7030A0"/>
                </a:solidFill>
              </a:rPr>
              <a:t> </a:t>
            </a:r>
            <a:r>
              <a:rPr lang="de-DE" sz="1600" b="1" dirty="0" err="1">
                <a:solidFill>
                  <a:srgbClr val="7030A0"/>
                </a:solidFill>
              </a:rPr>
              <a:t>contents</a:t>
            </a:r>
            <a:r>
              <a:rPr lang="de-DE" sz="1600" b="1" dirty="0">
                <a:solidFill>
                  <a:srgbClr val="7030A0"/>
                </a:solidFill>
              </a:rPr>
              <a:t> </a:t>
            </a:r>
            <a:r>
              <a:rPr lang="de-DE" sz="1600" dirty="0" err="1"/>
              <a:t>of</a:t>
            </a:r>
            <a:endParaRPr lang="de-DE" sz="1600" dirty="0"/>
          </a:p>
          <a:p>
            <a:r>
              <a:rPr lang="de-DE" sz="1600" dirty="0" err="1"/>
              <a:t>and</a:t>
            </a:r>
            <a:r>
              <a:rPr lang="de-DE" sz="1600" dirty="0"/>
              <a:t> </a:t>
            </a:r>
            <a:r>
              <a:rPr lang="de-DE" sz="1600" dirty="0" err="1"/>
              <a:t>dynamics</a:t>
            </a:r>
            <a:r>
              <a:rPr lang="de-DE" sz="1600" dirty="0"/>
              <a:t> </a:t>
            </a:r>
            <a:r>
              <a:rPr lang="de-DE" sz="1600" dirty="0" err="1"/>
              <a:t>inside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proton</a:t>
            </a:r>
            <a:r>
              <a:rPr lang="de-DE" sz="1600" dirty="0"/>
              <a:t>, </a:t>
            </a:r>
            <a:r>
              <a:rPr lang="de-DE" sz="1600" dirty="0" err="1"/>
              <a:t>providing</a:t>
            </a:r>
            <a:endParaRPr lang="de-DE" sz="1600" dirty="0"/>
          </a:p>
          <a:p>
            <a:r>
              <a:rPr lang="de-DE" sz="1600" dirty="0" err="1"/>
              <a:t>precise</a:t>
            </a:r>
            <a:r>
              <a:rPr lang="de-DE" sz="1600" dirty="0"/>
              <a:t> </a:t>
            </a:r>
            <a:r>
              <a:rPr lang="de-DE" sz="1600" dirty="0" err="1"/>
              <a:t>and</a:t>
            </a:r>
            <a:r>
              <a:rPr lang="de-DE" sz="1600" dirty="0"/>
              <a:t> </a:t>
            </a:r>
            <a:r>
              <a:rPr lang="de-DE" sz="1600" dirty="0" err="1"/>
              <a:t>independent</a:t>
            </a:r>
            <a:r>
              <a:rPr lang="de-DE" sz="1600" dirty="0"/>
              <a:t> </a:t>
            </a:r>
            <a:r>
              <a:rPr lang="de-DE" sz="1600" dirty="0" err="1"/>
              <a:t>parton</a:t>
            </a:r>
            <a:r>
              <a:rPr lang="de-DE" sz="1600" dirty="0"/>
              <a:t> </a:t>
            </a:r>
            <a:r>
              <a:rPr lang="de-DE" sz="1600" dirty="0" err="1"/>
              <a:t>luminosities</a:t>
            </a:r>
            <a:endParaRPr lang="de-DE" sz="1600" dirty="0"/>
          </a:p>
          <a:p>
            <a:r>
              <a:rPr lang="de-DE" sz="1600" dirty="0" err="1"/>
              <a:t>for</a:t>
            </a:r>
            <a:r>
              <a:rPr lang="de-DE" sz="1600" dirty="0"/>
              <a:t> </a:t>
            </a:r>
            <a:r>
              <a:rPr lang="de-DE" sz="1600" dirty="0" err="1"/>
              <a:t>interpretation</a:t>
            </a:r>
            <a:r>
              <a:rPr lang="de-DE" sz="1600" dirty="0"/>
              <a:t> </a:t>
            </a:r>
            <a:r>
              <a:rPr lang="de-DE" sz="1600" dirty="0" err="1"/>
              <a:t>and</a:t>
            </a:r>
            <a:r>
              <a:rPr lang="de-DE" sz="1600" dirty="0"/>
              <a:t> </a:t>
            </a:r>
            <a:r>
              <a:rPr lang="de-DE" sz="1600" dirty="0" err="1"/>
              <a:t>searches</a:t>
            </a:r>
            <a:r>
              <a:rPr lang="de-DE" sz="1600" dirty="0"/>
              <a:t> on FCC-</a:t>
            </a:r>
            <a:r>
              <a:rPr lang="de-DE" sz="1600" dirty="0" err="1"/>
              <a:t>hh</a:t>
            </a:r>
            <a:endParaRPr lang="de-DE" sz="16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805067A-BF58-B244-89FF-3D7ABE8601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9309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83817"/>
            <a:ext cx="7772400" cy="583805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Energy and Luminosity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ePb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Prospects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7195" y="850766"/>
            <a:ext cx="8795126" cy="5224735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7195" y="6165692"/>
            <a:ext cx="3808532" cy="4032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5158" y="6296390"/>
            <a:ext cx="3062696" cy="2725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506249" y="6254519"/>
            <a:ext cx="6006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2017</a:t>
            </a: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2054289" y="2819265"/>
            <a:ext cx="8177618" cy="1395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2081094" y="5874721"/>
            <a:ext cx="8177618" cy="1395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22629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DA26F-C847-1143-839E-35ABED21D2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5263"/>
            <a:ext cx="9144000" cy="617537"/>
          </a:xfrm>
        </p:spPr>
        <p:txBody>
          <a:bodyPr>
            <a:normAutofit/>
          </a:bodyPr>
          <a:lstStyle/>
          <a:p>
            <a:r>
              <a:rPr lang="de-DE" sz="3600" dirty="0"/>
              <a:t>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8F1646-5F0B-DE45-B17A-23355D6DD3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333" y="378232"/>
            <a:ext cx="11582400" cy="57964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61884B-BFC4-1F44-8BC4-BD56C52312F9}"/>
              </a:ext>
            </a:extLst>
          </p:cNvPr>
          <p:cNvSpPr txBox="1"/>
          <p:nvPr/>
        </p:nvSpPr>
        <p:spPr>
          <a:xfrm>
            <a:off x="287867" y="6366933"/>
            <a:ext cx="1970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Beate Heinemann  </a:t>
            </a:r>
          </a:p>
        </p:txBody>
      </p:sp>
    </p:spTree>
    <p:extLst>
      <p:ext uri="{BB962C8B-B14F-4D97-AF65-F5344CB8AC3E}">
        <p14:creationId xmlns:p14="http://schemas.microsoft.com/office/powerpoint/2010/main" val="178893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300"/>
            <a:ext cx="6195272" cy="515338"/>
          </a:xfrm>
        </p:spPr>
        <p:txBody>
          <a:bodyPr>
            <a:normAutofit fontScale="90000"/>
          </a:bodyPr>
          <a:lstStyle/>
          <a:p>
            <a:r>
              <a:rPr lang="en-US" sz="3600" b="1" dirty="0" err="1">
                <a:solidFill>
                  <a:srgbClr val="000090"/>
                </a:solidFill>
              </a:rPr>
              <a:t>Organisation</a:t>
            </a:r>
            <a:endParaRPr lang="en-US" sz="2200" b="1" baseline="30000" dirty="0">
              <a:solidFill>
                <a:srgbClr val="00009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48348" y="1591634"/>
            <a:ext cx="3317923" cy="4801315"/>
          </a:xfrm>
          <a:prstGeom prst="rect">
            <a:avLst/>
          </a:prstGeom>
          <a:solidFill>
            <a:schemeClr val="bg1">
              <a:lumMod val="85000"/>
              <a:alpha val="57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Sergio </a:t>
            </a:r>
            <a:r>
              <a:rPr lang="en-US" dirty="0" err="1"/>
              <a:t>Bertolucci</a:t>
            </a:r>
            <a:r>
              <a:rPr lang="en-US" dirty="0"/>
              <a:t> (CERN/Bologna)</a:t>
            </a:r>
          </a:p>
          <a:p>
            <a:r>
              <a:rPr lang="en-US" dirty="0" err="1"/>
              <a:t>Nichola</a:t>
            </a:r>
            <a:r>
              <a:rPr lang="en-US" dirty="0"/>
              <a:t> Bianchi (</a:t>
            </a:r>
            <a:r>
              <a:rPr lang="en-US" dirty="0" err="1"/>
              <a:t>Frascati</a:t>
            </a:r>
            <a:r>
              <a:rPr lang="en-US" dirty="0"/>
              <a:t>)</a:t>
            </a:r>
          </a:p>
          <a:p>
            <a:r>
              <a:rPr lang="en-US" dirty="0"/>
              <a:t>Frederick </a:t>
            </a:r>
            <a:r>
              <a:rPr lang="en-US" dirty="0" err="1"/>
              <a:t>Bordry</a:t>
            </a:r>
            <a:r>
              <a:rPr lang="en-US" dirty="0"/>
              <a:t> (CERN)</a:t>
            </a:r>
          </a:p>
          <a:p>
            <a:r>
              <a:rPr lang="en-US" dirty="0"/>
              <a:t>Stan Brodsky (SLAC)</a:t>
            </a:r>
          </a:p>
          <a:p>
            <a:r>
              <a:rPr lang="en-US" dirty="0" err="1"/>
              <a:t>Hesheng</a:t>
            </a:r>
            <a:r>
              <a:rPr lang="en-US" dirty="0"/>
              <a:t> Chen (IHEP Beijing)</a:t>
            </a:r>
          </a:p>
          <a:p>
            <a:r>
              <a:rPr lang="en-US" dirty="0" err="1"/>
              <a:t>Eckhard</a:t>
            </a:r>
            <a:r>
              <a:rPr lang="en-US" dirty="0"/>
              <a:t> </a:t>
            </a:r>
            <a:r>
              <a:rPr lang="en-US" dirty="0" err="1"/>
              <a:t>Elsen</a:t>
            </a:r>
            <a:r>
              <a:rPr lang="en-US" dirty="0"/>
              <a:t> (CERN)</a:t>
            </a:r>
          </a:p>
          <a:p>
            <a:r>
              <a:rPr lang="en-US" dirty="0"/>
              <a:t>Stefano Forte (Milano)</a:t>
            </a:r>
          </a:p>
          <a:p>
            <a:r>
              <a:rPr lang="en-US" dirty="0"/>
              <a:t>Andrew Hutton (Jefferson Lab)</a:t>
            </a:r>
          </a:p>
          <a:p>
            <a:r>
              <a:rPr lang="en-US" dirty="0"/>
              <a:t>Young-</a:t>
            </a:r>
            <a:r>
              <a:rPr lang="en-US" dirty="0" err="1"/>
              <a:t>Kee</a:t>
            </a:r>
            <a:r>
              <a:rPr lang="en-US" dirty="0"/>
              <a:t> Kim (Chicago)</a:t>
            </a:r>
          </a:p>
          <a:p>
            <a:r>
              <a:rPr lang="en-US" dirty="0"/>
              <a:t>Victor A </a:t>
            </a:r>
            <a:r>
              <a:rPr lang="en-US" dirty="0" err="1"/>
              <a:t>Matveev</a:t>
            </a:r>
            <a:r>
              <a:rPr lang="en-US" dirty="0"/>
              <a:t> (JINR </a:t>
            </a:r>
            <a:r>
              <a:rPr lang="en-US" dirty="0" err="1"/>
              <a:t>Dubna</a:t>
            </a:r>
            <a:r>
              <a:rPr lang="en-US" dirty="0"/>
              <a:t>)</a:t>
            </a:r>
          </a:p>
          <a:p>
            <a:r>
              <a:rPr lang="en-US" dirty="0"/>
              <a:t>Shin-</a:t>
            </a:r>
            <a:r>
              <a:rPr lang="en-US" dirty="0" err="1"/>
              <a:t>Ichi</a:t>
            </a:r>
            <a:r>
              <a:rPr lang="en-US" dirty="0"/>
              <a:t> </a:t>
            </a:r>
            <a:r>
              <a:rPr lang="en-US" dirty="0" err="1"/>
              <a:t>Kurokawa</a:t>
            </a:r>
            <a:r>
              <a:rPr lang="en-US" dirty="0"/>
              <a:t> (Tsukuba)</a:t>
            </a:r>
          </a:p>
          <a:p>
            <a:r>
              <a:rPr lang="en-US" dirty="0"/>
              <a:t>Leandro </a:t>
            </a:r>
            <a:r>
              <a:rPr lang="en-US" dirty="0" err="1"/>
              <a:t>Nisati</a:t>
            </a:r>
            <a:r>
              <a:rPr lang="en-US" dirty="0"/>
              <a:t> (Rome)</a:t>
            </a:r>
          </a:p>
          <a:p>
            <a:r>
              <a:rPr lang="en-US" dirty="0"/>
              <a:t>Leonid </a:t>
            </a:r>
            <a:r>
              <a:rPr lang="en-US" dirty="0" err="1"/>
              <a:t>Rivkin</a:t>
            </a:r>
            <a:r>
              <a:rPr lang="en-US" dirty="0"/>
              <a:t> (Lausanne)</a:t>
            </a:r>
          </a:p>
          <a:p>
            <a:r>
              <a:rPr lang="en-US" b="1" dirty="0" err="1"/>
              <a:t>Herwig</a:t>
            </a:r>
            <a:r>
              <a:rPr lang="en-US" b="1" dirty="0"/>
              <a:t> </a:t>
            </a:r>
            <a:r>
              <a:rPr lang="en-US" b="1" dirty="0" err="1"/>
              <a:t>Schopper</a:t>
            </a:r>
            <a:r>
              <a:rPr lang="en-US" b="1" dirty="0"/>
              <a:t> (CERN) – Chair</a:t>
            </a:r>
          </a:p>
          <a:p>
            <a:r>
              <a:rPr lang="en-US" dirty="0"/>
              <a:t>Juergen </a:t>
            </a:r>
            <a:r>
              <a:rPr lang="en-US" dirty="0" err="1"/>
              <a:t>Schukraft</a:t>
            </a:r>
            <a:r>
              <a:rPr lang="en-US" dirty="0"/>
              <a:t> (CERN)</a:t>
            </a:r>
          </a:p>
          <a:p>
            <a:r>
              <a:rPr lang="en-US" dirty="0" err="1"/>
              <a:t>Achille</a:t>
            </a:r>
            <a:r>
              <a:rPr lang="en-US" dirty="0"/>
              <a:t> </a:t>
            </a:r>
            <a:r>
              <a:rPr lang="en-US" dirty="0" err="1"/>
              <a:t>Stocchi</a:t>
            </a:r>
            <a:r>
              <a:rPr lang="en-US" dirty="0"/>
              <a:t> (LAL </a:t>
            </a:r>
            <a:r>
              <a:rPr lang="en-US" dirty="0" err="1"/>
              <a:t>Orsay</a:t>
            </a:r>
            <a:r>
              <a:rPr lang="en-US" dirty="0"/>
              <a:t>)</a:t>
            </a:r>
          </a:p>
          <a:p>
            <a:r>
              <a:rPr lang="en-US" dirty="0"/>
              <a:t>John </a:t>
            </a:r>
            <a:r>
              <a:rPr lang="en-US" dirty="0" err="1"/>
              <a:t>Womersley</a:t>
            </a:r>
            <a:r>
              <a:rPr lang="en-US" dirty="0"/>
              <a:t> (ESS)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06419" y="615312"/>
            <a:ext cx="3443934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90"/>
                </a:solidFill>
              </a:rPr>
              <a:t>International Advisory Committee</a:t>
            </a:r>
          </a:p>
          <a:p>
            <a:r>
              <a:rPr lang="en-US" sz="1600" dirty="0">
                <a:solidFill>
                  <a:srgbClr val="FF0000"/>
                </a:solidFill>
              </a:rPr>
              <a:t>Mandate by CERN (2014+17) to define</a:t>
            </a:r>
          </a:p>
          <a:p>
            <a:r>
              <a:rPr lang="en-US" sz="1600" dirty="0">
                <a:solidFill>
                  <a:srgbClr val="FF0000"/>
                </a:solidFill>
              </a:rPr>
              <a:t>“..Direction for </a:t>
            </a:r>
            <a:r>
              <a:rPr lang="en-US" sz="1600" dirty="0" err="1">
                <a:solidFill>
                  <a:srgbClr val="FF0000"/>
                </a:solidFill>
              </a:rPr>
              <a:t>ep</a:t>
            </a:r>
            <a:r>
              <a:rPr lang="en-US" sz="1600" dirty="0">
                <a:solidFill>
                  <a:srgbClr val="FF0000"/>
                </a:solidFill>
              </a:rPr>
              <a:t>/A both at LHC+FCC”</a:t>
            </a:r>
          </a:p>
        </p:txBody>
      </p:sp>
      <p:sp>
        <p:nvSpPr>
          <p:cNvPr id="5" name="Rectangle 4"/>
          <p:cNvSpPr/>
          <p:nvPr/>
        </p:nvSpPr>
        <p:spPr>
          <a:xfrm>
            <a:off x="5195411" y="1818159"/>
            <a:ext cx="2538061" cy="3416320"/>
          </a:xfrm>
          <a:prstGeom prst="rect">
            <a:avLst/>
          </a:prstGeom>
          <a:solidFill>
            <a:schemeClr val="bg1">
              <a:lumMod val="75000"/>
              <a:alpha val="38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err="1"/>
              <a:t>Gianluigi</a:t>
            </a:r>
            <a:r>
              <a:rPr lang="en-US" dirty="0"/>
              <a:t> </a:t>
            </a:r>
            <a:r>
              <a:rPr lang="en-US" dirty="0" err="1"/>
              <a:t>Arduini</a:t>
            </a:r>
            <a:endParaRPr lang="en-US" dirty="0"/>
          </a:p>
          <a:p>
            <a:r>
              <a:rPr lang="en-US" dirty="0"/>
              <a:t>Nestor </a:t>
            </a:r>
            <a:r>
              <a:rPr lang="en-US" dirty="0" err="1"/>
              <a:t>Armesto</a:t>
            </a:r>
            <a:endParaRPr lang="en-US" dirty="0"/>
          </a:p>
          <a:p>
            <a:r>
              <a:rPr lang="en-US" dirty="0"/>
              <a:t>Oliver </a:t>
            </a:r>
            <a:r>
              <a:rPr lang="en-US" dirty="0" err="1"/>
              <a:t>Brüning</a:t>
            </a:r>
            <a:r>
              <a:rPr lang="en-US" dirty="0"/>
              <a:t> – Co-Chair</a:t>
            </a:r>
          </a:p>
          <a:p>
            <a:r>
              <a:rPr lang="en-US" dirty="0"/>
              <a:t>Andrea </a:t>
            </a:r>
            <a:r>
              <a:rPr lang="en-US" dirty="0" err="1"/>
              <a:t>Gaddi</a:t>
            </a:r>
            <a:endParaRPr lang="en-US" dirty="0"/>
          </a:p>
          <a:p>
            <a:r>
              <a:rPr lang="en-US" dirty="0" err="1"/>
              <a:t>Erk</a:t>
            </a:r>
            <a:r>
              <a:rPr lang="en-US" dirty="0"/>
              <a:t> Jensen</a:t>
            </a:r>
          </a:p>
          <a:p>
            <a:r>
              <a:rPr lang="en-US" dirty="0" err="1"/>
              <a:t>Walid</a:t>
            </a:r>
            <a:r>
              <a:rPr lang="en-US" dirty="0"/>
              <a:t> </a:t>
            </a:r>
            <a:r>
              <a:rPr lang="en-US" dirty="0" err="1"/>
              <a:t>Kaabi</a:t>
            </a:r>
            <a:endParaRPr lang="en-US" dirty="0"/>
          </a:p>
          <a:p>
            <a:r>
              <a:rPr lang="en-US" dirty="0"/>
              <a:t>Max Klein – Co-Chair</a:t>
            </a:r>
          </a:p>
          <a:p>
            <a:r>
              <a:rPr lang="en-US" dirty="0"/>
              <a:t>Peter </a:t>
            </a:r>
            <a:r>
              <a:rPr lang="en-US" dirty="0" err="1"/>
              <a:t>Kostka</a:t>
            </a:r>
            <a:endParaRPr lang="en-US" dirty="0"/>
          </a:p>
          <a:p>
            <a:r>
              <a:rPr lang="en-US" dirty="0"/>
              <a:t>Bruce </a:t>
            </a:r>
            <a:r>
              <a:rPr lang="en-US" dirty="0" err="1"/>
              <a:t>Mellado</a:t>
            </a:r>
            <a:endParaRPr lang="en-US" dirty="0"/>
          </a:p>
          <a:p>
            <a:r>
              <a:rPr lang="en-US" dirty="0"/>
              <a:t>Paul Newman</a:t>
            </a:r>
          </a:p>
          <a:p>
            <a:r>
              <a:rPr lang="en-US" dirty="0"/>
              <a:t>Daniel Schulte</a:t>
            </a:r>
          </a:p>
          <a:p>
            <a:r>
              <a:rPr lang="en-US" dirty="0"/>
              <a:t>Frank Zimmermann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34048" y="814810"/>
            <a:ext cx="268625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90"/>
                </a:solidFill>
              </a:rPr>
              <a:t>Coordination Group</a:t>
            </a: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sz="1600" dirty="0" err="1">
                <a:solidFill>
                  <a:srgbClr val="000090"/>
                </a:solidFill>
              </a:rPr>
              <a:t>Accelerator+Detector+Physics</a:t>
            </a:r>
            <a:endParaRPr lang="en-US" sz="1600" dirty="0">
              <a:solidFill>
                <a:srgbClr val="00009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10734" y="5226575"/>
            <a:ext cx="265128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5(12) are members of the</a:t>
            </a:r>
          </a:p>
          <a:p>
            <a:r>
              <a:rPr lang="en-US" b="1" dirty="0"/>
              <a:t>FCC coordination team</a:t>
            </a:r>
          </a:p>
          <a:p>
            <a:endParaRPr lang="en-US" dirty="0"/>
          </a:p>
          <a:p>
            <a:r>
              <a:rPr lang="en-US" sz="1600" dirty="0"/>
              <a:t>OB+MK: co-coordinate </a:t>
            </a:r>
            <a:r>
              <a:rPr lang="en-US" sz="1600" dirty="0" err="1"/>
              <a:t>FCCeh</a:t>
            </a:r>
            <a:endParaRPr lang="en-US" sz="1600" dirty="0"/>
          </a:p>
        </p:txBody>
      </p:sp>
      <p:sp>
        <p:nvSpPr>
          <p:cNvPr id="8" name="Rectangle 7"/>
          <p:cNvSpPr/>
          <p:nvPr/>
        </p:nvSpPr>
        <p:spPr>
          <a:xfrm>
            <a:off x="8107230" y="657138"/>
            <a:ext cx="2241247" cy="6186310"/>
          </a:xfrm>
          <a:prstGeom prst="rect">
            <a:avLst/>
          </a:prstGeom>
          <a:solidFill>
            <a:schemeClr val="bg1">
              <a:lumMod val="65000"/>
              <a:alpha val="18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/>
              <a:t>PDFs, QCD       </a:t>
            </a:r>
          </a:p>
          <a:p>
            <a:r>
              <a:rPr lang="en-US" dirty="0"/>
              <a:t>Fred </a:t>
            </a:r>
            <a:r>
              <a:rPr lang="en-US" dirty="0" err="1"/>
              <a:t>Olness</a:t>
            </a:r>
            <a:r>
              <a:rPr lang="en-US" dirty="0"/>
              <a:t>, </a:t>
            </a:r>
          </a:p>
          <a:p>
            <a:r>
              <a:rPr lang="en-US" dirty="0"/>
              <a:t>Claire </a:t>
            </a:r>
            <a:r>
              <a:rPr lang="en-US" dirty="0" err="1"/>
              <a:t>Gwenlan</a:t>
            </a:r>
            <a:endParaRPr lang="en-US" dirty="0"/>
          </a:p>
          <a:p>
            <a:r>
              <a:rPr lang="en-US" b="1" dirty="0"/>
              <a:t>Higgs</a:t>
            </a:r>
            <a:r>
              <a:rPr lang="en-US" dirty="0"/>
              <a:t>               </a:t>
            </a:r>
          </a:p>
          <a:p>
            <a:r>
              <a:rPr lang="en-US" dirty="0" err="1"/>
              <a:t>Uta</a:t>
            </a:r>
            <a:r>
              <a:rPr lang="en-US" dirty="0"/>
              <a:t> Klein, </a:t>
            </a:r>
          </a:p>
          <a:p>
            <a:r>
              <a:rPr lang="en-US" dirty="0"/>
              <a:t>Masahiro </a:t>
            </a:r>
            <a:r>
              <a:rPr lang="en-US" dirty="0" err="1"/>
              <a:t>Kuze</a:t>
            </a:r>
            <a:endParaRPr lang="en-US" dirty="0"/>
          </a:p>
          <a:p>
            <a:r>
              <a:rPr lang="en-US" b="1" dirty="0"/>
              <a:t>BSM</a:t>
            </a:r>
          </a:p>
          <a:p>
            <a:r>
              <a:rPr lang="en-US" dirty="0"/>
              <a:t>Georges </a:t>
            </a:r>
            <a:r>
              <a:rPr lang="en-US" dirty="0" err="1"/>
              <a:t>Azuelos</a:t>
            </a:r>
            <a:r>
              <a:rPr lang="en-US" dirty="0"/>
              <a:t>, </a:t>
            </a:r>
          </a:p>
          <a:p>
            <a:r>
              <a:rPr lang="en-US" dirty="0"/>
              <a:t>Monica </a:t>
            </a:r>
            <a:r>
              <a:rPr lang="en-US" dirty="0" err="1"/>
              <a:t>D’Onofrio</a:t>
            </a:r>
            <a:endParaRPr lang="en-US" dirty="0"/>
          </a:p>
          <a:p>
            <a:r>
              <a:rPr lang="en-US" dirty="0"/>
              <a:t>Oliver Fischer</a:t>
            </a:r>
          </a:p>
          <a:p>
            <a:r>
              <a:rPr lang="en-US" b="1" dirty="0"/>
              <a:t>Top</a:t>
            </a:r>
            <a:r>
              <a:rPr lang="en-US" dirty="0"/>
              <a:t>              </a:t>
            </a:r>
          </a:p>
          <a:p>
            <a:r>
              <a:rPr lang="en-US" dirty="0"/>
              <a:t>Olaf </a:t>
            </a:r>
            <a:r>
              <a:rPr lang="en-US" dirty="0" err="1"/>
              <a:t>Behnke</a:t>
            </a:r>
            <a:r>
              <a:rPr lang="en-US" dirty="0"/>
              <a:t>,</a:t>
            </a:r>
          </a:p>
          <a:p>
            <a:r>
              <a:rPr lang="en-US" dirty="0"/>
              <a:t>Christian </a:t>
            </a:r>
            <a:r>
              <a:rPr lang="en-US" dirty="0" err="1"/>
              <a:t>Schwanenberger</a:t>
            </a:r>
            <a:endParaRPr lang="en-US" dirty="0"/>
          </a:p>
          <a:p>
            <a:r>
              <a:rPr lang="en-US" b="1" dirty="0" err="1"/>
              <a:t>eA</a:t>
            </a:r>
            <a:r>
              <a:rPr lang="en-US" b="1" dirty="0"/>
              <a:t> Physics </a:t>
            </a:r>
            <a:r>
              <a:rPr lang="en-US" dirty="0"/>
              <a:t>             </a:t>
            </a:r>
          </a:p>
          <a:p>
            <a:r>
              <a:rPr lang="en-US" dirty="0"/>
              <a:t>Nestor </a:t>
            </a:r>
            <a:r>
              <a:rPr lang="en-US" dirty="0" err="1"/>
              <a:t>Armesto</a:t>
            </a:r>
            <a:endParaRPr lang="en-US" dirty="0"/>
          </a:p>
          <a:p>
            <a:r>
              <a:rPr lang="en-US" b="1" dirty="0"/>
              <a:t>Small x            </a:t>
            </a:r>
          </a:p>
          <a:p>
            <a:r>
              <a:rPr lang="en-US" dirty="0"/>
              <a:t>Paul Newman, </a:t>
            </a:r>
          </a:p>
          <a:p>
            <a:r>
              <a:rPr lang="en-US" dirty="0"/>
              <a:t>Anna </a:t>
            </a:r>
            <a:r>
              <a:rPr lang="en-US" dirty="0" err="1"/>
              <a:t>Stasto</a:t>
            </a:r>
            <a:endParaRPr lang="en-US" dirty="0"/>
          </a:p>
          <a:p>
            <a:r>
              <a:rPr lang="en-US" b="1" dirty="0"/>
              <a:t>Detector</a:t>
            </a:r>
          </a:p>
          <a:p>
            <a:r>
              <a:rPr lang="en-US" dirty="0"/>
              <a:t>Alessandro </a:t>
            </a:r>
            <a:r>
              <a:rPr lang="en-US" dirty="0" err="1"/>
              <a:t>Polini</a:t>
            </a:r>
            <a:endParaRPr lang="en-US" dirty="0"/>
          </a:p>
          <a:p>
            <a:r>
              <a:rPr lang="en-US" dirty="0"/>
              <a:t>Peter </a:t>
            </a:r>
            <a:r>
              <a:rPr lang="en-US" dirty="0" err="1"/>
              <a:t>Kostka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074668" y="178769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90"/>
                </a:solidFill>
              </a:rPr>
              <a:t>Working Groups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69740" y="6066561"/>
            <a:ext cx="25248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b="1" dirty="0"/>
              <a:t>We miss Guido </a:t>
            </a:r>
            <a:r>
              <a:rPr lang="en-US" b="1" dirty="0" err="1"/>
              <a:t>Altarelli</a:t>
            </a:r>
            <a:r>
              <a:rPr lang="en-US" b="1" dirty="0"/>
              <a:t>.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7184C4E-038E-754C-84FD-10BE5F56DB61}"/>
              </a:ext>
            </a:extLst>
          </p:cNvPr>
          <p:cNvSpPr/>
          <p:nvPr/>
        </p:nvSpPr>
        <p:spPr>
          <a:xfrm>
            <a:off x="1515979" y="596978"/>
            <a:ext cx="3450292" cy="8988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96520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201797"/>
            <a:ext cx="7772400" cy="786038"/>
          </a:xfrm>
        </p:spPr>
        <p:txBody>
          <a:bodyPr>
            <a:normAutofit/>
          </a:bodyPr>
          <a:lstStyle/>
          <a:p>
            <a:r>
              <a:rPr lang="en-US" sz="3200" dirty="0"/>
              <a:t>W and Z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0669" y="987365"/>
            <a:ext cx="5944742" cy="46490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896588" y="1389209"/>
            <a:ext cx="129116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ATLAS</a:t>
            </a:r>
          </a:p>
          <a:p>
            <a:r>
              <a:rPr lang="en-US" sz="1400" dirty="0"/>
              <a:t>5 </a:t>
            </a:r>
            <a:r>
              <a:rPr lang="en-US" sz="1400" dirty="0" err="1"/>
              <a:t>TeV</a:t>
            </a:r>
            <a:r>
              <a:rPr lang="en-US" sz="1400" dirty="0"/>
              <a:t> W,Z data</a:t>
            </a:r>
          </a:p>
          <a:p>
            <a:r>
              <a:rPr lang="en-US" sz="1400" dirty="0"/>
              <a:t>1810.08424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72145" y="5674800"/>
            <a:ext cx="63145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660066"/>
                </a:solidFill>
              </a:rPr>
              <a:t>HERAPDF2.0</a:t>
            </a:r>
            <a:r>
              <a:rPr lang="en-US" sz="1600" dirty="0"/>
              <a:t> is best and very good while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CT14</a:t>
            </a:r>
            <a:r>
              <a:rPr lang="en-US" sz="1600" dirty="0"/>
              <a:t> is worst, as are others.</a:t>
            </a:r>
          </a:p>
          <a:p>
            <a:r>
              <a:rPr lang="en-US" sz="1600" b="1" dirty="0"/>
              <a:t>Ideal concept: import PDFs from </a:t>
            </a:r>
            <a:r>
              <a:rPr lang="en-US" sz="1600" b="1" dirty="0" err="1"/>
              <a:t>ep</a:t>
            </a:r>
            <a:r>
              <a:rPr lang="en-US" sz="1600" b="1" dirty="0"/>
              <a:t> and confront them with LHC data.</a:t>
            </a:r>
          </a:p>
          <a:p>
            <a:r>
              <a:rPr lang="en-US" sz="1600" b="1" dirty="0"/>
              <a:t>This tests QCD, avoids PDFs from </a:t>
            </a:r>
            <a:r>
              <a:rPr lang="en-US" sz="1600" b="1" dirty="0" err="1"/>
              <a:t>pp</a:t>
            </a:r>
            <a:r>
              <a:rPr lang="en-US" sz="1600" b="1" dirty="0"/>
              <a:t> and enables searches for BSM.</a:t>
            </a:r>
          </a:p>
        </p:txBody>
      </p:sp>
    </p:spTree>
    <p:extLst>
      <p:ext uri="{BB962C8B-B14F-4D97-AF65-F5344CB8AC3E}">
        <p14:creationId xmlns:p14="http://schemas.microsoft.com/office/powerpoint/2010/main" val="39519253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201797"/>
            <a:ext cx="7772400" cy="786038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0090"/>
                </a:solidFill>
              </a:rPr>
              <a:t>Jets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633" y="1102990"/>
            <a:ext cx="6063173" cy="353685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820132" y="4903191"/>
            <a:ext cx="636815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ATLAS: 1706.03192  8 </a:t>
            </a:r>
            <a:r>
              <a:rPr lang="en-US" sz="1600" b="1" dirty="0" err="1"/>
              <a:t>TeV</a:t>
            </a:r>
            <a:r>
              <a:rPr lang="en-US" sz="1600" b="1" dirty="0"/>
              <a:t> jet data</a:t>
            </a:r>
          </a:p>
          <a:p>
            <a:r>
              <a:rPr lang="en-US" sz="1600" dirty="0"/>
              <a:t>“Tensions between the data and the theory predictions are observed”</a:t>
            </a:r>
          </a:p>
          <a:p>
            <a:endParaRPr lang="en-US" sz="1600" dirty="0"/>
          </a:p>
          <a:p>
            <a:r>
              <a:rPr lang="en-US" sz="1600" b="1" dirty="0"/>
              <a:t>CT14 best, but not good, and HERAPDF2.0 worst, as opposed to W paper</a:t>
            </a:r>
          </a:p>
          <a:p>
            <a:endParaRPr lang="en-US" sz="1600" dirty="0"/>
          </a:p>
          <a:p>
            <a:r>
              <a:rPr lang="en-US" sz="1600" dirty="0"/>
              <a:t>Very extensive studies on data correlations, including also 7 + 13 </a:t>
            </a:r>
            <a:r>
              <a:rPr lang="en-US" sz="1600" dirty="0" err="1"/>
              <a:t>TeV</a:t>
            </a:r>
            <a:r>
              <a:rPr lang="en-US" sz="1600" dirty="0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449982" y="1878984"/>
            <a:ext cx="1946567" cy="2800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NNPDF</a:t>
            </a:r>
          </a:p>
          <a:p>
            <a:r>
              <a:rPr lang="en-US" sz="1600" b="1" dirty="0"/>
              <a:t>1706.00428</a:t>
            </a:r>
          </a:p>
          <a:p>
            <a:endParaRPr lang="en-US" sz="1600" dirty="0"/>
          </a:p>
          <a:p>
            <a:r>
              <a:rPr lang="en-US" sz="1600" dirty="0"/>
              <a:t>Impossible to</a:t>
            </a:r>
          </a:p>
          <a:p>
            <a:r>
              <a:rPr lang="en-US" sz="1600" dirty="0"/>
              <a:t>achieve a good</a:t>
            </a:r>
          </a:p>
          <a:p>
            <a:r>
              <a:rPr lang="en-US" sz="1600" dirty="0"/>
              <a:t>description of all</a:t>
            </a:r>
          </a:p>
          <a:p>
            <a:r>
              <a:rPr lang="en-US" sz="1600" dirty="0"/>
              <a:t>rapidity bins with</a:t>
            </a:r>
          </a:p>
          <a:p>
            <a:r>
              <a:rPr lang="en-US" sz="1600" dirty="0"/>
              <a:t>correlations </a:t>
            </a:r>
          </a:p>
          <a:p>
            <a:r>
              <a:rPr lang="en-US" sz="1600" dirty="0"/>
              <a:t>included</a:t>
            </a:r>
            <a:r>
              <a:rPr lang="mr-IN" sz="1600" dirty="0"/>
              <a:t>…</a:t>
            </a:r>
            <a:endParaRPr lang="en-GB" sz="1600" dirty="0"/>
          </a:p>
          <a:p>
            <a:endParaRPr lang="en-GB" sz="1600" dirty="0"/>
          </a:p>
          <a:p>
            <a:r>
              <a:rPr lang="en-GB" sz="1600" dirty="0"/>
              <a:t>Used only central bin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35317" y="4856152"/>
            <a:ext cx="2349509" cy="1754327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90"/>
                </a:solidFill>
              </a:rPr>
              <a:t>There is no simple </a:t>
            </a:r>
          </a:p>
          <a:p>
            <a:r>
              <a:rPr lang="en-US" dirty="0">
                <a:solidFill>
                  <a:srgbClr val="000090"/>
                </a:solidFill>
              </a:rPr>
              <a:t>pattern on how PDF</a:t>
            </a:r>
          </a:p>
          <a:p>
            <a:r>
              <a:rPr lang="en-US" dirty="0">
                <a:solidFill>
                  <a:srgbClr val="000090"/>
                </a:solidFill>
              </a:rPr>
              <a:t>sets describe LHC data.</a:t>
            </a:r>
          </a:p>
          <a:p>
            <a:r>
              <a:rPr lang="en-US" dirty="0">
                <a:solidFill>
                  <a:srgbClr val="000090"/>
                </a:solidFill>
              </a:rPr>
              <a:t>Using their projections</a:t>
            </a:r>
          </a:p>
          <a:p>
            <a:r>
              <a:rPr lang="en-US" dirty="0">
                <a:solidFill>
                  <a:srgbClr val="000090"/>
                </a:solidFill>
              </a:rPr>
              <a:t>as HL-LHC PDFs is</a:t>
            </a:r>
          </a:p>
          <a:p>
            <a:r>
              <a:rPr lang="en-US" dirty="0">
                <a:solidFill>
                  <a:srgbClr val="000090"/>
                </a:solidFill>
              </a:rPr>
              <a:t>indeed questionable.</a:t>
            </a:r>
          </a:p>
        </p:txBody>
      </p:sp>
    </p:spTree>
    <p:extLst>
      <p:ext uri="{BB962C8B-B14F-4D97-AF65-F5344CB8AC3E}">
        <p14:creationId xmlns:p14="http://schemas.microsoft.com/office/powerpoint/2010/main" val="17205394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93737" y="221201"/>
            <a:ext cx="8772527" cy="720725"/>
          </a:xfrm>
        </p:spPr>
        <p:txBody>
          <a:bodyPr/>
          <a:lstStyle/>
          <a:p>
            <a:r>
              <a:rPr lang="en-US" sz="3400" dirty="0">
                <a:solidFill>
                  <a:srgbClr val="438269"/>
                </a:solidFill>
                <a:latin typeface="Garamond"/>
                <a:cs typeface="Garamond"/>
              </a:rPr>
              <a:t>Cost estimate of ERL for </a:t>
            </a:r>
            <a:r>
              <a:rPr lang="en-US" sz="3400" dirty="0" err="1">
                <a:solidFill>
                  <a:srgbClr val="438269"/>
                </a:solidFill>
                <a:latin typeface="Garamond"/>
                <a:cs typeface="Garamond"/>
              </a:rPr>
              <a:t>LHeC</a:t>
            </a:r>
            <a:r>
              <a:rPr lang="en-US" sz="3400" dirty="0">
                <a:solidFill>
                  <a:srgbClr val="438269"/>
                </a:solidFill>
                <a:latin typeface="Garamond"/>
                <a:cs typeface="Garamond"/>
              </a:rPr>
              <a:t> and FCC-eh</a:t>
            </a:r>
          </a:p>
        </p:txBody>
      </p:sp>
      <p:grpSp>
        <p:nvGrpSpPr>
          <p:cNvPr id="18" name="Group 23"/>
          <p:cNvGrpSpPr>
            <a:grpSpLocks/>
          </p:cNvGrpSpPr>
          <p:nvPr/>
        </p:nvGrpSpPr>
        <p:grpSpPr bwMode="auto">
          <a:xfrm>
            <a:off x="502663" y="835718"/>
            <a:ext cx="5413391" cy="492123"/>
            <a:chOff x="288" y="720"/>
            <a:chExt cx="3410" cy="310"/>
          </a:xfrm>
        </p:grpSpPr>
        <p:sp>
          <p:nvSpPr>
            <p:cNvPr id="19" name="Rectangle 3"/>
            <p:cNvSpPr>
              <a:spLocks noChangeArrowheads="1"/>
            </p:cNvSpPr>
            <p:nvPr/>
          </p:nvSpPr>
          <p:spPr bwMode="auto">
            <a:xfrm>
              <a:off x="288" y="816"/>
              <a:ext cx="337" cy="143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</p:spPr>
          <p:txBody>
            <a:bodyPr wrap="none" lIns="91369" tIns="45685" rIns="91369" bIns="45685" anchor="ctr">
              <a:prstTxWarp prst="textNoShape">
                <a:avLst/>
              </a:prstTxWarp>
            </a:bodyPr>
            <a:lstStyle/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endParaRPr lang="en-GB" sz="2400" dirty="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" name="Text Box 7"/>
            <p:cNvSpPr txBox="1">
              <a:spLocks noChangeArrowheads="1"/>
            </p:cNvSpPr>
            <p:nvPr/>
          </p:nvSpPr>
          <p:spPr bwMode="auto">
            <a:xfrm>
              <a:off x="674" y="720"/>
              <a:ext cx="3024" cy="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369" tIns="45685" rIns="91369" bIns="45685">
              <a:prstTxWarp prst="textNoShape">
                <a:avLst/>
              </a:prstTxWarp>
              <a:spAutoFit/>
            </a:bodyPr>
            <a:lstStyle/>
            <a:p>
              <a:pPr defTabSz="914377" fontAlgn="base">
                <a:spcBef>
                  <a:spcPct val="0"/>
                </a:spcBef>
                <a:spcAft>
                  <a:spcPts val="600"/>
                </a:spcAft>
              </a:pPr>
              <a:r>
                <a:rPr lang="en-US" sz="2600" dirty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Nominal 60 GeV Configuration: </a:t>
              </a:r>
              <a:r>
                <a:rPr lang="en-US" sz="2600" dirty="0"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	</a:t>
              </a:r>
              <a:endParaRPr lang="en-US" sz="2400" dirty="0">
                <a:solidFill>
                  <a:srgbClr val="008000"/>
                </a:solidFill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10" name="Group 23"/>
          <p:cNvGrpSpPr>
            <a:grpSpLocks/>
          </p:cNvGrpSpPr>
          <p:nvPr/>
        </p:nvGrpSpPr>
        <p:grpSpPr bwMode="auto">
          <a:xfrm>
            <a:off x="6318899" y="837990"/>
            <a:ext cx="5413391" cy="492123"/>
            <a:chOff x="288" y="720"/>
            <a:chExt cx="3410" cy="310"/>
          </a:xfrm>
        </p:grpSpPr>
        <p:sp>
          <p:nvSpPr>
            <p:cNvPr id="11" name="Rectangle 3"/>
            <p:cNvSpPr>
              <a:spLocks noChangeArrowheads="1"/>
            </p:cNvSpPr>
            <p:nvPr/>
          </p:nvSpPr>
          <p:spPr bwMode="auto">
            <a:xfrm>
              <a:off x="288" y="816"/>
              <a:ext cx="337" cy="143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</p:spPr>
          <p:txBody>
            <a:bodyPr wrap="none" lIns="91369" tIns="45685" rIns="91369" bIns="45685" anchor="ctr">
              <a:prstTxWarp prst="textNoShape">
                <a:avLst/>
              </a:prstTxWarp>
            </a:bodyPr>
            <a:lstStyle/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endParaRPr lang="en-GB" sz="2400" dirty="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2" name="Text Box 7"/>
            <p:cNvSpPr txBox="1">
              <a:spLocks noChangeArrowheads="1"/>
            </p:cNvSpPr>
            <p:nvPr/>
          </p:nvSpPr>
          <p:spPr bwMode="auto">
            <a:xfrm>
              <a:off x="674" y="720"/>
              <a:ext cx="3024" cy="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369" tIns="45685" rIns="91369" bIns="45685">
              <a:prstTxWarp prst="textNoShape">
                <a:avLst/>
              </a:prstTxWarp>
              <a:spAutoFit/>
            </a:bodyPr>
            <a:lstStyle/>
            <a:p>
              <a:pPr defTabSz="914377" fontAlgn="base">
                <a:spcBef>
                  <a:spcPct val="0"/>
                </a:spcBef>
                <a:spcAft>
                  <a:spcPts val="600"/>
                </a:spcAft>
              </a:pPr>
              <a:r>
                <a:rPr lang="en-US" sz="2600" dirty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30GeV to 50GeV Variation: </a:t>
              </a:r>
              <a:r>
                <a:rPr lang="en-US" sz="2600" dirty="0"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	</a:t>
              </a:r>
              <a:endParaRPr lang="en-US" sz="2400" dirty="0">
                <a:solidFill>
                  <a:srgbClr val="008000"/>
                </a:solidFill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32926" y="5657218"/>
            <a:ext cx="12187808" cy="492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69" tIns="45685" rIns="91369" bIns="45685">
            <a:prstTxWarp prst="textNoShape">
              <a:avLst/>
            </a:prstTxWarp>
            <a:spAutoFit/>
          </a:bodyPr>
          <a:lstStyle/>
          <a:p>
            <a:pPr defTabSz="914377" fontAlgn="base">
              <a:spcBef>
                <a:spcPct val="0"/>
              </a:spcBef>
              <a:spcAft>
                <a:spcPts val="600"/>
              </a:spcAft>
            </a:pPr>
            <a:r>
              <a:rPr lang="en-US" sz="2600" dirty="0">
                <a:solidFill>
                  <a:srgbClr val="00B05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 </a:t>
            </a:r>
            <a:r>
              <a:rPr lang="en-US" sz="2600" dirty="0">
                <a:solidFill>
                  <a:srgbClr val="00B05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The scaled ERL circumference corresponds to 1/5</a:t>
            </a:r>
            <a:r>
              <a:rPr lang="en-US" sz="2600" baseline="30000" dirty="0">
                <a:solidFill>
                  <a:srgbClr val="00B05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th</a:t>
            </a:r>
            <a:r>
              <a:rPr lang="en-US" sz="2600" dirty="0">
                <a:solidFill>
                  <a:srgbClr val="00B05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 of the LHC circumference: 5.4km</a:t>
            </a:r>
            <a:r>
              <a:rPr lang="en-US" sz="2600" dirty="0"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	</a:t>
            </a:r>
            <a:endParaRPr lang="en-US" sz="2400" dirty="0">
              <a:solidFill>
                <a:srgbClr val="008000"/>
              </a:solidFill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3626F2-1CF3-7D46-8581-7EB5B53E33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664" y="1327841"/>
            <a:ext cx="4843060" cy="44071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5AC206-3260-7243-B1D0-81F0AC909B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9810" y="1265864"/>
            <a:ext cx="6314684" cy="44908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553AA0-D2CF-884D-890F-F8A1D8AF862D}"/>
              </a:ext>
            </a:extLst>
          </p:cNvPr>
          <p:cNvSpPr txBox="1"/>
          <p:nvPr/>
        </p:nvSpPr>
        <p:spPr>
          <a:xfrm>
            <a:off x="502663" y="6292516"/>
            <a:ext cx="2926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ACC Note </a:t>
            </a:r>
            <a:r>
              <a:rPr lang="de-DE" dirty="0" err="1"/>
              <a:t>by</a:t>
            </a:r>
            <a:r>
              <a:rPr lang="de-DE" dirty="0"/>
              <a:t> Oliver Bruening:</a:t>
            </a:r>
          </a:p>
        </p:txBody>
      </p:sp>
    </p:spTree>
    <p:extLst>
      <p:ext uri="{BB962C8B-B14F-4D97-AF65-F5344CB8AC3E}">
        <p14:creationId xmlns:p14="http://schemas.microsoft.com/office/powerpoint/2010/main" val="2969659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6CD760-A39D-6F4F-8A64-E35DAB0D87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864" y="788633"/>
            <a:ext cx="7712241" cy="5185939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B42E5C3-FB2B-F44A-ACDB-965F999A38C6}"/>
              </a:ext>
            </a:extLst>
          </p:cNvPr>
          <p:cNvSpPr txBox="1"/>
          <p:nvPr/>
        </p:nvSpPr>
        <p:spPr>
          <a:xfrm>
            <a:off x="9396663" y="419301"/>
            <a:ext cx="2708434" cy="618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>
                <a:solidFill>
                  <a:srgbClr val="39357D"/>
                </a:solidFill>
              </a:rPr>
              <a:t>Energy</a:t>
            </a:r>
            <a:r>
              <a:rPr lang="de-DE" b="1" dirty="0">
                <a:solidFill>
                  <a:srgbClr val="39357D"/>
                </a:solidFill>
              </a:rPr>
              <a:t> </a:t>
            </a:r>
            <a:r>
              <a:rPr lang="de-DE" b="1" dirty="0" err="1">
                <a:solidFill>
                  <a:srgbClr val="39357D"/>
                </a:solidFill>
              </a:rPr>
              <a:t>recovery</a:t>
            </a:r>
            <a:r>
              <a:rPr lang="de-DE" b="1" dirty="0">
                <a:solidFill>
                  <a:srgbClr val="39357D"/>
                </a:solidFill>
              </a:rPr>
              <a:t> </a:t>
            </a:r>
            <a:r>
              <a:rPr lang="de-DE" b="1" dirty="0" err="1">
                <a:solidFill>
                  <a:srgbClr val="39357D"/>
                </a:solidFill>
              </a:rPr>
              <a:t>linac</a:t>
            </a:r>
            <a:r>
              <a:rPr lang="de-DE" b="1" dirty="0">
                <a:solidFill>
                  <a:srgbClr val="39357D"/>
                </a:solidFill>
              </a:rPr>
              <a:t>(s)</a:t>
            </a:r>
          </a:p>
          <a:p>
            <a:endParaRPr lang="de-DE" dirty="0"/>
          </a:p>
          <a:p>
            <a:r>
              <a:rPr lang="de-DE" dirty="0"/>
              <a:t>20mA </a:t>
            </a:r>
            <a:r>
              <a:rPr lang="de-DE" dirty="0" err="1"/>
              <a:t>I</a:t>
            </a:r>
            <a:r>
              <a:rPr lang="de-DE" baseline="-25000" dirty="0" err="1"/>
              <a:t>e</a:t>
            </a:r>
            <a:endParaRPr lang="de-DE" baseline="-25000" dirty="0"/>
          </a:p>
          <a:p>
            <a:endParaRPr lang="de-DE" dirty="0"/>
          </a:p>
          <a:p>
            <a:r>
              <a:rPr lang="de-DE" dirty="0" err="1">
                <a:solidFill>
                  <a:schemeClr val="accent5">
                    <a:lumMod val="50000"/>
                  </a:schemeClr>
                </a:solidFill>
              </a:rPr>
              <a:t>Concurrent</a:t>
            </a:r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5">
                    <a:lumMod val="50000"/>
                  </a:schemeClr>
                </a:solidFill>
              </a:rPr>
              <a:t>ep</a:t>
            </a:r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 + pp </a:t>
            </a:r>
          </a:p>
          <a:p>
            <a:r>
              <a:rPr lang="de-DE" dirty="0" err="1">
                <a:solidFill>
                  <a:schemeClr val="accent5">
                    <a:lumMod val="50000"/>
                  </a:schemeClr>
                </a:solidFill>
              </a:rPr>
              <a:t>operation</a:t>
            </a:r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5">
                    <a:lumMod val="50000"/>
                  </a:schemeClr>
                </a:solidFill>
              </a:rPr>
              <a:t>with</a:t>
            </a:r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 LHC</a:t>
            </a:r>
          </a:p>
          <a:p>
            <a:endParaRPr lang="de-DE" dirty="0"/>
          </a:p>
          <a:p>
            <a:r>
              <a:rPr lang="de-DE" dirty="0"/>
              <a:t>Integrated </a:t>
            </a:r>
            <a:r>
              <a:rPr lang="de-DE" dirty="0" err="1"/>
              <a:t>luminosity</a:t>
            </a:r>
            <a:r>
              <a:rPr lang="de-DE" dirty="0"/>
              <a:t> </a:t>
            </a:r>
          </a:p>
          <a:p>
            <a:r>
              <a:rPr lang="de-DE" dirty="0"/>
              <a:t>in </a:t>
            </a:r>
            <a:r>
              <a:rPr lang="de-DE" dirty="0" err="1"/>
              <a:t>e</a:t>
            </a:r>
            <a:r>
              <a:rPr lang="de-DE" baseline="30000" dirty="0"/>
              <a:t>-</a:t>
            </a:r>
            <a:r>
              <a:rPr lang="de-DE" dirty="0"/>
              <a:t>p </a:t>
            </a:r>
            <a:r>
              <a:rPr lang="de-DE" dirty="0" err="1"/>
              <a:t>up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O(1) ab</a:t>
            </a:r>
            <a:r>
              <a:rPr lang="de-DE" baseline="30000" dirty="0"/>
              <a:t>-1</a:t>
            </a:r>
            <a:r>
              <a:rPr lang="de-DE" dirty="0"/>
              <a:t> </a:t>
            </a:r>
          </a:p>
          <a:p>
            <a:endParaRPr lang="de-DE" dirty="0"/>
          </a:p>
          <a:p>
            <a:r>
              <a:rPr lang="de-DE" dirty="0"/>
              <a:t>U(</a:t>
            </a:r>
            <a:r>
              <a:rPr lang="de-DE" dirty="0" err="1"/>
              <a:t>ep</a:t>
            </a:r>
            <a:r>
              <a:rPr lang="de-DE" dirty="0"/>
              <a:t>) = 1/</a:t>
            </a:r>
            <a:r>
              <a:rPr lang="de-DE" dirty="0" err="1"/>
              <a:t>n</a:t>
            </a:r>
            <a:r>
              <a:rPr lang="de-DE" dirty="0"/>
              <a:t> U(LHC)</a:t>
            </a:r>
          </a:p>
          <a:p>
            <a:endParaRPr lang="de-DE" dirty="0"/>
          </a:p>
          <a:p>
            <a:r>
              <a:rPr lang="de-DE" dirty="0" err="1"/>
              <a:t>Likely</a:t>
            </a:r>
            <a:r>
              <a:rPr lang="de-DE" dirty="0"/>
              <a:t> </a:t>
            </a:r>
            <a:r>
              <a:rPr lang="de-DE" dirty="0" err="1"/>
              <a:t>n</a:t>
            </a:r>
            <a:r>
              <a:rPr lang="de-DE" dirty="0"/>
              <a:t>=3 (CDR) </a:t>
            </a:r>
            <a:r>
              <a:rPr lang="de-DE" sz="1400" dirty="0">
                <a:sym typeface="Wingdings" pitchFamily="2" charset="2"/>
              </a:rPr>
              <a:t>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n</a:t>
            </a:r>
            <a:r>
              <a:rPr lang="de-DE" dirty="0">
                <a:sym typeface="Wingdings" pitchFamily="2" charset="2"/>
              </a:rPr>
              <a:t>=4</a:t>
            </a:r>
          </a:p>
          <a:p>
            <a:r>
              <a:rPr lang="de-DE" dirty="0" err="1">
                <a:sym typeface="Wingdings" pitchFamily="2" charset="2"/>
              </a:rPr>
              <a:t>gains</a:t>
            </a:r>
            <a:r>
              <a:rPr lang="de-DE" dirty="0">
                <a:sym typeface="Wingdings" pitchFamily="2" charset="2"/>
              </a:rPr>
              <a:t> 20-30% </a:t>
            </a:r>
            <a:r>
              <a:rPr lang="de-DE" dirty="0" err="1">
                <a:sym typeface="Wingdings" pitchFamily="2" charset="2"/>
              </a:rPr>
              <a:t>cost</a:t>
            </a:r>
            <a:r>
              <a:rPr lang="de-DE" dirty="0">
                <a:sym typeface="Wingdings" pitchFamily="2" charset="2"/>
              </a:rPr>
              <a:t>. E&lt; 60</a:t>
            </a:r>
            <a:r>
              <a:rPr lang="de-DE" dirty="0"/>
              <a:t> </a:t>
            </a:r>
          </a:p>
          <a:p>
            <a:endParaRPr lang="de-DE" dirty="0"/>
          </a:p>
          <a:p>
            <a:r>
              <a:rPr lang="de-DE" dirty="0"/>
              <a:t>H, BSM, top, </a:t>
            </a:r>
            <a:r>
              <a:rPr lang="de-DE" dirty="0" err="1"/>
              <a:t>low</a:t>
            </a:r>
            <a:r>
              <a:rPr lang="de-DE" dirty="0"/>
              <a:t> x.. </a:t>
            </a:r>
          </a:p>
          <a:p>
            <a:r>
              <a:rPr lang="de-DE" dirty="0" err="1"/>
              <a:t>require</a:t>
            </a:r>
            <a:r>
              <a:rPr lang="de-DE" dirty="0"/>
              <a:t> E &gt; 50 </a:t>
            </a:r>
            <a:r>
              <a:rPr lang="de-DE" dirty="0" err="1"/>
              <a:t>GeV</a:t>
            </a:r>
            <a:endParaRPr lang="de-DE" dirty="0"/>
          </a:p>
          <a:p>
            <a:endParaRPr lang="de-DE" dirty="0"/>
          </a:p>
          <a:p>
            <a:r>
              <a:rPr lang="de-DE" dirty="0" err="1"/>
              <a:t>Frequency</a:t>
            </a:r>
            <a:r>
              <a:rPr lang="de-DE" dirty="0"/>
              <a:t> </a:t>
            </a:r>
            <a:r>
              <a:rPr lang="de-DE" dirty="0" err="1"/>
              <a:t>set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802 MHz,</a:t>
            </a:r>
          </a:p>
          <a:p>
            <a:r>
              <a:rPr lang="de-DE" dirty="0" err="1"/>
              <a:t>commensurate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LHC</a:t>
            </a:r>
          </a:p>
          <a:p>
            <a:r>
              <a:rPr lang="de-DE" dirty="0" err="1"/>
              <a:t>and</a:t>
            </a:r>
            <a:r>
              <a:rPr lang="de-DE" dirty="0"/>
              <a:t> 401/802 at CERN+FCC.</a:t>
            </a:r>
          </a:p>
          <a:p>
            <a:r>
              <a:rPr lang="de-DE" dirty="0"/>
              <a:t>also beam-beam </a:t>
            </a:r>
            <a:r>
              <a:rPr lang="de-DE" dirty="0" err="1"/>
              <a:t>stability</a:t>
            </a:r>
            <a:endParaRPr lang="de-D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2AD1C3-F0BE-DA4F-8DA2-30502520E0BC}"/>
              </a:ext>
            </a:extLst>
          </p:cNvPr>
          <p:cNvSpPr txBox="1"/>
          <p:nvPr/>
        </p:nvSpPr>
        <p:spPr>
          <a:xfrm>
            <a:off x="1106905" y="6254033"/>
            <a:ext cx="7124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3-turn </a:t>
            </a:r>
            <a:r>
              <a:rPr lang="de-DE" dirty="0" err="1"/>
              <a:t>energy</a:t>
            </a:r>
            <a:r>
              <a:rPr lang="de-DE" dirty="0"/>
              <a:t> </a:t>
            </a:r>
            <a:r>
              <a:rPr lang="de-DE" dirty="0" err="1"/>
              <a:t>recovery</a:t>
            </a:r>
            <a:r>
              <a:rPr lang="de-DE" dirty="0"/>
              <a:t> </a:t>
            </a:r>
            <a:r>
              <a:rPr lang="de-DE" dirty="0" err="1"/>
              <a:t>racetrack</a:t>
            </a:r>
            <a:r>
              <a:rPr lang="de-DE" dirty="0"/>
              <a:t> </a:t>
            </a:r>
            <a:r>
              <a:rPr lang="de-DE" dirty="0" err="1"/>
              <a:t>configuration</a:t>
            </a:r>
            <a:r>
              <a:rPr lang="de-DE" dirty="0"/>
              <a:t>. Modular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LHeC</a:t>
            </a:r>
            <a:r>
              <a:rPr lang="de-DE" dirty="0"/>
              <a:t>/FCC-eh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205AE7-AC01-CE4A-9B81-063D14DAC520}"/>
              </a:ext>
            </a:extLst>
          </p:cNvPr>
          <p:cNvSpPr txBox="1"/>
          <p:nvPr/>
        </p:nvSpPr>
        <p:spPr>
          <a:xfrm>
            <a:off x="673768" y="174475"/>
            <a:ext cx="7911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err="1">
                <a:solidFill>
                  <a:srgbClr val="39357D"/>
                </a:solidFill>
              </a:rPr>
              <a:t>LHeC</a:t>
            </a:r>
            <a:r>
              <a:rPr lang="de-DE" sz="2400" b="1" dirty="0">
                <a:solidFill>
                  <a:srgbClr val="39357D"/>
                </a:solidFill>
              </a:rPr>
              <a:t> </a:t>
            </a:r>
            <a:r>
              <a:rPr lang="de-DE" sz="2400" b="1" dirty="0" err="1">
                <a:solidFill>
                  <a:srgbClr val="39357D"/>
                </a:solidFill>
              </a:rPr>
              <a:t>Configuration</a:t>
            </a:r>
            <a:r>
              <a:rPr lang="de-DE" sz="2400" b="1" dirty="0">
                <a:solidFill>
                  <a:srgbClr val="39357D"/>
                </a:solidFill>
              </a:rPr>
              <a:t> </a:t>
            </a:r>
            <a:r>
              <a:rPr lang="de-DE" dirty="0"/>
              <a:t>(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two</a:t>
            </a:r>
            <a:r>
              <a:rPr lang="de-DE" dirty="0"/>
              <a:t> </a:t>
            </a:r>
            <a:r>
              <a:rPr lang="de-DE" dirty="0" err="1"/>
              <a:t>electron</a:t>
            </a:r>
            <a:r>
              <a:rPr lang="de-DE" dirty="0"/>
              <a:t> beam </a:t>
            </a:r>
            <a:r>
              <a:rPr lang="de-DE" dirty="0" err="1"/>
              <a:t>energies</a:t>
            </a:r>
            <a:r>
              <a:rPr lang="de-DE" dirty="0"/>
              <a:t>) </a:t>
            </a:r>
            <a:r>
              <a:rPr lang="de-DE" sz="1600" dirty="0"/>
              <a:t>[CERN, BNL, </a:t>
            </a:r>
            <a:r>
              <a:rPr lang="de-DE" sz="1600" dirty="0" err="1"/>
              <a:t>Jlab</a:t>
            </a:r>
            <a:r>
              <a:rPr lang="de-DE" sz="1600" dirty="0"/>
              <a:t> </a:t>
            </a:r>
            <a:r>
              <a:rPr lang="de-DE" sz="1600" dirty="0" err="1"/>
              <a:t>for</a:t>
            </a:r>
            <a:r>
              <a:rPr lang="de-DE" sz="1600" dirty="0"/>
              <a:t> CDR]</a:t>
            </a:r>
          </a:p>
        </p:txBody>
      </p:sp>
    </p:spTree>
    <p:extLst>
      <p:ext uri="{BB962C8B-B14F-4D97-AF65-F5344CB8AC3E}">
        <p14:creationId xmlns:p14="http://schemas.microsoft.com/office/powerpoint/2010/main" val="5445832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315921"/>
            <a:ext cx="7772400" cy="772781"/>
          </a:xfrm>
        </p:spPr>
        <p:txBody>
          <a:bodyPr>
            <a:normAutofit/>
          </a:bodyPr>
          <a:lstStyle/>
          <a:p>
            <a:r>
              <a:rPr lang="en-US" sz="3200" dirty="0"/>
              <a:t>title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883" y="462736"/>
            <a:ext cx="8458200" cy="1837564"/>
          </a:xfrm>
          <a:prstGeom prst="rect">
            <a:avLst/>
          </a:prstGeom>
          <a:ln>
            <a:solidFill>
              <a:srgbClr val="00009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6041" y="3392017"/>
            <a:ext cx="8458201" cy="3147238"/>
          </a:xfrm>
          <a:prstGeom prst="rect">
            <a:avLst/>
          </a:prstGeom>
          <a:ln>
            <a:solidFill>
              <a:srgbClr val="00009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329546" y="2672270"/>
            <a:ext cx="8494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LHeC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also described in the ES paper by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A.Caldwell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A.Levy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R.Ent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P.Newman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and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F.Olness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403F39-654B-6441-8D29-23E0D55322FC}"/>
              </a:ext>
            </a:extLst>
          </p:cNvPr>
          <p:cNvSpPr txBox="1"/>
          <p:nvPr/>
        </p:nvSpPr>
        <p:spPr>
          <a:xfrm>
            <a:off x="457200" y="2856936"/>
            <a:ext cx="114069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Summary</a:t>
            </a:r>
          </a:p>
          <a:p>
            <a:r>
              <a:rPr lang="de-DE" dirty="0"/>
              <a:t>Papers</a:t>
            </a:r>
          </a:p>
          <a:p>
            <a:r>
              <a:rPr lang="de-DE" dirty="0" err="1"/>
              <a:t>submitted</a:t>
            </a:r>
            <a:endParaRPr lang="de-DE" dirty="0"/>
          </a:p>
          <a:p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</a:p>
          <a:p>
            <a:r>
              <a:rPr lang="de-DE" dirty="0"/>
              <a:t>European</a:t>
            </a:r>
          </a:p>
          <a:p>
            <a:r>
              <a:rPr lang="de-DE" dirty="0" err="1"/>
              <a:t>Strategy</a:t>
            </a:r>
            <a:endParaRPr lang="de-DE" dirty="0"/>
          </a:p>
          <a:p>
            <a:r>
              <a:rPr lang="de-DE" dirty="0"/>
              <a:t>12/2018</a:t>
            </a:r>
          </a:p>
        </p:txBody>
      </p:sp>
    </p:spTree>
    <p:extLst>
      <p:ext uri="{BB962C8B-B14F-4D97-AF65-F5344CB8AC3E}">
        <p14:creationId xmlns:p14="http://schemas.microsoft.com/office/powerpoint/2010/main" val="7465700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14064"/>
          </a:xfrm>
        </p:spPr>
        <p:txBody>
          <a:bodyPr>
            <a:normAutofit/>
          </a:bodyPr>
          <a:lstStyle/>
          <a:p>
            <a:r>
              <a:rPr lang="en-US" sz="3200" dirty="0"/>
              <a:t>title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9308" y="274638"/>
            <a:ext cx="8686800" cy="599007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8110" y="1608094"/>
            <a:ext cx="2571986" cy="2500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5673" y="2666676"/>
            <a:ext cx="280000" cy="27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5295" y="2315176"/>
            <a:ext cx="280000" cy="27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5911" y="2064456"/>
            <a:ext cx="280000" cy="270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837726" y="2605332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HERA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595249" y="2064456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LHeC</a:t>
            </a:r>
            <a:endParaRPr lang="en-US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8199" y="3446372"/>
            <a:ext cx="280000" cy="270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296955" y="3365748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EIC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742740" y="1715001"/>
            <a:ext cx="843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FCC-eh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289081" y="3736528"/>
            <a:ext cx="2801909" cy="18667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72717" y="6515087"/>
            <a:ext cx="35925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MK EPS 7/19. adapted from M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</a:rPr>
              <a:t>Benedikt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 (3/19)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D9E84F-78D5-484D-AEA5-F0FB31D4C2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8550" y="1265777"/>
            <a:ext cx="228000" cy="216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DDA6DF5-835E-524C-83ED-88E606D7F1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2740" y="6396417"/>
            <a:ext cx="3062696" cy="2725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DDCED75-0366-B744-AE4D-734B221FA8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94428" y="6376343"/>
            <a:ext cx="3808532" cy="4032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FB124E-0054-134B-8E77-DEDBD7C9BD75}"/>
              </a:ext>
            </a:extLst>
          </p:cNvPr>
          <p:cNvSpPr txBox="1"/>
          <p:nvPr/>
        </p:nvSpPr>
        <p:spPr>
          <a:xfrm>
            <a:off x="10623884" y="5776567"/>
            <a:ext cx="12396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>
                <a:solidFill>
                  <a:srgbClr val="438269"/>
                </a:solidFill>
              </a:rPr>
              <a:t>ep</a:t>
            </a:r>
            <a:r>
              <a:rPr lang="de-DE" sz="1600" dirty="0">
                <a:solidFill>
                  <a:srgbClr val="438269"/>
                </a:solidFill>
              </a:rPr>
              <a:t>/A</a:t>
            </a:r>
          </a:p>
          <a:p>
            <a:r>
              <a:rPr lang="de-DE" sz="1600" dirty="0">
                <a:solidFill>
                  <a:srgbClr val="438269"/>
                </a:solidFill>
              </a:rPr>
              <a:t>Parameters: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1623186-F81A-CB46-9AA2-3CADEA0A613A}"/>
              </a:ext>
            </a:extLst>
          </p:cNvPr>
          <p:cNvSpPr txBox="1"/>
          <p:nvPr/>
        </p:nvSpPr>
        <p:spPr>
          <a:xfrm>
            <a:off x="7800273" y="1181591"/>
            <a:ext cx="8498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FCC-pp</a:t>
            </a:r>
          </a:p>
          <a:p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40 </a:t>
            </a:r>
            <a:r>
              <a:rPr lang="en-US" sz="1400" b="1" dirty="0" err="1">
                <a:solidFill>
                  <a:schemeClr val="bg1">
                    <a:lumMod val="50000"/>
                  </a:schemeClr>
                </a:solidFill>
              </a:rPr>
              <a:t>TeV</a:t>
            </a:r>
            <a:endParaRPr lang="en-US" sz="1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8E0172D-E747-054E-A271-B22CC3072F53}"/>
              </a:ext>
            </a:extLst>
          </p:cNvPr>
          <p:cNvSpPr txBox="1"/>
          <p:nvPr/>
        </p:nvSpPr>
        <p:spPr>
          <a:xfrm>
            <a:off x="272717" y="681670"/>
            <a:ext cx="10088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FF0000"/>
                </a:solidFill>
              </a:rPr>
              <a:t>Hundred</a:t>
            </a:r>
            <a:endParaRPr lang="de-DE" dirty="0">
              <a:solidFill>
                <a:srgbClr val="FF0000"/>
              </a:solidFill>
            </a:endParaRPr>
          </a:p>
          <a:p>
            <a:r>
              <a:rPr lang="de-DE" dirty="0" err="1">
                <a:solidFill>
                  <a:srgbClr val="FF0000"/>
                </a:solidFill>
              </a:rPr>
              <a:t>Years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of</a:t>
            </a:r>
            <a:endParaRPr lang="de-DE" dirty="0">
              <a:solidFill>
                <a:srgbClr val="FF0000"/>
              </a:solidFill>
            </a:endParaRPr>
          </a:p>
          <a:p>
            <a:r>
              <a:rPr lang="de-DE" dirty="0">
                <a:solidFill>
                  <a:srgbClr val="FF0000"/>
                </a:solidFill>
              </a:rPr>
              <a:t>HEP</a:t>
            </a:r>
          </a:p>
          <a:p>
            <a:r>
              <a:rPr lang="de-DE" dirty="0" err="1">
                <a:solidFill>
                  <a:srgbClr val="FF0000"/>
                </a:solidFill>
              </a:rPr>
              <a:t>Colliders</a:t>
            </a:r>
            <a:endParaRPr lang="de-D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4443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249"/>
            <a:ext cx="7772400" cy="879225"/>
          </a:xfrm>
        </p:spPr>
        <p:txBody>
          <a:bodyPr>
            <a:normAutofit/>
          </a:bodyPr>
          <a:lstStyle/>
          <a:p>
            <a:r>
              <a:rPr lang="en-US" sz="2400" dirty="0"/>
              <a:t>LHC (HL+HE)        </a:t>
            </a:r>
            <a:r>
              <a:rPr lang="en-US" sz="3200" dirty="0"/>
              <a:t>Footprint of ERL   </a:t>
            </a:r>
            <a:r>
              <a:rPr lang="en-US" sz="2400" dirty="0"/>
              <a:t>FCC</a:t>
            </a:r>
            <a:r>
              <a:rPr lang="en-US" sz="3200" dirty="0"/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505" y="834032"/>
            <a:ext cx="8836990" cy="573794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2035113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4FD46-F65A-A443-967A-84F430AC7D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F050ED-F4C6-AF44-84F9-0CB931A5997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2661DE-DF87-1144-A561-FAFB7CD934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98" y="0"/>
            <a:ext cx="121396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8774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21306"/>
            <a:ext cx="7772400" cy="816855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0090"/>
                </a:solidFill>
              </a:rPr>
              <a:t>Physics with Energy Frontier DIS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9796" y="961922"/>
            <a:ext cx="5952409" cy="58412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42205" y="1271722"/>
            <a:ext cx="3349795" cy="4972668"/>
          </a:xfrm>
          <a:prstGeom prst="rect">
            <a:avLst/>
          </a:prstGeom>
          <a:noFill/>
          <a:ln w="15875"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90"/>
                </a:solidFill>
              </a:rPr>
              <a:t>Raison(s) </a:t>
            </a:r>
            <a:r>
              <a:rPr lang="en-US" b="1" dirty="0" err="1">
                <a:solidFill>
                  <a:srgbClr val="000090"/>
                </a:solidFill>
              </a:rPr>
              <a:t>d’etre</a:t>
            </a:r>
            <a:r>
              <a:rPr lang="en-US" b="1" dirty="0">
                <a:solidFill>
                  <a:srgbClr val="000090"/>
                </a:solidFill>
              </a:rPr>
              <a:t> of the </a:t>
            </a:r>
            <a:r>
              <a:rPr lang="en-US" b="1" dirty="0" err="1">
                <a:solidFill>
                  <a:srgbClr val="000090"/>
                </a:solidFill>
              </a:rPr>
              <a:t>LHeC</a:t>
            </a:r>
            <a:endParaRPr lang="en-US" b="1" dirty="0">
              <a:solidFill>
                <a:srgbClr val="000090"/>
              </a:solidFill>
            </a:endParaRPr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rgbClr val="000090"/>
                </a:solidFill>
              </a:rPr>
              <a:t>Cleanest High Resolution </a:t>
            </a:r>
          </a:p>
          <a:p>
            <a:r>
              <a:rPr lang="en-US" dirty="0">
                <a:solidFill>
                  <a:srgbClr val="000090"/>
                </a:solidFill>
              </a:rPr>
              <a:t>Microscope: QCD Discovery</a:t>
            </a: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dirty="0">
                <a:solidFill>
                  <a:srgbClr val="000090"/>
                </a:solidFill>
              </a:rPr>
              <a:t>Empowering the LHC </a:t>
            </a:r>
          </a:p>
          <a:p>
            <a:r>
              <a:rPr lang="en-US" dirty="0">
                <a:solidFill>
                  <a:srgbClr val="000090"/>
                </a:solidFill>
              </a:rPr>
              <a:t>Search </a:t>
            </a:r>
            <a:r>
              <a:rPr lang="en-US" dirty="0" err="1">
                <a:solidFill>
                  <a:srgbClr val="000090"/>
                </a:solidFill>
              </a:rPr>
              <a:t>Programme</a:t>
            </a:r>
            <a:endParaRPr lang="en-US" dirty="0">
              <a:solidFill>
                <a:srgbClr val="000090"/>
              </a:solidFill>
            </a:endParaRP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dirty="0">
                <a:solidFill>
                  <a:srgbClr val="000090"/>
                </a:solidFill>
              </a:rPr>
              <a:t>Transformation of LHC into</a:t>
            </a:r>
          </a:p>
          <a:p>
            <a:r>
              <a:rPr lang="en-US" dirty="0">
                <a:solidFill>
                  <a:srgbClr val="000090"/>
                </a:solidFill>
              </a:rPr>
              <a:t>high precision Higgs facility</a:t>
            </a: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dirty="0">
                <a:solidFill>
                  <a:srgbClr val="000090"/>
                </a:solidFill>
              </a:rPr>
              <a:t>Discovery (top, H, heavy </a:t>
            </a:r>
            <a:r>
              <a:rPr lang="en-US" dirty="0" err="1">
                <a:solidFill>
                  <a:srgbClr val="000090"/>
                </a:solidFill>
              </a:rPr>
              <a:t>ν’s</a:t>
            </a:r>
            <a:r>
              <a:rPr lang="en-US" dirty="0">
                <a:solidFill>
                  <a:srgbClr val="000090"/>
                </a:solidFill>
              </a:rPr>
              <a:t>..) </a:t>
            </a:r>
          </a:p>
          <a:p>
            <a:r>
              <a:rPr lang="en-US" dirty="0">
                <a:solidFill>
                  <a:srgbClr val="000090"/>
                </a:solidFill>
              </a:rPr>
              <a:t>Beyond the Standard Model</a:t>
            </a: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dirty="0">
                <a:solidFill>
                  <a:srgbClr val="000090"/>
                </a:solidFill>
              </a:rPr>
              <a:t>A Unique </a:t>
            </a:r>
          </a:p>
          <a:p>
            <a:r>
              <a:rPr lang="en-US" dirty="0">
                <a:solidFill>
                  <a:srgbClr val="000090"/>
                </a:solidFill>
              </a:rPr>
              <a:t>Nuclear Physics Facility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F75363-D06B-6746-9470-D97D18DEBD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290" y="2164770"/>
            <a:ext cx="2869143" cy="31865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7FC1EF-EA8A-F84A-9E2B-F13829B0F84D}"/>
              </a:ext>
            </a:extLst>
          </p:cNvPr>
          <p:cNvSpPr txBox="1"/>
          <p:nvPr/>
        </p:nvSpPr>
        <p:spPr>
          <a:xfrm>
            <a:off x="240632" y="1708484"/>
            <a:ext cx="2496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Deep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Inelastic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Scattering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2836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1184</TotalTime>
  <Words>2648</Words>
  <Application>Microsoft Macintosh PowerPoint</Application>
  <PresentationFormat>Widescreen</PresentationFormat>
  <Paragraphs>540</Paragraphs>
  <Slides>32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Arial</vt:lpstr>
      <vt:lpstr>Calibri</vt:lpstr>
      <vt:lpstr>Calibri Light</vt:lpstr>
      <vt:lpstr>Garamond</vt:lpstr>
      <vt:lpstr>Times New Roman</vt:lpstr>
      <vt:lpstr>Wingdings</vt:lpstr>
      <vt:lpstr>Office Theme</vt:lpstr>
      <vt:lpstr>LHeC:  Status and Prospects</vt:lpstr>
      <vt:lpstr>title</vt:lpstr>
      <vt:lpstr>Organisation</vt:lpstr>
      <vt:lpstr>PowerPoint Presentation</vt:lpstr>
      <vt:lpstr>title</vt:lpstr>
      <vt:lpstr>title</vt:lpstr>
      <vt:lpstr>LHC (HL+HE)        Footprint of ERL   FCC </vt:lpstr>
      <vt:lpstr>PowerPoint Presentation</vt:lpstr>
      <vt:lpstr>Physics with Energy Frontier DIS</vt:lpstr>
      <vt:lpstr>Parton Distributions</vt:lpstr>
      <vt:lpstr>High Precision Electroweak Physics with HL-LHC and LHeC</vt:lpstr>
      <vt:lpstr>Higgs in ep</vt:lpstr>
      <vt:lpstr>Higgs in ep and pp [LHeC and HL-LHC]</vt:lpstr>
      <vt:lpstr>PowerPoint Presentation</vt:lpstr>
      <vt:lpstr>Nuclear PDFs at LHeC/FCCeh</vt:lpstr>
      <vt:lpstr> Energy Recovery    today and tomorrow</vt:lpstr>
      <vt:lpstr>Recent ERL achievements</vt:lpstr>
      <vt:lpstr>FCC-eh</vt:lpstr>
      <vt:lpstr>Recent PERLE Progress</vt:lpstr>
      <vt:lpstr>PowerPoint Presentation</vt:lpstr>
      <vt:lpstr>Interaction Region</vt:lpstr>
      <vt:lpstr>LHeC Detector</vt:lpstr>
      <vt:lpstr>Remarks on Next Steps</vt:lpstr>
      <vt:lpstr>FCC-eh</vt:lpstr>
      <vt:lpstr>Three Raisons d’etre of the LHeC </vt:lpstr>
      <vt:lpstr>backup</vt:lpstr>
      <vt:lpstr>FCC-eh in the CDR [V1 Physics and V3 hh]</vt:lpstr>
      <vt:lpstr>Energy and Luminosity ePb Prospects</vt:lpstr>
      <vt:lpstr>title</vt:lpstr>
      <vt:lpstr>W and Z</vt:lpstr>
      <vt:lpstr>Jets</vt:lpstr>
      <vt:lpstr>Cost estimate of ERL for LHeC and FCC-eh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max.klein@desy.de</dc:creator>
  <cp:lastModifiedBy>max.klein@desy.de</cp:lastModifiedBy>
  <cp:revision>55</cp:revision>
  <cp:lastPrinted>2019-07-12T13:06:21Z</cp:lastPrinted>
  <dcterms:created xsi:type="dcterms:W3CDTF">2019-07-11T18:15:35Z</dcterms:created>
  <dcterms:modified xsi:type="dcterms:W3CDTF">2019-07-12T14:00:10Z</dcterms:modified>
</cp:coreProperties>
</file>