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53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notesSlides/notesSlide12.xml" ContentType="application/vnd.openxmlformats-officedocument.presentationml.notesSlide+xml"/>
  <Override PartName="/ppt/notesSlides/notesSlide7.xml" ContentType="application/vnd.openxmlformats-officedocument.presentationml.notesSlide+xml"/>
  <Default Extension="doc" ContentType="application/msword"/>
  <Override PartName="/ppt/slideMasters/slideMaster4.xml" ContentType="application/vnd.openxmlformats-officedocument.presentationml.slideMaster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viewProps.xml" ContentType="application/vnd.openxmlformats-officedocument.presentationml.viewProps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Default Extension="png" ContentType="image/png"/>
  <Override PartName="/ppt/slideLayouts/slideLayout58.xml" ContentType="application/vnd.openxmlformats-officedocument.presentationml.slideLayout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4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6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40.xml" ContentType="application/vnd.openxmlformats-officedocument.presentationml.slide+xml"/>
  <Override PartName="/ppt/slideLayouts/slideLayout21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slideMasters/slideMaster5.xml" ContentType="application/vnd.openxmlformats-officedocument.presentationml.slideMaster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Layouts/slideLayout59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7.xml" ContentType="application/vnd.openxmlformats-officedocument.them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Default Extension="wmf" ContentType="image/x-wmf"/>
  <Override PartName="/ppt/slideLayouts/slideLayout44.xml" ContentType="application/vnd.openxmlformats-officedocument.presentationml.slideLayout+xml"/>
  <Override PartName="/ppt/slideLayouts/slideLayout62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Layouts/slideLayout2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9.xml" ContentType="application/vnd.openxmlformats-officedocument.presentationml.notesSlide+xml"/>
  <Override PartName="/ppt/slideMasters/slideMaster6.xml" ContentType="application/vnd.openxmlformats-officedocument.presentationml.slideMaster+xml"/>
  <Override PartName="/ppt/theme/theme8.xml" ContentType="application/vnd.openxmlformats-officedocument.them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Masters/slideMaster2.xml" ContentType="application/vnd.openxmlformats-officedocument.presentationml.slideMaster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theme/theme4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67.xml" ContentType="application/vnd.openxmlformats-officedocument.presentationml.slideLayout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Default Extension="jpeg" ContentType="image/jpeg"/>
  <Override PartName="/ppt/slideLayouts/slideLayout16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30.xml" ContentType="application/vnd.openxmlformats-officedocument.presentationml.slideLayout+xml"/>
  <Override PartName="/ppt/notesSlides/notesSlide11.xml" ContentType="application/vnd.openxmlformats-officedocument.presentationml.notesSlide+xml"/>
  <Override PartName="/ppt/slideMasters/slideMaster7.xml" ContentType="application/vnd.openxmlformats-officedocument.presentationml.slideMaster+xml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0" r:id="rId1"/>
    <p:sldMasterId id="2147483661" r:id="rId2"/>
    <p:sldMasterId id="2147483668" r:id="rId3"/>
    <p:sldMasterId id="2147483994" r:id="rId4"/>
    <p:sldMasterId id="2147484005" r:id="rId5"/>
    <p:sldMasterId id="2147484100" r:id="rId6"/>
    <p:sldMasterId id="2147484215" r:id="rId7"/>
  </p:sldMasterIdLst>
  <p:notesMasterIdLst>
    <p:notesMasterId r:id="rId80"/>
  </p:notesMasterIdLst>
  <p:sldIdLst>
    <p:sldId id="1211" r:id="rId8"/>
    <p:sldId id="1314" r:id="rId9"/>
    <p:sldId id="1215" r:id="rId10"/>
    <p:sldId id="1349" r:id="rId11"/>
    <p:sldId id="1420" r:id="rId12"/>
    <p:sldId id="1421" r:id="rId13"/>
    <p:sldId id="1350" r:id="rId14"/>
    <p:sldId id="1353" r:id="rId15"/>
    <p:sldId id="1251" r:id="rId16"/>
    <p:sldId id="1287" r:id="rId17"/>
    <p:sldId id="1338" r:id="rId18"/>
    <p:sldId id="1255" r:id="rId19"/>
    <p:sldId id="1256" r:id="rId20"/>
    <p:sldId id="1393" r:id="rId21"/>
    <p:sldId id="1434" r:id="rId22"/>
    <p:sldId id="1433" r:id="rId23"/>
    <p:sldId id="1394" r:id="rId24"/>
    <p:sldId id="1430" r:id="rId25"/>
    <p:sldId id="1431" r:id="rId26"/>
    <p:sldId id="1432" r:id="rId27"/>
    <p:sldId id="1389" r:id="rId28"/>
    <p:sldId id="1390" r:id="rId29"/>
    <p:sldId id="1391" r:id="rId30"/>
    <p:sldId id="1373" r:id="rId31"/>
    <p:sldId id="1241" r:id="rId32"/>
    <p:sldId id="1358" r:id="rId33"/>
    <p:sldId id="1351" r:id="rId34"/>
    <p:sldId id="1352" r:id="rId35"/>
    <p:sldId id="1162" r:id="rId36"/>
    <p:sldId id="1231" r:id="rId37"/>
    <p:sldId id="1319" r:id="rId38"/>
    <p:sldId id="1318" r:id="rId39"/>
    <p:sldId id="1392" r:id="rId40"/>
    <p:sldId id="1345" r:id="rId41"/>
    <p:sldId id="1340" r:id="rId42"/>
    <p:sldId id="1258" r:id="rId43"/>
    <p:sldId id="1090" r:id="rId44"/>
    <p:sldId id="1347" r:id="rId45"/>
    <p:sldId id="1341" r:id="rId46"/>
    <p:sldId id="1306" r:id="rId47"/>
    <p:sldId id="1348" r:id="rId48"/>
    <p:sldId id="1364" r:id="rId49"/>
    <p:sldId id="1365" r:id="rId50"/>
    <p:sldId id="1366" r:id="rId51"/>
    <p:sldId id="1367" r:id="rId52"/>
    <p:sldId id="1395" r:id="rId53"/>
    <p:sldId id="1398" r:id="rId54"/>
    <p:sldId id="1397" r:id="rId55"/>
    <p:sldId id="1396" r:id="rId56"/>
    <p:sldId id="1233" r:id="rId57"/>
    <p:sldId id="1422" r:id="rId58"/>
    <p:sldId id="1424" r:id="rId59"/>
    <p:sldId id="1425" r:id="rId60"/>
    <p:sldId id="1426" r:id="rId61"/>
    <p:sldId id="1427" r:id="rId62"/>
    <p:sldId id="1419" r:id="rId63"/>
    <p:sldId id="1296" r:id="rId64"/>
    <p:sldId id="1317" r:id="rId65"/>
    <p:sldId id="1073" r:id="rId66"/>
    <p:sldId id="1363" r:id="rId67"/>
    <p:sldId id="1305" r:id="rId68"/>
    <p:sldId id="1386" r:id="rId69"/>
    <p:sldId id="1387" r:id="rId70"/>
    <p:sldId id="1388" r:id="rId71"/>
    <p:sldId id="1415" r:id="rId72"/>
    <p:sldId id="1416" r:id="rId73"/>
    <p:sldId id="1404" r:id="rId74"/>
    <p:sldId id="1413" r:id="rId75"/>
    <p:sldId id="1417" r:id="rId76"/>
    <p:sldId id="1418" r:id="rId77"/>
    <p:sldId id="1428" r:id="rId78"/>
    <p:sldId id="1429" r:id="rId79"/>
  </p:sldIdLst>
  <p:sldSz cx="10691813" cy="7559675"/>
  <p:notesSz cx="7099300" cy="10234613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086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173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262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348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5434" algn="l" defTabSz="914173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2520" algn="l" defTabSz="914173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199609" algn="l" defTabSz="914173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6696" algn="l" defTabSz="914173" rtl="0" eaLnBrk="1" latinLnBrk="0" hangingPunct="1">
      <a:defRPr b="1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</p:showPr>
  <p:clrMru>
    <a:srgbClr val="009999"/>
    <a:srgbClr val="33CCCC"/>
    <a:srgbClr val="6600FF"/>
    <a:srgbClr val="990033"/>
    <a:srgbClr val="FFFF00"/>
    <a:srgbClr val="6699FF"/>
    <a:srgbClr val="FF5050"/>
    <a:srgbClr val="FF6600"/>
    <a:srgbClr val="FFCC00"/>
    <a:srgbClr val="CC0000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>
    <p:restoredLeft sz="12517" autoAdjust="0"/>
    <p:restoredTop sz="99283" autoAdjust="0"/>
  </p:normalViewPr>
  <p:slideViewPr>
    <p:cSldViewPr>
      <p:cViewPr varScale="1">
        <p:scale>
          <a:sx n="49" d="100"/>
          <a:sy n="49" d="100"/>
        </p:scale>
        <p:origin x="-648" y="-96"/>
      </p:cViewPr>
      <p:guideLst>
        <p:guide orient="horz" pos="2381"/>
        <p:guide pos="3368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6324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8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slide" Target="slides/slide72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viewProps" Target="viewProps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slide" Target="slides/slide71.xml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2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-746125" y="0"/>
            <a:ext cx="4873625" cy="344646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30238" y="3098800"/>
            <a:ext cx="7335837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GB" noProof="0" smtClean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defTabSz="4491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300" kern="1200">
        <a:solidFill>
          <a:srgbClr val="000000"/>
        </a:solidFill>
        <a:latin typeface="Times New Roman" pitchFamily="18" charset="0"/>
        <a:ea typeface="+mn-ea"/>
        <a:cs typeface="+mn-cs"/>
      </a:defRPr>
    </a:lvl1pPr>
    <a:lvl2pPr marL="742767" indent="-285679" algn="l" defTabSz="4491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300" kern="1200">
        <a:solidFill>
          <a:srgbClr val="000000"/>
        </a:solidFill>
        <a:latin typeface="Times New Roman" pitchFamily="18" charset="0"/>
        <a:ea typeface="+mn-ea"/>
        <a:cs typeface="+mn-cs"/>
      </a:defRPr>
    </a:lvl2pPr>
    <a:lvl3pPr marL="1142717" indent="-228544" algn="l" defTabSz="4491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300" kern="1200">
        <a:solidFill>
          <a:srgbClr val="000000"/>
        </a:solidFill>
        <a:latin typeface="Times New Roman" pitchFamily="18" charset="0"/>
        <a:ea typeface="+mn-ea"/>
        <a:cs typeface="+mn-cs"/>
      </a:defRPr>
    </a:lvl3pPr>
    <a:lvl4pPr marL="1599804" indent="-228544" algn="l" defTabSz="4491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300" kern="1200">
        <a:solidFill>
          <a:srgbClr val="000000"/>
        </a:solidFill>
        <a:latin typeface="Times New Roman" pitchFamily="18" charset="0"/>
        <a:ea typeface="+mn-ea"/>
        <a:cs typeface="+mn-cs"/>
      </a:defRPr>
    </a:lvl4pPr>
    <a:lvl5pPr marL="2056892" indent="-228544" algn="l" defTabSz="449153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itchFamily="18" charset="0"/>
      <a:defRPr sz="1300" kern="1200">
        <a:solidFill>
          <a:srgbClr val="000000"/>
        </a:solidFill>
        <a:latin typeface="Times New Roman" pitchFamily="18" charset="0"/>
        <a:ea typeface="+mn-ea"/>
        <a:cs typeface="+mn-cs"/>
      </a:defRPr>
    </a:lvl5pPr>
    <a:lvl6pPr marL="2285434" algn="l" defTabSz="914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6pPr>
    <a:lvl7pPr marL="2742520" algn="l" defTabSz="914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7pPr>
    <a:lvl8pPr marL="3199609" algn="l" defTabSz="914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8pPr>
    <a:lvl9pPr marL="3656696" algn="l" defTabSz="914173" rtl="0" eaLnBrk="1" latinLnBrk="0" hangingPunct="1">
      <a:defRPr sz="13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2" tIns="47526" rIns="95052" bIns="47526" anchor="b"/>
          <a:lstStyle/>
          <a:p>
            <a:pPr algn="r" defTabSz="474663"/>
            <a:fld id="{5E822DE7-8DD3-4339-B484-3DB6B0113252}" type="slidenum">
              <a:rPr lang="en-US" sz="1200" b="0">
                <a:latin typeface="Arial" charset="0"/>
                <a:ea typeface="ＭＳ Ｐゴシック" pitchFamily="64" charset="-128"/>
              </a:rPr>
              <a:pPr algn="r" defTabSz="474663"/>
              <a:t>3</a:t>
            </a:fld>
            <a:endParaRPr lang="en-US" sz="1200" b="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68350"/>
            <a:ext cx="5426075" cy="3836988"/>
          </a:xfrm>
          <a:ln/>
        </p:spPr>
      </p:sp>
      <p:sp>
        <p:nvSpPr>
          <p:cNvPr id="106500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052" tIns="47526" rIns="95052" bIns="47526"/>
          <a:lstStyle/>
          <a:p>
            <a:pPr defTabSz="474663"/>
            <a:endParaRPr lang="en-GB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ln/>
        </p:spPr>
        <p:txBody>
          <a:bodyPr lIns="99048" tIns="49524" rIns="99048" bIns="49524"/>
          <a:lstStyle/>
          <a:p>
            <a:fld id="{FC239AA3-CFF9-4AE4-8BE7-912416C5CA0D}" type="slidenum">
              <a:rPr lang="en-US"/>
              <a:pPr/>
              <a:t>51</a:t>
            </a:fld>
            <a:endParaRPr lang="en-US"/>
          </a:p>
        </p:txBody>
      </p:sp>
      <p:sp>
        <p:nvSpPr>
          <p:cNvPr id="17817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2" tIns="47526" rIns="95052" bIns="47526" anchor="b"/>
          <a:lstStyle/>
          <a:p>
            <a:pPr algn="r" defTabSz="474663"/>
            <a:fld id="{FC0C3FB6-3BDA-4741-839A-994FE8F10CEC}" type="slidenum">
              <a:rPr lang="en-US" sz="1200" b="0">
                <a:latin typeface="Arial" charset="0"/>
                <a:ea typeface="ＭＳ Ｐゴシック" pitchFamily="64" charset="-128"/>
              </a:rPr>
              <a:pPr algn="r" defTabSz="474663"/>
              <a:t>58</a:t>
            </a:fld>
            <a:endParaRPr lang="en-US" sz="1200" b="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68350"/>
            <a:ext cx="5426075" cy="3836988"/>
          </a:xfrm>
          <a:ln/>
        </p:spPr>
      </p:sp>
      <p:sp>
        <p:nvSpPr>
          <p:cNvPr id="107524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052" tIns="47526" rIns="95052" bIns="47526"/>
          <a:lstStyle/>
          <a:p>
            <a:pPr defTabSz="474663"/>
            <a:endParaRPr lang="en-GB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741363" y="0"/>
            <a:ext cx="5246688" cy="3709988"/>
          </a:xfrm>
          <a:solidFill>
            <a:srgbClr val="FFFFFF"/>
          </a:solidFill>
          <a:ln/>
        </p:spPr>
      </p:sp>
      <p:sp>
        <p:nvSpPr>
          <p:cNvPr id="210947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520728" y="4830817"/>
            <a:ext cx="6062869" cy="4542680"/>
          </a:xfrm>
          <a:ln/>
        </p:spPr>
        <p:txBody>
          <a:bodyPr wrap="none" anchor="ctr"/>
          <a:lstStyle/>
          <a:p>
            <a:endParaRPr lang="en-US" smtClean="0">
              <a:latin typeface="Times" pitchFamily="18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ln/>
        </p:spPr>
        <p:txBody>
          <a:bodyPr lIns="99048" tIns="49524" rIns="99048" bIns="49524"/>
          <a:lstStyle/>
          <a:p>
            <a:fld id="{F95E883E-819A-4EBE-A219-A5F5D06BC533}" type="slidenum">
              <a:rPr lang="en-US"/>
              <a:pPr/>
              <a:t>5</a:t>
            </a:fld>
            <a:endParaRPr lang="en-US"/>
          </a:p>
        </p:txBody>
      </p:sp>
      <p:sp>
        <p:nvSpPr>
          <p:cNvPr id="22630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36613" y="768350"/>
            <a:ext cx="542607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630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  <a:ln/>
        </p:spPr>
        <p:txBody>
          <a:bodyPr lIns="99048" tIns="49524" rIns="99048" bIns="49524"/>
          <a:lstStyle/>
          <a:p>
            <a:fld id="{3A1AD1E6-C655-4CCF-886F-F8ACFD62AAE3}" type="slidenum">
              <a:rPr lang="en-US"/>
              <a:pPr/>
              <a:t>6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836613" y="768350"/>
            <a:ext cx="5426075" cy="383698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4050" y="338138"/>
            <a:ext cx="5791200" cy="4094162"/>
          </a:xfrm>
          <a:ln/>
        </p:spPr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1154" y="4829981"/>
            <a:ext cx="6061834" cy="454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defTabSz="953814" eaLnBrk="0" hangingPunct="0"/>
            <a:endParaRPr lang="en-GB" sz="2500" b="0" dirty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55638" y="338138"/>
            <a:ext cx="5788025" cy="4094162"/>
          </a:xfrm>
          <a:ln/>
        </p:spPr>
      </p:sp>
      <p:sp>
        <p:nvSpPr>
          <p:cNvPr id="40963" name="Text Box 3"/>
          <p:cNvSpPr txBox="1">
            <a:spLocks noChangeArrowheads="1"/>
          </p:cNvSpPr>
          <p:nvPr/>
        </p:nvSpPr>
        <p:spPr bwMode="auto">
          <a:xfrm>
            <a:off x="521154" y="4829981"/>
            <a:ext cx="6061834" cy="454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/>
          <a:lstStyle/>
          <a:p>
            <a:pPr algn="l" defTabSz="953814" eaLnBrk="0" hangingPunct="0"/>
            <a:endParaRPr lang="en-GB" sz="2500" b="0" dirty="0">
              <a:latin typeface="Comic Sans MS" pitchFamily="66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 txBox="1">
            <a:spLocks noGrp="1" noChangeArrowheads="1"/>
          </p:cNvSpPr>
          <p:nvPr/>
        </p:nvSpPr>
        <p:spPr bwMode="auto">
          <a:xfrm>
            <a:off x="4022937" y="9722882"/>
            <a:ext cx="3076363" cy="51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9048" tIns="49524" rIns="99048" bIns="49524" anchor="b"/>
          <a:lstStyle/>
          <a:p>
            <a:pPr algn="r" defTabSz="990478" eaLnBrk="0" hangingPunct="0"/>
            <a:fld id="{B860E0AF-ED21-4A2C-9CC6-4C8F38DC1BCF}" type="slidenum">
              <a:rPr lang="en-US" sz="1300" b="0">
                <a:latin typeface="Times" charset="0"/>
              </a:rPr>
              <a:pPr algn="r" defTabSz="990478" eaLnBrk="0" hangingPunct="0"/>
              <a:t>21</a:t>
            </a:fld>
            <a:endParaRPr lang="en-US" sz="1300" b="0" dirty="0">
              <a:latin typeface="Times" charset="0"/>
            </a:endParaRPr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835025" y="765175"/>
            <a:ext cx="5430838" cy="3840163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46574" y="4861441"/>
            <a:ext cx="5206153" cy="4605576"/>
          </a:xfrm>
          <a:noFill/>
        </p:spPr>
        <p:txBody>
          <a:bodyPr/>
          <a:lstStyle/>
          <a:p>
            <a:pPr defTabSz="990478" eaLnBrk="1" hangingPunct="1"/>
            <a:endParaRPr lang="en-GB" dirty="0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65175"/>
            <a:ext cx="5426075" cy="3838575"/>
          </a:xfrm>
          <a:ln/>
        </p:spPr>
      </p:sp>
      <p:sp>
        <p:nvSpPr>
          <p:cNvPr id="112643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709613" y="4860925"/>
            <a:ext cx="5680075" cy="4608513"/>
          </a:xfrm>
          <a:noFill/>
          <a:ln/>
        </p:spPr>
        <p:txBody>
          <a:bodyPr/>
          <a:lstStyle/>
          <a:p>
            <a:endParaRPr lang="en-GB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 txBox="1">
            <a:spLocks noGrp="1" noChangeArrowheads="1"/>
          </p:cNvSpPr>
          <p:nvPr/>
        </p:nvSpPr>
        <p:spPr bwMode="auto">
          <a:xfrm>
            <a:off x="4021138" y="9721850"/>
            <a:ext cx="3076575" cy="511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052" tIns="47526" rIns="95052" bIns="47526" anchor="b"/>
          <a:lstStyle/>
          <a:p>
            <a:pPr algn="r" defTabSz="474663"/>
            <a:fld id="{E604DEB4-263B-4E04-8ED9-74B889CB31A8}" type="slidenum">
              <a:rPr lang="en-US" sz="1200" b="0">
                <a:latin typeface="Arial" charset="0"/>
                <a:ea typeface="ＭＳ Ｐゴシック" pitchFamily="64" charset="-128"/>
              </a:rPr>
              <a:pPr algn="r" defTabSz="474663"/>
              <a:t>32</a:t>
            </a:fld>
            <a:endParaRPr lang="en-US" sz="1200" b="0">
              <a:latin typeface="Arial" charset="0"/>
              <a:ea typeface="ＭＳ Ｐゴシック" pitchFamily="64" charset="-128"/>
            </a:endParaRPr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6613" y="768350"/>
            <a:ext cx="5426075" cy="3836988"/>
          </a:xfrm>
          <a:ln/>
        </p:spPr>
      </p:sp>
      <p:sp>
        <p:nvSpPr>
          <p:cNvPr id="115716" name="Rectangle 3"/>
          <p:cNvSpPr txBox="1">
            <a:spLocks noGrp="1" noChangeArrowheads="1"/>
          </p:cNvSpPr>
          <p:nvPr>
            <p:ph type="body" idx="1"/>
          </p:nvPr>
        </p:nvSpPr>
        <p:spPr>
          <a:xfrm>
            <a:off x="947738" y="4860925"/>
            <a:ext cx="5203825" cy="4605338"/>
          </a:xfrm>
          <a:solidFill>
            <a:srgbClr val="FFFFFF"/>
          </a:solidFill>
          <a:ln>
            <a:solidFill>
              <a:srgbClr val="000000"/>
            </a:solidFill>
          </a:ln>
        </p:spPr>
        <p:txBody>
          <a:bodyPr lIns="95052" tIns="47526" rIns="95052" bIns="47526"/>
          <a:lstStyle/>
          <a:p>
            <a:pPr defTabSz="474663"/>
            <a:endParaRPr lang="en-GB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38200" y="768350"/>
            <a:ext cx="5426075" cy="3836988"/>
          </a:xfrm>
          <a:ln/>
        </p:spPr>
      </p:sp>
      <p:sp>
        <p:nvSpPr>
          <p:cNvPr id="1955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smtClean="0">
              <a:latin typeface="Times" pitchFamily="18" charset="0"/>
              <a:ea typeface="ヒラギノ角ゴ Pro W3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763" y="303213"/>
            <a:ext cx="2405062" cy="6450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4375" cy="6450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4990" y="1763713"/>
            <a:ext cx="4733925" cy="498951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1313" y="1763713"/>
            <a:ext cx="4735512" cy="498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34988" y="303215"/>
            <a:ext cx="9621837" cy="1258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534990" y="1763713"/>
            <a:ext cx="4733925" cy="241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21313" y="1763713"/>
            <a:ext cx="4735512" cy="241776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34990" y="4333875"/>
            <a:ext cx="4733925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21313" y="4333875"/>
            <a:ext cx="4735512" cy="24193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534990" y="1763713"/>
            <a:ext cx="4733925" cy="498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763713"/>
            <a:ext cx="4735512" cy="498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  <a:prstGeom prst="rect">
            <a:avLst/>
          </a:prstGeom>
        </p:spPr>
        <p:txBody>
          <a:bodyPr lIns="91417" tIns="45709" rIns="91417" bIns="45709"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4988" y="1763713"/>
            <a:ext cx="9621837" cy="4989512"/>
          </a:xfrm>
          <a:prstGeom prst="rect">
            <a:avLst/>
          </a:prstGeom>
        </p:spPr>
        <p:txBody>
          <a:bodyPr lIns="91417" tIns="45709" rIns="91417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  <a:prstGeom prst="rect">
            <a:avLst/>
          </a:prstGeom>
        </p:spPr>
        <p:txBody>
          <a:bodyPr lIns="91417" tIns="45709" rIns="91417" bIns="45709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  <a:prstGeom prst="rect">
            <a:avLst/>
          </a:prstGeom>
        </p:spPr>
        <p:txBody>
          <a:bodyPr lIns="91417" tIns="45709" rIns="91417" bIns="45709"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0" y="1763713"/>
            <a:ext cx="4733925" cy="4989512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763713"/>
            <a:ext cx="4735512" cy="4989512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  <a:prstGeom prst="rect">
            <a:avLst/>
          </a:prstGeom>
        </p:spPr>
        <p:txBody>
          <a:bodyPr lIns="91417" tIns="45709" rIns="91417" bIns="45709"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  <a:prstGeom prst="rect">
            <a:avLst/>
          </a:prstGeom>
        </p:spPr>
        <p:txBody>
          <a:bodyPr lIns="91417" tIns="45709" rIns="91417" bIns="45709"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  <a:prstGeom prst="rect">
            <a:avLst/>
          </a:prstGeom>
        </p:spPr>
        <p:txBody>
          <a:bodyPr lIns="91417" tIns="45709" rIns="91417" bIns="45709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  <a:prstGeom prst="rect">
            <a:avLst/>
          </a:prstGeom>
        </p:spPr>
        <p:txBody>
          <a:bodyPr lIns="91417" tIns="45709" rIns="91417" bIns="45709"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  <a:prstGeom prst="rect">
            <a:avLst/>
          </a:prstGeom>
        </p:spPr>
        <p:txBody>
          <a:bodyPr lIns="91417" tIns="45709" rIns="91417" bIns="45709"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  <a:prstGeom prst="rect">
            <a:avLst/>
          </a:prstGeom>
        </p:spPr>
        <p:txBody>
          <a:bodyPr lIns="91417" tIns="45709" rIns="91417" bIns="45709"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  <a:prstGeom prst="rect">
            <a:avLst/>
          </a:prstGeom>
        </p:spPr>
        <p:txBody>
          <a:bodyPr lIns="91417" tIns="45709" rIns="91417" bIns="45709"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  <a:prstGeom prst="rect">
            <a:avLst/>
          </a:prstGeom>
        </p:spPr>
        <p:txBody>
          <a:bodyPr lIns="91417" tIns="45709" rIns="91417" bIns="45709"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  <a:prstGeom prst="rect">
            <a:avLst/>
          </a:prstGeom>
        </p:spPr>
        <p:txBody>
          <a:bodyPr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1763713"/>
            <a:ext cx="9621837" cy="4989512"/>
          </a:xfrm>
          <a:prstGeom prst="rect">
            <a:avLst/>
          </a:prstGeom>
        </p:spPr>
        <p:txBody>
          <a:bodyPr vert="eaVert" lIns="91417" tIns="45709" rIns="91417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763" y="303213"/>
            <a:ext cx="2405062" cy="6450012"/>
          </a:xfrm>
          <a:prstGeom prst="rect">
            <a:avLst/>
          </a:prstGeom>
        </p:spPr>
        <p:txBody>
          <a:bodyPr vert="eaVert" lIns="91417" tIns="45709" rIns="91417" bIns="45709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4375" cy="6450012"/>
          </a:xfrm>
          <a:prstGeom prst="rect">
            <a:avLst/>
          </a:prstGeom>
        </p:spPr>
        <p:txBody>
          <a:bodyPr vert="eaVert" lIns="91417" tIns="45709" rIns="91417" bIns="45709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B779D-46A3-4CB0-BD75-C1F5F9047D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F48DA3-F6D5-43E8-A987-CA1BD323BC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420F38-9328-4778-854A-EB2FB5DA5FC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0" y="1489075"/>
            <a:ext cx="4733925" cy="498951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489075"/>
            <a:ext cx="4735512" cy="4989513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37AFD7-5F34-4CA3-86CD-ECC101D660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1C894-FB34-4C41-90F3-32A0F08B6C8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02717B-488C-47DB-8928-7A2A5985382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ECF2F2-4427-4FBE-8B1C-EB834C13D7B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6CDFED-FDB0-43DF-A66A-56ABFBA2345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65F09C-A14B-4EDC-9B36-28249BC9C2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8FB28-FD2E-407D-B3FF-8222B4A36973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020050" y="2"/>
            <a:ext cx="2671763" cy="647858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2"/>
            <a:ext cx="7867650" cy="647858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669EC9A-C0F4-472D-AB16-15348FC4B17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328E9AF-7965-42F0-A77D-D2BA62857F2D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E4453FC-2C1A-4B71-A791-BAA698EA6AFA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0" y="1763713"/>
            <a:ext cx="4733925" cy="498951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763713"/>
            <a:ext cx="4735512" cy="498951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16FA5FF-26D7-40C4-9EC5-C3C2A640F9D4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88" y="2184400"/>
            <a:ext cx="4467225" cy="45354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2184400"/>
            <a:ext cx="4468812" cy="4535488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A3A3385B-FE7D-4EEF-BDD0-CF901E1DE430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4D5B1320-2F8B-46C7-82C8-F34EE245B54C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8E7D0D9E-6441-4264-A8D2-E879215315A4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7DDC03C-5F38-4B4B-98CE-B4EC8C991605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D30B887-BCB1-4458-9CDB-C9CE70B2C73F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11541CE-BCC2-4F11-A2E2-7A59F9DFF806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18413" y="671515"/>
            <a:ext cx="2271712" cy="60483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688" y="671515"/>
            <a:ext cx="6664325" cy="60483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0F535A2-22C2-4F3C-8307-EDD4243E1623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D189D3-1F9A-42C6-A303-C40DB8419DDC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F0D6F2-DC69-495E-8944-204DDEC89C3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FAC369-D6A7-44B0-AC8D-1FA2C2D8533B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B6272D-24C6-4625-B71C-5AF942375F0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8E7B324-4E82-4F70-B070-50D18E3146B9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1FB10C-23E9-4F40-A6F7-50D065A5490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990" y="1763713"/>
            <a:ext cx="4733925" cy="498951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763713"/>
            <a:ext cx="4735512" cy="4989512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B02CA0-1128-426D-990D-837278F25B9E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E52A0-6239-40AB-98F9-E36F56486B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A4981B-A7F1-4804-8681-9AC2A51BA9FB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412230-A296-49AC-884F-E0A90CB4009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9D6BB3-E2E4-4E7E-9B7D-3986922FCD6D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56C013-7694-4E30-8671-261DCEE2234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9AAAA73-7AB3-49FC-A441-387926A8FBF5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E47A64-C828-4E5D-8328-26C0D3F5E5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87BCC3-2FC9-4A52-BA7C-07BED7D6C92F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DE9132-DE1A-4D95-8817-A48E7DA6466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A6B072-BBEC-4E1B-A8DB-4700A4406299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66CD0A3-78A0-4929-97B3-47064393088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F0F902-3A19-47B5-86D3-EF387F07BB38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3A1B4A-CEB0-434E-9727-B05933579CBC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1763" y="303213"/>
            <a:ext cx="2405062" cy="64500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988" y="303213"/>
            <a:ext cx="7064375" cy="64500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85E067-19E4-4A9D-8C78-8901BA212DDD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31E7F5-1033-46D3-83C8-14813391F28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1690" y="2347913"/>
            <a:ext cx="9088437" cy="16208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3377" y="4283075"/>
            <a:ext cx="7485063" cy="1931987"/>
          </a:xfrm>
        </p:spPr>
        <p:txBody>
          <a:bodyPr/>
          <a:lstStyle>
            <a:lvl1pPr marL="0" indent="0" algn="ctr">
              <a:buNone/>
              <a:defRPr/>
            </a:lvl1pPr>
            <a:lvl2pPr marL="457086" indent="0" algn="ctr">
              <a:buNone/>
              <a:defRPr/>
            </a:lvl2pPr>
            <a:lvl3pPr marL="914173" indent="0" algn="ctr">
              <a:buNone/>
              <a:defRPr/>
            </a:lvl3pPr>
            <a:lvl4pPr marL="1371262" indent="0" algn="ctr">
              <a:buNone/>
              <a:defRPr/>
            </a:lvl4pPr>
            <a:lvl5pPr marL="1828348" indent="0" algn="ctr">
              <a:buNone/>
              <a:defRPr/>
            </a:lvl5pPr>
            <a:lvl6pPr marL="2285434" indent="0" algn="ctr">
              <a:buNone/>
              <a:defRPr/>
            </a:lvl6pPr>
            <a:lvl7pPr marL="2742520" indent="0" algn="ctr">
              <a:buNone/>
              <a:defRPr/>
            </a:lvl7pPr>
            <a:lvl8pPr marL="3199609" indent="0" algn="ctr">
              <a:buNone/>
              <a:defRPr/>
            </a:lvl8pPr>
            <a:lvl9pPr marL="3656696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643E9C-CD4C-48CC-A5D5-7B94D4799B9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50893C-AF5E-4409-A460-92C319F32048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552" y="4857752"/>
            <a:ext cx="9088437" cy="15017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552" y="3203575"/>
            <a:ext cx="9088437" cy="1654175"/>
          </a:xfrm>
        </p:spPr>
        <p:txBody>
          <a:bodyPr anchor="b"/>
          <a:lstStyle>
            <a:lvl1pPr marL="0" indent="0">
              <a:buNone/>
              <a:defRPr sz="2100"/>
            </a:lvl1pPr>
            <a:lvl2pPr marL="457086" indent="0">
              <a:buNone/>
              <a:defRPr sz="1800"/>
            </a:lvl2pPr>
            <a:lvl3pPr marL="914173" indent="0">
              <a:buNone/>
              <a:defRPr sz="1600"/>
            </a:lvl3pPr>
            <a:lvl4pPr marL="1371262" indent="0">
              <a:buNone/>
              <a:defRPr sz="1400"/>
            </a:lvl4pPr>
            <a:lvl5pPr marL="1828348" indent="0">
              <a:buNone/>
              <a:defRPr sz="1400"/>
            </a:lvl5pPr>
            <a:lvl6pPr marL="2285434" indent="0">
              <a:buNone/>
              <a:defRPr sz="1400"/>
            </a:lvl6pPr>
            <a:lvl7pPr marL="2742520" indent="0">
              <a:buNone/>
              <a:defRPr sz="1400"/>
            </a:lvl7pPr>
            <a:lvl8pPr marL="3199609" indent="0">
              <a:buNone/>
              <a:defRPr sz="1400"/>
            </a:lvl8pPr>
            <a:lvl9pPr marL="3656696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22E886-DB37-420B-9F00-5CD1C6CF141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1688" y="1344615"/>
            <a:ext cx="4467225" cy="5711825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21313" y="1344615"/>
            <a:ext cx="4468812" cy="5711825"/>
          </a:xfrm>
        </p:spPr>
        <p:txBody>
          <a:bodyPr/>
          <a:lstStyle>
            <a:lvl1pPr>
              <a:defRPr sz="2900"/>
            </a:lvl1pPr>
            <a:lvl2pPr>
              <a:defRPr sz="24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71505D-3BE0-4DBF-88AB-30AC751ED8E5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989" y="1692275"/>
            <a:ext cx="4724400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989" y="2397125"/>
            <a:ext cx="4724400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0840" y="1692275"/>
            <a:ext cx="4725987" cy="704850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86" indent="0">
              <a:buNone/>
              <a:defRPr sz="2100" b="1"/>
            </a:lvl2pPr>
            <a:lvl3pPr marL="914173" indent="0">
              <a:buNone/>
              <a:defRPr sz="1800" b="1"/>
            </a:lvl3pPr>
            <a:lvl4pPr marL="1371262" indent="0">
              <a:buNone/>
              <a:defRPr sz="1600" b="1"/>
            </a:lvl4pPr>
            <a:lvl5pPr marL="1828348" indent="0">
              <a:buNone/>
              <a:defRPr sz="1600" b="1"/>
            </a:lvl5pPr>
            <a:lvl6pPr marL="2285434" indent="0">
              <a:buNone/>
              <a:defRPr sz="1600" b="1"/>
            </a:lvl6pPr>
            <a:lvl7pPr marL="2742520" indent="0">
              <a:buNone/>
              <a:defRPr sz="1600" b="1"/>
            </a:lvl7pPr>
            <a:lvl8pPr marL="3199609" indent="0">
              <a:buNone/>
              <a:defRPr sz="1600" b="1"/>
            </a:lvl8pPr>
            <a:lvl9pPr marL="3656696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0840" y="2397125"/>
            <a:ext cx="4725987" cy="435610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A3EBDE0-DBBF-47B1-B542-ED50E7F0E782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C8C8D1-E660-4205-9FAB-8B2DC8A5DFD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EF2443-8C44-4E21-82BD-C32C3320FC23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105BBB-7E8D-41B8-9C62-8B96DF9E8DDA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02D3B6-BF0D-41B5-9D2C-EFD4DC5F6D6F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3EFA2F-BBB0-4F34-91D0-53C25EB4B9D6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618413" y="1"/>
            <a:ext cx="2271712" cy="705643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1688" y="1"/>
            <a:ext cx="6664325" cy="705643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ADAD83-F6B3-4B57-8A13-6ABB9A12D3D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03215"/>
            <a:ext cx="9621837" cy="125888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534990" y="1763713"/>
            <a:ext cx="4733925" cy="4989512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421313" y="1763713"/>
            <a:ext cx="4735512" cy="4989512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90" y="301625"/>
            <a:ext cx="3517900" cy="12795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9890" y="301627"/>
            <a:ext cx="5976937" cy="6451599"/>
          </a:xfrm>
        </p:spPr>
        <p:txBody>
          <a:bodyPr/>
          <a:lstStyle>
            <a:lvl1pPr>
              <a:defRPr sz="3200"/>
            </a:lvl1pPr>
            <a:lvl2pPr>
              <a:defRPr sz="29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990" y="1581152"/>
            <a:ext cx="3517900" cy="5172075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501" y="5291140"/>
            <a:ext cx="6415088" cy="62547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501" y="674688"/>
            <a:ext cx="6415088" cy="4537075"/>
          </a:xfrm>
        </p:spPr>
        <p:txBody>
          <a:bodyPr/>
          <a:lstStyle>
            <a:lvl1pPr marL="0" indent="0">
              <a:buNone/>
              <a:defRPr sz="3200"/>
            </a:lvl1pPr>
            <a:lvl2pPr marL="457086" indent="0">
              <a:buNone/>
              <a:defRPr sz="2900"/>
            </a:lvl2pPr>
            <a:lvl3pPr marL="914173" indent="0">
              <a:buNone/>
              <a:defRPr sz="2400"/>
            </a:lvl3pPr>
            <a:lvl4pPr marL="1371262" indent="0">
              <a:buNone/>
              <a:defRPr sz="2100"/>
            </a:lvl4pPr>
            <a:lvl5pPr marL="1828348" indent="0">
              <a:buNone/>
              <a:defRPr sz="2100"/>
            </a:lvl5pPr>
            <a:lvl6pPr marL="2285434" indent="0">
              <a:buNone/>
              <a:defRPr sz="2100"/>
            </a:lvl6pPr>
            <a:lvl7pPr marL="2742520" indent="0">
              <a:buNone/>
              <a:defRPr sz="2100"/>
            </a:lvl7pPr>
            <a:lvl8pPr marL="3199609" indent="0">
              <a:buNone/>
              <a:defRPr sz="2100"/>
            </a:lvl8pPr>
            <a:lvl9pPr marL="3656696" indent="0">
              <a:buNone/>
              <a:defRPr sz="21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501" y="5916613"/>
            <a:ext cx="6415088" cy="887412"/>
          </a:xfrm>
        </p:spPr>
        <p:txBody>
          <a:bodyPr/>
          <a:lstStyle>
            <a:lvl1pPr marL="0" indent="0">
              <a:buNone/>
              <a:defRPr sz="1400"/>
            </a:lvl1pPr>
            <a:lvl2pPr marL="457086" indent="0">
              <a:buNone/>
              <a:defRPr sz="1300"/>
            </a:lvl2pPr>
            <a:lvl3pPr marL="914173" indent="0">
              <a:buNone/>
              <a:defRPr sz="1000"/>
            </a:lvl3pPr>
            <a:lvl4pPr marL="1371262" indent="0">
              <a:buNone/>
              <a:defRPr sz="900"/>
            </a:lvl4pPr>
            <a:lvl5pPr marL="1828348" indent="0">
              <a:buNone/>
              <a:defRPr sz="900"/>
            </a:lvl5pPr>
            <a:lvl6pPr marL="2285434" indent="0">
              <a:buNone/>
              <a:defRPr sz="900"/>
            </a:lvl6pPr>
            <a:lvl7pPr marL="2742520" indent="0">
              <a:buNone/>
              <a:defRPr sz="900"/>
            </a:lvl7pPr>
            <a:lvl8pPr marL="3199609" indent="0">
              <a:buNone/>
              <a:defRPr sz="900"/>
            </a:lvl8pPr>
            <a:lvl9pPr marL="3656696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3.w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image" Target="../media/image1.jpeg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534988" y="303215"/>
            <a:ext cx="9621837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82" tIns="52040" rIns="104082" bIns="5204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763713"/>
            <a:ext cx="9621837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082" tIns="52040" rIns="104082" bIns="5204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56" r:id="rId1"/>
    <p:sldLayoutId id="2147485655" r:id="rId2"/>
    <p:sldLayoutId id="2147485654" r:id="rId3"/>
    <p:sldLayoutId id="2147485653" r:id="rId4"/>
    <p:sldLayoutId id="2147485652" r:id="rId5"/>
    <p:sldLayoutId id="2147485651" r:id="rId6"/>
    <p:sldLayoutId id="2147485650" r:id="rId7"/>
    <p:sldLayoutId id="2147485649" r:id="rId8"/>
    <p:sldLayoutId id="2147485648" r:id="rId9"/>
    <p:sldLayoutId id="2147485647" r:id="rId10"/>
    <p:sldLayoutId id="2147485646" r:id="rId11"/>
    <p:sldLayoutId id="2147485645" r:id="rId12"/>
    <p:sldLayoutId id="2147485644" r:id="rId13"/>
    <p:sldLayoutId id="2147485643" r:id="rId14"/>
  </p:sldLayoutIdLst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5pPr>
      <a:lvl6pPr marL="457086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6pPr>
      <a:lvl7pPr marL="914173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7pPr>
      <a:lvl8pPr marL="1371262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8pPr>
      <a:lvl9pPr marL="1828348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Arial" pitchFamily="34" charset="0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2831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59919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7006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4093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667" r:id="rId1"/>
    <p:sldLayoutId id="2147485666" r:id="rId2"/>
    <p:sldLayoutId id="2147485665" r:id="rId3"/>
    <p:sldLayoutId id="2147485664" r:id="rId4"/>
    <p:sldLayoutId id="2147485663" r:id="rId5"/>
    <p:sldLayoutId id="2147485662" r:id="rId6"/>
    <p:sldLayoutId id="2147485661" r:id="rId7"/>
    <p:sldLayoutId id="2147485660" r:id="rId8"/>
    <p:sldLayoutId id="2147485659" r:id="rId9"/>
    <p:sldLayoutId id="2147485658" r:id="rId10"/>
    <p:sldLayoutId id="2147485657" r:id="rId11"/>
  </p:sldLayoutIdLst>
  <p:hf hdr="0" ftr="0" dt="0"/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5pPr>
      <a:lvl6pPr marL="457086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6pPr>
      <a:lvl7pPr marL="914173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7pPr>
      <a:lvl8pPr marL="1371262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8pPr>
      <a:lvl9pPr marL="1828348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Georgia" pitchFamily="18" charset="0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500">
          <a:solidFill>
            <a:schemeClr val="tx1"/>
          </a:solidFill>
          <a:latin typeface="+mn-lt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300">
          <a:solidFill>
            <a:schemeClr val="tx1"/>
          </a:solidFill>
          <a:latin typeface="+mn-lt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>
          <a:solidFill>
            <a:schemeClr val="tx1"/>
          </a:solidFill>
          <a:latin typeface="+mn-lt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>
          <a:solidFill>
            <a:schemeClr val="tx1"/>
          </a:solidFill>
          <a:latin typeface="+mn-lt"/>
        </a:defRPr>
      </a:lvl5pPr>
      <a:lvl6pPr marL="2802831" indent="-260286" algn="l" defTabSz="104273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6pPr>
      <a:lvl7pPr marL="3259919" indent="-260286" algn="l" defTabSz="104273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7pPr>
      <a:lvl8pPr marL="3717006" indent="-260286" algn="l" defTabSz="104273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8pPr>
      <a:lvl9pPr marL="4174093" indent="-260286" algn="l" defTabSz="1042731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7" descr="colour_logo_800"/>
          <p:cNvPicPr>
            <a:picLocks noChangeAspect="1" noChangeArrowheads="1"/>
          </p:cNvPicPr>
          <p:nvPr/>
        </p:nvPicPr>
        <p:blipFill>
          <a:blip r:embed="rId14" cstate="print"/>
          <a:srcRect l="11053" t="30653" r="11714" b="28400"/>
          <a:stretch>
            <a:fillRect/>
          </a:stretch>
        </p:blipFill>
        <p:spPr bwMode="auto">
          <a:xfrm>
            <a:off x="84140" y="6994525"/>
            <a:ext cx="2230437" cy="515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32" name="Line 8"/>
          <p:cNvSpPr>
            <a:spLocks noChangeShapeType="1"/>
          </p:cNvSpPr>
          <p:nvPr/>
        </p:nvSpPr>
        <p:spPr bwMode="auto">
          <a:xfrm>
            <a:off x="-42863" y="6937375"/>
            <a:ext cx="10734676" cy="17463"/>
          </a:xfrm>
          <a:prstGeom prst="line">
            <a:avLst/>
          </a:prstGeom>
          <a:noFill/>
          <a:ln w="19050">
            <a:solidFill>
              <a:srgbClr val="D0AD62"/>
            </a:solidFill>
            <a:round/>
            <a:headEnd/>
            <a:tailEnd/>
          </a:ln>
          <a:effectLst/>
        </p:spPr>
        <p:txBody>
          <a:bodyPr lIns="91417" tIns="45709" rIns="91417" bIns="45709"/>
          <a:lstStyle/>
          <a:p>
            <a:pPr algn="l">
              <a:defRPr/>
            </a:pPr>
            <a:endParaRPr lang="en-GB" b="0" dirty="0">
              <a:latin typeface="Arial" charset="0"/>
            </a:endParaRPr>
          </a:p>
        </p:txBody>
      </p:sp>
      <p:sp>
        <p:nvSpPr>
          <p:cNvPr id="1033" name="Line 9"/>
          <p:cNvSpPr>
            <a:spLocks noChangeShapeType="1"/>
          </p:cNvSpPr>
          <p:nvPr/>
        </p:nvSpPr>
        <p:spPr bwMode="auto">
          <a:xfrm>
            <a:off x="-42863" y="922338"/>
            <a:ext cx="10734676" cy="0"/>
          </a:xfrm>
          <a:prstGeom prst="line">
            <a:avLst/>
          </a:prstGeom>
          <a:noFill/>
          <a:ln w="38100">
            <a:solidFill>
              <a:srgbClr val="D0AD62"/>
            </a:solidFill>
            <a:round/>
            <a:headEnd/>
            <a:tailEnd/>
          </a:ln>
          <a:effectLst/>
        </p:spPr>
        <p:txBody>
          <a:bodyPr lIns="91417" tIns="45709" rIns="91417" bIns="45709"/>
          <a:lstStyle/>
          <a:p>
            <a:pPr algn="l">
              <a:defRPr/>
            </a:pPr>
            <a:endParaRPr lang="en-GB" b="0" dirty="0">
              <a:latin typeface="Arial" charset="0"/>
            </a:endParaRPr>
          </a:p>
        </p:txBody>
      </p:sp>
      <p:pic>
        <p:nvPicPr>
          <p:cNvPr id="7173" name="Picture 10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2" y="2"/>
            <a:ext cx="661989" cy="906463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sp>
        <p:nvSpPr>
          <p:cNvPr id="7174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34988" y="1489075"/>
            <a:ext cx="9621837" cy="498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7175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0" y="3"/>
            <a:ext cx="10691813" cy="917575"/>
          </a:xfrm>
          <a:prstGeom prst="rect">
            <a:avLst/>
          </a:prstGeom>
          <a:gradFill rotWithShape="1">
            <a:gsLst>
              <a:gs pos="0">
                <a:srgbClr val="181F60"/>
              </a:gs>
              <a:gs pos="100000">
                <a:srgbClr val="3443D0"/>
              </a:gs>
            </a:gsLst>
            <a:lin ang="2700000" scaled="1"/>
          </a:gradFill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293940" y="7058027"/>
            <a:ext cx="7577137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>
              <a:defRPr sz="1800" b="0">
                <a:solidFill>
                  <a:srgbClr val="2B39B9"/>
                </a:solidFill>
                <a:latin typeface="Arial" charset="0"/>
                <a:ea typeface="ＭＳ Ｐゴシック" pitchFamily="64" charset="-128"/>
              </a:defRPr>
            </a:lvl1pPr>
          </a:lstStyle>
          <a:p>
            <a:pPr>
              <a:defRPr/>
            </a:pPr>
            <a:r>
              <a:rPr lang="en-GB" altLang="ja-JP"/>
              <a:t>A. Affolder - PSD08, 1st-5th September 2008, Glasgow, Scotland</a:t>
            </a:r>
            <a:endParaRPr lang="en-GB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772649" y="7035801"/>
            <a:ext cx="757239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 algn="r">
              <a:defRPr sz="2300" b="0">
                <a:solidFill>
                  <a:srgbClr val="2B39B9"/>
                </a:solidFill>
                <a:latin typeface="Arial" charset="0"/>
              </a:defRPr>
            </a:lvl1pPr>
          </a:lstStyle>
          <a:p>
            <a:pPr>
              <a:defRPr/>
            </a:pPr>
            <a:fld id="{7D3EC77A-76F4-4F9D-9201-6D7547515CA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8" r:id="rId1"/>
    <p:sldLayoutId id="2147485677" r:id="rId2"/>
    <p:sldLayoutId id="2147485676" r:id="rId3"/>
    <p:sldLayoutId id="2147485675" r:id="rId4"/>
    <p:sldLayoutId id="2147485674" r:id="rId5"/>
    <p:sldLayoutId id="2147485673" r:id="rId6"/>
    <p:sldLayoutId id="2147485672" r:id="rId7"/>
    <p:sldLayoutId id="2147485671" r:id="rId8"/>
    <p:sldLayoutId id="2147485670" r:id="rId9"/>
    <p:sldLayoutId id="2147485669" r:id="rId10"/>
    <p:sldLayoutId id="2147485668" r:id="rId11"/>
  </p:sldLayoutIdLst>
  <p:timing>
    <p:tnLst>
      <p:par>
        <p:cTn id="1" dur="indefinite" restart="never" nodeType="tmRoot"/>
      </p:par>
    </p:tnLst>
  </p:timing>
  <p:hf hdr="0" dt="0"/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5pPr>
      <a:lvl6pPr marL="457086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6pPr>
      <a:lvl7pPr marL="914173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7pPr>
      <a:lvl8pPr marL="1371262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8pPr>
      <a:lvl9pPr marL="1828348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rgbClr val="D0AD62"/>
          </a:solidFill>
          <a:latin typeface="Arial" pitchFamily="34" charset="0"/>
          <a:cs typeface="Arial" pitchFamily="34" charset="0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  <a:cs typeface="+mn-cs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  <a:cs typeface="+mn-cs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  <a:cs typeface="+mn-cs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5pPr>
      <a:lvl6pPr marL="2802831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6pPr>
      <a:lvl7pPr marL="3259919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7pPr>
      <a:lvl8pPr marL="3717006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8pPr>
      <a:lvl9pPr marL="4174093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1336677" y="274637"/>
            <a:ext cx="9110663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619" tIns="53363" rIns="102619" bIns="53363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title text format</a:t>
            </a:r>
          </a:p>
        </p:txBody>
      </p:sp>
      <p:sp>
        <p:nvSpPr>
          <p:cNvPr id="8195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1336675" y="1365250"/>
            <a:ext cx="9085263" cy="5437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2619" tIns="53363" rIns="102619" bIns="5336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the outline text format</a:t>
            </a:r>
          </a:p>
          <a:p>
            <a:pPr lvl="1"/>
            <a:r>
              <a:rPr lang="en-GB" smtClean="0"/>
              <a:t>Second Outline Level</a:t>
            </a:r>
          </a:p>
          <a:p>
            <a:pPr lvl="2"/>
            <a:r>
              <a:rPr lang="en-GB" smtClean="0"/>
              <a:t>Third Outline Level</a:t>
            </a:r>
          </a:p>
          <a:p>
            <a:pPr lvl="3"/>
            <a:r>
              <a:rPr lang="en-GB" smtClean="0"/>
              <a:t>Fourth Outline Level</a:t>
            </a:r>
          </a:p>
          <a:p>
            <a:pPr lvl="4"/>
            <a:r>
              <a:rPr lang="en-GB" smtClean="0"/>
              <a:t>Fifth Outline Level</a:t>
            </a:r>
          </a:p>
          <a:p>
            <a:pPr lvl="4"/>
            <a:r>
              <a:rPr lang="en-GB" smtClean="0"/>
              <a:t>Sixth Outline Level</a:t>
            </a:r>
          </a:p>
          <a:p>
            <a:pPr lvl="4"/>
            <a:r>
              <a:rPr lang="en-GB" smtClean="0"/>
              <a:t>Seventh Outline Level</a:t>
            </a:r>
          </a:p>
          <a:p>
            <a:pPr lvl="4"/>
            <a:r>
              <a:rPr lang="en-GB" smtClean="0"/>
              <a:t>Eighth Outline Level</a:t>
            </a:r>
          </a:p>
          <a:p>
            <a:pPr lvl="4"/>
            <a:r>
              <a:rPr lang="en-GB" smtClean="0"/>
              <a:t>Ninth Outline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679" r:id="rId1"/>
  </p:sldLayoutIdLst>
  <p:timing>
    <p:tnLst>
      <p:par>
        <p:cTn id="1" dur="indefinite" restart="never" nodeType="tmRoot"/>
      </p:par>
    </p:tnLst>
  </p:timing>
  <p:txStyles>
    <p:titleStyle>
      <a:lvl1pPr algn="l" defTabSz="512635" rtl="0" eaLnBrk="0" fontAlgn="base" hangingPunct="0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Arial" charset="0"/>
          <a:ea typeface="+mj-ea"/>
          <a:cs typeface="+mj-cs"/>
        </a:defRPr>
      </a:lvl1pPr>
      <a:lvl2pPr algn="l" defTabSz="512635" rtl="0" eaLnBrk="0" fontAlgn="base" hangingPunct="0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Arial" charset="0"/>
          <a:cs typeface="Lucida Sans Unicode" pitchFamily="34" charset="0"/>
        </a:defRPr>
      </a:lvl2pPr>
      <a:lvl3pPr algn="l" defTabSz="512635" rtl="0" eaLnBrk="0" fontAlgn="base" hangingPunct="0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Arial" charset="0"/>
          <a:cs typeface="Lucida Sans Unicode" pitchFamily="34" charset="0"/>
        </a:defRPr>
      </a:lvl3pPr>
      <a:lvl4pPr algn="l" defTabSz="512635" rtl="0" eaLnBrk="0" fontAlgn="base" hangingPunct="0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Arial" charset="0"/>
          <a:cs typeface="Lucida Sans Unicode" pitchFamily="34" charset="0"/>
        </a:defRPr>
      </a:lvl4pPr>
      <a:lvl5pPr algn="l" defTabSz="512635" rtl="0" eaLnBrk="0" fontAlgn="base" hangingPunct="0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Arial" charset="0"/>
          <a:cs typeface="Lucida Sans Unicode" pitchFamily="34" charset="0"/>
        </a:defRPr>
      </a:lvl5pPr>
      <a:lvl6pPr marL="457086" algn="l" defTabSz="512635" rtl="0" fontAlgn="base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6pPr>
      <a:lvl7pPr marL="914173" algn="l" defTabSz="512635" rtl="0" fontAlgn="base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7pPr>
      <a:lvl8pPr marL="1371262" algn="l" defTabSz="512635" rtl="0" fontAlgn="base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8pPr>
      <a:lvl9pPr marL="1828348" algn="l" defTabSz="512635" rtl="0" fontAlgn="base">
        <a:spcBef>
          <a:spcPct val="0"/>
        </a:spcBef>
        <a:spcAft>
          <a:spcPct val="0"/>
        </a:spcAft>
        <a:buClr>
          <a:srgbClr val="333399"/>
        </a:buClr>
        <a:buSzPct val="100000"/>
        <a:buFont typeface="Comic Sans MS" pitchFamily="66" charset="0"/>
        <a:defRPr sz="5000">
          <a:solidFill>
            <a:srgbClr val="000000"/>
          </a:solidFill>
          <a:latin typeface="Times New Roman" pitchFamily="18" charset="0"/>
          <a:cs typeface="Lucida Sans Unicode" pitchFamily="34" charset="0"/>
        </a:defRPr>
      </a:lvl9pPr>
    </p:titleStyle>
    <p:bodyStyle>
      <a:lvl1pPr marL="388842" indent="-388842" algn="l" defTabSz="512635" rtl="0" eaLnBrk="0" fontAlgn="base" hangingPunct="0">
        <a:spcBef>
          <a:spcPts val="688"/>
        </a:spcBef>
        <a:spcAft>
          <a:spcPct val="0"/>
        </a:spcAft>
        <a:buClr>
          <a:srgbClr val="3333CC"/>
        </a:buClr>
        <a:buSzPct val="60000"/>
        <a:buFont typeface="Wingdings" pitchFamily="2" charset="2"/>
        <a:buChar char=""/>
        <a:defRPr sz="2700">
          <a:solidFill>
            <a:srgbClr val="333399"/>
          </a:solidFill>
          <a:latin typeface="Arial" charset="0"/>
          <a:ea typeface="+mn-ea"/>
          <a:cs typeface="+mn-cs"/>
        </a:defRPr>
      </a:lvl1pPr>
      <a:lvl2pPr marL="845928" indent="-325357" algn="l" defTabSz="512635" rtl="0" eaLnBrk="0" fontAlgn="base" hangingPunct="0">
        <a:spcBef>
          <a:spcPts val="575"/>
        </a:spcBef>
        <a:spcAft>
          <a:spcPct val="0"/>
        </a:spcAft>
        <a:buClr>
          <a:srgbClr val="FF0000"/>
        </a:buClr>
        <a:buSzPct val="55000"/>
        <a:buFont typeface="Wingdings" pitchFamily="2" charset="2"/>
        <a:buChar char=""/>
        <a:defRPr sz="2300">
          <a:solidFill>
            <a:srgbClr val="3333CC"/>
          </a:solidFill>
          <a:latin typeface="Arial" charset="0"/>
          <a:cs typeface="+mn-cs"/>
        </a:defRPr>
      </a:lvl2pPr>
      <a:lvl3pPr marL="1303014" indent="-260286" algn="l" defTabSz="512635" rtl="0" eaLnBrk="0" fontAlgn="base" hangingPunct="0">
        <a:spcBef>
          <a:spcPts val="513"/>
        </a:spcBef>
        <a:spcAft>
          <a:spcPct val="0"/>
        </a:spcAft>
        <a:buClr>
          <a:srgbClr val="3333CC"/>
        </a:buClr>
        <a:buSzPct val="50000"/>
        <a:buFont typeface="Wingdings" pitchFamily="2" charset="2"/>
        <a:buChar char=""/>
        <a:defRPr sz="2100">
          <a:solidFill>
            <a:srgbClr val="336600"/>
          </a:solidFill>
          <a:latin typeface="Arial" charset="0"/>
          <a:cs typeface="+mn-cs"/>
        </a:defRPr>
      </a:lvl3pPr>
      <a:lvl4pPr marL="1825173" indent="-261874" algn="l" defTabSz="512635" rtl="0" eaLnBrk="0" fontAlgn="base" hangingPunct="0">
        <a:spcBef>
          <a:spcPts val="450"/>
        </a:spcBef>
        <a:spcAft>
          <a:spcPct val="0"/>
        </a:spcAft>
        <a:buClr>
          <a:srgbClr val="FFCF01"/>
        </a:buClr>
        <a:buSzPct val="55000"/>
        <a:buFont typeface="Wingdings" pitchFamily="2" charset="2"/>
        <a:buChar char=""/>
        <a:defRPr>
          <a:solidFill>
            <a:srgbClr val="333399"/>
          </a:solidFill>
          <a:latin typeface="Arial" charset="0"/>
          <a:cs typeface="+mn-cs"/>
        </a:defRPr>
      </a:lvl4pPr>
      <a:lvl5pPr marL="2345745" indent="-260286" algn="l" defTabSz="512635" rtl="0" eaLnBrk="0" fontAlgn="base" hangingPunct="0">
        <a:spcBef>
          <a:spcPts val="4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1600">
          <a:solidFill>
            <a:srgbClr val="333399"/>
          </a:solidFill>
          <a:latin typeface="Arial" charset="0"/>
          <a:cs typeface="+mn-cs"/>
        </a:defRPr>
      </a:lvl5pPr>
      <a:lvl6pPr marL="2802831" indent="-260286" algn="l" defTabSz="512635" rtl="0" fontAlgn="base">
        <a:spcBef>
          <a:spcPts val="4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1600">
          <a:solidFill>
            <a:srgbClr val="333399"/>
          </a:solidFill>
          <a:latin typeface="+mn-lt"/>
          <a:cs typeface="+mn-cs"/>
        </a:defRPr>
      </a:lvl6pPr>
      <a:lvl7pPr marL="3259919" indent="-260286" algn="l" defTabSz="512635" rtl="0" fontAlgn="base">
        <a:spcBef>
          <a:spcPts val="4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1600">
          <a:solidFill>
            <a:srgbClr val="333399"/>
          </a:solidFill>
          <a:latin typeface="+mn-lt"/>
          <a:cs typeface="+mn-cs"/>
        </a:defRPr>
      </a:lvl7pPr>
      <a:lvl8pPr marL="3717006" indent="-260286" algn="l" defTabSz="512635" rtl="0" fontAlgn="base">
        <a:spcBef>
          <a:spcPts val="4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1600">
          <a:solidFill>
            <a:srgbClr val="333399"/>
          </a:solidFill>
          <a:latin typeface="+mn-lt"/>
          <a:cs typeface="+mn-cs"/>
        </a:defRPr>
      </a:lvl8pPr>
      <a:lvl9pPr marL="4174093" indent="-260286" algn="l" defTabSz="512635" rtl="0" fontAlgn="base">
        <a:spcBef>
          <a:spcPts val="400"/>
        </a:spcBef>
        <a:spcAft>
          <a:spcPct val="0"/>
        </a:spcAft>
        <a:buClr>
          <a:srgbClr val="FFCF01"/>
        </a:buClr>
        <a:buSzPct val="50000"/>
        <a:buFont typeface="Wingdings" pitchFamily="2" charset="2"/>
        <a:buChar char=""/>
        <a:defRPr sz="1600">
          <a:solidFill>
            <a:srgbClr val="333399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90" y="671515"/>
            <a:ext cx="90884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90" y="2184400"/>
            <a:ext cx="9088437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652840" y="7192965"/>
            <a:ext cx="3386137" cy="36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>
              <a:defRPr sz="1600" b="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464553" y="7192965"/>
            <a:ext cx="2227263" cy="3667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 algn="r">
              <a:defRPr sz="1600" b="0">
                <a:latin typeface="Helvetica" pitchFamily="34" charset="0"/>
              </a:defRPr>
            </a:lvl1pPr>
          </a:lstStyle>
          <a:p>
            <a:pPr>
              <a:defRPr/>
            </a:pPr>
            <a:fld id="{8F9C942D-66EB-44EA-9EF2-061B1331B09A}" type="slidenum">
              <a:rPr lang="en-GB"/>
              <a:pPr>
                <a:defRPr/>
              </a:pPr>
              <a:t>‹#›</a:t>
            </a:fld>
            <a:endParaRPr lang="en-GB"/>
          </a:p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6" r:id="rId1"/>
    <p:sldLayoutId id="2147485717" r:id="rId2"/>
    <p:sldLayoutId id="2147485718" r:id="rId3"/>
    <p:sldLayoutId id="2147485719" r:id="rId4"/>
    <p:sldLayoutId id="2147485720" r:id="rId5"/>
    <p:sldLayoutId id="2147485721" r:id="rId6"/>
    <p:sldLayoutId id="2147485722" r:id="rId7"/>
    <p:sldLayoutId id="2147485723" r:id="rId8"/>
    <p:sldLayoutId id="2147485724" r:id="rId9"/>
    <p:sldLayoutId id="2147485725" r:id="rId10"/>
  </p:sldLayoutIdLst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5pPr>
      <a:lvl6pPr marL="457086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6pPr>
      <a:lvl7pPr marL="914173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7pPr>
      <a:lvl8pPr marL="1371262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8pPr>
      <a:lvl9pPr marL="1828348" algn="ctr" defTabSz="1042731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Helvetica" pitchFamily="34" charset="0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Char char="–"/>
        <a:defRPr sz="3200">
          <a:solidFill>
            <a:schemeClr val="tx1"/>
          </a:solidFill>
          <a:latin typeface="+mn-lt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Char char="•"/>
        <a:defRPr sz="2700">
          <a:solidFill>
            <a:schemeClr val="tx1"/>
          </a:solidFill>
          <a:latin typeface="+mn-lt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802831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259919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717006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174093" indent="-260286" algn="l" defTabSz="1042731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5"/>
            <a:ext cx="9621837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9" tIns="52124" rIns="104249" bIns="5212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126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1837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9" tIns="52124" rIns="104249" bIns="5212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534989" y="7007225"/>
            <a:ext cx="24939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9" tIns="52124" rIns="104249" bIns="52124" numCol="1" anchor="ctr" anchorCtr="0" compatLnSpc="1">
            <a:prstTxWarp prst="textNoShape">
              <a:avLst/>
            </a:prstTxWarp>
          </a:bodyPr>
          <a:lstStyle>
            <a:lvl1pPr algn="l">
              <a:defRPr sz="14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A0DEF0E6-2908-43A6-A937-23EA689AE39C}" type="datetimeFigureOut">
              <a:rPr lang="en-US"/>
              <a:pPr>
                <a:defRPr/>
              </a:pPr>
              <a:t>11/8/2010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3652840" y="7007225"/>
            <a:ext cx="3386137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9" tIns="52124" rIns="104249" bIns="52124" numCol="1" anchor="ctr" anchorCtr="0" compatLnSpc="1">
            <a:prstTxWarp prst="textNoShape">
              <a:avLst/>
            </a:prstTxWarp>
          </a:bodyPr>
          <a:lstStyle>
            <a:lvl1pPr>
              <a:defRPr sz="14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7662863" y="7007225"/>
            <a:ext cx="2493962" cy="40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49" tIns="52124" rIns="104249" bIns="52124" numCol="1" anchor="ctr" anchorCtr="0" compatLnSpc="1">
            <a:prstTxWarp prst="textNoShape">
              <a:avLst/>
            </a:prstTxWarp>
          </a:bodyPr>
          <a:lstStyle>
            <a:lvl1pPr algn="r">
              <a:defRPr sz="1400" b="0">
                <a:solidFill>
                  <a:srgbClr val="898989"/>
                </a:solidFill>
                <a:latin typeface="Calibri" pitchFamily="34" charset="0"/>
              </a:defRPr>
            </a:lvl1pPr>
          </a:lstStyle>
          <a:p>
            <a:pPr>
              <a:defRPr/>
            </a:pPr>
            <a:fld id="{05BD2325-3CD0-4EE7-8C93-972B0E52A9A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02" r:id="rId1"/>
    <p:sldLayoutId id="2147485701" r:id="rId2"/>
    <p:sldLayoutId id="2147485700" r:id="rId3"/>
    <p:sldLayoutId id="2147485699" r:id="rId4"/>
    <p:sldLayoutId id="2147485698" r:id="rId5"/>
    <p:sldLayoutId id="2147485697" r:id="rId6"/>
    <p:sldLayoutId id="2147485696" r:id="rId7"/>
    <p:sldLayoutId id="2147485695" r:id="rId8"/>
    <p:sldLayoutId id="2147485694" r:id="rId9"/>
    <p:sldLayoutId id="2147485693" r:id="rId10"/>
    <p:sldLayoutId id="2147485692" r:id="rId11"/>
  </p:sldLayoutIdLst>
  <p:hf hdr="0" ftr="0" dt="0"/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086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173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262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348" algn="ctr" defTabSz="1042731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>
          <a:solidFill>
            <a:schemeClr val="tx1"/>
          </a:solidFill>
          <a:latin typeface="+mn-lt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>
          <a:solidFill>
            <a:schemeClr val="tx1"/>
          </a:solidFill>
          <a:latin typeface="+mn-lt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>
          <a:solidFill>
            <a:schemeClr val="tx1"/>
          </a:solidFill>
          <a:latin typeface="+mn-lt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>
          <a:solidFill>
            <a:schemeClr val="tx1"/>
          </a:solidFill>
          <a:latin typeface="+mn-lt"/>
        </a:defRPr>
      </a:lvl5pPr>
      <a:lvl6pPr marL="2802831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>
          <a:solidFill>
            <a:schemeClr val="tx1"/>
          </a:solidFill>
          <a:latin typeface="+mn-lt"/>
        </a:defRPr>
      </a:lvl6pPr>
      <a:lvl7pPr marL="3259919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>
          <a:solidFill>
            <a:schemeClr val="tx1"/>
          </a:solidFill>
          <a:latin typeface="+mn-lt"/>
        </a:defRPr>
      </a:lvl7pPr>
      <a:lvl8pPr marL="3717006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>
          <a:solidFill>
            <a:schemeClr val="tx1"/>
          </a:solidFill>
          <a:latin typeface="+mn-lt"/>
        </a:defRPr>
      </a:lvl8pPr>
      <a:lvl9pPr marL="4174093" indent="-260286" algn="l" defTabSz="1042731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01690" y="0"/>
            <a:ext cx="9088437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タイトルの書式設定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01690" y="1344615"/>
            <a:ext cx="9088437" cy="571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ja-JP" altLang="en-US" smtClean="0"/>
              <a:t>マスタ テキストの書式設定</a:t>
            </a:r>
          </a:p>
          <a:p>
            <a:pPr lvl="1"/>
            <a:r>
              <a:rPr lang="ja-JP" altLang="en-US" smtClean="0"/>
              <a:t>第 </a:t>
            </a:r>
            <a:r>
              <a:rPr lang="en-US" altLang="ja-JP" smtClean="0"/>
              <a:t>2 </a:t>
            </a:r>
            <a:r>
              <a:rPr lang="ja-JP" altLang="en-US" smtClean="0"/>
              <a:t>レベル</a:t>
            </a:r>
          </a:p>
          <a:p>
            <a:pPr lvl="2"/>
            <a:r>
              <a:rPr lang="ja-JP" altLang="en-US" smtClean="0"/>
              <a:t>第 </a:t>
            </a:r>
            <a:r>
              <a:rPr lang="en-US" altLang="ja-JP" smtClean="0"/>
              <a:t>3 </a:t>
            </a:r>
            <a:r>
              <a:rPr lang="ja-JP" altLang="en-US" smtClean="0"/>
              <a:t>レベル</a:t>
            </a:r>
          </a:p>
          <a:p>
            <a:pPr lvl="3"/>
            <a:r>
              <a:rPr lang="ja-JP" altLang="en-US" smtClean="0"/>
              <a:t>第 </a:t>
            </a:r>
            <a:r>
              <a:rPr lang="en-US" altLang="ja-JP" smtClean="0"/>
              <a:t>4 </a:t>
            </a:r>
            <a:r>
              <a:rPr lang="ja-JP" altLang="en-US" smtClean="0"/>
              <a:t>レベル</a:t>
            </a:r>
          </a:p>
          <a:p>
            <a:pPr lvl="4"/>
            <a:r>
              <a:rPr lang="ja-JP" altLang="en-US" smtClean="0"/>
              <a:t>第 </a:t>
            </a:r>
            <a:r>
              <a:rPr lang="en-US" altLang="ja-JP" smtClean="0"/>
              <a:t>5 </a:t>
            </a:r>
            <a:r>
              <a:rPr lang="ja-JP" altLang="en-US" smtClean="0"/>
              <a:t>レベル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01689" y="7138990"/>
            <a:ext cx="2227262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 algn="l">
              <a:defRPr kumimoji="1" sz="1600" b="0">
                <a:latin typeface="Arial" charset="0"/>
              </a:defRPr>
            </a:lvl1pPr>
          </a:lstStyle>
          <a:p>
            <a:pPr>
              <a:defRPr/>
            </a:pPr>
            <a:endParaRPr lang="en-US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979491" y="7138990"/>
            <a:ext cx="8732836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>
              <a:defRPr kumimoji="1" sz="1400" b="0">
                <a:latin typeface="Arial" charset="0"/>
              </a:defRPr>
            </a:lvl1pPr>
          </a:lstStyle>
          <a:p>
            <a:pPr>
              <a:defRPr/>
            </a:pPr>
            <a:r>
              <a:rPr lang="en-US" altLang="ja-JP"/>
              <a:t>Y.Unno, HSTD7, Hiroshima 29 Aug.-1 Sep., 2009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9532940" y="7138990"/>
            <a:ext cx="9683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261" tIns="52131" rIns="104261" bIns="52131" numCol="1" anchor="t" anchorCtr="0" compatLnSpc="1">
            <a:prstTxWarp prst="textNoShape">
              <a:avLst/>
            </a:prstTxWarp>
          </a:bodyPr>
          <a:lstStyle>
            <a:lvl1pPr algn="r">
              <a:defRPr kumimoji="1" sz="1600" b="0">
                <a:latin typeface="Arial" charset="0"/>
              </a:defRPr>
            </a:lvl1pPr>
          </a:lstStyle>
          <a:p>
            <a:pPr>
              <a:defRPr/>
            </a:pPr>
            <a:fld id="{6C1046C6-724F-425D-920F-1317CEF6C09D}" type="slidenum">
              <a:rPr lang="en-US" altLang="ja-JP"/>
              <a:pPr>
                <a:defRPr/>
              </a:pPr>
              <a:t>‹#›</a:t>
            </a:fld>
            <a:endParaRPr lang="en-US" altLang="ja-JP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713" r:id="rId1"/>
    <p:sldLayoutId id="2147485712" r:id="rId2"/>
    <p:sldLayoutId id="2147485711" r:id="rId3"/>
    <p:sldLayoutId id="2147485710" r:id="rId4"/>
    <p:sldLayoutId id="2147485709" r:id="rId5"/>
    <p:sldLayoutId id="2147485708" r:id="rId6"/>
    <p:sldLayoutId id="2147485707" r:id="rId7"/>
    <p:sldLayoutId id="2147485706" r:id="rId8"/>
    <p:sldLayoutId id="2147485705" r:id="rId9"/>
    <p:sldLayoutId id="2147485704" r:id="rId10"/>
    <p:sldLayoutId id="2147485703" r:id="rId11"/>
    <p:sldLayoutId id="2147485741" r:id="rId12"/>
  </p:sldLayoutIdLst>
  <p:hf hdr="0" dt="0"/>
  <p:txStyles>
    <p:titleStyle>
      <a:lvl1pPr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+mj-lt"/>
          <a:ea typeface="+mj-ea"/>
          <a:cs typeface="+mj-cs"/>
        </a:defRPr>
      </a:lvl1pPr>
      <a:lvl2pPr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2pPr>
      <a:lvl3pPr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3pPr>
      <a:lvl4pPr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4pPr>
      <a:lvl5pPr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5pPr>
      <a:lvl6pPr marL="457086"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6pPr>
      <a:lvl7pPr marL="914173"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7pPr>
      <a:lvl8pPr marL="1371262"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8pPr>
      <a:lvl9pPr marL="1828348" algn="ctr" defTabSz="1042731" rtl="0" eaLnBrk="0" fontAlgn="base" hangingPunct="0">
        <a:spcBef>
          <a:spcPct val="0"/>
        </a:spcBef>
        <a:spcAft>
          <a:spcPct val="0"/>
        </a:spcAft>
        <a:defRPr kumimoji="1" sz="4600">
          <a:solidFill>
            <a:srgbClr val="0000CC"/>
          </a:solidFill>
          <a:latin typeface="Arial" charset="0"/>
          <a:ea typeface="Osaka" pitchFamily="1" charset="-128"/>
        </a:defRPr>
      </a:lvl9pPr>
    </p:titleStyle>
    <p:bodyStyle>
      <a:lvl1pPr marL="390427" indent="-390427" algn="l" defTabSz="1042731" rtl="0" eaLnBrk="0" fontAlgn="base" hangingPunct="0">
        <a:spcBef>
          <a:spcPct val="20000"/>
        </a:spcBef>
        <a:spcAft>
          <a:spcPct val="0"/>
        </a:spcAft>
        <a:buClr>
          <a:srgbClr val="FF0000"/>
        </a:buClr>
        <a:buChar char="•"/>
        <a:defRPr kumimoji="1" sz="2700">
          <a:solidFill>
            <a:schemeClr val="tx1"/>
          </a:solidFill>
          <a:latin typeface="+mn-lt"/>
          <a:ea typeface="+mn-ea"/>
          <a:cs typeface="+mn-cs"/>
        </a:defRPr>
      </a:lvl1pPr>
      <a:lvl2pPr marL="847516" indent="-326945" algn="l" defTabSz="1042731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kumimoji="1" sz="2300">
          <a:solidFill>
            <a:srgbClr val="FF0000"/>
          </a:solidFill>
          <a:latin typeface="+mn-lt"/>
          <a:ea typeface="+mn-ea"/>
        </a:defRPr>
      </a:lvl2pPr>
      <a:lvl3pPr marL="1303014" indent="-260286" algn="l" defTabSz="1042731" rtl="0" eaLnBrk="0" fontAlgn="base" hangingPunct="0">
        <a:spcBef>
          <a:spcPct val="20000"/>
        </a:spcBef>
        <a:spcAft>
          <a:spcPct val="0"/>
        </a:spcAft>
        <a:buChar char="•"/>
        <a:defRPr kumimoji="1" sz="2100">
          <a:solidFill>
            <a:srgbClr val="003300"/>
          </a:solidFill>
          <a:latin typeface="+mn-lt"/>
          <a:ea typeface="+mn-ea"/>
        </a:defRPr>
      </a:lvl3pPr>
      <a:lvl4pPr marL="1825173" indent="-261874" algn="l" defTabSz="1042731" rtl="0" eaLnBrk="0" fontAlgn="base" hangingPunct="0">
        <a:spcBef>
          <a:spcPct val="20000"/>
        </a:spcBef>
        <a:spcAft>
          <a:spcPct val="0"/>
        </a:spcAft>
        <a:buChar char="–"/>
        <a:defRPr kumimoji="1">
          <a:solidFill>
            <a:schemeClr val="tx1"/>
          </a:solidFill>
          <a:latin typeface="+mn-lt"/>
          <a:ea typeface="+mn-ea"/>
        </a:defRPr>
      </a:lvl4pPr>
      <a:lvl5pPr marL="2345745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5pPr>
      <a:lvl6pPr marL="2802831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6pPr>
      <a:lvl7pPr marL="3259919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7pPr>
      <a:lvl8pPr marL="3717006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8pPr>
      <a:lvl9pPr marL="4174093" indent="-260286" algn="l" defTabSz="1042731" rtl="0" eaLnBrk="0" fontAlgn="base" hangingPunct="0">
        <a:spcBef>
          <a:spcPct val="20000"/>
        </a:spcBef>
        <a:spcAft>
          <a:spcPct val="0"/>
        </a:spcAft>
        <a:buChar char="»"/>
        <a:defRPr kumimoji="1" sz="16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8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73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62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48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34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20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09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696" algn="l" defTabSz="91417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0.png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png"/><Relationship Id="rId7" Type="http://schemas.openxmlformats.org/officeDocument/2006/relationships/image" Target="../media/image46.jpe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jpe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wmf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7.wmf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png"/><Relationship Id="rId4" Type="http://schemas.openxmlformats.org/officeDocument/2006/relationships/image" Target="../media/image2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3.jpe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jpeg"/><Relationship Id="rId17" Type="http://schemas.openxmlformats.org/officeDocument/2006/relationships/image" Target="../media/image87.jpeg"/><Relationship Id="rId2" Type="http://schemas.openxmlformats.org/officeDocument/2006/relationships/image" Target="../media/image72.jpeg"/><Relationship Id="rId16" Type="http://schemas.openxmlformats.org/officeDocument/2006/relationships/image" Target="../media/image8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jpeg"/><Relationship Id="rId11" Type="http://schemas.openxmlformats.org/officeDocument/2006/relationships/image" Target="../media/image81.jpeg"/><Relationship Id="rId5" Type="http://schemas.openxmlformats.org/officeDocument/2006/relationships/image" Target="../media/image75.png"/><Relationship Id="rId15" Type="http://schemas.openxmlformats.org/officeDocument/2006/relationships/image" Target="../media/image85.png"/><Relationship Id="rId10" Type="http://schemas.openxmlformats.org/officeDocument/2006/relationships/image" Target="../media/image80.jpeg"/><Relationship Id="rId4" Type="http://schemas.openxmlformats.org/officeDocument/2006/relationships/image" Target="../media/image74.png"/><Relationship Id="rId9" Type="http://schemas.openxmlformats.org/officeDocument/2006/relationships/image" Target="../media/image79.png"/><Relationship Id="rId14" Type="http://schemas.openxmlformats.org/officeDocument/2006/relationships/image" Target="../media/image8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3" Type="http://schemas.openxmlformats.org/officeDocument/2006/relationships/image" Target="../media/image96.jpeg"/><Relationship Id="rId7" Type="http://schemas.openxmlformats.org/officeDocument/2006/relationships/image" Target="../media/image10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10" Type="http://schemas.openxmlformats.org/officeDocument/2006/relationships/image" Target="../media/image103.png"/><Relationship Id="rId4" Type="http://schemas.openxmlformats.org/officeDocument/2006/relationships/image" Target="../media/image97.jpeg"/><Relationship Id="rId9" Type="http://schemas.openxmlformats.org/officeDocument/2006/relationships/image" Target="../media/image10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65.xml"/><Relationship Id="rId4" Type="http://schemas.openxmlformats.org/officeDocument/2006/relationships/image" Target="../media/image106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54.xml"/><Relationship Id="rId4" Type="http://schemas.openxmlformats.org/officeDocument/2006/relationships/image" Target="../media/image10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7" Type="http://schemas.openxmlformats.org/officeDocument/2006/relationships/image" Target="../media/image115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png"/><Relationship Id="rId5" Type="http://schemas.openxmlformats.org/officeDocument/2006/relationships/image" Target="../media/image113.jpeg"/><Relationship Id="rId4" Type="http://schemas.openxmlformats.org/officeDocument/2006/relationships/image" Target="../media/image112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wmf"/><Relationship Id="rId3" Type="http://schemas.openxmlformats.org/officeDocument/2006/relationships/image" Target="../media/image117.jpeg"/><Relationship Id="rId7" Type="http://schemas.openxmlformats.org/officeDocument/2006/relationships/image" Target="../media/image120.jpeg"/><Relationship Id="rId2" Type="http://schemas.openxmlformats.org/officeDocument/2006/relationships/slideLayout" Target="../slideLayouts/slideLayout60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03.png"/><Relationship Id="rId5" Type="http://schemas.openxmlformats.org/officeDocument/2006/relationships/image" Target="../media/image119.jpeg"/><Relationship Id="rId10" Type="http://schemas.openxmlformats.org/officeDocument/2006/relationships/image" Target="../media/image95.jpeg"/><Relationship Id="rId4" Type="http://schemas.openxmlformats.org/officeDocument/2006/relationships/image" Target="../media/image118.jpeg"/><Relationship Id="rId9" Type="http://schemas.openxmlformats.org/officeDocument/2006/relationships/image" Target="../media/image12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Microsoft_Office_Word_97_-_2003_Document1.doc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2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7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9.jpe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8.jpeg"/><Relationship Id="rId5" Type="http://schemas.openxmlformats.org/officeDocument/2006/relationships/image" Target="../media/image66.jpeg"/><Relationship Id="rId4" Type="http://schemas.openxmlformats.org/officeDocument/2006/relationships/image" Target="../media/image14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jpe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3.jpeg"/><Relationship Id="rId5" Type="http://schemas.openxmlformats.org/officeDocument/2006/relationships/image" Target="../media/image152.jpeg"/><Relationship Id="rId4" Type="http://schemas.openxmlformats.org/officeDocument/2006/relationships/image" Target="../media/image151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21.wmf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5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8.png"/><Relationship Id="rId5" Type="http://schemas.openxmlformats.org/officeDocument/2006/relationships/image" Target="../media/image157.jpeg"/><Relationship Id="rId4" Type="http://schemas.openxmlformats.org/officeDocument/2006/relationships/image" Target="../media/image156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4.png"/><Relationship Id="rId4" Type="http://schemas.openxmlformats.org/officeDocument/2006/relationships/image" Target="../media/image163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6.wmf"/><Relationship Id="rId2" Type="http://schemas.openxmlformats.org/officeDocument/2006/relationships/image" Target="../media/image165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7.wmf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jpeg"/><Relationship Id="rId3" Type="http://schemas.openxmlformats.org/officeDocument/2006/relationships/image" Target="../media/image16.jpeg"/><Relationship Id="rId7" Type="http://schemas.openxmlformats.org/officeDocument/2006/relationships/image" Target="../media/image20.w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wmf"/><Relationship Id="rId2" Type="http://schemas.openxmlformats.org/officeDocument/2006/relationships/image" Target="../media/image16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wm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wm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5.png"/><Relationship Id="rId4" Type="http://schemas.openxmlformats.org/officeDocument/2006/relationships/image" Target="../media/image17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0.wm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5.jpeg"/><Relationship Id="rId5" Type="http://schemas.openxmlformats.org/officeDocument/2006/relationships/image" Target="../media/image19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-54694" y="549257"/>
            <a:ext cx="10691812" cy="7823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4185" tIns="52091" rIns="104185" bIns="52091" anchor="ctr">
            <a:spAutoFit/>
          </a:bodyPr>
          <a:lstStyle/>
          <a:p>
            <a:pPr defTabSz="1042731" eaLnBrk="0" hangingPunct="0"/>
            <a:r>
              <a:rPr lang="en-GB" sz="4400" dirty="0" smtClean="0">
                <a:solidFill>
                  <a:srgbClr val="009999"/>
                </a:solidFill>
              </a:rPr>
              <a:t>“Conventional” Silicon Pixel/Strip Tracker </a:t>
            </a:r>
            <a:endParaRPr lang="en-US" sz="4800" dirty="0">
              <a:solidFill>
                <a:schemeClr val="hlink"/>
              </a:solidFill>
              <a:latin typeface="Arial" charset="0"/>
            </a:endParaRPr>
          </a:p>
        </p:txBody>
      </p:sp>
      <p:sp>
        <p:nvSpPr>
          <p:cNvPr id="26627" name="Text Box 5"/>
          <p:cNvSpPr txBox="1">
            <a:spLocks noChangeArrowheads="1"/>
          </p:cNvSpPr>
          <p:nvPr/>
        </p:nvSpPr>
        <p:spPr bwMode="auto">
          <a:xfrm>
            <a:off x="1992934" y="1403573"/>
            <a:ext cx="6471038" cy="138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394" tIns="45698" rIns="91394" bIns="45698">
            <a:spAutoFit/>
          </a:bodyPr>
          <a:lstStyle/>
          <a:p>
            <a:pPr eaLnBrk="0" hangingPunct="0"/>
            <a:r>
              <a:rPr lang="en-GB" dirty="0" smtClean="0">
                <a:solidFill>
                  <a:schemeClr val="hlink"/>
                </a:solidFill>
                <a:latin typeface="Arial" charset="0"/>
              </a:rPr>
              <a:t>Phil </a:t>
            </a:r>
            <a:r>
              <a:rPr lang="en-GB" dirty="0">
                <a:solidFill>
                  <a:schemeClr val="hlink"/>
                </a:solidFill>
                <a:latin typeface="Arial" charset="0"/>
              </a:rPr>
              <a:t>Allport </a:t>
            </a:r>
            <a:endParaRPr lang="en-GB" dirty="0" smtClean="0">
              <a:solidFill>
                <a:schemeClr val="hlink"/>
              </a:solidFill>
              <a:latin typeface="Arial" charset="0"/>
            </a:endParaRPr>
          </a:p>
          <a:p>
            <a:pPr eaLnBrk="0" hangingPunct="0"/>
            <a:r>
              <a:rPr lang="en-GB" dirty="0" smtClean="0">
                <a:solidFill>
                  <a:schemeClr val="hlink"/>
                </a:solidFill>
                <a:latin typeface="Arial" charset="0"/>
              </a:rPr>
              <a:t>The University </a:t>
            </a:r>
            <a:r>
              <a:rPr lang="en-GB" dirty="0">
                <a:solidFill>
                  <a:schemeClr val="hlink"/>
                </a:solidFill>
                <a:latin typeface="Arial" charset="0"/>
              </a:rPr>
              <a:t>of </a:t>
            </a:r>
            <a:r>
              <a:rPr lang="en-GB" dirty="0" smtClean="0">
                <a:solidFill>
                  <a:schemeClr val="hlink"/>
                </a:solidFill>
                <a:latin typeface="Arial" charset="0"/>
              </a:rPr>
              <a:t>Liverpool</a:t>
            </a:r>
            <a:endParaRPr lang="en-GB" dirty="0">
              <a:solidFill>
                <a:schemeClr val="hlink"/>
              </a:solidFill>
              <a:latin typeface="Arial" charset="0"/>
            </a:endParaRPr>
          </a:p>
          <a:p>
            <a:pPr eaLnBrk="0" hangingPunct="0"/>
            <a:r>
              <a:rPr lang="en-GB" sz="2400" dirty="0" smtClean="0">
                <a:solidFill>
                  <a:srgbClr val="800000"/>
                </a:solidFill>
              </a:rPr>
              <a:t>12/11/10</a:t>
            </a:r>
            <a:endParaRPr lang="en-GB" sz="2400" dirty="0">
              <a:solidFill>
                <a:srgbClr val="800000"/>
              </a:solidFill>
            </a:endParaRPr>
          </a:p>
          <a:p>
            <a:pPr eaLnBrk="0" hangingPunct="0"/>
            <a:r>
              <a:rPr lang="en-GB" sz="2400" dirty="0" smtClean="0">
                <a:solidFill>
                  <a:srgbClr val="FF5050"/>
                </a:solidFill>
              </a:rPr>
              <a:t>3</a:t>
            </a:r>
            <a:r>
              <a:rPr lang="en-GB" sz="2400" baseline="30000" dirty="0" smtClean="0">
                <a:solidFill>
                  <a:srgbClr val="FF5050"/>
                </a:solidFill>
              </a:rPr>
              <a:t>rd</a:t>
            </a:r>
            <a:r>
              <a:rPr lang="en-GB" sz="2400" dirty="0" smtClean="0">
                <a:solidFill>
                  <a:srgbClr val="FF5050"/>
                </a:solidFill>
              </a:rPr>
              <a:t> CERN-ECFA-</a:t>
            </a:r>
            <a:r>
              <a:rPr lang="en-GB" sz="2400" dirty="0" err="1" smtClean="0">
                <a:solidFill>
                  <a:srgbClr val="FF5050"/>
                </a:solidFill>
              </a:rPr>
              <a:t>NuPECC</a:t>
            </a:r>
            <a:r>
              <a:rPr lang="en-GB" sz="2400" dirty="0" smtClean="0">
                <a:solidFill>
                  <a:srgbClr val="FF5050"/>
                </a:solidFill>
              </a:rPr>
              <a:t> Workshop on </a:t>
            </a:r>
            <a:r>
              <a:rPr lang="en-GB" sz="2400" dirty="0" err="1" smtClean="0">
                <a:solidFill>
                  <a:srgbClr val="FF5050"/>
                </a:solidFill>
              </a:rPr>
              <a:t>LHeC</a:t>
            </a:r>
            <a:endParaRPr lang="en-GB" sz="2400" dirty="0" smtClean="0">
              <a:solidFill>
                <a:srgbClr val="FF5050"/>
              </a:solidFill>
            </a:endParaRPr>
          </a:p>
        </p:txBody>
      </p:sp>
      <p:sp>
        <p:nvSpPr>
          <p:cNvPr id="364548" name="Text Box 4"/>
          <p:cNvSpPr txBox="1">
            <a:spLocks noChangeArrowheads="1"/>
          </p:cNvSpPr>
          <p:nvPr/>
        </p:nvSpPr>
        <p:spPr bwMode="auto">
          <a:xfrm>
            <a:off x="305346" y="2987749"/>
            <a:ext cx="9989377" cy="44534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102543" tIns="53323" rIns="102543" bIns="53323">
            <a:spAutoFit/>
          </a:bodyPr>
          <a:lstStyle/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GB" sz="1400" b="0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US" sz="1400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lnSpc>
                <a:spcPct val="85000"/>
              </a:lnSpc>
              <a:spcAft>
                <a:spcPct val="40000"/>
              </a:spcAft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3200" dirty="0" smtClean="0">
                <a:solidFill>
                  <a:srgbClr val="3333CC"/>
                </a:solidFill>
              </a:rPr>
              <a:t>Brief </a:t>
            </a:r>
            <a:r>
              <a:rPr lang="en-US" sz="3200" dirty="0">
                <a:solidFill>
                  <a:srgbClr val="3333CC"/>
                </a:solidFill>
              </a:rPr>
              <a:t>Overview of </a:t>
            </a:r>
            <a:r>
              <a:rPr lang="en-US" sz="3200" dirty="0" smtClean="0">
                <a:solidFill>
                  <a:srgbClr val="3333CC"/>
                </a:solidFill>
              </a:rPr>
              <a:t>Tracking in CMS and ATLAS</a:t>
            </a:r>
          </a:p>
          <a:p>
            <a:pPr marL="352337" indent="-352337" algn="l" defTabSz="369796" eaLnBrk="0" hangingPunct="0">
              <a:lnSpc>
                <a:spcPct val="85000"/>
              </a:lnSpc>
              <a:spcAft>
                <a:spcPct val="40000"/>
              </a:spcAft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3200" dirty="0" smtClean="0">
                <a:solidFill>
                  <a:srgbClr val="3333CC"/>
                </a:solidFill>
              </a:rPr>
              <a:t>LHC Vertex Detector Technologies </a:t>
            </a:r>
            <a:endParaRPr lang="en-US" sz="3200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lnSpc>
                <a:spcPct val="85000"/>
              </a:lnSpc>
              <a:spcAft>
                <a:spcPct val="40000"/>
              </a:spcAft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3200" dirty="0" smtClean="0">
                <a:solidFill>
                  <a:srgbClr val="3333CC"/>
                </a:solidFill>
              </a:rPr>
              <a:t>Silicon Detectors for </a:t>
            </a:r>
            <a:r>
              <a:rPr lang="en-US" sz="3200" dirty="0" err="1" smtClean="0">
                <a:solidFill>
                  <a:srgbClr val="3333CC"/>
                </a:solidFill>
              </a:rPr>
              <a:t>sLHC</a:t>
            </a:r>
            <a:r>
              <a:rPr lang="en-US" sz="3200" dirty="0" smtClean="0">
                <a:solidFill>
                  <a:srgbClr val="3333CC"/>
                </a:solidFill>
              </a:rPr>
              <a:t> (High                               Luminosity Upgrade LHC)</a:t>
            </a:r>
          </a:p>
          <a:p>
            <a:pPr marL="352337" indent="-352337" algn="l" defTabSz="369796" eaLnBrk="0" hangingPunct="0">
              <a:lnSpc>
                <a:spcPct val="85000"/>
              </a:lnSpc>
              <a:spcAft>
                <a:spcPct val="40000"/>
              </a:spcAft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3200" dirty="0" smtClean="0">
                <a:solidFill>
                  <a:srgbClr val="3333CC"/>
                </a:solidFill>
              </a:rPr>
              <a:t>Suggestions for </a:t>
            </a:r>
            <a:r>
              <a:rPr lang="en-US" sz="3200" dirty="0" err="1" smtClean="0">
                <a:solidFill>
                  <a:srgbClr val="3333CC"/>
                </a:solidFill>
              </a:rPr>
              <a:t>LHeC</a:t>
            </a:r>
            <a:endParaRPr lang="en-US" sz="3200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lnSpc>
                <a:spcPct val="85000"/>
              </a:lnSpc>
              <a:spcAft>
                <a:spcPct val="40000"/>
              </a:spcAft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3200" dirty="0" smtClean="0">
                <a:solidFill>
                  <a:srgbClr val="3333CC"/>
                </a:solidFill>
              </a:rPr>
              <a:t>Conclusions</a:t>
            </a:r>
            <a:endParaRPr lang="en-US" sz="3200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lnSpc>
                <a:spcPct val="85000"/>
              </a:lnSpc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endParaRPr lang="en-US" sz="3200" dirty="0">
              <a:solidFill>
                <a:srgbClr val="3333CC"/>
              </a:solidFill>
            </a:endParaRPr>
          </a:p>
        </p:txBody>
      </p:sp>
      <p:pic>
        <p:nvPicPr>
          <p:cNvPr id="8" name="Picture 7" descr="trk_pix_slhc_pileup_400_7[1]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913552" y="4427909"/>
            <a:ext cx="3472914" cy="29069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454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454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6454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6454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6454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587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1813" cy="7545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88" y="2016125"/>
            <a:ext cx="352742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238" y="1763713"/>
            <a:ext cx="549751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2976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538" y="4500563"/>
            <a:ext cx="3719512" cy="2517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485" name="Rectangle 5"/>
          <p:cNvSpPr>
            <a:spLocks noChangeArrowheads="1"/>
          </p:cNvSpPr>
          <p:nvPr/>
        </p:nvSpPr>
        <p:spPr bwMode="auto">
          <a:xfrm>
            <a:off x="0" y="-107950"/>
            <a:ext cx="1069181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08" tIns="52052" rIns="104108" bIns="52052" anchor="ctr"/>
          <a:lstStyle/>
          <a:p>
            <a:pPr defTabSz="1042988"/>
            <a:r>
              <a:rPr lang="en-GB" sz="4200" dirty="0" err="1" smtClean="0">
                <a:solidFill>
                  <a:schemeClr val="hlink"/>
                </a:solidFill>
              </a:rPr>
              <a:t>LHCb</a:t>
            </a:r>
            <a:r>
              <a:rPr lang="en-GB" sz="4200" dirty="0" smtClean="0">
                <a:solidFill>
                  <a:schemeClr val="hlink"/>
                </a:solidFill>
              </a:rPr>
              <a:t> Vertex Locator Modules</a:t>
            </a:r>
            <a:endParaRPr lang="en-US" sz="4200" dirty="0">
              <a:solidFill>
                <a:schemeClr val="hlink"/>
              </a:solidFill>
            </a:endParaRPr>
          </a:p>
        </p:txBody>
      </p:sp>
      <p:pic>
        <p:nvPicPr>
          <p:cNvPr id="62976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61925" y="1403350"/>
            <a:ext cx="4248150" cy="311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0" y="4932363"/>
            <a:ext cx="4265613" cy="2627312"/>
            <a:chOff x="270" y="1104"/>
            <a:chExt cx="5832" cy="2817"/>
          </a:xfrm>
        </p:grpSpPr>
        <p:pic>
          <p:nvPicPr>
            <p:cNvPr id="20494" name="Picture 8" descr="vertex1"/>
            <p:cNvPicPr>
              <a:picLocks noChangeAspect="1" noChangeArrowheads="1"/>
            </p:cNvPicPr>
            <p:nvPr/>
          </p:nvPicPr>
          <p:blipFill>
            <a:blip r:embed="rId7" cstate="print">
              <a:clrChange>
                <a:clrFrom>
                  <a:srgbClr val="FBFEFB"/>
                </a:clrFrom>
                <a:clrTo>
                  <a:srgbClr val="FBFE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0" y="1632"/>
              <a:ext cx="3042" cy="2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9" descr="detect1copy"/>
            <p:cNvPicPr>
              <a:picLocks noChangeAspect="1" noChangeArrowheads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104"/>
              <a:ext cx="2646" cy="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6" name="AutoShape 10"/>
            <p:cNvSpPr>
              <a:spLocks noChangeArrowheads="1"/>
            </p:cNvSpPr>
            <p:nvPr/>
          </p:nvSpPr>
          <p:spPr bwMode="auto">
            <a:xfrm>
              <a:off x="3024" y="1440"/>
              <a:ext cx="756" cy="288"/>
            </a:xfrm>
            <a:prstGeom prst="curvedDownArrow">
              <a:avLst>
                <a:gd name="adj1" fmla="val 52500"/>
                <a:gd name="adj2" fmla="val 105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pic>
        <p:nvPicPr>
          <p:cNvPr id="629772" name="Picture 12" descr="DSCN1116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265613" y="971550"/>
            <a:ext cx="6884987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29783" name="Arc 23"/>
          <p:cNvSpPr>
            <a:spLocks/>
          </p:cNvSpPr>
          <p:nvPr/>
        </p:nvSpPr>
        <p:spPr bwMode="auto">
          <a:xfrm>
            <a:off x="8945563" y="3995738"/>
            <a:ext cx="914400" cy="914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5" name="TextBox 14"/>
          <p:cNvSpPr txBox="1"/>
          <p:nvPr/>
        </p:nvSpPr>
        <p:spPr>
          <a:xfrm>
            <a:off x="410955" y="2195661"/>
            <a:ext cx="25586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FFFF00"/>
                </a:solidFill>
              </a:rPr>
              <a:t>Liverpool University,              Stevenage Circuits and Hawk Electronics</a:t>
            </a:r>
            <a:endParaRPr lang="en-GB" sz="1600" dirty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25826" y="4275182"/>
            <a:ext cx="273630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>
                <a:solidFill>
                  <a:srgbClr val="FFFF00"/>
                </a:solidFill>
              </a:rPr>
              <a:t>Micron Semiconductor Ltd and Liverpool University</a:t>
            </a:r>
            <a:endParaRPr lang="en-GB" sz="1600" dirty="0">
              <a:solidFill>
                <a:srgbClr val="FFFF00"/>
              </a:solidFill>
            </a:endParaRPr>
          </a:p>
        </p:txBody>
      </p:sp>
      <p:pic>
        <p:nvPicPr>
          <p:cNvPr id="629774" name="Picture 14"/>
          <p:cNvPicPr>
            <a:picLocks noChangeAspect="1" noChangeArrowheads="1"/>
          </p:cNvPicPr>
          <p:nvPr/>
        </p:nvPicPr>
        <p:blipFill>
          <a:blip r:embed="rId10" cstate="print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 l="661" t="12064" r="5948" b="15411"/>
          <a:stretch>
            <a:fillRect/>
          </a:stretch>
        </p:blipFill>
        <p:spPr bwMode="auto">
          <a:xfrm>
            <a:off x="4410075" y="1349225"/>
            <a:ext cx="6697663" cy="401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Text Box 15"/>
          <p:cNvSpPr txBox="1">
            <a:spLocks noChangeArrowheads="1"/>
          </p:cNvSpPr>
          <p:nvPr/>
        </p:nvSpPr>
        <p:spPr bwMode="auto">
          <a:xfrm>
            <a:off x="4335465" y="5558878"/>
            <a:ext cx="62833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05" tIns="53316" rIns="20505" bIns="53316"/>
          <a:lstStyle/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At the LHC B-mesons are mostly produced in pairs going predominantly near the beam axis (forward region) </a:t>
            </a:r>
          </a:p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 err="1">
                <a:solidFill>
                  <a:srgbClr val="3333CC"/>
                </a:solidFill>
                <a:latin typeface="Times New Roman" pitchFamily="18" charset="0"/>
              </a:rPr>
              <a:t>LHCb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 will </a:t>
            </a:r>
            <a:r>
              <a:rPr lang="en-GB" dirty="0" smtClean="0">
                <a:solidFill>
                  <a:srgbClr val="3333CC"/>
                </a:solidFill>
                <a:latin typeface="Times New Roman" pitchFamily="18" charset="0"/>
              </a:rPr>
              <a:t>see production of 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up to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10</a:t>
            </a:r>
            <a:r>
              <a:rPr lang="en-GB" baseline="30000" dirty="0">
                <a:solidFill>
                  <a:schemeClr val="tx1"/>
                </a:solidFill>
                <a:latin typeface="Times New Roman" pitchFamily="18" charset="0"/>
              </a:rPr>
              <a:t>12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 b-pairs /year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 and the detector is optimized to study B-mesons</a:t>
            </a:r>
          </a:p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 err="1" smtClean="0">
                <a:solidFill>
                  <a:srgbClr val="3333CC"/>
                </a:solidFill>
                <a:latin typeface="Times New Roman" pitchFamily="18" charset="0"/>
              </a:rPr>
              <a:t>LHCb</a:t>
            </a:r>
            <a:r>
              <a:rPr lang="en-GB" dirty="0" smtClean="0">
                <a:solidFill>
                  <a:srgbClr val="3333CC"/>
                </a:solidFill>
                <a:latin typeface="Times New Roman" pitchFamily="18" charset="0"/>
              </a:rPr>
              <a:t> claims the most accurate projection to the interaction region for tagging on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displaced 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</a:rPr>
              <a:t>vertices.</a:t>
            </a:r>
            <a:endParaRPr lang="en-GB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297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2000"/>
                                        <p:tgtEl>
                                          <p:spTgt spid="6297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297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29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29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297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297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1690" y="2016125"/>
            <a:ext cx="3527425" cy="2513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13238" y="1763715"/>
            <a:ext cx="5497512" cy="3375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" y="4932363"/>
            <a:ext cx="4265612" cy="2627312"/>
            <a:chOff x="270" y="1104"/>
            <a:chExt cx="5832" cy="2817"/>
          </a:xfrm>
        </p:grpSpPr>
        <p:pic>
          <p:nvPicPr>
            <p:cNvPr id="20494" name="Picture 8" descr="vertex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BFEFB"/>
                </a:clrFrom>
                <a:clrTo>
                  <a:srgbClr val="FBFEFB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270" y="1632"/>
              <a:ext cx="3042" cy="22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0495" name="Picture 9" descr="detect1copy"/>
            <p:cNvPicPr>
              <a:picLocks noChangeAspect="1" noChangeArrowheads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456" y="1104"/>
              <a:ext cx="2646" cy="18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0496" name="AutoShape 10"/>
            <p:cNvSpPr>
              <a:spLocks noChangeArrowheads="1"/>
            </p:cNvSpPr>
            <p:nvPr/>
          </p:nvSpPr>
          <p:spPr bwMode="auto">
            <a:xfrm>
              <a:off x="3024" y="1440"/>
              <a:ext cx="756" cy="288"/>
            </a:xfrm>
            <a:prstGeom prst="curvedDownArrow">
              <a:avLst>
                <a:gd name="adj1" fmla="val 52500"/>
                <a:gd name="adj2" fmla="val 105000"/>
                <a:gd name="adj3" fmla="val 33333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GB"/>
            </a:p>
          </p:txBody>
        </p:sp>
      </p:grpSp>
      <p:sp>
        <p:nvSpPr>
          <p:cNvPr id="629775" name="Text Box 15"/>
          <p:cNvSpPr txBox="1">
            <a:spLocks noChangeArrowheads="1"/>
          </p:cNvSpPr>
          <p:nvPr/>
        </p:nvSpPr>
        <p:spPr bwMode="auto">
          <a:xfrm>
            <a:off x="4335465" y="5558878"/>
            <a:ext cx="6283325" cy="957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20505" tIns="53316" rIns="20505" bIns="53316"/>
          <a:lstStyle/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At the LHC B-mesons are mostly produced in pairs going predominantly near the beam axis (forward region) </a:t>
            </a:r>
          </a:p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 err="1">
                <a:solidFill>
                  <a:srgbClr val="3333CC"/>
                </a:solidFill>
                <a:latin typeface="Times New Roman" pitchFamily="18" charset="0"/>
              </a:rPr>
              <a:t>LHCb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 will </a:t>
            </a:r>
            <a:r>
              <a:rPr lang="en-GB" dirty="0" smtClean="0">
                <a:solidFill>
                  <a:srgbClr val="3333CC"/>
                </a:solidFill>
                <a:latin typeface="Times New Roman" pitchFamily="18" charset="0"/>
              </a:rPr>
              <a:t>see production of 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up to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10</a:t>
            </a:r>
            <a:r>
              <a:rPr lang="en-GB" baseline="30000" dirty="0">
                <a:solidFill>
                  <a:schemeClr val="tx1"/>
                </a:solidFill>
                <a:latin typeface="Times New Roman" pitchFamily="18" charset="0"/>
              </a:rPr>
              <a:t>12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 b-pairs /year</a:t>
            </a:r>
            <a:r>
              <a:rPr lang="en-GB" dirty="0">
                <a:solidFill>
                  <a:srgbClr val="3333CC"/>
                </a:solidFill>
                <a:latin typeface="Times New Roman" pitchFamily="18" charset="0"/>
              </a:rPr>
              <a:t> and the detector is optimized to study B-mesons</a:t>
            </a:r>
          </a:p>
          <a:p>
            <a:pPr algn="l" defTabSz="1042731" eaLnBrk="0" hangingPunct="0">
              <a:tabLst>
                <a:tab pos="984006" algn="l"/>
                <a:tab pos="1971188" algn="l"/>
                <a:tab pos="2953608" algn="l"/>
                <a:tab pos="3940789" algn="l"/>
              </a:tabLst>
            </a:pPr>
            <a:r>
              <a:rPr lang="en-GB" dirty="0" err="1" smtClean="0">
                <a:solidFill>
                  <a:srgbClr val="3333CC"/>
                </a:solidFill>
                <a:latin typeface="Times New Roman" pitchFamily="18" charset="0"/>
              </a:rPr>
              <a:t>LHCb</a:t>
            </a:r>
            <a:r>
              <a:rPr lang="en-GB" dirty="0" smtClean="0">
                <a:solidFill>
                  <a:srgbClr val="3333CC"/>
                </a:solidFill>
                <a:latin typeface="Times New Roman" pitchFamily="18" charset="0"/>
              </a:rPr>
              <a:t> claims the most accurate projection to the interaction region for tagging on </a:t>
            </a:r>
            <a:r>
              <a:rPr lang="en-GB" dirty="0">
                <a:solidFill>
                  <a:schemeClr val="tx1"/>
                </a:solidFill>
                <a:latin typeface="Times New Roman" pitchFamily="18" charset="0"/>
              </a:rPr>
              <a:t>displaced </a:t>
            </a:r>
            <a:r>
              <a:rPr lang="en-GB" dirty="0" smtClean="0">
                <a:solidFill>
                  <a:schemeClr val="tx1"/>
                </a:solidFill>
                <a:latin typeface="Times New Roman" pitchFamily="18" charset="0"/>
              </a:rPr>
              <a:t>vertices.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29783" name="Arc 23"/>
          <p:cNvSpPr>
            <a:spLocks/>
          </p:cNvSpPr>
          <p:nvPr/>
        </p:nvSpPr>
        <p:spPr bwMode="auto">
          <a:xfrm>
            <a:off x="9297633" y="4261890"/>
            <a:ext cx="210261" cy="382095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600"/>
              <a:gd name="T1" fmla="*/ 0 h 21600"/>
              <a:gd name="T2" fmla="*/ 21600 w 21600"/>
              <a:gd name="T3" fmla="*/ 21600 h 21600"/>
              <a:gd name="T4" fmla="*/ 0 w 21600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close/>
              </a:path>
            </a:pathLst>
          </a:custGeom>
          <a:noFill/>
          <a:ln w="9525">
            <a:noFill/>
            <a:round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082" tIns="52040" rIns="104082" bIns="52040" anchor="ctr">
            <a:spAutoFit/>
          </a:bodyPr>
          <a:lstStyle/>
          <a:p>
            <a:pPr>
              <a:defRPr/>
            </a:pPr>
            <a:endParaRPr lang="en-GB"/>
          </a:p>
        </p:txBody>
      </p:sp>
      <p:pic>
        <p:nvPicPr>
          <p:cNvPr id="17" name="Picture 16" descr="firstBplus2JpsiKplus_LargeOverview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-1" y="1571230"/>
            <a:ext cx="5845973" cy="2851550"/>
          </a:xfrm>
          <a:prstGeom prst="rect">
            <a:avLst/>
          </a:prstGeom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45972" y="1565259"/>
            <a:ext cx="4651568" cy="2855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s4.jpg"/>
          <p:cNvPicPr>
            <a:picLocks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5845971" y="1565261"/>
            <a:ext cx="4734930" cy="3730753"/>
          </a:xfrm>
          <a:prstGeom prst="rect">
            <a:avLst/>
          </a:prstGeom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-414734" y="-107950"/>
            <a:ext cx="1069181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08" tIns="52052" rIns="104108" bIns="52052" anchor="ctr"/>
          <a:lstStyle/>
          <a:p>
            <a:pPr defTabSz="1042988"/>
            <a:r>
              <a:rPr lang="en-GB" sz="4200" dirty="0" err="1" smtClean="0">
                <a:solidFill>
                  <a:schemeClr val="hlink"/>
                </a:solidFill>
              </a:rPr>
              <a:t>LHCb</a:t>
            </a:r>
            <a:r>
              <a:rPr lang="en-GB" sz="4200" dirty="0" smtClean="0">
                <a:solidFill>
                  <a:schemeClr val="hlink"/>
                </a:solidFill>
              </a:rPr>
              <a:t> Vertex Locator:  First B Event         </a:t>
            </a:r>
            <a:endParaRPr lang="en-US" sz="4200" dirty="0">
              <a:solidFill>
                <a:schemeClr val="hlink"/>
              </a:solidFill>
            </a:endParaRPr>
          </a:p>
        </p:txBody>
      </p:sp>
    </p:spTree>
  </p:cSld>
  <p:clrMapOvr>
    <a:masterClrMapping/>
  </p:clrMapOvr>
  <p:transition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21508" name="Picture 5" descr="DSC031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691813" cy="7596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35421"/>
            <a:ext cx="9621837" cy="125888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9999"/>
                </a:solidFill>
              </a:rPr>
              <a:t>LHCb</a:t>
            </a:r>
            <a:r>
              <a:rPr lang="en-US" b="1" dirty="0" smtClean="0">
                <a:solidFill>
                  <a:srgbClr val="009999"/>
                </a:solidFill>
              </a:rPr>
              <a:t> Upgrade schedule</a:t>
            </a:r>
            <a:endParaRPr lang="en-US" b="1" dirty="0">
              <a:solidFill>
                <a:srgbClr val="009999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7484269" y="7006699"/>
            <a:ext cx="2676517" cy="4031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7/24/10 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3389305" y="7006699"/>
            <a:ext cx="4098528" cy="4031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Marina Artuso ICHEP 2010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716352" y="7006699"/>
            <a:ext cx="2316559" cy="403183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3ACD5688-F082-D043-A569-D27A490F9CF4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692621" y="1382513"/>
            <a:ext cx="9621837" cy="5493668"/>
          </a:xfrm>
        </p:spPr>
        <p:txBody>
          <a:bodyPr>
            <a:normAutofit fontScale="85000" lnSpcReduction="10000"/>
          </a:bodyPr>
          <a:lstStyle/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3200" b="1" dirty="0" smtClean="0">
                <a:solidFill>
                  <a:srgbClr val="640957"/>
                </a:solidFill>
              </a:rPr>
              <a:t>Phase I: 2016 LHC long shutdown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Novel pixel based vertex detector (VELOPIX)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New front end electronics 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New trigger and data acquisition concept to achieve better efficiency for </a:t>
            </a:r>
            <a:r>
              <a:rPr lang="en-US" dirty="0" err="1" smtClean="0">
                <a:solidFill>
                  <a:schemeClr val="accent4"/>
                </a:solidFill>
              </a:rPr>
              <a:t>hadronic</a:t>
            </a:r>
            <a:r>
              <a:rPr lang="en-US" dirty="0" smtClean="0">
                <a:solidFill>
                  <a:schemeClr val="accent4"/>
                </a:solidFill>
              </a:rPr>
              <a:t> B decays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RICH photon detector replacement 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New track trigger and inner tracker triggering systems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endParaRPr lang="en-US" dirty="0" smtClean="0">
              <a:solidFill>
                <a:schemeClr val="accent4"/>
              </a:solidFill>
            </a:endParaRPr>
          </a:p>
          <a:p>
            <a:pPr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sz="3300" b="1" dirty="0" smtClean="0">
                <a:solidFill>
                  <a:srgbClr val="640957"/>
                </a:solidFill>
              </a:rPr>
              <a:t>Phase II: 2020 LHC shutdown for luminosity upgrade 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 new </a:t>
            </a:r>
            <a:r>
              <a:rPr lang="en-US" dirty="0" err="1" smtClean="0">
                <a:solidFill>
                  <a:schemeClr val="accent4"/>
                </a:solidFill>
              </a:rPr>
              <a:t>hadron</a:t>
            </a:r>
            <a:r>
              <a:rPr lang="en-US" dirty="0" smtClean="0">
                <a:solidFill>
                  <a:schemeClr val="accent4"/>
                </a:solidFill>
              </a:rPr>
              <a:t> ID system based on precision time of flight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Better electromagnetic calorimeter segmentation</a:t>
            </a:r>
          </a:p>
          <a:p>
            <a:pPr lvl="1">
              <a:buClr>
                <a:schemeClr val="accent1">
                  <a:lumMod val="50000"/>
                </a:schemeClr>
              </a:buClr>
              <a:buFont typeface="Wingdings" pitchFamily="2" charset="2"/>
              <a:buChar char="q"/>
            </a:pPr>
            <a:r>
              <a:rPr lang="en-US" dirty="0" smtClean="0">
                <a:solidFill>
                  <a:schemeClr val="accent4"/>
                </a:solidFill>
              </a:rPr>
              <a:t>Change to inner and outer tracking geometry</a:t>
            </a:r>
          </a:p>
          <a:p>
            <a:pPr>
              <a:buClr>
                <a:schemeClr val="accent5"/>
              </a:buClr>
              <a:buNone/>
            </a:pPr>
            <a:endParaRPr lang="en-US" dirty="0" smtClean="0">
              <a:solidFill>
                <a:schemeClr val="accent4"/>
              </a:solidFill>
            </a:endParaRPr>
          </a:p>
          <a:p>
            <a:pPr lvl="1">
              <a:buClr>
                <a:schemeClr val="accent5"/>
              </a:buClr>
              <a:buFont typeface="Wingdings" charset="2"/>
              <a:buChar char="Ø"/>
            </a:pPr>
            <a:endParaRPr lang="en-US" dirty="0" smtClean="0">
              <a:solidFill>
                <a:schemeClr val="accent4"/>
              </a:solidFill>
            </a:endParaRPr>
          </a:p>
          <a:p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4510608" y="1946678"/>
            <a:ext cx="5680026" cy="1342193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4510608" y="3525109"/>
            <a:ext cx="5680026" cy="1574932"/>
          </a:xfrm>
          <a:prstGeom prst="rect">
            <a:avLst/>
          </a:prstGeom>
          <a:solidFill>
            <a:srgbClr val="FFFF99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2" name="Title 1"/>
          <p:cNvSpPr>
            <a:spLocks noGrp="1"/>
          </p:cNvSpPr>
          <p:nvPr>
            <p:ph type="title"/>
          </p:nvPr>
        </p:nvSpPr>
        <p:spPr>
          <a:xfrm>
            <a:off x="1340693" y="-180603"/>
            <a:ext cx="9621837" cy="1258887"/>
          </a:xfrm>
        </p:spPr>
        <p:txBody>
          <a:bodyPr/>
          <a:lstStyle/>
          <a:p>
            <a:r>
              <a:rPr lang="en-US" sz="4800" b="1" dirty="0" err="1" smtClean="0">
                <a:solidFill>
                  <a:srgbClr val="009999"/>
                </a:solidFill>
              </a:rPr>
              <a:t>Medipix</a:t>
            </a:r>
            <a:r>
              <a:rPr lang="en-US" sz="4800" b="1" dirty="0" smtClean="0">
                <a:solidFill>
                  <a:srgbClr val="009999"/>
                </a:solidFill>
              </a:rPr>
              <a:t> Development Path</a:t>
            </a:r>
          </a:p>
        </p:txBody>
      </p:sp>
      <p:sp>
        <p:nvSpPr>
          <p:cNvPr id="4" name="Oval 3"/>
          <p:cNvSpPr/>
          <p:nvPr/>
        </p:nvSpPr>
        <p:spPr>
          <a:xfrm>
            <a:off x="417650" y="611485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294" name="TextBox 10"/>
          <p:cNvSpPr txBox="1">
            <a:spLocks noChangeArrowheads="1"/>
          </p:cNvSpPr>
          <p:nvPr/>
        </p:nvSpPr>
        <p:spPr bwMode="auto">
          <a:xfrm>
            <a:off x="835299" y="847724"/>
            <a:ext cx="1319771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/>
              <a:t>Medipix1</a:t>
            </a:r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4510609" y="1005218"/>
            <a:ext cx="5596496" cy="659304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1um SCAMOS 64 by 64 pixels </a:t>
            </a:r>
          </a:p>
          <a:p>
            <a:r>
              <a:rPr lang="en-US" dirty="0"/>
              <a:t>Photon Counting Demonstrator (1997)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4510608" y="1946677"/>
            <a:ext cx="5680026" cy="65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250nm IBM CMOS, 256 by 256 55um pixels </a:t>
            </a:r>
          </a:p>
          <a:p>
            <a:r>
              <a:rPr lang="en-US" dirty="0"/>
              <a:t>Full photon counting (2002)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510609" y="3525110"/>
            <a:ext cx="5763556" cy="9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130nm IBM CMOS</a:t>
            </a:r>
          </a:p>
          <a:p>
            <a:r>
              <a:rPr lang="en-US" dirty="0"/>
              <a:t>Photon Counting,  Spectroscopic, Charge Summing, Continuous Readout  (2009)</a:t>
            </a:r>
          </a:p>
        </p:txBody>
      </p:sp>
      <p:sp>
        <p:nvSpPr>
          <p:cNvPr id="24" name="Rectangle 23"/>
          <p:cNvSpPr>
            <a:spLocks noChangeArrowheads="1"/>
          </p:cNvSpPr>
          <p:nvPr/>
        </p:nvSpPr>
        <p:spPr bwMode="auto">
          <a:xfrm>
            <a:off x="4594139" y="4470069"/>
            <a:ext cx="5345907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Fast front end, Simultaneous </a:t>
            </a:r>
            <a:r>
              <a:rPr lang="en-US" dirty="0" err="1"/>
              <a:t>ToT</a:t>
            </a:r>
            <a:r>
              <a:rPr lang="en-US" dirty="0"/>
              <a:t> and </a:t>
            </a:r>
            <a:r>
              <a:rPr lang="en-US" dirty="0" err="1"/>
              <a:t>ToA</a:t>
            </a:r>
            <a:r>
              <a:rPr lang="en-US" dirty="0"/>
              <a:t> (2011)</a:t>
            </a:r>
          </a:p>
        </p:txBody>
      </p:sp>
      <p:sp>
        <p:nvSpPr>
          <p:cNvPr id="25" name="Rectangle 24"/>
          <p:cNvSpPr>
            <a:spLocks noChangeArrowheads="1"/>
          </p:cNvSpPr>
          <p:nvPr/>
        </p:nvSpPr>
        <p:spPr bwMode="auto">
          <a:xfrm>
            <a:off x="4510608" y="2816391"/>
            <a:ext cx="5345907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Analogue (</a:t>
            </a:r>
            <a:r>
              <a:rPr lang="en-US" dirty="0" err="1"/>
              <a:t>ToT</a:t>
            </a:r>
            <a:r>
              <a:rPr lang="en-US" dirty="0"/>
              <a:t>) and Time Stamping (</a:t>
            </a:r>
            <a:r>
              <a:rPr lang="en-US" dirty="0" err="1"/>
              <a:t>ToA</a:t>
            </a:r>
            <a:r>
              <a:rPr lang="en-US" dirty="0"/>
              <a:t>) (2006)</a:t>
            </a:r>
          </a:p>
        </p:txBody>
      </p:sp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4510608" y="5257535"/>
            <a:ext cx="5680026" cy="936303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130nm/90nm/65nm</a:t>
            </a:r>
          </a:p>
          <a:p>
            <a:r>
              <a:rPr lang="en-US" dirty="0"/>
              <a:t>Future </a:t>
            </a:r>
            <a:r>
              <a:rPr lang="en-US" dirty="0" err="1"/>
              <a:t>LHCb</a:t>
            </a:r>
            <a:r>
              <a:rPr lang="en-US" dirty="0"/>
              <a:t> readout – Data driven 40MHz </a:t>
            </a:r>
            <a:r>
              <a:rPr lang="en-US" dirty="0" err="1"/>
              <a:t>ToT</a:t>
            </a:r>
            <a:r>
              <a:rPr lang="en-US" dirty="0"/>
              <a:t> 12Gb/s per chip (2013)</a:t>
            </a:r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3090603" y="1162711"/>
            <a:ext cx="1252946" cy="78747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3090603" y="2107670"/>
            <a:ext cx="1252946" cy="78747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3090603" y="2973884"/>
            <a:ext cx="1336477" cy="7874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3090603" y="3918843"/>
            <a:ext cx="1336477" cy="78746"/>
          </a:xfrm>
          <a:prstGeom prst="straightConnector1">
            <a:avLst/>
          </a:prstGeom>
          <a:ln w="1270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/>
          <p:nvPr/>
        </p:nvCxnSpPr>
        <p:spPr>
          <a:xfrm>
            <a:off x="3090603" y="4785055"/>
            <a:ext cx="1336477" cy="78747"/>
          </a:xfrm>
          <a:prstGeom prst="straightConnector1">
            <a:avLst/>
          </a:prstGeom>
          <a:ln w="1270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/>
          <p:nvPr/>
        </p:nvCxnSpPr>
        <p:spPr>
          <a:xfrm>
            <a:off x="3090603" y="5651269"/>
            <a:ext cx="1336477" cy="78746"/>
          </a:xfrm>
          <a:prstGeom prst="straightConnector1">
            <a:avLst/>
          </a:prstGeom>
          <a:ln w="1270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417650" y="1556445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08" name="TextBox 37"/>
          <p:cNvSpPr txBox="1">
            <a:spLocks noChangeArrowheads="1"/>
          </p:cNvSpPr>
          <p:nvPr/>
        </p:nvSpPr>
        <p:spPr bwMode="auto">
          <a:xfrm>
            <a:off x="852004" y="1792684"/>
            <a:ext cx="1319770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/>
              <a:t>Medipix2</a:t>
            </a:r>
          </a:p>
        </p:txBody>
      </p:sp>
      <p:sp>
        <p:nvSpPr>
          <p:cNvPr id="39" name="Oval 38"/>
          <p:cNvSpPr/>
          <p:nvPr/>
        </p:nvSpPr>
        <p:spPr>
          <a:xfrm>
            <a:off x="417650" y="2501404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10" name="TextBox 39"/>
          <p:cNvSpPr txBox="1">
            <a:spLocks noChangeArrowheads="1"/>
          </p:cNvSpPr>
          <p:nvPr/>
        </p:nvSpPr>
        <p:spPr bwMode="auto">
          <a:xfrm>
            <a:off x="852004" y="2737643"/>
            <a:ext cx="1319770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/>
              <a:t>Timepix</a:t>
            </a:r>
          </a:p>
        </p:txBody>
      </p:sp>
      <p:sp>
        <p:nvSpPr>
          <p:cNvPr id="45" name="Oval 44"/>
          <p:cNvSpPr/>
          <p:nvPr/>
        </p:nvSpPr>
        <p:spPr>
          <a:xfrm>
            <a:off x="417650" y="3446363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12" name="TextBox 45"/>
          <p:cNvSpPr txBox="1">
            <a:spLocks noChangeArrowheads="1"/>
          </p:cNvSpPr>
          <p:nvPr/>
        </p:nvSpPr>
        <p:spPr bwMode="auto">
          <a:xfrm>
            <a:off x="835299" y="3682603"/>
            <a:ext cx="1319771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Medipix3</a:t>
            </a:r>
          </a:p>
        </p:txBody>
      </p:sp>
      <p:sp>
        <p:nvSpPr>
          <p:cNvPr id="47" name="Oval 46"/>
          <p:cNvSpPr/>
          <p:nvPr/>
        </p:nvSpPr>
        <p:spPr>
          <a:xfrm>
            <a:off x="417650" y="4391323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14" name="TextBox 47"/>
          <p:cNvSpPr txBox="1">
            <a:spLocks noChangeArrowheads="1"/>
          </p:cNvSpPr>
          <p:nvPr/>
        </p:nvSpPr>
        <p:spPr bwMode="auto">
          <a:xfrm>
            <a:off x="835299" y="4627562"/>
            <a:ext cx="1319771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Timepix2</a:t>
            </a:r>
          </a:p>
        </p:txBody>
      </p:sp>
      <p:sp>
        <p:nvSpPr>
          <p:cNvPr id="49" name="Oval 48"/>
          <p:cNvSpPr/>
          <p:nvPr/>
        </p:nvSpPr>
        <p:spPr>
          <a:xfrm>
            <a:off x="417650" y="5336282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16" name="TextBox 49"/>
          <p:cNvSpPr txBox="1">
            <a:spLocks noChangeArrowheads="1"/>
          </p:cNvSpPr>
          <p:nvPr/>
        </p:nvSpPr>
        <p:spPr bwMode="auto">
          <a:xfrm>
            <a:off x="835299" y="5572521"/>
            <a:ext cx="1319771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VELOpix</a:t>
            </a:r>
          </a:p>
        </p:txBody>
      </p:sp>
      <p:sp>
        <p:nvSpPr>
          <p:cNvPr id="51" name="Oval 50"/>
          <p:cNvSpPr/>
          <p:nvPr/>
        </p:nvSpPr>
        <p:spPr>
          <a:xfrm>
            <a:off x="417650" y="6281242"/>
            <a:ext cx="2088244" cy="944959"/>
          </a:xfrm>
          <a:prstGeom prst="ellipse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318" name="TextBox 51"/>
          <p:cNvSpPr txBox="1">
            <a:spLocks noChangeArrowheads="1"/>
          </p:cNvSpPr>
          <p:nvPr/>
        </p:nvSpPr>
        <p:spPr bwMode="auto">
          <a:xfrm>
            <a:off x="800030" y="6380987"/>
            <a:ext cx="1319770" cy="659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Timepix3CLICpix</a:t>
            </a:r>
          </a:p>
        </p:txBody>
      </p:sp>
      <p:sp>
        <p:nvSpPr>
          <p:cNvPr id="55" name="Rectangle 54"/>
          <p:cNvSpPr>
            <a:spLocks noChangeArrowheads="1"/>
          </p:cNvSpPr>
          <p:nvPr/>
        </p:nvSpPr>
        <p:spPr bwMode="auto">
          <a:xfrm>
            <a:off x="4510608" y="6310990"/>
            <a:ext cx="5680026" cy="936303"/>
          </a:xfrm>
          <a:prstGeom prst="rect">
            <a:avLst/>
          </a:prstGeom>
          <a:solidFill>
            <a:srgbClr val="FFFF99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130nm/90nm/65nm</a:t>
            </a:r>
          </a:p>
          <a:p>
            <a:r>
              <a:rPr lang="en-US" dirty="0"/>
              <a:t>Future Hybrid Pixel Time tagging layer for the LCD project (20??)</a:t>
            </a:r>
          </a:p>
        </p:txBody>
      </p:sp>
      <p:cxnSp>
        <p:nvCxnSpPr>
          <p:cNvPr id="56" name="Straight Arrow Connector 55"/>
          <p:cNvCxnSpPr/>
          <p:nvPr/>
        </p:nvCxnSpPr>
        <p:spPr>
          <a:xfrm>
            <a:off x="3090603" y="6704724"/>
            <a:ext cx="1336477" cy="78746"/>
          </a:xfrm>
          <a:prstGeom prst="straightConnector1">
            <a:avLst/>
          </a:prstGeom>
          <a:ln w="127000">
            <a:solidFill>
              <a:schemeClr val="tx1"/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25777" y="7154921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Richard </a:t>
            </a:r>
            <a:r>
              <a:rPr lang="en-GB" dirty="0" err="1" smtClean="0">
                <a:solidFill>
                  <a:srgbClr val="C00000"/>
                </a:solidFill>
              </a:rPr>
              <a:t>Plackett</a:t>
            </a:r>
            <a:r>
              <a:rPr lang="en-GB" dirty="0" smtClean="0">
                <a:solidFill>
                  <a:srgbClr val="C00000"/>
                </a:solidFill>
              </a:rPr>
              <a:t> University of Glasgow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7" grpId="0" animBg="1"/>
      <p:bldP spid="20" grpId="0" animBg="1"/>
      <p:bldP spid="21" grpId="0"/>
      <p:bldP spid="23" grpId="0"/>
      <p:bldP spid="24" grpId="0"/>
      <p:bldP spid="25" grpId="0"/>
      <p:bldP spid="26" grpId="0" animBg="1"/>
      <p:bldP spid="5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2231173" y="1636181"/>
            <a:ext cx="5555660" cy="4922538"/>
          </a:xfrm>
          <a:prstGeom prst="ellipse">
            <a:avLst/>
          </a:prstGeom>
          <a:noFill/>
          <a:ln w="384175"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Right Arrow 5"/>
          <p:cNvSpPr/>
          <p:nvPr/>
        </p:nvSpPr>
        <p:spPr>
          <a:xfrm>
            <a:off x="2398233" y="1319444"/>
            <a:ext cx="5473986" cy="792716"/>
          </a:xfrm>
          <a:prstGeom prst="rightArrow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9220" name="Title 1"/>
          <p:cNvSpPr>
            <a:spLocks noGrp="1"/>
          </p:cNvSpPr>
          <p:nvPr>
            <p:ph type="title"/>
          </p:nvPr>
        </p:nvSpPr>
        <p:spPr>
          <a:xfrm>
            <a:off x="534988" y="-287362"/>
            <a:ext cx="9621837" cy="1258887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9999"/>
                </a:solidFill>
              </a:rPr>
              <a:t>“Spinning Back into HEP”?!</a:t>
            </a:r>
          </a:p>
        </p:txBody>
      </p:sp>
      <p:pic>
        <p:nvPicPr>
          <p:cNvPr id="9221" name="Picture 2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r="9880" b="10001"/>
          <a:stretch>
            <a:fillRect/>
          </a:stretch>
        </p:blipFill>
        <p:spPr bwMode="auto">
          <a:xfrm>
            <a:off x="94668" y="628067"/>
            <a:ext cx="2303565" cy="21436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3"/>
          <p:cNvPicPr>
            <a:picLocks noChangeAspect="1" noChangeArrowheads="1"/>
          </p:cNvPicPr>
          <p:nvPr/>
        </p:nvPicPr>
        <p:blipFill>
          <a:blip r:embed="rId3" cstate="print"/>
          <a:srcRect l="23540"/>
          <a:stretch>
            <a:fillRect/>
          </a:stretch>
        </p:blipFill>
        <p:spPr bwMode="auto">
          <a:xfrm>
            <a:off x="4139365" y="1081454"/>
            <a:ext cx="1796819" cy="16659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3" name="Picture 2" descr="C:\My Dropbox\Richards Documents\Papers and Conference Proceedings\Pixel2010\module_baseline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8" t="9430" r="6416" b="8234"/>
          <a:stretch>
            <a:fillRect/>
          </a:stretch>
        </p:blipFill>
        <p:spPr bwMode="auto">
          <a:xfrm>
            <a:off x="7803538" y="922212"/>
            <a:ext cx="2004715" cy="1620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475842" y="5473765"/>
            <a:ext cx="2227461" cy="1480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5" name="Picture 2" descr="C:\Richards Documents\Pictures\chips_zoom 00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53007" y="5292005"/>
            <a:ext cx="1650177" cy="1879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6" name="Picture 5" descr="\\cern.ch\dfs\Departments\PH\Groups\MIC\Medipix\Presentation Images\fish_background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860580" y="2985372"/>
            <a:ext cx="1600060" cy="18006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7" name="Picture 2" descr="C:\Users\Public\Documents\Timepix\processing\pictures\Jan150504.bmp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304922" y="3065869"/>
            <a:ext cx="1936034" cy="182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8" name="TextBox 15"/>
          <p:cNvSpPr txBox="1">
            <a:spLocks noChangeArrowheads="1"/>
          </p:cNvSpPr>
          <p:nvPr/>
        </p:nvSpPr>
        <p:spPr bwMode="auto">
          <a:xfrm>
            <a:off x="462199" y="561570"/>
            <a:ext cx="1852505" cy="56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sz="1600" dirty="0"/>
              <a:t>WA97 ‘</a:t>
            </a:r>
            <a:r>
              <a:rPr lang="en-US" sz="1400" dirty="0"/>
              <a:t>noise free’ Pixel Tracking</a:t>
            </a:r>
          </a:p>
        </p:txBody>
      </p:sp>
      <p:sp>
        <p:nvSpPr>
          <p:cNvPr id="9229" name="TextBox 16"/>
          <p:cNvSpPr txBox="1">
            <a:spLocks noChangeArrowheads="1"/>
          </p:cNvSpPr>
          <p:nvPr/>
        </p:nvSpPr>
        <p:spPr bwMode="auto">
          <a:xfrm>
            <a:off x="4336124" y="2668637"/>
            <a:ext cx="1514674" cy="8131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sz="1600" dirty="0"/>
              <a:t>LHCBPIX1</a:t>
            </a:r>
          </a:p>
          <a:p>
            <a:r>
              <a:rPr lang="en-US" sz="1600" dirty="0"/>
              <a:t>ALICE SPD</a:t>
            </a:r>
            <a:r>
              <a:rPr lang="en-US" sz="1400" dirty="0"/>
              <a:t> 1</a:t>
            </a:r>
            <a:r>
              <a:rPr lang="en-US" sz="1400" baseline="30000" dirty="0"/>
              <a:t>st</a:t>
            </a:r>
            <a:r>
              <a:rPr lang="en-US" sz="1600" dirty="0"/>
              <a:t> </a:t>
            </a:r>
            <a:r>
              <a:rPr lang="en-US" sz="1400" dirty="0"/>
              <a:t>pixel trigger</a:t>
            </a:r>
          </a:p>
        </p:txBody>
      </p:sp>
      <p:sp>
        <p:nvSpPr>
          <p:cNvPr id="9230" name="TextBox 17"/>
          <p:cNvSpPr txBox="1">
            <a:spLocks noChangeArrowheads="1"/>
          </p:cNvSpPr>
          <p:nvPr/>
        </p:nvSpPr>
        <p:spPr bwMode="auto">
          <a:xfrm>
            <a:off x="8713085" y="684222"/>
            <a:ext cx="1516530" cy="3515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sz="1600" dirty="0" err="1"/>
              <a:t>VELOpix</a:t>
            </a:r>
            <a:r>
              <a:rPr lang="en-US" sz="1600" dirty="0"/>
              <a:t> ?</a:t>
            </a:r>
            <a:endParaRPr lang="en-US" sz="1400" dirty="0"/>
          </a:p>
        </p:txBody>
      </p:sp>
      <p:sp>
        <p:nvSpPr>
          <p:cNvPr id="9231" name="TextBox 18"/>
          <p:cNvSpPr txBox="1">
            <a:spLocks noChangeArrowheads="1"/>
          </p:cNvSpPr>
          <p:nvPr/>
        </p:nvSpPr>
        <p:spPr bwMode="auto">
          <a:xfrm>
            <a:off x="8460640" y="3463102"/>
            <a:ext cx="1590779" cy="5669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sz="1600" dirty="0"/>
              <a:t>Medipix2</a:t>
            </a:r>
          </a:p>
          <a:p>
            <a:r>
              <a:rPr lang="en-US" sz="1400" dirty="0"/>
              <a:t>Photon Counting</a:t>
            </a:r>
            <a:endParaRPr lang="en-US" sz="1300" dirty="0"/>
          </a:p>
        </p:txBody>
      </p:sp>
      <p:sp>
        <p:nvSpPr>
          <p:cNvPr id="9232" name="TextBox 19"/>
          <p:cNvSpPr txBox="1">
            <a:spLocks noChangeArrowheads="1"/>
          </p:cNvSpPr>
          <p:nvPr/>
        </p:nvSpPr>
        <p:spPr bwMode="auto">
          <a:xfrm>
            <a:off x="7619774" y="6240232"/>
            <a:ext cx="1852505" cy="78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sz="1600" dirty="0" err="1"/>
              <a:t>Timepix</a:t>
            </a:r>
            <a:endParaRPr lang="en-US" sz="1600" dirty="0"/>
          </a:p>
          <a:p>
            <a:r>
              <a:rPr lang="en-US" sz="1400" dirty="0"/>
              <a:t>Time Tagging or Time over Threshold</a:t>
            </a:r>
            <a:endParaRPr lang="en-US" sz="1300" dirty="0"/>
          </a:p>
        </p:txBody>
      </p:sp>
      <p:sp>
        <p:nvSpPr>
          <p:cNvPr id="21" name="TextBox 20"/>
          <p:cNvSpPr txBox="1"/>
          <p:nvPr/>
        </p:nvSpPr>
        <p:spPr>
          <a:xfrm>
            <a:off x="1457474" y="6287480"/>
            <a:ext cx="1590779" cy="782415"/>
          </a:xfrm>
          <a:prstGeom prst="rect">
            <a:avLst/>
          </a:prstGeom>
          <a:noFill/>
        </p:spPr>
        <p:txBody>
          <a:bodyPr lIns="104287" tIns="52144" rIns="104287" bIns="52144">
            <a:spAutoFit/>
          </a:bodyPr>
          <a:lstStyle/>
          <a:p>
            <a:pPr>
              <a:defRPr/>
            </a:pPr>
            <a:r>
              <a:rPr lang="en-US" sz="1600" dirty="0"/>
              <a:t>Medipix3</a:t>
            </a:r>
          </a:p>
          <a:p>
            <a:pPr>
              <a:defRPr/>
            </a:pPr>
            <a:r>
              <a:rPr lang="en-US" sz="1400" dirty="0"/>
              <a:t>Colour X-ray imaging</a:t>
            </a:r>
            <a:endParaRPr lang="en-US" sz="1200" dirty="0"/>
          </a:p>
        </p:txBody>
      </p:sp>
      <p:sp>
        <p:nvSpPr>
          <p:cNvPr id="22" name="TextBox 21"/>
          <p:cNvSpPr txBox="1"/>
          <p:nvPr/>
        </p:nvSpPr>
        <p:spPr>
          <a:xfrm>
            <a:off x="219034" y="4336314"/>
            <a:ext cx="1590779" cy="782415"/>
          </a:xfrm>
          <a:prstGeom prst="rect">
            <a:avLst/>
          </a:prstGeom>
          <a:noFill/>
        </p:spPr>
        <p:txBody>
          <a:bodyPr lIns="104287" tIns="52144" rIns="104287" bIns="52144">
            <a:spAutoFit/>
          </a:bodyPr>
          <a:lstStyle/>
          <a:p>
            <a:pPr>
              <a:defRPr/>
            </a:pPr>
            <a:r>
              <a:rPr lang="en-US" sz="1600" dirty="0"/>
              <a:t>Timepix2</a:t>
            </a:r>
          </a:p>
          <a:p>
            <a:pPr>
              <a:defRPr/>
            </a:pPr>
            <a:r>
              <a:rPr lang="en-US" sz="1400" dirty="0"/>
              <a:t>1ns, Data Driven </a:t>
            </a:r>
            <a:r>
              <a:rPr lang="en-US" sz="1400" dirty="0" err="1"/>
              <a:t>Timepix</a:t>
            </a:r>
            <a:endParaRPr lang="en-US" sz="1200" dirty="0"/>
          </a:p>
        </p:txBody>
      </p:sp>
      <p:sp>
        <p:nvSpPr>
          <p:cNvPr id="19" name="TextBox 18"/>
          <p:cNvSpPr txBox="1"/>
          <p:nvPr/>
        </p:nvSpPr>
        <p:spPr>
          <a:xfrm>
            <a:off x="25777" y="7164213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Richard </a:t>
            </a:r>
            <a:r>
              <a:rPr lang="en-GB" dirty="0" err="1" smtClean="0">
                <a:solidFill>
                  <a:srgbClr val="C00000"/>
                </a:solidFill>
              </a:rPr>
              <a:t>Plackett</a:t>
            </a:r>
            <a:r>
              <a:rPr lang="en-GB" dirty="0" smtClean="0">
                <a:solidFill>
                  <a:srgbClr val="C00000"/>
                </a:solidFill>
              </a:rPr>
              <a:t> University of Glasgow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7484269" y="7006699"/>
            <a:ext cx="2676517" cy="4031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7/24/10 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389305" y="7006699"/>
            <a:ext cx="4098528" cy="4031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mtClean="0"/>
              <a:t>Marina Artuso ICHEP 2010</a:t>
            </a: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31786" y="107584"/>
            <a:ext cx="9622632" cy="1007957"/>
          </a:xfrm>
        </p:spPr>
        <p:txBody>
          <a:bodyPr>
            <a:normAutofit/>
          </a:bodyPr>
          <a:lstStyle/>
          <a:p>
            <a:r>
              <a:rPr lang="en-US" b="1" dirty="0" err="1" smtClean="0">
                <a:solidFill>
                  <a:srgbClr val="009999"/>
                </a:solidFill>
              </a:rPr>
              <a:t>LHCb</a:t>
            </a:r>
            <a:r>
              <a:rPr lang="en-US" b="1" dirty="0" smtClean="0">
                <a:solidFill>
                  <a:srgbClr val="009999"/>
                </a:solidFill>
              </a:rPr>
              <a:t> VELO PIXEL Upgrade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79731" y="1661764"/>
            <a:ext cx="5642901" cy="31918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89305" y="4853627"/>
            <a:ext cx="7142946" cy="2116707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4481810" y="1320333"/>
            <a:ext cx="5112568" cy="659304"/>
          </a:xfrm>
          <a:prstGeom prst="rect">
            <a:avLst/>
          </a:prstGeom>
          <a:solidFill>
            <a:schemeClr val="bg1"/>
          </a:solidFill>
        </p:spPr>
        <p:txBody>
          <a:bodyPr wrap="square" lIns="104287" tIns="52144" rIns="104287" bIns="52144" rtlCol="0">
            <a:spAutoFit/>
          </a:bodyPr>
          <a:lstStyle/>
          <a:p>
            <a:r>
              <a:rPr lang="en-US" dirty="0" smtClean="0"/>
              <a:t> ASIC IS AN ARRAY OF 256X256 SQUARE PIXELS (5</a:t>
            </a:r>
            <a:r>
              <a:rPr lang="en-US" cap="all" dirty="0" smtClean="0">
                <a:latin typeface="Symbol" charset="2"/>
                <a:cs typeface="Symbol" charset="2"/>
              </a:rPr>
              <a:t>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X 5</a:t>
            </a:r>
            <a:r>
              <a:rPr lang="en-US" cap="all" dirty="0" smtClean="0">
                <a:latin typeface="Symbol" charset="2"/>
                <a:cs typeface="Symbol" charset="2"/>
              </a:rPr>
              <a:t>5 </a:t>
            </a:r>
            <a:r>
              <a:rPr lang="en-US" dirty="0" smtClean="0">
                <a:latin typeface="Symbol" charset="2"/>
                <a:cs typeface="Symbol" charset="2"/>
              </a:rPr>
              <a:t>m</a:t>
            </a:r>
            <a:r>
              <a:rPr lang="en-US" dirty="0" smtClean="0"/>
              <a:t>m )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 bwMode="auto">
          <a:xfrm>
            <a:off x="3401690" y="3923853"/>
            <a:ext cx="648072" cy="100811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64436" y="1326313"/>
            <a:ext cx="4317740" cy="2745437"/>
          </a:xfrm>
          <a:prstGeom prst="rect">
            <a:avLst/>
          </a:prstGeom>
        </p:spPr>
      </p:pic>
      <p:pic>
        <p:nvPicPr>
          <p:cNvPr id="13" name="Picture 12" descr="TimepixChip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7738" y="4067869"/>
            <a:ext cx="3429976" cy="2232248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233339" y="6282694"/>
            <a:ext cx="3384375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1400" dirty="0" smtClean="0">
                <a:solidFill>
                  <a:schemeClr val="accent2"/>
                </a:solidFill>
              </a:rPr>
              <a:t>VELOPIX development of TIMEPIX2 from MEDIPIX collaboration with clustering of </a:t>
            </a:r>
            <a:r>
              <a:rPr lang="en-US" sz="1400" dirty="0" err="1" smtClean="0">
                <a:solidFill>
                  <a:schemeClr val="accent2"/>
                </a:solidFill>
              </a:rPr>
              <a:t>sparsified</a:t>
            </a:r>
            <a:r>
              <a:rPr lang="en-US" sz="1400" dirty="0" smtClean="0">
                <a:solidFill>
                  <a:schemeClr val="accent2"/>
                </a:solidFill>
              </a:rPr>
              <a:t> information, data formatting, buffering, and multi-</a:t>
            </a:r>
            <a:r>
              <a:rPr lang="en-US" sz="1400" dirty="0" err="1" smtClean="0">
                <a:solidFill>
                  <a:schemeClr val="accent2"/>
                </a:solidFill>
              </a:rPr>
              <a:t>Gbit</a:t>
            </a:r>
            <a:r>
              <a:rPr lang="en-US" sz="1400" dirty="0" smtClean="0">
                <a:solidFill>
                  <a:schemeClr val="accent2"/>
                </a:solidFill>
              </a:rPr>
              <a:t> output links for 40 MHz operation</a:t>
            </a:r>
            <a:endParaRPr lang="en-US" sz="1400" dirty="0">
              <a:solidFill>
                <a:schemeClr val="accent2"/>
              </a:solidFill>
            </a:endParaRPr>
          </a:p>
        </p:txBody>
      </p:sp>
      <p:pic>
        <p:nvPicPr>
          <p:cNvPr id="15" name="Picture 14" descr="Veerle_angle.bmp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1600" y="4336350"/>
            <a:ext cx="1852538" cy="1459711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689722" y="5087014"/>
            <a:ext cx="1765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 smtClean="0">
                <a:solidFill>
                  <a:srgbClr val="FF0000"/>
                </a:solidFill>
              </a:rPr>
              <a:t>Target ≥ 5µm resolution</a:t>
            </a:r>
            <a:endParaRPr lang="en-GB" sz="1200" dirty="0">
              <a:solidFill>
                <a:srgbClr val="FF0000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 bwMode="auto">
          <a:xfrm>
            <a:off x="5345906" y="5292005"/>
            <a:ext cx="2016224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5346" y="-71338"/>
            <a:ext cx="10156825" cy="1258887"/>
          </a:xfrm>
        </p:spPr>
        <p:txBody>
          <a:bodyPr/>
          <a:lstStyle/>
          <a:p>
            <a:pPr eaLnBrk="1" hangingPunct="1"/>
            <a:r>
              <a:rPr lang="en-US" b="1" dirty="0" smtClean="0">
                <a:solidFill>
                  <a:srgbClr val="009999"/>
                </a:solidFill>
              </a:rPr>
              <a:t>Possible Module Implementation</a:t>
            </a:r>
          </a:p>
        </p:txBody>
      </p:sp>
      <p:sp>
        <p:nvSpPr>
          <p:cNvPr id="27651" name="TextBox 7"/>
          <p:cNvSpPr txBox="1">
            <a:spLocks noChangeArrowheads="1"/>
          </p:cNvSpPr>
          <p:nvPr/>
        </p:nvSpPr>
        <p:spPr bwMode="auto">
          <a:xfrm>
            <a:off x="1136006" y="1187549"/>
            <a:ext cx="3367179" cy="4592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 sz="2300" dirty="0"/>
              <a:t>‘L shaped’ Modules</a:t>
            </a:r>
          </a:p>
        </p:txBody>
      </p:sp>
      <p:pic>
        <p:nvPicPr>
          <p:cNvPr id="27652" name="Picture 2" descr="C:\My Dropbox\Richards Documents\Papers and Conference Proceedings\Pixel2010\module_baseline.pn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9598" t="9430" r="6416" b="8234"/>
          <a:stretch>
            <a:fillRect/>
          </a:stretch>
        </p:blipFill>
        <p:spPr bwMode="auto">
          <a:xfrm>
            <a:off x="1" y="1628531"/>
            <a:ext cx="5149147" cy="41613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15"/>
          <p:cNvSpPr/>
          <p:nvPr/>
        </p:nvSpPr>
        <p:spPr>
          <a:xfrm>
            <a:off x="6272160" y="3136965"/>
            <a:ext cx="3957456" cy="23799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6272160" y="2898975"/>
            <a:ext cx="1431143" cy="2379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7534388" y="3374955"/>
            <a:ext cx="1431143" cy="23799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272160" y="2660985"/>
            <a:ext cx="1262228" cy="2379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7534388" y="3612945"/>
            <a:ext cx="1264084" cy="23799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Arc 21"/>
          <p:cNvSpPr/>
          <p:nvPr/>
        </p:nvSpPr>
        <p:spPr>
          <a:xfrm>
            <a:off x="7534388" y="2820229"/>
            <a:ext cx="590277" cy="397233"/>
          </a:xfrm>
          <a:prstGeom prst="arc">
            <a:avLst>
              <a:gd name="adj1" fmla="val 12990747"/>
              <a:gd name="adj2" fmla="val 1643883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3" name="Arc 22"/>
          <p:cNvSpPr/>
          <p:nvPr/>
        </p:nvSpPr>
        <p:spPr>
          <a:xfrm rot="10800000" flipH="1">
            <a:off x="8798471" y="3296209"/>
            <a:ext cx="588422" cy="397233"/>
          </a:xfrm>
          <a:prstGeom prst="arc">
            <a:avLst>
              <a:gd name="adj1" fmla="val 12990747"/>
              <a:gd name="adj2" fmla="val 1643883"/>
            </a:avLst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104287" tIns="52144" rIns="104287" bIns="52144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 rot="16200000" flipH="1">
            <a:off x="9245874" y="2014007"/>
            <a:ext cx="1750" cy="2244166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9331206" y="3373205"/>
            <a:ext cx="1067324" cy="1750"/>
          </a:xfrm>
          <a:prstGeom prst="line">
            <a:avLst/>
          </a:prstGeom>
          <a:ln w="254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2" name="TextBox 7"/>
          <p:cNvSpPr txBox="1">
            <a:spLocks noChangeArrowheads="1"/>
          </p:cNvSpPr>
          <p:nvPr/>
        </p:nvSpPr>
        <p:spPr bwMode="auto">
          <a:xfrm>
            <a:off x="5514823" y="5121380"/>
            <a:ext cx="4714793" cy="176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CVD Diamond thermal substrate, double sided assembly mounting, conventional wire bonding readout</a:t>
            </a:r>
          </a:p>
          <a:p>
            <a:endParaRPr lang="en-US" dirty="0"/>
          </a:p>
          <a:p>
            <a:r>
              <a:rPr lang="en-US" dirty="0"/>
              <a:t>Three-by-One sensor &amp; readout ladders minimize dead areas due to guard rings</a:t>
            </a:r>
          </a:p>
        </p:txBody>
      </p:sp>
      <p:sp>
        <p:nvSpPr>
          <p:cNvPr id="27663" name="TextBox 7"/>
          <p:cNvSpPr txBox="1">
            <a:spLocks noChangeArrowheads="1"/>
          </p:cNvSpPr>
          <p:nvPr/>
        </p:nvSpPr>
        <p:spPr bwMode="auto">
          <a:xfrm>
            <a:off x="4503184" y="1731775"/>
            <a:ext cx="2609842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Sensor</a:t>
            </a:r>
          </a:p>
        </p:txBody>
      </p:sp>
      <p:sp>
        <p:nvSpPr>
          <p:cNvPr id="27664" name="TextBox 7"/>
          <p:cNvSpPr txBox="1">
            <a:spLocks noChangeArrowheads="1"/>
          </p:cNvSpPr>
          <p:nvPr/>
        </p:nvSpPr>
        <p:spPr bwMode="auto">
          <a:xfrm>
            <a:off x="5093461" y="3612945"/>
            <a:ext cx="2104951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Readout Chip</a:t>
            </a:r>
          </a:p>
        </p:txBody>
      </p:sp>
      <p:cxnSp>
        <p:nvCxnSpPr>
          <p:cNvPr id="32" name="Straight Arrow Connector 31"/>
          <p:cNvCxnSpPr/>
          <p:nvPr/>
        </p:nvCxnSpPr>
        <p:spPr>
          <a:xfrm rot="16200000" flipH="1">
            <a:off x="6166104" y="2128785"/>
            <a:ext cx="633473" cy="588422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rot="10800000" flipV="1">
            <a:off x="4336124" y="2106259"/>
            <a:ext cx="1093313" cy="792716"/>
          </a:xfrm>
          <a:prstGeom prst="straightConnector1">
            <a:avLst/>
          </a:prstGeom>
          <a:ln w="25400">
            <a:solidFill>
              <a:schemeClr val="accent6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endCxn id="18" idx="1"/>
          </p:cNvCxnSpPr>
          <p:nvPr/>
        </p:nvCxnSpPr>
        <p:spPr>
          <a:xfrm flipV="1">
            <a:off x="7029496" y="3493951"/>
            <a:ext cx="504891" cy="199491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rot="10800000">
            <a:off x="4503184" y="3612944"/>
            <a:ext cx="759194" cy="159243"/>
          </a:xfrm>
          <a:prstGeom prst="straightConnector1">
            <a:avLst/>
          </a:prstGeom>
          <a:ln w="254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669" name="TextBox 7"/>
          <p:cNvSpPr txBox="1">
            <a:spLocks noChangeArrowheads="1"/>
          </p:cNvSpPr>
          <p:nvPr/>
        </p:nvSpPr>
        <p:spPr bwMode="auto">
          <a:xfrm>
            <a:off x="295140" y="5677856"/>
            <a:ext cx="4881852" cy="12133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US" dirty="0"/>
              <a:t>The L shape gives some flexibility to the closest approach to the beam.</a:t>
            </a:r>
          </a:p>
          <a:p>
            <a:endParaRPr lang="en-US" dirty="0"/>
          </a:p>
          <a:p>
            <a:r>
              <a:rPr lang="en-US" dirty="0"/>
              <a:t>Footprint compatible with the </a:t>
            </a:r>
            <a:r>
              <a:rPr lang="en-US" dirty="0" err="1"/>
              <a:t>Timepix</a:t>
            </a:r>
            <a:r>
              <a:rPr lang="en-US" dirty="0"/>
              <a:t> chip</a:t>
            </a:r>
          </a:p>
        </p:txBody>
      </p:sp>
      <p:sp>
        <p:nvSpPr>
          <p:cNvPr id="27670" name="TextBox 7"/>
          <p:cNvSpPr txBox="1">
            <a:spLocks noChangeArrowheads="1"/>
          </p:cNvSpPr>
          <p:nvPr/>
        </p:nvSpPr>
        <p:spPr bwMode="auto">
          <a:xfrm>
            <a:off x="7788689" y="1899768"/>
            <a:ext cx="2609842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CVD Diamond</a:t>
            </a:r>
          </a:p>
        </p:txBody>
      </p:sp>
      <p:sp>
        <p:nvSpPr>
          <p:cNvPr id="27671" name="TextBox 7"/>
          <p:cNvSpPr txBox="1">
            <a:spLocks noChangeArrowheads="1"/>
          </p:cNvSpPr>
          <p:nvPr/>
        </p:nvSpPr>
        <p:spPr bwMode="auto">
          <a:xfrm>
            <a:off x="7788689" y="4078425"/>
            <a:ext cx="2609842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ctr"/>
            <a:r>
              <a:rPr lang="en-US"/>
              <a:t>Readout and Power</a:t>
            </a:r>
          </a:p>
        </p:txBody>
      </p:sp>
      <p:cxnSp>
        <p:nvCxnSpPr>
          <p:cNvPr id="33" name="Straight Arrow Connector 32"/>
          <p:cNvCxnSpPr/>
          <p:nvPr/>
        </p:nvCxnSpPr>
        <p:spPr>
          <a:xfrm rot="5400000" flipH="1" flipV="1">
            <a:off x="9238198" y="3604147"/>
            <a:ext cx="635222" cy="337832"/>
          </a:xfrm>
          <a:prstGeom prst="straightConnector1">
            <a:avLst/>
          </a:prstGeom>
          <a:ln w="254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rot="5400000">
            <a:off x="8570101" y="2739678"/>
            <a:ext cx="792716" cy="1857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25777" y="7164213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Richard </a:t>
            </a:r>
            <a:r>
              <a:rPr lang="en-GB" dirty="0" err="1" smtClean="0">
                <a:solidFill>
                  <a:srgbClr val="C00000"/>
                </a:solidFill>
              </a:rPr>
              <a:t>Plackett</a:t>
            </a:r>
            <a:r>
              <a:rPr lang="en-GB" dirty="0" smtClean="0">
                <a:solidFill>
                  <a:srgbClr val="C00000"/>
                </a:solidFill>
              </a:rPr>
              <a:t> University of Glasgow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534988" y="-36587"/>
            <a:ext cx="9621837" cy="1258887"/>
          </a:xfrm>
        </p:spPr>
        <p:txBody>
          <a:bodyPr/>
          <a:lstStyle/>
          <a:p>
            <a:r>
              <a:rPr lang="en-US" b="1" dirty="0" smtClean="0">
                <a:solidFill>
                  <a:srgbClr val="009999"/>
                </a:solidFill>
              </a:rPr>
              <a:t>Readout Chip Particle Flux</a:t>
            </a:r>
          </a:p>
        </p:txBody>
      </p:sp>
      <p:sp>
        <p:nvSpPr>
          <p:cNvPr id="28675" name="Content Placeholder 2"/>
          <p:cNvSpPr>
            <a:spLocks noGrp="1"/>
          </p:cNvSpPr>
          <p:nvPr>
            <p:ph idx="1"/>
          </p:nvPr>
        </p:nvSpPr>
        <p:spPr>
          <a:xfrm>
            <a:off x="534988" y="1238597"/>
            <a:ext cx="9621837" cy="4989512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100" b="1" dirty="0" smtClean="0"/>
              <a:t>4.8 particles per bunch crossing per cm</a:t>
            </a:r>
            <a:r>
              <a:rPr lang="en-US" sz="2100" b="1" baseline="30000" dirty="0" smtClean="0"/>
              <a:t>2</a:t>
            </a:r>
          </a:p>
          <a:p>
            <a:pPr>
              <a:buClr>
                <a:srgbClr val="FF0000"/>
              </a:buClr>
            </a:pPr>
            <a:r>
              <a:rPr lang="en-US" sz="2100" b="1" dirty="0" smtClean="0"/>
              <a:t>10 to 12 particles per 25ns bunch crossing on </a:t>
            </a:r>
            <a:r>
              <a:rPr lang="en-US" sz="2100" b="1" dirty="0" smtClean="0">
                <a:solidFill>
                  <a:srgbClr val="C00000"/>
                </a:solidFill>
              </a:rPr>
              <a:t>innermost chips</a:t>
            </a:r>
          </a:p>
          <a:p>
            <a:pPr>
              <a:buClr>
                <a:srgbClr val="FF0000"/>
              </a:buClr>
            </a:pPr>
            <a:r>
              <a:rPr lang="en-US" sz="2100" b="1" dirty="0" smtClean="0"/>
              <a:t>Due to charge sharing this will translate to ~36 pixel hits per 25ns</a:t>
            </a: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5429438" y="2426102"/>
            <a:ext cx="5149147" cy="4161321"/>
            <a:chOff x="4776788" y="1526133"/>
            <a:chExt cx="4403725" cy="3775075"/>
          </a:xfrm>
        </p:grpSpPr>
        <p:pic>
          <p:nvPicPr>
            <p:cNvPr id="28685" name="Picture 2" descr="C:\My Dropbox\Richards Documents\Papers and Conference Proceedings\Pixel2010\module_baseline.png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l="9598" t="9430" r="6416" b="8234"/>
            <a:stretch>
              <a:fillRect/>
            </a:stretch>
          </p:blipFill>
          <p:spPr bwMode="auto">
            <a:xfrm>
              <a:off x="4776788" y="1526133"/>
              <a:ext cx="4403725" cy="37750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9"/>
            <p:cNvSpPr/>
            <p:nvPr/>
          </p:nvSpPr>
          <p:spPr>
            <a:xfrm>
              <a:off x="7019925" y="2492920"/>
              <a:ext cx="576263" cy="5762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7524750" y="3069183"/>
              <a:ext cx="576263" cy="57626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6588125" y="3500983"/>
              <a:ext cx="576263" cy="576262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6156325" y="2924720"/>
              <a:ext cx="576263" cy="576263"/>
            </a:xfrm>
            <a:prstGeom prst="rect">
              <a:avLst/>
            </a:prstGeom>
            <a:noFill/>
            <a:ln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dirty="0"/>
            </a:p>
          </p:txBody>
        </p:sp>
      </p:grpSp>
      <p:grpSp>
        <p:nvGrpSpPr>
          <p:cNvPr id="3" name="Group 17"/>
          <p:cNvGrpSpPr>
            <a:grpSpLocks/>
          </p:cNvGrpSpPr>
          <p:nvPr/>
        </p:nvGrpSpPr>
        <p:grpSpPr bwMode="auto">
          <a:xfrm>
            <a:off x="724882" y="2618594"/>
            <a:ext cx="4378010" cy="3653910"/>
            <a:chOff x="620315" y="2636440"/>
            <a:chExt cx="3744222" cy="3314489"/>
          </a:xfrm>
        </p:grpSpPr>
        <p:grpSp>
          <p:nvGrpSpPr>
            <p:cNvPr id="4" name="Group 15"/>
            <p:cNvGrpSpPr>
              <a:grpSpLocks/>
            </p:cNvGrpSpPr>
            <p:nvPr/>
          </p:nvGrpSpPr>
          <p:grpSpPr bwMode="auto">
            <a:xfrm>
              <a:off x="620315" y="2636440"/>
              <a:ext cx="3744222" cy="3314489"/>
              <a:chOff x="692968" y="2060848"/>
              <a:chExt cx="3744222" cy="3314489"/>
            </a:xfrm>
          </p:grpSpPr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692968" y="2060848"/>
                <a:ext cx="3744222" cy="3314489"/>
                <a:chOff x="692968" y="2060848"/>
                <a:chExt cx="3744222" cy="3314489"/>
              </a:xfrm>
            </p:grpSpPr>
            <p:pic>
              <p:nvPicPr>
                <p:cNvPr id="28682" name="Picture 5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942355" y="2060848"/>
                  <a:ext cx="3270250" cy="316547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</p:pic>
            <p:sp>
              <p:nvSpPr>
                <p:cNvPr id="28683" name="Text Box 6"/>
                <p:cNvSpPr txBox="1">
                  <a:spLocks noChangeArrowheads="1"/>
                </p:cNvSpPr>
                <p:nvPr/>
              </p:nvSpPr>
              <p:spPr bwMode="auto">
                <a:xfrm>
                  <a:off x="3387597" y="5040313"/>
                  <a:ext cx="1049593" cy="335024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lIns="45720" rIns="45720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/>
                    <a:t>radius (cm)</a:t>
                  </a:r>
                </a:p>
              </p:txBody>
            </p:sp>
            <p:sp>
              <p:nvSpPr>
                <p:cNvPr id="28684" name="Text Box 7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-345530" y="3648893"/>
                  <a:ext cx="2392861" cy="315865"/>
                </a:xfrm>
                <a:prstGeom prst="rect">
                  <a:avLst/>
                </a:prstGeom>
                <a:noFill/>
                <a:ln w="19050">
                  <a:noFill/>
                  <a:miter lim="800000"/>
                  <a:headEnd/>
                  <a:tailEnd type="none" w="lg" len="lg"/>
                </a:ln>
              </p:spPr>
              <p:txBody>
                <a:bodyPr wrap="none" lIns="45720" rIns="45720">
                  <a:spAutoFit/>
                </a:bodyPr>
                <a:lstStyle/>
                <a:p>
                  <a:pPr eaLnBrk="0" hangingPunct="0">
                    <a:spcBef>
                      <a:spcPct val="50000"/>
                    </a:spcBef>
                  </a:pPr>
                  <a:r>
                    <a:rPr lang="en-US"/>
                    <a:t>Particle Hits / Event / cm</a:t>
                  </a:r>
                  <a:r>
                    <a:rPr lang="en-US" baseline="30000"/>
                    <a:t>2</a:t>
                  </a:r>
                </a:p>
              </p:txBody>
            </p:sp>
          </p:grpSp>
          <p:sp>
            <p:nvSpPr>
              <p:cNvPr id="14" name="TextBox 13"/>
              <p:cNvSpPr txBox="1"/>
              <p:nvPr/>
            </p:nvSpPr>
            <p:spPr>
              <a:xfrm>
                <a:off x="2700338" y="2132279"/>
                <a:ext cx="1584325" cy="977153"/>
              </a:xfrm>
              <a:prstGeom prst="rect">
                <a:avLst/>
              </a:prstGeom>
              <a:noFill/>
            </p:spPr>
            <p:txBody>
              <a:bodyPr>
                <a:spAutoFit/>
              </a:bodyPr>
              <a:lstStyle/>
              <a:p>
                <a:pPr>
                  <a:defRPr/>
                </a:pPr>
                <a:r>
                  <a:rPr lang="en-US" sz="1600" dirty="0">
                    <a:solidFill>
                      <a:srgbClr val="7030A0"/>
                    </a:solidFill>
                  </a:rPr>
                  <a:t>20x10</a:t>
                </a:r>
                <a:r>
                  <a:rPr lang="en-US" sz="1600" baseline="30000" dirty="0">
                    <a:solidFill>
                      <a:srgbClr val="7030A0"/>
                    </a:solidFill>
                  </a:rPr>
                  <a:t>32</a:t>
                </a:r>
              </a:p>
              <a:p>
                <a:pPr>
                  <a:defRPr/>
                </a:pPr>
                <a:r>
                  <a:rPr lang="en-US" sz="1600" dirty="0">
                    <a:solidFill>
                      <a:schemeClr val="accent5">
                        <a:lumMod val="75000"/>
                      </a:schemeClr>
                    </a:solidFill>
                  </a:rPr>
                  <a:t>10x10</a:t>
                </a:r>
                <a:r>
                  <a:rPr lang="en-US" sz="1600" baseline="30000" dirty="0">
                    <a:solidFill>
                      <a:schemeClr val="accent5">
                        <a:lumMod val="75000"/>
                      </a:schemeClr>
                    </a:solidFill>
                  </a:rPr>
                  <a:t>32</a:t>
                </a:r>
              </a:p>
              <a:p>
                <a:pPr>
                  <a:defRPr/>
                </a:pPr>
                <a:r>
                  <a:rPr lang="en-US" sz="1600" dirty="0">
                    <a:solidFill>
                      <a:srgbClr val="C00000"/>
                    </a:solidFill>
                  </a:rPr>
                  <a:t>5x10</a:t>
                </a:r>
                <a:r>
                  <a:rPr lang="en-US" sz="1600" baseline="30000" dirty="0">
                    <a:solidFill>
                      <a:srgbClr val="C00000"/>
                    </a:solidFill>
                  </a:rPr>
                  <a:t>32</a:t>
                </a:r>
              </a:p>
              <a:p>
                <a:pPr>
                  <a:defRPr/>
                </a:pPr>
                <a:r>
                  <a:rPr lang="en-US" sz="1600" dirty="0">
                    <a:solidFill>
                      <a:srgbClr val="0000FF"/>
                    </a:solidFill>
                  </a:rPr>
                  <a:t>2x10</a:t>
                </a:r>
                <a:r>
                  <a:rPr lang="en-US" sz="1600" baseline="30000" dirty="0">
                    <a:solidFill>
                      <a:srgbClr val="0000FF"/>
                    </a:solidFill>
                  </a:rPr>
                  <a:t>32</a:t>
                </a:r>
                <a:r>
                  <a:rPr lang="en-US" sz="1600" dirty="0">
                    <a:solidFill>
                      <a:srgbClr val="0000FF"/>
                    </a:solidFill>
                  </a:rPr>
                  <a:t> Current</a:t>
                </a:r>
              </a:p>
            </p:txBody>
          </p:sp>
        </p:grpSp>
        <p:sp>
          <p:nvSpPr>
            <p:cNvPr id="28679" name="Text Box 37"/>
            <p:cNvSpPr txBox="1">
              <a:spLocks noChangeArrowheads="1"/>
            </p:cNvSpPr>
            <p:nvPr/>
          </p:nvSpPr>
          <p:spPr bwMode="auto">
            <a:xfrm>
              <a:off x="1247027" y="5301208"/>
              <a:ext cx="764986" cy="2791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en-US" sz="1400" dirty="0"/>
                <a:t>JC Wang</a:t>
              </a:r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777" y="7164213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Richard </a:t>
            </a:r>
            <a:r>
              <a:rPr lang="en-GB" dirty="0" err="1" smtClean="0">
                <a:solidFill>
                  <a:srgbClr val="C00000"/>
                </a:solidFill>
              </a:rPr>
              <a:t>Plackett</a:t>
            </a:r>
            <a:r>
              <a:rPr lang="en-GB" dirty="0" smtClean="0">
                <a:solidFill>
                  <a:srgbClr val="C00000"/>
                </a:solidFill>
              </a:rPr>
              <a:t> University of Glasgow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-271461" y="1908177"/>
            <a:ext cx="6119813" cy="6083300"/>
          </a:xfrm>
        </p:spPr>
        <p:txBody>
          <a:bodyPr/>
          <a:lstStyle/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r>
              <a:rPr lang="en-US" sz="2400" b="1" dirty="0" smtClean="0"/>
              <a:t>The principle application has  been to detect the passage of </a:t>
            </a:r>
            <a:r>
              <a:rPr lang="en-US" sz="2400" b="1" dirty="0" err="1" smtClean="0"/>
              <a:t>ionising</a:t>
            </a:r>
            <a:r>
              <a:rPr lang="en-US" sz="2400" b="1" dirty="0" smtClean="0"/>
              <a:t> radiation with high  </a:t>
            </a:r>
            <a:r>
              <a:rPr lang="en-US" sz="2400" b="1" u="sng" dirty="0" smtClean="0"/>
              <a:t>spatial</a:t>
            </a:r>
            <a:r>
              <a:rPr lang="en-US" sz="2400" b="1" dirty="0" smtClean="0"/>
              <a:t> resolution and good efficiency.</a:t>
            </a: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endParaRPr lang="en-US" sz="2400" b="1" dirty="0" smtClean="0"/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r>
              <a:rPr lang="en-US" sz="2400" b="1" dirty="0" smtClean="0"/>
              <a:t>Segmentation 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→ </a:t>
            </a:r>
            <a:r>
              <a:rPr lang="en-US" sz="2400" b="1" dirty="0" smtClean="0">
                <a:cs typeface="Arial" charset="0"/>
              </a:rPr>
              <a:t>position</a:t>
            </a: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r>
              <a:rPr lang="en-US" sz="2400" b="1" dirty="0" smtClean="0">
                <a:cs typeface="Arial" charset="0"/>
              </a:rPr>
              <a:t>Depletion depth </a:t>
            </a:r>
            <a:r>
              <a:rPr lang="en-US" sz="2400" b="1" dirty="0" smtClean="0">
                <a:solidFill>
                  <a:srgbClr val="FF0000"/>
                </a:solidFill>
                <a:cs typeface="Arial" charset="0"/>
              </a:rPr>
              <a:t>→</a:t>
            </a:r>
            <a:r>
              <a:rPr lang="en-US" sz="2400" b="1" dirty="0" smtClean="0">
                <a:cs typeface="Arial" charset="0"/>
              </a:rPr>
              <a:t> efficiency</a:t>
            </a: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r>
              <a:rPr lang="en-US" sz="2400" b="1" dirty="0" smtClean="0">
                <a:cs typeface="Arial" charset="0"/>
              </a:rPr>
              <a:t>	( </a:t>
            </a:r>
            <a:r>
              <a:rPr lang="en-US" sz="2400" b="1" dirty="0" err="1" smtClean="0">
                <a:cs typeface="Arial" charset="0"/>
              </a:rPr>
              <a:t>W</a:t>
            </a:r>
            <a:r>
              <a:rPr lang="en-US" sz="2400" b="1" baseline="-25000" dirty="0" err="1" smtClean="0">
                <a:cs typeface="Arial" charset="0"/>
              </a:rPr>
              <a:t>Depletion</a:t>
            </a:r>
            <a:r>
              <a:rPr lang="en-US" sz="2400" b="1" dirty="0" smtClean="0">
                <a:cs typeface="Arial" charset="0"/>
              </a:rPr>
              <a:t> = {2</a:t>
            </a:r>
            <a:r>
              <a:rPr lang="el-GR" sz="2400" b="1" dirty="0" smtClean="0">
                <a:cs typeface="Arial" charset="0"/>
              </a:rPr>
              <a:t>ρμε</a:t>
            </a:r>
            <a:r>
              <a:rPr lang="en-GB" sz="2400" b="1" dirty="0" smtClean="0">
                <a:cs typeface="Arial" charset="0"/>
              </a:rPr>
              <a:t>(</a:t>
            </a:r>
            <a:r>
              <a:rPr lang="en-GB" sz="2400" b="1" dirty="0" err="1" smtClean="0">
                <a:cs typeface="Arial" charset="0"/>
              </a:rPr>
              <a:t>V</a:t>
            </a:r>
            <a:r>
              <a:rPr lang="en-GB" sz="2400" b="1" baseline="-25000" dirty="0" err="1" smtClean="0">
                <a:cs typeface="Arial" charset="0"/>
              </a:rPr>
              <a:t>ext</a:t>
            </a:r>
            <a:r>
              <a:rPr lang="en-GB" sz="2400" b="1" dirty="0" smtClean="0">
                <a:cs typeface="Arial" charset="0"/>
              </a:rPr>
              <a:t> + </a:t>
            </a:r>
            <a:r>
              <a:rPr lang="en-GB" sz="2400" b="1" dirty="0" err="1" smtClean="0">
                <a:cs typeface="Arial" charset="0"/>
              </a:rPr>
              <a:t>V</a:t>
            </a:r>
            <a:r>
              <a:rPr lang="en-GB" sz="2400" b="1" baseline="-25000" dirty="0" err="1" smtClean="0">
                <a:cs typeface="Arial" charset="0"/>
              </a:rPr>
              <a:t>bi</a:t>
            </a:r>
            <a:r>
              <a:rPr lang="en-GB" sz="2400" b="1" dirty="0" smtClean="0">
                <a:cs typeface="Arial" charset="0"/>
              </a:rPr>
              <a:t>)}</a:t>
            </a:r>
            <a:r>
              <a:rPr lang="en-US" sz="2400" b="1" baseline="30000" dirty="0" smtClean="0">
                <a:cs typeface="Arial" charset="0"/>
              </a:rPr>
              <a:t>½ </a:t>
            </a:r>
            <a:r>
              <a:rPr lang="en-US" sz="2400" b="1" dirty="0" smtClean="0">
                <a:cs typeface="Arial" charset="0"/>
              </a:rPr>
              <a:t>)</a:t>
            </a: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endParaRPr lang="en-US" sz="2400" b="1" dirty="0" smtClean="0">
              <a:cs typeface="Arial" charset="0"/>
            </a:endParaRP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endParaRPr lang="en-US" sz="2400" b="1" dirty="0" smtClean="0">
              <a:cs typeface="Arial" charset="0"/>
            </a:endParaRP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None/>
            </a:pPr>
            <a:endParaRPr lang="en-US" sz="2400" b="1" dirty="0" smtClean="0">
              <a:cs typeface="Arial" charset="0"/>
            </a:endParaRP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None/>
            </a:pPr>
            <a:endParaRPr lang="en-US" sz="1400" b="1" dirty="0" smtClean="0">
              <a:cs typeface="Arial" charset="0"/>
            </a:endParaRPr>
          </a:p>
          <a:p>
            <a:pPr lvl="1" eaLnBrk="1" hangingPunct="1">
              <a:lnSpc>
                <a:spcPct val="83000"/>
              </a:lnSpc>
              <a:buClr>
                <a:srgbClr val="FF0000"/>
              </a:buClr>
              <a:buSzPct val="150000"/>
              <a:buFontTx/>
              <a:buChar char="•"/>
            </a:pPr>
            <a:r>
              <a:rPr lang="en-US" sz="2400" b="1" dirty="0" smtClean="0">
                <a:cs typeface="Arial" charset="0"/>
              </a:rPr>
              <a:t> 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~80e/h pairs/</a:t>
            </a:r>
            <a:r>
              <a:rPr lang="el-GR" sz="2400" b="1" dirty="0" smtClean="0">
                <a:solidFill>
                  <a:schemeClr val="accent2"/>
                </a:solidFill>
                <a:cs typeface="Arial" charset="0"/>
              </a:rPr>
              <a:t>μ</a:t>
            </a:r>
            <a:r>
              <a:rPr lang="en-US" sz="2400" b="1" dirty="0" smtClean="0">
                <a:solidFill>
                  <a:schemeClr val="accent2"/>
                </a:solidFill>
                <a:cs typeface="Arial" charset="0"/>
              </a:rPr>
              <a:t>m</a:t>
            </a:r>
            <a:r>
              <a:rPr lang="en-US" sz="2400" b="1" dirty="0" smtClean="0">
                <a:cs typeface="Arial" charset="0"/>
              </a:rPr>
              <a:t> produced by passage of minimum </a:t>
            </a:r>
            <a:r>
              <a:rPr lang="en-US" sz="2400" b="1" dirty="0" err="1" smtClean="0">
                <a:cs typeface="Arial" charset="0"/>
              </a:rPr>
              <a:t>ionising</a:t>
            </a:r>
            <a:r>
              <a:rPr lang="en-US" sz="2400" b="1" dirty="0" smtClean="0">
                <a:cs typeface="Arial" charset="0"/>
              </a:rPr>
              <a:t> particle, ‘</a:t>
            </a:r>
            <a:r>
              <a:rPr lang="en-US" sz="2400" b="1" dirty="0" err="1" smtClean="0">
                <a:cs typeface="Arial" charset="0"/>
              </a:rPr>
              <a:t>mip</a:t>
            </a:r>
            <a:r>
              <a:rPr lang="en-US" sz="2400" b="1" dirty="0" smtClean="0">
                <a:cs typeface="Arial" charset="0"/>
              </a:rPr>
              <a:t>’</a:t>
            </a:r>
          </a:p>
        </p:txBody>
      </p:sp>
      <p:sp>
        <p:nvSpPr>
          <p:cNvPr id="5124" name="Text Box 4"/>
          <p:cNvSpPr txBox="1">
            <a:spLocks noChangeArrowheads="1"/>
          </p:cNvSpPr>
          <p:nvPr/>
        </p:nvSpPr>
        <p:spPr bwMode="auto">
          <a:xfrm>
            <a:off x="520700" y="5651501"/>
            <a:ext cx="1210517" cy="3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3" rIns="91405" bIns="45703">
            <a:spAutoFit/>
          </a:bodyPr>
          <a:lstStyle/>
          <a:p>
            <a:pPr algn="l" eaLnBrk="0" hangingPunct="0"/>
            <a:r>
              <a:rPr lang="en-GB" dirty="0">
                <a:solidFill>
                  <a:srgbClr val="000000"/>
                </a:solidFill>
              </a:rPr>
              <a:t>Resistivity</a:t>
            </a:r>
          </a:p>
        </p:txBody>
      </p:sp>
      <p:sp>
        <p:nvSpPr>
          <p:cNvPr id="5125" name="Text Box 5"/>
          <p:cNvSpPr txBox="1">
            <a:spLocks noChangeArrowheads="1"/>
          </p:cNvSpPr>
          <p:nvPr/>
        </p:nvSpPr>
        <p:spPr bwMode="auto">
          <a:xfrm>
            <a:off x="2320926" y="5861051"/>
            <a:ext cx="1030981" cy="3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3" rIns="91405" bIns="45703">
            <a:spAutoFit/>
          </a:bodyPr>
          <a:lstStyle/>
          <a:p>
            <a:pPr algn="l" eaLnBrk="0" hangingPunct="0"/>
            <a:r>
              <a:rPr lang="en-GB" dirty="0">
                <a:solidFill>
                  <a:srgbClr val="000000"/>
                </a:solidFill>
              </a:rPr>
              <a:t>Mobility</a:t>
            </a:r>
          </a:p>
        </p:txBody>
      </p:sp>
      <p:sp>
        <p:nvSpPr>
          <p:cNvPr id="5126" name="Line 6"/>
          <p:cNvSpPr>
            <a:spLocks noChangeShapeType="1"/>
          </p:cNvSpPr>
          <p:nvPr/>
        </p:nvSpPr>
        <p:spPr bwMode="auto">
          <a:xfrm flipH="1">
            <a:off x="1385890" y="5075238"/>
            <a:ext cx="1512887" cy="5762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endParaRPr lang="en-US"/>
          </a:p>
        </p:txBody>
      </p:sp>
      <p:sp>
        <p:nvSpPr>
          <p:cNvPr id="5127" name="Line 7"/>
          <p:cNvSpPr>
            <a:spLocks noChangeShapeType="1"/>
          </p:cNvSpPr>
          <p:nvPr/>
        </p:nvSpPr>
        <p:spPr bwMode="auto">
          <a:xfrm flipH="1">
            <a:off x="2754312" y="5075240"/>
            <a:ext cx="360362" cy="79216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endParaRPr lang="en-US"/>
          </a:p>
        </p:txBody>
      </p:sp>
      <p:sp>
        <p:nvSpPr>
          <p:cNvPr id="5128" name="Line 8"/>
          <p:cNvSpPr>
            <a:spLocks noChangeShapeType="1"/>
          </p:cNvSpPr>
          <p:nvPr/>
        </p:nvSpPr>
        <p:spPr bwMode="auto">
          <a:xfrm>
            <a:off x="3833812" y="5075238"/>
            <a:ext cx="430212" cy="6477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endParaRPr lang="en-US"/>
          </a:p>
        </p:txBody>
      </p:sp>
      <p:pic>
        <p:nvPicPr>
          <p:cNvPr id="5129" name="Picture 9" descr="SiDiodesNew"/>
          <p:cNvPicPr>
            <a:picLocks noChangeAspect="1" noChangeArrowheads="1"/>
          </p:cNvPicPr>
          <p:nvPr/>
        </p:nvPicPr>
        <p:blipFill>
          <a:blip r:embed="rId2" cstate="print"/>
          <a:srcRect t="3259" b="2206"/>
          <a:stretch>
            <a:fillRect/>
          </a:stretch>
        </p:blipFill>
        <p:spPr bwMode="auto">
          <a:xfrm>
            <a:off x="5273675" y="2195514"/>
            <a:ext cx="5418138" cy="41989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3689351" y="5724526"/>
            <a:ext cx="1755859" cy="3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3" rIns="91405" bIns="45703">
            <a:spAutoFit/>
          </a:bodyPr>
          <a:lstStyle/>
          <a:p>
            <a:pPr algn="l" eaLnBrk="0" hangingPunct="0"/>
            <a:r>
              <a:rPr lang="en-GB" dirty="0">
                <a:solidFill>
                  <a:srgbClr val="000000"/>
                </a:solidFill>
              </a:rPr>
              <a:t>Applied Voltage</a:t>
            </a:r>
          </a:p>
        </p:txBody>
      </p:sp>
      <p:sp>
        <p:nvSpPr>
          <p:cNvPr id="5131" name="Text Box 11"/>
          <p:cNvSpPr txBox="1">
            <a:spLocks noChangeArrowheads="1"/>
          </p:cNvSpPr>
          <p:nvPr/>
        </p:nvSpPr>
        <p:spPr bwMode="auto">
          <a:xfrm>
            <a:off x="6065839" y="1612902"/>
            <a:ext cx="2677265" cy="3692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3" rIns="91405" bIns="45703">
            <a:spAutoFit/>
          </a:bodyPr>
          <a:lstStyle/>
          <a:p>
            <a:pPr algn="l" eaLnBrk="0" hangingPunct="0"/>
            <a:r>
              <a:rPr lang="en-GB" dirty="0">
                <a:solidFill>
                  <a:srgbClr val="3333CC"/>
                </a:solidFill>
              </a:rPr>
              <a:t>Pitch </a:t>
            </a:r>
            <a:r>
              <a:rPr lang="en-GB" dirty="0" smtClean="0">
                <a:solidFill>
                  <a:srgbClr val="3333CC"/>
                </a:solidFill>
              </a:rPr>
              <a:t>typically 50‒500</a:t>
            </a:r>
            <a:r>
              <a:rPr lang="en-GB" dirty="0" smtClean="0">
                <a:solidFill>
                  <a:srgbClr val="3333CC"/>
                </a:solidFill>
                <a:latin typeface="Symbol" pitchFamily="18" charset="2"/>
              </a:rPr>
              <a:t>m</a:t>
            </a:r>
            <a:r>
              <a:rPr lang="en-GB" dirty="0" smtClean="0">
                <a:solidFill>
                  <a:srgbClr val="3333CC"/>
                </a:solidFill>
              </a:rPr>
              <a:t>m</a:t>
            </a:r>
            <a:endParaRPr lang="en-GB" dirty="0">
              <a:solidFill>
                <a:srgbClr val="3333CC"/>
              </a:solidFill>
            </a:endParaRPr>
          </a:p>
        </p:txBody>
      </p:sp>
      <p:sp>
        <p:nvSpPr>
          <p:cNvPr id="5132" name="Text Box 12"/>
          <p:cNvSpPr txBox="1">
            <a:spLocks noChangeArrowheads="1"/>
          </p:cNvSpPr>
          <p:nvPr/>
        </p:nvSpPr>
        <p:spPr bwMode="auto">
          <a:xfrm>
            <a:off x="5777954" y="6437315"/>
            <a:ext cx="4547969" cy="9232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05" tIns="45703" rIns="91405" bIns="45703">
            <a:spAutoFit/>
          </a:bodyPr>
          <a:lstStyle/>
          <a:p>
            <a:pPr algn="l" eaLnBrk="0" hangingPunct="0"/>
            <a:r>
              <a:rPr lang="en-GB" dirty="0" smtClean="0">
                <a:solidFill>
                  <a:srgbClr val="3333CC"/>
                </a:solidFill>
              </a:rPr>
              <a:t>Resolution in practice usually </a:t>
            </a:r>
            <a:r>
              <a:rPr lang="en-GB" dirty="0" smtClean="0">
                <a:solidFill>
                  <a:schemeClr val="tx2"/>
                </a:solidFill>
              </a:rPr>
              <a:t>≥ pitch/10</a:t>
            </a:r>
          </a:p>
          <a:p>
            <a:pPr algn="l" eaLnBrk="0" hangingPunct="0">
              <a:buClr>
                <a:srgbClr val="FF0000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rgbClr val="3333CC"/>
                </a:solidFill>
              </a:rPr>
              <a:t> depends on signal/noise if </a:t>
            </a:r>
            <a:r>
              <a:rPr lang="en-GB" u="sng" dirty="0" smtClean="0">
                <a:solidFill>
                  <a:srgbClr val="3333CC"/>
                </a:solidFill>
              </a:rPr>
              <a:t>analogue</a:t>
            </a:r>
            <a:r>
              <a:rPr lang="en-GB" dirty="0" smtClean="0">
                <a:solidFill>
                  <a:srgbClr val="3333CC"/>
                </a:solidFill>
              </a:rPr>
              <a:t> R/O</a:t>
            </a:r>
          </a:p>
          <a:p>
            <a:pPr algn="l" eaLnBrk="0" hangingPunct="0">
              <a:buClr>
                <a:srgbClr val="FF0000"/>
              </a:buClr>
              <a:buFont typeface="Arial" pitchFamily="34" charset="0"/>
              <a:buChar char="•"/>
            </a:pPr>
            <a:r>
              <a:rPr lang="en-GB" dirty="0" smtClean="0">
                <a:solidFill>
                  <a:srgbClr val="3333CC"/>
                </a:solidFill>
              </a:rPr>
              <a:t> between </a:t>
            </a:r>
            <a:r>
              <a:rPr lang="en-GB" dirty="0" smtClean="0">
                <a:solidFill>
                  <a:schemeClr val="tx2"/>
                </a:solidFill>
              </a:rPr>
              <a:t>pitch/3.46</a:t>
            </a:r>
            <a:r>
              <a:rPr lang="en-GB" dirty="0" smtClean="0">
                <a:solidFill>
                  <a:srgbClr val="3333CC"/>
                </a:solidFill>
              </a:rPr>
              <a:t> and </a:t>
            </a:r>
            <a:r>
              <a:rPr lang="en-GB" dirty="0" smtClean="0">
                <a:solidFill>
                  <a:schemeClr val="tx2"/>
                </a:solidFill>
              </a:rPr>
              <a:t>pitch/6.93</a:t>
            </a:r>
            <a:r>
              <a:rPr lang="en-GB" dirty="0" smtClean="0">
                <a:solidFill>
                  <a:srgbClr val="3333CC"/>
                </a:solidFill>
              </a:rPr>
              <a:t> if </a:t>
            </a:r>
            <a:r>
              <a:rPr lang="en-GB" u="sng" dirty="0" smtClean="0">
                <a:solidFill>
                  <a:srgbClr val="3333CC"/>
                </a:solidFill>
              </a:rPr>
              <a:t>binary</a:t>
            </a:r>
            <a:endParaRPr lang="en-GB" u="sng" dirty="0">
              <a:solidFill>
                <a:srgbClr val="3333CC"/>
              </a:solidFill>
            </a:endParaRPr>
          </a:p>
        </p:txBody>
      </p:sp>
      <p:sp>
        <p:nvSpPr>
          <p:cNvPr id="5133" name="Line 13"/>
          <p:cNvSpPr>
            <a:spLocks noChangeShapeType="1"/>
          </p:cNvSpPr>
          <p:nvPr/>
        </p:nvSpPr>
        <p:spPr bwMode="auto">
          <a:xfrm flipH="1">
            <a:off x="6426201" y="2195513"/>
            <a:ext cx="431800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endParaRPr lang="en-US"/>
          </a:p>
        </p:txBody>
      </p:sp>
      <p:sp>
        <p:nvSpPr>
          <p:cNvPr id="5134" name="Line 14"/>
          <p:cNvSpPr>
            <a:spLocks noChangeShapeType="1"/>
          </p:cNvSpPr>
          <p:nvPr/>
        </p:nvSpPr>
        <p:spPr bwMode="auto">
          <a:xfrm>
            <a:off x="6858001" y="2195513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endParaRPr lang="en-US"/>
          </a:p>
        </p:txBody>
      </p:sp>
      <p:sp>
        <p:nvSpPr>
          <p:cNvPr id="5135" name="Rectangle 15"/>
          <p:cNvSpPr>
            <a:spLocks noChangeArrowheads="1"/>
          </p:cNvSpPr>
          <p:nvPr/>
        </p:nvSpPr>
        <p:spPr bwMode="auto">
          <a:xfrm>
            <a:off x="233365" y="1042990"/>
            <a:ext cx="10312400" cy="158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082" tIns="52040" rIns="104082" bIns="52040"/>
          <a:lstStyle/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  <a:buSzPct val="150000"/>
              <a:buFontTx/>
              <a:buChar char="•"/>
            </a:pPr>
            <a:r>
              <a:rPr lang="en-GB" sz="2400" dirty="0" smtClean="0"/>
              <a:t>Highly segmented silicon </a:t>
            </a:r>
            <a:r>
              <a:rPr lang="en-GB" sz="2400" dirty="0"/>
              <a:t>detectors have been used in Particle Physics experiments for nearly </a:t>
            </a:r>
            <a:r>
              <a:rPr lang="en-GB" sz="2400" dirty="0" smtClean="0"/>
              <a:t>30 years</a:t>
            </a:r>
            <a:endParaRPr lang="en-GB" sz="2400" dirty="0"/>
          </a:p>
          <a:p>
            <a:pPr marL="1303014" lvl="2" indent="-260286" algn="l" defTabSz="1042731">
              <a:spcBef>
                <a:spcPct val="20000"/>
              </a:spcBef>
              <a:buClr>
                <a:srgbClr val="CC0000"/>
              </a:buClr>
              <a:buSzPct val="150000"/>
            </a:pPr>
            <a:r>
              <a:rPr lang="en-GB" sz="2900" dirty="0"/>
              <a:t>  </a:t>
            </a:r>
            <a:endParaRPr lang="en-GB" sz="2700" dirty="0">
              <a:solidFill>
                <a:srgbClr val="CC0000"/>
              </a:solidFill>
            </a:endParaRPr>
          </a:p>
        </p:txBody>
      </p:sp>
      <p:sp>
        <p:nvSpPr>
          <p:cNvPr id="17" name="Rectangle 21"/>
          <p:cNvSpPr>
            <a:spLocks noChangeArrowheads="1"/>
          </p:cNvSpPr>
          <p:nvPr/>
        </p:nvSpPr>
        <p:spPr bwMode="auto">
          <a:xfrm>
            <a:off x="0" y="-107950"/>
            <a:ext cx="1069181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082" tIns="52040" rIns="104082" bIns="52040" anchor="ctr"/>
          <a:lstStyle/>
          <a:p>
            <a:pPr defTabSz="1042731"/>
            <a:r>
              <a:rPr lang="en-GB" sz="4200" dirty="0" smtClean="0">
                <a:solidFill>
                  <a:schemeClr val="hlink"/>
                </a:solidFill>
              </a:rPr>
              <a:t>Physics of Silicon Pixel/Strip Detectors</a:t>
            </a:r>
            <a:endParaRPr lang="en-US" sz="4200" dirty="0">
              <a:solidFill>
                <a:schemeClr val="hlink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203422" y="4351343"/>
            <a:ext cx="928413" cy="420606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dirty="0" smtClean="0">
                <a:solidFill>
                  <a:srgbClr val="990033"/>
                </a:solidFill>
              </a:rPr>
              <a:t>p</a:t>
            </a:r>
            <a:r>
              <a:rPr lang="en-GB" baseline="30000" dirty="0" smtClean="0">
                <a:solidFill>
                  <a:srgbClr val="990033"/>
                </a:solidFill>
              </a:rPr>
              <a:t>+</a:t>
            </a:r>
            <a:r>
              <a:rPr lang="en-GB" dirty="0" smtClean="0">
                <a:solidFill>
                  <a:srgbClr val="990033"/>
                </a:solidFill>
              </a:rPr>
              <a:t> in n</a:t>
            </a:r>
            <a:r>
              <a:rPr lang="en-GB" sz="3200" baseline="20000" dirty="0" smtClean="0">
                <a:solidFill>
                  <a:srgbClr val="990033"/>
                </a:solidFill>
              </a:rPr>
              <a:t>-</a:t>
            </a:r>
            <a:endParaRPr lang="en-GB" sz="3200" baseline="20000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1"/>
          <p:cNvSpPr>
            <a:spLocks noGrp="1"/>
          </p:cNvSpPr>
          <p:nvPr>
            <p:ph type="title"/>
          </p:nvPr>
        </p:nvSpPr>
        <p:spPr>
          <a:xfrm>
            <a:off x="0" y="-108595"/>
            <a:ext cx="10691813" cy="1258887"/>
          </a:xfrm>
        </p:spPr>
        <p:txBody>
          <a:bodyPr/>
          <a:lstStyle/>
          <a:p>
            <a:r>
              <a:rPr lang="en-US" sz="4400" b="1" dirty="0" smtClean="0">
                <a:solidFill>
                  <a:srgbClr val="009999"/>
                </a:solidFill>
              </a:rPr>
              <a:t>Data Driven Read Out Chip - </a:t>
            </a:r>
            <a:r>
              <a:rPr lang="en-US" sz="4400" b="1" dirty="0" err="1" smtClean="0">
                <a:solidFill>
                  <a:srgbClr val="009999"/>
                </a:solidFill>
              </a:rPr>
              <a:t>VELOpix</a:t>
            </a:r>
            <a:endParaRPr lang="en-US" sz="4400" b="1" dirty="0" smtClean="0">
              <a:solidFill>
                <a:srgbClr val="009999"/>
              </a:solidFill>
            </a:endParaRPr>
          </a:p>
        </p:txBody>
      </p:sp>
      <p:sp>
        <p:nvSpPr>
          <p:cNvPr id="29699" name="Content Placeholder 2"/>
          <p:cNvSpPr>
            <a:spLocks noGrp="1"/>
          </p:cNvSpPr>
          <p:nvPr>
            <p:ph idx="1"/>
          </p:nvPr>
        </p:nvSpPr>
        <p:spPr>
          <a:xfrm>
            <a:off x="535904" y="1023127"/>
            <a:ext cx="9778554" cy="5493014"/>
          </a:xfrm>
        </p:spPr>
        <p:txBody>
          <a:bodyPr/>
          <a:lstStyle/>
          <a:p>
            <a:pPr>
              <a:buClr>
                <a:srgbClr val="FF0000"/>
              </a:buClr>
            </a:pPr>
            <a:r>
              <a:rPr lang="en-US" sz="2000" b="1" dirty="0" smtClean="0"/>
              <a:t>All data has co come off chip….</a:t>
            </a:r>
          </a:p>
          <a:p>
            <a:pPr>
              <a:buClr>
                <a:srgbClr val="FF0000"/>
              </a:buClr>
            </a:pP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2000" b="1" dirty="0" smtClean="0"/>
              <a:t>Due to the events being sparse ~36 /65,000 hits per bunch crossing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/>
              <a:t>Will push all events off the chip in an asynchronous way</a:t>
            </a:r>
          </a:p>
          <a:p>
            <a:pPr>
              <a:buClr>
                <a:srgbClr val="FF0000"/>
              </a:buClr>
            </a:pP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2000" b="1" dirty="0" smtClean="0"/>
              <a:t>Each hit will cause the pixel to grab the event timestamp and start the </a:t>
            </a:r>
            <a:r>
              <a:rPr lang="en-US" sz="2000" b="1" dirty="0" err="1" smtClean="0"/>
              <a:t>ToT</a:t>
            </a:r>
            <a:r>
              <a:rPr lang="en-US" sz="2000" b="1" dirty="0" smtClean="0"/>
              <a:t> counter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/>
              <a:t>When the </a:t>
            </a:r>
            <a:r>
              <a:rPr lang="en-US" sz="2000" b="1" dirty="0" err="1" smtClean="0"/>
              <a:t>ToT</a:t>
            </a:r>
            <a:r>
              <a:rPr lang="en-US" sz="2000" b="1" dirty="0" smtClean="0"/>
              <a:t> is stopped the pixel will send the timestamp, </a:t>
            </a:r>
            <a:r>
              <a:rPr lang="en-US" sz="2000" b="1" dirty="0" err="1" smtClean="0"/>
              <a:t>ToT</a:t>
            </a:r>
            <a:r>
              <a:rPr lang="en-US" sz="2000" b="1" dirty="0" smtClean="0"/>
              <a:t> and location as a packet down the column and off the chip.</a:t>
            </a:r>
          </a:p>
          <a:p>
            <a:pPr>
              <a:buClr>
                <a:srgbClr val="FF0000"/>
              </a:buClr>
            </a:pP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2000" b="1" dirty="0" err="1" smtClean="0"/>
              <a:t>ToT</a:t>
            </a:r>
            <a:r>
              <a:rPr lang="en-US" sz="2000" b="1" dirty="0" smtClean="0"/>
              <a:t> (6bits) + Location (16 bits) + Timestamp (10bits) (30us) -&gt; 32bits per pixel hit</a:t>
            </a:r>
          </a:p>
          <a:p>
            <a:pPr>
              <a:buClr>
                <a:srgbClr val="FF0000"/>
              </a:buClr>
            </a:pPr>
            <a:r>
              <a:rPr lang="en-US" sz="2000" b="1" dirty="0" smtClean="0"/>
              <a:t>32*36*40MHz ~ 45Gbit/s   Very challenging / impossible to drive off the matrix within power budget</a:t>
            </a:r>
          </a:p>
          <a:p>
            <a:pPr>
              <a:buClr>
                <a:srgbClr val="FF0000"/>
              </a:buClr>
            </a:pPr>
            <a:endParaRPr lang="en-US" sz="2000" b="1" dirty="0" smtClean="0"/>
          </a:p>
          <a:p>
            <a:pPr>
              <a:buClr>
                <a:srgbClr val="FF0000"/>
              </a:buClr>
            </a:pPr>
            <a:r>
              <a:rPr lang="en-US" sz="2000" b="1" dirty="0" smtClean="0"/>
              <a:t>Make use of the fact that our hits are geographically and temporally clustered for factor 3 compression….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5777" y="7164213"/>
            <a:ext cx="40959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00000"/>
                </a:solidFill>
              </a:rPr>
              <a:t>Richard </a:t>
            </a:r>
            <a:r>
              <a:rPr lang="en-GB" dirty="0" err="1" smtClean="0">
                <a:solidFill>
                  <a:srgbClr val="C00000"/>
                </a:solidFill>
              </a:rPr>
              <a:t>Plackett</a:t>
            </a:r>
            <a:r>
              <a:rPr lang="en-GB" dirty="0" smtClean="0">
                <a:solidFill>
                  <a:srgbClr val="C00000"/>
                </a:solidFill>
              </a:rPr>
              <a:t> University of Glasgow</a:t>
            </a:r>
            <a:endParaRPr lang="en-GB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LICE-SetUp-NewSimpl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65986" y="1475581"/>
            <a:ext cx="4468840" cy="3275782"/>
          </a:xfrm>
          <a:prstGeom prst="rect">
            <a:avLst/>
          </a:prstGeom>
        </p:spPr>
      </p:pic>
      <p:pic>
        <p:nvPicPr>
          <p:cNvPr id="3" name="Picture 3" descr="RI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39" y="2484438"/>
            <a:ext cx="5418137" cy="489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Line 4"/>
          <p:cNvSpPr>
            <a:spLocks noChangeShapeType="1"/>
          </p:cNvSpPr>
          <p:nvPr/>
        </p:nvSpPr>
        <p:spPr bwMode="auto">
          <a:xfrm flipV="1">
            <a:off x="5201890" y="4571925"/>
            <a:ext cx="1080120" cy="115212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lIns="91417" tIns="45709" rIns="91417" bIns="45709" anchor="ctr"/>
          <a:lstStyle/>
          <a:p>
            <a:endParaRPr lang="en-US"/>
          </a:p>
        </p:txBody>
      </p:sp>
      <p:sp>
        <p:nvSpPr>
          <p:cNvPr id="5" name="Text Box 9"/>
          <p:cNvSpPr txBox="1">
            <a:spLocks noChangeArrowheads="1"/>
          </p:cNvSpPr>
          <p:nvPr/>
        </p:nvSpPr>
        <p:spPr bwMode="auto">
          <a:xfrm>
            <a:off x="5421636" y="2377154"/>
            <a:ext cx="1364430" cy="5385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pPr eaLnBrk="0" hangingPunct="0"/>
            <a:r>
              <a:rPr lang="en-GB" sz="2900" dirty="0" smtClean="0">
                <a:solidFill>
                  <a:srgbClr val="800000"/>
                </a:solidFill>
              </a:rPr>
              <a:t>ALICE</a:t>
            </a:r>
            <a:endParaRPr lang="en-GB" sz="2900" dirty="0">
              <a:solidFill>
                <a:srgbClr val="80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185666" y="395461"/>
            <a:ext cx="7367658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GB" sz="2800" dirty="0" smtClean="0">
                <a:solidFill>
                  <a:srgbClr val="FF0000"/>
                </a:solidFill>
              </a:rPr>
              <a:t>A</a:t>
            </a:r>
            <a:r>
              <a:rPr lang="en-GB" sz="2800" dirty="0" smtClean="0"/>
              <a:t> </a:t>
            </a:r>
            <a:r>
              <a:rPr lang="en-GB" sz="2800" dirty="0" smtClean="0">
                <a:solidFill>
                  <a:srgbClr val="FF0000"/>
                </a:solidFill>
              </a:rPr>
              <a:t>L</a:t>
            </a:r>
            <a:r>
              <a:rPr lang="en-GB" sz="2800" dirty="0" smtClean="0"/>
              <a:t>arge </a:t>
            </a:r>
            <a:r>
              <a:rPr lang="en-GB" sz="2800" dirty="0" smtClean="0">
                <a:solidFill>
                  <a:srgbClr val="FF0000"/>
                </a:solidFill>
              </a:rPr>
              <a:t>I</a:t>
            </a:r>
            <a:r>
              <a:rPr lang="en-GB" sz="2800" dirty="0" smtClean="0"/>
              <a:t>on </a:t>
            </a:r>
            <a:r>
              <a:rPr lang="en-GB" sz="2800" dirty="0" smtClean="0">
                <a:solidFill>
                  <a:srgbClr val="FF0000"/>
                </a:solidFill>
              </a:rPr>
              <a:t>C</a:t>
            </a:r>
            <a:r>
              <a:rPr lang="en-GB" sz="2800" dirty="0" smtClean="0"/>
              <a:t>ollider </a:t>
            </a:r>
            <a:r>
              <a:rPr lang="en-GB" sz="2800" dirty="0" smtClean="0">
                <a:solidFill>
                  <a:srgbClr val="FF0000"/>
                </a:solidFill>
              </a:rPr>
              <a:t>E</a:t>
            </a:r>
            <a:r>
              <a:rPr lang="en-GB" sz="2800" dirty="0" smtClean="0"/>
              <a:t>xperiment</a:t>
            </a:r>
          </a:p>
          <a:p>
            <a:pPr algn="r"/>
            <a:r>
              <a:rPr lang="en-GB" sz="2800" dirty="0" smtClean="0"/>
              <a:t>(Dedicated experiment for heavy ion collisions)</a:t>
            </a:r>
            <a:endParaRPr lang="en-GB" sz="2800" dirty="0"/>
          </a:p>
        </p:txBody>
      </p:sp>
      <p:pic>
        <p:nvPicPr>
          <p:cNvPr id="8" name="Picture 7" descr="0711033_02-A5-at-72-dpi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618670" y="4817717"/>
            <a:ext cx="3060589" cy="220248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893116" y="7082913"/>
            <a:ext cx="42371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Simulation of lead ion collision in ALICE</a:t>
            </a:r>
            <a:endParaRPr lang="en-GB" dirty="0"/>
          </a:p>
        </p:txBody>
      </p:sp>
      <p:pic>
        <p:nvPicPr>
          <p:cNvPr id="1060866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8894" y="19363"/>
            <a:ext cx="10700707" cy="7576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08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10608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09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-36587"/>
            <a:ext cx="10746506" cy="7609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11" descr="DSCN7442.JPG"/>
          <p:cNvPicPr>
            <a:picLocks noChangeAspect="1"/>
          </p:cNvPicPr>
          <p:nvPr/>
        </p:nvPicPr>
        <p:blipFill>
          <a:blip r:embed="rId3" cstate="print">
            <a:lum bright="12000"/>
          </a:blip>
          <a:srcRect/>
          <a:stretch>
            <a:fillRect/>
          </a:stretch>
        </p:blipFill>
        <p:spPr bwMode="auto">
          <a:xfrm>
            <a:off x="3833738" y="2627709"/>
            <a:ext cx="4542683" cy="3039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ontent Placeholder 13"/>
          <p:cNvSpPr txBox="1">
            <a:spLocks/>
          </p:cNvSpPr>
          <p:nvPr/>
        </p:nvSpPr>
        <p:spPr>
          <a:xfrm>
            <a:off x="6137994" y="2016149"/>
            <a:ext cx="3960440" cy="4572000"/>
          </a:xfrm>
          <a:prstGeom prst="rect">
            <a:avLst/>
          </a:prstGeom>
        </p:spPr>
        <p:txBody>
          <a:bodyPr>
            <a:normAutofit fontScale="47500" lnSpcReduction="20000"/>
          </a:bodyPr>
          <a:lstStyle/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Optimize pixel material budget: 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~1.1% X</a:t>
            </a:r>
            <a:r>
              <a:rPr kumimoji="0" lang="en-US" sz="3600" b="0" i="0" u="none" strike="noStrike" kern="0" cap="none" spc="0" normalizeH="0" baseline="-2500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0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per layer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en-US" sz="3600" b="0" i="0" u="none" strike="noStrike" kern="0" cap="none" spc="0" normalizeH="0" baseline="0" noProof="0" dirty="0" smtClean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Carbon 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fibre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: 200 µm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Cooling tube (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Phynox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 40 µm    wall thickness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Grounding foil (Al-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Kapton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 75 µm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 chip (Silicon): 150 µm 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Bump bonds (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Pb-Sn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 diameter ~15-20 µm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Silicon sensor: 200 µm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Pixel bus (</a:t>
            </a:r>
            <a:r>
              <a:rPr kumimoji="0" lang="en-US" sz="3600" b="0" i="0" u="sng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Al+Kapton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): 280 µm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SMD components</a:t>
            </a:r>
          </a:p>
          <a:p>
            <a:pPr marL="390427" marR="0" lvl="0" indent="-390427" algn="l" defTabSz="1042731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>
                <a:srgbClr val="000000"/>
              </a:buClr>
              <a:buSzPct val="60000"/>
              <a:buFontTx/>
              <a:buChar char="•"/>
              <a:tabLst/>
              <a:defRPr/>
            </a:pP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Glue (</a:t>
            </a:r>
            <a:r>
              <a:rPr kumimoji="0" lang="en-US" sz="36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Eccobond</a:t>
            </a:r>
            <a:r>
              <a:rPr kumimoji="0" 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45) and thermal grease</a:t>
            </a:r>
          </a:p>
        </p:txBody>
      </p:sp>
      <p:sp>
        <p:nvSpPr>
          <p:cNvPr id="6" name="Oval 5"/>
          <p:cNvSpPr/>
          <p:nvPr/>
        </p:nvSpPr>
        <p:spPr bwMode="auto">
          <a:xfrm>
            <a:off x="3689722" y="6012096"/>
            <a:ext cx="936104" cy="367373"/>
          </a:xfrm>
          <a:prstGeom prst="ellipse">
            <a:avLst/>
          </a:prstGeom>
          <a:noFill/>
          <a:ln w="2540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99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1076" y="-36587"/>
            <a:ext cx="10712890" cy="759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88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813154" cy="76471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ChangeArrowheads="1"/>
          </p:cNvSpPr>
          <p:nvPr/>
        </p:nvSpPr>
        <p:spPr bwMode="auto">
          <a:xfrm>
            <a:off x="-12698" y="1116013"/>
            <a:ext cx="10691813" cy="4535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/>
          <a:lstStyle/>
          <a:p>
            <a:pPr algn="just" defTabSz="1042731">
              <a:lnSpc>
                <a:spcPct val="80000"/>
              </a:lnSpc>
              <a:buClr>
                <a:srgbClr val="FF0000"/>
              </a:buClr>
            </a:pPr>
            <a:r>
              <a:rPr lang="en-GB" sz="2300" dirty="0"/>
              <a:t> To keep ATLAS and CMS running beyond ~10 years requires tracker replacement </a:t>
            </a:r>
          </a:p>
          <a:p>
            <a:pPr algn="just" defTabSz="1042731">
              <a:lnSpc>
                <a:spcPct val="90000"/>
              </a:lnSpc>
              <a:buClr>
                <a:srgbClr val="FF0000"/>
              </a:buClr>
            </a:pPr>
            <a:r>
              <a:rPr lang="en-GB" sz="2300" dirty="0">
                <a:solidFill>
                  <a:schemeClr val="accent2"/>
                </a:solidFill>
                <a:sym typeface="Symbol" pitchFamily="18" charset="2"/>
              </a:rPr>
              <a:t> Current trackers designed to survive up to </a:t>
            </a:r>
            <a:r>
              <a:rPr lang="en-GB" sz="230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10Mrad in strip detectors ( </a:t>
            </a:r>
            <a:r>
              <a:rPr lang="en-GB" b="0" dirty="0">
                <a:solidFill>
                  <a:schemeClr val="accent2"/>
                </a:solidFill>
                <a:latin typeface="Arial" charset="0"/>
                <a:cs typeface="Arial" charset="0"/>
                <a:sym typeface="Symbol" pitchFamily="18" charset="2"/>
              </a:rPr>
              <a:t>≤</a:t>
            </a:r>
            <a:r>
              <a:rPr lang="en-GB" b="0" dirty="0">
                <a:solidFill>
                  <a:schemeClr val="accent2"/>
                </a:solidFill>
                <a:cs typeface="Times New Roman" pitchFamily="18" charset="0"/>
                <a:sym typeface="Symbol" pitchFamily="18" charset="2"/>
              </a:rPr>
              <a:t> </a:t>
            </a:r>
            <a:r>
              <a:rPr lang="en-GB" dirty="0">
                <a:solidFill>
                  <a:schemeClr val="accent2"/>
                </a:solidFill>
                <a:sym typeface="Symbol" pitchFamily="18" charset="2"/>
              </a:rPr>
              <a:t>700 fb</a:t>
            </a:r>
            <a:r>
              <a:rPr lang="en-GB" baseline="30000" dirty="0">
                <a:solidFill>
                  <a:schemeClr val="accent2"/>
                </a:solidFill>
                <a:sym typeface="Symbol" pitchFamily="18" charset="2"/>
              </a:rPr>
              <a:t>-1</a:t>
            </a:r>
            <a:r>
              <a:rPr lang="en-GB" sz="2300" dirty="0">
                <a:solidFill>
                  <a:schemeClr val="accent2"/>
                </a:solidFill>
                <a:sym typeface="Symbol" pitchFamily="18" charset="2"/>
              </a:rPr>
              <a:t>)</a:t>
            </a:r>
            <a:endParaRPr lang="en-GB" sz="2300" dirty="0">
              <a:solidFill>
                <a:schemeClr val="accent2"/>
              </a:solidFill>
            </a:endParaRPr>
          </a:p>
          <a:p>
            <a:pPr algn="just" defTabSz="1042731">
              <a:lnSpc>
                <a:spcPct val="115000"/>
              </a:lnSpc>
              <a:buClr>
                <a:srgbClr val="FF0000"/>
              </a:buClr>
            </a:pPr>
            <a:r>
              <a:rPr lang="en-GB" sz="2300" dirty="0"/>
              <a:t> For the luminosity-upgrade the new trackers will have to cope with:</a:t>
            </a:r>
          </a:p>
          <a:p>
            <a:pPr marL="723720" lvl="1" indent="-361861" algn="just" defTabSz="1042731">
              <a:lnSpc>
                <a:spcPct val="115000"/>
              </a:lnSpc>
              <a:buClr>
                <a:srgbClr val="FF0000"/>
              </a:buClr>
            </a:pPr>
            <a:endParaRPr lang="en-GB" sz="700" dirty="0"/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  <a:buFontTx/>
              <a:buChar char="•"/>
            </a:pPr>
            <a:r>
              <a:rPr lang="en-GB" sz="2300" dirty="0"/>
              <a:t> </a:t>
            </a:r>
            <a:r>
              <a:rPr lang="en-GB" sz="2300" dirty="0">
                <a:solidFill>
                  <a:schemeClr val="accent2"/>
                </a:solidFill>
              </a:rPr>
              <a:t>much higher integrated doses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r>
              <a:rPr lang="en-GB" sz="2300" dirty="0">
                <a:solidFill>
                  <a:schemeClr val="accent2"/>
                </a:solidFill>
              </a:rPr>
              <a:t>	 (need to plan for </a:t>
            </a:r>
            <a:r>
              <a:rPr lang="en-GB" dirty="0">
                <a:solidFill>
                  <a:schemeClr val="accent2"/>
                </a:solidFill>
              </a:rPr>
              <a:t>≥</a:t>
            </a:r>
            <a:r>
              <a:rPr lang="en-GB" sz="2300" dirty="0">
                <a:solidFill>
                  <a:schemeClr val="accent2"/>
                </a:solidFill>
                <a:cs typeface="Times New Roman" pitchFamily="18" charset="0"/>
              </a:rPr>
              <a:t> </a:t>
            </a:r>
            <a:r>
              <a:rPr lang="en-GB" sz="2300" dirty="0">
                <a:solidFill>
                  <a:schemeClr val="accent2"/>
                </a:solidFill>
              </a:rPr>
              <a:t>3000</a:t>
            </a:r>
            <a:r>
              <a:rPr lang="en-GB" sz="500" dirty="0">
                <a:solidFill>
                  <a:schemeClr val="accent2"/>
                </a:solidFill>
              </a:rPr>
              <a:t>  </a:t>
            </a:r>
            <a:r>
              <a:rPr lang="en-GB" sz="2300" dirty="0">
                <a:solidFill>
                  <a:schemeClr val="accent2"/>
                </a:solidFill>
              </a:rPr>
              <a:t>fb</a:t>
            </a:r>
            <a:r>
              <a:rPr lang="en-GB" sz="2300" baseline="30000" dirty="0">
                <a:solidFill>
                  <a:schemeClr val="accent2"/>
                </a:solidFill>
              </a:rPr>
              <a:t>-1</a:t>
            </a:r>
            <a:r>
              <a:rPr lang="en-GB" sz="2300" dirty="0">
                <a:solidFill>
                  <a:schemeClr val="accent2"/>
                </a:solidFill>
              </a:rPr>
              <a:t>)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endParaRPr lang="en-GB" dirty="0"/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  <a:buFontTx/>
              <a:buChar char="•"/>
            </a:pPr>
            <a:r>
              <a:rPr lang="en-GB" sz="2300" dirty="0"/>
              <a:t> </a:t>
            </a:r>
            <a:r>
              <a:rPr lang="en-GB" sz="2300" dirty="0">
                <a:solidFill>
                  <a:schemeClr val="accent2"/>
                </a:solidFill>
              </a:rPr>
              <a:t>much higher occupancy levels (up  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r>
              <a:rPr lang="en-GB" sz="2300" dirty="0">
                <a:solidFill>
                  <a:schemeClr val="accent2"/>
                </a:solidFill>
              </a:rPr>
              <a:t>	to 400 collisions per beam crossing)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endParaRPr lang="en-GB" dirty="0">
              <a:solidFill>
                <a:schemeClr val="accent2"/>
              </a:solidFill>
            </a:endParaRP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  <a:buFontTx/>
              <a:buChar char="•"/>
            </a:pPr>
            <a:r>
              <a:rPr lang="en-GB" sz="2300" dirty="0">
                <a:solidFill>
                  <a:schemeClr val="accent2"/>
                </a:solidFill>
              </a:rPr>
              <a:t>Installation inside an existing 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r>
              <a:rPr lang="en-GB" sz="2300" dirty="0">
                <a:solidFill>
                  <a:schemeClr val="accent2"/>
                </a:solidFill>
              </a:rPr>
              <a:t>	4</a:t>
            </a:r>
            <a:r>
              <a:rPr lang="el-GR" sz="2300" dirty="0">
                <a:solidFill>
                  <a:schemeClr val="accent2"/>
                </a:solidFill>
                <a:cs typeface="Times New Roman" pitchFamily="18" charset="0"/>
              </a:rPr>
              <a:t>π</a:t>
            </a:r>
            <a:r>
              <a:rPr lang="en-GB" sz="2300" dirty="0">
                <a:solidFill>
                  <a:schemeClr val="accent2"/>
                </a:solidFill>
                <a:cs typeface="Times New Roman" pitchFamily="18" charset="0"/>
              </a:rPr>
              <a:t> coverage </a:t>
            </a:r>
            <a:r>
              <a:rPr lang="en-GB" sz="2300" dirty="0">
                <a:solidFill>
                  <a:schemeClr val="accent2"/>
                </a:solidFill>
              </a:rPr>
              <a:t>experiment</a:t>
            </a:r>
          </a:p>
          <a:p>
            <a:pPr marL="723720" lvl="1" indent="-361861" algn="l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endParaRPr lang="en-GB" sz="2300" dirty="0">
              <a:solidFill>
                <a:schemeClr val="accent2"/>
              </a:solidFill>
            </a:endParaRPr>
          </a:p>
          <a:p>
            <a:pPr marL="723720" lvl="1" indent="-361861" algn="l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  <a:buFontTx/>
              <a:buChar char="•"/>
            </a:pPr>
            <a:r>
              <a:rPr lang="en-GB" sz="2300" dirty="0">
                <a:solidFill>
                  <a:schemeClr val="accent2"/>
                </a:solidFill>
              </a:rPr>
              <a:t>Budgets are likely to be such that replacement trackers, while needing higher performance to cope with the extreme environment, cannot cost more than the ones they replace</a:t>
            </a: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endParaRPr lang="en-GB" sz="2300" dirty="0">
              <a:solidFill>
                <a:srgbClr val="800000"/>
              </a:solidFill>
            </a:endParaRPr>
          </a:p>
          <a:p>
            <a:pPr marL="723720" lvl="1" indent="-361861" algn="just" defTabSz="1042731">
              <a:lnSpc>
                <a:spcPct val="90000"/>
              </a:lnSpc>
              <a:spcAft>
                <a:spcPct val="10000"/>
              </a:spcAft>
              <a:buClr>
                <a:srgbClr val="FF0000"/>
              </a:buClr>
            </a:pPr>
            <a:r>
              <a:rPr lang="en-GB" sz="2300" dirty="0">
                <a:solidFill>
                  <a:srgbClr val="800000"/>
                </a:solidFill>
              </a:rPr>
              <a:t>To install a new tracker in ~</a:t>
            </a:r>
            <a:r>
              <a:rPr lang="en-GB" sz="2300" dirty="0" smtClean="0">
                <a:solidFill>
                  <a:srgbClr val="800000"/>
                </a:solidFill>
              </a:rPr>
              <a:t>2020, </a:t>
            </a:r>
            <a:r>
              <a:rPr lang="en-GB" sz="2300" dirty="0">
                <a:solidFill>
                  <a:srgbClr val="800000"/>
                </a:solidFill>
              </a:rPr>
              <a:t>require Technical Design Report </a:t>
            </a:r>
            <a:r>
              <a:rPr lang="en-GB" sz="2300" dirty="0" smtClean="0">
                <a:solidFill>
                  <a:srgbClr val="800000"/>
                </a:solidFill>
              </a:rPr>
              <a:t>2014</a:t>
            </a:r>
            <a:endParaRPr lang="en-GB" sz="800" dirty="0">
              <a:solidFill>
                <a:srgbClr val="800000"/>
              </a:solidFill>
            </a:endParaRPr>
          </a:p>
          <a:p>
            <a:pPr algn="just" defTabSz="1042731">
              <a:lnSpc>
                <a:spcPct val="90000"/>
              </a:lnSpc>
              <a:buClr>
                <a:srgbClr val="FF0000"/>
              </a:buClr>
            </a:pPr>
            <a:r>
              <a:rPr lang="en-GB" sz="2300" dirty="0"/>
              <a:t> (Note the ATLAS Tracker TDR: April 1997; CMS Tracker TDR: April 1998)</a:t>
            </a:r>
          </a:p>
        </p:txBody>
      </p:sp>
      <p:sp>
        <p:nvSpPr>
          <p:cNvPr id="27651" name="Text Box 3"/>
          <p:cNvSpPr txBox="1">
            <a:spLocks noChangeArrowheads="1"/>
          </p:cNvSpPr>
          <p:nvPr/>
        </p:nvSpPr>
        <p:spPr bwMode="auto">
          <a:xfrm>
            <a:off x="-6850" y="104763"/>
            <a:ext cx="10753356" cy="720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185" tIns="52091" rIns="104185" bIns="52091" anchor="ctr">
            <a:spAutoFit/>
          </a:bodyPr>
          <a:lstStyle/>
          <a:p>
            <a:pPr defTabSz="1042731" eaLnBrk="0" hangingPunct="0"/>
            <a:r>
              <a:rPr lang="en-US" sz="4000" dirty="0" smtClean="0">
                <a:solidFill>
                  <a:schemeClr val="hlink"/>
                </a:solidFill>
                <a:latin typeface="Arial" charset="0"/>
              </a:rPr>
              <a:t>Requirements for LHC Luminosity Upgrade</a:t>
            </a:r>
            <a:endParaRPr lang="en-US" sz="40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27652" name="Picture 2"/>
          <p:cNvPicPr>
            <a:picLocks noChangeAspect="1" noChangeArrowheads="1"/>
          </p:cNvPicPr>
          <p:nvPr/>
        </p:nvPicPr>
        <p:blipFill>
          <a:blip r:embed="rId2" cstate="print"/>
          <a:srcRect t="19102"/>
          <a:stretch>
            <a:fillRect/>
          </a:stretch>
        </p:blipFill>
        <p:spPr bwMode="auto">
          <a:xfrm>
            <a:off x="5632450" y="2268540"/>
            <a:ext cx="4454525" cy="2636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653" name="Text Box 12"/>
          <p:cNvSpPr txBox="1">
            <a:spLocks noChangeArrowheads="1"/>
          </p:cNvSpPr>
          <p:nvPr/>
        </p:nvSpPr>
        <p:spPr bwMode="auto">
          <a:xfrm>
            <a:off x="5917465" y="4515468"/>
            <a:ext cx="3580350" cy="33592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</p:spPr>
        <p:txBody>
          <a:bodyPr vert="eaVert" wrap="none" lIns="104082" tIns="52040" rIns="104082" bIns="52040">
            <a:spAutoFit/>
          </a:bodyPr>
          <a:lstStyle/>
          <a:p>
            <a:pPr defTabSz="1042731">
              <a:spcBef>
                <a:spcPts val="300"/>
              </a:spcBef>
            </a:pPr>
            <a:r>
              <a:rPr lang="en-GB" sz="800" dirty="0" smtClean="0"/>
              <a:t>2030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2029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2028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2027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2026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2025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2024</a:t>
            </a:r>
          </a:p>
          <a:p>
            <a:pPr defTabSz="1042731">
              <a:spcBef>
                <a:spcPts val="300"/>
              </a:spcBef>
            </a:pPr>
            <a:r>
              <a:rPr lang="en-GB" sz="900" dirty="0" smtClean="0"/>
              <a:t>2023</a:t>
            </a:r>
            <a:endParaRPr lang="en-GB" sz="600" dirty="0" smtClean="0"/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2022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2021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2020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2019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2018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2017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2016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2015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2014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2013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2012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2011</a:t>
            </a:r>
          </a:p>
          <a:p>
            <a:pPr defTabSz="1042731">
              <a:spcBef>
                <a:spcPts val="300"/>
              </a:spcBef>
            </a:pPr>
            <a:r>
              <a:rPr lang="en-GB" sz="800" dirty="0" smtClean="0"/>
              <a:t>2010</a:t>
            </a:r>
            <a:endParaRPr lang="en-GB" sz="800" dirty="0"/>
          </a:p>
        </p:txBody>
      </p:sp>
      <p:sp>
        <p:nvSpPr>
          <p:cNvPr id="27654" name="TextBox 7"/>
          <p:cNvSpPr txBox="1">
            <a:spLocks noChangeArrowheads="1"/>
          </p:cNvSpPr>
          <p:nvPr/>
        </p:nvSpPr>
        <p:spPr bwMode="auto">
          <a:xfrm>
            <a:off x="5774892" y="2279650"/>
            <a:ext cx="389804" cy="230830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800" dirty="0"/>
              <a:t>3600</a:t>
            </a:r>
          </a:p>
          <a:p>
            <a:endParaRPr lang="en-GB" sz="700" dirty="0"/>
          </a:p>
          <a:p>
            <a:endParaRPr lang="en-GB" sz="800" dirty="0"/>
          </a:p>
          <a:p>
            <a:r>
              <a:rPr lang="en-GB" sz="800" dirty="0"/>
              <a:t>3000</a:t>
            </a:r>
          </a:p>
          <a:p>
            <a:endParaRPr lang="en-GB" sz="800" dirty="0"/>
          </a:p>
          <a:p>
            <a:endParaRPr lang="en-GB" sz="700" dirty="0"/>
          </a:p>
          <a:p>
            <a:r>
              <a:rPr lang="en-GB" sz="800" dirty="0"/>
              <a:t>2400</a:t>
            </a:r>
          </a:p>
          <a:p>
            <a:endParaRPr lang="en-GB" sz="800" dirty="0"/>
          </a:p>
          <a:p>
            <a:endParaRPr lang="en-GB" sz="800" dirty="0"/>
          </a:p>
          <a:p>
            <a:r>
              <a:rPr lang="en-GB" sz="800" dirty="0"/>
              <a:t>1800</a:t>
            </a:r>
          </a:p>
          <a:p>
            <a:endParaRPr lang="en-GB" sz="600" dirty="0"/>
          </a:p>
          <a:p>
            <a:endParaRPr lang="en-GB" sz="800" dirty="0"/>
          </a:p>
          <a:p>
            <a:r>
              <a:rPr lang="en-GB" sz="800" dirty="0"/>
              <a:t>1200</a:t>
            </a:r>
          </a:p>
          <a:p>
            <a:endParaRPr lang="en-GB" sz="800" dirty="0"/>
          </a:p>
          <a:p>
            <a:endParaRPr lang="en-GB" sz="600" dirty="0"/>
          </a:p>
          <a:p>
            <a:r>
              <a:rPr lang="en-GB" sz="800" dirty="0"/>
              <a:t>  600</a:t>
            </a:r>
          </a:p>
          <a:p>
            <a:endParaRPr lang="en-GB" sz="800" dirty="0"/>
          </a:p>
          <a:p>
            <a:endParaRPr lang="en-GB" sz="600" dirty="0"/>
          </a:p>
          <a:p>
            <a:r>
              <a:rPr lang="en-GB" sz="800" dirty="0"/>
              <a:t>      0</a:t>
            </a:r>
          </a:p>
        </p:txBody>
      </p:sp>
      <p:sp>
        <p:nvSpPr>
          <p:cNvPr id="1149957" name="Line 5"/>
          <p:cNvSpPr>
            <a:spLocks noChangeShapeType="1"/>
          </p:cNvSpPr>
          <p:nvPr/>
        </p:nvSpPr>
        <p:spPr bwMode="auto">
          <a:xfrm flipV="1">
            <a:off x="4344988" y="2708275"/>
            <a:ext cx="4930776" cy="142875"/>
          </a:xfrm>
          <a:prstGeom prst="line">
            <a:avLst/>
          </a:prstGeom>
          <a:noFill/>
          <a:ln w="9525">
            <a:solidFill>
              <a:schemeClr val="accent2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2" name="Straight Connector 11"/>
          <p:cNvCxnSpPr/>
          <p:nvPr/>
        </p:nvCxnSpPr>
        <p:spPr bwMode="auto">
          <a:xfrm rot="5400000" flipH="1" flipV="1">
            <a:off x="9488488" y="2422528"/>
            <a:ext cx="1588" cy="1587"/>
          </a:xfrm>
          <a:prstGeom prst="line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dist="107763" dir="2700000" algn="ctr" rotWithShape="0">
              <a:schemeClr val="bg2"/>
            </a:outerShdw>
          </a:effectLst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215900"/>
            <a:ext cx="9621837" cy="1258888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GB" sz="4600" b="1" dirty="0" smtClean="0">
                <a:solidFill>
                  <a:schemeClr val="hlink"/>
                </a:solidFill>
                <a:latin typeface="Arial" pitchFamily="34" charset="0"/>
                <a:cs typeface="Arial" pitchFamily="34" charset="0"/>
              </a:rPr>
              <a:t>ATLAS All-Silicon Tracker Upgrade  </a:t>
            </a:r>
          </a:p>
        </p:txBody>
      </p:sp>
      <p:pic>
        <p:nvPicPr>
          <p:cNvPr id="28681" name="Picture 12" descr="Fake rate - 4 pixel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613" y="4202136"/>
            <a:ext cx="4927600" cy="3348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82" name="Picture 13" descr="rz_secondaries.gif"/>
          <p:cNvPicPr>
            <a:picLocks noChangeAspect="1"/>
          </p:cNvPicPr>
          <p:nvPr/>
        </p:nvPicPr>
        <p:blipFill>
          <a:blip r:embed="rId3" cstate="print"/>
          <a:srcRect r="5266"/>
          <a:stretch>
            <a:fillRect/>
          </a:stretch>
        </p:blipFill>
        <p:spPr bwMode="auto">
          <a:xfrm>
            <a:off x="5030169" y="4842254"/>
            <a:ext cx="3229493" cy="23110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trk_pix_slhc_pileup_5_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4188" y="753648"/>
            <a:ext cx="5219625" cy="3571897"/>
          </a:xfrm>
          <a:prstGeom prst="rect">
            <a:avLst/>
          </a:prstGeom>
        </p:spPr>
      </p:pic>
      <p:cxnSp>
        <p:nvCxnSpPr>
          <p:cNvPr id="14" name="Straight Arrow Connector 13"/>
          <p:cNvCxnSpPr>
            <a:endCxn id="11" idx="2"/>
          </p:cNvCxnSpPr>
          <p:nvPr/>
        </p:nvCxnSpPr>
        <p:spPr>
          <a:xfrm rot="5400000" flipH="1" flipV="1">
            <a:off x="604510" y="4815472"/>
            <a:ext cx="2579417" cy="159956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4" name="Picture 4" descr="eff_fake_vs_eta_SLHC-13-13-dev_pileup400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34927" y="4821641"/>
            <a:ext cx="2455827" cy="2304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Straight Arrow Connector 14"/>
          <p:cNvCxnSpPr>
            <a:endCxn id="12" idx="2"/>
          </p:cNvCxnSpPr>
          <p:nvPr/>
        </p:nvCxnSpPr>
        <p:spPr>
          <a:xfrm flipV="1">
            <a:off x="4536555" y="4325545"/>
            <a:ext cx="3468929" cy="1582316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 flipV="1">
            <a:off x="4609184" y="5813834"/>
            <a:ext cx="683778" cy="99219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rot="16200000" flipH="1">
            <a:off x="8434861" y="4425420"/>
            <a:ext cx="768334" cy="420984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 descr="trk_pix_slhc_pileup_400_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98529" y="753648"/>
            <a:ext cx="5213908" cy="357189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44463" y="930275"/>
            <a:ext cx="105473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56" tIns="53329" rIns="102556" bIns="53329">
            <a:spAutoFit/>
          </a:bodyPr>
          <a:lstStyle/>
          <a:p>
            <a:pPr algn="l" defTabSz="1042988" eaLnBrk="0" hangingPunct="0"/>
            <a:r>
              <a:rPr lang="en-US" sz="3200"/>
              <a:t>ATLAS Tracker Based on </a:t>
            </a:r>
          </a:p>
          <a:p>
            <a:pPr algn="l" defTabSz="1042988" eaLnBrk="0" hangingPunct="0"/>
            <a:r>
              <a:rPr lang="en-US" sz="3200"/>
              <a:t>Barrel and Disc Supports</a:t>
            </a:r>
          </a:p>
          <a:p>
            <a:pPr algn="l" defTabSz="1042988" eaLnBrk="0" hangingPunct="0"/>
            <a:endParaRPr lang="en-US" sz="3200"/>
          </a:p>
          <a:p>
            <a:pPr algn="l" defTabSz="1042988" eaLnBrk="0" hangingPunct="0"/>
            <a:r>
              <a:rPr lang="en-US" sz="3200"/>
              <a:t>Effectively two styles of double-sided modules (2</a:t>
            </a:r>
            <a:r>
              <a:rPr lang="en-US" sz="3200">
                <a:cs typeface="Times New Roman" pitchFamily="18" charset="0"/>
              </a:rPr>
              <a:t>×6</a:t>
            </a:r>
            <a:r>
              <a:rPr lang="en-US" sz="3200"/>
              <a:t>cm long)</a:t>
            </a:r>
          </a:p>
          <a:p>
            <a:pPr algn="l" defTabSz="1042988" eaLnBrk="0" hangingPunct="0"/>
            <a:r>
              <a:rPr lang="en-US" sz="3200"/>
              <a:t>each sensor ~6cm wide (768 strips of 80</a:t>
            </a:r>
            <a:r>
              <a:rPr lang="el-GR" sz="3200">
                <a:cs typeface="Times New Roman" pitchFamily="18" charset="0"/>
              </a:rPr>
              <a:t>μ</a:t>
            </a:r>
            <a:r>
              <a:rPr lang="en-GB" sz="3200">
                <a:cs typeface="Times New Roman" pitchFamily="18" charset="0"/>
              </a:rPr>
              <a:t>m </a:t>
            </a:r>
            <a:r>
              <a:rPr lang="en-US" sz="3200"/>
              <a:t>pitch per side) 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6557963"/>
            <a:ext cx="1069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56" tIns="53329" rIns="102556" bIns="53329">
            <a:spAutoFit/>
          </a:bodyPr>
          <a:lstStyle/>
          <a:p>
            <a:pPr marL="352425" indent="-352425" algn="l" defTabSz="369888" eaLnBrk="0" hangingPunct="0">
              <a:buClr>
                <a:srgbClr val="FF0000"/>
              </a:buClr>
              <a:buSzPct val="135000"/>
              <a:tabLst>
                <a:tab pos="0" algn="l"/>
                <a:tab pos="449263" algn="l"/>
              </a:tabLst>
            </a:pPr>
            <a:r>
              <a:rPr lang="en-US" sz="2900" b="0">
                <a:solidFill>
                  <a:srgbClr val="000000"/>
                </a:solidFill>
              </a:rPr>
              <a:t>Barrel Modules                                            Forward Modules </a:t>
            </a:r>
          </a:p>
          <a:p>
            <a:pPr marL="352425" indent="-352425" algn="l" defTabSz="369888" eaLnBrk="0" hangingPunct="0">
              <a:buClr>
                <a:srgbClr val="FF0000"/>
              </a:buClr>
              <a:buSzPct val="135000"/>
              <a:tabLst>
                <a:tab pos="0" algn="l"/>
                <a:tab pos="449263" algn="l"/>
              </a:tabLst>
            </a:pPr>
            <a:r>
              <a:rPr lang="en-US" sz="2900" b="0">
                <a:solidFill>
                  <a:srgbClr val="000000"/>
                </a:solidFill>
              </a:rPr>
              <a:t>(Hybrid bridge above sensors)		            (Hybrid at module end)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107950"/>
            <a:ext cx="10691813" cy="1258888"/>
          </a:xfrm>
          <a:noFill/>
        </p:spPr>
        <p:txBody>
          <a:bodyPr lIns="104147" tIns="52072" rIns="104147" bIns="52072"/>
          <a:lstStyle/>
          <a:p>
            <a:pPr eaLnBrk="1" hangingPunct="1"/>
            <a:r>
              <a:rPr lang="en-GB" sz="4000" b="1" dirty="0" smtClean="0">
                <a:solidFill>
                  <a:schemeClr val="hlink"/>
                </a:solidFill>
              </a:rPr>
              <a:t>Current SCT ATLAS Module Designs</a:t>
            </a:r>
            <a:endParaRPr lang="en-US" sz="4000" b="1" dirty="0" smtClean="0">
              <a:solidFill>
                <a:schemeClr val="hlink"/>
              </a:solidFill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13313" y="900113"/>
            <a:ext cx="5495925" cy="1571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3563938"/>
            <a:ext cx="4267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5088" y="3552825"/>
            <a:ext cx="41148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4265613" y="3714750"/>
            <a:ext cx="2232025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108" tIns="52052" rIns="104108" bIns="52052">
            <a:spAutoFit/>
          </a:bodyPr>
          <a:lstStyle/>
          <a:p>
            <a:pPr defTabSz="1042988"/>
            <a:r>
              <a:rPr lang="en-GB" sz="2500">
                <a:solidFill>
                  <a:srgbClr val="FF0000"/>
                </a:solidFill>
              </a:rPr>
              <a:t>Hybrid cards carrying read- out chips and multilayer interconnect</a:t>
            </a:r>
          </a:p>
          <a:p>
            <a:pPr defTabSz="1042988"/>
            <a:r>
              <a:rPr lang="en-GB" sz="2500">
                <a:solidFill>
                  <a:srgbClr val="FF0000"/>
                </a:solidFill>
              </a:rPr>
              <a:t>circuit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H="1">
            <a:off x="3041650" y="4067175"/>
            <a:ext cx="12954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108" tIns="52052" rIns="104108" bIns="52052">
            <a:spAutoFit/>
          </a:bodyPr>
          <a:lstStyle/>
          <a:p>
            <a:endParaRPr lang="en-US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6353175" y="4067175"/>
            <a:ext cx="504825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108" tIns="52052" rIns="104108" bIns="52052">
            <a:spAutoFit/>
          </a:bodyPr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22300" y="4643438"/>
            <a:ext cx="979488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141663" y="4643438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678738" y="4867275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9047163" y="4859338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7463" y="874713"/>
            <a:ext cx="3743325" cy="2535237"/>
          </a:xfrm>
          <a:noFill/>
        </p:spPr>
      </p:pic>
      <p:pic>
        <p:nvPicPr>
          <p:cNvPr id="43011" name="Picture 3"/>
          <p:cNvPicPr>
            <a:picLocks noChangeAspect="1" noChangeArrowheads="1"/>
          </p:cNvPicPr>
          <p:nvPr/>
        </p:nvPicPr>
        <p:blipFill>
          <a:blip r:embed="rId3" cstate="print"/>
          <a:srcRect r="7480"/>
          <a:stretch>
            <a:fillRect/>
          </a:stretch>
        </p:blipFill>
        <p:spPr bwMode="auto">
          <a:xfrm>
            <a:off x="7100888" y="803275"/>
            <a:ext cx="3573462" cy="261620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</p:pic>
      <p:sp>
        <p:nvSpPr>
          <p:cNvPr id="43012" name="Rectangle 9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0" y="611188"/>
            <a:ext cx="10691813" cy="1258887"/>
          </a:xfrm>
        </p:spPr>
        <p:txBody>
          <a:bodyPr/>
          <a:lstStyle/>
          <a:p>
            <a:pPr eaLnBrk="1" hangingPunct="1"/>
            <a:r>
              <a:rPr lang="en-GB" sz="4200" b="1" smtClean="0">
                <a:solidFill>
                  <a:schemeClr val="hlink"/>
                </a:solidFill>
                <a:sym typeface="Wingdings" pitchFamily="2" charset="2"/>
              </a:rPr>
              <a:t>Current Silicon Microstrip (SCT) Material</a:t>
            </a:r>
            <a:r>
              <a:rPr lang="en-GB" sz="2500" smtClean="0">
                <a:sym typeface="Wingdings" pitchFamily="2" charset="2"/>
              </a:rPr>
              <a:t/>
            </a:r>
            <a:br>
              <a:rPr lang="en-GB" sz="2500" smtClean="0">
                <a:sym typeface="Wingdings" pitchFamily="2" charset="2"/>
              </a:rPr>
            </a:br>
            <a:r>
              <a:rPr lang="en-GB" sz="2500" smtClean="0">
                <a:sym typeface="Wingdings" pitchFamily="2" charset="2"/>
              </a:rPr>
              <a:t/>
            </a:r>
            <a:br>
              <a:rPr lang="en-GB" sz="2500" smtClean="0">
                <a:sym typeface="Wingdings" pitchFamily="2" charset="2"/>
              </a:rPr>
            </a:br>
            <a:r>
              <a:rPr lang="en-GB" sz="1800" smtClean="0">
                <a:solidFill>
                  <a:schemeClr val="accent2"/>
                </a:solidFill>
                <a:sym typeface="Wingdings" pitchFamily="2" charset="2"/>
              </a:rPr>
              <a:t>Current Silicon Tracker</a:t>
            </a:r>
            <a:br>
              <a:rPr lang="en-GB" sz="1800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GB" sz="1800" smtClean="0">
                <a:solidFill>
                  <a:schemeClr val="accent2"/>
                </a:solidFill>
                <a:sym typeface="Wingdings" pitchFamily="2" charset="2"/>
              </a:rPr>
              <a:t>(4 barrel strip layers)</a:t>
            </a:r>
            <a:br>
              <a:rPr lang="en-GB" sz="1800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GB" sz="2500" smtClean="0">
                <a:solidFill>
                  <a:schemeClr val="accent2"/>
                </a:solidFill>
                <a:sym typeface="Wingdings" pitchFamily="2" charset="2"/>
              </a:rPr>
              <a:t/>
            </a:r>
            <a:br>
              <a:rPr lang="en-GB" sz="2500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GB" sz="1600" b="1" smtClean="0">
                <a:solidFill>
                  <a:schemeClr val="accent2"/>
                </a:solidFill>
                <a:sym typeface="Wingdings" pitchFamily="2" charset="2"/>
              </a:rPr>
              <a:t>Module                    Support</a:t>
            </a:r>
            <a:br>
              <a:rPr lang="en-GB" sz="1600" b="1" smtClean="0">
                <a:solidFill>
                  <a:schemeClr val="accent2"/>
                </a:solidFill>
                <a:sym typeface="Wingdings" pitchFamily="2" charset="2"/>
              </a:rPr>
            </a:br>
            <a:r>
              <a:rPr lang="en-GB" sz="1600" b="1" smtClean="0">
                <a:solidFill>
                  <a:schemeClr val="accent2"/>
                </a:solidFill>
                <a:sym typeface="Wingdings" pitchFamily="2" charset="2"/>
              </a:rPr>
              <a:t>Material                   Material</a:t>
            </a:r>
            <a:endParaRPr lang="en-GB" sz="1600" b="1" smtClean="0">
              <a:solidFill>
                <a:schemeClr val="accent2"/>
              </a:solidFill>
            </a:endParaRPr>
          </a:p>
        </p:txBody>
      </p:sp>
      <p:sp>
        <p:nvSpPr>
          <p:cNvPr id="1218570" name="Text Box 10"/>
          <p:cNvSpPr txBox="1">
            <a:spLocks noChangeArrowheads="1"/>
          </p:cNvSpPr>
          <p:nvPr/>
        </p:nvSpPr>
        <p:spPr bwMode="auto">
          <a:xfrm>
            <a:off x="4410075" y="6573838"/>
            <a:ext cx="6862763" cy="806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104108" tIns="52052" rIns="104108" bIns="52052">
            <a:spAutoFit/>
          </a:bodyPr>
          <a:lstStyle/>
          <a:p>
            <a:pPr algn="l" defTabSz="1042988">
              <a:defRPr/>
            </a:pPr>
            <a:r>
              <a:rPr lang="en-GB" sz="2300">
                <a:effectLst>
                  <a:outerShdw blurRad="38100" dist="38100" dir="2700000" algn="tl">
                    <a:srgbClr val="C0C0C0"/>
                  </a:outerShdw>
                </a:effectLst>
              </a:rPr>
              <a:t>Hybrid area per module roughly </a:t>
            </a:r>
            <a:r>
              <a:rPr lang="en-GB" sz="230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×2 at</a:t>
            </a:r>
          </a:p>
          <a:p>
            <a:pPr algn="l" defTabSz="1042988">
              <a:defRPr/>
            </a:pPr>
            <a:r>
              <a:rPr lang="en-GB" sz="2300">
                <a:effectLst>
                  <a:outerShdw blurRad="38100" dist="38100" dir="2700000" algn="tl">
                    <a:srgbClr val="C0C0C0"/>
                  </a:outerShdw>
                </a:effectLst>
                <a:cs typeface="Times New Roman" pitchFamily="18" charset="0"/>
              </a:rPr>
              <a:t>sLHC - much higher R/O granularity</a:t>
            </a:r>
            <a:r>
              <a:rPr lang="en-GB" sz="230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</a:p>
        </p:txBody>
      </p:sp>
      <p:sp>
        <p:nvSpPr>
          <p:cNvPr id="43014" name="Oval 11"/>
          <p:cNvSpPr>
            <a:spLocks noChangeArrowheads="1"/>
          </p:cNvSpPr>
          <p:nvPr/>
        </p:nvSpPr>
        <p:spPr bwMode="auto">
          <a:xfrm>
            <a:off x="1313458" y="1475581"/>
            <a:ext cx="1006475" cy="252000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lIns="104108" tIns="52052" rIns="104108" bIns="52052" anchor="ctr">
            <a:spAutoFit/>
          </a:bodyPr>
          <a:lstStyle/>
          <a:p>
            <a:endParaRPr lang="en-GB" sz="2100"/>
          </a:p>
        </p:txBody>
      </p:sp>
      <p:pic>
        <p:nvPicPr>
          <p:cNvPr id="43015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6113" y="4640263"/>
            <a:ext cx="2682875" cy="180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16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78275" y="3854450"/>
            <a:ext cx="6727825" cy="27336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3017" name="Rectangle 3"/>
          <p:cNvSpPr>
            <a:spLocks noChangeArrowheads="1"/>
          </p:cNvSpPr>
          <p:nvPr/>
        </p:nvSpPr>
        <p:spPr bwMode="auto">
          <a:xfrm>
            <a:off x="234950" y="3398838"/>
            <a:ext cx="3743325" cy="4989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08" tIns="52052" rIns="104108" bIns="52052"/>
          <a:lstStyle/>
          <a:p>
            <a:pPr algn="l" defTabSz="1042988">
              <a:spcBef>
                <a:spcPct val="20000"/>
              </a:spcBef>
            </a:pPr>
            <a:r>
              <a:rPr lang="en-US" altLang="ja-JP" sz="1600">
                <a:latin typeface="Arial" charset="0"/>
                <a:ea typeface="ＭＳ Ｐゴシック" pitchFamily="64" charset="-128"/>
              </a:rPr>
              <a:t>Old ATLAS Barrel Module</a:t>
            </a:r>
          </a:p>
          <a:p>
            <a:pPr algn="l" defTabSz="1042988">
              <a:spcBef>
                <a:spcPct val="20000"/>
              </a:spcBef>
            </a:pPr>
            <a:r>
              <a:rPr lang="en-US" altLang="ja-JP" sz="1600">
                <a:latin typeface="Arial" charset="0"/>
                <a:ea typeface="ＭＳ Ｐゴシック" pitchFamily="64" charset="-128"/>
              </a:rPr>
              <a:t>12 ASIC of 300</a:t>
            </a:r>
            <a:r>
              <a:rPr lang="el-GR" altLang="ja-JP" sz="1600">
                <a:latin typeface="Arial" charset="0"/>
                <a:ea typeface="ＭＳ Ｐゴシック" pitchFamily="64" charset="-128"/>
                <a:cs typeface="Arial" charset="0"/>
              </a:rPr>
              <a:t>μ</a:t>
            </a:r>
            <a:r>
              <a:rPr lang="en-GB" altLang="ja-JP" sz="1600">
                <a:latin typeface="Arial" charset="0"/>
                <a:ea typeface="ＭＳ Ｐゴシック" pitchFamily="64" charset="-128"/>
                <a:cs typeface="Arial" charset="0"/>
              </a:rPr>
              <a:t>m thickness </a:t>
            </a:r>
            <a:r>
              <a:rPr lang="en-US" altLang="ja-JP" sz="1600">
                <a:latin typeface="Arial" charset="0"/>
                <a:ea typeface="ＭＳ Ｐゴシック" pitchFamily="64" charset="-128"/>
              </a:rPr>
              <a:t>for double-sided module read-out </a:t>
            </a:r>
          </a:p>
          <a:p>
            <a:pPr algn="l" defTabSz="1042988">
              <a:spcBef>
                <a:spcPct val="20000"/>
              </a:spcBef>
            </a:pPr>
            <a:r>
              <a:rPr lang="en-US" altLang="ja-JP" sz="1600">
                <a:latin typeface="Arial" charset="0"/>
                <a:ea typeface="ＭＳ Ｐゴシック" pitchFamily="64" charset="-128"/>
              </a:rPr>
              <a:t>(</a:t>
            </a:r>
            <a:r>
              <a:rPr lang="en-US" altLang="ja-JP" sz="1600" i="1">
                <a:latin typeface="Arial" charset="0"/>
                <a:ea typeface="ＭＳ Ｐゴシック" pitchFamily="64" charset="-128"/>
              </a:rPr>
              <a:t>ie</a:t>
            </a:r>
            <a:r>
              <a:rPr lang="en-US" altLang="ja-JP" sz="1600">
                <a:latin typeface="Arial" charset="0"/>
                <a:ea typeface="ＭＳ Ｐゴシック" pitchFamily="64" charset="-128"/>
              </a:rPr>
              <a:t> just 6 read-out chips per side)</a:t>
            </a: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endParaRPr lang="en-US" altLang="ja-JP" sz="1600">
              <a:latin typeface="Arial" charset="0"/>
              <a:ea typeface="ＭＳ Ｐゴシック" pitchFamily="64" charset="-128"/>
            </a:endParaRPr>
          </a:p>
          <a:p>
            <a:pPr algn="l" defTabSz="1042988">
              <a:spcBef>
                <a:spcPct val="20000"/>
              </a:spcBef>
            </a:pPr>
            <a:r>
              <a:rPr lang="en-US" altLang="ja-JP" sz="1600">
                <a:latin typeface="Arial" charset="0"/>
                <a:ea typeface="ＭＳ Ｐゴシック" pitchFamily="64" charset="-128"/>
              </a:rPr>
              <a:t>New ATLAS sLHC-Tracker Module</a:t>
            </a:r>
          </a:p>
          <a:p>
            <a:pPr algn="l" defTabSz="1042988">
              <a:spcBef>
                <a:spcPct val="20000"/>
              </a:spcBef>
            </a:pPr>
            <a:r>
              <a:rPr lang="en-US" altLang="ja-JP" sz="1600">
                <a:latin typeface="Arial" charset="0"/>
                <a:ea typeface="ＭＳ Ｐゴシック" pitchFamily="64" charset="-128"/>
              </a:rPr>
              <a:t>will have 80 ASICs in two hybrid fingers for just one-sided read-out</a:t>
            </a:r>
          </a:p>
        </p:txBody>
      </p:sp>
      <p:sp>
        <p:nvSpPr>
          <p:cNvPr id="43018" name="Text Box 11"/>
          <p:cNvSpPr txBox="1">
            <a:spLocks noChangeArrowheads="1"/>
          </p:cNvSpPr>
          <p:nvPr/>
        </p:nvSpPr>
        <p:spPr bwMode="auto">
          <a:xfrm>
            <a:off x="4194175" y="3492500"/>
            <a:ext cx="6480175" cy="6540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108" tIns="52052" rIns="104108" bIns="52052">
            <a:spAutoFit/>
          </a:bodyPr>
          <a:lstStyle/>
          <a:p>
            <a:pPr algn="r" defTabSz="1042988"/>
            <a:r>
              <a:rPr lang="en-GB"/>
              <a:t>“The barrel modules of the ATLAS semiconductor tracker”. </a:t>
            </a:r>
          </a:p>
          <a:p>
            <a:pPr algn="r" defTabSz="1042988"/>
            <a:r>
              <a:rPr lang="en-GB"/>
              <a:t>Nucl.Instrum.Meth.A568:642-671,2006.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45" descr="np49-01-04_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30577" y="1971675"/>
            <a:ext cx="2447925" cy="1663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3" y="4932365"/>
            <a:ext cx="3438525" cy="25812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37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" y="3708402"/>
            <a:ext cx="52403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19241" name="Text Box 9"/>
          <p:cNvSpPr txBox="1">
            <a:spLocks noChangeArrowheads="1"/>
          </p:cNvSpPr>
          <p:nvPr/>
        </p:nvSpPr>
        <p:spPr bwMode="auto">
          <a:xfrm>
            <a:off x="2436697" y="4427538"/>
            <a:ext cx="824146" cy="45903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04082" tIns="52040" rIns="104082" bIns="52040">
            <a:spAutoFit/>
          </a:bodyPr>
          <a:lstStyle/>
          <a:p>
            <a:pPr defTabSz="1042731">
              <a:defRPr/>
            </a:pPr>
            <a:r>
              <a:rPr lang="en-GB" sz="2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1.2m</a:t>
            </a:r>
          </a:p>
        </p:txBody>
      </p:sp>
      <p:sp>
        <p:nvSpPr>
          <p:cNvPr id="1119243" name="Line 11"/>
          <p:cNvSpPr>
            <a:spLocks noChangeShapeType="1"/>
          </p:cNvSpPr>
          <p:nvPr/>
        </p:nvSpPr>
        <p:spPr bwMode="auto">
          <a:xfrm flipV="1">
            <a:off x="665165" y="4211640"/>
            <a:ext cx="73024" cy="730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9244" name="Line 12"/>
          <p:cNvSpPr>
            <a:spLocks noChangeShapeType="1"/>
          </p:cNvSpPr>
          <p:nvPr/>
        </p:nvSpPr>
        <p:spPr bwMode="auto">
          <a:xfrm>
            <a:off x="665165" y="3851277"/>
            <a:ext cx="73024" cy="730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119246" name="Line 14"/>
          <p:cNvSpPr>
            <a:spLocks noChangeShapeType="1"/>
          </p:cNvSpPr>
          <p:nvPr/>
        </p:nvSpPr>
        <p:spPr bwMode="auto">
          <a:xfrm flipH="1" flipV="1">
            <a:off x="2178050" y="4138615"/>
            <a:ext cx="431800" cy="151288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42" name="Picture 1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10800000" flipH="1" flipV="1">
            <a:off x="5705924" y="908692"/>
            <a:ext cx="4730750" cy="387826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44043" name="Line 15"/>
          <p:cNvSpPr>
            <a:spLocks noChangeShapeType="1"/>
          </p:cNvSpPr>
          <p:nvPr/>
        </p:nvSpPr>
        <p:spPr bwMode="auto">
          <a:xfrm flipV="1">
            <a:off x="4554538" y="2555701"/>
            <a:ext cx="2591568" cy="1473072"/>
          </a:xfrm>
          <a:prstGeom prst="line">
            <a:avLst/>
          </a:prstGeom>
          <a:noFill/>
          <a:ln w="127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square" lIns="104082" tIns="52040" rIns="104082" bIns="52040">
            <a:spAutoFit/>
          </a:bodyPr>
          <a:lstStyle/>
          <a:p>
            <a:endParaRPr lang="en-US"/>
          </a:p>
        </p:txBody>
      </p:sp>
      <p:pic>
        <p:nvPicPr>
          <p:cNvPr id="44044" name="Picture 10" descr="halfmodelfullview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05922" y="3093687"/>
            <a:ext cx="2808287" cy="3709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7" name="Line 15"/>
          <p:cNvSpPr>
            <a:spLocks noChangeShapeType="1"/>
          </p:cNvSpPr>
          <p:nvPr/>
        </p:nvSpPr>
        <p:spPr bwMode="auto">
          <a:xfrm flipH="1">
            <a:off x="7145785" y="2892143"/>
            <a:ext cx="1056500" cy="2230441"/>
          </a:xfrm>
          <a:prstGeom prst="line">
            <a:avLst/>
          </a:prstGeom>
          <a:noFill/>
          <a:ln w="3175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square" lIns="104082" tIns="52040" rIns="104082" bIns="52040">
            <a:spAutoFit/>
          </a:bodyPr>
          <a:lstStyle/>
          <a:p>
            <a:endParaRPr lang="en-US"/>
          </a:p>
        </p:txBody>
      </p:sp>
      <p:pic>
        <p:nvPicPr>
          <p:cNvPr id="44048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96749" y="3810210"/>
            <a:ext cx="1962150" cy="1471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49" name="Picture 20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469759" y="5251662"/>
            <a:ext cx="1989138" cy="4286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50" name="Picture 21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569772" y="5736304"/>
            <a:ext cx="1978025" cy="99536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52" name="Picture 4"/>
          <p:cNvPicPr>
            <a:picLocks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825" y="3708402"/>
            <a:ext cx="5240338" cy="1141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19588" name="Text Box 4"/>
          <p:cNvSpPr txBox="1">
            <a:spLocks noChangeArrowheads="1"/>
          </p:cNvSpPr>
          <p:nvPr/>
        </p:nvSpPr>
        <p:spPr bwMode="auto">
          <a:xfrm>
            <a:off x="2436697" y="4427538"/>
            <a:ext cx="824146" cy="45903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04082" tIns="52040" rIns="104082" bIns="52040">
            <a:spAutoFit/>
          </a:bodyPr>
          <a:lstStyle/>
          <a:p>
            <a:pPr defTabSz="1042731">
              <a:defRPr/>
            </a:pPr>
            <a:r>
              <a:rPr lang="en-GB" sz="2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1.2m</a:t>
            </a:r>
          </a:p>
        </p:txBody>
      </p:sp>
      <p:sp>
        <p:nvSpPr>
          <p:cNvPr id="1219589" name="Freeform 5"/>
          <p:cNvSpPr>
            <a:spLocks/>
          </p:cNvSpPr>
          <p:nvPr/>
        </p:nvSpPr>
        <p:spPr bwMode="auto">
          <a:xfrm>
            <a:off x="4765" y="2266949"/>
            <a:ext cx="733425" cy="2412000"/>
          </a:xfrm>
          <a:custGeom>
            <a:avLst/>
            <a:gdLst/>
            <a:ahLst/>
            <a:cxnLst>
              <a:cxn ang="0">
                <a:pos x="462" y="30"/>
              </a:cxn>
              <a:cxn ang="0">
                <a:pos x="99" y="257"/>
              </a:cxn>
              <a:cxn ang="0">
                <a:pos x="53" y="1572"/>
              </a:cxn>
              <a:cxn ang="0">
                <a:pos x="416" y="1527"/>
              </a:cxn>
            </a:cxnLst>
            <a:rect l="0" t="0" r="r" b="b"/>
            <a:pathLst>
              <a:path w="462" h="1784">
                <a:moveTo>
                  <a:pt x="462" y="30"/>
                </a:moveTo>
                <a:cubicBezTo>
                  <a:pt x="314" y="15"/>
                  <a:pt x="167" y="0"/>
                  <a:pt x="99" y="257"/>
                </a:cubicBezTo>
                <a:cubicBezTo>
                  <a:pt x="31" y="514"/>
                  <a:pt x="0" y="1360"/>
                  <a:pt x="53" y="1572"/>
                </a:cubicBezTo>
                <a:cubicBezTo>
                  <a:pt x="106" y="1784"/>
                  <a:pt x="363" y="1534"/>
                  <a:pt x="416" y="1527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/>
        </p:spPr>
        <p:txBody>
          <a:bodyPr wrap="square"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9591" name="Line 7"/>
          <p:cNvSpPr>
            <a:spLocks noChangeShapeType="1"/>
          </p:cNvSpPr>
          <p:nvPr/>
        </p:nvSpPr>
        <p:spPr bwMode="auto">
          <a:xfrm>
            <a:off x="665165" y="3851277"/>
            <a:ext cx="73024" cy="730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9592" name="Freeform 8"/>
          <p:cNvSpPr>
            <a:spLocks/>
          </p:cNvSpPr>
          <p:nvPr/>
        </p:nvSpPr>
        <p:spPr bwMode="auto">
          <a:xfrm>
            <a:off x="462723" y="2411412"/>
            <a:ext cx="239713" cy="1404000"/>
          </a:xfrm>
          <a:custGeom>
            <a:avLst/>
            <a:gdLst/>
            <a:ahLst/>
            <a:cxnLst>
              <a:cxn ang="0">
                <a:pos x="151" y="1406"/>
              </a:cxn>
              <a:cxn ang="0">
                <a:pos x="15" y="1089"/>
              </a:cxn>
              <a:cxn ang="0">
                <a:pos x="60" y="182"/>
              </a:cxn>
              <a:cxn ang="0">
                <a:pos x="197" y="0"/>
              </a:cxn>
            </a:cxnLst>
            <a:rect l="0" t="0" r="r" b="b"/>
            <a:pathLst>
              <a:path w="197" h="1406">
                <a:moveTo>
                  <a:pt x="151" y="1406"/>
                </a:moveTo>
                <a:cubicBezTo>
                  <a:pt x="90" y="1349"/>
                  <a:pt x="30" y="1293"/>
                  <a:pt x="15" y="1089"/>
                </a:cubicBezTo>
                <a:cubicBezTo>
                  <a:pt x="0" y="885"/>
                  <a:pt x="30" y="363"/>
                  <a:pt x="60" y="182"/>
                </a:cubicBezTo>
                <a:cubicBezTo>
                  <a:pt x="90" y="1"/>
                  <a:pt x="174" y="30"/>
                  <a:pt x="197" y="0"/>
                </a:cubicBezTo>
              </a:path>
            </a:pathLst>
          </a:custGeom>
          <a:noFill/>
          <a:ln w="9525" cap="flat" cmpd="sng">
            <a:solidFill>
              <a:srgbClr val="800000"/>
            </a:solidFill>
            <a:prstDash val="solid"/>
            <a:round/>
            <a:headEnd/>
            <a:tailEnd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Text Box 4"/>
          <p:cNvSpPr txBox="1">
            <a:spLocks noChangeArrowheads="1"/>
          </p:cNvSpPr>
          <p:nvPr/>
        </p:nvSpPr>
        <p:spPr bwMode="auto">
          <a:xfrm>
            <a:off x="2436697" y="4427538"/>
            <a:ext cx="824146" cy="459039"/>
          </a:xfrm>
          <a:prstGeom prst="rect">
            <a:avLst/>
          </a:prstGeom>
          <a:solidFill>
            <a:schemeClr val="bg1"/>
          </a:solidFill>
          <a:ln w="9525" algn="ctr">
            <a:noFill/>
            <a:miter lim="800000"/>
            <a:headEnd/>
            <a:tailEnd/>
          </a:ln>
          <a:effectLst/>
        </p:spPr>
        <p:txBody>
          <a:bodyPr wrap="none" lIns="104082" tIns="52040" rIns="104082" bIns="52040">
            <a:spAutoFit/>
          </a:bodyPr>
          <a:lstStyle/>
          <a:p>
            <a:pPr defTabSz="1042731">
              <a:defRPr/>
            </a:pPr>
            <a:r>
              <a:rPr lang="en-GB" sz="23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1.2m</a:t>
            </a:r>
          </a:p>
        </p:txBody>
      </p:sp>
      <p:sp>
        <p:nvSpPr>
          <p:cNvPr id="1219590" name="Line 6"/>
          <p:cNvSpPr>
            <a:spLocks noChangeShapeType="1"/>
          </p:cNvSpPr>
          <p:nvPr/>
        </p:nvSpPr>
        <p:spPr bwMode="auto">
          <a:xfrm flipV="1">
            <a:off x="665165" y="4284665"/>
            <a:ext cx="73024" cy="730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Line 7"/>
          <p:cNvSpPr>
            <a:spLocks noChangeShapeType="1"/>
          </p:cNvSpPr>
          <p:nvPr/>
        </p:nvSpPr>
        <p:spPr bwMode="auto">
          <a:xfrm>
            <a:off x="665165" y="3851277"/>
            <a:ext cx="73024" cy="73025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19593" name="Line 9"/>
          <p:cNvSpPr>
            <a:spLocks noChangeShapeType="1"/>
          </p:cNvSpPr>
          <p:nvPr/>
        </p:nvSpPr>
        <p:spPr bwMode="auto">
          <a:xfrm flipH="1" flipV="1">
            <a:off x="2178050" y="4138615"/>
            <a:ext cx="431800" cy="1512887"/>
          </a:xfrm>
          <a:prstGeom prst="line">
            <a:avLst/>
          </a:prstGeom>
          <a:noFill/>
          <a:ln w="9525">
            <a:solidFill>
              <a:srgbClr val="800000"/>
            </a:solidFill>
            <a:round/>
            <a:headEnd/>
            <a:tailEnd type="triangle" w="med" len="med"/>
          </a:ln>
          <a:effectLst/>
        </p:spPr>
        <p:txBody>
          <a:bodyPr lIns="104082" tIns="52040" rIns="104082" bIns="52040">
            <a:spAutoFit/>
          </a:bodyPr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4061" name="Picture 13" descr="DSCN0665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665" y="5724528"/>
            <a:ext cx="5180012" cy="1223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63" name="Picture 41" descr="np49-01-04_1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809625" y="1954215"/>
            <a:ext cx="2447925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64" name="Text Box 42"/>
          <p:cNvSpPr txBox="1">
            <a:spLocks noChangeArrowheads="1"/>
          </p:cNvSpPr>
          <p:nvPr/>
        </p:nvSpPr>
        <p:spPr bwMode="auto">
          <a:xfrm>
            <a:off x="1153168" y="2351089"/>
            <a:ext cx="667053" cy="351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4082" tIns="52040" rIns="104082" bIns="52040">
            <a:spAutoFit/>
          </a:bodyPr>
          <a:lstStyle/>
          <a:p>
            <a:pPr defTabSz="1042731"/>
            <a:r>
              <a:rPr lang="en-GB" sz="1600" dirty="0">
                <a:latin typeface="Arial" charset="0"/>
              </a:rPr>
              <a:t>Glue</a:t>
            </a:r>
          </a:p>
        </p:txBody>
      </p:sp>
      <p:sp>
        <p:nvSpPr>
          <p:cNvPr id="44065" name="Text Box 43"/>
          <p:cNvSpPr txBox="1">
            <a:spLocks noChangeArrowheads="1"/>
          </p:cNvSpPr>
          <p:nvPr/>
        </p:nvSpPr>
        <p:spPr bwMode="auto">
          <a:xfrm>
            <a:off x="1584968" y="2987677"/>
            <a:ext cx="667053" cy="351318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4082" tIns="52040" rIns="104082" bIns="52040">
            <a:spAutoFit/>
          </a:bodyPr>
          <a:lstStyle/>
          <a:p>
            <a:pPr defTabSz="1042731"/>
            <a:r>
              <a:rPr lang="en-GB" sz="1600" dirty="0">
                <a:latin typeface="Arial" charset="0"/>
              </a:rPr>
              <a:t>Glue</a:t>
            </a:r>
          </a:p>
        </p:txBody>
      </p:sp>
      <p:sp>
        <p:nvSpPr>
          <p:cNvPr id="44051" name="Rectangle 10"/>
          <p:cNvSpPr>
            <a:spLocks noChangeArrowheads="1"/>
          </p:cNvSpPr>
          <p:nvPr/>
        </p:nvSpPr>
        <p:spPr bwMode="auto">
          <a:xfrm>
            <a:off x="127000" y="1065193"/>
            <a:ext cx="10691813" cy="1258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082" tIns="52040" rIns="104082" bIns="52040" anchor="ctr"/>
          <a:lstStyle/>
          <a:p>
            <a:pPr algn="l" defTabSz="1042731"/>
            <a:r>
              <a:rPr lang="en-GB" sz="4000" dirty="0">
                <a:solidFill>
                  <a:schemeClr val="hlink"/>
                </a:solidFill>
                <a:latin typeface="Arial" charset="0"/>
              </a:rPr>
              <a:t>Stave: Hybrids </a:t>
            </a:r>
            <a:r>
              <a:rPr lang="en-GB" sz="4000" dirty="0">
                <a:solidFill>
                  <a:schemeClr val="accent2"/>
                </a:solidFill>
                <a:latin typeface="Arial" charset="0"/>
              </a:rPr>
              <a:t>glued</a:t>
            </a:r>
            <a:r>
              <a:rPr lang="en-GB" sz="4000" dirty="0">
                <a:solidFill>
                  <a:schemeClr val="hlink"/>
                </a:solidFill>
                <a:latin typeface="Arial" charset="0"/>
              </a:rPr>
              <a:t> to Sensors </a:t>
            </a:r>
            <a:r>
              <a:rPr lang="en-GB" sz="4000" dirty="0">
                <a:solidFill>
                  <a:schemeClr val="accent2"/>
                </a:solidFill>
                <a:latin typeface="Arial" charset="0"/>
              </a:rPr>
              <a:t>glued</a:t>
            </a:r>
            <a:r>
              <a:rPr lang="en-GB" sz="4000" dirty="0">
                <a:solidFill>
                  <a:schemeClr val="hlink"/>
                </a:solidFill>
                <a:latin typeface="Arial" charset="0"/>
              </a:rPr>
              <a:t> to Bus Tape </a:t>
            </a:r>
            <a:r>
              <a:rPr lang="en-GB" sz="4000" dirty="0">
                <a:solidFill>
                  <a:schemeClr val="accent2"/>
                </a:solidFill>
                <a:latin typeface="Arial" charset="0"/>
              </a:rPr>
              <a:t>glued</a:t>
            </a:r>
            <a:r>
              <a:rPr lang="en-GB" sz="4000" dirty="0">
                <a:solidFill>
                  <a:schemeClr val="hlink"/>
                </a:solidFill>
                <a:latin typeface="Arial" charset="0"/>
              </a:rPr>
              <a:t> to                                      Cooling Substrate</a:t>
            </a:r>
            <a:r>
              <a:rPr lang="en-GB" sz="4000" b="0" dirty="0">
                <a:solidFill>
                  <a:schemeClr val="tx2"/>
                </a:solidFill>
                <a:latin typeface="Arial" charset="0"/>
              </a:rPr>
              <a:t> </a:t>
            </a:r>
            <a:br>
              <a:rPr lang="en-GB" sz="4000" b="0" dirty="0">
                <a:solidFill>
                  <a:schemeClr val="tx2"/>
                </a:solidFill>
                <a:latin typeface="Arial" charset="0"/>
              </a:rPr>
            </a:br>
            <a:r>
              <a:rPr lang="en-GB" sz="4000" b="0" dirty="0">
                <a:solidFill>
                  <a:schemeClr val="tx2"/>
                </a:solidFill>
                <a:latin typeface="Arial" charset="0"/>
              </a:rPr>
              <a:t/>
            </a:r>
            <a:br>
              <a:rPr lang="en-GB" sz="4000" b="0" dirty="0">
                <a:solidFill>
                  <a:schemeClr val="tx2"/>
                </a:solidFill>
                <a:latin typeface="Arial" charset="0"/>
              </a:rPr>
            </a:br>
            <a:endParaRPr lang="en-GB" sz="5000" b="0" dirty="0">
              <a:solidFill>
                <a:schemeClr val="tx2"/>
              </a:solidFill>
              <a:latin typeface="Arial" charset="0"/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72007" y="7185699"/>
            <a:ext cx="390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1600" dirty="0" smtClean="0"/>
              <a:t>LBNL, BNL, Yale, Oxford</a:t>
            </a:r>
            <a:r>
              <a:rPr lang="en-GB" sz="1600" dirty="0" smtClean="0">
                <a:solidFill>
                  <a:srgbClr val="FFFF00"/>
                </a:solidFill>
              </a:rPr>
              <a:t>          </a:t>
            </a:r>
            <a:endParaRPr lang="en-GB" sz="1600" dirty="0">
              <a:solidFill>
                <a:srgbClr val="FFFF00"/>
              </a:solidFill>
            </a:endParaRPr>
          </a:p>
        </p:txBody>
      </p:sp>
      <p:pic>
        <p:nvPicPr>
          <p:cNvPr id="48" name="Content Placeholder 3" descr="DSC03512.JPG"/>
          <p:cNvPicPr>
            <a:picLocks noChangeAspect="1"/>
          </p:cNvPicPr>
          <p:nvPr/>
        </p:nvPicPr>
        <p:blipFill>
          <a:blip r:embed="rId12" cstate="print"/>
          <a:srcRect t="13638" b="5682"/>
          <a:stretch>
            <a:fillRect/>
          </a:stretch>
        </p:blipFill>
        <p:spPr>
          <a:xfrm rot="10800000">
            <a:off x="4287848" y="2267669"/>
            <a:ext cx="5882594" cy="3165019"/>
          </a:xfrm>
          <a:prstGeom prst="rect">
            <a:avLst/>
          </a:prstGeom>
          <a:scene3d>
            <a:camera prst="orthographicFront">
              <a:rot lat="0" lon="0" rev="16200000"/>
            </a:camera>
            <a:lightRig rig="threePt" dir="t"/>
          </a:scene3d>
        </p:spPr>
      </p:pic>
      <p:pic>
        <p:nvPicPr>
          <p:cNvPr id="49" name="Picture 48" descr="DSCN0086.jpg"/>
          <p:cNvPicPr>
            <a:picLocks noChangeAspect="1"/>
          </p:cNvPicPr>
          <p:nvPr/>
        </p:nvPicPr>
        <p:blipFill>
          <a:blip r:embed="rId13" cstate="print"/>
          <a:srcRect r="19569" b="4483"/>
          <a:stretch>
            <a:fillRect/>
          </a:stretch>
        </p:blipFill>
        <p:spPr>
          <a:xfrm rot="5400000">
            <a:off x="8594426" y="1043335"/>
            <a:ext cx="2066321" cy="1840421"/>
          </a:xfrm>
          <a:prstGeom prst="rect">
            <a:avLst/>
          </a:prstGeom>
        </p:spPr>
      </p:pic>
      <p:cxnSp>
        <p:nvCxnSpPr>
          <p:cNvPr id="50" name="Straight Arrow Connector 49"/>
          <p:cNvCxnSpPr/>
          <p:nvPr/>
        </p:nvCxnSpPr>
        <p:spPr>
          <a:xfrm rot="16200000" flipV="1">
            <a:off x="7218114" y="2981035"/>
            <a:ext cx="2232248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Arrow Connector 50"/>
          <p:cNvCxnSpPr/>
          <p:nvPr/>
        </p:nvCxnSpPr>
        <p:spPr>
          <a:xfrm rot="16200000" flipV="1">
            <a:off x="7650162" y="3557099"/>
            <a:ext cx="1296144" cy="576064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Arrow Connector 51"/>
          <p:cNvCxnSpPr/>
          <p:nvPr/>
        </p:nvCxnSpPr>
        <p:spPr>
          <a:xfrm rot="16200000" flipV="1">
            <a:off x="7902190" y="4005987"/>
            <a:ext cx="720080" cy="64807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Arrow Connector 52"/>
          <p:cNvCxnSpPr/>
          <p:nvPr/>
        </p:nvCxnSpPr>
        <p:spPr>
          <a:xfrm rot="10800000" flipV="1">
            <a:off x="8010202" y="4853243"/>
            <a:ext cx="504056" cy="72009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3"/>
          <p:cNvPicPr>
            <a:picLocks noChangeAspect="1" noChangeArrowheads="1"/>
          </p:cNvPicPr>
          <p:nvPr/>
        </p:nvPicPr>
        <p:blipFill>
          <a:blip r:embed="rId14" cstate="print"/>
          <a:srcRect b="1"/>
          <a:stretch>
            <a:fillRect/>
          </a:stretch>
        </p:blipFill>
        <p:spPr bwMode="auto">
          <a:xfrm>
            <a:off x="8802290" y="2816995"/>
            <a:ext cx="1845945" cy="1699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" name="Picture 54" descr="Atlas Upgrade-1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 rot="10800000">
            <a:off x="8456522" y="4241705"/>
            <a:ext cx="2073959" cy="1801247"/>
          </a:xfrm>
          <a:prstGeom prst="rect">
            <a:avLst/>
          </a:prstGeom>
        </p:spPr>
      </p:pic>
      <p:sp>
        <p:nvSpPr>
          <p:cNvPr id="56" name="TextBox 55"/>
          <p:cNvSpPr txBox="1"/>
          <p:nvPr/>
        </p:nvSpPr>
        <p:spPr>
          <a:xfrm>
            <a:off x="9123923" y="899517"/>
            <a:ext cx="1478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dirty="0" smtClean="0">
                <a:solidFill>
                  <a:srgbClr val="FFFF00"/>
                </a:solidFill>
              </a:rPr>
              <a:t>Liverpool  University         </a:t>
            </a:r>
            <a:endParaRPr lang="en-GB" sz="1400" dirty="0">
              <a:solidFill>
                <a:srgbClr val="FFFF00"/>
              </a:solidFill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7290122" y="6234169"/>
            <a:ext cx="14785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2000" dirty="0" smtClean="0">
                <a:solidFill>
                  <a:srgbClr val="FFFF00"/>
                </a:solidFill>
              </a:rPr>
              <a:t>RAL</a:t>
            </a:r>
            <a:r>
              <a:rPr lang="en-GB" sz="1600" dirty="0" smtClean="0">
                <a:solidFill>
                  <a:srgbClr val="FFFF00"/>
                </a:solidFill>
              </a:rPr>
              <a:t>     </a:t>
            </a:r>
            <a:endParaRPr lang="en-GB" sz="1600" dirty="0">
              <a:solidFill>
                <a:srgbClr val="FFFF00"/>
              </a:solidFill>
            </a:endParaRPr>
          </a:p>
        </p:txBody>
      </p:sp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3473698" y="4931965"/>
            <a:ext cx="2105026" cy="25431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44062" name="Picture 2" descr="DSCN0603.JPG"/>
          <p:cNvPicPr>
            <a:picLocks noChangeAspect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473698" y="4931965"/>
            <a:ext cx="2162870" cy="26277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0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4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2000"/>
                                        <p:tgtEl>
                                          <p:spTgt spid="44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44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1"/>
      <p:bldP spid="56" grpId="0"/>
      <p:bldP spid="5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2" name="Slide Number Placeholder 5"/>
          <p:cNvSpPr txBox="1">
            <a:spLocks noGrp="1"/>
          </p:cNvSpPr>
          <p:nvPr/>
        </p:nvSpPr>
        <p:spPr bwMode="auto">
          <a:xfrm>
            <a:off x="7662863" y="7231063"/>
            <a:ext cx="24939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algn="r" defTabSz="520572"/>
            <a:fld id="{FEC72E66-E864-4803-B7DD-B1F0DA31C83B}" type="slidenum">
              <a:rPr lang="en-US" sz="1400" b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pPr algn="r" defTabSz="520572"/>
              <a:t>3</a:t>
            </a:fld>
            <a:endParaRPr lang="en-US" sz="1400" b="0" dirty="0">
              <a:solidFill>
                <a:srgbClr val="898989"/>
              </a:solidFill>
              <a:latin typeface="Calibri" pitchFamily="34" charset="0"/>
              <a:ea typeface="ＭＳ Ｐゴシック" pitchFamily="64" charset="-128"/>
            </a:endParaRPr>
          </a:p>
        </p:txBody>
      </p:sp>
      <p:grpSp>
        <p:nvGrpSpPr>
          <p:cNvPr id="32774" name="Group 3"/>
          <p:cNvGrpSpPr>
            <a:grpSpLocks/>
          </p:cNvGrpSpPr>
          <p:nvPr/>
        </p:nvGrpSpPr>
        <p:grpSpPr bwMode="auto">
          <a:xfrm>
            <a:off x="954089" y="763327"/>
            <a:ext cx="9623424" cy="4672694"/>
            <a:chOff x="480" y="1152"/>
            <a:chExt cx="5184" cy="2669"/>
          </a:xfrm>
        </p:grpSpPr>
        <p:pic>
          <p:nvPicPr>
            <p:cNvPr id="32779" name="Picture 4" descr="CMSnc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960" y="1152"/>
              <a:ext cx="3921" cy="26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32780" name="Text Box 5"/>
            <p:cNvSpPr txBox="1">
              <a:spLocks noChangeArrowheads="1"/>
            </p:cNvSpPr>
            <p:nvPr/>
          </p:nvSpPr>
          <p:spPr bwMode="auto">
            <a:xfrm>
              <a:off x="1258" y="3111"/>
              <a:ext cx="1200" cy="299"/>
            </a:xfrm>
            <a:prstGeom prst="rect">
              <a:avLst/>
            </a:prstGeom>
            <a:solidFill>
              <a:srgbClr val="00FF00"/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/>
            <a:p>
              <a:pPr defTabSz="520572">
                <a:spcBef>
                  <a:spcPct val="50000"/>
                </a:spcBef>
              </a:pPr>
              <a:r>
                <a:rPr lang="en-GB" sz="2700" b="0" dirty="0">
                  <a:latin typeface="Tahoma" pitchFamily="34" charset="0"/>
                  <a:ea typeface="ＭＳ Ｐゴシック" pitchFamily="64" charset="-128"/>
                </a:rPr>
                <a:t>ECAL</a:t>
              </a:r>
              <a:endParaRPr lang="en-GB" sz="3600" b="0" dirty="0">
                <a:latin typeface="Tahoma" pitchFamily="34" charset="0"/>
                <a:ea typeface="ＭＳ Ｐゴシック" pitchFamily="64" charset="-128"/>
              </a:endParaRPr>
            </a:p>
          </p:txBody>
        </p:sp>
        <p:sp>
          <p:nvSpPr>
            <p:cNvPr id="32781" name="Line 6"/>
            <p:cNvSpPr>
              <a:spLocks noChangeShapeType="1"/>
            </p:cNvSpPr>
            <p:nvPr/>
          </p:nvSpPr>
          <p:spPr bwMode="auto">
            <a:xfrm flipV="1">
              <a:off x="1536" y="2256"/>
              <a:ext cx="1056" cy="1104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2" name="Line 7"/>
            <p:cNvSpPr>
              <a:spLocks noChangeShapeType="1"/>
            </p:cNvSpPr>
            <p:nvPr/>
          </p:nvSpPr>
          <p:spPr bwMode="auto">
            <a:xfrm flipV="1">
              <a:off x="2016" y="2496"/>
              <a:ext cx="1440" cy="912"/>
            </a:xfrm>
            <a:prstGeom prst="line">
              <a:avLst/>
            </a:prstGeom>
            <a:noFill/>
            <a:ln w="22225">
              <a:solidFill>
                <a:srgbClr val="00FF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3" name="Text Box 8"/>
            <p:cNvSpPr txBox="1">
              <a:spLocks noChangeArrowheads="1"/>
            </p:cNvSpPr>
            <p:nvPr/>
          </p:nvSpPr>
          <p:spPr bwMode="auto">
            <a:xfrm>
              <a:off x="480" y="2736"/>
              <a:ext cx="1200" cy="299"/>
            </a:xfrm>
            <a:prstGeom prst="rect">
              <a:avLst/>
            </a:prstGeom>
            <a:solidFill>
              <a:srgbClr val="FF0000"/>
            </a:solidFill>
            <a:ln w="38100">
              <a:solidFill>
                <a:schemeClr val="accent2"/>
              </a:solidFill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/>
            <a:p>
              <a:pPr defTabSz="520572">
                <a:spcBef>
                  <a:spcPct val="50000"/>
                </a:spcBef>
              </a:pPr>
              <a:r>
                <a:rPr lang="en-GB" sz="2700" b="0" dirty="0">
                  <a:latin typeface="Tahoma" pitchFamily="34" charset="0"/>
                  <a:ea typeface="ＭＳ Ｐゴシック" pitchFamily="64" charset="-128"/>
                </a:rPr>
                <a:t>Tracker</a:t>
              </a:r>
              <a:endParaRPr lang="en-GB" sz="3600" b="0" dirty="0">
                <a:latin typeface="Tahoma" pitchFamily="34" charset="0"/>
                <a:ea typeface="ＭＳ Ｐゴシック" pitchFamily="64" charset="-128"/>
              </a:endParaRPr>
            </a:p>
          </p:txBody>
        </p:sp>
        <p:sp>
          <p:nvSpPr>
            <p:cNvPr id="32784" name="Line 9"/>
            <p:cNvSpPr>
              <a:spLocks noChangeShapeType="1"/>
            </p:cNvSpPr>
            <p:nvPr/>
          </p:nvSpPr>
          <p:spPr bwMode="auto">
            <a:xfrm flipV="1">
              <a:off x="1296" y="2112"/>
              <a:ext cx="1200" cy="720"/>
            </a:xfrm>
            <a:prstGeom prst="line">
              <a:avLst/>
            </a:prstGeom>
            <a:noFill/>
            <a:ln w="22225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5" name="Text Box 10"/>
            <p:cNvSpPr txBox="1">
              <a:spLocks noChangeArrowheads="1"/>
            </p:cNvSpPr>
            <p:nvPr/>
          </p:nvSpPr>
          <p:spPr bwMode="auto">
            <a:xfrm>
              <a:off x="3744" y="1200"/>
              <a:ext cx="1200" cy="299"/>
            </a:xfrm>
            <a:prstGeom prst="rect">
              <a:avLst/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/>
            <a:p>
              <a:pPr defTabSz="520572">
                <a:spcBef>
                  <a:spcPct val="50000"/>
                </a:spcBef>
              </a:pPr>
              <a:r>
                <a:rPr lang="en-GB" sz="2700" b="0" dirty="0">
                  <a:latin typeface="Tahoma" pitchFamily="34" charset="0"/>
                  <a:ea typeface="ＭＳ Ｐゴシック" pitchFamily="64" charset="-128"/>
                </a:rPr>
                <a:t>HCAL</a:t>
              </a:r>
              <a:endParaRPr lang="en-GB" sz="3200" b="0" dirty="0">
                <a:latin typeface="Tahoma" pitchFamily="34" charset="0"/>
                <a:ea typeface="ＭＳ Ｐゴシック" pitchFamily="64" charset="-128"/>
              </a:endParaRPr>
            </a:p>
          </p:txBody>
        </p:sp>
        <p:sp>
          <p:nvSpPr>
            <p:cNvPr id="32786" name="Line 11"/>
            <p:cNvSpPr>
              <a:spLocks noChangeShapeType="1"/>
            </p:cNvSpPr>
            <p:nvPr/>
          </p:nvSpPr>
          <p:spPr bwMode="auto">
            <a:xfrm flipH="1">
              <a:off x="2736" y="1296"/>
              <a:ext cx="1152" cy="864"/>
            </a:xfrm>
            <a:prstGeom prst="line">
              <a:avLst/>
            </a:prstGeom>
            <a:noFill/>
            <a:ln w="222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7" name="Line 12"/>
            <p:cNvSpPr>
              <a:spLocks noChangeShapeType="1"/>
            </p:cNvSpPr>
            <p:nvPr/>
          </p:nvSpPr>
          <p:spPr bwMode="auto">
            <a:xfrm flipH="1">
              <a:off x="3696" y="1488"/>
              <a:ext cx="192" cy="1056"/>
            </a:xfrm>
            <a:prstGeom prst="line">
              <a:avLst/>
            </a:prstGeom>
            <a:noFill/>
            <a:ln w="22225">
              <a:solidFill>
                <a:srgbClr val="FFCC0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9" name="Line 14"/>
            <p:cNvSpPr>
              <a:spLocks noChangeShapeType="1"/>
            </p:cNvSpPr>
            <p:nvPr/>
          </p:nvSpPr>
          <p:spPr bwMode="auto">
            <a:xfrm flipV="1">
              <a:off x="2832" y="2304"/>
              <a:ext cx="48" cy="1344"/>
            </a:xfrm>
            <a:prstGeom prst="line">
              <a:avLst/>
            </a:prstGeom>
            <a:noFill/>
            <a:ln w="22225">
              <a:solidFill>
                <a:srgbClr val="808080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0" name="Text Box 15"/>
            <p:cNvSpPr txBox="1">
              <a:spLocks noChangeArrowheads="1"/>
            </p:cNvSpPr>
            <p:nvPr/>
          </p:nvSpPr>
          <p:spPr bwMode="auto">
            <a:xfrm>
              <a:off x="4464" y="1776"/>
              <a:ext cx="1200" cy="464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104287" tIns="52144" rIns="104287" bIns="52144">
              <a:spAutoFit/>
            </a:bodyPr>
            <a:lstStyle/>
            <a:p>
              <a:pPr defTabSz="520572">
                <a:spcBef>
                  <a:spcPct val="50000"/>
                </a:spcBef>
              </a:pPr>
              <a:r>
                <a:rPr lang="en-GB" sz="2300" b="0" dirty="0" err="1">
                  <a:latin typeface="Tahoma" pitchFamily="34" charset="0"/>
                  <a:ea typeface="ＭＳ Ｐゴシック" pitchFamily="64" charset="-128"/>
                </a:rPr>
                <a:t>Muon</a:t>
              </a:r>
              <a:r>
                <a:rPr lang="en-GB" sz="2300" b="0" dirty="0">
                  <a:latin typeface="Tahoma" pitchFamily="34" charset="0"/>
                  <a:ea typeface="ＭＳ Ｐゴシック" pitchFamily="64" charset="-128"/>
                </a:rPr>
                <a:t> chambers</a:t>
              </a:r>
            </a:p>
          </p:txBody>
        </p:sp>
        <p:sp>
          <p:nvSpPr>
            <p:cNvPr id="32791" name="Line 16"/>
            <p:cNvSpPr>
              <a:spLocks noChangeShapeType="1"/>
            </p:cNvSpPr>
            <p:nvPr/>
          </p:nvSpPr>
          <p:spPr bwMode="auto">
            <a:xfrm flipH="1">
              <a:off x="3216" y="1872"/>
              <a:ext cx="1248" cy="336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2" name="Line 17"/>
            <p:cNvSpPr>
              <a:spLocks noChangeShapeType="1"/>
            </p:cNvSpPr>
            <p:nvPr/>
          </p:nvSpPr>
          <p:spPr bwMode="auto">
            <a:xfrm flipH="1">
              <a:off x="3744" y="2208"/>
              <a:ext cx="720" cy="768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93" name="Line 18"/>
            <p:cNvSpPr>
              <a:spLocks noChangeShapeType="1"/>
            </p:cNvSpPr>
            <p:nvPr/>
          </p:nvSpPr>
          <p:spPr bwMode="auto">
            <a:xfrm flipH="1">
              <a:off x="3936" y="2304"/>
              <a:ext cx="816" cy="864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 anchor="ctr"/>
            <a:lstStyle/>
            <a:p>
              <a:endParaRPr lang="en-US"/>
            </a:p>
          </p:txBody>
        </p:sp>
        <p:sp>
          <p:nvSpPr>
            <p:cNvPr id="32788" name="Text Box 13"/>
            <p:cNvSpPr txBox="1">
              <a:spLocks noChangeArrowheads="1"/>
            </p:cNvSpPr>
            <p:nvPr/>
          </p:nvSpPr>
          <p:spPr bwMode="auto">
            <a:xfrm>
              <a:off x="2295" y="3522"/>
              <a:ext cx="1210" cy="299"/>
            </a:xfrm>
            <a:prstGeom prst="rect">
              <a:avLst/>
            </a:prstGeom>
            <a:solidFill>
              <a:srgbClr val="808080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104287" tIns="52144" rIns="104287" bIns="52144">
              <a:spAutoFit/>
            </a:bodyPr>
            <a:lstStyle/>
            <a:p>
              <a:pPr defTabSz="520572">
                <a:spcBef>
                  <a:spcPct val="50000"/>
                </a:spcBef>
              </a:pPr>
              <a:r>
                <a:rPr lang="en-GB" sz="2700" b="0" dirty="0">
                  <a:solidFill>
                    <a:schemeClr val="bg1"/>
                  </a:solidFill>
                  <a:latin typeface="Tahoma" pitchFamily="34" charset="0"/>
                  <a:ea typeface="ＭＳ Ｐゴシック" pitchFamily="64" charset="-128"/>
                </a:rPr>
                <a:t>4T solenoid</a:t>
              </a:r>
            </a:p>
          </p:txBody>
        </p:sp>
      </p:grpSp>
      <p:sp>
        <p:nvSpPr>
          <p:cNvPr id="32775" name="Text Box 19"/>
          <p:cNvSpPr txBox="1">
            <a:spLocks noChangeArrowheads="1"/>
          </p:cNvSpPr>
          <p:nvPr/>
        </p:nvSpPr>
        <p:spPr bwMode="auto">
          <a:xfrm>
            <a:off x="7218363" y="4896149"/>
            <a:ext cx="3384550" cy="1290220"/>
          </a:xfrm>
          <a:prstGeom prst="rect">
            <a:avLst/>
          </a:prstGeom>
          <a:solidFill>
            <a:srgbClr val="FFFF99"/>
          </a:solidFill>
          <a:ln w="31750">
            <a:solidFill>
              <a:srgbClr val="000000"/>
            </a:solidFill>
            <a:miter lim="800000"/>
            <a:headEnd/>
            <a:tailEnd/>
          </a:ln>
        </p:spPr>
        <p:txBody>
          <a:bodyPr lIns="104261" tIns="52131" rIns="104261" bIns="52131">
            <a:spAutoFit/>
          </a:bodyPr>
          <a:lstStyle/>
          <a:p>
            <a:pPr algn="l" defTabSz="520572">
              <a:spcBef>
                <a:spcPct val="50000"/>
              </a:spcBef>
            </a:pPr>
            <a:r>
              <a:rPr lang="en-GB" b="0" dirty="0">
                <a:latin typeface="Helvetica" pitchFamily="34" charset="0"/>
                <a:ea typeface="ＭＳ Ｐゴシック" pitchFamily="64" charset="-128"/>
              </a:rPr>
              <a:t>Total weight: 12,500 t</a:t>
            </a:r>
          </a:p>
          <a:p>
            <a:pPr algn="l" defTabSz="520572"/>
            <a:r>
              <a:rPr lang="en-GB" b="0" dirty="0">
                <a:latin typeface="Helvetica" pitchFamily="34" charset="0"/>
                <a:ea typeface="ＭＳ Ｐゴシック" pitchFamily="64" charset="-128"/>
              </a:rPr>
              <a:t>Overall diameter: 15 m</a:t>
            </a:r>
          </a:p>
          <a:p>
            <a:pPr algn="l" defTabSz="520572"/>
            <a:r>
              <a:rPr lang="en-GB" b="0" dirty="0">
                <a:latin typeface="Helvetica" pitchFamily="34" charset="0"/>
                <a:ea typeface="ＭＳ Ｐゴシック" pitchFamily="64" charset="-128"/>
              </a:rPr>
              <a:t>Overall length 21.6 m</a:t>
            </a:r>
          </a:p>
          <a:p>
            <a:pPr algn="l" defTabSz="520572"/>
            <a:r>
              <a:rPr lang="en-GB" b="0" dirty="0">
                <a:latin typeface="Helvetica" pitchFamily="34" charset="0"/>
                <a:ea typeface="ＭＳ Ｐゴシック" pitchFamily="64" charset="-128"/>
              </a:rPr>
              <a:t>Magnetic field 4 T</a:t>
            </a:r>
            <a:endParaRPr lang="en-GB" sz="2300" b="0" dirty="0">
              <a:latin typeface="Helvetica" pitchFamily="34" charset="0"/>
              <a:ea typeface="ＭＳ Ｐゴシック" pitchFamily="64" charset="-128"/>
            </a:endParaRPr>
          </a:p>
        </p:txBody>
      </p:sp>
      <p:pic>
        <p:nvPicPr>
          <p:cNvPr id="2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346" y="4787949"/>
            <a:ext cx="3888432" cy="27226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32773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215355"/>
            <a:ext cx="9621837" cy="1258888"/>
          </a:xfrm>
        </p:spPr>
        <p:txBody>
          <a:bodyPr lIns="104261" tIns="52131" rIns="104261" bIns="52131"/>
          <a:lstStyle/>
          <a:p>
            <a:pPr eaLnBrk="1" hangingPunct="1"/>
            <a:r>
              <a:rPr lang="en-US" sz="4200" b="1" dirty="0" smtClean="0">
                <a:solidFill>
                  <a:schemeClr val="hlink"/>
                </a:solidFill>
              </a:rPr>
              <a:t>CMS: The Compact </a:t>
            </a:r>
            <a:r>
              <a:rPr lang="en-US" sz="4200" b="1" dirty="0" err="1" smtClean="0">
                <a:solidFill>
                  <a:schemeClr val="hlink"/>
                </a:solidFill>
              </a:rPr>
              <a:t>Muon</a:t>
            </a:r>
            <a:r>
              <a:rPr lang="en-US" sz="4200" b="1" dirty="0" smtClean="0">
                <a:solidFill>
                  <a:schemeClr val="hlink"/>
                </a:solidFill>
              </a:rPr>
              <a:t> Solenoid</a:t>
            </a:r>
            <a:r>
              <a:rPr lang="en-US" sz="4600" dirty="0" smtClean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-95247" y="279400"/>
            <a:ext cx="10442575" cy="587375"/>
          </a:xfrm>
        </p:spPr>
        <p:txBody>
          <a:bodyPr/>
          <a:lstStyle/>
          <a:p>
            <a:r>
              <a:rPr lang="en-GB" sz="2900" b="1" dirty="0" smtClean="0">
                <a:solidFill>
                  <a:srgbClr val="009999"/>
                </a:solidFill>
              </a:rPr>
              <a:t>Direct Processing of Hybrid Circuit on Silicon Sensor</a:t>
            </a:r>
            <a:br>
              <a:rPr lang="en-GB" sz="2900" b="1" dirty="0" smtClean="0">
                <a:solidFill>
                  <a:srgbClr val="009999"/>
                </a:solidFill>
              </a:rPr>
            </a:br>
            <a:r>
              <a:rPr lang="en-GB" sz="2400" dirty="0" smtClean="0"/>
              <a:t>(Ultimate reduction in mass and assembly complexity.)</a:t>
            </a:r>
            <a:endParaRPr lang="en-US" sz="2400" dirty="0" smtClean="0"/>
          </a:p>
        </p:txBody>
      </p:sp>
      <p:sp>
        <p:nvSpPr>
          <p:cNvPr id="72707" name="Rectangle 3"/>
          <p:cNvSpPr>
            <a:spLocks noChangeArrowheads="1"/>
          </p:cNvSpPr>
          <p:nvPr/>
        </p:nvSpPr>
        <p:spPr bwMode="auto">
          <a:xfrm>
            <a:off x="881065" y="6359527"/>
            <a:ext cx="9712325" cy="58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973" tIns="52487" rIns="104973" bIns="52487" anchor="b"/>
          <a:lstStyle/>
          <a:p>
            <a:pPr algn="l" defTabSz="1042731" eaLnBrk="0" hangingPunct="0"/>
            <a:r>
              <a:rPr lang="en-GB" sz="2300" dirty="0">
                <a:solidFill>
                  <a:srgbClr val="009900"/>
                </a:solidFill>
              </a:rPr>
              <a:t>Does away with need for hybrid substrate and thick-film processing.</a:t>
            </a:r>
            <a:br>
              <a:rPr lang="en-GB" sz="2300" dirty="0">
                <a:solidFill>
                  <a:srgbClr val="009900"/>
                </a:solidFill>
              </a:rPr>
            </a:br>
            <a:r>
              <a:rPr lang="en-GB" sz="2300" dirty="0">
                <a:solidFill>
                  <a:srgbClr val="009900"/>
                </a:solidFill>
              </a:rPr>
              <a:t>Prototyping for ATLAS underway with </a:t>
            </a:r>
            <a:r>
              <a:rPr lang="en-GB" sz="2300" dirty="0" smtClean="0">
                <a:solidFill>
                  <a:srgbClr val="009900"/>
                </a:solidFill>
              </a:rPr>
              <a:t>several European manufacturers.</a:t>
            </a:r>
            <a:endParaRPr lang="en-US" sz="2300" dirty="0">
              <a:solidFill>
                <a:srgbClr val="009900"/>
              </a:solidFill>
            </a:endParaRPr>
          </a:p>
        </p:txBody>
      </p:sp>
      <p:sp>
        <p:nvSpPr>
          <p:cNvPr id="1024004" name="Rectangle 4"/>
          <p:cNvSpPr>
            <a:spLocks noChangeArrowheads="1"/>
          </p:cNvSpPr>
          <p:nvPr/>
        </p:nvSpPr>
        <p:spPr bwMode="auto">
          <a:xfrm>
            <a:off x="890590" y="5291140"/>
            <a:ext cx="5894387" cy="320676"/>
          </a:xfrm>
          <a:prstGeom prst="rect">
            <a:avLst/>
          </a:prstGeom>
          <a:solidFill>
            <a:srgbClr val="3366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09" name="Text Box 5"/>
          <p:cNvSpPr txBox="1">
            <a:spLocks noChangeArrowheads="1"/>
          </p:cNvSpPr>
          <p:nvPr/>
        </p:nvSpPr>
        <p:spPr bwMode="auto">
          <a:xfrm>
            <a:off x="6869114" y="5291139"/>
            <a:ext cx="842962" cy="32071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400" dirty="0">
                <a:latin typeface="Arial" charset="0"/>
              </a:rPr>
              <a:t>Si base</a:t>
            </a:r>
          </a:p>
        </p:txBody>
      </p:sp>
      <p:sp>
        <p:nvSpPr>
          <p:cNvPr id="1024006" name="Rectangle 6"/>
          <p:cNvSpPr>
            <a:spLocks noChangeArrowheads="1"/>
          </p:cNvSpPr>
          <p:nvPr/>
        </p:nvSpPr>
        <p:spPr bwMode="auto">
          <a:xfrm>
            <a:off x="890590" y="5211763"/>
            <a:ext cx="5894387" cy="7937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07" name="Rectangle 7"/>
          <p:cNvSpPr>
            <a:spLocks noChangeArrowheads="1"/>
          </p:cNvSpPr>
          <p:nvPr/>
        </p:nvSpPr>
        <p:spPr bwMode="auto">
          <a:xfrm>
            <a:off x="890590" y="4889502"/>
            <a:ext cx="5894387" cy="322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2" name="Text Box 8"/>
          <p:cNvSpPr txBox="1">
            <a:spLocks noChangeArrowheads="1"/>
          </p:cNvSpPr>
          <p:nvPr/>
        </p:nvSpPr>
        <p:spPr bwMode="auto">
          <a:xfrm>
            <a:off x="6858000" y="4859339"/>
            <a:ext cx="3313113" cy="32071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400" dirty="0">
                <a:latin typeface="Arial" charset="0"/>
              </a:rPr>
              <a:t>BCB (</a:t>
            </a:r>
            <a:r>
              <a:rPr lang="en-GB" sz="1400" dirty="0" err="1">
                <a:latin typeface="Arial" charset="0"/>
              </a:rPr>
              <a:t>Benzocyclobutene</a:t>
            </a:r>
            <a:r>
              <a:rPr lang="en-GB" sz="1400" dirty="0">
                <a:latin typeface="Arial" charset="0"/>
              </a:rPr>
              <a:t>) 5</a:t>
            </a:r>
            <a:r>
              <a:rPr lang="en-GB" sz="1400" dirty="0"/>
              <a:t>–15</a:t>
            </a:r>
            <a:r>
              <a:rPr lang="en-GB" sz="1400" dirty="0">
                <a:latin typeface="Symbol" pitchFamily="18" charset="2"/>
              </a:rPr>
              <a:t>m</a:t>
            </a:r>
            <a:r>
              <a:rPr lang="en-GB" sz="1400" dirty="0"/>
              <a:t>m</a:t>
            </a:r>
            <a:r>
              <a:rPr lang="en-GB" sz="1400" dirty="0">
                <a:latin typeface="Arial" charset="0"/>
              </a:rPr>
              <a:t> </a:t>
            </a:r>
          </a:p>
        </p:txBody>
      </p:sp>
      <p:sp>
        <p:nvSpPr>
          <p:cNvPr id="1024009" name="Rectangle 9"/>
          <p:cNvSpPr>
            <a:spLocks noChangeArrowheads="1"/>
          </p:cNvSpPr>
          <p:nvPr/>
        </p:nvSpPr>
        <p:spPr bwMode="auto">
          <a:xfrm>
            <a:off x="890590" y="4570413"/>
            <a:ext cx="5894387" cy="319087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4" name="Text Box 10"/>
          <p:cNvSpPr txBox="1">
            <a:spLocks noChangeArrowheads="1"/>
          </p:cNvSpPr>
          <p:nvPr/>
        </p:nvSpPr>
        <p:spPr bwMode="auto">
          <a:xfrm>
            <a:off x="6869115" y="4570415"/>
            <a:ext cx="2189162" cy="27455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100" dirty="0">
                <a:latin typeface="Arial" charset="0"/>
              </a:rPr>
              <a:t>Shield layer Cu ( FC1)</a:t>
            </a:r>
          </a:p>
        </p:txBody>
      </p:sp>
      <p:sp>
        <p:nvSpPr>
          <p:cNvPr id="1024011" name="Rectangle 11"/>
          <p:cNvSpPr>
            <a:spLocks noChangeArrowheads="1"/>
          </p:cNvSpPr>
          <p:nvPr/>
        </p:nvSpPr>
        <p:spPr bwMode="auto">
          <a:xfrm>
            <a:off x="890590" y="4248152"/>
            <a:ext cx="5894387" cy="322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16" name="Text Box 12"/>
          <p:cNvSpPr txBox="1">
            <a:spLocks noChangeArrowheads="1"/>
          </p:cNvSpPr>
          <p:nvPr/>
        </p:nvSpPr>
        <p:spPr bwMode="auto">
          <a:xfrm>
            <a:off x="6869113" y="4248152"/>
            <a:ext cx="3451225" cy="32071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400" dirty="0">
                <a:latin typeface="Arial" charset="0"/>
              </a:rPr>
              <a:t>1</a:t>
            </a:r>
            <a:r>
              <a:rPr lang="en-GB" sz="1400" baseline="30000" dirty="0">
                <a:latin typeface="Arial" charset="0"/>
              </a:rPr>
              <a:t>st</a:t>
            </a:r>
            <a:r>
              <a:rPr lang="en-GB" sz="1400" dirty="0">
                <a:latin typeface="Arial" charset="0"/>
              </a:rPr>
              <a:t> dielectric BCB (FD1) / via fill (FV1)</a:t>
            </a:r>
          </a:p>
        </p:txBody>
      </p:sp>
      <p:sp>
        <p:nvSpPr>
          <p:cNvPr id="1024013" name="Rectangle 13"/>
          <p:cNvSpPr>
            <a:spLocks noChangeArrowheads="1"/>
          </p:cNvSpPr>
          <p:nvPr/>
        </p:nvSpPr>
        <p:spPr bwMode="auto">
          <a:xfrm>
            <a:off x="890590" y="3929063"/>
            <a:ext cx="5894387" cy="319087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14" name="AutoShape 14"/>
          <p:cNvSpPr>
            <a:spLocks noChangeArrowheads="1"/>
          </p:cNvSpPr>
          <p:nvPr/>
        </p:nvSpPr>
        <p:spPr bwMode="auto">
          <a:xfrm>
            <a:off x="5857877" y="3849690"/>
            <a:ext cx="927100" cy="6175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15" name="Rectangle 15"/>
          <p:cNvSpPr>
            <a:spLocks noChangeArrowheads="1"/>
          </p:cNvSpPr>
          <p:nvPr/>
        </p:nvSpPr>
        <p:spPr bwMode="auto">
          <a:xfrm>
            <a:off x="890590" y="3609975"/>
            <a:ext cx="5894387" cy="400050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16" name="AutoShape 16"/>
          <p:cNvSpPr>
            <a:spLocks noChangeArrowheads="1"/>
          </p:cNvSpPr>
          <p:nvPr/>
        </p:nvSpPr>
        <p:spPr bwMode="auto">
          <a:xfrm>
            <a:off x="3163888" y="3609975"/>
            <a:ext cx="422275" cy="4794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1" name="Text Box 17"/>
          <p:cNvSpPr txBox="1">
            <a:spLocks noChangeArrowheads="1"/>
          </p:cNvSpPr>
          <p:nvPr/>
        </p:nvSpPr>
        <p:spPr bwMode="auto">
          <a:xfrm>
            <a:off x="6869115" y="3929065"/>
            <a:ext cx="2189162" cy="27455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100" dirty="0">
                <a:latin typeface="Arial" charset="0"/>
              </a:rPr>
              <a:t>Power/trace1  Cu (FC2)</a:t>
            </a:r>
          </a:p>
        </p:txBody>
      </p:sp>
      <p:sp>
        <p:nvSpPr>
          <p:cNvPr id="72722" name="Text Box 18"/>
          <p:cNvSpPr txBox="1">
            <a:spLocks noChangeArrowheads="1"/>
          </p:cNvSpPr>
          <p:nvPr/>
        </p:nvSpPr>
        <p:spPr bwMode="auto">
          <a:xfrm>
            <a:off x="6869113" y="3608389"/>
            <a:ext cx="3451225" cy="32071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400" dirty="0">
                <a:latin typeface="Arial" charset="0"/>
              </a:rPr>
              <a:t>2</a:t>
            </a:r>
            <a:r>
              <a:rPr lang="en-GB" sz="1400" baseline="30000" dirty="0">
                <a:latin typeface="Arial" charset="0"/>
              </a:rPr>
              <a:t>nd</a:t>
            </a:r>
            <a:r>
              <a:rPr lang="en-GB" sz="1400" dirty="0">
                <a:latin typeface="Arial" charset="0"/>
              </a:rPr>
              <a:t> dielectric BCB (FD2) / via fill (FV2)</a:t>
            </a:r>
          </a:p>
        </p:txBody>
      </p:sp>
      <p:sp>
        <p:nvSpPr>
          <p:cNvPr id="1024019" name="Rectangle 19"/>
          <p:cNvSpPr>
            <a:spLocks noChangeArrowheads="1"/>
          </p:cNvSpPr>
          <p:nvPr/>
        </p:nvSpPr>
        <p:spPr bwMode="auto">
          <a:xfrm>
            <a:off x="890590" y="3287715"/>
            <a:ext cx="5894387" cy="320676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4" name="Text Box 20"/>
          <p:cNvSpPr txBox="1">
            <a:spLocks noChangeArrowheads="1"/>
          </p:cNvSpPr>
          <p:nvPr/>
        </p:nvSpPr>
        <p:spPr bwMode="auto">
          <a:xfrm>
            <a:off x="6869115" y="3290888"/>
            <a:ext cx="2189162" cy="274543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100" dirty="0" err="1">
                <a:latin typeface="Arial" charset="0"/>
              </a:rPr>
              <a:t>Gnd</a:t>
            </a:r>
            <a:r>
              <a:rPr lang="en-GB" sz="1100" dirty="0">
                <a:latin typeface="Arial" charset="0"/>
              </a:rPr>
              <a:t>/trace2  Cu (FC3)</a:t>
            </a:r>
          </a:p>
        </p:txBody>
      </p:sp>
      <p:sp>
        <p:nvSpPr>
          <p:cNvPr id="72725" name="Text Box 21"/>
          <p:cNvSpPr txBox="1">
            <a:spLocks noChangeArrowheads="1"/>
          </p:cNvSpPr>
          <p:nvPr/>
        </p:nvSpPr>
        <p:spPr bwMode="auto">
          <a:xfrm>
            <a:off x="6869113" y="2968627"/>
            <a:ext cx="3451225" cy="320710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400" dirty="0">
                <a:latin typeface="Arial" charset="0"/>
              </a:rPr>
              <a:t>3</a:t>
            </a:r>
            <a:r>
              <a:rPr lang="en-GB" sz="1400" baseline="30000" dirty="0">
                <a:latin typeface="Arial" charset="0"/>
              </a:rPr>
              <a:t>rd</a:t>
            </a:r>
            <a:r>
              <a:rPr lang="en-GB" sz="1400" dirty="0">
                <a:latin typeface="Arial" charset="0"/>
              </a:rPr>
              <a:t> dielectric BCB (FD3) / via fill (FV3)</a:t>
            </a:r>
          </a:p>
        </p:txBody>
      </p:sp>
      <p:sp>
        <p:nvSpPr>
          <p:cNvPr id="1024022" name="Rectangle 22"/>
          <p:cNvSpPr>
            <a:spLocks noChangeArrowheads="1"/>
          </p:cNvSpPr>
          <p:nvPr/>
        </p:nvSpPr>
        <p:spPr bwMode="auto">
          <a:xfrm>
            <a:off x="890590" y="2968627"/>
            <a:ext cx="5894387" cy="322263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23" name="AutoShape 23"/>
          <p:cNvSpPr>
            <a:spLocks noChangeArrowheads="1"/>
          </p:cNvSpPr>
          <p:nvPr/>
        </p:nvSpPr>
        <p:spPr bwMode="auto">
          <a:xfrm>
            <a:off x="6026150" y="3609977"/>
            <a:ext cx="577850" cy="10985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24" name="AutoShape 24"/>
          <p:cNvSpPr>
            <a:spLocks noChangeArrowheads="1"/>
          </p:cNvSpPr>
          <p:nvPr/>
        </p:nvSpPr>
        <p:spPr bwMode="auto">
          <a:xfrm>
            <a:off x="2070102" y="3849690"/>
            <a:ext cx="925513" cy="617537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25" name="AutoShape 25"/>
          <p:cNvSpPr>
            <a:spLocks noChangeArrowheads="1"/>
          </p:cNvSpPr>
          <p:nvPr/>
        </p:nvSpPr>
        <p:spPr bwMode="auto">
          <a:xfrm>
            <a:off x="1647825" y="3609975"/>
            <a:ext cx="422275" cy="4794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26" name="AutoShape 26"/>
          <p:cNvSpPr>
            <a:spLocks noChangeArrowheads="1"/>
          </p:cNvSpPr>
          <p:nvPr/>
        </p:nvSpPr>
        <p:spPr bwMode="auto">
          <a:xfrm>
            <a:off x="4090988" y="3208338"/>
            <a:ext cx="1009650" cy="481012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1" name="Text Box 27"/>
          <p:cNvSpPr txBox="1">
            <a:spLocks noChangeArrowheads="1"/>
          </p:cNvSpPr>
          <p:nvPr/>
        </p:nvSpPr>
        <p:spPr bwMode="auto">
          <a:xfrm>
            <a:off x="6869115" y="2649540"/>
            <a:ext cx="2189162" cy="274543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100" dirty="0" err="1">
                <a:latin typeface="Arial" charset="0"/>
              </a:rPr>
              <a:t>Wirebond</a:t>
            </a:r>
            <a:r>
              <a:rPr lang="en-GB" sz="1100" dirty="0">
                <a:latin typeface="Arial" charset="0"/>
              </a:rPr>
              <a:t> + </a:t>
            </a:r>
            <a:r>
              <a:rPr lang="en-GB" sz="1100" dirty="0" err="1">
                <a:latin typeface="Arial" charset="0"/>
              </a:rPr>
              <a:t>fanin</a:t>
            </a:r>
            <a:r>
              <a:rPr lang="en-GB" sz="1100" dirty="0">
                <a:latin typeface="Arial" charset="0"/>
              </a:rPr>
              <a:t>  Au (FC4a)</a:t>
            </a:r>
          </a:p>
        </p:txBody>
      </p:sp>
      <p:sp>
        <p:nvSpPr>
          <p:cNvPr id="1024028" name="Rectangle 28"/>
          <p:cNvSpPr>
            <a:spLocks noChangeArrowheads="1"/>
          </p:cNvSpPr>
          <p:nvPr/>
        </p:nvSpPr>
        <p:spPr bwMode="auto">
          <a:xfrm>
            <a:off x="890590" y="2647950"/>
            <a:ext cx="5894387" cy="319088"/>
          </a:xfrm>
          <a:prstGeom prst="rect">
            <a:avLst/>
          </a:pr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29" name="Rectangle 29"/>
          <p:cNvSpPr>
            <a:spLocks noChangeArrowheads="1"/>
          </p:cNvSpPr>
          <p:nvPr/>
        </p:nvSpPr>
        <p:spPr bwMode="auto">
          <a:xfrm>
            <a:off x="890590" y="2327277"/>
            <a:ext cx="5894387" cy="322263"/>
          </a:xfrm>
          <a:prstGeom prst="rect">
            <a:avLst/>
          </a:prstGeom>
          <a:solidFill>
            <a:srgbClr val="00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0" name="AutoShape 30"/>
          <p:cNvSpPr>
            <a:spLocks noChangeArrowheads="1"/>
          </p:cNvSpPr>
          <p:nvPr/>
        </p:nvSpPr>
        <p:spPr bwMode="auto">
          <a:xfrm>
            <a:off x="4343402" y="2887665"/>
            <a:ext cx="504825" cy="112077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1" name="AutoShape 31"/>
          <p:cNvSpPr>
            <a:spLocks noChangeArrowheads="1"/>
          </p:cNvSpPr>
          <p:nvPr/>
        </p:nvSpPr>
        <p:spPr bwMode="auto">
          <a:xfrm>
            <a:off x="2574927" y="2887665"/>
            <a:ext cx="420688" cy="4794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36" name="Text Box 32"/>
          <p:cNvSpPr txBox="1">
            <a:spLocks noChangeArrowheads="1"/>
          </p:cNvSpPr>
          <p:nvPr/>
        </p:nvSpPr>
        <p:spPr bwMode="auto">
          <a:xfrm>
            <a:off x="6869115" y="2327277"/>
            <a:ext cx="2189162" cy="274557"/>
          </a:xfrm>
          <a:prstGeom prst="rect">
            <a:avLst/>
          </a:prstGeom>
          <a:noFill/>
          <a:ln w="9525">
            <a:solidFill>
              <a:srgbClr val="33CCCC"/>
            </a:solidFill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/>
            <a:r>
              <a:rPr lang="en-GB" sz="1100" dirty="0">
                <a:latin typeface="Arial" charset="0"/>
              </a:rPr>
              <a:t>SMD  Solder (FC4b)</a:t>
            </a:r>
          </a:p>
        </p:txBody>
      </p:sp>
      <p:sp>
        <p:nvSpPr>
          <p:cNvPr id="1024033" name="AutoShape 33"/>
          <p:cNvSpPr>
            <a:spLocks noChangeArrowheads="1"/>
          </p:cNvSpPr>
          <p:nvPr/>
        </p:nvSpPr>
        <p:spPr bwMode="auto">
          <a:xfrm>
            <a:off x="3163888" y="2647950"/>
            <a:ext cx="927100" cy="61753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4" name="AutoShape 34"/>
          <p:cNvSpPr>
            <a:spLocks noChangeArrowheads="1"/>
          </p:cNvSpPr>
          <p:nvPr/>
        </p:nvSpPr>
        <p:spPr bwMode="auto">
          <a:xfrm>
            <a:off x="3416301" y="2647952"/>
            <a:ext cx="422275" cy="6397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5" name="AutoShape 35"/>
          <p:cNvSpPr>
            <a:spLocks noChangeArrowheads="1"/>
          </p:cNvSpPr>
          <p:nvPr/>
        </p:nvSpPr>
        <p:spPr bwMode="auto">
          <a:xfrm>
            <a:off x="5184777" y="3208340"/>
            <a:ext cx="758825" cy="619125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6" name="AutoShape 36"/>
          <p:cNvSpPr>
            <a:spLocks noChangeArrowheads="1"/>
          </p:cNvSpPr>
          <p:nvPr/>
        </p:nvSpPr>
        <p:spPr bwMode="auto">
          <a:xfrm>
            <a:off x="5100641" y="2647950"/>
            <a:ext cx="1177925" cy="61753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7" name="AutoShape 37"/>
          <p:cNvSpPr>
            <a:spLocks noChangeArrowheads="1"/>
          </p:cNvSpPr>
          <p:nvPr/>
        </p:nvSpPr>
        <p:spPr bwMode="auto">
          <a:xfrm>
            <a:off x="5268915" y="2647950"/>
            <a:ext cx="504825" cy="1441450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8" name="AutoShape 38"/>
          <p:cNvSpPr>
            <a:spLocks noChangeArrowheads="1"/>
          </p:cNvSpPr>
          <p:nvPr/>
        </p:nvSpPr>
        <p:spPr bwMode="auto">
          <a:xfrm>
            <a:off x="3752853" y="2327277"/>
            <a:ext cx="758825" cy="320676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39" name="AutoShape 39"/>
          <p:cNvSpPr>
            <a:spLocks noChangeArrowheads="1"/>
          </p:cNvSpPr>
          <p:nvPr/>
        </p:nvSpPr>
        <p:spPr bwMode="auto">
          <a:xfrm>
            <a:off x="1058864" y="2327277"/>
            <a:ext cx="927100" cy="320676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0" name="Rectangle 40"/>
          <p:cNvSpPr>
            <a:spLocks noChangeArrowheads="1"/>
          </p:cNvSpPr>
          <p:nvPr/>
        </p:nvSpPr>
        <p:spPr bwMode="auto">
          <a:xfrm>
            <a:off x="2152650" y="1927225"/>
            <a:ext cx="1347788" cy="400050"/>
          </a:xfrm>
          <a:prstGeom prst="rect">
            <a:avLst/>
          </a:prstGeom>
          <a:solidFill>
            <a:srgbClr val="CC99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1" name="AutoShape 41"/>
          <p:cNvSpPr>
            <a:spLocks noChangeArrowheads="1"/>
          </p:cNvSpPr>
          <p:nvPr/>
        </p:nvSpPr>
        <p:spPr bwMode="auto">
          <a:xfrm>
            <a:off x="1816103" y="2647950"/>
            <a:ext cx="588963" cy="3190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2" name="Freeform 42"/>
          <p:cNvSpPr>
            <a:spLocks/>
          </p:cNvSpPr>
          <p:nvPr/>
        </p:nvSpPr>
        <p:spPr bwMode="auto">
          <a:xfrm>
            <a:off x="3333752" y="1566865"/>
            <a:ext cx="839788" cy="1081088"/>
          </a:xfrm>
          <a:custGeom>
            <a:avLst/>
            <a:gdLst/>
            <a:ahLst/>
            <a:cxnLst>
              <a:cxn ang="0">
                <a:pos x="0" y="204"/>
              </a:cxn>
              <a:cxn ang="0">
                <a:pos x="136" y="68"/>
              </a:cxn>
              <a:cxn ang="0">
                <a:pos x="453" y="612"/>
              </a:cxn>
            </a:cxnLst>
            <a:rect l="0" t="0" r="r" b="b"/>
            <a:pathLst>
              <a:path w="453" h="612">
                <a:moveTo>
                  <a:pt x="0" y="204"/>
                </a:moveTo>
                <a:cubicBezTo>
                  <a:pt x="30" y="102"/>
                  <a:pt x="61" y="0"/>
                  <a:pt x="136" y="68"/>
                </a:cubicBezTo>
                <a:cubicBezTo>
                  <a:pt x="211" y="136"/>
                  <a:pt x="400" y="521"/>
                  <a:pt x="453" y="612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3" name="Freeform 43"/>
          <p:cNvSpPr>
            <a:spLocks/>
          </p:cNvSpPr>
          <p:nvPr/>
        </p:nvSpPr>
        <p:spPr bwMode="auto">
          <a:xfrm>
            <a:off x="1563690" y="1487488"/>
            <a:ext cx="674687" cy="1160462"/>
          </a:xfrm>
          <a:custGeom>
            <a:avLst/>
            <a:gdLst/>
            <a:ahLst/>
            <a:cxnLst>
              <a:cxn ang="0">
                <a:pos x="454" y="249"/>
              </a:cxn>
              <a:cxn ang="0">
                <a:pos x="318" y="68"/>
              </a:cxn>
              <a:cxn ang="0">
                <a:pos x="0" y="657"/>
              </a:cxn>
            </a:cxnLst>
            <a:rect l="0" t="0" r="r" b="b"/>
            <a:pathLst>
              <a:path w="454" h="657">
                <a:moveTo>
                  <a:pt x="454" y="249"/>
                </a:moveTo>
                <a:cubicBezTo>
                  <a:pt x="424" y="124"/>
                  <a:pt x="394" y="0"/>
                  <a:pt x="318" y="68"/>
                </a:cubicBezTo>
                <a:cubicBezTo>
                  <a:pt x="242" y="136"/>
                  <a:pt x="45" y="559"/>
                  <a:pt x="0" y="657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lIns="91417" tIns="45709" rIns="91417" bIns="45709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4" name="AutoShape 44"/>
          <p:cNvSpPr>
            <a:spLocks noChangeArrowheads="1"/>
          </p:cNvSpPr>
          <p:nvPr/>
        </p:nvSpPr>
        <p:spPr bwMode="auto">
          <a:xfrm>
            <a:off x="5943599" y="2647950"/>
            <a:ext cx="757239" cy="319088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5" name="AutoShape 45"/>
          <p:cNvSpPr>
            <a:spLocks noChangeArrowheads="1"/>
          </p:cNvSpPr>
          <p:nvPr/>
        </p:nvSpPr>
        <p:spPr bwMode="auto">
          <a:xfrm>
            <a:off x="6026151" y="2647952"/>
            <a:ext cx="422275" cy="639763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339966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6" name="AutoShape 46"/>
          <p:cNvSpPr>
            <a:spLocks noChangeArrowheads="1"/>
          </p:cNvSpPr>
          <p:nvPr/>
        </p:nvSpPr>
        <p:spPr bwMode="auto">
          <a:xfrm>
            <a:off x="5605463" y="2327277"/>
            <a:ext cx="590550" cy="320676"/>
          </a:xfrm>
          <a:custGeom>
            <a:avLst/>
            <a:gdLst>
              <a:gd name="G0" fmla="+- 5400 0 0"/>
              <a:gd name="G1" fmla="+- 21600 0 5400"/>
              <a:gd name="G2" fmla="*/ 5400 1 2"/>
              <a:gd name="G3" fmla="+- 21600 0 G2"/>
              <a:gd name="G4" fmla="+/ 5400 21600 2"/>
              <a:gd name="G5" fmla="+/ G1 0 2"/>
              <a:gd name="G6" fmla="*/ 21600 21600 5400"/>
              <a:gd name="G7" fmla="*/ G6 1 2"/>
              <a:gd name="G8" fmla="+- 21600 0 G7"/>
              <a:gd name="G9" fmla="*/ 21600 1 2"/>
              <a:gd name="G10" fmla="+- 5400 0 G9"/>
              <a:gd name="G11" fmla="?: G10 G8 0"/>
              <a:gd name="G12" fmla="?: G10 G7 21600"/>
              <a:gd name="T0" fmla="*/ 18900 w 21600"/>
              <a:gd name="T1" fmla="*/ 10800 h 21600"/>
              <a:gd name="T2" fmla="*/ 10800 w 21600"/>
              <a:gd name="T3" fmla="*/ 21600 h 21600"/>
              <a:gd name="T4" fmla="*/ 2700 w 21600"/>
              <a:gd name="T5" fmla="*/ 10800 h 21600"/>
              <a:gd name="T6" fmla="*/ 10800 w 21600"/>
              <a:gd name="T7" fmla="*/ 0 h 21600"/>
              <a:gd name="T8" fmla="*/ 4500 w 21600"/>
              <a:gd name="T9" fmla="*/ 4500 h 21600"/>
              <a:gd name="T10" fmla="*/ 17100 w 21600"/>
              <a:gd name="T11" fmla="*/ 171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T8" t="T9" r="T10" b="T11"/>
            <a:pathLst>
              <a:path w="21600" h="21600">
                <a:moveTo>
                  <a:pt x="0" y="0"/>
                </a:moveTo>
                <a:lnTo>
                  <a:pt x="5400" y="21600"/>
                </a:lnTo>
                <a:lnTo>
                  <a:pt x="16200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24047" name="Rectangle 47"/>
          <p:cNvSpPr>
            <a:spLocks noChangeArrowheads="1"/>
          </p:cNvSpPr>
          <p:nvPr/>
        </p:nvSpPr>
        <p:spPr bwMode="auto">
          <a:xfrm>
            <a:off x="5437188" y="1608138"/>
            <a:ext cx="925512" cy="719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ChangeArrowheads="1"/>
          </p:cNvSpPr>
          <p:nvPr/>
        </p:nvSpPr>
        <p:spPr bwMode="auto">
          <a:xfrm>
            <a:off x="1205609" y="136526"/>
            <a:ext cx="8294887" cy="720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61" tIns="52131" rIns="104261" bIns="52131">
            <a:spAutoFit/>
          </a:bodyPr>
          <a:lstStyle/>
          <a:p>
            <a:pPr defTabSz="1042731"/>
            <a:r>
              <a:rPr lang="en-GB" sz="4000" dirty="0" smtClean="0">
                <a:solidFill>
                  <a:schemeClr val="hlink"/>
                </a:solidFill>
                <a:latin typeface="Arial" charset="0"/>
              </a:rPr>
              <a:t>ATLAS Stave </a:t>
            </a:r>
            <a:r>
              <a:rPr lang="en-GB" sz="4000" dirty="0">
                <a:solidFill>
                  <a:schemeClr val="hlink"/>
                </a:solidFill>
                <a:latin typeface="Arial" charset="0"/>
              </a:rPr>
              <a:t>Electrical </a:t>
            </a:r>
            <a:r>
              <a:rPr lang="en-GB" sz="4000" dirty="0" smtClean="0">
                <a:solidFill>
                  <a:schemeClr val="hlink"/>
                </a:solidFill>
                <a:latin typeface="Arial" charset="0"/>
              </a:rPr>
              <a:t>Concepts</a:t>
            </a:r>
            <a:endParaRPr lang="en-GB" sz="4000" dirty="0">
              <a:solidFill>
                <a:schemeClr val="hlink"/>
              </a:solidFill>
              <a:latin typeface="Arial" charset="0"/>
            </a:endParaRPr>
          </a:p>
        </p:txBody>
      </p:sp>
      <p:pic>
        <p:nvPicPr>
          <p:cNvPr id="54275" name="Picture 3" descr="stave PP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8899" y="1847850"/>
            <a:ext cx="10463214" cy="4956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202371" y="922319"/>
            <a:ext cx="6215106" cy="64630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l"/>
            <a:r>
              <a:rPr lang="en-GB" dirty="0" smtClean="0"/>
              <a:t>Need to bring in power at low current and high voltage but deep sub-micron </a:t>
            </a:r>
            <a:r>
              <a:rPr lang="en-GB" dirty="0" err="1" smtClean="0"/>
              <a:t>ASICs</a:t>
            </a:r>
            <a:r>
              <a:rPr lang="en-GB" dirty="0" smtClean="0"/>
              <a:t> operate at lower and lower voltages</a:t>
            </a:r>
            <a:endParaRPr lang="en-GB" dirty="0"/>
          </a:p>
        </p:txBody>
      </p:sp>
      <p:sp>
        <p:nvSpPr>
          <p:cNvPr id="5" name="TextBox 4"/>
          <p:cNvSpPr txBox="1"/>
          <p:nvPr/>
        </p:nvSpPr>
        <p:spPr>
          <a:xfrm>
            <a:off x="1244765" y="1993888"/>
            <a:ext cx="1600813" cy="64630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r"/>
            <a:r>
              <a:rPr lang="en-GB" dirty="0" smtClean="0"/>
              <a:t>... either serial powering</a:t>
            </a:r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3059890" y="6423044"/>
            <a:ext cx="5429288" cy="646309"/>
          </a:xfrm>
          <a:prstGeom prst="rect">
            <a:avLst/>
          </a:prstGeom>
          <a:noFill/>
        </p:spPr>
        <p:txBody>
          <a:bodyPr wrap="square" lIns="91417" tIns="45709" rIns="91417" bIns="45709" rtlCol="0">
            <a:spAutoFit/>
          </a:bodyPr>
          <a:lstStyle/>
          <a:p>
            <a:pPr algn="l"/>
            <a:r>
              <a:rPr lang="en-GB" dirty="0" smtClean="0"/>
              <a:t>... or various proposals to achieve DC-DC conversion (Step down voltage at each module)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Date Placeholder 2"/>
          <p:cNvSpPr txBox="1">
            <a:spLocks noGrp="1"/>
          </p:cNvSpPr>
          <p:nvPr/>
        </p:nvSpPr>
        <p:spPr bwMode="auto">
          <a:xfrm>
            <a:off x="534989" y="7231063"/>
            <a:ext cx="24939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algn="l" defTabSz="520572"/>
            <a:r>
              <a:rPr lang="en-GB" sz="1400" b="0" dirty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t>Geoff Hall</a:t>
            </a:r>
            <a:endParaRPr lang="en-US" sz="1400" b="0" dirty="0">
              <a:solidFill>
                <a:srgbClr val="898989"/>
              </a:solidFill>
              <a:latin typeface="Calibri" pitchFamily="34" charset="0"/>
              <a:ea typeface="ＭＳ Ｐゴシック" pitchFamily="64" charset="-128"/>
            </a:endParaRPr>
          </a:p>
        </p:txBody>
      </p:sp>
      <p:sp>
        <p:nvSpPr>
          <p:cNvPr id="76803" name="Footer Placeholder 3"/>
          <p:cNvSpPr txBox="1">
            <a:spLocks noGrp="1"/>
          </p:cNvSpPr>
          <p:nvPr/>
        </p:nvSpPr>
        <p:spPr bwMode="auto">
          <a:xfrm>
            <a:off x="3652840" y="7231063"/>
            <a:ext cx="338613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defTabSz="520572"/>
            <a:r>
              <a:rPr lang="en-US" sz="1400" b="0" dirty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t>Vertex 2008</a:t>
            </a:r>
          </a:p>
        </p:txBody>
      </p:sp>
      <p:sp>
        <p:nvSpPr>
          <p:cNvPr id="76804" name="Slide Number Placeholder 4"/>
          <p:cNvSpPr txBox="1">
            <a:spLocks noGrp="1"/>
          </p:cNvSpPr>
          <p:nvPr/>
        </p:nvSpPr>
        <p:spPr bwMode="auto">
          <a:xfrm>
            <a:off x="7662863" y="7231063"/>
            <a:ext cx="24939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algn="r" defTabSz="520572"/>
            <a:fld id="{9179EAAF-F226-4E1F-BC08-2F882A437C10}" type="slidenum">
              <a:rPr lang="en-US" sz="1400" b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pPr algn="r" defTabSz="520572"/>
              <a:t>32</a:t>
            </a:fld>
            <a:endParaRPr lang="en-US" sz="1400" b="0" dirty="0">
              <a:solidFill>
                <a:srgbClr val="898989"/>
              </a:solidFill>
              <a:latin typeface="Calibri" pitchFamily="34" charset="0"/>
              <a:ea typeface="ＭＳ Ｐゴシック" pitchFamily="64" charset="-128"/>
            </a:endParaRPr>
          </a:p>
        </p:txBody>
      </p:sp>
      <p:sp>
        <p:nvSpPr>
          <p:cNvPr id="768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252413"/>
            <a:ext cx="9621837" cy="1258888"/>
          </a:xfrm>
        </p:spPr>
        <p:txBody>
          <a:bodyPr lIns="104261" tIns="52131" rIns="104261" bIns="52131"/>
          <a:lstStyle/>
          <a:p>
            <a:pPr eaLnBrk="1" hangingPunct="1"/>
            <a:r>
              <a:rPr lang="en-US" b="1" smtClean="0">
                <a:solidFill>
                  <a:schemeClr val="hlink"/>
                </a:solidFill>
              </a:rPr>
              <a:t>CMS Tracker Services</a:t>
            </a:r>
          </a:p>
        </p:txBody>
      </p:sp>
      <p:pic>
        <p:nvPicPr>
          <p:cNvPr id="7680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13088" y="1692275"/>
            <a:ext cx="7578725" cy="5072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7" name="Rectangle 4"/>
          <p:cNvSpPr>
            <a:spLocks noGrp="1" noChangeArrowheads="1"/>
          </p:cNvSpPr>
          <p:nvPr>
            <p:ph type="body" idx="4294967295"/>
          </p:nvPr>
        </p:nvSpPr>
        <p:spPr>
          <a:xfrm>
            <a:off x="-11942" y="1279507"/>
            <a:ext cx="5429288" cy="4633912"/>
          </a:xfrm>
        </p:spPr>
        <p:txBody>
          <a:bodyPr lIns="104261" tIns="52131" rIns="104261" bIns="52131"/>
          <a:lstStyle/>
          <a:p>
            <a:pPr marL="342815" indent="-342815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900" dirty="0" smtClean="0"/>
              <a:t>Major constraint on upgraded system</a:t>
            </a:r>
          </a:p>
          <a:p>
            <a:pPr marL="742767" lvl="1" indent="-285679" defTabSz="457086" eaLnBrk="1" hangingPunct="1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dirty="0" smtClean="0"/>
              <a:t>Complex, congested routes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Heat load of cables                must be removed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  <a:buNone/>
            </a:pPr>
            <a:endParaRPr lang="en-US" sz="1100" dirty="0" smtClean="0"/>
          </a:p>
          <a:p>
            <a:pPr marL="742767" lvl="1" indent="-285679" defTabSz="457086" eaLnBrk="1" hangingPunct="1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400" b="1" dirty="0" err="1" smtClean="0"/>
              <a:t>P</a:t>
            </a:r>
            <a:r>
              <a:rPr lang="en-US" sz="2400" b="1" baseline="-25000" dirty="0" err="1" smtClean="0"/>
              <a:t>cable</a:t>
            </a:r>
            <a:r>
              <a:rPr lang="en-US" sz="2400" b="1" dirty="0" smtClean="0"/>
              <a:t> = </a:t>
            </a:r>
            <a:r>
              <a:rPr lang="en-US" sz="2400" b="1" dirty="0" err="1" smtClean="0"/>
              <a:t>R</a:t>
            </a:r>
            <a:r>
              <a:rPr lang="en-US" sz="2400" b="1" baseline="-25000" dirty="0" err="1" smtClean="0"/>
              <a:t>cable</a:t>
            </a:r>
            <a:r>
              <a:rPr lang="en-US" sz="2400" b="1" dirty="0" smtClean="0"/>
              <a:t>(P</a:t>
            </a:r>
            <a:r>
              <a:rPr lang="en-US" sz="2400" b="1" baseline="-25000" dirty="0" smtClean="0"/>
              <a:t>FE</a:t>
            </a:r>
            <a:r>
              <a:rPr lang="en-US" sz="2400" b="1" dirty="0" smtClean="0"/>
              <a:t>/V</a:t>
            </a:r>
            <a:r>
              <a:rPr lang="en-US" sz="2400" b="1" baseline="-25000" dirty="0" smtClean="0"/>
              <a:t>s</a:t>
            </a:r>
            <a:r>
              <a:rPr lang="en-US" sz="2400" b="1" dirty="0" smtClean="0"/>
              <a:t>)</a:t>
            </a:r>
            <a:r>
              <a:rPr lang="en-US" sz="2400" b="1" baseline="30000" dirty="0" smtClean="0"/>
              <a:t>2</a:t>
            </a:r>
          </a:p>
          <a:p>
            <a:pPr marL="742767" lvl="1" indent="-285679" defTabSz="457086" eaLnBrk="1" hangingPunct="1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  <a:buNone/>
            </a:pPr>
            <a:endParaRPr lang="en-US" sz="200" b="1" dirty="0" smtClean="0"/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Cable voltage drops           exceed read-out chip                                            supply voltages</a:t>
            </a:r>
          </a:p>
          <a:p>
            <a:pPr marL="1142717" lvl="2" indent="-228544" defTabSz="457086" eaLnBrk="1" hangingPunct="1">
              <a:lnSpc>
                <a:spcPct val="90000"/>
              </a:lnSpc>
              <a:spcAft>
                <a:spcPts val="600"/>
              </a:spcAft>
              <a:buClr>
                <a:srgbClr val="FF0000"/>
              </a:buClr>
            </a:pPr>
            <a:r>
              <a:rPr lang="en-US" sz="2100" dirty="0" smtClean="0"/>
              <a:t>limited tolerance                              to voltage excursions</a:t>
            </a:r>
          </a:p>
        </p:txBody>
      </p:sp>
      <p:sp>
        <p:nvSpPr>
          <p:cNvPr id="76808" name="Text Box 5"/>
          <p:cNvSpPr txBox="1">
            <a:spLocks noChangeArrowheads="1"/>
          </p:cNvSpPr>
          <p:nvPr/>
        </p:nvSpPr>
        <p:spPr bwMode="auto">
          <a:xfrm>
            <a:off x="5256215" y="1427164"/>
            <a:ext cx="5365750" cy="65927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lIns="104261" tIns="52131" rIns="104261" bIns="52131">
            <a:spAutoFit/>
          </a:bodyPr>
          <a:lstStyle/>
          <a:p>
            <a:pPr algn="l" defTabSz="520572"/>
            <a:r>
              <a:rPr lang="en-US" b="0" i="1" dirty="0">
                <a:latin typeface="Calibri" pitchFamily="34" charset="0"/>
                <a:ea typeface="ＭＳ Ｐゴシック" pitchFamily="64" charset="-128"/>
              </a:rPr>
              <a:t>Installation of services was one of the most difficult jobs to complete CMS</a:t>
            </a:r>
          </a:p>
        </p:txBody>
      </p:sp>
      <p:sp>
        <p:nvSpPr>
          <p:cNvPr id="552966" name="Rectangle 6"/>
          <p:cNvSpPr>
            <a:spLocks noChangeArrowheads="1"/>
          </p:cNvSpPr>
          <p:nvPr/>
        </p:nvSpPr>
        <p:spPr bwMode="auto">
          <a:xfrm>
            <a:off x="202371" y="5881707"/>
            <a:ext cx="5702300" cy="75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/>
          <a:lstStyle/>
          <a:p>
            <a:pPr algn="l" defTabSz="520572">
              <a:lnSpc>
                <a:spcPct val="90000"/>
              </a:lnSpc>
              <a:defRPr/>
            </a:pPr>
            <a:r>
              <a:rPr lang="en-US" sz="2300" b="0" u="sng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64" charset="-128"/>
              </a:rPr>
              <a:t>It will probably be impossible to replace cables and cooling for </a:t>
            </a:r>
            <a:r>
              <a:rPr lang="en-US" sz="2300" b="0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ea typeface="ＭＳ Ｐゴシック" pitchFamily="64" charset="-128"/>
              </a:rPr>
              <a:t>sLHC</a:t>
            </a:r>
            <a:endParaRPr lang="en-US" sz="2300" b="0" u="sng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ea typeface="ＭＳ Ｐゴシック" pitchFamily="64" charset="-128"/>
            </a:endParaRPr>
          </a:p>
        </p:txBody>
      </p:sp>
      <p:sp>
        <p:nvSpPr>
          <p:cNvPr id="76810" name="Rectangle 7"/>
          <p:cNvSpPr>
            <a:spLocks noChangeArrowheads="1"/>
          </p:cNvSpPr>
          <p:nvPr/>
        </p:nvSpPr>
        <p:spPr bwMode="auto">
          <a:xfrm>
            <a:off x="273810" y="6632598"/>
            <a:ext cx="6950075" cy="504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/>
          <a:lstStyle/>
          <a:p>
            <a:pPr algn="l" defTabSz="520572">
              <a:lnSpc>
                <a:spcPct val="90000"/>
              </a:lnSpc>
            </a:pPr>
            <a:r>
              <a:rPr lang="en-US" sz="2300" b="0" dirty="0">
                <a:latin typeface="Calibri" pitchFamily="34" charset="0"/>
                <a:ea typeface="ＭＳ Ｐゴシック" pitchFamily="64" charset="-128"/>
              </a:rPr>
              <a:t>P</a:t>
            </a:r>
            <a:r>
              <a:rPr lang="en-US" sz="2300" b="0" baseline="-25000" dirty="0">
                <a:latin typeface="Calibri" pitchFamily="34" charset="0"/>
                <a:ea typeface="ＭＳ Ｐゴシック" pitchFamily="64" charset="-128"/>
              </a:rPr>
              <a:t>FE </a:t>
            </a:r>
            <a:r>
              <a:rPr lang="en-US" sz="2300" b="0" dirty="0">
                <a:latin typeface="Calibri" pitchFamily="34" charset="0"/>
                <a:ea typeface="ＭＳ Ｐゴシック" pitchFamily="64" charset="-128"/>
              </a:rPr>
              <a:t>≈ 33kW  I=15,500A  P</a:t>
            </a:r>
            <a:r>
              <a:rPr lang="en-US" sz="2300" b="0" baseline="-25000" dirty="0">
                <a:latin typeface="Calibri" pitchFamily="34" charset="0"/>
                <a:ea typeface="ＭＳ Ｐゴシック" pitchFamily="64" charset="-128"/>
              </a:rPr>
              <a:t>S </a:t>
            </a:r>
            <a:r>
              <a:rPr lang="en-US" sz="2300" b="0" dirty="0">
                <a:latin typeface="Calibri" pitchFamily="34" charset="0"/>
                <a:ea typeface="ＭＳ Ｐゴシック" pitchFamily="64" charset="-128"/>
              </a:rPr>
              <a:t>= 300kVA </a:t>
            </a:r>
          </a:p>
        </p:txBody>
      </p:sp>
      <p:sp>
        <p:nvSpPr>
          <p:cNvPr id="11" name="Rectangle 10"/>
          <p:cNvSpPr/>
          <p:nvPr/>
        </p:nvSpPr>
        <p:spPr bwMode="auto">
          <a:xfrm>
            <a:off x="3488519" y="3065457"/>
            <a:ext cx="428628" cy="382095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082" tIns="52040" rIns="104082" bIns="52040" numCol="1" rtlCol="0" anchor="t" anchorCtr="0" compatLnSpc="1">
            <a:prstTxWarp prst="textNoShape">
              <a:avLst/>
            </a:prstTxWarp>
            <a:spAutoFit/>
          </a:bodyPr>
          <a:lstStyle/>
          <a:p>
            <a:pPr defTabSz="1042731"/>
            <a:endParaRPr lang="en-GB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189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313" y="-6895"/>
            <a:ext cx="10674499" cy="76484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 flipH="1">
            <a:off x="144017" y="418108"/>
            <a:ext cx="10458473" cy="769441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square" rtlCol="0">
            <a:spAutoFit/>
          </a:bodyPr>
          <a:lstStyle/>
          <a:p>
            <a:r>
              <a:rPr lang="en-GB" sz="4400" b="0" dirty="0" smtClean="0"/>
              <a:t>CMS Tracker Replacement Module Concept</a:t>
            </a:r>
            <a:endParaRPr lang="en-GB" sz="4400" b="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04691" y="59112"/>
            <a:ext cx="10253783" cy="720847"/>
          </a:xfrm>
          <a:prstGeom prst="rect">
            <a:avLst/>
          </a:prstGeom>
          <a:noFill/>
        </p:spPr>
        <p:txBody>
          <a:bodyPr wrap="none" lIns="104274" tIns="52138" rIns="104274" bIns="52138">
            <a:spAutoFit/>
          </a:bodyPr>
          <a:lstStyle/>
          <a:p>
            <a:pPr>
              <a:defRPr/>
            </a:pPr>
            <a:r>
              <a:rPr lang="en-US" sz="40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ATLAS Radiation </a:t>
            </a:r>
            <a:r>
              <a:rPr lang="en-US" sz="4000" dirty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Background </a:t>
            </a:r>
            <a:r>
              <a:rPr lang="en-US" sz="4000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Simulation</a:t>
            </a:r>
            <a:endParaRPr lang="en-US" sz="4000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23" name="Picture 13" descr="av-phaseII-services-pix-xpl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21276" y="939800"/>
            <a:ext cx="5265738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5" name="Picture 20" descr="Picture 1.pn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6726" y="4930776"/>
            <a:ext cx="4735513" cy="23780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6" name="Picture 21" descr="1MeVNeuEqFluence.jpg"/>
          <p:cNvPicPr>
            <a:picLocks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15746" y="4325544"/>
            <a:ext cx="5145087" cy="320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28" name="Text Box 8"/>
          <p:cNvSpPr txBox="1">
            <a:spLocks noChangeArrowheads="1"/>
          </p:cNvSpPr>
          <p:nvPr/>
        </p:nvSpPr>
        <p:spPr bwMode="auto">
          <a:xfrm>
            <a:off x="3473450" y="5516177"/>
            <a:ext cx="2609179" cy="121310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4095" tIns="52046" rIns="104095" bIns="52046">
            <a:spAutoFit/>
          </a:bodyPr>
          <a:lstStyle/>
          <a:p>
            <a:pPr algn="l" defTabSz="1042860"/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For strips 3000fb</a:t>
            </a:r>
            <a:r>
              <a:rPr lang="en-GB" b="1" baseline="30000" dirty="0" smtClean="0">
                <a:solidFill>
                  <a:srgbClr val="CC0000"/>
                </a:solidFill>
                <a:cs typeface="Times New Roman" pitchFamily="18" charset="0"/>
              </a:rPr>
              <a:t>-1</a:t>
            </a:r>
          </a:p>
          <a:p>
            <a:pPr algn="l" defTabSz="1042860"/>
            <a:r>
              <a:rPr lang="en-GB" dirty="0" smtClean="0">
                <a:solidFill>
                  <a:srgbClr val="C00000"/>
                </a:solidFill>
                <a:latin typeface="Arial Rounded MT Bold"/>
              </a:rPr>
              <a:t>×</a:t>
            </a:r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2 </a:t>
            </a:r>
            <a:r>
              <a:rPr lang="en-GB" b="1" dirty="0">
                <a:solidFill>
                  <a:srgbClr val="CC0000"/>
                </a:solidFill>
                <a:cs typeface="Times New Roman" pitchFamily="18" charset="0"/>
              </a:rPr>
              <a:t>implies survival required up to     </a:t>
            </a:r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       </a:t>
            </a:r>
            <a:r>
              <a:rPr lang="en-GB" sz="1600" dirty="0" smtClean="0">
                <a:solidFill>
                  <a:srgbClr val="CC0000"/>
                </a:solidFill>
                <a:latin typeface="Arial Black" pitchFamily="34" charset="0"/>
                <a:cs typeface="Times New Roman" pitchFamily="18" charset="0"/>
              </a:rPr>
              <a:t>~</a:t>
            </a:r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1.3</a:t>
            </a:r>
            <a:r>
              <a:rPr lang="en-GB" dirty="0" smtClean="0">
                <a:solidFill>
                  <a:srgbClr val="C00000"/>
                </a:solidFill>
                <a:latin typeface="Arial Rounded MT Bold"/>
              </a:rPr>
              <a:t>×</a:t>
            </a:r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10</a:t>
            </a:r>
            <a:r>
              <a:rPr lang="en-GB" b="1" baseline="30000" dirty="0" smtClean="0">
                <a:solidFill>
                  <a:srgbClr val="CC0000"/>
                </a:solidFill>
                <a:cs typeface="Times New Roman" pitchFamily="18" charset="0"/>
              </a:rPr>
              <a:t>15 </a:t>
            </a:r>
            <a:r>
              <a:rPr lang="en-GB" b="1" dirty="0">
                <a:solidFill>
                  <a:srgbClr val="CC0000"/>
                </a:solidFill>
                <a:cs typeface="Times New Roman" pitchFamily="18" charset="0"/>
              </a:rPr>
              <a:t>n</a:t>
            </a:r>
            <a:r>
              <a:rPr lang="en-GB" b="1" baseline="-25000" dirty="0">
                <a:solidFill>
                  <a:srgbClr val="CC0000"/>
                </a:solidFill>
                <a:cs typeface="Times New Roman" pitchFamily="18" charset="0"/>
              </a:rPr>
              <a:t>eq</a:t>
            </a:r>
            <a:r>
              <a:rPr lang="en-GB" b="1" dirty="0">
                <a:solidFill>
                  <a:srgbClr val="CC0000"/>
                </a:solidFill>
                <a:cs typeface="Times New Roman" pitchFamily="18" charset="0"/>
              </a:rPr>
              <a:t>/cm</a:t>
            </a:r>
            <a:r>
              <a:rPr lang="en-GB" b="1" baseline="30000" dirty="0">
                <a:solidFill>
                  <a:srgbClr val="CC0000"/>
                </a:solidFill>
                <a:cs typeface="Times New Roman" pitchFamily="18" charset="0"/>
              </a:rPr>
              <a:t>2</a:t>
            </a:r>
          </a:p>
        </p:txBody>
      </p:sp>
      <p:pic>
        <p:nvPicPr>
          <p:cNvPr id="8" name="Picture 7" descr="trk_pix_slhc_pileup_400_2Nigel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69939" y="952087"/>
            <a:ext cx="4260230" cy="342768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57732" y="4513740"/>
            <a:ext cx="568230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b="1" dirty="0" smtClean="0">
                <a:solidFill>
                  <a:srgbClr val="C00000"/>
                </a:solidFill>
              </a:rPr>
              <a:t>At inner pixel radii - target survival to 1-2</a:t>
            </a:r>
            <a:r>
              <a:rPr lang="en-GB" dirty="0" smtClean="0">
                <a:solidFill>
                  <a:srgbClr val="C00000"/>
                </a:solidFill>
                <a:latin typeface="Arial Rounded MT Bold"/>
              </a:rPr>
              <a:t>×</a:t>
            </a:r>
            <a:r>
              <a:rPr lang="en-GB" b="1" dirty="0" smtClean="0">
                <a:solidFill>
                  <a:srgbClr val="C00000"/>
                </a:solidFill>
                <a:cs typeface="Times New Roman" pitchFamily="18" charset="0"/>
              </a:rPr>
              <a:t>10</a:t>
            </a:r>
            <a:r>
              <a:rPr lang="en-GB" b="1" baseline="30000" dirty="0" smtClean="0">
                <a:solidFill>
                  <a:srgbClr val="C00000"/>
                </a:solidFill>
                <a:cs typeface="Times New Roman" pitchFamily="18" charset="0"/>
              </a:rPr>
              <a:t>16 </a:t>
            </a:r>
            <a:r>
              <a:rPr lang="en-GB" b="1" dirty="0" err="1" smtClean="0">
                <a:solidFill>
                  <a:srgbClr val="CC0000"/>
                </a:solidFill>
                <a:cs typeface="Times New Roman" pitchFamily="18" charset="0"/>
              </a:rPr>
              <a:t>n</a:t>
            </a:r>
            <a:r>
              <a:rPr lang="en-GB" b="1" baseline="-25000" dirty="0" err="1" smtClean="0">
                <a:solidFill>
                  <a:srgbClr val="CC0000"/>
                </a:solidFill>
                <a:cs typeface="Times New Roman" pitchFamily="18" charset="0"/>
              </a:rPr>
              <a:t>eq</a:t>
            </a:r>
            <a:r>
              <a:rPr lang="en-GB" b="1" dirty="0" smtClean="0">
                <a:solidFill>
                  <a:srgbClr val="CC0000"/>
                </a:solidFill>
                <a:cs typeface="Times New Roman" pitchFamily="18" charset="0"/>
              </a:rPr>
              <a:t>/cm</a:t>
            </a:r>
            <a:r>
              <a:rPr lang="en-GB" b="1" baseline="30000" dirty="0" smtClean="0">
                <a:solidFill>
                  <a:srgbClr val="CC0000"/>
                </a:solidFill>
                <a:cs typeface="Times New Roman" pitchFamily="18" charset="0"/>
              </a:rPr>
              <a:t>2</a:t>
            </a:r>
            <a:r>
              <a:rPr lang="en-GB" b="1" dirty="0" smtClean="0"/>
              <a:t> 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20700" y="736601"/>
            <a:ext cx="9434514" cy="60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30" tIns="53316" rIns="102530" bIns="53316">
            <a:spAutoFit/>
          </a:bodyPr>
          <a:lstStyle/>
          <a:p>
            <a:pPr algn="l" defTabSz="1042731" eaLnBrk="0" hangingPunct="0"/>
            <a:r>
              <a:rPr lang="en-US" sz="3200" dirty="0"/>
              <a:t>LHC vertex detectors </a:t>
            </a:r>
            <a:r>
              <a:rPr lang="en-US" sz="3200" dirty="0" smtClean="0"/>
              <a:t>closes to the interaction point:</a:t>
            </a:r>
            <a:endParaRPr lang="en-US" sz="3200" dirty="0"/>
          </a:p>
        </p:txBody>
      </p:sp>
      <p:sp>
        <p:nvSpPr>
          <p:cNvPr id="49155" name="Rectangle 3"/>
          <p:cNvSpPr>
            <a:spLocks noGrp="1" noChangeArrowheads="1"/>
          </p:cNvSpPr>
          <p:nvPr>
            <p:ph type="title"/>
          </p:nvPr>
        </p:nvSpPr>
        <p:spPr>
          <a:xfrm>
            <a:off x="-126997" y="-287363"/>
            <a:ext cx="10963274" cy="1258888"/>
          </a:xfrm>
          <a:noFill/>
        </p:spPr>
        <p:txBody>
          <a:bodyPr lIns="104121" tIns="52059" rIns="104121" bIns="52059"/>
          <a:lstStyle/>
          <a:p>
            <a:pPr eaLnBrk="1" hangingPunct="1"/>
            <a:r>
              <a:rPr lang="en-GB" sz="3600" b="1" dirty="0" smtClean="0">
                <a:solidFill>
                  <a:srgbClr val="009999"/>
                </a:solidFill>
              </a:rPr>
              <a:t>Technology in Current Highest Dose Regions</a:t>
            </a:r>
            <a:endParaRPr lang="en-US" sz="3600" b="1" dirty="0" smtClean="0">
              <a:solidFill>
                <a:srgbClr val="009999"/>
              </a:solidFill>
            </a:endParaRPr>
          </a:p>
        </p:txBody>
      </p:sp>
      <p:pic>
        <p:nvPicPr>
          <p:cNvPr id="49156" name="Picture 4" descr="PixDe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9415" y="3101974"/>
            <a:ext cx="3094037" cy="30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10075" y="2411413"/>
            <a:ext cx="3887788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8" name="Picture 6" descr="detector-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45340" y="4778375"/>
            <a:ext cx="3546475" cy="274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59" name="Text Box 7"/>
          <p:cNvSpPr txBox="1">
            <a:spLocks noChangeArrowheads="1"/>
          </p:cNvSpPr>
          <p:nvPr/>
        </p:nvSpPr>
        <p:spPr bwMode="auto">
          <a:xfrm>
            <a:off x="3257553" y="4859338"/>
            <a:ext cx="1801813" cy="6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371" tIns="45686" rIns="91371" bIns="45686">
            <a:spAutoFit/>
          </a:bodyPr>
          <a:lstStyle/>
          <a:p>
            <a:pPr algn="l" eaLnBrk="0" hangingPunct="0"/>
            <a:r>
              <a:rPr lang="en-GB">
                <a:solidFill>
                  <a:srgbClr val="FF0000"/>
                </a:solidFill>
              </a:rPr>
              <a:t>ATLAS</a:t>
            </a:r>
            <a:r>
              <a:rPr lang="en-GB">
                <a:solidFill>
                  <a:srgbClr val="000000"/>
                </a:solidFill>
              </a:rPr>
              <a:t> 100 million Pixels</a:t>
            </a:r>
          </a:p>
        </p:txBody>
      </p:sp>
      <p:pic>
        <p:nvPicPr>
          <p:cNvPr id="49160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54538" y="2555875"/>
            <a:ext cx="719137" cy="719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61" name="Picture 9" descr="velo_logo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70666" y="6732590"/>
            <a:ext cx="936625" cy="72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2" name="Text Box 10"/>
          <p:cNvSpPr txBox="1">
            <a:spLocks noChangeArrowheads="1"/>
          </p:cNvSpPr>
          <p:nvPr/>
        </p:nvSpPr>
        <p:spPr bwMode="auto">
          <a:xfrm>
            <a:off x="5129213" y="6010277"/>
            <a:ext cx="2824162" cy="9207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72" tIns="52084" rIns="104172" bIns="52084">
            <a:spAutoFit/>
          </a:bodyPr>
          <a:lstStyle/>
          <a:p>
            <a:pPr algn="l" defTabSz="1042731" eaLnBrk="0" hangingPunct="0"/>
            <a:r>
              <a:rPr lang="en-US" dirty="0" err="1">
                <a:latin typeface="Arial" charset="0"/>
              </a:rPr>
              <a:t>LHCb</a:t>
            </a:r>
            <a:endParaRPr lang="en-US" dirty="0">
              <a:latin typeface="Arial" charset="0"/>
            </a:endParaRPr>
          </a:p>
          <a:p>
            <a:pPr algn="l" defTabSz="1042731" eaLnBrk="0" hangingPunct="0"/>
            <a:r>
              <a:rPr lang="en-US" dirty="0">
                <a:solidFill>
                  <a:srgbClr val="FF0000"/>
                </a:solidFill>
                <a:latin typeface="Arial" charset="0"/>
              </a:rPr>
              <a:t>Ve</a:t>
            </a:r>
            <a:r>
              <a:rPr lang="en-US" dirty="0">
                <a:solidFill>
                  <a:srgbClr val="3333CC"/>
                </a:solidFill>
                <a:latin typeface="Arial" charset="0"/>
              </a:rPr>
              <a:t>rtex</a:t>
            </a:r>
            <a:r>
              <a:rPr lang="en-US" dirty="0">
                <a:solidFill>
                  <a:srgbClr val="FF0000"/>
                </a:solidFill>
                <a:latin typeface="Arial" charset="0"/>
              </a:rPr>
              <a:t> Lo</a:t>
            </a:r>
            <a:r>
              <a:rPr lang="en-US" dirty="0">
                <a:solidFill>
                  <a:srgbClr val="3333CC"/>
                </a:solidFill>
                <a:latin typeface="Arial" charset="0"/>
              </a:rPr>
              <a:t>cator</a:t>
            </a:r>
          </a:p>
          <a:p>
            <a:pPr algn="l" defTabSz="1042731" eaLnBrk="0" hangingPunct="0"/>
            <a:r>
              <a:rPr lang="en-US" sz="1700" b="0" dirty="0">
                <a:solidFill>
                  <a:schemeClr val="accent2"/>
                </a:solidFill>
                <a:latin typeface="Arial" charset="0"/>
              </a:rPr>
              <a:t>Z(mm)=0-990</a:t>
            </a:r>
          </a:p>
        </p:txBody>
      </p:sp>
      <p:pic>
        <p:nvPicPr>
          <p:cNvPr id="49163" name="Picture 11" descr="Logo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49627" y="5437189"/>
            <a:ext cx="5556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9164" name="Text Box 12"/>
          <p:cNvSpPr txBox="1">
            <a:spLocks noChangeArrowheads="1"/>
          </p:cNvSpPr>
          <p:nvPr/>
        </p:nvSpPr>
        <p:spPr bwMode="auto">
          <a:xfrm>
            <a:off x="161925" y="1187452"/>
            <a:ext cx="9864725" cy="292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30" tIns="53316" rIns="102530" bIns="53316">
            <a:spAutoFit/>
          </a:bodyPr>
          <a:lstStyle/>
          <a:p>
            <a:pPr marL="352337" indent="-352337" algn="l" defTabSz="369796" eaLnBrk="0" hangingPunct="0">
              <a:buClr>
                <a:srgbClr val="FF0000"/>
              </a:buClr>
              <a:buSzPct val="135000"/>
              <a:buFont typeface="Arial" pitchFamily="34" charset="0"/>
              <a:buChar char="•"/>
              <a:tabLst>
                <a:tab pos="0" algn="l"/>
                <a:tab pos="449153" algn="l"/>
              </a:tabLst>
            </a:pPr>
            <a:r>
              <a:rPr lang="en-US" sz="2400" dirty="0" smtClean="0">
                <a:solidFill>
                  <a:srgbClr val="3333CC"/>
                </a:solidFill>
              </a:rPr>
              <a:t>Required to be very radiation hard and to be very finely segmented because of the very high density of tracks close to primary collisions 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 typeface="Arial" pitchFamily="34" charset="0"/>
              <a:buChar char="•"/>
              <a:tabLst>
                <a:tab pos="0" algn="l"/>
                <a:tab pos="449153" algn="l"/>
              </a:tabLst>
            </a:pPr>
            <a:r>
              <a:rPr lang="en-US" sz="2400" dirty="0" smtClean="0">
                <a:solidFill>
                  <a:srgbClr val="3333CC"/>
                </a:solidFill>
              </a:rPr>
              <a:t>Doses </a:t>
            </a:r>
            <a:r>
              <a:rPr lang="en-US" sz="2400" dirty="0">
                <a:solidFill>
                  <a:srgbClr val="A50021"/>
                </a:solidFill>
              </a:rPr>
              <a:t>5 </a:t>
            </a:r>
            <a:r>
              <a:rPr lang="en-US" sz="2400" dirty="0">
                <a:solidFill>
                  <a:srgbClr val="A50021"/>
                </a:solidFill>
                <a:cs typeface="Times New Roman" pitchFamily="18" charset="0"/>
              </a:rPr>
              <a:t>– 10 × 10</a:t>
            </a:r>
            <a:r>
              <a:rPr lang="en-US" sz="2400" baseline="30000" dirty="0">
                <a:solidFill>
                  <a:srgbClr val="A50021"/>
                </a:solidFill>
                <a:cs typeface="Times New Roman" pitchFamily="18" charset="0"/>
              </a:rPr>
              <a:t>14</a:t>
            </a:r>
            <a:r>
              <a:rPr lang="en-US" sz="2400" dirty="0">
                <a:solidFill>
                  <a:srgbClr val="A50021"/>
                </a:solidFill>
                <a:cs typeface="Times New Roman" pitchFamily="18" charset="0"/>
              </a:rPr>
              <a:t> n</a:t>
            </a:r>
            <a:r>
              <a:rPr lang="en-US" sz="2400" baseline="-25000" dirty="0">
                <a:solidFill>
                  <a:srgbClr val="A50021"/>
                </a:solidFill>
                <a:cs typeface="Times New Roman" pitchFamily="18" charset="0"/>
              </a:rPr>
              <a:t>eq</a:t>
            </a:r>
            <a:r>
              <a:rPr lang="en-US" sz="2400" dirty="0">
                <a:solidFill>
                  <a:srgbClr val="A50021"/>
                </a:solidFill>
                <a:cs typeface="Times New Roman" pitchFamily="18" charset="0"/>
              </a:rPr>
              <a:t>cm</a:t>
            </a:r>
            <a:r>
              <a:rPr lang="en-US" sz="2400" baseline="30000" dirty="0">
                <a:solidFill>
                  <a:srgbClr val="A50021"/>
                </a:solidFill>
                <a:cs typeface="Times New Roman" pitchFamily="18" charset="0"/>
              </a:rPr>
              <a:t>-2</a:t>
            </a:r>
            <a:r>
              <a:rPr lang="en-US" sz="2900" b="0" dirty="0">
                <a:solidFill>
                  <a:srgbClr val="A50021"/>
                </a:solidFill>
              </a:rPr>
              <a:t> </a:t>
            </a:r>
            <a:r>
              <a:rPr lang="en-US" sz="2900" dirty="0" smtClean="0">
                <a:solidFill>
                  <a:srgbClr val="A50021"/>
                </a:solidFill>
              </a:rPr>
              <a:t>(~100 </a:t>
            </a:r>
            <a:r>
              <a:rPr lang="en-US" sz="2900" dirty="0" err="1" smtClean="0">
                <a:solidFill>
                  <a:srgbClr val="A50021"/>
                </a:solidFill>
              </a:rPr>
              <a:t>Mrad</a:t>
            </a:r>
            <a:r>
              <a:rPr lang="en-US" sz="2900" dirty="0" smtClean="0">
                <a:solidFill>
                  <a:srgbClr val="A50021"/>
                </a:solidFill>
              </a:rPr>
              <a:t>)</a:t>
            </a:r>
            <a:endParaRPr lang="en-US" sz="2900" dirty="0">
              <a:solidFill>
                <a:srgbClr val="A50021"/>
              </a:solidFill>
            </a:endParaRP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sz="2400" dirty="0" smtClean="0">
                <a:solidFill>
                  <a:schemeClr val="accent2"/>
                </a:solidFill>
              </a:rPr>
              <a:t>0.05mm ×0.4mm pixels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r>
              <a:rPr lang="en-US" sz="2400" dirty="0" smtClean="0">
                <a:solidFill>
                  <a:schemeClr val="accent2"/>
                </a:solidFill>
              </a:rPr>
              <a:t>   (40 million images per second) </a:t>
            </a:r>
            <a:endParaRPr lang="en-US" sz="2400" dirty="0">
              <a:solidFill>
                <a:schemeClr val="accent2"/>
              </a:solidFill>
            </a:endParaRP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US" sz="2900" b="0" dirty="0">
              <a:solidFill>
                <a:srgbClr val="A50021"/>
              </a:solidFill>
            </a:endParaRP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US" sz="2900" b="0" dirty="0">
              <a:solidFill>
                <a:srgbClr val="A50021"/>
              </a:solidFill>
            </a:endParaRPr>
          </a:p>
        </p:txBody>
      </p:sp>
      <p:pic>
        <p:nvPicPr>
          <p:cNvPr id="1232909" name="Picture 13" descr="DSC0310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88016" y="4572003"/>
            <a:ext cx="2249487" cy="14223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910" name="Content Placeholder 8" descr="bpix_lowres.png"/>
          <p:cNvPicPr>
            <a:picLocks noChangeAspect="1"/>
          </p:cNvPicPr>
          <p:nvPr/>
        </p:nvPicPr>
        <p:blipFill>
          <a:blip r:embed="rId9" cstate="print"/>
          <a:srcRect l="11794" r="10500"/>
          <a:stretch>
            <a:fillRect/>
          </a:stretch>
        </p:blipFill>
        <p:spPr bwMode="auto">
          <a:xfrm>
            <a:off x="8297865" y="2406650"/>
            <a:ext cx="2374900" cy="173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32911" name="Picture 15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77827" y="6043613"/>
            <a:ext cx="3097213" cy="14493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0539" y="4643933"/>
            <a:ext cx="10781991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  <a:effectLst>
            <a:innerShdw blurRad="114300">
              <a:prstClr val="black"/>
            </a:innerShdw>
          </a:effectLst>
          <a:scene3d>
            <a:camera prst="orthographicFront">
              <a:rot lat="0" lon="0" rev="1500000"/>
            </a:camera>
            <a:lightRig rig="threePt" dir="t"/>
          </a:scene3d>
        </p:spPr>
        <p:txBody>
          <a:bodyPr wrap="none" rtlCol="0">
            <a:spAutoFit/>
          </a:bodyPr>
          <a:lstStyle/>
          <a:p>
            <a:r>
              <a:rPr lang="en-GB" sz="3600" dirty="0" smtClean="0"/>
              <a:t>ALL USE PLANAR N-IN-N SILICON DETECTORS</a:t>
            </a:r>
            <a:endParaRPr lang="en-GB" sz="36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29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29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32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329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329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32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2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29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29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32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1874" name="Text Box 2"/>
          <p:cNvSpPr txBox="1">
            <a:spLocks noChangeArrowheads="1"/>
          </p:cNvSpPr>
          <p:nvPr/>
        </p:nvSpPr>
        <p:spPr bwMode="auto">
          <a:xfrm>
            <a:off x="357191" y="1141414"/>
            <a:ext cx="10334625" cy="846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30" tIns="53316" rIns="102530" bIns="53316">
            <a:spAutoFit/>
          </a:bodyPr>
          <a:lstStyle/>
          <a:p>
            <a:pPr algn="l" defTabSz="1042731" eaLnBrk="0" hangingPunct="0"/>
            <a:r>
              <a:rPr lang="en-US" sz="2400" dirty="0"/>
              <a:t>Starting with a p</a:t>
            </a:r>
            <a:r>
              <a:rPr lang="en-US" sz="2400" baseline="30000" dirty="0"/>
              <a:t>-</a:t>
            </a:r>
            <a:r>
              <a:rPr lang="en-US" sz="2400" dirty="0"/>
              <a:t>-type substrate offers the advantages of single-sided processing while keeping n</a:t>
            </a:r>
            <a:r>
              <a:rPr lang="en-US" sz="2400" baseline="30000" dirty="0"/>
              <a:t>+</a:t>
            </a:r>
            <a:r>
              <a:rPr lang="en-US" sz="2400" dirty="0"/>
              <a:t>-side read-out:</a:t>
            </a:r>
          </a:p>
        </p:txBody>
      </p:sp>
      <p:sp>
        <p:nvSpPr>
          <p:cNvPr id="1231875" name="Text Box 3"/>
          <p:cNvSpPr txBox="1">
            <a:spLocks noChangeArrowheads="1"/>
          </p:cNvSpPr>
          <p:nvPr/>
        </p:nvSpPr>
        <p:spPr bwMode="auto">
          <a:xfrm>
            <a:off x="449263" y="1660526"/>
            <a:ext cx="5761037" cy="2415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30" tIns="53316" rIns="102530" bIns="53316">
            <a:spAutoFit/>
          </a:bodyPr>
          <a:lstStyle/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US" dirty="0">
              <a:solidFill>
                <a:srgbClr val="3333CC"/>
              </a:solidFill>
            </a:endParaRP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dirty="0">
                <a:solidFill>
                  <a:schemeClr val="accent2"/>
                </a:solidFill>
              </a:rPr>
              <a:t>Processing Costs (~50% cheaper).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dirty="0">
                <a:solidFill>
                  <a:schemeClr val="accent2"/>
                </a:solidFill>
              </a:rPr>
              <a:t>Greater potential choice of suppliers.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dirty="0">
                <a:solidFill>
                  <a:schemeClr val="accent2"/>
                </a:solidFill>
              </a:rPr>
              <a:t>High fields always on the same side.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dirty="0">
                <a:solidFill>
                  <a:schemeClr val="accent2"/>
                </a:solidFill>
              </a:rPr>
              <a:t>Easy of handling during testing.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</a:pPr>
            <a:r>
              <a:rPr lang="en-US" dirty="0">
                <a:solidFill>
                  <a:schemeClr val="accent2"/>
                </a:solidFill>
              </a:rPr>
              <a:t>No delicate back-side implanted structures to be considered in module design or mechanical assembly.</a:t>
            </a:r>
          </a:p>
          <a:p>
            <a:pPr marL="352337" indent="-352337"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</a:pPr>
            <a:endParaRPr lang="en-US" sz="2400" dirty="0">
              <a:solidFill>
                <a:schemeClr val="accent2"/>
              </a:solidFill>
            </a:endParaRPr>
          </a:p>
        </p:txBody>
      </p:sp>
      <p:sp>
        <p:nvSpPr>
          <p:cNvPr id="73732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0" y="-107950"/>
            <a:ext cx="10691813" cy="1258888"/>
          </a:xfrm>
          <a:noFill/>
        </p:spPr>
        <p:txBody>
          <a:bodyPr lIns="104121" tIns="52059" rIns="104121" bIns="52059"/>
          <a:lstStyle/>
          <a:p>
            <a:pPr eaLnBrk="1" hangingPunct="1"/>
            <a:r>
              <a:rPr lang="en-US" sz="4400" b="1" dirty="0" smtClean="0">
                <a:solidFill>
                  <a:srgbClr val="009999"/>
                </a:solidFill>
              </a:rPr>
              <a:t>Motivations for P-type Silicon Wafers</a:t>
            </a:r>
          </a:p>
        </p:txBody>
      </p:sp>
      <p:sp>
        <p:nvSpPr>
          <p:cNvPr id="1231877" name="Text Box 5"/>
          <p:cNvSpPr txBox="1">
            <a:spLocks noChangeArrowheads="1"/>
          </p:cNvSpPr>
          <p:nvPr/>
        </p:nvSpPr>
        <p:spPr bwMode="auto">
          <a:xfrm>
            <a:off x="376240" y="3768725"/>
            <a:ext cx="10315576" cy="4201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2530" tIns="53316" rIns="102530" bIns="53316">
            <a:spAutoFit/>
          </a:bodyPr>
          <a:lstStyle/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endParaRPr lang="en-US" sz="2400" dirty="0"/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r>
              <a:rPr lang="en-US" sz="2400" dirty="0"/>
              <a:t>So far, </a:t>
            </a:r>
            <a:r>
              <a:rPr lang="en-US" sz="2400" dirty="0" err="1"/>
              <a:t>capacitively</a:t>
            </a:r>
            <a:r>
              <a:rPr lang="en-US" sz="2400" dirty="0"/>
              <a:t> coupled, </a:t>
            </a:r>
            <a:r>
              <a:rPr lang="en-US" sz="2400" dirty="0" err="1"/>
              <a:t>polysilicon</a:t>
            </a:r>
            <a:r>
              <a:rPr lang="en-US" sz="2400" dirty="0"/>
              <a:t> </a:t>
            </a:r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r>
              <a:rPr lang="en-US" sz="2400" dirty="0"/>
              <a:t>biased p-type devices fabricated to </a:t>
            </a:r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r>
              <a:rPr lang="en-US" sz="2400" dirty="0"/>
              <a:t>ATLAS provided mask designs by:</a:t>
            </a:r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endParaRPr lang="en-US" sz="800" dirty="0"/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r>
              <a:rPr lang="en-US" dirty="0"/>
              <a:t>    </a:t>
            </a:r>
            <a:r>
              <a:rPr lang="en-US" dirty="0">
                <a:solidFill>
                  <a:schemeClr val="accent2"/>
                </a:solidFill>
              </a:rPr>
              <a:t>Micron Semiconductor (UK) Ltd </a:t>
            </a:r>
            <a:endParaRPr lang="en-US" dirty="0" smtClean="0">
              <a:solidFill>
                <a:schemeClr val="accent2"/>
              </a:solidFill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r>
              <a:rPr lang="en-US" dirty="0" smtClean="0">
                <a:solidFill>
                  <a:schemeClr val="accent2"/>
                </a:solidFill>
              </a:rPr>
              <a:t>    </a:t>
            </a:r>
            <a:r>
              <a:rPr lang="en-US" dirty="0" err="1" smtClean="0">
                <a:solidFill>
                  <a:schemeClr val="accent2"/>
                </a:solidFill>
              </a:rPr>
              <a:t>CiS</a:t>
            </a:r>
            <a:r>
              <a:rPr lang="en-US" dirty="0" smtClean="0">
                <a:solidFill>
                  <a:schemeClr val="accent2"/>
                </a:solidFill>
              </a:rPr>
              <a:t> Erfurt (Germany)</a:t>
            </a:r>
            <a:endParaRPr lang="en-US" dirty="0">
              <a:solidFill>
                <a:schemeClr val="accent2"/>
              </a:solidFill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r>
              <a:rPr lang="en-US" dirty="0" smtClean="0">
                <a:solidFill>
                  <a:schemeClr val="accent2"/>
                </a:solidFill>
              </a:rPr>
              <a:t>    CNM Barcelona  (Spain)</a:t>
            </a:r>
            <a:endParaRPr lang="en-US" dirty="0">
              <a:solidFill>
                <a:schemeClr val="accent2"/>
              </a:solidFill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r>
              <a:rPr lang="en-US" dirty="0">
                <a:solidFill>
                  <a:schemeClr val="accent2"/>
                </a:solidFill>
              </a:rPr>
              <a:t>    ITC </a:t>
            </a:r>
            <a:r>
              <a:rPr lang="en-US" dirty="0" smtClean="0">
                <a:solidFill>
                  <a:schemeClr val="accent2"/>
                </a:solidFill>
              </a:rPr>
              <a:t>Trento (Italy)</a:t>
            </a:r>
            <a:endParaRPr lang="en-US" dirty="0">
              <a:solidFill>
                <a:schemeClr val="accent2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r>
              <a:rPr lang="en-US" dirty="0">
                <a:solidFill>
                  <a:schemeClr val="accent2"/>
                </a:solidFill>
              </a:rPr>
              <a:t>    Hamamatsu Photonics HPK </a:t>
            </a:r>
            <a:r>
              <a:rPr lang="en-US" dirty="0" smtClean="0">
                <a:solidFill>
                  <a:schemeClr val="accent2"/>
                </a:solidFill>
              </a:rPr>
              <a:t> (Japan)</a:t>
            </a:r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r>
              <a:rPr lang="en-US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     (Including full-size 10cm ×10cm prototype)</a:t>
            </a:r>
            <a:r>
              <a:rPr lang="en-US" sz="2400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2400" dirty="0">
              <a:solidFill>
                <a:schemeClr val="accent2"/>
              </a:solidFill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buFontTx/>
              <a:buChar char="•"/>
              <a:tabLst>
                <a:tab pos="0" algn="l"/>
                <a:tab pos="449153" algn="l"/>
              </a:tabLst>
              <a:defRPr/>
            </a:pPr>
            <a:endParaRPr lang="en-US" sz="2400" dirty="0">
              <a:solidFill>
                <a:schemeClr val="accent2"/>
              </a:solidFill>
            </a:endParaRPr>
          </a:p>
          <a:p>
            <a:pPr algn="l" defTabSz="369796" eaLnBrk="0" hangingPunct="0">
              <a:buClr>
                <a:srgbClr val="FF0000"/>
              </a:buClr>
              <a:buSzPct val="135000"/>
              <a:tabLst>
                <a:tab pos="0" algn="l"/>
                <a:tab pos="449153" algn="l"/>
              </a:tabLst>
              <a:defRPr/>
            </a:pPr>
            <a:endParaRPr lang="en-US" sz="2400" b="0" dirty="0">
              <a:solidFill>
                <a:schemeClr val="accent2"/>
              </a:solidFill>
            </a:endParaRPr>
          </a:p>
        </p:txBody>
      </p:sp>
      <p:pic>
        <p:nvPicPr>
          <p:cNvPr id="1231878" name="Picture 6" descr="P10009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099323" y="1763713"/>
            <a:ext cx="4575175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" name="Picture 12" descr="C:\Documents and Settings\affolder.livad\Desktop\module\Picture 006.jpg"/>
          <p:cNvPicPr>
            <a:picLocks noChangeArrowheads="1"/>
          </p:cNvPicPr>
          <p:nvPr/>
        </p:nvPicPr>
        <p:blipFill>
          <a:blip r:embed="rId3" cstate="print"/>
          <a:srcRect l="6896" r="13793"/>
          <a:stretch>
            <a:fillRect/>
          </a:stretch>
        </p:blipFill>
        <p:spPr bwMode="auto">
          <a:xfrm rot="5400000">
            <a:off x="6993621" y="3898070"/>
            <a:ext cx="2842563" cy="4553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9" name="Picture 2" descr="C:\Documents and Settings\affolder.livad\Desktop\upgrade week talk\2hybrid_unbonded-v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68447" y="1643673"/>
            <a:ext cx="4623366" cy="3360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" name="TextBox 30"/>
          <p:cNvSpPr txBox="1"/>
          <p:nvPr/>
        </p:nvSpPr>
        <p:spPr>
          <a:xfrm>
            <a:off x="5391727" y="4521403"/>
            <a:ext cx="390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>
                <a:solidFill>
                  <a:schemeClr val="bg1"/>
                </a:solidFill>
              </a:rPr>
              <a:t>Ashley Greenall            </a:t>
            </a:r>
            <a:endParaRPr lang="en-GB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318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3187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23187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3187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3187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123187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23187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23187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23187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123187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1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318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318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3187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318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000"/>
                            </p:stCondLst>
                            <p:childTnLst>
                              <p:par>
                                <p:cTn id="6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1874" grpId="0"/>
      <p:bldP spid="1231875" grpId="0"/>
      <p:bldP spid="1231877" grpId="0" uiExpand="1" build="allAtOnce"/>
      <p:bldP spid="31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 bwMode="auto">
          <a:xfrm>
            <a:off x="-54694" y="-36587"/>
            <a:ext cx="10729192" cy="75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54274" name="Picture 14" descr="ninpFZcompare-hpk-micron-annealed-Liverpool-only-500v-v2.tif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163" y="539477"/>
            <a:ext cx="10287000" cy="685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5" name="Title 1"/>
          <p:cNvSpPr>
            <a:spLocks noGrp="1"/>
          </p:cNvSpPr>
          <p:nvPr>
            <p:ph type="title" idx="4294967295"/>
          </p:nvPr>
        </p:nvSpPr>
        <p:spPr>
          <a:xfrm>
            <a:off x="534988" y="-314325"/>
            <a:ext cx="9621837" cy="1258888"/>
          </a:xfrm>
        </p:spPr>
        <p:txBody>
          <a:bodyPr lIns="104236" tIns="52117" rIns="104236" bIns="52117"/>
          <a:lstStyle/>
          <a:p>
            <a:r>
              <a:rPr lang="en-GB" sz="4600" b="1" dirty="0" smtClean="0">
                <a:solidFill>
                  <a:srgbClr val="009999"/>
                </a:solidFill>
              </a:rPr>
              <a:t>n-in-p Planar FZ Sensor Irradiations</a:t>
            </a:r>
          </a:p>
        </p:txBody>
      </p:sp>
      <p:pic>
        <p:nvPicPr>
          <p:cNvPr id="54277" name="Picture 13" descr="ninpFZcompare-hpk-micron-annealed-Liverpool-only-900v-v2.tif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8202" y="850902"/>
            <a:ext cx="4000500" cy="2665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78" name="TextBox 15"/>
          <p:cNvSpPr txBox="1">
            <a:spLocks noChangeArrowheads="1"/>
          </p:cNvSpPr>
          <p:nvPr/>
        </p:nvSpPr>
        <p:spPr bwMode="auto">
          <a:xfrm>
            <a:off x="8632493" y="1422401"/>
            <a:ext cx="697580" cy="369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/>
              <a:t>900V</a:t>
            </a:r>
          </a:p>
        </p:txBody>
      </p:sp>
      <p:sp>
        <p:nvSpPr>
          <p:cNvPr id="54279" name="TextBox 16"/>
          <p:cNvSpPr txBox="1">
            <a:spLocks noChangeArrowheads="1"/>
          </p:cNvSpPr>
          <p:nvPr/>
        </p:nvSpPr>
        <p:spPr bwMode="auto">
          <a:xfrm>
            <a:off x="2259541" y="3351214"/>
            <a:ext cx="1011769" cy="53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1417" tIns="45709" rIns="91417" bIns="45709">
            <a:spAutoFit/>
          </a:bodyPr>
          <a:lstStyle/>
          <a:p>
            <a:r>
              <a:rPr lang="en-GB" sz="2900" dirty="0"/>
              <a:t>500V</a:t>
            </a:r>
          </a:p>
        </p:txBody>
      </p:sp>
      <p:pic>
        <p:nvPicPr>
          <p:cNvPr id="8" name="Picture 2" descr="C:\Documents and Settings\affolder.livad\Desktop\thinthickthicker\thinthickthicker-comparison-26mevprotons-900v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917411" y="850881"/>
            <a:ext cx="4138367" cy="27084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186893" y="1968474"/>
            <a:ext cx="1093522" cy="984863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sz="2900" dirty="0" smtClean="0">
                <a:solidFill>
                  <a:srgbClr val="FF0000"/>
                </a:solidFill>
              </a:rPr>
              <a:t>Strip </a:t>
            </a:r>
          </a:p>
          <a:p>
            <a:r>
              <a:rPr lang="en-GB" sz="2900" dirty="0" smtClean="0">
                <a:solidFill>
                  <a:srgbClr val="FF0000"/>
                </a:solidFill>
              </a:rPr>
              <a:t>Doses</a:t>
            </a:r>
            <a:endParaRPr lang="en-GB" sz="29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197350" y="4968872"/>
            <a:ext cx="1093523" cy="984863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sz="2900" dirty="0" smtClean="0">
                <a:solidFill>
                  <a:srgbClr val="FF0000"/>
                </a:solidFill>
              </a:rPr>
              <a:t>Pixel </a:t>
            </a:r>
          </a:p>
          <a:p>
            <a:r>
              <a:rPr lang="en-GB" sz="2900" dirty="0" smtClean="0">
                <a:solidFill>
                  <a:srgbClr val="FF0000"/>
                </a:solidFill>
              </a:rPr>
              <a:t>Doses</a:t>
            </a:r>
            <a:endParaRPr lang="en-GB" sz="2900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-720081" y="7221121"/>
            <a:ext cx="390574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600" dirty="0" smtClean="0"/>
              <a:t>Gianluigi Casse and Tony Affolder</a:t>
            </a:r>
            <a:r>
              <a:rPr lang="en-GB" sz="1600" dirty="0" smtClean="0">
                <a:solidFill>
                  <a:srgbClr val="FFFF00"/>
                </a:solidFill>
              </a:rPr>
              <a:t>,           </a:t>
            </a:r>
            <a:endParaRPr lang="en-GB" sz="1600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 bwMode="auto">
          <a:xfrm>
            <a:off x="-54694" y="261"/>
            <a:ext cx="10729192" cy="75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2" cstate="print"/>
          <a:srcRect l="15578" t="24271" r="15676" b="27671"/>
          <a:stretch>
            <a:fillRect/>
          </a:stretch>
        </p:blipFill>
        <p:spPr bwMode="auto">
          <a:xfrm>
            <a:off x="3504101" y="5153046"/>
            <a:ext cx="2692708" cy="19010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126702" y="-71338"/>
            <a:ext cx="10691813" cy="1258887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Some Alternative Semiconductor Technologies to Planar Silicon for High Radiation Environments</a:t>
            </a:r>
            <a:endParaRPr lang="en-US" sz="32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305346" y="7049762"/>
            <a:ext cx="2724001" cy="4024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sz="1400" dirty="0" smtClean="0"/>
              <a:t>Hamburg/EVO, April 21, 2010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3653036" y="7049762"/>
            <a:ext cx="3385741" cy="402483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GB" sz="1400" dirty="0" smtClean="0"/>
              <a:t>Marko </a:t>
            </a:r>
            <a:r>
              <a:rPr lang="en-GB" sz="1400" dirty="0" err="1" smtClean="0"/>
              <a:t>Mikuž</a:t>
            </a:r>
            <a:r>
              <a:rPr lang="en-GB" sz="1400" dirty="0" smtClean="0"/>
              <a:t>: Small radius pixel sensors</a:t>
            </a:r>
            <a:endParaRPr lang="en-US" sz="1400" dirty="0" smtClean="0"/>
          </a:p>
        </p:txBody>
      </p:sp>
      <p:pic>
        <p:nvPicPr>
          <p:cNvPr id="7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 t="19432" b="9204"/>
          <a:stretch>
            <a:fillRect/>
          </a:stretch>
        </p:blipFill>
        <p:spPr bwMode="auto">
          <a:xfrm>
            <a:off x="1" y="1200134"/>
            <a:ext cx="7074097" cy="3863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5587" t="20561" r="21787" b="7127"/>
          <a:stretch>
            <a:fillRect/>
          </a:stretch>
        </p:blipFill>
        <p:spPr bwMode="auto">
          <a:xfrm>
            <a:off x="6348234" y="1299354"/>
            <a:ext cx="4343579" cy="2932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 l="85749" t="85966"/>
          <a:stretch>
            <a:fillRect/>
          </a:stretch>
        </p:blipFill>
        <p:spPr bwMode="auto">
          <a:xfrm>
            <a:off x="5240661" y="3829448"/>
            <a:ext cx="1039354" cy="7598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7168697" y="4523983"/>
            <a:ext cx="1198061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b="1" dirty="0" smtClean="0">
                <a:latin typeface="Arial" pitchFamily="34" charset="0"/>
                <a:cs typeface="Arial" pitchFamily="34" charset="0"/>
              </a:rPr>
              <a:t>Diamond</a:t>
            </a:r>
            <a:endParaRPr lang="en-GB" b="1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Group 6"/>
          <p:cNvGrpSpPr>
            <a:grpSpLocks/>
          </p:cNvGrpSpPr>
          <p:nvPr/>
        </p:nvGrpSpPr>
        <p:grpSpPr bwMode="auto">
          <a:xfrm>
            <a:off x="2070" y="5020079"/>
            <a:ext cx="3308703" cy="2089328"/>
            <a:chOff x="2696" y="519"/>
            <a:chExt cx="3204" cy="2457"/>
          </a:xfrm>
        </p:grpSpPr>
        <p:pic>
          <p:nvPicPr>
            <p:cNvPr id="18" name="Picture 7" descr="IVs"/>
            <p:cNvPicPr>
              <a:picLocks noChangeAspect="1" noChangeArrowheads="1"/>
            </p:cNvPicPr>
            <p:nvPr/>
          </p:nvPicPr>
          <p:blipFill>
            <a:blip r:embed="rId5" cstate="print"/>
            <a:srcRect l="6285" t="8894"/>
            <a:stretch>
              <a:fillRect/>
            </a:stretch>
          </p:blipFill>
          <p:spPr bwMode="auto">
            <a:xfrm>
              <a:off x="2696" y="780"/>
              <a:ext cx="3197" cy="2196"/>
            </a:xfrm>
            <a:prstGeom prst="rect">
              <a:avLst/>
            </a:prstGeom>
            <a:noFill/>
          </p:spPr>
        </p:pic>
        <p:sp>
          <p:nvSpPr>
            <p:cNvPr id="19" name="Line 8"/>
            <p:cNvSpPr>
              <a:spLocks noChangeShapeType="1"/>
            </p:cNvSpPr>
            <p:nvPr/>
          </p:nvSpPr>
          <p:spPr bwMode="auto">
            <a:xfrm>
              <a:off x="3151" y="1426"/>
              <a:ext cx="409" cy="81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20" name="Text Box 9"/>
            <p:cNvSpPr txBox="1">
              <a:spLocks noChangeArrowheads="1"/>
            </p:cNvSpPr>
            <p:nvPr/>
          </p:nvSpPr>
          <p:spPr bwMode="auto">
            <a:xfrm>
              <a:off x="3152" y="2288"/>
              <a:ext cx="1022" cy="3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1042873"/>
              <a:r>
                <a:rPr lang="en-GB" sz="1100" b="0" dirty="0" smtClean="0"/>
                <a:t>Annealing time</a:t>
              </a:r>
              <a:endParaRPr lang="en-US" sz="1200" b="0" dirty="0" smtClean="0">
                <a:latin typeface="Arial" pitchFamily="34" charset="0"/>
              </a:endParaRPr>
            </a:p>
          </p:txBody>
        </p:sp>
        <p:sp>
          <p:nvSpPr>
            <p:cNvPr id="21" name="Line 10"/>
            <p:cNvSpPr>
              <a:spLocks noChangeShapeType="1"/>
            </p:cNvSpPr>
            <p:nvPr/>
          </p:nvSpPr>
          <p:spPr bwMode="auto">
            <a:xfrm flipH="1" flipV="1">
              <a:off x="4059" y="1653"/>
              <a:ext cx="363" cy="272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400"/>
            </a:p>
          </p:txBody>
        </p:sp>
        <p:sp>
          <p:nvSpPr>
            <p:cNvPr id="22" name="Text Box 11"/>
            <p:cNvSpPr txBox="1">
              <a:spLocks noChangeArrowheads="1"/>
            </p:cNvSpPr>
            <p:nvPr/>
          </p:nvSpPr>
          <p:spPr bwMode="auto">
            <a:xfrm>
              <a:off x="4190" y="1925"/>
              <a:ext cx="1354" cy="2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algn="l" defTabSz="1042873"/>
              <a:r>
                <a:rPr lang="en-GB" sz="1050" b="0" dirty="0" smtClean="0"/>
                <a:t>Charge multiplication</a:t>
              </a:r>
              <a:endParaRPr lang="en-US" sz="1200" b="0" dirty="0" smtClean="0">
                <a:latin typeface="Arial" pitchFamily="34" charset="0"/>
              </a:endParaRPr>
            </a:p>
          </p:txBody>
        </p:sp>
        <p:sp>
          <p:nvSpPr>
            <p:cNvPr id="23" name="Text Box 12"/>
            <p:cNvSpPr txBox="1">
              <a:spLocks noChangeArrowheads="1"/>
            </p:cNvSpPr>
            <p:nvPr/>
          </p:nvSpPr>
          <p:spPr bwMode="auto">
            <a:xfrm>
              <a:off x="3413" y="519"/>
              <a:ext cx="2487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vert="horz" wrap="none" lIns="91440" tIns="45720" rIns="91440" bIns="45720" numCol="1" anchor="t" anchorCtr="0" compatLnSpc="1">
              <a:prstTxWarp prst="textNoShape">
                <a:avLst/>
              </a:prstTxWarp>
              <a:spAutoFit/>
            </a:bodyPr>
            <a:lstStyle/>
            <a:p>
              <a:pPr lvl="0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1200" dirty="0" err="1" smtClean="0"/>
                <a:t>Leakage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current</a:t>
              </a:r>
              <a:r>
                <a:rPr lang="es-ES" sz="1200" dirty="0" smtClean="0"/>
                <a:t>, -10ºC, 10</a:t>
              </a:r>
              <a:r>
                <a:rPr lang="es-ES" sz="1200" baseline="30000" dirty="0" smtClean="0"/>
                <a:t>16</a:t>
              </a:r>
              <a:r>
                <a:rPr lang="es-ES" sz="1200" dirty="0" smtClean="0"/>
                <a:t> </a:t>
              </a:r>
              <a:r>
                <a:rPr lang="es-ES" sz="1200" dirty="0" err="1" smtClean="0"/>
                <a:t>n</a:t>
              </a:r>
              <a:r>
                <a:rPr lang="es-ES" sz="1200" baseline="-25000" dirty="0" err="1" smtClean="0"/>
                <a:t>eq</a:t>
              </a:r>
              <a:r>
                <a:rPr lang="es-ES" sz="1200" dirty="0" smtClean="0"/>
                <a:t>/cm</a:t>
              </a:r>
              <a:r>
                <a:rPr lang="es-ES" sz="1200" baseline="30000" dirty="0" smtClean="0"/>
                <a:t>2</a:t>
              </a:r>
              <a:endParaRPr lang="en-US" sz="1200" dirty="0" smtClean="0">
                <a:latin typeface="Arial" pitchFamily="34" charset="0"/>
              </a:endParaRPr>
            </a:p>
          </p:txBody>
        </p:sp>
      </p:grpSp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2" cstate="print"/>
          <a:srcRect r="74128" b="85846"/>
          <a:stretch>
            <a:fillRect/>
          </a:stretch>
        </p:blipFill>
        <p:spPr bwMode="auto">
          <a:xfrm>
            <a:off x="5221277" y="5317738"/>
            <a:ext cx="913976" cy="35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" name="Text Box 12"/>
          <p:cNvSpPr txBox="1">
            <a:spLocks noChangeArrowheads="1"/>
          </p:cNvSpPr>
          <p:nvPr/>
        </p:nvSpPr>
        <p:spPr bwMode="auto">
          <a:xfrm>
            <a:off x="4355926" y="5028081"/>
            <a:ext cx="1409657" cy="2899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104287" tIns="52144" rIns="104287" bIns="52144" numCol="1" anchor="t" anchorCtr="0" compatLnSpc="1">
            <a:prstTxWarp prst="textNoShape">
              <a:avLst/>
            </a:prstTxWarp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es-ES" sz="1200" dirty="0" err="1" smtClean="0"/>
              <a:t>V</a:t>
            </a:r>
            <a:r>
              <a:rPr lang="es-ES" sz="1200" baseline="-25000" dirty="0" err="1" smtClean="0"/>
              <a:t>bias</a:t>
            </a:r>
            <a:r>
              <a:rPr lang="es-ES" sz="1200" dirty="0" smtClean="0"/>
              <a:t> </a:t>
            </a:r>
            <a:r>
              <a:rPr lang="es-ES" sz="1200" dirty="0" err="1" smtClean="0"/>
              <a:t>fixed</a:t>
            </a:r>
            <a:r>
              <a:rPr lang="es-ES" sz="1200" dirty="0" smtClean="0"/>
              <a:t> at 150V</a:t>
            </a:r>
            <a:endParaRPr lang="en-US" sz="1200" dirty="0" smtClean="0">
              <a:latin typeface="Arial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46718" y="5268128"/>
            <a:ext cx="2898900" cy="41308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r>
              <a:rPr lang="en-GB" sz="1000" dirty="0" smtClean="0">
                <a:solidFill>
                  <a:srgbClr val="0070C0"/>
                </a:solidFill>
              </a:rPr>
              <a:t>Trap-to-band tunnelling</a:t>
            </a:r>
          </a:p>
          <a:p>
            <a:r>
              <a:rPr lang="en-GB" sz="1000" dirty="0" smtClean="0">
                <a:solidFill>
                  <a:srgbClr val="0070C0"/>
                </a:solidFill>
              </a:rPr>
              <a:t>Impact ionisation</a:t>
            </a:r>
            <a:endParaRPr lang="en-GB" sz="1000" dirty="0">
              <a:solidFill>
                <a:srgbClr val="0070C0"/>
              </a:solidFill>
            </a:endParaRPr>
          </a:p>
        </p:txBody>
      </p:sp>
      <p:cxnSp>
        <p:nvCxnSpPr>
          <p:cNvPr id="29" name="Straight Arrow Connector 28"/>
          <p:cNvCxnSpPr/>
          <p:nvPr/>
        </p:nvCxnSpPr>
        <p:spPr>
          <a:xfrm rot="15060000" flipH="1">
            <a:off x="1562290" y="5470274"/>
            <a:ext cx="158733" cy="210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6" cstate="print"/>
          <a:srcRect l="51001" t="23097" r="3438" b="18199"/>
          <a:stretch>
            <a:fillRect/>
          </a:stretch>
        </p:blipFill>
        <p:spPr bwMode="auto">
          <a:xfrm>
            <a:off x="6354018" y="1043533"/>
            <a:ext cx="4337795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48234" y="4355901"/>
            <a:ext cx="4343579" cy="27547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1" name="TextBox 30"/>
          <p:cNvSpPr txBox="1"/>
          <p:nvPr/>
        </p:nvSpPr>
        <p:spPr>
          <a:xfrm>
            <a:off x="1889522" y="1043533"/>
            <a:ext cx="45213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u="sng" dirty="0" smtClean="0">
                <a:solidFill>
                  <a:srgbClr val="990033"/>
                </a:solidFill>
              </a:rPr>
              <a:t>3D Sensors with Doped Through Silicon Columns</a:t>
            </a:r>
            <a:endParaRPr lang="en-GB" sz="1600" u="sng" dirty="0">
              <a:solidFill>
                <a:srgbClr val="990033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5912041" y="3995861"/>
            <a:ext cx="4834465" cy="323165"/>
          </a:xfrm>
          <a:prstGeom prst="rect">
            <a:avLst/>
          </a:prstGeom>
          <a:solidFill>
            <a:schemeClr val="bg1"/>
          </a:solidFill>
          <a:effectLst/>
        </p:spPr>
        <p:txBody>
          <a:bodyPr wrap="none" rtlCol="0">
            <a:spAutoFit/>
          </a:bodyPr>
          <a:lstStyle/>
          <a:p>
            <a:r>
              <a:rPr lang="en-GB" sz="1500" u="sng" dirty="0" smtClean="0">
                <a:solidFill>
                  <a:srgbClr val="990033"/>
                </a:solidFill>
              </a:rPr>
              <a:t>Planar CVD Diamond: Poly-crystalline or Single Crystal</a:t>
            </a:r>
            <a:endParaRPr lang="en-GB" sz="1500" u="sng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" y="4499917"/>
            <a:ext cx="10530482" cy="170336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en-GB" sz="2100" dirty="0" smtClean="0"/>
              <a:t>                                                                              </a:t>
            </a:r>
            <a:r>
              <a:rPr lang="en-GB" sz="2100" b="1" dirty="0" smtClean="0"/>
              <a:t>Current ATLAS Pixel Module                                                   </a:t>
            </a:r>
            <a:r>
              <a:rPr lang="en-GB" sz="2100" dirty="0" smtClean="0"/>
              <a:t> </a:t>
            </a:r>
          </a:p>
          <a:p>
            <a:pPr algn="r" eaLnBrk="1" hangingPunct="1">
              <a:buFontTx/>
              <a:buNone/>
            </a:pPr>
            <a:r>
              <a:rPr lang="en-GB" sz="1100" dirty="0" smtClean="0"/>
              <a:t> </a:t>
            </a:r>
          </a:p>
          <a:p>
            <a:pPr algn="r" eaLnBrk="1" hangingPunct="1">
              <a:buFontTx/>
              <a:buNone/>
            </a:pPr>
            <a:r>
              <a:rPr lang="en-GB" sz="2900" b="1" dirty="0" smtClean="0">
                <a:solidFill>
                  <a:srgbClr val="FF0000"/>
                </a:solidFill>
                <a:cs typeface="Arial" pitchFamily="34" charset="0"/>
              </a:rPr>
              <a:t>→</a:t>
            </a:r>
            <a:r>
              <a:rPr lang="en-GB" sz="2100" dirty="0" smtClean="0">
                <a:cs typeface="Arial" pitchFamily="34" charset="0"/>
              </a:rPr>
              <a:t> Single chip pixel modules on stave for </a:t>
            </a:r>
            <a:r>
              <a:rPr lang="en-GB" sz="2100" dirty="0" err="1" smtClean="0">
                <a:cs typeface="Arial" pitchFamily="34" charset="0"/>
              </a:rPr>
              <a:t>insertable</a:t>
            </a:r>
            <a:r>
              <a:rPr lang="en-GB" sz="2100" dirty="0" smtClean="0">
                <a:cs typeface="Arial" pitchFamily="34" charset="0"/>
              </a:rPr>
              <a:t> b-layer (IBL) (2016 shutdown)   	  </a:t>
            </a:r>
          </a:p>
        </p:txBody>
      </p:sp>
      <p:pic>
        <p:nvPicPr>
          <p:cNvPr id="61446" name="Picture 8" descr="3d-3e_fe-i3-topview"/>
          <p:cNvPicPr>
            <a:picLocks noChangeAspect="1" noChangeArrowheads="1"/>
          </p:cNvPicPr>
          <p:nvPr/>
        </p:nvPicPr>
        <p:blipFill>
          <a:blip r:embed="rId3" cstate="print"/>
          <a:srcRect t="7933"/>
          <a:stretch>
            <a:fillRect/>
          </a:stretch>
        </p:blipFill>
        <p:spPr bwMode="auto">
          <a:xfrm>
            <a:off x="559560" y="5637227"/>
            <a:ext cx="2305050" cy="169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7" name="Picture 9" descr="3d-3e_fe-i3-bottomview"/>
          <p:cNvPicPr>
            <a:picLocks noChangeAspect="1" noChangeArrowheads="1"/>
          </p:cNvPicPr>
          <p:nvPr/>
        </p:nvPicPr>
        <p:blipFill>
          <a:blip r:embed="rId4" cstate="print"/>
          <a:srcRect t="11194"/>
          <a:stretch>
            <a:fillRect/>
          </a:stretch>
        </p:blipFill>
        <p:spPr bwMode="auto">
          <a:xfrm>
            <a:off x="3380586" y="5624539"/>
            <a:ext cx="2393950" cy="17272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8" name="Picture 6" descr="coolingass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17478" y="5622952"/>
            <a:ext cx="3095625" cy="172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9" name="Object 2"/>
          <p:cNvGraphicFramePr>
            <a:graphicFrameLocks noChangeAspect="1"/>
          </p:cNvGraphicFramePr>
          <p:nvPr/>
        </p:nvGraphicFramePr>
        <p:xfrm>
          <a:off x="894564" y="1866881"/>
          <a:ext cx="4884738" cy="2619374"/>
        </p:xfrm>
        <a:graphic>
          <a:graphicData uri="http://schemas.openxmlformats.org/presentationml/2006/ole">
            <p:oleObj spid="_x0000_s888834" name="Clip" r:id="rId6" imgW="16047619" imgH="10704762" progId="">
              <p:embed/>
            </p:oleObj>
          </a:graphicData>
        </a:graphic>
      </p:graphicFrame>
      <p:sp>
        <p:nvSpPr>
          <p:cNvPr id="10" name="AutoShape 6"/>
          <p:cNvSpPr>
            <a:spLocks noChangeArrowheads="1"/>
          </p:cNvSpPr>
          <p:nvPr/>
        </p:nvSpPr>
        <p:spPr bwMode="auto">
          <a:xfrm>
            <a:off x="2747175" y="993757"/>
            <a:ext cx="2347912" cy="420687"/>
          </a:xfrm>
          <a:prstGeom prst="wedgeRectCallout">
            <a:avLst>
              <a:gd name="adj1" fmla="val -48023"/>
              <a:gd name="adj2" fmla="val 165417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Silicon sensor </a:t>
            </a:r>
          </a:p>
        </p:txBody>
      </p:sp>
      <p:sp>
        <p:nvSpPr>
          <p:cNvPr id="11" name="AutoShape 7"/>
          <p:cNvSpPr>
            <a:spLocks noChangeArrowheads="1"/>
          </p:cNvSpPr>
          <p:nvPr/>
        </p:nvSpPr>
        <p:spPr bwMode="auto">
          <a:xfrm>
            <a:off x="137325" y="4803755"/>
            <a:ext cx="2357437" cy="419100"/>
          </a:xfrm>
          <a:prstGeom prst="wedgeRectCallout">
            <a:avLst>
              <a:gd name="adj1" fmla="val 50157"/>
              <a:gd name="adj2" fmla="val -208333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Readout chip </a:t>
            </a:r>
          </a:p>
        </p:txBody>
      </p:sp>
      <p:pic>
        <p:nvPicPr>
          <p:cNvPr id="61444" name="Picture 24" descr="3d-atlaspixelstave_v2r0"/>
          <p:cNvPicPr>
            <a:picLocks noChangeAspect="1" noChangeArrowheads="1"/>
          </p:cNvPicPr>
          <p:nvPr/>
        </p:nvPicPr>
        <p:blipFill>
          <a:blip r:embed="rId7" cstate="print"/>
          <a:srcRect l="9595" t="17711" r="8742" b="16489"/>
          <a:stretch>
            <a:fillRect/>
          </a:stretch>
        </p:blipFill>
        <p:spPr bwMode="auto">
          <a:xfrm>
            <a:off x="6417476" y="5621813"/>
            <a:ext cx="3071834" cy="16584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flipH="1">
            <a:off x="4756201" y="3357204"/>
            <a:ext cx="1589839" cy="12084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3926690" y="4486257"/>
            <a:ext cx="2347913" cy="598487"/>
          </a:xfrm>
          <a:prstGeom prst="wedgeRectCallout">
            <a:avLst>
              <a:gd name="adj1" fmla="val -24625"/>
              <a:gd name="adj2" fmla="val -279241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Bump bond connection </a:t>
            </a:r>
          </a:p>
        </p:txBody>
      </p:sp>
      <p:pic>
        <p:nvPicPr>
          <p:cNvPr id="61445" name="Picture 6" descr="Vertex2007_Dobos_Modul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74600" y="908523"/>
            <a:ext cx="3643338" cy="35142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4" descr="PixDet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274602" y="708002"/>
            <a:ext cx="3929090" cy="3060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346038" y="3708399"/>
            <a:ext cx="3643338" cy="145396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219520" y="6227366"/>
            <a:ext cx="1340384" cy="338532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sz="1600" dirty="0" smtClean="0">
                <a:solidFill>
                  <a:srgbClr val="990033"/>
                </a:solidFill>
              </a:rPr>
              <a:t>1.9cm×2.0cm</a:t>
            </a:r>
            <a:endParaRPr lang="en-GB" sz="1600" dirty="0">
              <a:solidFill>
                <a:srgbClr val="990033"/>
              </a:solidFill>
            </a:endParaRPr>
          </a:p>
        </p:txBody>
      </p:sp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-180975"/>
            <a:ext cx="9621837" cy="1258888"/>
          </a:xfrm>
        </p:spPr>
        <p:txBody>
          <a:bodyPr/>
          <a:lstStyle/>
          <a:p>
            <a:pPr eaLnBrk="1" hangingPunct="1"/>
            <a:r>
              <a:rPr lang="en-GB" b="1" dirty="0" smtClean="0">
                <a:solidFill>
                  <a:srgbClr val="009999"/>
                </a:solidFill>
              </a:rPr>
              <a:t>ATLAS Pixel Module Upgrade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0"/>
                                        <p:tgtEl>
                                          <p:spTgt spid="614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144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9322" y="-180975"/>
            <a:ext cx="10458450" cy="1258888"/>
          </a:xfrm>
        </p:spPr>
        <p:txBody>
          <a:bodyPr/>
          <a:lstStyle/>
          <a:p>
            <a:pPr eaLnBrk="1" hangingPunct="1"/>
            <a:r>
              <a:rPr lang="en-GB" sz="4200" b="1" dirty="0" smtClean="0">
                <a:solidFill>
                  <a:schemeClr val="hlink"/>
                </a:solidFill>
              </a:rPr>
              <a:t>CMS Silicon Tracker: Largest Ever Built</a:t>
            </a:r>
            <a:r>
              <a:rPr lang="en-GB" sz="4600" dirty="0" smtClean="0">
                <a:solidFill>
                  <a:schemeClr val="hlink"/>
                </a:solidFill>
              </a:rPr>
              <a:t>  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GB" smtClean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175" y="973138"/>
            <a:ext cx="10694988" cy="65928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25525" y="5651500"/>
            <a:ext cx="1771650" cy="1247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2"/>
          <p:cNvSpPr>
            <a:spLocks noGrp="1" noChangeArrowheads="1"/>
          </p:cNvSpPr>
          <p:nvPr>
            <p:ph type="title"/>
          </p:nvPr>
        </p:nvSpPr>
        <p:spPr>
          <a:xfrm>
            <a:off x="89322" y="-215900"/>
            <a:ext cx="10156825" cy="1258888"/>
          </a:xfrm>
        </p:spPr>
        <p:txBody>
          <a:bodyPr/>
          <a:lstStyle/>
          <a:p>
            <a:pPr eaLnBrk="1" hangingPunct="1"/>
            <a:r>
              <a:rPr lang="en-GB" sz="4600" b="1" dirty="0" smtClean="0">
                <a:solidFill>
                  <a:schemeClr val="hlink"/>
                </a:solidFill>
              </a:rPr>
              <a:t>ATLAS Pixel Upgrade ASIC</a:t>
            </a:r>
          </a:p>
        </p:txBody>
      </p:sp>
      <p:sp>
        <p:nvSpPr>
          <p:cNvPr id="4100" name="Rectangle 3"/>
          <p:cNvSpPr>
            <a:spLocks noChangeArrowheads="1"/>
          </p:cNvSpPr>
          <p:nvPr/>
        </p:nvSpPr>
        <p:spPr bwMode="auto">
          <a:xfrm>
            <a:off x="304799" y="827091"/>
            <a:ext cx="9598026" cy="643572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03174" tIns="50682" rIns="103174" bIns="50682"/>
          <a:lstStyle/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1900" dirty="0" smtClean="0">
                <a:latin typeface="Arial" pitchFamily="34" charset="0"/>
              </a:rPr>
              <a:t>New Front-End </a:t>
            </a:r>
            <a:r>
              <a:rPr lang="en-US" sz="1900" dirty="0">
                <a:latin typeface="Arial" pitchFamily="34" charset="0"/>
              </a:rPr>
              <a:t>chip (FE-I4) for smaller pixel </a:t>
            </a:r>
            <a:r>
              <a:rPr lang="en-US" sz="1900" dirty="0" smtClean="0">
                <a:latin typeface="Arial" pitchFamily="34" charset="0"/>
              </a:rPr>
              <a:t>dimensions being delivered</a:t>
            </a:r>
            <a:endParaRPr lang="en-US" sz="1900" dirty="0">
              <a:latin typeface="Arial" pitchFamily="34" charset="0"/>
            </a:endParaRP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r>
              <a:rPr lang="en-US" sz="1700" u="sng" dirty="0" smtClean="0">
                <a:latin typeface="Arial" pitchFamily="34" charset="0"/>
              </a:rPr>
              <a:t>Fabricated for Phase-I </a:t>
            </a:r>
            <a:r>
              <a:rPr lang="en-US" sz="1700" u="sng" dirty="0">
                <a:latin typeface="Arial" pitchFamily="34" charset="0"/>
              </a:rPr>
              <a:t>b</a:t>
            </a:r>
            <a:r>
              <a:rPr lang="en-US" sz="1700" u="sng" dirty="0" smtClean="0">
                <a:latin typeface="Arial" pitchFamily="34" charset="0"/>
              </a:rPr>
              <a:t>-layer </a:t>
            </a:r>
            <a:r>
              <a:rPr lang="en-US" sz="1700" u="sng" dirty="0">
                <a:latin typeface="Arial" pitchFamily="34" charset="0"/>
              </a:rPr>
              <a:t>replacement</a:t>
            </a:r>
            <a:r>
              <a:rPr lang="en-US" sz="1700" dirty="0">
                <a:latin typeface="Arial" pitchFamily="34" charset="0"/>
              </a:rPr>
              <a:t> </a:t>
            </a:r>
            <a:r>
              <a:rPr lang="en-US" sz="1700" dirty="0" smtClean="0">
                <a:latin typeface="Arial" pitchFamily="34" charset="0"/>
              </a:rPr>
              <a:t>(IBL)</a:t>
            </a:r>
            <a:endParaRPr lang="en-US" sz="1700" dirty="0">
              <a:latin typeface="Arial" pitchFamily="34" charset="0"/>
            </a:endParaRP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</a:pPr>
            <a:r>
              <a:rPr lang="en-US" sz="1700" dirty="0">
                <a:latin typeface="Arial" pitchFamily="34" charset="0"/>
              </a:rPr>
              <a:t>     </a:t>
            </a:r>
            <a:r>
              <a:rPr lang="en-US" sz="1900" dirty="0">
                <a:solidFill>
                  <a:srgbClr val="800000"/>
                </a:solidFill>
                <a:latin typeface="Arial" pitchFamily="34" charset="0"/>
                <a:cs typeface="Arial" pitchFamily="34" charset="0"/>
              </a:rPr>
              <a:t>→</a:t>
            </a:r>
            <a:r>
              <a:rPr lang="en-US" sz="17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700" dirty="0">
                <a:latin typeface="Arial" pitchFamily="34" charset="0"/>
              </a:rPr>
              <a:t>an intermediate step towards the full upgrade. </a:t>
            </a: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</a:pPr>
            <a:r>
              <a:rPr lang="en-US" sz="1700" dirty="0">
                <a:latin typeface="Arial" pitchFamily="34" charset="0"/>
              </a:rPr>
              <a:t>   Performance improvements for the detector </a:t>
            </a: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</a:pPr>
            <a:r>
              <a:rPr lang="en-US" sz="1700" dirty="0">
                <a:latin typeface="Arial" pitchFamily="34" charset="0"/>
              </a:rPr>
              <a:t>    (issues more related to FE chip):</a:t>
            </a:r>
          </a:p>
          <a:p>
            <a:pPr marL="847516" lvl="1" indent="-326945" algn="l" defTabSz="1042731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1600" dirty="0">
                <a:latin typeface="Arial" pitchFamily="34" charset="0"/>
              </a:rPr>
              <a:t>Reduce radius </a:t>
            </a:r>
            <a:r>
              <a:rPr lang="en-US" sz="1600" dirty="0">
                <a:solidFill>
                  <a:srgbClr val="800000"/>
                </a:solidFill>
                <a:latin typeface="Arial" pitchFamily="34" charset="0"/>
              </a:rPr>
              <a:t> </a:t>
            </a:r>
            <a:r>
              <a:rPr lang="en-US" sz="1600" dirty="0">
                <a:solidFill>
                  <a:srgbClr val="8000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latin typeface="Arial" pitchFamily="34" charset="0"/>
              </a:rPr>
              <a:t>Improve radiation hardness    			                                 planar , 3D sensors, diamond, gas, …?)</a:t>
            </a:r>
            <a:endParaRPr lang="en-US" sz="1600" dirty="0">
              <a:latin typeface="Arial" pitchFamily="34" charset="0"/>
              <a:sym typeface="Symbol" pitchFamily="18" charset="2"/>
            </a:endParaRPr>
          </a:p>
          <a:p>
            <a:pPr marL="847516" lvl="1" indent="-326945" algn="l" defTabSz="1042731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1600" dirty="0">
                <a:latin typeface="Arial" pitchFamily="34" charset="0"/>
                <a:sym typeface="Symbol" pitchFamily="18" charset="2"/>
              </a:rPr>
              <a:t>Reduce pixel cell size and architecture                                                                                                related dead time 		                                                                                                      (</a:t>
            </a:r>
            <a:r>
              <a:rPr lang="en-US" sz="1600" dirty="0">
                <a:solidFill>
                  <a:srgbClr val="8000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 deign </a:t>
            </a:r>
            <a:r>
              <a:rPr lang="en-US" sz="1600" dirty="0">
                <a:solidFill>
                  <a:srgbClr val="800000"/>
                </a:solidFill>
                <a:latin typeface="Arial" pitchFamily="34" charset="0"/>
                <a:sym typeface="Symbol" pitchFamily="18" charset="2"/>
              </a:rPr>
              <a:t>FE using 0.13 µm 8 metal CMOS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)</a:t>
            </a:r>
          </a:p>
          <a:p>
            <a:pPr marL="847516" lvl="1" indent="-326945" algn="l" defTabSz="1042731">
              <a:spcBef>
                <a:spcPct val="20000"/>
              </a:spcBef>
              <a:buClr>
                <a:srgbClr val="FF0000"/>
              </a:buClr>
              <a:buFontTx/>
              <a:buChar char="–"/>
            </a:pPr>
            <a:r>
              <a:rPr lang="en-US" sz="1600" dirty="0" smtClean="0">
                <a:latin typeface="Arial" pitchFamily="34" charset="0"/>
              </a:rPr>
              <a:t>increase </a:t>
            </a:r>
            <a:r>
              <a:rPr lang="en-US" sz="1600" dirty="0">
                <a:latin typeface="Arial" pitchFamily="34" charset="0"/>
              </a:rPr>
              <a:t>the module live fraction </a:t>
            </a:r>
          </a:p>
          <a:p>
            <a:pPr marL="847516" lvl="1" indent="-326945" algn="l" defTabSz="1042731">
              <a:spcBef>
                <a:spcPct val="20000"/>
              </a:spcBef>
              <a:buClr>
                <a:srgbClr val="FF0000"/>
              </a:buClr>
            </a:pPr>
            <a:r>
              <a:rPr lang="en-US" sz="1600" dirty="0">
                <a:latin typeface="Arial" pitchFamily="34" charset="0"/>
              </a:rPr>
              <a:t>	</a:t>
            </a:r>
            <a:r>
              <a:rPr lang="en-US" sz="1600" dirty="0" smtClean="0">
                <a:solidFill>
                  <a:srgbClr val="800000"/>
                </a:solidFill>
                <a:latin typeface="Arial" pitchFamily="34" charset="0"/>
                <a:sym typeface="Symbol" pitchFamily="18" charset="2"/>
              </a:rPr>
              <a:t></a:t>
            </a:r>
            <a:r>
              <a:rPr lang="en-US" sz="1600" dirty="0" smtClean="0">
                <a:latin typeface="Arial" pitchFamily="34" charset="0"/>
                <a:sym typeface="Symbol" pitchFamily="18" charset="2"/>
              </a:rPr>
              <a:t> </a:t>
            </a:r>
            <a:r>
              <a:rPr lang="en-US" sz="1600" dirty="0">
                <a:latin typeface="Arial" pitchFamily="34" charset="0"/>
                <a:sym typeface="Symbol" pitchFamily="18" charset="2"/>
              </a:rPr>
              <a:t>increase chip size, </a:t>
            </a:r>
            <a:r>
              <a:rPr lang="en-US" sz="1600" dirty="0">
                <a:solidFill>
                  <a:srgbClr val="990033"/>
                </a:solidFill>
                <a:latin typeface="Arial" pitchFamily="34" charset="0"/>
                <a:sym typeface="Symbol" pitchFamily="18" charset="2"/>
              </a:rPr>
              <a:t>1920 </a:t>
            </a:r>
            <a:r>
              <a:rPr lang="en-US" sz="1600" dirty="0" smtClean="0">
                <a:solidFill>
                  <a:srgbClr val="990033"/>
                </a:solidFill>
                <a:latin typeface="Arial" pitchFamily="34" charset="0"/>
                <a:sym typeface="Symbol" pitchFamily="18" charset="2"/>
              </a:rPr>
              <a:t>mm</a:t>
            </a:r>
            <a:r>
              <a:rPr lang="en-US" sz="1600" baseline="30000" dirty="0" smtClean="0">
                <a:solidFill>
                  <a:srgbClr val="990033"/>
                </a:solidFill>
                <a:latin typeface="Arial" pitchFamily="34" charset="0"/>
                <a:sym typeface="Symbol" pitchFamily="18" charset="2"/>
              </a:rPr>
              <a:t>2</a:t>
            </a:r>
            <a:endParaRPr lang="en-US" sz="1600" dirty="0">
              <a:latin typeface="Arial" pitchFamily="34" charset="0"/>
              <a:sym typeface="Symbol" pitchFamily="18" charset="2"/>
            </a:endParaRP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900" b="0" dirty="0">
              <a:latin typeface="Arial" pitchFamily="34" charset="0"/>
            </a:endParaRPr>
          </a:p>
          <a:p>
            <a:pPr marL="390427" indent="-390427" algn="l" defTabSz="1042731">
              <a:spcBef>
                <a:spcPct val="20000"/>
              </a:spcBef>
              <a:buClr>
                <a:srgbClr val="FF0000"/>
              </a:buClr>
              <a:buFontTx/>
              <a:buChar char="•"/>
            </a:pPr>
            <a:endParaRPr lang="en-US" sz="1700" b="0" dirty="0">
              <a:latin typeface="Arial" pitchFamily="34" charset="0"/>
            </a:endParaRPr>
          </a:p>
        </p:txBody>
      </p:sp>
      <p:graphicFrame>
        <p:nvGraphicFramePr>
          <p:cNvPr id="4098" name="Object 6"/>
          <p:cNvGraphicFramePr>
            <a:graphicFrameLocks noChangeAspect="1"/>
          </p:cNvGraphicFramePr>
          <p:nvPr/>
        </p:nvGraphicFramePr>
        <p:xfrm>
          <a:off x="5346700" y="1511300"/>
          <a:ext cx="4967288" cy="5292725"/>
        </p:xfrm>
        <a:graphic>
          <a:graphicData uri="http://schemas.openxmlformats.org/presentationml/2006/ole">
            <p:oleObj spid="_x0000_s422914" name="Document" r:id="rId3" imgW="5629656" imgH="6360871" progId="Word.Document.8">
              <p:embed/>
            </p:oleObj>
          </a:graphicData>
        </a:graphic>
      </p:graphicFrame>
      <p:sp>
        <p:nvSpPr>
          <p:cNvPr id="4103" name="Text Box 7"/>
          <p:cNvSpPr txBox="1">
            <a:spLocks noChangeArrowheads="1"/>
          </p:cNvSpPr>
          <p:nvPr/>
        </p:nvSpPr>
        <p:spPr bwMode="auto">
          <a:xfrm>
            <a:off x="5705475" y="6642102"/>
            <a:ext cx="3925888" cy="593725"/>
          </a:xfrm>
          <a:prstGeom prst="rect">
            <a:avLst/>
          </a:prstGeom>
          <a:solidFill>
            <a:schemeClr val="bg1">
              <a:alpha val="79999"/>
            </a:schemeClr>
          </a:solidFill>
          <a:ln w="12700">
            <a:noFill/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defTabSz="1042731" eaLnBrk="0" hangingPunct="0"/>
            <a:r>
              <a:rPr lang="en-US" sz="1600" dirty="0">
                <a:latin typeface="Arial Rounded MT Bold" pitchFamily="34" charset="0"/>
              </a:rPr>
              <a:t>FE-I4 (B-layer Replacement) Specifications: main parameters</a:t>
            </a:r>
          </a:p>
        </p:txBody>
      </p:sp>
      <p:sp>
        <p:nvSpPr>
          <p:cNvPr id="265224" name="Oval 8"/>
          <p:cNvSpPr>
            <a:spLocks noChangeArrowheads="1"/>
          </p:cNvSpPr>
          <p:nvPr/>
        </p:nvSpPr>
        <p:spPr bwMode="auto">
          <a:xfrm>
            <a:off x="7466385" y="2503126"/>
            <a:ext cx="543817" cy="53729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lIns="104082" tIns="52040" rIns="104082" bIns="52040" anchor="ctr">
            <a:spAutoFit/>
          </a:bodyPr>
          <a:lstStyle/>
          <a:p>
            <a:endParaRPr lang="en-GB"/>
          </a:p>
        </p:txBody>
      </p:sp>
      <p:sp>
        <p:nvSpPr>
          <p:cNvPr id="265225" name="Oval 9"/>
          <p:cNvSpPr>
            <a:spLocks noChangeArrowheads="1"/>
          </p:cNvSpPr>
          <p:nvPr/>
        </p:nvSpPr>
        <p:spPr bwMode="auto">
          <a:xfrm>
            <a:off x="7434138" y="3727090"/>
            <a:ext cx="543817" cy="537298"/>
          </a:xfrm>
          <a:prstGeom prst="ellipse">
            <a:avLst/>
          </a:prstGeom>
          <a:noFill/>
          <a:ln w="9525" algn="ctr">
            <a:solidFill>
              <a:srgbClr val="FF0000"/>
            </a:solidFill>
            <a:round/>
            <a:headEnd/>
            <a:tailEnd/>
          </a:ln>
        </p:spPr>
        <p:txBody>
          <a:bodyPr wrap="square" lIns="104082" tIns="52040" rIns="104082" bIns="52040" anchor="ctr">
            <a:spAutoFit/>
          </a:bodyPr>
          <a:lstStyle/>
          <a:p>
            <a:endParaRPr lang="en-GB"/>
          </a:p>
        </p:txBody>
      </p:sp>
      <p:sp>
        <p:nvSpPr>
          <p:cNvPr id="265226" name="Rectangle 10"/>
          <p:cNvSpPr>
            <a:spLocks noChangeArrowheads="1"/>
          </p:cNvSpPr>
          <p:nvPr/>
        </p:nvSpPr>
        <p:spPr bwMode="auto">
          <a:xfrm>
            <a:off x="7578727" y="1609179"/>
            <a:ext cx="647700" cy="38209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lIns="104082" tIns="52040" rIns="104082" bIns="52040" anchor="ctr">
            <a:spAutoFit/>
          </a:bodyPr>
          <a:lstStyle/>
          <a:p>
            <a:endParaRPr lang="en-GB"/>
          </a:p>
        </p:txBody>
      </p:sp>
      <p:sp>
        <p:nvSpPr>
          <p:cNvPr id="265227" name="Rectangle 11"/>
          <p:cNvSpPr>
            <a:spLocks noChangeArrowheads="1"/>
          </p:cNvSpPr>
          <p:nvPr/>
        </p:nvSpPr>
        <p:spPr bwMode="auto">
          <a:xfrm flipH="1" flipV="1">
            <a:off x="8081965" y="1932235"/>
            <a:ext cx="215900" cy="38209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lIns="104082" tIns="52040" rIns="104082" bIns="52040" anchor="ctr">
            <a:spAutoFit/>
          </a:bodyPr>
          <a:lstStyle/>
          <a:p>
            <a:pPr>
              <a:defRPr/>
            </a:pPr>
            <a:endParaRPr lang="en-GB"/>
          </a:p>
        </p:txBody>
      </p:sp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7417610" y="5160426"/>
            <a:ext cx="2500330" cy="382095"/>
          </a:xfrm>
          <a:prstGeom prst="rect">
            <a:avLst/>
          </a:prstGeom>
          <a:noFill/>
          <a:ln w="9525" algn="ctr">
            <a:solidFill>
              <a:srgbClr val="FF0000"/>
            </a:solidFill>
            <a:miter lim="800000"/>
            <a:headEnd/>
            <a:tailEnd/>
          </a:ln>
        </p:spPr>
        <p:txBody>
          <a:bodyPr wrap="square" lIns="104082" tIns="52040" rIns="104082" bIns="52040" anchor="ctr">
            <a:spAutoFit/>
          </a:bodyPr>
          <a:lstStyle/>
          <a:p>
            <a:endParaRPr lang="en-GB"/>
          </a:p>
        </p:txBody>
      </p:sp>
      <p:pic>
        <p:nvPicPr>
          <p:cNvPr id="3430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5246" y="4637093"/>
            <a:ext cx="4703190" cy="17059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2133753" y="6423043"/>
            <a:ext cx="854675" cy="369310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250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GB" dirty="0" err="1" smtClean="0">
                <a:solidFill>
                  <a:srgbClr val="FF0000"/>
                </a:solidFill>
              </a:rPr>
              <a:t>m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 rot="5400000">
            <a:off x="4934488" y="5310963"/>
            <a:ext cx="739259" cy="369310"/>
          </a:xfrm>
          <a:prstGeom prst="rect">
            <a:avLst/>
          </a:prstGeom>
          <a:noFill/>
        </p:spPr>
        <p:txBody>
          <a:bodyPr wrap="none" lIns="91417" tIns="45709" rIns="91417" bIns="45709" rtlCol="0">
            <a:spAutoFit/>
          </a:bodyPr>
          <a:lstStyle/>
          <a:p>
            <a:r>
              <a:rPr lang="en-GB" dirty="0" smtClean="0">
                <a:solidFill>
                  <a:srgbClr val="FF0000"/>
                </a:solidFill>
              </a:rPr>
              <a:t>50</a:t>
            </a:r>
            <a:r>
              <a:rPr lang="el-GR" dirty="0" smtClean="0">
                <a:solidFill>
                  <a:srgbClr val="FF0000"/>
                </a:solidFill>
              </a:rPr>
              <a:t>μ</a:t>
            </a:r>
            <a:r>
              <a:rPr lang="en-GB" dirty="0" err="1" smtClean="0">
                <a:solidFill>
                  <a:srgbClr val="FF0000"/>
                </a:solidFill>
              </a:rPr>
              <a:t>m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9" name="Straight Arrow Connector 18"/>
          <p:cNvCxnSpPr/>
          <p:nvPr/>
        </p:nvCxnSpPr>
        <p:spPr bwMode="auto">
          <a:xfrm>
            <a:off x="3059890" y="6637359"/>
            <a:ext cx="1928826" cy="1588"/>
          </a:xfrm>
          <a:prstGeom prst="straightConnector1">
            <a:avLst/>
          </a:prstGeom>
          <a:noFill/>
          <a:ln w="3175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Straight Arrow Connector 21"/>
          <p:cNvCxnSpPr/>
          <p:nvPr/>
        </p:nvCxnSpPr>
        <p:spPr bwMode="auto">
          <a:xfrm rot="10800000">
            <a:off x="416684" y="6637359"/>
            <a:ext cx="1643073" cy="1588"/>
          </a:xfrm>
          <a:prstGeom prst="straightConnector1">
            <a:avLst/>
          </a:prstGeom>
          <a:noFill/>
          <a:ln w="3175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4" name="Straight Arrow Connector 23"/>
          <p:cNvCxnSpPr/>
          <p:nvPr/>
        </p:nvCxnSpPr>
        <p:spPr bwMode="auto">
          <a:xfrm rot="5400000" flipH="1" flipV="1">
            <a:off x="5059360" y="4852201"/>
            <a:ext cx="430216" cy="1588"/>
          </a:xfrm>
          <a:prstGeom prst="straightConnector1">
            <a:avLst/>
          </a:prstGeom>
          <a:noFill/>
          <a:ln w="3175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Straight Arrow Connector 25"/>
          <p:cNvCxnSpPr/>
          <p:nvPr/>
        </p:nvCxnSpPr>
        <p:spPr bwMode="auto">
          <a:xfrm rot="5400000">
            <a:off x="5060950" y="6066647"/>
            <a:ext cx="427040" cy="1588"/>
          </a:xfrm>
          <a:prstGeom prst="straightConnector1">
            <a:avLst/>
          </a:prstGeom>
          <a:noFill/>
          <a:ln w="3175" cap="flat" cmpd="sng" algn="ctr">
            <a:solidFill>
              <a:srgbClr val="CC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65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65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5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5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65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5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5224" grpId="0" animBg="1"/>
      <p:bldP spid="265225" grpId="0" animBg="1"/>
      <p:bldP spid="265226" grpId="0" animBg="1"/>
      <p:bldP spid="13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Rectangle 86"/>
          <p:cNvSpPr/>
          <p:nvPr/>
        </p:nvSpPr>
        <p:spPr bwMode="auto">
          <a:xfrm>
            <a:off x="-54694" y="-36587"/>
            <a:ext cx="10729192" cy="75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139327"/>
            <a:ext cx="10691813" cy="125994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SLHC Phase-II Pixels Outer Layer Stave Concept</a:t>
            </a:r>
            <a:endParaRPr lang="en-US" sz="32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5" name="Group 7"/>
          <p:cNvGrpSpPr/>
          <p:nvPr/>
        </p:nvGrpSpPr>
        <p:grpSpPr>
          <a:xfrm>
            <a:off x="5174184" y="3110846"/>
            <a:ext cx="3772122" cy="3907059"/>
            <a:chOff x="3733800" y="2499606"/>
            <a:chExt cx="5058529" cy="3413375"/>
          </a:xfrm>
        </p:grpSpPr>
        <p:pic>
          <p:nvPicPr>
            <p:cNvPr id="7" name="Picture 7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3733800" y="3581400"/>
              <a:ext cx="5058529" cy="2331581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</p:spPr>
        </p:pic>
        <p:pic>
          <p:nvPicPr>
            <p:cNvPr id="90" name="Picture 11" descr="endviewofstave.png"/>
            <p:cNvPicPr>
              <a:picLocks noChangeAspect="1"/>
            </p:cNvPicPr>
            <p:nvPr/>
          </p:nvPicPr>
          <p:blipFill>
            <a:blip r:embed="rId3" cstate="print"/>
            <a:srcRect t="25751" b="22749"/>
            <a:stretch>
              <a:fillRect/>
            </a:stretch>
          </p:blipFill>
          <p:spPr bwMode="auto">
            <a:xfrm>
              <a:off x="3762050" y="2499606"/>
              <a:ext cx="3734960" cy="8280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" name="Group 123"/>
          <p:cNvGrpSpPr/>
          <p:nvPr/>
        </p:nvGrpSpPr>
        <p:grpSpPr>
          <a:xfrm>
            <a:off x="371040" y="1354919"/>
            <a:ext cx="4880574" cy="4123574"/>
            <a:chOff x="4270989" y="1524000"/>
            <a:chExt cx="5010774" cy="4202057"/>
          </a:xfrm>
        </p:grpSpPr>
        <p:sp>
          <p:nvSpPr>
            <p:cNvPr id="11" name="Rectangle 2"/>
            <p:cNvSpPr>
              <a:spLocks noChangeArrowheads="1"/>
            </p:cNvSpPr>
            <p:nvPr/>
          </p:nvSpPr>
          <p:spPr bwMode="auto">
            <a:xfrm>
              <a:off x="5172511" y="2362200"/>
              <a:ext cx="1828800" cy="21336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2" name="Text Box 4"/>
            <p:cNvSpPr txBox="1">
              <a:spLocks noChangeArrowheads="1"/>
            </p:cNvSpPr>
            <p:nvPr/>
          </p:nvSpPr>
          <p:spPr bwMode="auto">
            <a:xfrm>
              <a:off x="4270989" y="3276600"/>
              <a:ext cx="509176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42.6</a:t>
              </a:r>
            </a:p>
          </p:txBody>
        </p:sp>
        <p:sp>
          <p:nvSpPr>
            <p:cNvPr id="13" name="Rectangle 5"/>
            <p:cNvSpPr>
              <a:spLocks noChangeArrowheads="1"/>
            </p:cNvSpPr>
            <p:nvPr/>
          </p:nvSpPr>
          <p:spPr bwMode="auto">
            <a:xfrm>
              <a:off x="5096311" y="2438400"/>
              <a:ext cx="76200" cy="9906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4" name="Rectangle 6"/>
            <p:cNvSpPr>
              <a:spLocks noChangeArrowheads="1"/>
            </p:cNvSpPr>
            <p:nvPr/>
          </p:nvSpPr>
          <p:spPr bwMode="auto">
            <a:xfrm>
              <a:off x="5096311" y="3505200"/>
              <a:ext cx="76200" cy="9144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5" name="Line 9"/>
            <p:cNvSpPr>
              <a:spLocks noChangeShapeType="1"/>
            </p:cNvSpPr>
            <p:nvPr/>
          </p:nvSpPr>
          <p:spPr bwMode="auto">
            <a:xfrm>
              <a:off x="5096311" y="1524000"/>
              <a:ext cx="1588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6" name="Line 10"/>
            <p:cNvSpPr>
              <a:spLocks noChangeShapeType="1"/>
            </p:cNvSpPr>
            <p:nvPr/>
          </p:nvSpPr>
          <p:spPr bwMode="auto">
            <a:xfrm>
              <a:off x="7077511" y="1524000"/>
              <a:ext cx="1588" cy="4572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7" name="Rectangle 11"/>
            <p:cNvSpPr>
              <a:spLocks noChangeArrowheads="1"/>
            </p:cNvSpPr>
            <p:nvPr/>
          </p:nvSpPr>
          <p:spPr bwMode="auto">
            <a:xfrm>
              <a:off x="7001311" y="3505200"/>
              <a:ext cx="76200" cy="9144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18" name="Text Box 12"/>
            <p:cNvSpPr txBox="1">
              <a:spLocks noChangeArrowheads="1"/>
            </p:cNvSpPr>
            <p:nvPr/>
          </p:nvSpPr>
          <p:spPr bwMode="auto">
            <a:xfrm>
              <a:off x="5825366" y="1752600"/>
              <a:ext cx="509176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38.0</a:t>
              </a:r>
            </a:p>
          </p:txBody>
        </p:sp>
        <p:sp>
          <p:nvSpPr>
            <p:cNvPr id="19" name="Line 13"/>
            <p:cNvSpPr>
              <a:spLocks noChangeShapeType="1"/>
            </p:cNvSpPr>
            <p:nvPr/>
          </p:nvSpPr>
          <p:spPr bwMode="auto">
            <a:xfrm flipH="1">
              <a:off x="4543425" y="4495800"/>
              <a:ext cx="56197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0" name="Line 14"/>
            <p:cNvSpPr>
              <a:spLocks noChangeShapeType="1"/>
            </p:cNvSpPr>
            <p:nvPr/>
          </p:nvSpPr>
          <p:spPr bwMode="auto">
            <a:xfrm flipH="1">
              <a:off x="4543425" y="2362200"/>
              <a:ext cx="56197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1" name="Rectangle 15"/>
            <p:cNvSpPr>
              <a:spLocks noChangeArrowheads="1"/>
            </p:cNvSpPr>
            <p:nvPr/>
          </p:nvSpPr>
          <p:spPr bwMode="auto">
            <a:xfrm>
              <a:off x="5248711" y="2438400"/>
              <a:ext cx="1676400" cy="1981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2" name="Line 16"/>
            <p:cNvSpPr>
              <a:spLocks noChangeShapeType="1"/>
            </p:cNvSpPr>
            <p:nvPr/>
          </p:nvSpPr>
          <p:spPr bwMode="auto">
            <a:xfrm>
              <a:off x="5096311" y="1752600"/>
              <a:ext cx="19812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grpSp>
          <p:nvGrpSpPr>
            <p:cNvPr id="8" name="Group 122"/>
            <p:cNvGrpSpPr/>
            <p:nvPr/>
          </p:nvGrpSpPr>
          <p:grpSpPr>
            <a:xfrm>
              <a:off x="5172511" y="1905000"/>
              <a:ext cx="1830388" cy="482545"/>
              <a:chOff x="5172511" y="1143000"/>
              <a:chExt cx="1830388" cy="482545"/>
            </a:xfrm>
          </p:grpSpPr>
          <p:sp>
            <p:nvSpPr>
              <p:cNvPr id="48" name="Text Box 3"/>
              <p:cNvSpPr txBox="1">
                <a:spLocks noChangeArrowheads="1"/>
              </p:cNvSpPr>
              <p:nvPr/>
            </p:nvSpPr>
            <p:spPr bwMode="auto">
              <a:xfrm>
                <a:off x="5825366" y="1309688"/>
                <a:ext cx="509176" cy="315857"/>
              </a:xfrm>
              <a:prstGeom prst="rect">
                <a:avLst/>
              </a:prstGeom>
              <a:noFill/>
              <a:ln w="9525">
                <a:noFill/>
                <a:round/>
                <a:headEnd/>
                <a:tailEnd/>
              </a:ln>
              <a:effectLst/>
            </p:spPr>
            <p:txBody>
              <a:bodyPr wrap="none" lIns="90000" tIns="46800" rIns="90000" bIns="46800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00" dirty="0">
                    <a:solidFill>
                      <a:srgbClr val="000000"/>
                    </a:solidFill>
                    <a:latin typeface="Times New Roman" pitchFamily="-110" charset="0"/>
                    <a:ea typeface="DejaVu Sans" charset="0"/>
                    <a:cs typeface="DejaVu Sans" charset="0"/>
                  </a:rPr>
                  <a:t>35.9</a:t>
                </a:r>
              </a:p>
            </p:txBody>
          </p:sp>
          <p:sp>
            <p:nvSpPr>
              <p:cNvPr id="49" name="Line 7"/>
              <p:cNvSpPr>
                <a:spLocks noChangeShapeType="1"/>
              </p:cNvSpPr>
              <p:nvPr/>
            </p:nvSpPr>
            <p:spPr bwMode="auto">
              <a:xfrm>
                <a:off x="5172511" y="1143000"/>
                <a:ext cx="1588" cy="45720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400" dirty="0"/>
              </a:p>
            </p:txBody>
          </p:sp>
          <p:sp>
            <p:nvSpPr>
              <p:cNvPr id="50" name="Line 8"/>
              <p:cNvSpPr>
                <a:spLocks noChangeShapeType="1"/>
              </p:cNvSpPr>
              <p:nvPr/>
            </p:nvSpPr>
            <p:spPr bwMode="auto">
              <a:xfrm>
                <a:off x="7001311" y="1143000"/>
                <a:ext cx="1588" cy="457200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/>
                <a:tailEnd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400" dirty="0"/>
              </a:p>
            </p:txBody>
          </p:sp>
          <p:sp>
            <p:nvSpPr>
              <p:cNvPr id="51" name="Line 17"/>
              <p:cNvSpPr>
                <a:spLocks noChangeShapeType="1"/>
              </p:cNvSpPr>
              <p:nvPr/>
            </p:nvSpPr>
            <p:spPr bwMode="auto">
              <a:xfrm>
                <a:off x="5172511" y="1371600"/>
                <a:ext cx="1828800" cy="1588"/>
              </a:xfrm>
              <a:prstGeom prst="line">
                <a:avLst/>
              </a:prstGeom>
              <a:noFill/>
              <a:ln w="9360">
                <a:solidFill>
                  <a:srgbClr val="000000"/>
                </a:solidFill>
                <a:miter lim="800000"/>
                <a:headEnd type="triangle" w="med" len="med"/>
                <a:tailEnd type="triangle" w="med" len="med"/>
              </a:ln>
              <a:effectLst/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de-DE" sz="1400" dirty="0"/>
              </a:p>
            </p:txBody>
          </p:sp>
        </p:grpSp>
        <p:sp>
          <p:nvSpPr>
            <p:cNvPr id="24" name="Line 18"/>
            <p:cNvSpPr>
              <a:spLocks noChangeShapeType="1"/>
            </p:cNvSpPr>
            <p:nvPr/>
          </p:nvSpPr>
          <p:spPr bwMode="auto">
            <a:xfrm flipV="1">
              <a:off x="4786312" y="2347913"/>
              <a:ext cx="1588" cy="21621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5" name="Line 19"/>
            <p:cNvSpPr>
              <a:spLocks noChangeShapeType="1"/>
            </p:cNvSpPr>
            <p:nvPr/>
          </p:nvSpPr>
          <p:spPr bwMode="auto">
            <a:xfrm flipH="1">
              <a:off x="6910824" y="2971800"/>
              <a:ext cx="1171575" cy="304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6" name="Text Box 20"/>
            <p:cNvSpPr txBox="1">
              <a:spLocks noChangeArrowheads="1"/>
            </p:cNvSpPr>
            <p:nvPr/>
          </p:nvSpPr>
          <p:spPr bwMode="auto">
            <a:xfrm>
              <a:off x="7310805" y="2667000"/>
              <a:ext cx="1564114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  <a:tab pos="2476824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Active 33.9 x 40.6</a:t>
              </a:r>
            </a:p>
          </p:txBody>
        </p:sp>
        <p:sp>
          <p:nvSpPr>
            <p:cNvPr id="27" name="Rectangle 21"/>
            <p:cNvSpPr>
              <a:spLocks noChangeArrowheads="1"/>
            </p:cNvSpPr>
            <p:nvPr/>
          </p:nvSpPr>
          <p:spPr bwMode="auto">
            <a:xfrm>
              <a:off x="5782111" y="4495800"/>
              <a:ext cx="609600" cy="6858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8" name="Rectangle 22"/>
            <p:cNvSpPr>
              <a:spLocks noChangeArrowheads="1"/>
            </p:cNvSpPr>
            <p:nvPr/>
          </p:nvSpPr>
          <p:spPr bwMode="auto">
            <a:xfrm>
              <a:off x="5934511" y="4953000"/>
              <a:ext cx="304800" cy="76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prstDash val="dash"/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29" name="Line 23"/>
            <p:cNvSpPr>
              <a:spLocks noChangeShapeType="1"/>
            </p:cNvSpPr>
            <p:nvPr/>
          </p:nvSpPr>
          <p:spPr bwMode="auto">
            <a:xfrm>
              <a:off x="5782111" y="5334000"/>
              <a:ext cx="609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0" name="Text Box 24"/>
            <p:cNvSpPr txBox="1">
              <a:spLocks noChangeArrowheads="1"/>
            </p:cNvSpPr>
            <p:nvPr/>
          </p:nvSpPr>
          <p:spPr bwMode="auto">
            <a:xfrm>
              <a:off x="5850988" y="5410200"/>
              <a:ext cx="509176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10.0</a:t>
              </a:r>
            </a:p>
          </p:txBody>
        </p:sp>
        <p:sp>
          <p:nvSpPr>
            <p:cNvPr id="31" name="Line 25"/>
            <p:cNvSpPr>
              <a:spLocks noChangeShapeType="1"/>
            </p:cNvSpPr>
            <p:nvPr/>
          </p:nvSpPr>
          <p:spPr bwMode="auto">
            <a:xfrm flipH="1">
              <a:off x="4543425" y="5181600"/>
              <a:ext cx="56197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2" name="Line 26"/>
            <p:cNvSpPr>
              <a:spLocks noChangeShapeType="1"/>
            </p:cNvSpPr>
            <p:nvPr/>
          </p:nvSpPr>
          <p:spPr bwMode="auto">
            <a:xfrm>
              <a:off x="4786312" y="4495800"/>
              <a:ext cx="1588" cy="685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3" name="Text Box 27"/>
            <p:cNvSpPr txBox="1">
              <a:spLocks noChangeArrowheads="1"/>
            </p:cNvSpPr>
            <p:nvPr/>
          </p:nvSpPr>
          <p:spPr bwMode="auto">
            <a:xfrm>
              <a:off x="4270989" y="4724400"/>
              <a:ext cx="509176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15.0</a:t>
              </a:r>
            </a:p>
          </p:txBody>
        </p:sp>
        <p:sp>
          <p:nvSpPr>
            <p:cNvPr id="34" name="Text Box 28"/>
            <p:cNvSpPr txBox="1">
              <a:spLocks noChangeArrowheads="1"/>
            </p:cNvSpPr>
            <p:nvPr/>
          </p:nvSpPr>
          <p:spPr bwMode="auto">
            <a:xfrm>
              <a:off x="6175532" y="4587839"/>
              <a:ext cx="2316163" cy="535401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  <a:tab pos="2476824" algn="l"/>
                  <a:tab pos="3302432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Flex pigtail </a:t>
              </a:r>
              <a:b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</a:b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(connector plugs into page)‏</a:t>
              </a:r>
            </a:p>
          </p:txBody>
        </p:sp>
        <p:sp>
          <p:nvSpPr>
            <p:cNvPr id="35" name="Rectangle 29"/>
            <p:cNvSpPr>
              <a:spLocks noChangeArrowheads="1"/>
            </p:cNvSpPr>
            <p:nvPr/>
          </p:nvSpPr>
          <p:spPr bwMode="auto">
            <a:xfrm>
              <a:off x="6620311" y="3429000"/>
              <a:ext cx="76200" cy="381000"/>
            </a:xfrm>
            <a:prstGeom prst="rect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6" name="Text Box 30"/>
            <p:cNvSpPr txBox="1">
              <a:spLocks noChangeArrowheads="1"/>
            </p:cNvSpPr>
            <p:nvPr/>
          </p:nvSpPr>
          <p:spPr bwMode="auto">
            <a:xfrm>
              <a:off x="7289326" y="3217152"/>
              <a:ext cx="1490054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  <a:tab pos="2476824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Pixel orientation</a:t>
              </a:r>
            </a:p>
          </p:txBody>
        </p:sp>
        <p:sp>
          <p:nvSpPr>
            <p:cNvPr id="37" name="Line 31"/>
            <p:cNvSpPr>
              <a:spLocks noChangeShapeType="1"/>
            </p:cNvSpPr>
            <p:nvPr/>
          </p:nvSpPr>
          <p:spPr bwMode="auto">
            <a:xfrm flipH="1">
              <a:off x="6682224" y="3505200"/>
              <a:ext cx="1323975" cy="1524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8" name="Line 32"/>
            <p:cNvSpPr>
              <a:spLocks noChangeShapeType="1"/>
            </p:cNvSpPr>
            <p:nvPr/>
          </p:nvSpPr>
          <p:spPr bwMode="auto">
            <a:xfrm>
              <a:off x="6848911" y="25908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39" name="Line 33"/>
            <p:cNvSpPr>
              <a:spLocks noChangeShapeType="1"/>
            </p:cNvSpPr>
            <p:nvPr/>
          </p:nvSpPr>
          <p:spPr bwMode="auto">
            <a:xfrm>
              <a:off x="6848911" y="26670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0" name="Line 34"/>
            <p:cNvSpPr>
              <a:spLocks noChangeShapeType="1"/>
            </p:cNvSpPr>
            <p:nvPr/>
          </p:nvSpPr>
          <p:spPr bwMode="auto">
            <a:xfrm>
              <a:off x="6848911" y="27432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1" name="Line 35"/>
            <p:cNvSpPr>
              <a:spLocks noChangeShapeType="1"/>
            </p:cNvSpPr>
            <p:nvPr/>
          </p:nvSpPr>
          <p:spPr bwMode="auto">
            <a:xfrm>
              <a:off x="6848911" y="28194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2" name="Line 36"/>
            <p:cNvSpPr>
              <a:spLocks noChangeShapeType="1"/>
            </p:cNvSpPr>
            <p:nvPr/>
          </p:nvSpPr>
          <p:spPr bwMode="auto">
            <a:xfrm>
              <a:off x="6848911" y="28956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3" name="Line 37"/>
            <p:cNvSpPr>
              <a:spLocks noChangeShapeType="1"/>
            </p:cNvSpPr>
            <p:nvPr/>
          </p:nvSpPr>
          <p:spPr bwMode="auto">
            <a:xfrm>
              <a:off x="6848911" y="2971800"/>
              <a:ext cx="2286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4" name="Text Box 38"/>
            <p:cNvSpPr txBox="1">
              <a:spLocks noChangeArrowheads="1"/>
            </p:cNvSpPr>
            <p:nvPr/>
          </p:nvSpPr>
          <p:spPr bwMode="auto">
            <a:xfrm>
              <a:off x="6988575" y="2133600"/>
              <a:ext cx="2293188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  <a:tab pos="2476824" algn="l"/>
                  <a:tab pos="3302432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Flex down to chip w-bonds</a:t>
              </a:r>
            </a:p>
          </p:txBody>
        </p:sp>
        <p:sp>
          <p:nvSpPr>
            <p:cNvPr id="45" name="Line 39"/>
            <p:cNvSpPr>
              <a:spLocks noChangeShapeType="1"/>
            </p:cNvSpPr>
            <p:nvPr/>
          </p:nvSpPr>
          <p:spPr bwMode="auto">
            <a:xfrm flipH="1">
              <a:off x="7063224" y="2362200"/>
              <a:ext cx="1095375" cy="3048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  <p:sp>
          <p:nvSpPr>
            <p:cNvPr id="46" name="Text Box 40"/>
            <p:cNvSpPr txBox="1">
              <a:spLocks noChangeArrowheads="1"/>
            </p:cNvSpPr>
            <p:nvPr/>
          </p:nvSpPr>
          <p:spPr bwMode="auto">
            <a:xfrm>
              <a:off x="6371757" y="5183841"/>
              <a:ext cx="2633598" cy="315857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</a:tabLst>
              </a:pPr>
              <a:r>
                <a:rPr lang="en-US" sz="1400" dirty="0">
                  <a:solidFill>
                    <a:srgbClr val="000000"/>
                  </a:solidFill>
                  <a:latin typeface="Times New Roman" pitchFamily="-110" charset="0"/>
                  <a:ea typeface="DejaVu Sans" charset="0"/>
                  <a:cs typeface="DejaVu Sans" charset="0"/>
                </a:rPr>
                <a:t>(vertical inter-chip gap 0.1mm)‏</a:t>
              </a:r>
            </a:p>
          </p:txBody>
        </p:sp>
        <p:sp>
          <p:nvSpPr>
            <p:cNvPr id="47" name="Rectangle 41"/>
            <p:cNvSpPr>
              <a:spLocks noChangeArrowheads="1"/>
            </p:cNvSpPr>
            <p:nvPr/>
          </p:nvSpPr>
          <p:spPr bwMode="auto">
            <a:xfrm>
              <a:off x="7001311" y="2438400"/>
              <a:ext cx="76200" cy="9906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400" dirty="0"/>
            </a:p>
          </p:txBody>
        </p:sp>
      </p:grpSp>
      <p:sp>
        <p:nvSpPr>
          <p:cNvPr id="53" name="TextBox 52"/>
          <p:cNvSpPr txBox="1"/>
          <p:nvPr/>
        </p:nvSpPr>
        <p:spPr>
          <a:xfrm>
            <a:off x="3206393" y="1424117"/>
            <a:ext cx="3054083" cy="459249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sz="2300" dirty="0" smtClean="0"/>
              <a:t>4 FEI-I4 ASIC module</a:t>
            </a:r>
            <a:endParaRPr lang="en-GB" sz="2300" dirty="0"/>
          </a:p>
        </p:txBody>
      </p:sp>
      <p:grpSp>
        <p:nvGrpSpPr>
          <p:cNvPr id="10" name="Group 118"/>
          <p:cNvGrpSpPr/>
          <p:nvPr/>
        </p:nvGrpSpPr>
        <p:grpSpPr>
          <a:xfrm>
            <a:off x="136227" y="5244063"/>
            <a:ext cx="4030244" cy="1920150"/>
            <a:chOff x="304800" y="3429000"/>
            <a:chExt cx="4130675" cy="2561732"/>
          </a:xfrm>
        </p:grpSpPr>
        <p:sp>
          <p:nvSpPr>
            <p:cNvPr id="55" name="Rectangle 4"/>
            <p:cNvSpPr>
              <a:spLocks noChangeArrowheads="1"/>
            </p:cNvSpPr>
            <p:nvPr/>
          </p:nvSpPr>
          <p:spPr bwMode="auto">
            <a:xfrm>
              <a:off x="1989137" y="5054600"/>
              <a:ext cx="762000" cy="3048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6" name="Rectangle 5"/>
            <p:cNvSpPr>
              <a:spLocks noChangeArrowheads="1"/>
            </p:cNvSpPr>
            <p:nvPr/>
          </p:nvSpPr>
          <p:spPr bwMode="auto">
            <a:xfrm>
              <a:off x="2827337" y="5054600"/>
              <a:ext cx="762000" cy="3048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7" name="Rectangle 6"/>
            <p:cNvSpPr>
              <a:spLocks noChangeArrowheads="1"/>
            </p:cNvSpPr>
            <p:nvPr/>
          </p:nvSpPr>
          <p:spPr bwMode="auto">
            <a:xfrm>
              <a:off x="1912937" y="4597400"/>
              <a:ext cx="1752600" cy="4572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8" name="Rectangle 7"/>
            <p:cNvSpPr>
              <a:spLocks noChangeArrowheads="1"/>
            </p:cNvSpPr>
            <p:nvPr/>
          </p:nvSpPr>
          <p:spPr bwMode="auto">
            <a:xfrm>
              <a:off x="1074737" y="4140200"/>
              <a:ext cx="304800" cy="12954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59" name="Rectangle 8"/>
            <p:cNvSpPr>
              <a:spLocks noChangeArrowheads="1"/>
            </p:cNvSpPr>
            <p:nvPr/>
          </p:nvSpPr>
          <p:spPr bwMode="auto">
            <a:xfrm>
              <a:off x="1912937" y="4445000"/>
              <a:ext cx="1752600" cy="1524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0" name="Freeform 9"/>
            <p:cNvSpPr>
              <a:spLocks noChangeArrowheads="1"/>
            </p:cNvSpPr>
            <p:nvPr/>
          </p:nvSpPr>
          <p:spPr bwMode="auto">
            <a:xfrm>
              <a:off x="1074737" y="4127500"/>
              <a:ext cx="838200" cy="4699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92" y="8"/>
                </a:cxn>
                <a:cxn ang="0">
                  <a:pos x="288" y="56"/>
                </a:cxn>
                <a:cxn ang="0">
                  <a:pos x="384" y="248"/>
                </a:cxn>
                <a:cxn ang="0">
                  <a:pos x="528" y="296"/>
                </a:cxn>
              </a:cxnLst>
              <a:rect l="0" t="0" r="r" b="b"/>
              <a:pathLst>
                <a:path w="528" h="296">
                  <a:moveTo>
                    <a:pt x="0" y="8"/>
                  </a:moveTo>
                  <a:cubicBezTo>
                    <a:pt x="72" y="4"/>
                    <a:pt x="144" y="0"/>
                    <a:pt x="192" y="8"/>
                  </a:cubicBezTo>
                  <a:cubicBezTo>
                    <a:pt x="240" y="16"/>
                    <a:pt x="256" y="16"/>
                    <a:pt x="288" y="56"/>
                  </a:cubicBezTo>
                  <a:cubicBezTo>
                    <a:pt x="320" y="96"/>
                    <a:pt x="344" y="208"/>
                    <a:pt x="384" y="248"/>
                  </a:cubicBezTo>
                  <a:cubicBezTo>
                    <a:pt x="424" y="288"/>
                    <a:pt x="496" y="288"/>
                    <a:pt x="528" y="29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1" name="Freeform 10"/>
            <p:cNvSpPr>
              <a:spLocks noChangeArrowheads="1"/>
            </p:cNvSpPr>
            <p:nvPr/>
          </p:nvSpPr>
          <p:spPr bwMode="auto">
            <a:xfrm>
              <a:off x="1074737" y="3987800"/>
              <a:ext cx="838200" cy="469900"/>
            </a:xfrm>
            <a:custGeom>
              <a:avLst/>
              <a:gdLst/>
              <a:ahLst/>
              <a:cxnLst>
                <a:cxn ang="0">
                  <a:pos x="0" y="8"/>
                </a:cxn>
                <a:cxn ang="0">
                  <a:pos x="192" y="8"/>
                </a:cxn>
                <a:cxn ang="0">
                  <a:pos x="288" y="56"/>
                </a:cxn>
                <a:cxn ang="0">
                  <a:pos x="384" y="248"/>
                </a:cxn>
                <a:cxn ang="0">
                  <a:pos x="528" y="296"/>
                </a:cxn>
              </a:cxnLst>
              <a:rect l="0" t="0" r="r" b="b"/>
              <a:pathLst>
                <a:path w="528" h="296">
                  <a:moveTo>
                    <a:pt x="0" y="8"/>
                  </a:moveTo>
                  <a:cubicBezTo>
                    <a:pt x="72" y="4"/>
                    <a:pt x="144" y="0"/>
                    <a:pt x="192" y="8"/>
                  </a:cubicBezTo>
                  <a:cubicBezTo>
                    <a:pt x="240" y="16"/>
                    <a:pt x="256" y="16"/>
                    <a:pt x="288" y="56"/>
                  </a:cubicBezTo>
                  <a:cubicBezTo>
                    <a:pt x="320" y="96"/>
                    <a:pt x="344" y="208"/>
                    <a:pt x="384" y="248"/>
                  </a:cubicBezTo>
                  <a:cubicBezTo>
                    <a:pt x="424" y="288"/>
                    <a:pt x="496" y="288"/>
                    <a:pt x="528" y="296"/>
                  </a:cubicBezTo>
                </a:path>
              </a:pathLst>
            </a:custGeom>
            <a:noFill/>
            <a:ln w="936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2" name="Line 11"/>
            <p:cNvSpPr>
              <a:spLocks noChangeShapeType="1"/>
            </p:cNvSpPr>
            <p:nvPr/>
          </p:nvSpPr>
          <p:spPr bwMode="auto">
            <a:xfrm>
              <a:off x="922337" y="3987800"/>
              <a:ext cx="1588" cy="152400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3" name="Line 12"/>
            <p:cNvSpPr>
              <a:spLocks noChangeShapeType="1"/>
            </p:cNvSpPr>
            <p:nvPr/>
          </p:nvSpPr>
          <p:spPr bwMode="auto">
            <a:xfrm>
              <a:off x="922337" y="4140200"/>
              <a:ext cx="1524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4" name="Line 13"/>
            <p:cNvSpPr>
              <a:spLocks noChangeShapeType="1"/>
            </p:cNvSpPr>
            <p:nvPr/>
          </p:nvSpPr>
          <p:spPr bwMode="auto">
            <a:xfrm>
              <a:off x="922337" y="3987800"/>
              <a:ext cx="1524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5" name="Rectangle 14"/>
            <p:cNvSpPr>
              <a:spLocks noChangeArrowheads="1"/>
            </p:cNvSpPr>
            <p:nvPr/>
          </p:nvSpPr>
          <p:spPr bwMode="auto">
            <a:xfrm>
              <a:off x="1989137" y="5359400"/>
              <a:ext cx="1600200" cy="76200"/>
            </a:xfrm>
            <a:prstGeom prst="rect">
              <a:avLst/>
            </a:prstGeom>
            <a:solidFill>
              <a:srgbClr val="BBE0E3"/>
            </a:solidFill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6" name="Line 15"/>
            <p:cNvSpPr>
              <a:spLocks noChangeShapeType="1"/>
            </p:cNvSpPr>
            <p:nvPr/>
          </p:nvSpPr>
          <p:spPr bwMode="auto">
            <a:xfrm flipH="1">
              <a:off x="304800" y="5435600"/>
              <a:ext cx="4130675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67" name="Text Box 16"/>
            <p:cNvSpPr txBox="1">
              <a:spLocks noChangeArrowheads="1"/>
            </p:cNvSpPr>
            <p:nvPr/>
          </p:nvSpPr>
          <p:spPr bwMode="auto">
            <a:xfrm>
              <a:off x="2571192" y="5410199"/>
              <a:ext cx="442588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glue</a:t>
              </a:r>
            </a:p>
          </p:txBody>
        </p:sp>
        <p:sp>
          <p:nvSpPr>
            <p:cNvPr id="68" name="Text Box 17"/>
            <p:cNvSpPr txBox="1">
              <a:spLocks noChangeArrowheads="1"/>
            </p:cNvSpPr>
            <p:nvPr/>
          </p:nvSpPr>
          <p:spPr bwMode="auto">
            <a:xfrm>
              <a:off x="2940743" y="5105400"/>
              <a:ext cx="371941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FE</a:t>
              </a:r>
              <a:endParaRPr lang="en-US" sz="1100" dirty="0">
                <a:solidFill>
                  <a:srgbClr val="000000"/>
                </a:solidFill>
                <a:ea typeface="DejaVu Sans" charset="0"/>
                <a:cs typeface="DejaVu Sans" charset="0"/>
              </a:endParaRPr>
            </a:p>
          </p:txBody>
        </p:sp>
        <p:sp>
          <p:nvSpPr>
            <p:cNvPr id="69" name="Text Box 18"/>
            <p:cNvSpPr txBox="1">
              <a:spLocks noChangeArrowheads="1"/>
            </p:cNvSpPr>
            <p:nvPr/>
          </p:nvSpPr>
          <p:spPr bwMode="auto">
            <a:xfrm>
              <a:off x="2494552" y="4724400"/>
              <a:ext cx="578952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sensor</a:t>
              </a:r>
            </a:p>
          </p:txBody>
        </p:sp>
        <p:sp>
          <p:nvSpPr>
            <p:cNvPr id="70" name="Text Box 19"/>
            <p:cNvSpPr txBox="1">
              <a:spLocks noChangeArrowheads="1"/>
            </p:cNvSpPr>
            <p:nvPr/>
          </p:nvSpPr>
          <p:spPr bwMode="auto">
            <a:xfrm>
              <a:off x="2719531" y="4397115"/>
              <a:ext cx="409729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flex</a:t>
              </a:r>
            </a:p>
          </p:txBody>
        </p:sp>
        <p:sp>
          <p:nvSpPr>
            <p:cNvPr id="71" name="Line 20"/>
            <p:cNvSpPr>
              <a:spLocks noChangeShapeType="1"/>
            </p:cNvSpPr>
            <p:nvPr/>
          </p:nvSpPr>
          <p:spPr bwMode="auto">
            <a:xfrm flipV="1">
              <a:off x="2971800" y="5427662"/>
              <a:ext cx="533400" cy="5873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 rot="16200000">
              <a:off x="405966" y="4823373"/>
              <a:ext cx="1035915" cy="270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connector</a:t>
              </a:r>
            </a:p>
          </p:txBody>
        </p:sp>
        <p:sp>
          <p:nvSpPr>
            <p:cNvPr id="73" name="Line 22"/>
            <p:cNvSpPr>
              <a:spLocks noChangeShapeType="1"/>
            </p:cNvSpPr>
            <p:nvPr/>
          </p:nvSpPr>
          <p:spPr bwMode="auto">
            <a:xfrm>
              <a:off x="998537" y="5687792"/>
              <a:ext cx="3048000" cy="1588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74" name="Text Box 24"/>
            <p:cNvSpPr txBox="1">
              <a:spLocks noChangeArrowheads="1"/>
            </p:cNvSpPr>
            <p:nvPr/>
          </p:nvSpPr>
          <p:spPr bwMode="auto">
            <a:xfrm>
              <a:off x="1860409" y="5638800"/>
              <a:ext cx="1280491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  <a:tab pos="1651216" algn="l"/>
                  <a:tab pos="2476824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Compressed scale</a:t>
              </a:r>
            </a:p>
          </p:txBody>
        </p:sp>
        <p:sp>
          <p:nvSpPr>
            <p:cNvPr id="75" name="Line 25"/>
            <p:cNvSpPr>
              <a:spLocks noChangeShapeType="1"/>
            </p:cNvSpPr>
            <p:nvPr/>
          </p:nvSpPr>
          <p:spPr bwMode="auto">
            <a:xfrm flipV="1">
              <a:off x="685799" y="3987800"/>
              <a:ext cx="1588" cy="1463675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 type="triangle" w="med" len="med"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76" name="Text Box 26"/>
            <p:cNvSpPr txBox="1">
              <a:spLocks noChangeArrowheads="1"/>
            </p:cNvSpPr>
            <p:nvPr/>
          </p:nvSpPr>
          <p:spPr bwMode="auto">
            <a:xfrm rot="16200000">
              <a:off x="118061" y="4375699"/>
              <a:ext cx="837026" cy="270364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1.0 mm</a:t>
              </a:r>
            </a:p>
          </p:txBody>
        </p:sp>
        <p:sp>
          <p:nvSpPr>
            <p:cNvPr id="77" name="Rectangle 27"/>
            <p:cNvSpPr>
              <a:spLocks noChangeArrowheads="1"/>
            </p:cNvSpPr>
            <p:nvPr/>
          </p:nvSpPr>
          <p:spPr bwMode="auto">
            <a:xfrm>
              <a:off x="922337" y="3606800"/>
              <a:ext cx="533400" cy="381000"/>
            </a:xfrm>
            <a:prstGeom prst="rect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78" name="Line 28"/>
            <p:cNvSpPr>
              <a:spLocks noChangeShapeType="1"/>
            </p:cNvSpPr>
            <p:nvPr/>
          </p:nvSpPr>
          <p:spPr bwMode="auto">
            <a:xfrm flipH="1">
              <a:off x="525462" y="3995738"/>
              <a:ext cx="320675" cy="1587"/>
            </a:xfrm>
            <a:prstGeom prst="line">
              <a:avLst/>
            </a:prstGeom>
            <a:noFill/>
            <a:ln w="9360">
              <a:solidFill>
                <a:srgbClr val="000000"/>
              </a:solidFill>
              <a:miter lim="800000"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79" name="Text Box 29"/>
            <p:cNvSpPr txBox="1">
              <a:spLocks noChangeArrowheads="1"/>
            </p:cNvSpPr>
            <p:nvPr/>
          </p:nvSpPr>
          <p:spPr bwMode="auto">
            <a:xfrm>
              <a:off x="1407964" y="3632420"/>
              <a:ext cx="697244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stiffener</a:t>
              </a:r>
            </a:p>
          </p:txBody>
        </p:sp>
        <p:sp>
          <p:nvSpPr>
            <p:cNvPr id="80" name="AutoShape 32"/>
            <p:cNvSpPr>
              <a:spLocks noChangeArrowheads="1"/>
            </p:cNvSpPr>
            <p:nvPr/>
          </p:nvSpPr>
          <p:spPr bwMode="auto">
            <a:xfrm>
              <a:off x="2446337" y="3983038"/>
              <a:ext cx="228600" cy="457200"/>
            </a:xfrm>
            <a:prstGeom prst="roundRect">
              <a:avLst>
                <a:gd name="adj" fmla="val 694"/>
              </a:avLst>
            </a:prstGeom>
            <a:solidFill>
              <a:srgbClr val="99CCFF"/>
            </a:solidFill>
            <a:ln w="9525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1" name="Text Box 33"/>
            <p:cNvSpPr txBox="1">
              <a:spLocks noChangeArrowheads="1"/>
            </p:cNvSpPr>
            <p:nvPr/>
          </p:nvSpPr>
          <p:spPr bwMode="auto">
            <a:xfrm>
              <a:off x="3334170" y="3429000"/>
              <a:ext cx="682459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0" algn="l"/>
                  <a:tab pos="521437" algn="l"/>
                  <a:tab pos="1042873" algn="l"/>
                  <a:tab pos="1564310" algn="l"/>
                  <a:tab pos="2085746" algn="l"/>
                  <a:tab pos="2607183" algn="l"/>
                  <a:tab pos="3128620" algn="l"/>
                  <a:tab pos="3650056" algn="l"/>
                  <a:tab pos="4171493" algn="l"/>
                  <a:tab pos="4692929" algn="l"/>
                  <a:tab pos="5214366" algn="l"/>
                  <a:tab pos="5735803" algn="l"/>
                  <a:tab pos="6257239" algn="l"/>
                  <a:tab pos="6778676" algn="l"/>
                  <a:tab pos="7300112" algn="l"/>
                  <a:tab pos="7821549" algn="l"/>
                  <a:tab pos="8342986" algn="l"/>
                  <a:tab pos="8864422" algn="l"/>
                  <a:tab pos="9385859" algn="l"/>
                  <a:tab pos="9907295" algn="l"/>
                  <a:tab pos="10428732" algn="l"/>
                </a:tabLst>
              </a:pPr>
              <a:r>
                <a:rPr lang="en-US" sz="1100" dirty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passives</a:t>
              </a:r>
            </a:p>
          </p:txBody>
        </p:sp>
        <p:sp>
          <p:nvSpPr>
            <p:cNvPr id="82" name="Line 34"/>
            <p:cNvSpPr>
              <a:spLocks noChangeShapeType="1"/>
            </p:cNvSpPr>
            <p:nvPr/>
          </p:nvSpPr>
          <p:spPr bwMode="auto">
            <a:xfrm flipH="1">
              <a:off x="2673350" y="3683000"/>
              <a:ext cx="688975" cy="457200"/>
            </a:xfrm>
            <a:prstGeom prst="line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 type="triangle" w="med" len="med"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de-DE" sz="1100" dirty="0"/>
            </a:p>
          </p:txBody>
        </p:sp>
        <p:sp>
          <p:nvSpPr>
            <p:cNvPr id="83" name="Text Box 17"/>
            <p:cNvSpPr txBox="1">
              <a:spLocks noChangeArrowheads="1"/>
            </p:cNvSpPr>
            <p:nvPr/>
          </p:nvSpPr>
          <p:spPr bwMode="auto">
            <a:xfrm>
              <a:off x="2178743" y="5105400"/>
              <a:ext cx="371941" cy="35193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wrap="none" lIns="90000" tIns="46800" rIns="90000" bIns="46800">
              <a:prstTxWarp prst="textNoShape">
                <a:avLst/>
              </a:prstTxWarp>
              <a:spAutoFit/>
            </a:bodyPr>
            <a:lstStyle/>
            <a:p>
              <a:pPr>
                <a:tabLst>
                  <a:tab pos="825608" algn="l"/>
                </a:tabLst>
              </a:pPr>
              <a:r>
                <a:rPr lang="en-US" sz="1100" dirty="0" smtClean="0">
                  <a:solidFill>
                    <a:srgbClr val="000000"/>
                  </a:solidFill>
                  <a:ea typeface="DejaVu Sans" charset="0"/>
                  <a:cs typeface="DejaVu Sans" charset="0"/>
                </a:rPr>
                <a:t>FE</a:t>
              </a:r>
              <a:endParaRPr lang="en-US" sz="1100" dirty="0">
                <a:solidFill>
                  <a:srgbClr val="000000"/>
                </a:solidFill>
                <a:ea typeface="DejaVu Sans" charset="0"/>
                <a:cs typeface="DejaVu Sans" charset="0"/>
              </a:endParaRPr>
            </a:p>
          </p:txBody>
        </p:sp>
      </p:grpSp>
      <p:pic>
        <p:nvPicPr>
          <p:cNvPr id="84" name="Picture Placeholder 17" descr="HLL_n-in-p_wafer.jpg"/>
          <p:cNvPicPr>
            <a:picLocks noChangeAspect="1"/>
          </p:cNvPicPr>
          <p:nvPr/>
        </p:nvPicPr>
        <p:blipFill>
          <a:blip r:embed="rId4" cstate="print"/>
          <a:srcRect t="-7273" b="-7273"/>
          <a:stretch>
            <a:fillRect/>
          </a:stretch>
        </p:blipFill>
        <p:spPr>
          <a:xfrm>
            <a:off x="8187551" y="1766014"/>
            <a:ext cx="2436500" cy="2485854"/>
          </a:xfrm>
          <a:prstGeom prst="rect">
            <a:avLst/>
          </a:prstGeom>
          <a:noFill/>
        </p:spPr>
      </p:pic>
      <p:sp>
        <p:nvSpPr>
          <p:cNvPr id="85" name="TextBox 84"/>
          <p:cNvSpPr txBox="1"/>
          <p:nvPr/>
        </p:nvSpPr>
        <p:spPr>
          <a:xfrm>
            <a:off x="6450991" y="1098292"/>
            <a:ext cx="4170224" cy="1167136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l"/>
            <a:r>
              <a:rPr lang="en-GB" sz="2300" dirty="0" smtClean="0"/>
              <a:t>4 FEI-I4 compatible sensors from IBL project suitable for prototyping</a:t>
            </a:r>
            <a:endParaRPr lang="en-GB" sz="2300" dirty="0"/>
          </a:p>
        </p:txBody>
      </p:sp>
      <p:sp>
        <p:nvSpPr>
          <p:cNvPr id="86" name="Rectangle 85"/>
          <p:cNvSpPr/>
          <p:nvPr/>
        </p:nvSpPr>
        <p:spPr>
          <a:xfrm>
            <a:off x="9029519" y="6087426"/>
            <a:ext cx="1069181" cy="10079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4287" tIns="52144" rIns="104287" bIns="52144" rtlCol="0" anchor="ctr"/>
          <a:lstStyle/>
          <a:p>
            <a:pPr algn="ctr"/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4095" y="-159031"/>
            <a:ext cx="9967080" cy="1259946"/>
          </a:xfrm>
        </p:spPr>
        <p:txBody>
          <a:bodyPr>
            <a:normAutofit/>
          </a:bodyPr>
          <a:lstStyle/>
          <a:p>
            <a:r>
              <a:rPr lang="en-GB" sz="4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Possible Phase-II Pixel Mechanics</a:t>
            </a:r>
            <a:endParaRPr lang="en-GB" sz="4600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4095" y="902477"/>
            <a:ext cx="5314927" cy="3420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55435" y="4305301"/>
            <a:ext cx="5000801" cy="319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74677" y="2426206"/>
            <a:ext cx="5117136" cy="32884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6740370" y="6359541"/>
            <a:ext cx="3547165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b="1" dirty="0" smtClean="0"/>
              <a:t>IBL remains separately </a:t>
            </a:r>
            <a:r>
              <a:rPr lang="en-GB" b="1" dirty="0" err="1" smtClean="0"/>
              <a:t>insertable</a:t>
            </a:r>
            <a:endParaRPr lang="en-GB" b="1" dirty="0"/>
          </a:p>
        </p:txBody>
      </p:sp>
      <p:sp>
        <p:nvSpPr>
          <p:cNvPr id="8" name="TextBox 7"/>
          <p:cNvSpPr txBox="1"/>
          <p:nvPr/>
        </p:nvSpPr>
        <p:spPr>
          <a:xfrm>
            <a:off x="6047714" y="1579088"/>
            <a:ext cx="3284209" cy="659304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b="1" dirty="0" smtClean="0"/>
              <a:t>Independent thermal enclosure</a:t>
            </a:r>
          </a:p>
          <a:p>
            <a:r>
              <a:rPr lang="en-GB" b="1" dirty="0" smtClean="0"/>
              <a:t>for replacement pixel package</a:t>
            </a:r>
            <a:endParaRPr lang="en-GB" b="1" dirty="0"/>
          </a:p>
        </p:txBody>
      </p:sp>
      <p:sp>
        <p:nvSpPr>
          <p:cNvPr id="9" name="TextBox 8"/>
          <p:cNvSpPr txBox="1"/>
          <p:nvPr/>
        </p:nvSpPr>
        <p:spPr>
          <a:xfrm>
            <a:off x="191775" y="4672812"/>
            <a:ext cx="1133942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sz="2700" dirty="0" smtClean="0">
                <a:solidFill>
                  <a:schemeClr val="tx2"/>
                </a:solidFill>
              </a:rPr>
              <a:t>SLAC</a:t>
            </a:r>
            <a:endParaRPr lang="en-GB" sz="27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av-phaseII-services-pix-xpl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60088" y="4300164"/>
            <a:ext cx="590868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10" descr="id10503x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9" y="871140"/>
            <a:ext cx="8154987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7" name="Straight Connector 6"/>
          <p:cNvCxnSpPr/>
          <p:nvPr/>
        </p:nvCxnSpPr>
        <p:spPr bwMode="auto">
          <a:xfrm>
            <a:off x="5203030" y="6514741"/>
            <a:ext cx="371477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9" name="Straight Connector 8"/>
          <p:cNvCxnSpPr/>
          <p:nvPr/>
        </p:nvCxnSpPr>
        <p:spPr bwMode="auto">
          <a:xfrm>
            <a:off x="702437" y="3514345"/>
            <a:ext cx="621510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1" name="TextBox 10"/>
          <p:cNvSpPr txBox="1"/>
          <p:nvPr/>
        </p:nvSpPr>
        <p:spPr>
          <a:xfrm>
            <a:off x="8203428" y="2099703"/>
            <a:ext cx="2500329" cy="120031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l"/>
            <a:r>
              <a:rPr lang="en-GB" dirty="0" smtClean="0">
                <a:solidFill>
                  <a:srgbClr val="FF0000"/>
                </a:solidFill>
              </a:rPr>
              <a:t>Current SCT quarter section layout showing pixel support tube at 23cm radius</a:t>
            </a:r>
            <a:endParaRPr lang="en-GB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31197" y="5228858"/>
            <a:ext cx="2500329" cy="1200318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r"/>
            <a:r>
              <a:rPr lang="en-GB" dirty="0" smtClean="0">
                <a:solidFill>
                  <a:srgbClr val="FF0000"/>
                </a:solidFill>
              </a:rPr>
              <a:t>Proposed All-silicon tracker layout showing radius of current pixel support tube.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14" name="Straight Connector 13"/>
          <p:cNvCxnSpPr/>
          <p:nvPr/>
        </p:nvCxnSpPr>
        <p:spPr bwMode="auto">
          <a:xfrm>
            <a:off x="8979720" y="6514741"/>
            <a:ext cx="295276" cy="0"/>
          </a:xfrm>
          <a:prstGeom prst="line">
            <a:avLst/>
          </a:prstGeom>
          <a:noFill/>
          <a:ln w="952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399341" y="-139327"/>
            <a:ext cx="9622632" cy="1259946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Independently Installable Pixels </a:t>
            </a:r>
            <a:endParaRPr lang="en-GB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179999" y="899517"/>
            <a:ext cx="3070563" cy="93630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l"/>
            <a:r>
              <a:rPr lang="en-GB" b="1" dirty="0" smtClean="0">
                <a:solidFill>
                  <a:srgbClr val="0000FF"/>
                </a:solidFill>
              </a:rPr>
              <a:t>Consistent with</a:t>
            </a:r>
          </a:p>
          <a:p>
            <a:pPr algn="l"/>
            <a:r>
              <a:rPr lang="en-GB" b="1" dirty="0" smtClean="0">
                <a:solidFill>
                  <a:srgbClr val="0000FF"/>
                </a:solidFill>
              </a:rPr>
              <a:t>installation within       current pixel radii</a:t>
            </a:r>
            <a:endParaRPr lang="en-GB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328" y="1349385"/>
            <a:ext cx="10727141" cy="620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extBox 3"/>
          <p:cNvSpPr txBox="1"/>
          <p:nvPr/>
        </p:nvSpPr>
        <p:spPr>
          <a:xfrm>
            <a:off x="-19526" y="1286551"/>
            <a:ext cx="1153178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sz="2700" dirty="0" smtClean="0">
                <a:solidFill>
                  <a:schemeClr val="tx2"/>
                </a:solidFill>
              </a:rPr>
              <a:t>LBNL</a:t>
            </a:r>
            <a:endParaRPr lang="en-GB" sz="2700" dirty="0">
              <a:solidFill>
                <a:schemeClr val="tx2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788" y="89017"/>
            <a:ext cx="10207307" cy="1259946"/>
          </a:xfrm>
        </p:spPr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Independently Installable Phase-II Pixel Design</a:t>
            </a:r>
            <a:endParaRPr lang="en-GB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-36587"/>
            <a:ext cx="9621837" cy="1258887"/>
          </a:xfrm>
        </p:spPr>
        <p:txBody>
          <a:bodyPr/>
          <a:lstStyle/>
          <a:p>
            <a:r>
              <a:rPr lang="en-GB" dirty="0" smtClean="0"/>
              <a:t>        </a:t>
            </a:r>
            <a:r>
              <a:rPr lang="en-GB" sz="4600" b="1" dirty="0" smtClean="0">
                <a:solidFill>
                  <a:srgbClr val="009999"/>
                </a:solidFill>
                <a:latin typeface="Arial" pitchFamily="34" charset="0"/>
                <a:cs typeface="Arial" pitchFamily="34" charset="0"/>
              </a:rPr>
              <a:t>Material Reduction</a:t>
            </a:r>
            <a:endParaRPr lang="en-GB" b="1" dirty="0">
              <a:solidFill>
                <a:srgbClr val="0099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93933" y="4295153"/>
            <a:ext cx="8121843" cy="31061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980" y="9503"/>
            <a:ext cx="2873425" cy="2362398"/>
          </a:xfrm>
          <a:prstGeom prst="rect">
            <a:avLst/>
          </a:prstGeom>
          <a:ln w="9525">
            <a:noFill/>
            <a:miter lim="800000"/>
            <a:headEnd/>
            <a:tailEnd/>
          </a:ln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 l="3127"/>
          <a:stretch>
            <a:fillRect/>
          </a:stretch>
        </p:blipFill>
        <p:spPr bwMode="auto">
          <a:xfrm>
            <a:off x="2504262" y="1237918"/>
            <a:ext cx="8156571" cy="3033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6226" y="2371900"/>
            <a:ext cx="2303667" cy="19232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Box 6"/>
          <p:cNvSpPr txBox="1"/>
          <p:nvPr/>
        </p:nvSpPr>
        <p:spPr>
          <a:xfrm>
            <a:off x="124296" y="4709619"/>
            <a:ext cx="1153178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sz="2700" dirty="0" smtClean="0">
                <a:solidFill>
                  <a:schemeClr val="tx2"/>
                </a:solidFill>
              </a:rPr>
              <a:t>LBNL</a:t>
            </a:r>
            <a:endParaRPr lang="en-GB" sz="27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5881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7351"/>
            <a:ext cx="10691813" cy="7533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ußzeilenplatzhalter 4"/>
          <p:cNvSpPr>
            <a:spLocks noGrp="1"/>
          </p:cNvSpPr>
          <p:nvPr>
            <p:ph type="ftr" sz="quarter" idx="4294967295"/>
          </p:nvPr>
        </p:nvSpPr>
        <p:spPr>
          <a:xfrm>
            <a:off x="-558750" y="7236221"/>
            <a:ext cx="10873431" cy="43204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de-DE" sz="1600" dirty="0"/>
              <a:t>T.</a:t>
            </a:r>
            <a:r>
              <a:rPr lang="de-CH" sz="1600" dirty="0"/>
              <a:t> Rohe et al. Planar sensors for the upgrade of the CMS pixel detector, Pixel2020, Sep. 6</a:t>
            </a:r>
            <a:r>
              <a:rPr lang="en-US" sz="1600" dirty="0"/>
              <a:t>-</a:t>
            </a:r>
            <a:r>
              <a:rPr lang="de-CH" sz="1600" dirty="0"/>
              <a:t>10, Grindelwald, </a:t>
            </a:r>
            <a:r>
              <a:rPr lang="de-CH" dirty="0"/>
              <a:t>CH</a:t>
            </a:r>
            <a:endParaRPr lang="de-DE" dirty="0"/>
          </a:p>
        </p:txBody>
      </p:sp>
      <p:sp>
        <p:nvSpPr>
          <p:cNvPr id="1832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215354"/>
            <a:ext cx="9621837" cy="1258887"/>
          </a:xfrm>
        </p:spPr>
        <p:txBody>
          <a:bodyPr/>
          <a:lstStyle/>
          <a:p>
            <a:r>
              <a:rPr lang="en-US" sz="4800" b="1" dirty="0" smtClean="0">
                <a:solidFill>
                  <a:srgbClr val="009999"/>
                </a:solidFill>
                <a:latin typeface="+mn-lt"/>
                <a:ea typeface="ヒラギノ角ゴ Pro W3" charset="-128"/>
              </a:rPr>
              <a:t>Current CMS Pixel Detector</a:t>
            </a:r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4294967295"/>
          </p:nvPr>
        </p:nvSpPr>
        <p:spPr/>
        <p:txBody>
          <a:bodyPr/>
          <a:lstStyle/>
          <a:p>
            <a:pPr marL="0" indent="0"/>
            <a:endParaRPr lang="en-US" dirty="0" smtClean="0">
              <a:latin typeface="Arial Narrow" pitchFamily="34" charset="0"/>
              <a:ea typeface="ヒラギノ角ゴ Pro W3" charset="-128"/>
            </a:endParaRPr>
          </a:p>
        </p:txBody>
      </p:sp>
      <p:pic>
        <p:nvPicPr>
          <p:cNvPr id="183300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6991" y="827509"/>
            <a:ext cx="5514822" cy="6429224"/>
          </a:xfrm>
          <a:prstGeom prst="rect">
            <a:avLst/>
          </a:prstGeom>
          <a:noFill/>
        </p:spPr>
      </p:pic>
      <p:pic>
        <p:nvPicPr>
          <p:cNvPr id="18330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827509"/>
            <a:ext cx="5145435" cy="6451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3303" name="Text Box 7"/>
          <p:cNvSpPr txBox="1">
            <a:spLocks noChangeArrowheads="1"/>
          </p:cNvSpPr>
          <p:nvPr/>
        </p:nvSpPr>
        <p:spPr bwMode="auto">
          <a:xfrm>
            <a:off x="1807823" y="1021957"/>
            <a:ext cx="1659726" cy="4284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r>
              <a:rPr lang="en-US" sz="2100" dirty="0">
                <a:latin typeface="Arial Narrow" pitchFamily="34" charset="0"/>
              </a:rPr>
              <a:t>Forward Pixel</a:t>
            </a:r>
          </a:p>
        </p:txBody>
      </p:sp>
      <p:sp>
        <p:nvSpPr>
          <p:cNvPr id="183304" name="Text Box 8"/>
          <p:cNvSpPr txBox="1">
            <a:spLocks noChangeArrowheads="1"/>
          </p:cNvSpPr>
          <p:nvPr/>
        </p:nvSpPr>
        <p:spPr bwMode="auto">
          <a:xfrm>
            <a:off x="7039777" y="1000958"/>
            <a:ext cx="1427290" cy="42847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r>
              <a:rPr lang="en-US" sz="2100" dirty="0">
                <a:latin typeface="Arial Narrow" pitchFamily="34" charset="0"/>
              </a:rPr>
              <a:t>Barrel Pixel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086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6587"/>
            <a:ext cx="10746506" cy="759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5984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"/>
            <a:ext cx="10691813" cy="75596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34591" y="6971700"/>
            <a:ext cx="3831233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/>
              <a:t>Geoff Hall</a:t>
            </a:r>
          </a:p>
        </p:txBody>
      </p:sp>
      <p:sp>
        <p:nvSpPr>
          <p:cNvPr id="25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640685" y="6971700"/>
            <a:ext cx="3385741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dirty="0"/>
              <a:t>UK ATLAS-CMS </a:t>
            </a:r>
          </a:p>
        </p:txBody>
      </p:sp>
      <p:sp>
        <p:nvSpPr>
          <p:cNvPr id="26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900414" y="6971700"/>
            <a:ext cx="1247378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712F17F1-ED99-4617-BB52-5A9027BD9CCB}" type="slidenum">
              <a:rPr lang="en-US"/>
              <a:pPr/>
              <a:t>5</a:t>
            </a:fld>
            <a:endParaRPr lang="en-US"/>
          </a:p>
        </p:txBody>
      </p:sp>
      <p:grpSp>
        <p:nvGrpSpPr>
          <p:cNvPr id="2" name="Group 2"/>
          <p:cNvGrpSpPr>
            <a:grpSpLocks noChangeAspect="1"/>
          </p:cNvGrpSpPr>
          <p:nvPr/>
        </p:nvGrpSpPr>
        <p:grpSpPr bwMode="auto">
          <a:xfrm>
            <a:off x="623689" y="3939082"/>
            <a:ext cx="5117592" cy="2948623"/>
            <a:chOff x="2769" y="879"/>
            <a:chExt cx="2328" cy="1368"/>
          </a:xfrm>
        </p:grpSpPr>
        <p:pic>
          <p:nvPicPr>
            <p:cNvPr id="225283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769" y="879"/>
              <a:ext cx="2328" cy="13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5284" name="Rectangle 4"/>
            <p:cNvSpPr>
              <a:spLocks noChangeAspect="1" noChangeArrowheads="1"/>
            </p:cNvSpPr>
            <p:nvPr/>
          </p:nvSpPr>
          <p:spPr bwMode="auto">
            <a:xfrm>
              <a:off x="2834" y="1417"/>
              <a:ext cx="33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285" name="Rectangle 5"/>
            <p:cNvSpPr>
              <a:spLocks noChangeAspect="1" noChangeArrowheads="1"/>
            </p:cNvSpPr>
            <p:nvPr/>
          </p:nvSpPr>
          <p:spPr bwMode="auto">
            <a:xfrm>
              <a:off x="2878" y="1451"/>
              <a:ext cx="220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C0C0C0"/>
                  </a:solidFill>
                  <a:latin typeface="Helvetica" pitchFamily="1" charset="0"/>
                </a:rPr>
                <a:t>TOB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86" name="Rectangle 6"/>
            <p:cNvSpPr>
              <a:spLocks noChangeAspect="1" noChangeArrowheads="1"/>
            </p:cNvSpPr>
            <p:nvPr/>
          </p:nvSpPr>
          <p:spPr bwMode="auto">
            <a:xfrm>
              <a:off x="2874" y="1446"/>
              <a:ext cx="220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pitchFamily="1" charset="0"/>
                </a:rPr>
                <a:t>TOB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87" name="Rectangle 7"/>
            <p:cNvSpPr>
              <a:spLocks noChangeAspect="1" noChangeArrowheads="1"/>
            </p:cNvSpPr>
            <p:nvPr/>
          </p:nvSpPr>
          <p:spPr bwMode="auto">
            <a:xfrm>
              <a:off x="3317" y="1838"/>
              <a:ext cx="281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288" name="Rectangle 8"/>
            <p:cNvSpPr>
              <a:spLocks noChangeAspect="1" noChangeArrowheads="1"/>
            </p:cNvSpPr>
            <p:nvPr/>
          </p:nvSpPr>
          <p:spPr bwMode="auto">
            <a:xfrm>
              <a:off x="3363" y="1870"/>
              <a:ext cx="16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C0C0C0"/>
                  </a:solidFill>
                  <a:latin typeface="Helvetica" pitchFamily="1" charset="0"/>
                </a:rPr>
                <a:t>TID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89" name="Rectangle 9"/>
            <p:cNvSpPr>
              <a:spLocks noChangeAspect="1" noChangeArrowheads="1"/>
            </p:cNvSpPr>
            <p:nvPr/>
          </p:nvSpPr>
          <p:spPr bwMode="auto">
            <a:xfrm>
              <a:off x="3357" y="1865"/>
              <a:ext cx="16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pitchFamily="1" charset="0"/>
                </a:rPr>
                <a:t>TID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0" name="Rectangle 10"/>
            <p:cNvSpPr>
              <a:spLocks noChangeAspect="1" noChangeArrowheads="1"/>
            </p:cNvSpPr>
            <p:nvPr/>
          </p:nvSpPr>
          <p:spPr bwMode="auto">
            <a:xfrm>
              <a:off x="2855" y="1833"/>
              <a:ext cx="272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291" name="Rectangle 11"/>
            <p:cNvSpPr>
              <a:spLocks noChangeAspect="1" noChangeArrowheads="1"/>
            </p:cNvSpPr>
            <p:nvPr/>
          </p:nvSpPr>
          <p:spPr bwMode="auto">
            <a:xfrm>
              <a:off x="2897" y="1865"/>
              <a:ext cx="16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C0C0C0"/>
                  </a:solidFill>
                  <a:latin typeface="Helvetica" pitchFamily="1" charset="0"/>
                </a:rPr>
                <a:t>TIB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2" name="Rectangle 12"/>
            <p:cNvSpPr>
              <a:spLocks noChangeAspect="1" noChangeArrowheads="1"/>
            </p:cNvSpPr>
            <p:nvPr/>
          </p:nvSpPr>
          <p:spPr bwMode="auto">
            <a:xfrm>
              <a:off x="2891" y="1860"/>
              <a:ext cx="169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pitchFamily="1" charset="0"/>
                </a:rPr>
                <a:t>TIB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3" name="Rectangle 13"/>
            <p:cNvSpPr>
              <a:spLocks noChangeAspect="1" noChangeArrowheads="1"/>
            </p:cNvSpPr>
            <p:nvPr/>
          </p:nvSpPr>
          <p:spPr bwMode="auto">
            <a:xfrm>
              <a:off x="4143" y="1424"/>
              <a:ext cx="329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294" name="Rectangle 14"/>
            <p:cNvSpPr>
              <a:spLocks noChangeAspect="1" noChangeArrowheads="1"/>
            </p:cNvSpPr>
            <p:nvPr/>
          </p:nvSpPr>
          <p:spPr bwMode="auto">
            <a:xfrm>
              <a:off x="4188" y="1456"/>
              <a:ext cx="210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C0C0C0"/>
                  </a:solidFill>
                  <a:latin typeface="Helvetica" pitchFamily="1" charset="0"/>
                </a:rPr>
                <a:t>TEC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5" name="Rectangle 15"/>
            <p:cNvSpPr>
              <a:spLocks noChangeAspect="1" noChangeArrowheads="1"/>
            </p:cNvSpPr>
            <p:nvPr/>
          </p:nvSpPr>
          <p:spPr bwMode="auto">
            <a:xfrm>
              <a:off x="4183" y="1451"/>
              <a:ext cx="210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pitchFamily="1" charset="0"/>
                </a:rPr>
                <a:t>TEC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6" name="Rectangle 16"/>
            <p:cNvSpPr>
              <a:spLocks noChangeAspect="1" noChangeArrowheads="1"/>
            </p:cNvSpPr>
            <p:nvPr/>
          </p:nvSpPr>
          <p:spPr bwMode="auto">
            <a:xfrm>
              <a:off x="2876" y="2057"/>
              <a:ext cx="251" cy="19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225297" name="Rectangle 17"/>
            <p:cNvSpPr>
              <a:spLocks noChangeAspect="1" noChangeArrowheads="1"/>
            </p:cNvSpPr>
            <p:nvPr/>
          </p:nvSpPr>
          <p:spPr bwMode="auto">
            <a:xfrm>
              <a:off x="2919" y="2091"/>
              <a:ext cx="146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C0C0C0"/>
                  </a:solidFill>
                  <a:latin typeface="Helvetica" pitchFamily="1" charset="0"/>
                </a:rPr>
                <a:t>PD</a:t>
              </a:r>
              <a:endParaRPr lang="en-US" dirty="0">
                <a:latin typeface="Helvetica" pitchFamily="1" charset="0"/>
              </a:endParaRPr>
            </a:p>
          </p:txBody>
        </p:sp>
        <p:sp>
          <p:nvSpPr>
            <p:cNvPr id="225298" name="Rectangle 18"/>
            <p:cNvSpPr>
              <a:spLocks noChangeAspect="1" noChangeArrowheads="1"/>
            </p:cNvSpPr>
            <p:nvPr/>
          </p:nvSpPr>
          <p:spPr bwMode="auto">
            <a:xfrm>
              <a:off x="2916" y="2085"/>
              <a:ext cx="146" cy="1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Helvetica" pitchFamily="1" charset="0"/>
                </a:rPr>
                <a:t>PD</a:t>
              </a:r>
              <a:endParaRPr lang="en-US" dirty="0">
                <a:latin typeface="Helvetica" pitchFamily="1" charset="0"/>
              </a:endParaRPr>
            </a:p>
          </p:txBody>
        </p:sp>
      </p:grpSp>
      <p:sp>
        <p:nvSpPr>
          <p:cNvPr id="225299" name="Rectangle 19"/>
          <p:cNvSpPr>
            <a:spLocks noGrp="1" noChangeArrowheads="1"/>
          </p:cNvSpPr>
          <p:nvPr>
            <p:ph type="title"/>
          </p:nvPr>
        </p:nvSpPr>
        <p:spPr>
          <a:xfrm>
            <a:off x="534988" y="35421"/>
            <a:ext cx="9621837" cy="1258887"/>
          </a:xfrm>
        </p:spPr>
        <p:txBody>
          <a:bodyPr/>
          <a:lstStyle/>
          <a:p>
            <a:r>
              <a:rPr lang="en-US" b="1" dirty="0" smtClean="0">
                <a:solidFill>
                  <a:srgbClr val="009999"/>
                </a:solidFill>
              </a:rPr>
              <a:t>CMS Tracker System</a:t>
            </a:r>
            <a:endParaRPr lang="en-US" b="1" dirty="0">
              <a:solidFill>
                <a:srgbClr val="009999"/>
              </a:solidFill>
            </a:endParaRPr>
          </a:p>
        </p:txBody>
      </p:sp>
      <p:sp>
        <p:nvSpPr>
          <p:cNvPr id="225300" name="Rectangle 20"/>
          <p:cNvSpPr>
            <a:spLocks noGrp="1" noChangeArrowheads="1"/>
          </p:cNvSpPr>
          <p:nvPr>
            <p:ph type="body" idx="1"/>
          </p:nvPr>
        </p:nvSpPr>
        <p:spPr>
          <a:xfrm>
            <a:off x="534988" y="1187549"/>
            <a:ext cx="9621837" cy="4989512"/>
          </a:xfrm>
        </p:spPr>
        <p:txBody>
          <a:bodyPr/>
          <a:lstStyle/>
          <a:p>
            <a:r>
              <a:rPr lang="en-US" sz="2800" dirty="0"/>
              <a:t>Two main sub-systems: Silicon Strip Tracker and Pixels</a:t>
            </a:r>
          </a:p>
          <a:p>
            <a:pPr lvl="4"/>
            <a:endParaRPr lang="en-US" sz="1800" dirty="0"/>
          </a:p>
          <a:p>
            <a:r>
              <a:rPr lang="en-US" sz="2800" dirty="0"/>
              <a:t>3 SST sub-detectors</a:t>
            </a:r>
          </a:p>
          <a:p>
            <a:pPr lvl="2"/>
            <a:r>
              <a:rPr lang="en-US" sz="2000" dirty="0"/>
              <a:t>Outer Barrel (TOB)</a:t>
            </a:r>
          </a:p>
          <a:p>
            <a:pPr lvl="2"/>
            <a:r>
              <a:rPr lang="en-US" sz="2000" dirty="0"/>
              <a:t>Inner Barrel and Disks (TIB-TID)</a:t>
            </a:r>
          </a:p>
          <a:p>
            <a:pPr lvl="2"/>
            <a:r>
              <a:rPr lang="en-US" sz="2000" dirty="0"/>
              <a:t>End-Cap (TEC)</a:t>
            </a:r>
          </a:p>
          <a:p>
            <a:endParaRPr lang="en-US" sz="2800" dirty="0"/>
          </a:p>
        </p:txBody>
      </p:sp>
      <p:sp>
        <p:nvSpPr>
          <p:cNvPr id="225301" name="Text Box 21"/>
          <p:cNvSpPr txBox="1">
            <a:spLocks noChangeArrowheads="1"/>
          </p:cNvSpPr>
          <p:nvPr/>
        </p:nvSpPr>
        <p:spPr bwMode="auto">
          <a:xfrm>
            <a:off x="5056585" y="2015913"/>
            <a:ext cx="5161646" cy="14502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pPr marL="333140" indent="-33314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60000"/>
              <a:buFont typeface="Wingdings" pitchFamily="2" charset="2"/>
              <a:buChar char="n"/>
            </a:pPr>
            <a:r>
              <a:rPr lang="en-US" sz="2700" dirty="0"/>
              <a:t>Silicon </a:t>
            </a:r>
            <a:r>
              <a:rPr lang="en-US" sz="2700" dirty="0" err="1"/>
              <a:t>microstrip</a:t>
            </a:r>
            <a:r>
              <a:rPr lang="en-US" sz="2700" dirty="0"/>
              <a:t> tracker</a:t>
            </a:r>
          </a:p>
          <a:p>
            <a:pPr marL="767671" lvl="1" indent="-217265">
              <a:lnSpc>
                <a:spcPct val="90000"/>
              </a:lnSpc>
              <a:spcBef>
                <a:spcPct val="20000"/>
              </a:spcBef>
              <a:buClr>
                <a:schemeClr val="hlink"/>
              </a:buClr>
              <a:buSzPct val="55000"/>
              <a:buFont typeface="Wingdings" pitchFamily="2" charset="2"/>
              <a:buChar char="n"/>
            </a:pPr>
            <a:r>
              <a:rPr lang="en-US" sz="2300" dirty="0"/>
              <a:t>~210 m</a:t>
            </a:r>
            <a:r>
              <a:rPr lang="en-US" sz="2300" baseline="30000" dirty="0"/>
              <a:t>2</a:t>
            </a:r>
            <a:r>
              <a:rPr lang="en-US" sz="2300" dirty="0"/>
              <a:t> of silicon, 10M channels </a:t>
            </a:r>
          </a:p>
          <a:p>
            <a:pPr marL="1202201" lvl="2" indent="-159328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SzPct val="50000"/>
              <a:buFont typeface="Wingdings" pitchFamily="2" charset="2"/>
              <a:buChar char="n"/>
            </a:pPr>
            <a:r>
              <a:rPr lang="en-US" dirty="0"/>
              <a:t>75000 FE chips, 40000 optical links</a:t>
            </a:r>
          </a:p>
          <a:p>
            <a:pPr marL="333140" indent="-333140"/>
            <a:endParaRPr lang="en-US" dirty="0"/>
          </a:p>
        </p:txBody>
      </p:sp>
      <p:sp>
        <p:nvSpPr>
          <p:cNvPr id="225302" name="Text Box 22"/>
          <p:cNvSpPr txBox="1">
            <a:spLocks noChangeArrowheads="1"/>
          </p:cNvSpPr>
          <p:nvPr/>
        </p:nvSpPr>
        <p:spPr bwMode="auto">
          <a:xfrm>
            <a:off x="6949678" y="3443852"/>
            <a:ext cx="3207544" cy="9363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r>
              <a:rPr lang="en-US">
                <a:solidFill>
                  <a:schemeClr val="folHlink"/>
                </a:solidFill>
              </a:rPr>
              <a:t>Radiation environment</a:t>
            </a:r>
          </a:p>
          <a:p>
            <a:r>
              <a:rPr lang="en-US">
                <a:solidFill>
                  <a:schemeClr val="folHlink"/>
                </a:solidFill>
              </a:rPr>
              <a:t> ~10Mrad ionising</a:t>
            </a:r>
          </a:p>
          <a:p>
            <a:r>
              <a:rPr lang="en-US">
                <a:solidFill>
                  <a:schemeClr val="folHlink"/>
                </a:solidFill>
              </a:rPr>
              <a:t>~10</a:t>
            </a:r>
            <a:r>
              <a:rPr lang="en-US" baseline="30000">
                <a:solidFill>
                  <a:schemeClr val="folHlink"/>
                </a:solidFill>
              </a:rPr>
              <a:t>14</a:t>
            </a:r>
            <a:r>
              <a:rPr lang="en-US">
                <a:solidFill>
                  <a:schemeClr val="folHlink"/>
                </a:solidFill>
              </a:rPr>
              <a:t> hadrons.cm</a:t>
            </a:r>
            <a:r>
              <a:rPr lang="en-US" baseline="30000">
                <a:solidFill>
                  <a:schemeClr val="folHlink"/>
                </a:solidFill>
              </a:rPr>
              <a:t>-2</a:t>
            </a:r>
            <a:endParaRPr lang="en-US">
              <a:solidFill>
                <a:schemeClr val="folHlink"/>
              </a:solidFill>
            </a:endParaRPr>
          </a:p>
        </p:txBody>
      </p:sp>
      <p:pic>
        <p:nvPicPr>
          <p:cNvPr id="225303" name="Picture 23" descr="TEC_first-smal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7792" y="4787795"/>
            <a:ext cx="4187627" cy="200716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2"/>
          <p:cNvSpPr>
            <a:spLocks noGrp="1" noChangeArrowheads="1"/>
          </p:cNvSpPr>
          <p:nvPr>
            <p:ph type="title"/>
          </p:nvPr>
        </p:nvSpPr>
        <p:spPr>
          <a:xfrm>
            <a:off x="71440" y="708025"/>
            <a:ext cx="10704512" cy="788988"/>
          </a:xfrm>
        </p:spPr>
        <p:txBody>
          <a:bodyPr/>
          <a:lstStyle/>
          <a:p>
            <a:pPr algn="l" eaLnBrk="1" hangingPunct="1"/>
            <a:r>
              <a:rPr lang="en-GB" sz="3600" b="1" dirty="0" smtClean="0">
                <a:solidFill>
                  <a:schemeClr val="hlink"/>
                </a:solidFill>
              </a:rPr>
              <a:t>    Ultimate Interconnection: Vertical Integration</a:t>
            </a:r>
            <a:r>
              <a:rPr lang="en-GB" sz="3800" b="1" dirty="0" smtClean="0">
                <a:solidFill>
                  <a:schemeClr val="hlink"/>
                </a:solidFill>
              </a:rPr>
              <a:t/>
            </a:r>
            <a:br>
              <a:rPr lang="en-GB" sz="3800" b="1" dirty="0" smtClean="0">
                <a:solidFill>
                  <a:schemeClr val="hlink"/>
                </a:solidFill>
              </a:rPr>
            </a:br>
            <a:r>
              <a:rPr lang="en-GB" sz="1800" b="1" dirty="0" smtClean="0">
                <a:solidFill>
                  <a:schemeClr val="hlink"/>
                </a:solidFill>
              </a:rPr>
              <a:t/>
            </a:r>
            <a:br>
              <a:rPr lang="en-GB" sz="1800" b="1" dirty="0" smtClean="0">
                <a:solidFill>
                  <a:schemeClr val="hlink"/>
                </a:solidFill>
              </a:rPr>
            </a:br>
            <a:r>
              <a:rPr lang="en-GB" sz="2400" b="1" dirty="0" smtClean="0">
                <a:solidFill>
                  <a:schemeClr val="accent2"/>
                </a:solidFill>
              </a:rPr>
              <a:t>Ideal solution for reducing material and easing assembly in detector system is to integrate electronics and sensors into a single item                 </a:t>
            </a:r>
            <a:br>
              <a:rPr lang="en-GB" sz="2400" b="1" dirty="0" smtClean="0">
                <a:solidFill>
                  <a:schemeClr val="accent2"/>
                </a:solidFill>
              </a:rPr>
            </a:br>
            <a:r>
              <a:rPr lang="en-GB" sz="2400" b="1" dirty="0" smtClean="0">
                <a:solidFill>
                  <a:schemeClr val="accent2"/>
                </a:solidFill>
              </a:rPr>
              <a:t>… if affordable</a:t>
            </a:r>
            <a:r>
              <a:rPr lang="en-GB" sz="2900" b="1" dirty="0" smtClean="0">
                <a:solidFill>
                  <a:schemeClr val="accent2"/>
                </a:solidFill>
              </a:rPr>
              <a:t> </a:t>
            </a:r>
            <a:endParaRPr lang="en-GB" sz="2400" b="1" dirty="0" smtClean="0">
              <a:solidFill>
                <a:schemeClr val="accent2"/>
              </a:solidFill>
            </a:endParaRPr>
          </a:p>
        </p:txBody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5887" y="2073276"/>
            <a:ext cx="8731250" cy="5492750"/>
          </a:xfrm>
        </p:spPr>
        <p:txBody>
          <a:bodyPr/>
          <a:lstStyle/>
          <a:p>
            <a:pPr eaLnBrk="1" hangingPunct="1">
              <a:buClr>
                <a:srgbClr val="FF0000"/>
              </a:buClr>
            </a:pPr>
            <a:r>
              <a:rPr lang="en-GB" sz="2400" dirty="0" smtClean="0"/>
              <a:t>This has been a “dream” for many years</a:t>
            </a:r>
          </a:p>
          <a:p>
            <a:pPr eaLnBrk="1" hangingPunct="1">
              <a:buClr>
                <a:srgbClr val="FF0000"/>
              </a:buClr>
            </a:pPr>
            <a:r>
              <a:rPr lang="en-GB" sz="2400" dirty="0" smtClean="0"/>
              <a:t>More complex detectors, low mass</a:t>
            </a:r>
          </a:p>
          <a:p>
            <a:pPr eaLnBrk="1" hangingPunct="1">
              <a:buClr>
                <a:srgbClr val="FF0000"/>
              </a:buClr>
            </a:pPr>
            <a:r>
              <a:rPr lang="en-GB" sz="2400" dirty="0" smtClean="0"/>
              <a:t>Liberate us from bump/wire bonding</a:t>
            </a:r>
          </a:p>
        </p:txBody>
      </p:sp>
      <p:pic>
        <p:nvPicPr>
          <p:cNvPr id="74756" name="Picture 4" descr="MITLL_cu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5902" y="3457577"/>
            <a:ext cx="5746750" cy="3965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05253" name="Text Box 5"/>
          <p:cNvSpPr txBox="1">
            <a:spLocks noChangeArrowheads="1"/>
          </p:cNvSpPr>
          <p:nvPr/>
        </p:nvSpPr>
        <p:spPr bwMode="auto">
          <a:xfrm>
            <a:off x="6137277" y="1636697"/>
            <a:ext cx="4554538" cy="595285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square" lIns="104082" tIns="52040" rIns="104082" bIns="52040">
            <a:spAutoFit/>
          </a:bodyPr>
          <a:lstStyle/>
          <a:p>
            <a:pPr algn="l" defTabSz="1042731">
              <a:defRPr/>
            </a:pPr>
            <a:r>
              <a:rPr lang="en-GB" sz="2400" dirty="0"/>
              <a:t>Many different aspects of these new technologies such as SLID (solid liquid inter-diffusion),     TSV (through silicon </a:t>
            </a:r>
            <a:r>
              <a:rPr lang="en-GB" sz="2400" dirty="0" err="1"/>
              <a:t>vias</a:t>
            </a:r>
            <a:r>
              <a:rPr lang="en-GB" sz="2400" dirty="0"/>
              <a:t>),       ICV (inter-chip </a:t>
            </a:r>
            <a:r>
              <a:rPr lang="en-GB" sz="2400" dirty="0" err="1"/>
              <a:t>vias</a:t>
            </a:r>
            <a:r>
              <a:rPr lang="en-GB" sz="2400" dirty="0"/>
              <a:t>) as well as </a:t>
            </a:r>
            <a:r>
              <a:rPr lang="en-GB" sz="2400" dirty="0" smtClean="0"/>
              <a:t>more </a:t>
            </a:r>
            <a:r>
              <a:rPr lang="en-GB" sz="2400" dirty="0"/>
              <a:t>highly integrated </a:t>
            </a:r>
            <a:r>
              <a:rPr lang="en-GB" sz="2400" dirty="0" smtClean="0"/>
              <a:t>concepts.</a:t>
            </a:r>
          </a:p>
          <a:p>
            <a:pPr algn="l" defTabSz="1042731">
              <a:defRPr/>
            </a:pPr>
            <a:endParaRPr lang="en-GB" sz="1000" dirty="0" smtClean="0"/>
          </a:p>
          <a:p>
            <a:pPr algn="l" defTabSz="1042731">
              <a:defRPr/>
            </a:pPr>
            <a:r>
              <a:rPr lang="en-GB" sz="2400" dirty="0" smtClean="0"/>
              <a:t>Commercial technologies becoming available for custom design:</a:t>
            </a:r>
          </a:p>
          <a:p>
            <a:pPr algn="l" defTabSz="1042731">
              <a:defRPr/>
            </a:pPr>
            <a:r>
              <a:rPr lang="en-GB" sz="2400" dirty="0" smtClean="0"/>
              <a:t> IBM, NEC, </a:t>
            </a:r>
            <a:r>
              <a:rPr lang="en-GB" sz="2400" dirty="0" err="1" smtClean="0"/>
              <a:t>Elpida</a:t>
            </a:r>
            <a:r>
              <a:rPr lang="en-GB" sz="2400" dirty="0" smtClean="0"/>
              <a:t>, OKI, Tohoku, DALSA, </a:t>
            </a:r>
            <a:r>
              <a:rPr lang="en-GB" sz="2400" dirty="0" err="1" smtClean="0"/>
              <a:t>Tezzaron</a:t>
            </a:r>
            <a:r>
              <a:rPr lang="en-GB" sz="2400" dirty="0" smtClean="0"/>
              <a:t>, </a:t>
            </a:r>
            <a:r>
              <a:rPr lang="en-GB" sz="2400" dirty="0" err="1" smtClean="0"/>
              <a:t>Ziptronix</a:t>
            </a:r>
            <a:r>
              <a:rPr lang="en-GB" sz="2400" dirty="0" smtClean="0"/>
              <a:t>, Chartered, TSMC, RPI, IMEC…….. </a:t>
            </a:r>
          </a:p>
          <a:p>
            <a:pPr algn="l" defTabSz="1042731">
              <a:defRPr/>
            </a:pPr>
            <a:endParaRPr lang="en-GB" sz="1000" dirty="0" smtClean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 defTabSz="1042731">
              <a:defRPr/>
            </a:pPr>
            <a:r>
              <a:rPr lang="en-GB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But are they all, or even, are any technologies radiation hard?</a:t>
            </a:r>
            <a:endParaRPr lang="en-GB" sz="2400" dirty="0">
              <a:solidFill>
                <a:srgbClr val="80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5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05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05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05253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34591" y="6971700"/>
            <a:ext cx="3831233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/>
              <a:t>Geoff Hall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504186" y="6971700"/>
            <a:ext cx="3385741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/>
              <a:t>UK ATLAS-CMS July 2006</a:t>
            </a: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900414" y="6971700"/>
            <a:ext cx="1247378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9F6C3550-AFEB-4FB7-B2B1-2C3E9ECDFB9A}" type="slidenum">
              <a:rPr lang="en-US"/>
              <a:pPr/>
              <a:t>51</a:t>
            </a:fld>
            <a:endParaRPr lang="en-US"/>
          </a:p>
        </p:txBody>
      </p:sp>
      <p:sp>
        <p:nvSpPr>
          <p:cNvPr id="17715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01886" y="2519892"/>
            <a:ext cx="9088041" cy="1259946"/>
          </a:xfrm>
        </p:spPr>
        <p:txBody>
          <a:bodyPr/>
          <a:lstStyle/>
          <a:p>
            <a:r>
              <a:rPr lang="en-GB" dirty="0" smtClean="0"/>
              <a:t>S</a:t>
            </a:r>
            <a:endParaRPr lang="en-GB" dirty="0"/>
          </a:p>
        </p:txBody>
      </p:sp>
      <p:sp>
        <p:nvSpPr>
          <p:cNvPr id="17715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77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1951" y="395461"/>
            <a:ext cx="10398531" cy="7087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7157" name="Text Box 5"/>
          <p:cNvSpPr txBox="1">
            <a:spLocks noChangeArrowheads="1"/>
          </p:cNvSpPr>
          <p:nvPr/>
        </p:nvSpPr>
        <p:spPr bwMode="auto">
          <a:xfrm>
            <a:off x="6519163" y="839965"/>
            <a:ext cx="2784072" cy="382305"/>
          </a:xfrm>
          <a:prstGeom prst="rect">
            <a:avLst/>
          </a:prstGeom>
          <a:solidFill>
            <a:srgbClr val="FFFEC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R. </a:t>
            </a:r>
            <a:r>
              <a:rPr lang="en-US" dirty="0" err="1">
                <a:solidFill>
                  <a:schemeClr val="tx2"/>
                </a:solidFill>
              </a:rPr>
              <a:t>Horisberger</a:t>
            </a:r>
            <a:r>
              <a:rPr lang="en-US" dirty="0">
                <a:solidFill>
                  <a:schemeClr val="tx2"/>
                </a:solidFill>
              </a:rPr>
              <a:t> </a:t>
            </a:r>
            <a:r>
              <a:rPr lang="en-US" dirty="0" smtClean="0">
                <a:solidFill>
                  <a:schemeClr val="tx2"/>
                </a:solidFill>
              </a:rPr>
              <a:t>PSI (2006)</a:t>
            </a:r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177158" name="Text Box 6"/>
          <p:cNvSpPr txBox="1">
            <a:spLocks noChangeArrowheads="1"/>
          </p:cNvSpPr>
          <p:nvPr/>
        </p:nvSpPr>
        <p:spPr bwMode="auto">
          <a:xfrm>
            <a:off x="6058713" y="6719712"/>
            <a:ext cx="4291536" cy="382305"/>
          </a:xfrm>
          <a:prstGeom prst="rect">
            <a:avLst/>
          </a:prstGeom>
          <a:solidFill>
            <a:srgbClr val="FFFEC4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104287" tIns="52144" rIns="104287" bIns="52144">
            <a:spAutoFit/>
          </a:bodyPr>
          <a:lstStyle/>
          <a:p>
            <a:r>
              <a:rPr lang="en-US">
                <a:solidFill>
                  <a:schemeClr val="tx2"/>
                </a:solidFill>
              </a:rPr>
              <a:t>(Current CMS microstrips ~40CHF/cm</a:t>
            </a:r>
            <a:r>
              <a:rPr lang="en-US" baseline="30000">
                <a:solidFill>
                  <a:schemeClr val="tx2"/>
                </a:solidFill>
              </a:rPr>
              <a:t>2 </a:t>
            </a:r>
            <a:r>
              <a:rPr lang="en-US">
                <a:solidFill>
                  <a:schemeClr val="tx2"/>
                </a:solidFill>
              </a:rPr>
              <a:t>)</a:t>
            </a:r>
            <a:endParaRPr lang="en-US" baseline="30000">
              <a:solidFill>
                <a:schemeClr val="tx2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69442" y="139367"/>
            <a:ext cx="7661264" cy="400110"/>
          </a:xfrm>
          <a:prstGeom prst="rect">
            <a:avLst/>
          </a:prstGeom>
          <a:solidFill>
            <a:schemeClr val="accent1"/>
          </a:solidFill>
          <a:effectLst>
            <a:innerShdw blurRad="63500" dist="50800" dir="2700000">
              <a:prstClr val="black">
                <a:alpha val="50000"/>
              </a:prstClr>
            </a:innerShdw>
          </a:effectLst>
        </p:spPr>
        <p:txBody>
          <a:bodyPr wrap="none" rtlCol="0">
            <a:spAutoFit/>
          </a:bodyPr>
          <a:lstStyle/>
          <a:p>
            <a:r>
              <a:rPr lang="en-GB" sz="2000" dirty="0" smtClean="0"/>
              <a:t>This is an old analysis but it still  illustrates where one needs to focus</a:t>
            </a:r>
            <a:endParaRPr lang="en-GB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50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421"/>
            <a:ext cx="10674498" cy="74876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6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14022"/>
            <a:ext cx="10674498" cy="75736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694" y="-108595"/>
            <a:ext cx="10691813" cy="1258887"/>
          </a:xfrm>
        </p:spPr>
        <p:txBody>
          <a:bodyPr/>
          <a:lstStyle/>
          <a:p>
            <a:r>
              <a:rPr lang="en-GB" sz="4400" b="1" dirty="0" smtClean="0">
                <a:solidFill>
                  <a:srgbClr val="009999"/>
                </a:solidFill>
              </a:rPr>
              <a:t>Implications of </a:t>
            </a:r>
            <a:r>
              <a:rPr lang="en-GB" sz="4400" b="1" dirty="0" err="1" smtClean="0">
                <a:solidFill>
                  <a:srgbClr val="009999"/>
                </a:solidFill>
              </a:rPr>
              <a:t>LHeC</a:t>
            </a:r>
            <a:r>
              <a:rPr lang="en-GB" sz="4400" b="1" dirty="0" smtClean="0">
                <a:solidFill>
                  <a:srgbClr val="009999"/>
                </a:solidFill>
              </a:rPr>
              <a:t> Tracker Layout</a:t>
            </a:r>
            <a:endParaRPr lang="en-GB" sz="4400" b="1" dirty="0">
              <a:solidFill>
                <a:srgbClr val="0099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58750" y="1128597"/>
            <a:ext cx="11322571" cy="67556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400" dirty="0" smtClean="0"/>
              <a:t> </a:t>
            </a:r>
            <a:r>
              <a:rPr lang="en-GB" sz="2200" dirty="0" smtClean="0"/>
              <a:t>The  layout is not dissimilar to the ATLAS Semiconductor Tracker except for the assumption that each plane is a doublet of presumably double-sided detectors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This leads to it representing over double the area, being roughly 130m</a:t>
            </a:r>
            <a:r>
              <a:rPr lang="en-GB" sz="2200" baseline="30000" dirty="0" smtClean="0"/>
              <a:t>2</a:t>
            </a:r>
            <a:r>
              <a:rPr lang="en-GB" sz="2000" dirty="0"/>
              <a:t> </a:t>
            </a:r>
            <a:endParaRPr lang="en-GB" sz="2200" dirty="0" smtClean="0"/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 Although still much less than CMS and similar to ATLAS Upgrade, requiring 10 space points and hence 20 silicon strip layers (if employing small angle stereo) does seem excessive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Without knowing the average track densities per beam crossing it is hard to gauge at what radii the transition from pixel layers to strip layers would take place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A similar comment applies to radiation levels, but it is hard to believe the expected levels for current ATLAS and CMS (never mind at </a:t>
            </a:r>
            <a:r>
              <a:rPr lang="en-GB" sz="2200" dirty="0" err="1" smtClean="0"/>
              <a:t>sLHC</a:t>
            </a:r>
            <a:r>
              <a:rPr lang="en-GB" sz="2200" dirty="0" smtClean="0"/>
              <a:t>) would be exceeded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Since pixel layers are capable of having very low occupancy and being therefore much better for pattern recognition (never mind </a:t>
            </a:r>
            <a:r>
              <a:rPr lang="en-GB" sz="2200" dirty="0" err="1" smtClean="0"/>
              <a:t>vertexing</a:t>
            </a:r>
            <a:r>
              <a:rPr lang="en-GB" sz="2200" dirty="0" smtClean="0"/>
              <a:t>), a possible solution might be a highly </a:t>
            </a:r>
            <a:r>
              <a:rPr lang="en-GB" sz="2200" dirty="0" err="1" smtClean="0"/>
              <a:t>performant</a:t>
            </a:r>
            <a:r>
              <a:rPr lang="en-GB" sz="2200" dirty="0" smtClean="0"/>
              <a:t> (4-5 layer) central pixel detector, with the strip layers mostly for </a:t>
            </a:r>
            <a:r>
              <a:rPr lang="en-GB" sz="2200" dirty="0" err="1" smtClean="0"/>
              <a:t>sagitta</a:t>
            </a:r>
            <a:r>
              <a:rPr lang="en-GB" sz="2200" dirty="0" smtClean="0"/>
              <a:t> measurement (</a:t>
            </a:r>
            <a:r>
              <a:rPr lang="en-GB" sz="2200" dirty="0" err="1" smtClean="0"/>
              <a:t>ie</a:t>
            </a:r>
            <a:r>
              <a:rPr lang="en-GB" sz="2200" dirty="0" smtClean="0"/>
              <a:t> as a spectrometer)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Strip layers may then not need to be double layers of double-sided silicon and the need to measure space points may be mostly at high radius to determine entry points into the calorimeter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</a:pPr>
            <a:endParaRPr lang="en-GB" sz="22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988" y="-36587"/>
            <a:ext cx="9621837" cy="1258887"/>
          </a:xfrm>
        </p:spPr>
        <p:txBody>
          <a:bodyPr/>
          <a:lstStyle/>
          <a:p>
            <a:r>
              <a:rPr lang="en-GB" b="1" dirty="0" smtClean="0">
                <a:solidFill>
                  <a:srgbClr val="009999"/>
                </a:solidFill>
              </a:rPr>
              <a:t>Required Granularity</a:t>
            </a:r>
            <a:endParaRPr lang="en-GB" b="1" dirty="0">
              <a:solidFill>
                <a:srgbClr val="009999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58750" y="1128597"/>
            <a:ext cx="11322571" cy="6063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400" dirty="0" smtClean="0"/>
              <a:t> The size of the sense elements in the strip tracker is largely determined by the momentum resolution required and the expected track density (assuming an occupancy of ≤ few % required)</a:t>
            </a:r>
            <a:endParaRPr lang="en-GB" sz="2200" dirty="0" smtClean="0"/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in the pixels, the lower limit for hybrid pixel assemblies is set by the microelectronics (pixel R/O chip) and the power density allowed (cooling/services)</a:t>
            </a:r>
            <a:r>
              <a:rPr lang="en-GB" sz="2000" dirty="0" smtClean="0"/>
              <a:t> </a:t>
            </a:r>
            <a:endParaRPr lang="en-GB" sz="2200" dirty="0" smtClean="0"/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 Choices to look at include ATLAS FE-I4 (50µm</a:t>
            </a:r>
            <a:r>
              <a:rPr lang="en-GB" sz="2200" dirty="0" smtClean="0">
                <a:latin typeface="Palatino"/>
              </a:rPr>
              <a:t>×</a:t>
            </a:r>
            <a:r>
              <a:rPr lang="en-GB" sz="2200" dirty="0" smtClean="0"/>
              <a:t>250µm), CMS (100µm</a:t>
            </a:r>
            <a:r>
              <a:rPr lang="en-GB" sz="2200" dirty="0" smtClean="0">
                <a:latin typeface="Palatino"/>
              </a:rPr>
              <a:t>×</a:t>
            </a:r>
            <a:r>
              <a:rPr lang="en-GB" sz="2200" dirty="0" smtClean="0"/>
              <a:t>150µm) or </a:t>
            </a:r>
            <a:r>
              <a:rPr lang="en-GB" sz="2200" dirty="0" err="1" smtClean="0"/>
              <a:t>LHCb</a:t>
            </a:r>
            <a:r>
              <a:rPr lang="en-GB" sz="2200" dirty="0" smtClean="0"/>
              <a:t> </a:t>
            </a:r>
            <a:r>
              <a:rPr lang="en-GB" sz="2200" dirty="0" err="1" smtClean="0"/>
              <a:t>Velopix</a:t>
            </a:r>
            <a:r>
              <a:rPr lang="en-GB" sz="2200" dirty="0" smtClean="0"/>
              <a:t> ((55µm</a:t>
            </a:r>
            <a:r>
              <a:rPr lang="en-GB" sz="2200" dirty="0" smtClean="0">
                <a:latin typeface="Palatino"/>
              </a:rPr>
              <a:t>×</a:t>
            </a:r>
            <a:r>
              <a:rPr lang="en-GB" sz="2200" dirty="0" smtClean="0"/>
              <a:t>55µm)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 If radiation field is low enough, other silicon technologies (MAPS, </a:t>
            </a:r>
            <a:r>
              <a:rPr lang="en-GB" sz="2200" dirty="0" err="1" smtClean="0"/>
              <a:t>DepFET</a:t>
            </a:r>
            <a:r>
              <a:rPr lang="en-GB" sz="2200" dirty="0" smtClean="0"/>
              <a:t>, </a:t>
            </a:r>
            <a:r>
              <a:rPr lang="en-GB" sz="2200" dirty="0" err="1" smtClean="0"/>
              <a:t>SoI</a:t>
            </a:r>
            <a:r>
              <a:rPr lang="en-GB" sz="2200" dirty="0" smtClean="0"/>
              <a:t>/vertical integration, ... ) may be workable with lower material and pixel size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Other technologies may also demonstrate adequate radiation hardness on the required timescales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For now, silicon micro-strips wire bonded to ASICs and planar silicon pixels bump-bonded to ASICs represent the conservative solution against which more innovative solutions should be compared</a:t>
            </a:r>
          </a:p>
          <a:p>
            <a:pPr marL="895350" lvl="1" indent="-176213" algn="l" defTabSz="447675">
              <a:spcAft>
                <a:spcPts val="600"/>
              </a:spcAft>
              <a:buClr>
                <a:srgbClr val="FF0000"/>
              </a:buClr>
              <a:buSzPct val="130000"/>
              <a:buFont typeface="Arial" pitchFamily="34" charset="0"/>
              <a:buChar char="•"/>
            </a:pPr>
            <a:r>
              <a:rPr lang="en-GB" sz="2200" dirty="0" smtClean="0"/>
              <a:t> If pattern recognition requires more layers, could also consider straw/TRT as used in ATLAS at higher radius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358775"/>
            <a:ext cx="10691813" cy="1258888"/>
          </a:xfrm>
        </p:spPr>
        <p:txBody>
          <a:bodyPr/>
          <a:lstStyle/>
          <a:p>
            <a:pPr eaLnBrk="1" hangingPunct="1"/>
            <a:r>
              <a:rPr lang="en-GB" sz="4000" b="1" dirty="0" smtClean="0">
                <a:solidFill>
                  <a:schemeClr val="hlink"/>
                </a:solidFill>
              </a:rPr>
              <a:t>Conclusions</a:t>
            </a:r>
          </a:p>
        </p:txBody>
      </p:sp>
      <p:sp>
        <p:nvSpPr>
          <p:cNvPr id="104451" name="Text Box 3"/>
          <p:cNvSpPr txBox="1">
            <a:spLocks noChangeArrowheads="1"/>
          </p:cNvSpPr>
          <p:nvPr/>
        </p:nvSpPr>
        <p:spPr bwMode="auto">
          <a:xfrm>
            <a:off x="-126997" y="323453"/>
            <a:ext cx="10818813" cy="732245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082" tIns="52040" rIns="104082" bIns="52040">
            <a:spAutoFit/>
          </a:bodyPr>
          <a:lstStyle/>
          <a:p>
            <a:pPr algn="l" defTabSz="1042731">
              <a:tabLst>
                <a:tab pos="628494" algn="l"/>
              </a:tabLst>
            </a:pPr>
            <a:endParaRPr lang="en-GB" sz="1300" dirty="0"/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The current LHC experiments offer many features which match the requirements of an </a:t>
            </a:r>
            <a:r>
              <a:rPr lang="en-GB" sz="2400" dirty="0" err="1" smtClean="0"/>
              <a:t>LHeC</a:t>
            </a:r>
            <a:r>
              <a:rPr lang="en-GB" sz="2400" dirty="0" smtClean="0"/>
              <a:t> experiment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>
                <a:cs typeface="Times New Roman" pitchFamily="18" charset="0"/>
              </a:rPr>
              <a:t>So far, all LHC experiments are performing exceptionally well</a:t>
            </a:r>
            <a:endParaRPr lang="en-GB" sz="2400" dirty="0">
              <a:cs typeface="Times New Roman" pitchFamily="18" charset="0"/>
            </a:endParaRP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Plans are in place for upgrades of ATLAS and CMS to accommodate a major upgrade around 2020 and survive an integrated luminosity of 3000fb</a:t>
            </a:r>
            <a:r>
              <a:rPr lang="en-GB" sz="2400" baseline="30000" dirty="0" smtClean="0"/>
              <a:t>-1</a:t>
            </a:r>
            <a:r>
              <a:rPr lang="en-GB" sz="2400" dirty="0" smtClean="0"/>
              <a:t> by 2030 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tabLst>
                <a:tab pos="628494" algn="l"/>
              </a:tabLst>
            </a:pPr>
            <a:r>
              <a:rPr lang="en-GB" sz="2400" dirty="0" smtClean="0"/>
              <a:t>(remember </a:t>
            </a:r>
            <a:r>
              <a:rPr lang="en-GB" sz="2400" dirty="0" err="1" smtClean="0"/>
              <a:t>Tevatron</a:t>
            </a:r>
            <a:r>
              <a:rPr lang="en-GB" sz="2400" dirty="0" smtClean="0"/>
              <a:t> turned on in 1985 and was upgraded for Run-II in 2001)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Silicon sensor technologies which can survive the expected doses after such an integrated luminosity are under study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Infrastructure for industrial scale production of strip and pixel modules will need to be developed for the ATLAS and CMS upgrades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ASICs can be a huge up-front cost in deep-submicron technologies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/>
              <a:t> Issues of material tend to be more influenced by supports and services than very fancy sensor designs</a:t>
            </a:r>
          </a:p>
          <a:p>
            <a:pPr marL="628494" lvl="1" indent="-361861" algn="l" defTabSz="1042731">
              <a:spcAft>
                <a:spcPct val="25000"/>
              </a:spcAft>
              <a:buClr>
                <a:srgbClr val="FF0000"/>
              </a:buClr>
              <a:buFontTx/>
              <a:buChar char="•"/>
              <a:tabLst>
                <a:tab pos="628494" algn="l"/>
              </a:tabLst>
            </a:pPr>
            <a:r>
              <a:rPr lang="en-GB" sz="2400" dirty="0" smtClean="0">
                <a:solidFill>
                  <a:srgbClr val="990033"/>
                </a:solidFill>
              </a:rPr>
              <a:t>Silicon bases tracking would seem to meet </a:t>
            </a:r>
            <a:r>
              <a:rPr lang="en-GB" sz="2400" dirty="0" err="1" smtClean="0">
                <a:solidFill>
                  <a:srgbClr val="990033"/>
                </a:solidFill>
              </a:rPr>
              <a:t>LHeC</a:t>
            </a:r>
            <a:r>
              <a:rPr lang="en-GB" sz="2400" dirty="0" smtClean="0">
                <a:solidFill>
                  <a:srgbClr val="990033"/>
                </a:solidFill>
              </a:rPr>
              <a:t> requirements but depending on required granularity and radiation hardness, a better optimisation is likely to be possible and may involve other technologies</a:t>
            </a:r>
            <a:endParaRPr lang="en-GB" sz="2400" dirty="0">
              <a:solidFill>
                <a:srgbClr val="9900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445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0445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0445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445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445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0445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445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445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3000"/>
                                        <p:tgtEl>
                                          <p:spTgt spid="10445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sz="7200" b="1" dirty="0" smtClean="0">
                <a:solidFill>
                  <a:srgbClr val="009999"/>
                </a:solidFill>
              </a:rPr>
              <a:t>Back-up Material</a:t>
            </a:r>
            <a:endParaRPr lang="en-GB" sz="7200" b="1" dirty="0">
              <a:solidFill>
                <a:srgbClr val="0099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Date Placeholder 3"/>
          <p:cNvSpPr txBox="1">
            <a:spLocks noGrp="1"/>
          </p:cNvSpPr>
          <p:nvPr/>
        </p:nvSpPr>
        <p:spPr bwMode="auto">
          <a:xfrm>
            <a:off x="534989" y="7231063"/>
            <a:ext cx="24939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algn="l" defTabSz="520572"/>
            <a:r>
              <a:rPr lang="en-GB" sz="1400" b="0" dirty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t>Geoff Hall</a:t>
            </a:r>
            <a:endParaRPr lang="en-US" sz="1400" b="0" dirty="0">
              <a:solidFill>
                <a:srgbClr val="898989"/>
              </a:solidFill>
              <a:latin typeface="Calibri" pitchFamily="34" charset="0"/>
              <a:ea typeface="ＭＳ Ｐゴシック" pitchFamily="64" charset="-128"/>
            </a:endParaRPr>
          </a:p>
        </p:txBody>
      </p:sp>
      <p:sp>
        <p:nvSpPr>
          <p:cNvPr id="34819" name="Footer Placeholder 4"/>
          <p:cNvSpPr txBox="1">
            <a:spLocks noGrp="1"/>
          </p:cNvSpPr>
          <p:nvPr/>
        </p:nvSpPr>
        <p:spPr bwMode="auto">
          <a:xfrm>
            <a:off x="3652840" y="7231063"/>
            <a:ext cx="3386137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defTabSz="520572"/>
            <a:r>
              <a:rPr lang="en-US" sz="1400" b="0" dirty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t>Vertex 2008</a:t>
            </a:r>
          </a:p>
        </p:txBody>
      </p:sp>
      <p:sp>
        <p:nvSpPr>
          <p:cNvPr id="34820" name="Slide Number Placeholder 5"/>
          <p:cNvSpPr txBox="1">
            <a:spLocks noGrp="1"/>
          </p:cNvSpPr>
          <p:nvPr/>
        </p:nvSpPr>
        <p:spPr bwMode="auto">
          <a:xfrm>
            <a:off x="7662863" y="7231063"/>
            <a:ext cx="2493962" cy="17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61" tIns="52131" rIns="104261" bIns="52131" anchor="ctr"/>
          <a:lstStyle/>
          <a:p>
            <a:pPr algn="r" defTabSz="520572"/>
            <a:fld id="{821EE6B4-09EA-46FF-A240-36DB228EB499}" type="slidenum">
              <a:rPr lang="en-US" sz="1400" b="0">
                <a:solidFill>
                  <a:srgbClr val="898989"/>
                </a:solidFill>
                <a:latin typeface="Calibri" pitchFamily="34" charset="0"/>
                <a:ea typeface="ＭＳ Ｐゴシック" pitchFamily="64" charset="-128"/>
              </a:rPr>
              <a:pPr algn="r" defTabSz="520572"/>
              <a:t>58</a:t>
            </a:fld>
            <a:endParaRPr lang="en-US" sz="1400" b="0" dirty="0">
              <a:solidFill>
                <a:srgbClr val="898989"/>
              </a:solidFill>
              <a:latin typeface="Calibri" pitchFamily="34" charset="0"/>
              <a:ea typeface="ＭＳ Ｐゴシック" pitchFamily="64" charset="-128"/>
            </a:endParaRPr>
          </a:p>
        </p:txBody>
      </p:sp>
      <p:sp>
        <p:nvSpPr>
          <p:cNvPr id="34821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107950"/>
            <a:ext cx="9621837" cy="1258888"/>
          </a:xfrm>
        </p:spPr>
        <p:txBody>
          <a:bodyPr lIns="104261" tIns="52131" rIns="104261" bIns="52131"/>
          <a:lstStyle/>
          <a:p>
            <a:pPr eaLnBrk="1" hangingPunct="1"/>
            <a:r>
              <a:rPr lang="en-US" sz="4200" b="1" dirty="0" smtClean="0">
                <a:solidFill>
                  <a:schemeClr val="hlink"/>
                </a:solidFill>
              </a:rPr>
              <a:t>CMS Planning for Upgrade Project</a:t>
            </a:r>
          </a:p>
        </p:txBody>
      </p:sp>
      <p:sp>
        <p:nvSpPr>
          <p:cNvPr id="3482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4990" y="1147765"/>
            <a:ext cx="9852025" cy="4989512"/>
          </a:xfrm>
        </p:spPr>
        <p:txBody>
          <a:bodyPr lIns="104261" tIns="52131" rIns="104261" bIns="52131"/>
          <a:lstStyle/>
          <a:p>
            <a:pPr marL="342815" indent="-342815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3200" dirty="0" smtClean="0"/>
              <a:t>The SLHC planning assumptions keep changing in the light of experience with the machine and different ideas for achieving high luminosity running in a decade’s time</a:t>
            </a:r>
          </a:p>
          <a:p>
            <a:pPr marL="342815" indent="-342815" defTabSz="457086" eaLnBrk="1" hangingPunct="1">
              <a:lnSpc>
                <a:spcPct val="90000"/>
              </a:lnSpc>
              <a:buClr>
                <a:srgbClr val="FF0000"/>
              </a:buClr>
              <a:buNone/>
            </a:pPr>
            <a:endParaRPr lang="en-US" sz="900" dirty="0" smtClean="0"/>
          </a:p>
          <a:p>
            <a:pPr marL="342815" indent="-342815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900" dirty="0" smtClean="0"/>
              <a:t>Developing and building a new tracker requires ~10 years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5 years R&amp;D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2 years Qualification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3 years Construction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6 months Installation and Ready for Commissioning</a:t>
            </a:r>
          </a:p>
          <a:p>
            <a:pPr marL="2056892" lvl="4" indent="-228544" defTabSz="457086" eaLnBrk="1" hangingPunct="1">
              <a:lnSpc>
                <a:spcPct val="90000"/>
              </a:lnSpc>
              <a:buClr>
                <a:srgbClr val="FF0000"/>
              </a:buClr>
            </a:pPr>
            <a:endParaRPr lang="en-US" sz="800" dirty="0" smtClean="0"/>
          </a:p>
          <a:p>
            <a:pPr marL="342815" indent="-342815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900" dirty="0" smtClean="0"/>
              <a:t>NB – even this is aggressive 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System design and attention to QA are important considerations from a very early stage</a:t>
            </a:r>
          </a:p>
          <a:p>
            <a:pPr marL="742767" lvl="1" indent="-285679" defTabSz="457086" eaLnBrk="1" hangingPunct="1">
              <a:lnSpc>
                <a:spcPct val="90000"/>
              </a:lnSpc>
              <a:buClr>
                <a:srgbClr val="FF0000"/>
              </a:buClr>
            </a:pPr>
            <a:r>
              <a:rPr lang="en-US" sz="2400" dirty="0" smtClean="0"/>
              <a:t>Cost was a driver for LHC detectors from day 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13" descr="strawman09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30082" y="1763713"/>
            <a:ext cx="3761234" cy="213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59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215900"/>
            <a:ext cx="9621837" cy="1258888"/>
          </a:xfrm>
        </p:spPr>
        <p:txBody>
          <a:bodyPr/>
          <a:lstStyle/>
          <a:p>
            <a:pPr eaLnBrk="1" hangingPunct="1"/>
            <a:r>
              <a:rPr lang="en-GB" sz="4600" b="1" dirty="0" smtClean="0">
                <a:solidFill>
                  <a:schemeClr val="hlink"/>
                </a:solidFill>
              </a:rPr>
              <a:t>ATLAS Tracker Upgrade Layout </a:t>
            </a:r>
          </a:p>
        </p:txBody>
      </p:sp>
      <p:pic>
        <p:nvPicPr>
          <p:cNvPr id="45060" name="Picture 4" descr="FLB June2008 inpu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41875" y="3835402"/>
            <a:ext cx="5849938" cy="351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56117" name="Rectangle 21"/>
          <p:cNvSpPr>
            <a:spLocks noChangeArrowheads="1"/>
          </p:cNvSpPr>
          <p:nvPr/>
        </p:nvSpPr>
        <p:spPr bwMode="auto">
          <a:xfrm>
            <a:off x="233363" y="827088"/>
            <a:ext cx="10047288" cy="1008062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17" tIns="45709" rIns="91417" bIns="45709" anchor="ctr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5062" name="Text Box 22"/>
          <p:cNvSpPr txBox="1">
            <a:spLocks noChangeAspect="1" noChangeArrowheads="1"/>
          </p:cNvSpPr>
          <p:nvPr/>
        </p:nvSpPr>
        <p:spPr bwMode="auto">
          <a:xfrm>
            <a:off x="357187" y="827090"/>
            <a:ext cx="5060951" cy="909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7999" tIns="39001" rIns="77999" bIns="39001">
            <a:spAutoFit/>
          </a:bodyPr>
          <a:lstStyle/>
          <a:p>
            <a:pPr algn="l" defTabSz="780857" eaLnBrk="0" hangingPunct="0"/>
            <a:r>
              <a:rPr lang="en-GB" dirty="0">
                <a:solidFill>
                  <a:srgbClr val="000099"/>
                </a:solidFill>
              </a:rPr>
              <a:t>Barrel Pixel Tracker Layers:</a:t>
            </a:r>
            <a:endParaRPr lang="en-US" dirty="0">
              <a:solidFill>
                <a:srgbClr val="000099"/>
              </a:solidFill>
              <a:cs typeface="Times New Roman" pitchFamily="18" charset="0"/>
            </a:endParaRPr>
          </a:p>
          <a:p>
            <a:pPr algn="l" defTabSz="780857" eaLnBrk="0" hangingPunct="0"/>
            <a:r>
              <a:rPr lang="en-GB" dirty="0">
                <a:solidFill>
                  <a:srgbClr val="000099"/>
                </a:solidFill>
              </a:rPr>
              <a:t>Short Strip (2.4 cm) </a:t>
            </a:r>
            <a:r>
              <a:rPr lang="en-GB" dirty="0">
                <a:solidFill>
                  <a:srgbClr val="000099"/>
                </a:solidFill>
                <a:sym typeface="Symbol" pitchFamily="18" charset="2"/>
              </a:rPr>
              <a:t>-</a:t>
            </a:r>
            <a:r>
              <a:rPr lang="en-GB" dirty="0">
                <a:solidFill>
                  <a:srgbClr val="000099"/>
                </a:solidFill>
              </a:rPr>
              <a:t>strips (stereo layers):</a:t>
            </a:r>
          </a:p>
          <a:p>
            <a:pPr algn="l" defTabSz="780857" eaLnBrk="0" hangingPunct="0"/>
            <a:r>
              <a:rPr lang="en-GB" dirty="0">
                <a:solidFill>
                  <a:srgbClr val="000099"/>
                </a:solidFill>
              </a:rPr>
              <a:t>Long Strip (9.6 cm) </a:t>
            </a:r>
            <a:r>
              <a:rPr lang="en-GB" dirty="0">
                <a:solidFill>
                  <a:srgbClr val="000099"/>
                </a:solidFill>
                <a:sym typeface="Symbol" pitchFamily="18" charset="2"/>
              </a:rPr>
              <a:t>-</a:t>
            </a:r>
            <a:r>
              <a:rPr lang="en-GB" dirty="0">
                <a:solidFill>
                  <a:srgbClr val="000099"/>
                </a:solidFill>
              </a:rPr>
              <a:t>strips (stereo layers):</a:t>
            </a:r>
            <a:endParaRPr lang="en-US" dirty="0">
              <a:solidFill>
                <a:srgbClr val="000099"/>
              </a:solidFill>
            </a:endParaRPr>
          </a:p>
        </p:txBody>
      </p:sp>
      <p:sp>
        <p:nvSpPr>
          <p:cNvPr id="45063" name="Text Box 23"/>
          <p:cNvSpPr txBox="1">
            <a:spLocks noChangeAspect="1" noChangeArrowheads="1"/>
          </p:cNvSpPr>
          <p:nvPr/>
        </p:nvSpPr>
        <p:spPr bwMode="auto">
          <a:xfrm>
            <a:off x="5221288" y="827091"/>
            <a:ext cx="3652837" cy="90976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77999" tIns="39001" rIns="77999" bIns="39001">
            <a:spAutoFit/>
          </a:bodyPr>
          <a:lstStyle/>
          <a:p>
            <a:pPr algn="l" defTabSz="780857" eaLnBrk="0" hangingPunct="0"/>
            <a:r>
              <a:rPr lang="en-GB" dirty="0">
                <a:solidFill>
                  <a:srgbClr val="000000"/>
                </a:solidFill>
              </a:rPr>
              <a:t>r = 3.7cm, 7.5cm, 15cm, 21cm</a:t>
            </a:r>
          </a:p>
          <a:p>
            <a:pPr algn="l" defTabSz="780857" eaLnBrk="0" hangingPunct="0"/>
            <a:r>
              <a:rPr lang="en-GB" dirty="0">
                <a:solidFill>
                  <a:srgbClr val="000000"/>
                </a:solidFill>
              </a:rPr>
              <a:t>r = 38cm, 50cm, 62cm</a:t>
            </a:r>
          </a:p>
          <a:p>
            <a:pPr algn="l" defTabSz="780857" eaLnBrk="0" hangingPunct="0"/>
            <a:r>
              <a:rPr lang="en-GB" dirty="0">
                <a:solidFill>
                  <a:srgbClr val="000000"/>
                </a:solidFill>
              </a:rPr>
              <a:t>r = 74cm, 100cm</a:t>
            </a:r>
            <a:endParaRPr lang="en-US" dirty="0">
              <a:solidFill>
                <a:srgbClr val="A50021"/>
              </a:solidFill>
              <a:cs typeface="Times New Roman" pitchFamily="18" charset="0"/>
            </a:endParaRPr>
          </a:p>
        </p:txBody>
      </p:sp>
      <p:pic>
        <p:nvPicPr>
          <p:cNvPr id="45065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53818" y="1907629"/>
            <a:ext cx="2520280" cy="208823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4" name="Picture 13" descr="trk_pix_slhc_pileup_5_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1907629"/>
            <a:ext cx="4841851" cy="2808312"/>
          </a:xfrm>
          <a:prstGeom prst="rect">
            <a:avLst/>
          </a:prstGeom>
        </p:spPr>
      </p:pic>
      <p:pic>
        <p:nvPicPr>
          <p:cNvPr id="15" name="Picture 14" descr="trk_pix_slhc_pileup_400_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0" y="4643933"/>
            <a:ext cx="4841850" cy="2915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4294967295"/>
          </p:nvPr>
        </p:nvSpPr>
        <p:spPr>
          <a:xfrm>
            <a:off x="534591" y="6971700"/>
            <a:ext cx="3831233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/>
              <a:t>Geoff Hall</a:t>
            </a:r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4294967295"/>
          </p:nvPr>
        </p:nvSpPr>
        <p:spPr>
          <a:xfrm>
            <a:off x="6504186" y="6971700"/>
            <a:ext cx="3385741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r>
              <a:rPr lang="en-US" dirty="0"/>
              <a:t>UK </a:t>
            </a:r>
            <a:r>
              <a:rPr lang="en-US" dirty="0" smtClean="0"/>
              <a:t>ATLAS-CMS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4900414" y="6971700"/>
            <a:ext cx="1247378" cy="503978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661AFF6F-AA1B-4A6E-9951-50FE79CCD453}" type="slidenum">
              <a:rPr lang="en-US"/>
              <a:pPr/>
              <a:t>6</a:t>
            </a:fld>
            <a:endParaRPr lang="en-US"/>
          </a:p>
        </p:txBody>
      </p:sp>
      <p:sp>
        <p:nvSpPr>
          <p:cNvPr id="227330" name="Rectangle 2"/>
          <p:cNvSpPr>
            <a:spLocks noGrp="1" noChangeArrowheads="1"/>
          </p:cNvSpPr>
          <p:nvPr>
            <p:ph type="title"/>
          </p:nvPr>
        </p:nvSpPr>
        <p:spPr>
          <a:xfrm>
            <a:off x="534988" y="-143346"/>
            <a:ext cx="9621837" cy="1258887"/>
          </a:xfrm>
        </p:spPr>
        <p:txBody>
          <a:bodyPr/>
          <a:lstStyle/>
          <a:p>
            <a:r>
              <a:rPr lang="en-US" b="1" dirty="0" smtClean="0">
                <a:solidFill>
                  <a:srgbClr val="009999"/>
                </a:solidFill>
              </a:rPr>
              <a:t>CMS Tracker Assembly</a:t>
            </a:r>
            <a:endParaRPr lang="en-US" b="1" dirty="0">
              <a:solidFill>
                <a:srgbClr val="009999"/>
              </a:solidFill>
            </a:endParaRPr>
          </a:p>
        </p:txBody>
      </p:sp>
      <p:pic>
        <p:nvPicPr>
          <p:cNvPr id="227331" name="Picture 3" descr="Layer1-Firenze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38070" y="1199537"/>
            <a:ext cx="3953743" cy="2763132"/>
          </a:xfrm>
          <a:prstGeom prst="rect">
            <a:avLst/>
          </a:prstGeom>
          <a:noFill/>
        </p:spPr>
      </p:pic>
      <p:sp>
        <p:nvSpPr>
          <p:cNvPr id="227332" name="Text Box 4"/>
          <p:cNvSpPr txBox="1">
            <a:spLocks noChangeArrowheads="1"/>
          </p:cNvSpPr>
          <p:nvPr/>
        </p:nvSpPr>
        <p:spPr bwMode="auto">
          <a:xfrm>
            <a:off x="6145937" y="1199538"/>
            <a:ext cx="1249234" cy="116713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>
                <a:solidFill>
                  <a:srgbClr val="00547E"/>
                </a:solidFill>
                <a:latin typeface="Helvetica" pitchFamily="1" charset="0"/>
              </a:rPr>
              <a:t>TIB Layer 1</a:t>
            </a:r>
          </a:p>
          <a:p>
            <a:r>
              <a:rPr lang="en-US" sz="2300" dirty="0">
                <a:solidFill>
                  <a:srgbClr val="00547E"/>
                </a:solidFill>
                <a:latin typeface="Helvetica" pitchFamily="1" charset="0"/>
              </a:rPr>
              <a:t>Stereo</a:t>
            </a:r>
          </a:p>
        </p:txBody>
      </p:sp>
      <p:pic>
        <p:nvPicPr>
          <p:cNvPr id="227333" name="Picture 5" descr="DSCN738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7296" y="1115541"/>
            <a:ext cx="5759844" cy="4416810"/>
          </a:xfrm>
          <a:prstGeom prst="rect">
            <a:avLst/>
          </a:prstGeom>
          <a:noFill/>
        </p:spPr>
      </p:pic>
      <p:pic>
        <p:nvPicPr>
          <p:cNvPr id="227334" name="Picture 6"/>
          <p:cNvPicPr>
            <a:picLocks noChangeAspect="1" noChangeArrowheads="1"/>
          </p:cNvPicPr>
          <p:nvPr/>
        </p:nvPicPr>
        <p:blipFill>
          <a:blip r:embed="rId5" cstate="print"/>
          <a:srcRect l="7227" t="29674" r="4001" b="28851"/>
          <a:stretch>
            <a:fillRect/>
          </a:stretch>
        </p:blipFill>
        <p:spPr bwMode="auto">
          <a:xfrm>
            <a:off x="4261876" y="4643389"/>
            <a:ext cx="6340839" cy="2241654"/>
          </a:xfrm>
          <a:prstGeom prst="rect">
            <a:avLst/>
          </a:prstGeom>
          <a:noFill/>
        </p:spPr>
      </p:pic>
      <p:sp>
        <p:nvSpPr>
          <p:cNvPr id="227335" name="Text Box 7"/>
          <p:cNvSpPr txBox="1">
            <a:spLocks noChangeArrowheads="1"/>
          </p:cNvSpPr>
          <p:nvPr/>
        </p:nvSpPr>
        <p:spPr bwMode="auto">
          <a:xfrm>
            <a:off x="445492" y="1199538"/>
            <a:ext cx="2940249" cy="45924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>
                <a:solidFill>
                  <a:srgbClr val="00547E"/>
                </a:solidFill>
                <a:latin typeface="Helvetica" pitchFamily="1" charset="0"/>
              </a:rPr>
              <a:t>TOB Rod insertion</a:t>
            </a:r>
          </a:p>
        </p:txBody>
      </p:sp>
      <p:sp>
        <p:nvSpPr>
          <p:cNvPr id="227336" name="Text Box 8"/>
          <p:cNvSpPr txBox="1">
            <a:spLocks noChangeArrowheads="1"/>
          </p:cNvSpPr>
          <p:nvPr/>
        </p:nvSpPr>
        <p:spPr bwMode="auto">
          <a:xfrm>
            <a:off x="9088041" y="4727386"/>
            <a:ext cx="1249235" cy="81319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lIns="104287" tIns="52144" rIns="104287" bIns="52144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300" dirty="0">
                <a:solidFill>
                  <a:srgbClr val="00547E"/>
                </a:solidFill>
                <a:latin typeface="Helvetica" pitchFamily="1" charset="0"/>
              </a:rPr>
              <a:t>TEC Petal</a:t>
            </a:r>
          </a:p>
        </p:txBody>
      </p:sp>
      <p:sp>
        <p:nvSpPr>
          <p:cNvPr id="227337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178197" y="5567349"/>
            <a:ext cx="4454922" cy="134394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en-US" sz="2300" dirty="0">
                <a:solidFill>
                  <a:srgbClr val="FF0000"/>
                </a:solidFill>
              </a:rPr>
              <a:t>15000 modules mass produced using mainly automatic assembly techniques</a:t>
            </a: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8197" y="2603889"/>
            <a:ext cx="9622632" cy="4401061"/>
          </a:xfrm>
        </p:spPr>
        <p:txBody>
          <a:bodyPr>
            <a:normAutofit/>
          </a:bodyPr>
          <a:lstStyle/>
          <a:p>
            <a:r>
              <a:rPr lang="en-US" sz="2300" dirty="0" smtClean="0"/>
              <a:t>Prototype cables made</a:t>
            </a:r>
          </a:p>
          <a:p>
            <a:r>
              <a:rPr lang="en-US" sz="2300" dirty="0" smtClean="0"/>
              <a:t>Embedded (glued) into 1m long stave</a:t>
            </a:r>
          </a:p>
          <a:p>
            <a:r>
              <a:rPr lang="en-US" sz="2300" dirty="0" smtClean="0"/>
              <a:t>Thermal, mechanical electrical testing just starting</a:t>
            </a:r>
            <a:endParaRPr lang="en-US" sz="2300" dirty="0"/>
          </a:p>
        </p:txBody>
      </p:sp>
      <p:pic>
        <p:nvPicPr>
          <p:cNvPr id="1026" name="Picture 2" descr="C:\Gil Documents\ATLAS Research Program\RandD\PixelMech\PixelProto\2ndAllcomp1mstave\IMG_4104.JPG"/>
          <p:cNvPicPr>
            <a:picLocks noChangeAspect="1" noChangeArrowheads="1"/>
          </p:cNvPicPr>
          <p:nvPr/>
        </p:nvPicPr>
        <p:blipFill>
          <a:blip r:embed="rId2" cstate="print"/>
          <a:srcRect t="15000" b="28750"/>
          <a:stretch>
            <a:fillRect/>
          </a:stretch>
        </p:blipFill>
        <p:spPr bwMode="auto">
          <a:xfrm>
            <a:off x="2583855" y="4787795"/>
            <a:ext cx="6088394" cy="242145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8833091" y="5543762"/>
            <a:ext cx="676764" cy="3823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US" dirty="0" smtClean="0"/>
              <a:t>Tabs</a:t>
            </a:r>
            <a:endParaRPr lang="en-US" dirty="0"/>
          </a:p>
        </p:txBody>
      </p:sp>
      <p:cxnSp>
        <p:nvCxnSpPr>
          <p:cNvPr id="7" name="Straight Arrow Connector 6"/>
          <p:cNvCxnSpPr>
            <a:stCxn id="5" idx="1"/>
          </p:cNvCxnSpPr>
          <p:nvPr/>
        </p:nvCxnSpPr>
        <p:spPr>
          <a:xfrm rot="10800000" flipV="1">
            <a:off x="8018861" y="5734915"/>
            <a:ext cx="814231" cy="144832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>
            <a:stCxn id="5" idx="1"/>
          </p:cNvCxnSpPr>
          <p:nvPr/>
        </p:nvCxnSpPr>
        <p:spPr>
          <a:xfrm rot="10800000" flipV="1">
            <a:off x="7573369" y="5734915"/>
            <a:ext cx="1259723" cy="564814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2" descr="C:\Gil Documents\ATLAS Research Program\RandD\PixelMech\PixelProto\2ndAllcomp1mstave\IMG_41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9679" y="2603888"/>
            <a:ext cx="3415440" cy="2414896"/>
          </a:xfrm>
          <a:prstGeom prst="rect">
            <a:avLst/>
          </a:prstGeom>
          <a:noFill/>
        </p:spPr>
      </p:pic>
      <p:sp>
        <p:nvSpPr>
          <p:cNvPr id="12" name="Slide Number Placeholder 11"/>
          <p:cNvSpPr>
            <a:spLocks noGrp="1"/>
          </p:cNvSpPr>
          <p:nvPr>
            <p:ph type="sldNum" sz="quarter" idx="4294967295"/>
          </p:nvPr>
        </p:nvSpPr>
        <p:spPr>
          <a:xfrm>
            <a:off x="7662466" y="7006699"/>
            <a:ext cx="2494756" cy="402483"/>
          </a:xfrm>
          <a:prstGeom prst="rect">
            <a:avLst/>
          </a:prstGeom>
        </p:spPr>
        <p:txBody>
          <a:bodyPr lIns="104287" tIns="52144" rIns="104287" bIns="52144"/>
          <a:lstStyle/>
          <a:p>
            <a:fld id="{A674A047-C567-45EC-BD81-00EEA173E76E}" type="slidenum">
              <a:rPr lang="en-US" smtClean="0"/>
              <a:pPr/>
              <a:t>60</a:t>
            </a:fld>
            <a:endParaRPr lang="en-US"/>
          </a:p>
        </p:txBody>
      </p:sp>
      <p:pic>
        <p:nvPicPr>
          <p:cNvPr id="6145" name="Picture 1" descr="C:\Gil Documents\ATLAS Research Program\RandD\PixelMech\PixelProto\2ndAllcomp1mstave\IMG_4085.JPG"/>
          <p:cNvPicPr>
            <a:picLocks noChangeAspect="1" noChangeArrowheads="1"/>
          </p:cNvPicPr>
          <p:nvPr/>
        </p:nvPicPr>
        <p:blipFill>
          <a:blip r:embed="rId4" cstate="print"/>
          <a:srcRect t="9554" b="14013"/>
          <a:stretch>
            <a:fillRect/>
          </a:stretch>
        </p:blipFill>
        <p:spPr bwMode="auto">
          <a:xfrm>
            <a:off x="890984" y="167993"/>
            <a:ext cx="9284058" cy="1343942"/>
          </a:xfrm>
          <a:prstGeom prst="rect">
            <a:avLst/>
          </a:prstGeom>
          <a:noFill/>
        </p:spPr>
      </p:pic>
      <p:pic>
        <p:nvPicPr>
          <p:cNvPr id="14" name="Picture 1" descr="C:\Users\Gil\AppData\Roaming\F-Secure SSH\temp\fs.ssh.temp.fe783c0\IMG_4140.JPG"/>
          <p:cNvPicPr>
            <a:picLocks noChangeAspect="1" noChangeArrowheads="1"/>
          </p:cNvPicPr>
          <p:nvPr/>
        </p:nvPicPr>
        <p:blipFill>
          <a:blip r:embed="rId5" cstate="print"/>
          <a:srcRect t="22495"/>
          <a:stretch>
            <a:fillRect/>
          </a:stretch>
        </p:blipFill>
        <p:spPr bwMode="auto">
          <a:xfrm>
            <a:off x="0" y="1511935"/>
            <a:ext cx="10691813" cy="1157593"/>
          </a:xfrm>
          <a:prstGeom prst="rect">
            <a:avLst/>
          </a:prstGeom>
          <a:noFill/>
        </p:spPr>
      </p:pic>
      <p:pic>
        <p:nvPicPr>
          <p:cNvPr id="15" name="Picture 1" descr="C:\Gil Documents\ATLAS Research Program\RandD\PixelMech\PixelProto\2ndAllcomp1mstave\IMG_2931.JPG"/>
          <p:cNvPicPr>
            <a:picLocks noChangeAspect="1" noChangeArrowheads="1"/>
          </p:cNvPicPr>
          <p:nvPr/>
        </p:nvPicPr>
        <p:blipFill>
          <a:blip r:embed="rId6" cstate="print"/>
          <a:srcRect l="12500" r="14844"/>
          <a:stretch>
            <a:fillRect/>
          </a:stretch>
        </p:blipFill>
        <p:spPr bwMode="auto">
          <a:xfrm>
            <a:off x="0" y="3947830"/>
            <a:ext cx="2762052" cy="2687884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-124772" y="654428"/>
            <a:ext cx="1153178" cy="520805"/>
          </a:xfrm>
          <a:prstGeom prst="rect">
            <a:avLst/>
          </a:prstGeom>
          <a:noFill/>
        </p:spPr>
        <p:txBody>
          <a:bodyPr wrap="none" lIns="104287" tIns="52144" rIns="104287" bIns="52144" rtlCol="0">
            <a:spAutoFit/>
          </a:bodyPr>
          <a:lstStyle/>
          <a:p>
            <a:r>
              <a:rPr lang="en-GB" sz="2700" dirty="0" smtClean="0">
                <a:solidFill>
                  <a:schemeClr val="tx2"/>
                </a:solidFill>
              </a:rPr>
              <a:t>LBNL</a:t>
            </a:r>
            <a:endParaRPr lang="en-GB" sz="2700" dirty="0">
              <a:solidFill>
                <a:schemeClr val="tx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2"/>
          <p:cNvSpPr>
            <a:spLocks noGrp="1" noChangeArrowheads="1"/>
          </p:cNvSpPr>
          <p:nvPr>
            <p:ph type="title"/>
          </p:nvPr>
        </p:nvSpPr>
        <p:spPr>
          <a:xfrm>
            <a:off x="881065" y="34926"/>
            <a:ext cx="9128125" cy="1258888"/>
          </a:xfrm>
        </p:spPr>
        <p:txBody>
          <a:bodyPr/>
          <a:lstStyle/>
          <a:p>
            <a:pPr defTabSz="914173"/>
            <a:r>
              <a:rPr lang="en-GB" sz="4600" dirty="0" smtClean="0">
                <a:solidFill>
                  <a:schemeClr val="hlink"/>
                </a:solidFill>
              </a:rPr>
              <a:t>Hybrid Pixel Detectors</a:t>
            </a:r>
          </a:p>
        </p:txBody>
      </p:sp>
      <p:sp>
        <p:nvSpPr>
          <p:cNvPr id="5124" name="Rectangle 3"/>
          <p:cNvSpPr>
            <a:spLocks noChangeArrowheads="1"/>
          </p:cNvSpPr>
          <p:nvPr/>
        </p:nvSpPr>
        <p:spPr bwMode="auto">
          <a:xfrm>
            <a:off x="2316165" y="420690"/>
            <a:ext cx="6148386" cy="334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 anchor="ctr"/>
          <a:lstStyle/>
          <a:p>
            <a:endParaRPr lang="de-DE" sz="5000" b="0" dirty="0">
              <a:solidFill>
                <a:schemeClr val="tx2"/>
              </a:solidFill>
              <a:latin typeface="Arial" pitchFamily="34" charset="0"/>
            </a:endParaRPr>
          </a:p>
        </p:txBody>
      </p:sp>
      <p:graphicFrame>
        <p:nvGraphicFramePr>
          <p:cNvPr id="5122" name="Object 2"/>
          <p:cNvGraphicFramePr>
            <a:graphicFrameLocks noChangeAspect="1"/>
          </p:cNvGraphicFramePr>
          <p:nvPr/>
        </p:nvGraphicFramePr>
        <p:xfrm>
          <a:off x="1219200" y="2192341"/>
          <a:ext cx="4884738" cy="2619374"/>
        </p:xfrm>
        <a:graphic>
          <a:graphicData uri="http://schemas.openxmlformats.org/presentationml/2006/ole">
            <p:oleObj spid="_x0000_s421890" name="Clip" r:id="rId3" imgW="16047619" imgH="10704762" progId="">
              <p:embed/>
            </p:oleObj>
          </a:graphicData>
        </a:graphic>
      </p:graphicFrame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56452" y="5749925"/>
            <a:ext cx="2316163" cy="1760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6" name="AutoShape 6"/>
          <p:cNvSpPr>
            <a:spLocks noChangeArrowheads="1"/>
          </p:cNvSpPr>
          <p:nvPr/>
        </p:nvSpPr>
        <p:spPr bwMode="auto">
          <a:xfrm>
            <a:off x="3071813" y="1319213"/>
            <a:ext cx="2347912" cy="420687"/>
          </a:xfrm>
          <a:prstGeom prst="wedgeRectCallout">
            <a:avLst>
              <a:gd name="adj1" fmla="val -48023"/>
              <a:gd name="adj2" fmla="val 165417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Silicon sensor </a:t>
            </a:r>
          </a:p>
        </p:txBody>
      </p:sp>
      <p:sp>
        <p:nvSpPr>
          <p:cNvPr id="5127" name="AutoShape 7"/>
          <p:cNvSpPr>
            <a:spLocks noChangeArrowheads="1"/>
          </p:cNvSpPr>
          <p:nvPr/>
        </p:nvSpPr>
        <p:spPr bwMode="auto">
          <a:xfrm>
            <a:off x="461965" y="5129213"/>
            <a:ext cx="2357437" cy="419100"/>
          </a:xfrm>
          <a:prstGeom prst="wedgeRectCallout">
            <a:avLst>
              <a:gd name="adj1" fmla="val 50157"/>
              <a:gd name="adj2" fmla="val -208333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Readout chip </a:t>
            </a:r>
          </a:p>
        </p:txBody>
      </p:sp>
      <p:sp>
        <p:nvSpPr>
          <p:cNvPr id="5128" name="AutoShape 8"/>
          <p:cNvSpPr>
            <a:spLocks noChangeArrowheads="1"/>
          </p:cNvSpPr>
          <p:nvPr/>
        </p:nvSpPr>
        <p:spPr bwMode="auto">
          <a:xfrm>
            <a:off x="4251327" y="4811715"/>
            <a:ext cx="2347913" cy="598487"/>
          </a:xfrm>
          <a:prstGeom prst="wedgeRectCallout">
            <a:avLst>
              <a:gd name="adj1" fmla="val -24625"/>
              <a:gd name="adj2" fmla="val -279241"/>
            </a:avLst>
          </a:prstGeom>
          <a:solidFill>
            <a:srgbClr val="FFCC00"/>
          </a:solidFill>
          <a:ln w="3175">
            <a:noFill/>
            <a:miter lim="800000"/>
            <a:headEnd/>
            <a:tailEnd/>
          </a:ln>
        </p:spPr>
        <p:txBody>
          <a:bodyPr lIns="104249" tIns="52124" rIns="104249" bIns="52124" anchor="ctr" anchorCtr="1"/>
          <a:lstStyle/>
          <a:p>
            <a:pPr defTabSz="1042731" eaLnBrk="0" hangingPunct="0"/>
            <a:r>
              <a:rPr lang="en-US" b="0" dirty="0">
                <a:latin typeface="Tahoma" pitchFamily="34" charset="0"/>
              </a:rPr>
              <a:t>Bump bond connection </a:t>
            </a:r>
          </a:p>
        </p:txBody>
      </p:sp>
      <p:sp>
        <p:nvSpPr>
          <p:cNvPr id="5129" name="Rectangle 9"/>
          <p:cNvSpPr>
            <a:spLocks noChangeArrowheads="1"/>
          </p:cNvSpPr>
          <p:nvPr/>
        </p:nvSpPr>
        <p:spPr bwMode="auto">
          <a:xfrm>
            <a:off x="6364289" y="1692277"/>
            <a:ext cx="4327525" cy="5459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/>
          <a:lstStyle/>
          <a:p>
            <a:pPr marL="190452" indent="-190452" algn="l"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solidFill>
                  <a:schemeClr val="accent2"/>
                </a:solidFill>
                <a:latin typeface="Arial" pitchFamily="34" charset="0"/>
              </a:rPr>
              <a:t>Hybrid pixel detector:</a:t>
            </a:r>
          </a:p>
          <a:p>
            <a:pPr marL="190452" indent="-190452" algn="l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latin typeface="Arial" pitchFamily="34" charset="0"/>
              </a:rPr>
              <a:t>The sensor and the readout electronic are realized in different semiconductor substrates</a:t>
            </a:r>
          </a:p>
          <a:p>
            <a:pPr marL="190452" indent="-190452" algn="l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latin typeface="Arial" pitchFamily="34" charset="0"/>
              </a:rPr>
              <a:t>Size of the electronic readout pixels is equal to the size of the sensor pixels</a:t>
            </a:r>
          </a:p>
          <a:p>
            <a:pPr marL="190452" indent="-190452" algn="l">
              <a:lnSpc>
                <a:spcPct val="13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latin typeface="Arial" pitchFamily="34" charset="0"/>
              </a:rPr>
              <a:t>The connection between the electronic and the sensor is done via bump bond connections</a:t>
            </a:r>
          </a:p>
          <a:p>
            <a:pPr marL="190452" indent="-190452" algn="l"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endParaRPr lang="en-US" dirty="0">
              <a:latin typeface="Arial" pitchFamily="34" charset="0"/>
            </a:endParaRPr>
          </a:p>
        </p:txBody>
      </p:sp>
      <p:sp>
        <p:nvSpPr>
          <p:cNvPr id="5130" name="Rectangle 10"/>
          <p:cNvSpPr>
            <a:spLocks noChangeArrowheads="1"/>
          </p:cNvSpPr>
          <p:nvPr/>
        </p:nvSpPr>
        <p:spPr bwMode="auto">
          <a:xfrm>
            <a:off x="714377" y="6002338"/>
            <a:ext cx="6146800" cy="111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/>
          <a:lstStyle/>
          <a:p>
            <a:pPr marL="190452" indent="-190452" algn="l">
              <a:lnSpc>
                <a:spcPct val="6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solidFill>
                  <a:schemeClr val="accent2"/>
                </a:solidFill>
                <a:latin typeface="Arial" pitchFamily="34" charset="0"/>
              </a:rPr>
              <a:t>Bump bond technology:</a:t>
            </a:r>
          </a:p>
          <a:p>
            <a:pPr marL="190452" indent="-190452" algn="l">
              <a:lnSpc>
                <a:spcPct val="6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latin typeface="Arial" pitchFamily="34" charset="0"/>
              </a:rPr>
              <a:t>Size: 20 µm, pitch: 50 µm</a:t>
            </a:r>
          </a:p>
          <a:p>
            <a:pPr marL="190452" indent="-190452" algn="l">
              <a:lnSpc>
                <a:spcPct val="60000"/>
              </a:lnSpc>
              <a:spcBef>
                <a:spcPct val="20000"/>
              </a:spcBef>
              <a:buFontTx/>
              <a:buChar char="•"/>
              <a:tabLst>
                <a:tab pos="3713831" algn="r"/>
              </a:tabLst>
            </a:pPr>
            <a:r>
              <a:rPr lang="en-US" dirty="0">
                <a:latin typeface="Arial" pitchFamily="34" charset="0"/>
              </a:rPr>
              <a:t>In (AMS) &amp; </a:t>
            </a:r>
            <a:r>
              <a:rPr lang="en-US" dirty="0" err="1">
                <a:latin typeface="Arial" pitchFamily="34" charset="0"/>
              </a:rPr>
              <a:t>PbSn</a:t>
            </a:r>
            <a:r>
              <a:rPr lang="en-US" dirty="0">
                <a:latin typeface="Arial" pitchFamily="34" charset="0"/>
              </a:rPr>
              <a:t> (IZM) used for ATLAS pixel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Footer Placeholder 1"/>
          <p:cNvSpPr txBox="1">
            <a:spLocks noGrp="1"/>
          </p:cNvSpPr>
          <p:nvPr/>
        </p:nvSpPr>
        <p:spPr bwMode="auto">
          <a:xfrm>
            <a:off x="2293940" y="7058027"/>
            <a:ext cx="7577137" cy="523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261" tIns="52131" rIns="104261" bIns="52131"/>
          <a:lstStyle/>
          <a:p>
            <a:pPr defTabSz="1042731">
              <a:defRPr/>
            </a:pPr>
            <a:r>
              <a:rPr lang="en-GB" altLang="ja-JP" b="0" dirty="0">
                <a:solidFill>
                  <a:srgbClr val="2B39B9"/>
                </a:solidFill>
                <a:latin typeface="+mn-lt"/>
                <a:ea typeface="ＭＳ Ｐゴシック" pitchFamily="64" charset="-128"/>
              </a:rPr>
              <a:t>A. Affolder - PSD08, 1st-5th September 2008, Glasgow, Scotland</a:t>
            </a:r>
            <a:endParaRPr lang="en-GB" b="0" dirty="0">
              <a:solidFill>
                <a:srgbClr val="2B39B9"/>
              </a:solidFill>
              <a:latin typeface="+mn-lt"/>
              <a:ea typeface="ＭＳ Ｐゴシック" pitchFamily="64" charset="-128"/>
            </a:endParaRPr>
          </a:p>
        </p:txBody>
      </p:sp>
      <p:sp>
        <p:nvSpPr>
          <p:cNvPr id="195587" name="Title 1"/>
          <p:cNvSpPr>
            <a:spLocks noGrp="1"/>
          </p:cNvSpPr>
          <p:nvPr>
            <p:ph type="title" idx="4294967295"/>
          </p:nvPr>
        </p:nvSpPr>
        <p:spPr>
          <a:xfrm>
            <a:off x="534988" y="-180975"/>
            <a:ext cx="9621837" cy="1258888"/>
          </a:xfrm>
        </p:spPr>
        <p:txBody>
          <a:bodyPr lIns="104249" tIns="52124" rIns="104249" bIns="52124"/>
          <a:lstStyle/>
          <a:p>
            <a:r>
              <a:rPr lang="en-GB" b="1" smtClean="0">
                <a:solidFill>
                  <a:schemeClr val="hlink"/>
                </a:solidFill>
              </a:rPr>
              <a:t>Geometry Choices</a:t>
            </a:r>
          </a:p>
        </p:txBody>
      </p:sp>
      <p:sp>
        <p:nvSpPr>
          <p:cNvPr id="195588" name="Content Placeholder 2"/>
          <p:cNvSpPr>
            <a:spLocks noGrp="1"/>
          </p:cNvSpPr>
          <p:nvPr>
            <p:ph sz="half" idx="4294967295"/>
          </p:nvPr>
        </p:nvSpPr>
        <p:spPr>
          <a:xfrm>
            <a:off x="0" y="1074738"/>
            <a:ext cx="4927600" cy="2862262"/>
          </a:xfrm>
        </p:spPr>
        <p:txBody>
          <a:bodyPr lIns="104249" tIns="52124" rIns="104249" bIns="52124"/>
          <a:lstStyle/>
          <a:p>
            <a:r>
              <a:rPr lang="en-GB" sz="2400" dirty="0" smtClean="0"/>
              <a:t>p-in-n</a:t>
            </a:r>
          </a:p>
          <a:p>
            <a:pPr lvl="1"/>
            <a:r>
              <a:rPr lang="en-GB" sz="2100" dirty="0" smtClean="0"/>
              <a:t>Least expensive</a:t>
            </a:r>
          </a:p>
          <a:p>
            <a:pPr lvl="1"/>
            <a:r>
              <a:rPr lang="en-GB" sz="2100" dirty="0" smtClean="0"/>
              <a:t>Single-sided processing</a:t>
            </a:r>
          </a:p>
          <a:p>
            <a:pPr lvl="1"/>
            <a:r>
              <a:rPr lang="en-GB" sz="2100" dirty="0" smtClean="0"/>
              <a:t>Available from all foundries</a:t>
            </a:r>
          </a:p>
          <a:p>
            <a:pPr lvl="1"/>
            <a:r>
              <a:rPr lang="en-GB" sz="2100" dirty="0" smtClean="0"/>
              <a:t>Most experience in production </a:t>
            </a:r>
          </a:p>
          <a:p>
            <a:pPr lvl="2"/>
            <a:r>
              <a:rPr lang="en-GB" sz="1800" dirty="0" smtClean="0"/>
              <a:t>All strips at CMS/ATLAS/ALICE, </a:t>
            </a:r>
            <a:r>
              <a:rPr lang="en-GB" sz="1800" dirty="0" err="1" smtClean="0"/>
              <a:t>Tevatron</a:t>
            </a:r>
            <a:r>
              <a:rPr lang="en-GB" sz="1800" dirty="0" smtClean="0"/>
              <a:t>, b-factories, …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4294967295"/>
          </p:nvPr>
        </p:nvSpPr>
        <p:spPr>
          <a:xfrm>
            <a:off x="5429250" y="1023940"/>
            <a:ext cx="5029200" cy="2519361"/>
          </a:xfrm>
        </p:spPr>
        <p:txBody>
          <a:bodyPr lIns="104249" tIns="52124" rIns="104249" bIns="52124"/>
          <a:lstStyle/>
          <a:p>
            <a:r>
              <a:rPr lang="en-GB" sz="2400" dirty="0" smtClean="0"/>
              <a:t>n-in-p</a:t>
            </a:r>
          </a:p>
          <a:p>
            <a:pPr lvl="1"/>
            <a:r>
              <a:rPr lang="en-GB" sz="1800" dirty="0" smtClean="0"/>
              <a:t>~50% less expensive than n-in-n</a:t>
            </a:r>
          </a:p>
          <a:p>
            <a:pPr lvl="1"/>
            <a:r>
              <a:rPr lang="en-GB" sz="1800" dirty="0" smtClean="0"/>
              <a:t>Single-sided processing</a:t>
            </a:r>
          </a:p>
          <a:p>
            <a:pPr lvl="1"/>
            <a:r>
              <a:rPr lang="en-GB" sz="1800" dirty="0" smtClean="0"/>
              <a:t>More suppliers (including Hamamatsu)</a:t>
            </a:r>
          </a:p>
          <a:p>
            <a:pPr lvl="1"/>
            <a:r>
              <a:rPr lang="en-GB" sz="1800" dirty="0" smtClean="0"/>
              <a:t>Limited production experience</a:t>
            </a:r>
          </a:p>
          <a:p>
            <a:pPr lvl="2"/>
            <a:r>
              <a:rPr lang="en-GB" sz="1400" dirty="0" smtClean="0"/>
              <a:t>1 VELO module installed, spare system under construction</a:t>
            </a:r>
          </a:p>
          <a:p>
            <a:pPr lvl="1"/>
            <a:r>
              <a:rPr lang="en-GB" sz="1800" dirty="0" smtClean="0"/>
              <a:t>As radiation hard as n-in-n</a:t>
            </a:r>
          </a:p>
          <a:p>
            <a:pPr lvl="1"/>
            <a:endParaRPr lang="en-GB" sz="2700" dirty="0" smtClean="0"/>
          </a:p>
        </p:txBody>
      </p:sp>
      <p:sp>
        <p:nvSpPr>
          <p:cNvPr id="195590" name="Slide Number Placeholder 5"/>
          <p:cNvSpPr txBox="1">
            <a:spLocks noGrp="1"/>
          </p:cNvSpPr>
          <p:nvPr/>
        </p:nvSpPr>
        <p:spPr bwMode="auto">
          <a:xfrm>
            <a:off x="9772649" y="7035801"/>
            <a:ext cx="757239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/>
          <a:lstStyle/>
          <a:p>
            <a:pPr algn="r" defTabSz="1042731"/>
            <a:fld id="{2C78D0ED-FD00-4C19-8179-AF926E65DA49}" type="slidenum">
              <a:rPr lang="en-GB" sz="2300" b="0">
                <a:solidFill>
                  <a:srgbClr val="2B39B9"/>
                </a:solidFill>
                <a:latin typeface="Arial" charset="0"/>
                <a:cs typeface="Arial" charset="0"/>
              </a:rPr>
              <a:pPr algn="r" defTabSz="1042731"/>
              <a:t>62</a:t>
            </a:fld>
            <a:endParaRPr lang="en-GB" sz="2300" b="0" dirty="0">
              <a:solidFill>
                <a:srgbClr val="2B39B9"/>
              </a:solidFill>
              <a:latin typeface="Arial" charset="0"/>
              <a:cs typeface="Arial" charset="0"/>
            </a:endParaRPr>
          </a:p>
        </p:txBody>
      </p:sp>
      <p:sp>
        <p:nvSpPr>
          <p:cNvPr id="8" name="Content Placeholder 2"/>
          <p:cNvSpPr txBox="1">
            <a:spLocks/>
          </p:cNvSpPr>
          <p:nvPr/>
        </p:nvSpPr>
        <p:spPr bwMode="auto">
          <a:xfrm>
            <a:off x="1" y="3937000"/>
            <a:ext cx="5489575" cy="291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/>
          <a:lstStyle/>
          <a:p>
            <a:pPr marL="390427" indent="-390427" algn="l" defTabSz="1042731" eaLnBrk="0" hangingPunct="0">
              <a:spcBef>
                <a:spcPct val="20000"/>
              </a:spcBef>
              <a:buFontTx/>
              <a:buChar char="•"/>
            </a:pPr>
            <a:r>
              <a:rPr lang="en-GB" sz="2300" b="0" dirty="0">
                <a:latin typeface="Arial" charset="0"/>
                <a:cs typeface="Arial" charset="0"/>
              </a:rPr>
              <a:t>n-in-n</a:t>
            </a:r>
          </a:p>
          <a:p>
            <a:pPr marL="847516" lvl="1" indent="-326945" algn="l" defTabSz="1042731" eaLnBrk="0" hangingPunct="0">
              <a:spcBef>
                <a:spcPct val="20000"/>
              </a:spcBef>
              <a:buFontTx/>
              <a:buChar char="–"/>
            </a:pPr>
            <a:r>
              <a:rPr lang="en-GB" b="0" dirty="0">
                <a:latin typeface="Arial" charset="0"/>
                <a:cs typeface="Arial" charset="0"/>
              </a:rPr>
              <a:t>Most expensive </a:t>
            </a:r>
          </a:p>
          <a:p>
            <a:pPr marL="847516" lvl="1" indent="-326945" algn="l" defTabSz="1042731" eaLnBrk="0" hangingPunct="0">
              <a:spcBef>
                <a:spcPct val="20000"/>
              </a:spcBef>
              <a:buFontTx/>
              <a:buChar char="–"/>
            </a:pPr>
            <a:r>
              <a:rPr lang="en-GB" b="0" dirty="0">
                <a:latin typeface="Arial" charset="0"/>
                <a:cs typeface="Arial" charset="0"/>
              </a:rPr>
              <a:t>Double-sided processing </a:t>
            </a:r>
          </a:p>
          <a:p>
            <a:pPr marL="847516" lvl="1" indent="-326945" algn="l" defTabSz="1042731" eaLnBrk="0" hangingPunct="0">
              <a:spcBef>
                <a:spcPct val="20000"/>
              </a:spcBef>
              <a:buFontTx/>
              <a:buChar char="–"/>
            </a:pPr>
            <a:r>
              <a:rPr lang="en-GB" b="0" dirty="0">
                <a:latin typeface="Arial" charset="0"/>
                <a:cs typeface="Arial" charset="0"/>
              </a:rPr>
              <a:t>Limited suppliers </a:t>
            </a:r>
          </a:p>
          <a:p>
            <a:pPr marL="847516" lvl="1" indent="-326945" algn="l" defTabSz="1042731" eaLnBrk="0" hangingPunct="0">
              <a:spcBef>
                <a:spcPct val="20000"/>
              </a:spcBef>
              <a:buFontTx/>
              <a:buChar char="–"/>
            </a:pPr>
            <a:r>
              <a:rPr lang="en-GB" b="0" dirty="0">
                <a:latin typeface="Arial" charset="0"/>
                <a:cs typeface="Arial" charset="0"/>
              </a:rPr>
              <a:t>Some experience with “large” scale production</a:t>
            </a:r>
          </a:p>
          <a:p>
            <a:pPr marL="1303014" lvl="2" indent="-260286" algn="l" defTabSz="1042731" eaLnBrk="0" hangingPunct="0">
              <a:spcBef>
                <a:spcPct val="20000"/>
              </a:spcBef>
              <a:buFontTx/>
              <a:buChar char="•"/>
            </a:pPr>
            <a:r>
              <a:rPr lang="en-GB" sz="1600" b="0" dirty="0">
                <a:latin typeface="Arial" charset="0"/>
                <a:cs typeface="Arial" charset="0"/>
              </a:rPr>
              <a:t>CMS/ATLAS pixels, </a:t>
            </a:r>
            <a:r>
              <a:rPr lang="en-GB" sz="1600" b="0" dirty="0" err="1">
                <a:latin typeface="Arial" charset="0"/>
                <a:cs typeface="Arial" charset="0"/>
              </a:rPr>
              <a:t>LHCb</a:t>
            </a:r>
            <a:r>
              <a:rPr lang="en-GB" sz="1600" b="0" dirty="0">
                <a:latin typeface="Arial" charset="0"/>
                <a:cs typeface="Arial" charset="0"/>
              </a:rPr>
              <a:t> VELO</a:t>
            </a:r>
          </a:p>
          <a:p>
            <a:pPr marL="847516" lvl="1" indent="-326945" algn="l" defTabSz="1042731" eaLnBrk="0" hangingPunct="0">
              <a:spcBef>
                <a:spcPct val="20000"/>
              </a:spcBef>
              <a:buFontTx/>
              <a:buChar char="–"/>
            </a:pPr>
            <a:r>
              <a:rPr lang="en-GB" b="0" dirty="0">
                <a:latin typeface="Arial" charset="0"/>
                <a:cs typeface="Arial" charset="0"/>
              </a:rPr>
              <a:t>Much more radiation hard than p-in-n</a:t>
            </a:r>
          </a:p>
        </p:txBody>
      </p:sp>
      <p:grpSp>
        <p:nvGrpSpPr>
          <p:cNvPr id="2" name="Group 136"/>
          <p:cNvGrpSpPr>
            <a:grpSpLocks/>
          </p:cNvGrpSpPr>
          <p:nvPr/>
        </p:nvGrpSpPr>
        <p:grpSpPr bwMode="auto">
          <a:xfrm>
            <a:off x="3914776" y="3851274"/>
            <a:ext cx="6943725" cy="2765044"/>
            <a:chOff x="3348071" y="3644900"/>
            <a:chExt cx="5938837" cy="2507874"/>
          </a:xfrm>
        </p:grpSpPr>
        <p:grpSp>
          <p:nvGrpSpPr>
            <p:cNvPr id="3" name="Group 174"/>
            <p:cNvGrpSpPr>
              <a:grpSpLocks/>
            </p:cNvGrpSpPr>
            <p:nvPr/>
          </p:nvGrpSpPr>
          <p:grpSpPr bwMode="auto">
            <a:xfrm>
              <a:off x="3348071" y="3644900"/>
              <a:ext cx="5938837" cy="2507874"/>
              <a:chOff x="3286116" y="3571876"/>
              <a:chExt cx="5938881" cy="2507891"/>
            </a:xfrm>
          </p:grpSpPr>
          <p:grpSp>
            <p:nvGrpSpPr>
              <p:cNvPr id="5" name="Group 125"/>
              <p:cNvGrpSpPr>
                <a:grpSpLocks/>
              </p:cNvGrpSpPr>
              <p:nvPr/>
            </p:nvGrpSpPr>
            <p:grpSpPr bwMode="auto">
              <a:xfrm>
                <a:off x="3286116" y="3643315"/>
                <a:ext cx="5938881" cy="2436452"/>
                <a:chOff x="3286116" y="3571877"/>
                <a:chExt cx="5938881" cy="2436452"/>
              </a:xfrm>
            </p:grpSpPr>
            <p:sp>
              <p:nvSpPr>
                <p:cNvPr id="195595" name="Rectangle 5"/>
                <p:cNvSpPr>
                  <a:spLocks noChangeArrowheads="1"/>
                </p:cNvSpPr>
                <p:nvPr/>
              </p:nvSpPr>
              <p:spPr bwMode="auto">
                <a:xfrm>
                  <a:off x="4521200" y="4286256"/>
                  <a:ext cx="4286282" cy="53975"/>
                </a:xfrm>
                <a:prstGeom prst="rect">
                  <a:avLst/>
                </a:prstGeom>
                <a:solidFill>
                  <a:srgbClr val="BADDE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596" name="Rectangle 4"/>
                <p:cNvSpPr>
                  <a:spLocks noChangeArrowheads="1"/>
                </p:cNvSpPr>
                <p:nvPr/>
              </p:nvSpPr>
              <p:spPr bwMode="auto">
                <a:xfrm>
                  <a:off x="4519614" y="4285843"/>
                  <a:ext cx="4286280" cy="151924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597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2" y="5715016"/>
                  <a:ext cx="4286282" cy="90488"/>
                </a:xfrm>
                <a:prstGeom prst="rect">
                  <a:avLst/>
                </a:prstGeom>
                <a:solidFill>
                  <a:srgbClr val="BADDE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598" name="Rectangle 7"/>
                <p:cNvSpPr>
                  <a:spLocks noChangeArrowheads="1"/>
                </p:cNvSpPr>
                <p:nvPr/>
              </p:nvSpPr>
              <p:spPr bwMode="auto">
                <a:xfrm>
                  <a:off x="6091250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599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490" y="4285842"/>
                  <a:ext cx="214314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748420" y="4230042"/>
                  <a:ext cx="457568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n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1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767429" y="5572298"/>
                  <a:ext cx="457568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p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2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144219" y="5030787"/>
                  <a:ext cx="1245074" cy="412987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sz="2300" dirty="0">
                      <a:latin typeface="Arial" charset="0"/>
                      <a:cs typeface="Arial" charset="0"/>
                    </a:rPr>
                    <a:t>p</a:t>
                  </a:r>
                  <a:r>
                    <a:rPr lang="en-GB" sz="2300" baseline="30000" dirty="0">
                      <a:latin typeface="Arial" charset="0"/>
                      <a:cs typeface="Arial" charset="0"/>
                    </a:rPr>
                    <a:t>- </a:t>
                  </a:r>
                  <a:r>
                    <a:rPr lang="en-GB" sz="2300" dirty="0">
                      <a:latin typeface="Arial" charset="0"/>
                      <a:cs typeface="Arial" charset="0"/>
                    </a:rPr>
                    <a:t>bulk </a:t>
                  </a:r>
                  <a:endParaRPr lang="en-US" sz="23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3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18" y="4285842"/>
                  <a:ext cx="214314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4" name="Rectangle 7"/>
                <p:cNvSpPr>
                  <a:spLocks noChangeArrowheads="1"/>
                </p:cNvSpPr>
                <p:nvPr/>
              </p:nvSpPr>
              <p:spPr bwMode="auto">
                <a:xfrm>
                  <a:off x="5512728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5" name="Rectangle 7"/>
                <p:cNvSpPr>
                  <a:spLocks noChangeArrowheads="1"/>
                </p:cNvSpPr>
                <p:nvPr/>
              </p:nvSpPr>
              <p:spPr bwMode="auto">
                <a:xfrm>
                  <a:off x="6662754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6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762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7" name="Rectangle 7"/>
                <p:cNvSpPr>
                  <a:spLocks noChangeArrowheads="1"/>
                </p:cNvSpPr>
                <p:nvPr/>
              </p:nvSpPr>
              <p:spPr bwMode="auto">
                <a:xfrm>
                  <a:off x="7227240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8" name="Rectangle 7"/>
                <p:cNvSpPr>
                  <a:spLocks noChangeArrowheads="1"/>
                </p:cNvSpPr>
                <p:nvPr/>
              </p:nvSpPr>
              <p:spPr bwMode="auto">
                <a:xfrm>
                  <a:off x="8377266" y="4285842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09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2" y="5786453"/>
                  <a:ext cx="4286282" cy="90489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0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05326" y="5661590"/>
                  <a:ext cx="457568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Al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1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4" y="4246242"/>
                  <a:ext cx="4286280" cy="396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2" name="Text Box 27"/>
                <p:cNvSpPr txBox="1">
                  <a:spLocks noChangeArrowheads="1"/>
                </p:cNvSpPr>
                <p:nvPr/>
              </p:nvSpPr>
              <p:spPr bwMode="auto">
                <a:xfrm flipH="1">
                  <a:off x="3975863" y="4080264"/>
                  <a:ext cx="786148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SiO</a:t>
                  </a:r>
                  <a:r>
                    <a:rPr lang="en-GB" baseline="-25000" dirty="0">
                      <a:latin typeface="Arial" charset="0"/>
                      <a:cs typeface="Arial" charset="0"/>
                    </a:rPr>
                    <a:t>2</a:t>
                  </a:r>
                  <a:endParaRPr lang="en-US" baseline="-25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3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488" y="4202117"/>
                  <a:ext cx="214315" cy="85726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4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16" y="4210055"/>
                  <a:ext cx="214315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5" name="Rectangle 7"/>
                <p:cNvSpPr>
                  <a:spLocks noChangeArrowheads="1"/>
                </p:cNvSpPr>
                <p:nvPr/>
              </p:nvSpPr>
              <p:spPr bwMode="auto">
                <a:xfrm>
                  <a:off x="5519745" y="4162430"/>
                  <a:ext cx="292102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6" name="Rectangle 7"/>
                <p:cNvSpPr>
                  <a:spLocks noChangeArrowheads="1"/>
                </p:cNvSpPr>
                <p:nvPr/>
              </p:nvSpPr>
              <p:spPr bwMode="auto">
                <a:xfrm>
                  <a:off x="6094424" y="4162430"/>
                  <a:ext cx="292102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7" name="Rectangle 7"/>
                <p:cNvSpPr>
                  <a:spLocks noChangeArrowheads="1"/>
                </p:cNvSpPr>
                <p:nvPr/>
              </p:nvSpPr>
              <p:spPr bwMode="auto">
                <a:xfrm>
                  <a:off x="7235845" y="4157667"/>
                  <a:ext cx="290514" cy="8731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8" name="Rectangle 7"/>
                <p:cNvSpPr>
                  <a:spLocks noChangeArrowheads="1"/>
                </p:cNvSpPr>
                <p:nvPr/>
              </p:nvSpPr>
              <p:spPr bwMode="auto">
                <a:xfrm>
                  <a:off x="6670691" y="4162430"/>
                  <a:ext cx="290514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19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761" y="4162430"/>
                  <a:ext cx="292102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20" name="Rectangle 7"/>
                <p:cNvSpPr>
                  <a:spLocks noChangeArrowheads="1"/>
                </p:cNvSpPr>
                <p:nvPr/>
              </p:nvSpPr>
              <p:spPr bwMode="auto">
                <a:xfrm>
                  <a:off x="8370916" y="4162430"/>
                  <a:ext cx="292102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53" name="Straight Arrow Connector 52"/>
                <p:cNvCxnSpPr/>
                <p:nvPr/>
              </p:nvCxnSpPr>
              <p:spPr>
                <a:xfrm rot="5400000">
                  <a:off x="4669635" y="4065625"/>
                  <a:ext cx="215979" cy="1358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2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86116" y="3803747"/>
                  <a:ext cx="1304816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Guard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67" name="Straight Connector 66"/>
                <p:cNvCxnSpPr/>
                <p:nvPr/>
              </p:nvCxnSpPr>
              <p:spPr>
                <a:xfrm rot="10800000" flipV="1">
                  <a:off x="4559703" y="3958314"/>
                  <a:ext cx="2145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74" name="Straight Arrow Connector 73"/>
                <p:cNvCxnSpPr/>
                <p:nvPr/>
              </p:nvCxnSpPr>
              <p:spPr>
                <a:xfrm rot="5400000">
                  <a:off x="4986030" y="3929517"/>
                  <a:ext cx="429078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25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38186" y="3571877"/>
                  <a:ext cx="1304816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Bias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76" name="Straight Connector 75"/>
                <p:cNvCxnSpPr/>
                <p:nvPr/>
              </p:nvCxnSpPr>
              <p:spPr>
                <a:xfrm rot="10800000">
                  <a:off x="4558346" y="3714978"/>
                  <a:ext cx="6422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27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857730" y="4556966"/>
                  <a:ext cx="1714862" cy="34673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p-spray/stop </a:t>
                  </a:r>
                  <a:endParaRPr lang="en-US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24" name="Straight Arrow Connector 123"/>
                <p:cNvCxnSpPr/>
                <p:nvPr/>
              </p:nvCxnSpPr>
              <p:spPr>
                <a:xfrm rot="5400000" flipH="1" flipV="1">
                  <a:off x="6406800" y="4464425"/>
                  <a:ext cx="243336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629" name="Text Box 28"/>
              <p:cNvSpPr txBox="1">
                <a:spLocks noChangeArrowheads="1"/>
              </p:cNvSpPr>
              <p:nvPr/>
            </p:nvSpPr>
            <p:spPr bwMode="auto">
              <a:xfrm>
                <a:off x="6254199" y="3571876"/>
                <a:ext cx="1246432" cy="53706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4274" tIns="52138" rIns="104274" bIns="52138">
                <a:spAutoFit/>
              </a:bodyPr>
              <a:lstStyle/>
              <a:p>
                <a:pPr algn="l" defTabSz="1042731"/>
                <a:r>
                  <a:rPr lang="en-GB" sz="3200" dirty="0">
                    <a:latin typeface="Arial" charset="0"/>
                    <a:cs typeface="Arial" charset="0"/>
                  </a:rPr>
                  <a:t>n-in-p  </a:t>
                </a:r>
                <a:endParaRPr lang="en-US" sz="3200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27" name="Straight Connector 126"/>
            <p:cNvCxnSpPr/>
            <p:nvPr/>
          </p:nvCxnSpPr>
          <p:spPr>
            <a:xfrm rot="5400000">
              <a:off x="7938082" y="5204259"/>
              <a:ext cx="1877565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6" name="Group 137"/>
          <p:cNvGrpSpPr>
            <a:grpSpLocks/>
          </p:cNvGrpSpPr>
          <p:nvPr/>
        </p:nvGrpSpPr>
        <p:grpSpPr bwMode="auto">
          <a:xfrm>
            <a:off x="3841751" y="944561"/>
            <a:ext cx="6967538" cy="3394230"/>
            <a:chOff x="3286125" y="857250"/>
            <a:chExt cx="5957888" cy="3079859"/>
          </a:xfrm>
        </p:grpSpPr>
        <p:grpSp>
          <p:nvGrpSpPr>
            <p:cNvPr id="7" name="Group 178"/>
            <p:cNvGrpSpPr>
              <a:grpSpLocks/>
            </p:cNvGrpSpPr>
            <p:nvPr/>
          </p:nvGrpSpPr>
          <p:grpSpPr bwMode="auto">
            <a:xfrm>
              <a:off x="3286125" y="857250"/>
              <a:ext cx="5957888" cy="3079859"/>
              <a:chOff x="3185914" y="3214686"/>
              <a:chExt cx="5958086" cy="3079880"/>
            </a:xfrm>
          </p:grpSpPr>
          <p:grpSp>
            <p:nvGrpSpPr>
              <p:cNvPr id="9" name="Group 172"/>
              <p:cNvGrpSpPr>
                <a:grpSpLocks/>
              </p:cNvGrpSpPr>
              <p:nvPr/>
            </p:nvGrpSpPr>
            <p:grpSpPr bwMode="auto">
              <a:xfrm>
                <a:off x="3185914" y="3286124"/>
                <a:ext cx="5958086" cy="3008442"/>
                <a:chOff x="3286116" y="3357562"/>
                <a:chExt cx="5958086" cy="3008442"/>
              </a:xfrm>
            </p:grpSpPr>
            <p:sp>
              <p:nvSpPr>
                <p:cNvPr id="195634" name="Rectangle 5"/>
                <p:cNvSpPr>
                  <a:spLocks noChangeArrowheads="1"/>
                </p:cNvSpPr>
                <p:nvPr/>
              </p:nvSpPr>
              <p:spPr bwMode="auto">
                <a:xfrm>
                  <a:off x="4518057" y="4071942"/>
                  <a:ext cx="4286392" cy="53975"/>
                </a:xfrm>
                <a:prstGeom prst="rect">
                  <a:avLst/>
                </a:prstGeom>
                <a:solidFill>
                  <a:srgbClr val="BADDE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35" name="Rectangle 4"/>
                <p:cNvSpPr>
                  <a:spLocks noChangeArrowheads="1"/>
                </p:cNvSpPr>
                <p:nvPr/>
              </p:nvSpPr>
              <p:spPr bwMode="auto">
                <a:xfrm>
                  <a:off x="4519614" y="4071529"/>
                  <a:ext cx="4286280" cy="151924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36" name="Rectangle 5"/>
                <p:cNvSpPr>
                  <a:spLocks noChangeArrowheads="1"/>
                </p:cNvSpPr>
                <p:nvPr/>
              </p:nvSpPr>
              <p:spPr bwMode="auto">
                <a:xfrm>
                  <a:off x="5438838" y="5491177"/>
                  <a:ext cx="3367200" cy="100013"/>
                </a:xfrm>
                <a:prstGeom prst="rect">
                  <a:avLst/>
                </a:prstGeom>
                <a:solidFill>
                  <a:srgbClr val="BADDE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37" name="Rectangle 7"/>
                <p:cNvSpPr>
                  <a:spLocks noChangeArrowheads="1"/>
                </p:cNvSpPr>
                <p:nvPr/>
              </p:nvSpPr>
              <p:spPr bwMode="auto">
                <a:xfrm>
                  <a:off x="6091250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38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490" y="4081468"/>
                  <a:ext cx="214314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3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786987" y="4018186"/>
                  <a:ext cx="457215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n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0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786987" y="5358491"/>
                  <a:ext cx="457215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p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1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143711" y="4815382"/>
                  <a:ext cx="1246229" cy="4131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sz="2300" dirty="0">
                      <a:latin typeface="Arial" charset="0"/>
                      <a:cs typeface="Arial" charset="0"/>
                    </a:rPr>
                    <a:t>n</a:t>
                  </a:r>
                  <a:r>
                    <a:rPr lang="en-GB" sz="2300" baseline="30000" dirty="0">
                      <a:latin typeface="Arial" charset="0"/>
                      <a:cs typeface="Arial" charset="0"/>
                    </a:rPr>
                    <a:t>- </a:t>
                  </a:r>
                  <a:r>
                    <a:rPr lang="en-GB" sz="2300" dirty="0">
                      <a:latin typeface="Arial" charset="0"/>
                      <a:cs typeface="Arial" charset="0"/>
                    </a:rPr>
                    <a:t>bulk </a:t>
                  </a:r>
                  <a:endParaRPr lang="en-US" sz="23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2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18" y="4081468"/>
                  <a:ext cx="214314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3" name="Rectangle 7"/>
                <p:cNvSpPr>
                  <a:spLocks noChangeArrowheads="1"/>
                </p:cNvSpPr>
                <p:nvPr/>
              </p:nvSpPr>
              <p:spPr bwMode="auto">
                <a:xfrm>
                  <a:off x="5512728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4" name="Rectangle 7"/>
                <p:cNvSpPr>
                  <a:spLocks noChangeArrowheads="1"/>
                </p:cNvSpPr>
                <p:nvPr/>
              </p:nvSpPr>
              <p:spPr bwMode="auto">
                <a:xfrm>
                  <a:off x="6662754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5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762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6" name="Rectangle 7"/>
                <p:cNvSpPr>
                  <a:spLocks noChangeArrowheads="1"/>
                </p:cNvSpPr>
                <p:nvPr/>
              </p:nvSpPr>
              <p:spPr bwMode="auto">
                <a:xfrm>
                  <a:off x="7227240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7" name="Rectangle 7"/>
                <p:cNvSpPr>
                  <a:spLocks noChangeArrowheads="1"/>
                </p:cNvSpPr>
                <p:nvPr/>
              </p:nvSpPr>
              <p:spPr bwMode="auto">
                <a:xfrm>
                  <a:off x="8377266" y="4071528"/>
                  <a:ext cx="292770" cy="214314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8" name="Rectangle 5"/>
                <p:cNvSpPr>
                  <a:spLocks noChangeArrowheads="1"/>
                </p:cNvSpPr>
                <p:nvPr/>
              </p:nvSpPr>
              <p:spPr bwMode="auto">
                <a:xfrm>
                  <a:off x="5438838" y="5592778"/>
                  <a:ext cx="3367200" cy="98426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4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143395" y="5518883"/>
                  <a:ext cx="457215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Al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0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4" y="4031928"/>
                  <a:ext cx="4286280" cy="396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1" name="Text Box 27"/>
                <p:cNvSpPr txBox="1">
                  <a:spLocks noChangeArrowheads="1"/>
                </p:cNvSpPr>
                <p:nvPr/>
              </p:nvSpPr>
              <p:spPr bwMode="auto">
                <a:xfrm flipH="1">
                  <a:off x="3930662" y="3948313"/>
                  <a:ext cx="785839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SiO</a:t>
                  </a:r>
                  <a:r>
                    <a:rPr lang="en-GB" baseline="-25000" dirty="0">
                      <a:latin typeface="Arial" charset="0"/>
                      <a:cs typeface="Arial" charset="0"/>
                    </a:rPr>
                    <a:t>2</a:t>
                  </a:r>
                  <a:endParaRPr lang="en-US" baseline="-25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2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525" y="3997328"/>
                  <a:ext cx="214319" cy="85726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3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64" y="4005267"/>
                  <a:ext cx="214319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4" name="Rectangle 7"/>
                <p:cNvSpPr>
                  <a:spLocks noChangeArrowheads="1"/>
                </p:cNvSpPr>
                <p:nvPr/>
              </p:nvSpPr>
              <p:spPr bwMode="auto">
                <a:xfrm>
                  <a:off x="5519803" y="3948116"/>
                  <a:ext cx="292110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5" name="Rectangle 7"/>
                <p:cNvSpPr>
                  <a:spLocks noChangeArrowheads="1"/>
                </p:cNvSpPr>
                <p:nvPr/>
              </p:nvSpPr>
              <p:spPr bwMode="auto">
                <a:xfrm>
                  <a:off x="6094497" y="3948116"/>
                  <a:ext cx="292110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6" name="Rectangle 7"/>
                <p:cNvSpPr>
                  <a:spLocks noChangeArrowheads="1"/>
                </p:cNvSpPr>
                <p:nvPr/>
              </p:nvSpPr>
              <p:spPr bwMode="auto">
                <a:xfrm>
                  <a:off x="7234360" y="3943353"/>
                  <a:ext cx="292110" cy="8731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7" name="Rectangle 7"/>
                <p:cNvSpPr>
                  <a:spLocks noChangeArrowheads="1"/>
                </p:cNvSpPr>
                <p:nvPr/>
              </p:nvSpPr>
              <p:spPr bwMode="auto">
                <a:xfrm>
                  <a:off x="6670778" y="3948116"/>
                  <a:ext cx="290523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8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879" y="3948116"/>
                  <a:ext cx="292110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59" name="Rectangle 7"/>
                <p:cNvSpPr>
                  <a:spLocks noChangeArrowheads="1"/>
                </p:cNvSpPr>
                <p:nvPr/>
              </p:nvSpPr>
              <p:spPr bwMode="auto">
                <a:xfrm>
                  <a:off x="8371048" y="3948116"/>
                  <a:ext cx="292110" cy="87313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54" name="Straight Arrow Connector 153"/>
                <p:cNvCxnSpPr/>
                <p:nvPr/>
              </p:nvCxnSpPr>
              <p:spPr>
                <a:xfrm rot="5400000">
                  <a:off x="4669298" y="3851553"/>
                  <a:ext cx="216072" cy="1358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61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86116" y="3589416"/>
                  <a:ext cx="1304968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Guard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56" name="Straight Connector 155"/>
                <p:cNvCxnSpPr/>
                <p:nvPr/>
              </p:nvCxnSpPr>
              <p:spPr>
                <a:xfrm rot="10800000" flipV="1">
                  <a:off x="4559455" y="3744196"/>
                  <a:ext cx="214486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57" name="Straight Arrow Connector 156"/>
                <p:cNvCxnSpPr/>
                <p:nvPr/>
              </p:nvCxnSpPr>
              <p:spPr>
                <a:xfrm rot="5400000">
                  <a:off x="4985565" y="3715386"/>
                  <a:ext cx="429262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64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38521" y="3357562"/>
                  <a:ext cx="1304969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Bias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59" name="Straight Connector 158"/>
                <p:cNvCxnSpPr/>
                <p:nvPr/>
              </p:nvCxnSpPr>
              <p:spPr>
                <a:xfrm rot="10800000">
                  <a:off x="4558098" y="3500755"/>
                  <a:ext cx="64209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66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5857952" y="4342146"/>
                  <a:ext cx="1714557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p-spray/stop </a:t>
                  </a:r>
                  <a:endParaRPr lang="en-US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61" name="Straight Arrow Connector 160"/>
                <p:cNvCxnSpPr/>
                <p:nvPr/>
              </p:nvCxnSpPr>
              <p:spPr>
                <a:xfrm rot="5400000" flipH="1" flipV="1">
                  <a:off x="6405395" y="4249804"/>
                  <a:ext cx="244881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68" name="Rectangle 19"/>
                <p:cNvSpPr>
                  <a:spLocks noChangeArrowheads="1"/>
                </p:cNvSpPr>
                <p:nvPr/>
              </p:nvSpPr>
              <p:spPr bwMode="auto">
                <a:xfrm>
                  <a:off x="4652965" y="5377798"/>
                  <a:ext cx="214314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69" name="Rectangle 19"/>
                <p:cNvSpPr>
                  <a:spLocks noChangeArrowheads="1"/>
                </p:cNvSpPr>
                <p:nvPr/>
              </p:nvSpPr>
              <p:spPr bwMode="auto">
                <a:xfrm>
                  <a:off x="5081593" y="5377798"/>
                  <a:ext cx="214314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70" name="Rectangle 19"/>
                <p:cNvSpPr>
                  <a:spLocks noChangeArrowheads="1"/>
                </p:cNvSpPr>
                <p:nvPr/>
              </p:nvSpPr>
              <p:spPr bwMode="auto">
                <a:xfrm>
                  <a:off x="4652999" y="5583253"/>
                  <a:ext cx="214319" cy="101601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71" name="Rectangle 19"/>
                <p:cNvSpPr>
                  <a:spLocks noChangeArrowheads="1"/>
                </p:cNvSpPr>
                <p:nvPr/>
              </p:nvSpPr>
              <p:spPr bwMode="auto">
                <a:xfrm>
                  <a:off x="5081639" y="5589603"/>
                  <a:ext cx="214319" cy="101601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66" name="Straight Arrow Connector 165"/>
                <p:cNvCxnSpPr/>
                <p:nvPr/>
              </p:nvCxnSpPr>
              <p:spPr>
                <a:xfrm rot="16200000">
                  <a:off x="5071120" y="5836530"/>
                  <a:ext cx="216072" cy="1358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73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365810" y="6019116"/>
                  <a:ext cx="1304969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Guard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68" name="Straight Connector 167"/>
                <p:cNvCxnSpPr/>
                <p:nvPr/>
              </p:nvCxnSpPr>
              <p:spPr>
                <a:xfrm flipV="1">
                  <a:off x="5183907" y="5945245"/>
                  <a:ext cx="213129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69" name="Straight Arrow Connector 168"/>
                <p:cNvCxnSpPr/>
                <p:nvPr/>
              </p:nvCxnSpPr>
              <p:spPr>
                <a:xfrm rot="16200000">
                  <a:off x="4541662" y="5975495"/>
                  <a:ext cx="429262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676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5357873" y="5785674"/>
                  <a:ext cx="1304968" cy="34688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Bias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71" name="Straight Connector 170"/>
                <p:cNvCxnSpPr/>
                <p:nvPr/>
              </p:nvCxnSpPr>
              <p:spPr>
                <a:xfrm>
                  <a:off x="4756293" y="6190126"/>
                  <a:ext cx="64345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678" name="Text Box 28"/>
              <p:cNvSpPr txBox="1">
                <a:spLocks noChangeArrowheads="1"/>
              </p:cNvSpPr>
              <p:nvPr/>
            </p:nvSpPr>
            <p:spPr bwMode="auto">
              <a:xfrm>
                <a:off x="6326094" y="3214686"/>
                <a:ext cx="1246229" cy="54237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4274" tIns="52138" rIns="104274" bIns="52138">
                <a:spAutoFit/>
              </a:bodyPr>
              <a:lstStyle/>
              <a:p>
                <a:pPr algn="l" defTabSz="1042731"/>
                <a:r>
                  <a:rPr lang="en-GB" sz="3200" dirty="0">
                    <a:latin typeface="Arial" charset="0"/>
                    <a:cs typeface="Arial" charset="0"/>
                  </a:rPr>
                  <a:t>n-in-n  </a:t>
                </a:r>
                <a:endParaRPr lang="en-US" sz="3200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36" name="Straight Connector 135"/>
            <p:cNvCxnSpPr/>
            <p:nvPr/>
          </p:nvCxnSpPr>
          <p:spPr>
            <a:xfrm rot="5400000">
              <a:off x="7882658" y="2446085"/>
              <a:ext cx="1878369" cy="0"/>
            </a:xfrm>
            <a:prstGeom prst="line">
              <a:avLst/>
            </a:prstGeom>
            <a:ln w="317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140"/>
          <p:cNvGrpSpPr>
            <a:grpSpLocks/>
          </p:cNvGrpSpPr>
          <p:nvPr/>
        </p:nvGrpSpPr>
        <p:grpSpPr bwMode="auto">
          <a:xfrm>
            <a:off x="1" y="3989390"/>
            <a:ext cx="6943725" cy="2814637"/>
            <a:chOff x="0" y="3619500"/>
            <a:chExt cx="5938838" cy="2552717"/>
          </a:xfrm>
        </p:grpSpPr>
        <p:grpSp>
          <p:nvGrpSpPr>
            <p:cNvPr id="11" name="Group 176"/>
            <p:cNvGrpSpPr>
              <a:grpSpLocks/>
            </p:cNvGrpSpPr>
            <p:nvPr/>
          </p:nvGrpSpPr>
          <p:grpSpPr bwMode="auto">
            <a:xfrm>
              <a:off x="0" y="3619500"/>
              <a:ext cx="5938838" cy="2532270"/>
              <a:chOff x="3490903" y="3691597"/>
              <a:chExt cx="5938881" cy="2531627"/>
            </a:xfrm>
          </p:grpSpPr>
          <p:grpSp>
            <p:nvGrpSpPr>
              <p:cNvPr id="12" name="Group 89"/>
              <p:cNvGrpSpPr>
                <a:grpSpLocks/>
              </p:cNvGrpSpPr>
              <p:nvPr/>
            </p:nvGrpSpPr>
            <p:grpSpPr bwMode="auto">
              <a:xfrm>
                <a:off x="3490903" y="3733387"/>
                <a:ext cx="5938881" cy="2489837"/>
                <a:chOff x="3286116" y="3519073"/>
                <a:chExt cx="5938881" cy="2489837"/>
              </a:xfrm>
            </p:grpSpPr>
            <p:sp>
              <p:nvSpPr>
                <p:cNvPr id="195683" name="Rectangle 4"/>
                <p:cNvSpPr>
                  <a:spLocks noChangeArrowheads="1"/>
                </p:cNvSpPr>
                <p:nvPr/>
              </p:nvSpPr>
              <p:spPr bwMode="auto">
                <a:xfrm>
                  <a:off x="4519614" y="4285843"/>
                  <a:ext cx="4286280" cy="1519248"/>
                </a:xfrm>
                <a:prstGeom prst="rect">
                  <a:avLst/>
                </a:prstGeom>
                <a:noFill/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4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4" y="5714602"/>
                  <a:ext cx="4286280" cy="90488"/>
                </a:xfrm>
                <a:prstGeom prst="rect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5" name="Rectangle 7"/>
                <p:cNvSpPr>
                  <a:spLocks noChangeArrowheads="1"/>
                </p:cNvSpPr>
                <p:nvPr/>
              </p:nvSpPr>
              <p:spPr bwMode="auto">
                <a:xfrm>
                  <a:off x="6091250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6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490" y="4285842"/>
                  <a:ext cx="214314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8748744" y="5557579"/>
                  <a:ext cx="457203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n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8" name="Text Box 27"/>
                <p:cNvSpPr txBox="1">
                  <a:spLocks noChangeArrowheads="1"/>
                </p:cNvSpPr>
                <p:nvPr/>
              </p:nvSpPr>
              <p:spPr bwMode="auto">
                <a:xfrm>
                  <a:off x="8767794" y="4194874"/>
                  <a:ext cx="457203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p</a:t>
                  </a:r>
                  <a:r>
                    <a:rPr lang="en-GB" baseline="30000" dirty="0">
                      <a:latin typeface="Arial" charset="0"/>
                      <a:cs typeface="Arial" charset="0"/>
                    </a:rPr>
                    <a:t>+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89" name="Text Box 28"/>
                <p:cNvSpPr txBox="1">
                  <a:spLocks noChangeArrowheads="1"/>
                </p:cNvSpPr>
                <p:nvPr/>
              </p:nvSpPr>
              <p:spPr bwMode="auto">
                <a:xfrm>
                  <a:off x="6202375" y="4857983"/>
                  <a:ext cx="1246196" cy="41285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sz="2300" dirty="0">
                      <a:latin typeface="Arial" charset="0"/>
                      <a:cs typeface="Arial" charset="0"/>
                    </a:rPr>
                    <a:t>n</a:t>
                  </a:r>
                  <a:r>
                    <a:rPr lang="en-GB" sz="2300" baseline="30000" dirty="0">
                      <a:latin typeface="Arial" charset="0"/>
                      <a:cs typeface="Arial" charset="0"/>
                    </a:rPr>
                    <a:t>- </a:t>
                  </a:r>
                  <a:r>
                    <a:rPr lang="en-GB" sz="2300" dirty="0">
                      <a:latin typeface="Arial" charset="0"/>
                      <a:cs typeface="Arial" charset="0"/>
                    </a:rPr>
                    <a:t>bulk </a:t>
                  </a:r>
                  <a:endParaRPr lang="en-US" sz="23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0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18" y="4285842"/>
                  <a:ext cx="214314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1" name="Rectangle 7"/>
                <p:cNvSpPr>
                  <a:spLocks noChangeArrowheads="1"/>
                </p:cNvSpPr>
                <p:nvPr/>
              </p:nvSpPr>
              <p:spPr bwMode="auto">
                <a:xfrm>
                  <a:off x="5512728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2" name="Rectangle 7"/>
                <p:cNvSpPr>
                  <a:spLocks noChangeArrowheads="1"/>
                </p:cNvSpPr>
                <p:nvPr/>
              </p:nvSpPr>
              <p:spPr bwMode="auto">
                <a:xfrm>
                  <a:off x="6662754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3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762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4" name="Rectangle 7"/>
                <p:cNvSpPr>
                  <a:spLocks noChangeArrowheads="1"/>
                </p:cNvSpPr>
                <p:nvPr/>
              </p:nvSpPr>
              <p:spPr bwMode="auto">
                <a:xfrm>
                  <a:off x="7227240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5" name="Rectangle 7"/>
                <p:cNvSpPr>
                  <a:spLocks noChangeArrowheads="1"/>
                </p:cNvSpPr>
                <p:nvPr/>
              </p:nvSpPr>
              <p:spPr bwMode="auto">
                <a:xfrm>
                  <a:off x="8377266" y="4285842"/>
                  <a:ext cx="292770" cy="214314"/>
                </a:xfrm>
                <a:prstGeom prst="rect">
                  <a:avLst/>
                </a:prstGeom>
                <a:solidFill>
                  <a:schemeClr val="accent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6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3" y="5786526"/>
                  <a:ext cx="4286281" cy="90465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7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4205285" y="5662280"/>
                  <a:ext cx="457204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Al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8" name="Rectangle 5"/>
                <p:cNvSpPr>
                  <a:spLocks noChangeArrowheads="1"/>
                </p:cNvSpPr>
                <p:nvPr/>
              </p:nvSpPr>
              <p:spPr bwMode="auto">
                <a:xfrm>
                  <a:off x="4519614" y="4246242"/>
                  <a:ext cx="4286280" cy="39600"/>
                </a:xfrm>
                <a:prstGeom prst="rect">
                  <a:avLst/>
                </a:prstGeom>
                <a:solidFill>
                  <a:srgbClr val="0070C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699" name="Text Box 27"/>
                <p:cNvSpPr txBox="1">
                  <a:spLocks noChangeArrowheads="1"/>
                </p:cNvSpPr>
                <p:nvPr/>
              </p:nvSpPr>
              <p:spPr bwMode="auto">
                <a:xfrm flipH="1">
                  <a:off x="3975096" y="4080653"/>
                  <a:ext cx="785818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SiO</a:t>
                  </a:r>
                  <a:r>
                    <a:rPr lang="en-GB" baseline="-25000" dirty="0">
                      <a:latin typeface="Arial" charset="0"/>
                      <a:cs typeface="Arial" charset="0"/>
                    </a:rPr>
                    <a:t>2</a:t>
                  </a:r>
                  <a:endParaRPr lang="en-US" baseline="-2500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0" name="Rectangle 19"/>
                <p:cNvSpPr>
                  <a:spLocks noChangeArrowheads="1"/>
                </p:cNvSpPr>
                <p:nvPr/>
              </p:nvSpPr>
              <p:spPr bwMode="auto">
                <a:xfrm>
                  <a:off x="4662489" y="4201005"/>
                  <a:ext cx="214314" cy="87291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1" name="Rectangle 19"/>
                <p:cNvSpPr>
                  <a:spLocks noChangeArrowheads="1"/>
                </p:cNvSpPr>
                <p:nvPr/>
              </p:nvSpPr>
              <p:spPr bwMode="auto">
                <a:xfrm>
                  <a:off x="5091117" y="4208941"/>
                  <a:ext cx="214314" cy="87290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2" name="Rectangle 7"/>
                <p:cNvSpPr>
                  <a:spLocks noChangeArrowheads="1"/>
                </p:cNvSpPr>
                <p:nvPr/>
              </p:nvSpPr>
              <p:spPr bwMode="auto">
                <a:xfrm>
                  <a:off x="5519745" y="4162915"/>
                  <a:ext cx="292102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3" name="Rectangle 7"/>
                <p:cNvSpPr>
                  <a:spLocks noChangeArrowheads="1"/>
                </p:cNvSpPr>
                <p:nvPr/>
              </p:nvSpPr>
              <p:spPr bwMode="auto">
                <a:xfrm>
                  <a:off x="6094424" y="4162915"/>
                  <a:ext cx="292102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4" name="Rectangle 7"/>
                <p:cNvSpPr>
                  <a:spLocks noChangeArrowheads="1"/>
                </p:cNvSpPr>
                <p:nvPr/>
              </p:nvSpPr>
              <p:spPr bwMode="auto">
                <a:xfrm>
                  <a:off x="7235845" y="4158154"/>
                  <a:ext cx="290515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5" name="Rectangle 7"/>
                <p:cNvSpPr>
                  <a:spLocks noChangeArrowheads="1"/>
                </p:cNvSpPr>
                <p:nvPr/>
              </p:nvSpPr>
              <p:spPr bwMode="auto">
                <a:xfrm>
                  <a:off x="6670691" y="4162915"/>
                  <a:ext cx="290515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6" name="Rectangle 7"/>
                <p:cNvSpPr>
                  <a:spLocks noChangeArrowheads="1"/>
                </p:cNvSpPr>
                <p:nvPr/>
              </p:nvSpPr>
              <p:spPr bwMode="auto">
                <a:xfrm>
                  <a:off x="7805762" y="4162915"/>
                  <a:ext cx="292102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sp>
              <p:nvSpPr>
                <p:cNvPr id="195707" name="Rectangle 7"/>
                <p:cNvSpPr>
                  <a:spLocks noChangeArrowheads="1"/>
                </p:cNvSpPr>
                <p:nvPr/>
              </p:nvSpPr>
              <p:spPr bwMode="auto">
                <a:xfrm>
                  <a:off x="8370916" y="4162915"/>
                  <a:ext cx="292102" cy="85704"/>
                </a:xfrm>
                <a:prstGeom prst="rect">
                  <a:avLst/>
                </a:prstGeom>
                <a:solidFill>
                  <a:srgbClr val="BFBFBF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lIns="104274" tIns="52138" rIns="104274" bIns="52138" anchor="ctr"/>
                <a:lstStyle/>
                <a:p>
                  <a:pPr algn="l" defTabSz="1042731"/>
                  <a:endParaRPr lang="en-GB" b="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16" name="Straight Arrow Connector 115"/>
                <p:cNvCxnSpPr/>
                <p:nvPr/>
              </p:nvCxnSpPr>
              <p:spPr>
                <a:xfrm rot="5400000">
                  <a:off x="4669669" y="4065323"/>
                  <a:ext cx="215911" cy="1358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709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286116" y="3804622"/>
                  <a:ext cx="1304935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Guard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18" name="Straight Connector 117"/>
                <p:cNvCxnSpPr/>
                <p:nvPr/>
              </p:nvCxnSpPr>
              <p:spPr>
                <a:xfrm rot="10800000" flipV="1">
                  <a:off x="4559703" y="3958046"/>
                  <a:ext cx="214527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9" name="Straight Arrow Connector 118"/>
                <p:cNvCxnSpPr/>
                <p:nvPr/>
              </p:nvCxnSpPr>
              <p:spPr>
                <a:xfrm rot="5400000">
                  <a:off x="4986098" y="3927819"/>
                  <a:ext cx="428944" cy="0"/>
                </a:xfrm>
                <a:prstGeom prst="straightConnector1">
                  <a:avLst/>
                </a:prstGeom>
                <a:ln w="15875">
                  <a:solidFill>
                    <a:schemeClr val="tx2"/>
                  </a:solidFill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5712" name="Text Box 26"/>
                <p:cNvSpPr txBox="1">
                  <a:spLocks noChangeArrowheads="1"/>
                </p:cNvSpPr>
                <p:nvPr/>
              </p:nvSpPr>
              <p:spPr bwMode="auto">
                <a:xfrm>
                  <a:off x="3438517" y="3519073"/>
                  <a:ext cx="1304935" cy="3466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lIns="104274" tIns="52138" rIns="104274" bIns="52138">
                  <a:spAutoFit/>
                </a:bodyPr>
                <a:lstStyle/>
                <a:p>
                  <a:pPr algn="l" defTabSz="1042731"/>
                  <a:r>
                    <a:rPr lang="en-GB" dirty="0">
                      <a:latin typeface="Arial" charset="0"/>
                      <a:cs typeface="Arial" charset="0"/>
                    </a:rPr>
                    <a:t>Bias Ring</a:t>
                  </a:r>
                  <a:endParaRPr lang="en-US" baseline="30000" dirty="0">
                    <a:latin typeface="Arial" charset="0"/>
                    <a:cs typeface="Arial" charset="0"/>
                  </a:endParaRPr>
                </a:p>
              </p:txBody>
            </p:sp>
            <p:cxnSp>
              <p:nvCxnSpPr>
                <p:cNvPr id="121" name="Straight Connector 120"/>
                <p:cNvCxnSpPr/>
                <p:nvPr/>
              </p:nvCxnSpPr>
              <p:spPr>
                <a:xfrm rot="10800000">
                  <a:off x="4558346" y="3713346"/>
                  <a:ext cx="642224" cy="0"/>
                </a:xfrm>
                <a:prstGeom prst="line">
                  <a:avLst/>
                </a:prstGeom>
                <a:ln w="1905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95714" name="Text Box 28"/>
              <p:cNvSpPr txBox="1">
                <a:spLocks noChangeArrowheads="1"/>
              </p:cNvSpPr>
              <p:nvPr/>
            </p:nvSpPr>
            <p:spPr bwMode="auto">
              <a:xfrm>
                <a:off x="6540513" y="3691597"/>
                <a:ext cx="1246196" cy="54197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lIns="104274" tIns="52138" rIns="104274" bIns="52138">
                <a:spAutoFit/>
              </a:bodyPr>
              <a:lstStyle/>
              <a:p>
                <a:pPr algn="l" defTabSz="1042731"/>
                <a:r>
                  <a:rPr lang="en-GB" sz="3200" dirty="0">
                    <a:latin typeface="Arial" charset="0"/>
                    <a:cs typeface="Arial" charset="0"/>
                  </a:rPr>
                  <a:t>p-in-n  </a:t>
                </a:r>
                <a:endParaRPr lang="en-US" sz="3200" dirty="0">
                  <a:latin typeface="Arial" charset="0"/>
                  <a:cs typeface="Arial" charset="0"/>
                </a:endParaRPr>
              </a:p>
            </p:txBody>
          </p:sp>
        </p:grpSp>
        <p:cxnSp>
          <p:nvCxnSpPr>
            <p:cNvPr id="139" name="Straight Connector 138"/>
            <p:cNvCxnSpPr/>
            <p:nvPr/>
          </p:nvCxnSpPr>
          <p:spPr>
            <a:xfrm rot="5400000">
              <a:off x="4577843" y="5233485"/>
              <a:ext cx="1877464" cy="0"/>
            </a:xfrm>
            <a:prstGeom prst="line">
              <a:avLst/>
            </a:prstGeom>
            <a:ln w="28575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8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Footer Placeholder 1"/>
          <p:cNvSpPr txBox="1">
            <a:spLocks noGrp="1"/>
          </p:cNvSpPr>
          <p:nvPr/>
        </p:nvSpPr>
        <p:spPr bwMode="auto">
          <a:xfrm>
            <a:off x="2293940" y="7058027"/>
            <a:ext cx="7577137" cy="523875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104261" tIns="52131" rIns="104261" bIns="52131"/>
          <a:lstStyle/>
          <a:p>
            <a:pPr defTabSz="1042731">
              <a:defRPr/>
            </a:pPr>
            <a:r>
              <a:rPr lang="en-GB" altLang="ja-JP" b="0" dirty="0">
                <a:solidFill>
                  <a:srgbClr val="2B39B9"/>
                </a:solidFill>
                <a:latin typeface="+mn-lt"/>
                <a:ea typeface="ＭＳ Ｐゴシック" pitchFamily="64" charset="-128"/>
              </a:rPr>
              <a:t>A. Affolder - PSD08, 1st-5th September 2008, Glasgow, Scotland</a:t>
            </a:r>
            <a:endParaRPr lang="en-GB" b="0" dirty="0">
              <a:solidFill>
                <a:srgbClr val="2B39B9"/>
              </a:solidFill>
              <a:latin typeface="+mn-lt"/>
              <a:ea typeface="ＭＳ Ｐゴシック" pitchFamily="64" charset="-128"/>
            </a:endParaRPr>
          </a:p>
        </p:txBody>
      </p:sp>
      <p:sp>
        <p:nvSpPr>
          <p:cNvPr id="196611" name="Rectangle 10" descr="Dashed upward diagonal"/>
          <p:cNvSpPr>
            <a:spLocks noChangeArrowheads="1"/>
          </p:cNvSpPr>
          <p:nvPr/>
        </p:nvSpPr>
        <p:spPr bwMode="auto">
          <a:xfrm>
            <a:off x="560388" y="2897188"/>
            <a:ext cx="3741737" cy="588962"/>
          </a:xfrm>
          <a:prstGeom prst="rect">
            <a:avLst/>
          </a:prstGeom>
          <a:pattFill prst="dash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1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107950"/>
            <a:ext cx="9621837" cy="1258888"/>
          </a:xfrm>
        </p:spPr>
        <p:txBody>
          <a:bodyPr lIns="104249" tIns="52124" rIns="104249" bIns="52124"/>
          <a:lstStyle/>
          <a:p>
            <a:pPr eaLnBrk="1" hangingPunct="1"/>
            <a:r>
              <a:rPr lang="en-GB" b="1" smtClean="0">
                <a:solidFill>
                  <a:schemeClr val="hlink"/>
                </a:solidFill>
              </a:rPr>
              <a:t>P-strip vs. N-strip Readout</a:t>
            </a:r>
            <a:endParaRPr lang="en-US" b="1" smtClean="0">
              <a:solidFill>
                <a:schemeClr val="hlink"/>
              </a:solidFill>
            </a:endParaRPr>
          </a:p>
        </p:txBody>
      </p:sp>
      <p:sp>
        <p:nvSpPr>
          <p:cNvPr id="196613" name="Rectangle 65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417514" y="5040315"/>
            <a:ext cx="4722813" cy="2519361"/>
          </a:xfrm>
        </p:spPr>
        <p:txBody>
          <a:bodyPr lIns="104249" tIns="52124" rIns="104249" bIns="52124"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Holes collected</a:t>
            </a:r>
            <a:endParaRPr lang="en-GB" sz="2100" dirty="0" smtClean="0"/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Deposited charge cannot reach electrode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100" dirty="0" smtClean="0"/>
              <a:t>Charge spread over many strips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100" dirty="0" smtClean="0"/>
              <a:t>Lower signal</a:t>
            </a:r>
          </a:p>
          <a:p>
            <a:pPr eaLnBrk="1" hangingPunct="1">
              <a:lnSpc>
                <a:spcPct val="80000"/>
              </a:lnSpc>
              <a:buFontTx/>
              <a:buNone/>
            </a:pPr>
            <a:endParaRPr lang="en-GB" sz="2400" dirty="0" smtClean="0"/>
          </a:p>
        </p:txBody>
      </p:sp>
      <p:sp>
        <p:nvSpPr>
          <p:cNvPr id="196614" name="Rectangle 66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5435602" y="5040315"/>
            <a:ext cx="4721225" cy="2519361"/>
          </a:xfrm>
        </p:spPr>
        <p:txBody>
          <a:bodyPr lIns="104249" tIns="52124" rIns="104249" bIns="52124"/>
          <a:lstStyle/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Electron collected</a:t>
            </a:r>
          </a:p>
          <a:p>
            <a:pPr lvl="1" eaLnBrk="1" hangingPunct="1">
              <a:lnSpc>
                <a:spcPct val="80000"/>
              </a:lnSpc>
            </a:pPr>
            <a:r>
              <a:rPr lang="en-GB" sz="2100" dirty="0" smtClean="0"/>
              <a:t>Higher mobility and ~33% smaller trapping constant</a:t>
            </a:r>
          </a:p>
          <a:p>
            <a:pPr eaLnBrk="1" hangingPunct="1">
              <a:lnSpc>
                <a:spcPct val="80000"/>
              </a:lnSpc>
            </a:pPr>
            <a:r>
              <a:rPr lang="en-GB" sz="2400" dirty="0" smtClean="0"/>
              <a:t>Deposited charge can reach electrode</a:t>
            </a:r>
          </a:p>
          <a:p>
            <a:pPr lvl="1" eaLnBrk="1" hangingPunct="1">
              <a:lnSpc>
                <a:spcPct val="80000"/>
              </a:lnSpc>
              <a:buFontTx/>
              <a:buNone/>
            </a:pPr>
            <a:endParaRPr lang="en-GB" sz="2100" dirty="0" smtClean="0"/>
          </a:p>
        </p:txBody>
      </p:sp>
      <p:sp>
        <p:nvSpPr>
          <p:cNvPr id="196615" name="Rectangle 4"/>
          <p:cNvSpPr>
            <a:spLocks noChangeArrowheads="1"/>
          </p:cNvSpPr>
          <p:nvPr/>
        </p:nvSpPr>
        <p:spPr bwMode="auto">
          <a:xfrm>
            <a:off x="560388" y="2897190"/>
            <a:ext cx="3741737" cy="15128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16" name="Rectangle 5"/>
          <p:cNvSpPr>
            <a:spLocks noChangeArrowheads="1"/>
          </p:cNvSpPr>
          <p:nvPr/>
        </p:nvSpPr>
        <p:spPr bwMode="auto">
          <a:xfrm>
            <a:off x="560388" y="4325940"/>
            <a:ext cx="3741737" cy="84137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17" name="Rectangle 7"/>
          <p:cNvSpPr>
            <a:spLocks noChangeArrowheads="1"/>
          </p:cNvSpPr>
          <p:nvPr/>
        </p:nvSpPr>
        <p:spPr bwMode="auto">
          <a:xfrm>
            <a:off x="1630364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249289" name="Line 11"/>
          <p:cNvSpPr>
            <a:spLocks noChangeShapeType="1"/>
          </p:cNvSpPr>
          <p:nvPr/>
        </p:nvSpPr>
        <p:spPr bwMode="auto">
          <a:xfrm flipV="1">
            <a:off x="2252664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290" name="Line 12"/>
          <p:cNvSpPr>
            <a:spLocks noChangeShapeType="1"/>
          </p:cNvSpPr>
          <p:nvPr/>
        </p:nvSpPr>
        <p:spPr bwMode="auto">
          <a:xfrm flipV="1">
            <a:off x="2343150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291" name="Line 13"/>
          <p:cNvSpPr>
            <a:spLocks noChangeShapeType="1"/>
          </p:cNvSpPr>
          <p:nvPr/>
        </p:nvSpPr>
        <p:spPr bwMode="auto">
          <a:xfrm flipV="1">
            <a:off x="2432050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292" name="Line 14"/>
          <p:cNvSpPr>
            <a:spLocks noChangeShapeType="1"/>
          </p:cNvSpPr>
          <p:nvPr/>
        </p:nvSpPr>
        <p:spPr bwMode="auto">
          <a:xfrm flipV="1">
            <a:off x="2520950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293" name="Line 15"/>
          <p:cNvSpPr>
            <a:spLocks noChangeShapeType="1"/>
          </p:cNvSpPr>
          <p:nvPr/>
        </p:nvSpPr>
        <p:spPr bwMode="auto">
          <a:xfrm flipV="1">
            <a:off x="2609850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49294" name="Line 16"/>
          <p:cNvSpPr>
            <a:spLocks noChangeShapeType="1"/>
          </p:cNvSpPr>
          <p:nvPr/>
        </p:nvSpPr>
        <p:spPr bwMode="auto">
          <a:xfrm flipV="1">
            <a:off x="2698750" y="3570287"/>
            <a:ext cx="0" cy="75565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24" name="Rectangle 17"/>
          <p:cNvSpPr>
            <a:spLocks noChangeArrowheads="1"/>
          </p:cNvSpPr>
          <p:nvPr/>
        </p:nvSpPr>
        <p:spPr bwMode="auto">
          <a:xfrm>
            <a:off x="2163764" y="2897190"/>
            <a:ext cx="179387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25" name="Rectangle 18"/>
          <p:cNvSpPr>
            <a:spLocks noChangeArrowheads="1"/>
          </p:cNvSpPr>
          <p:nvPr/>
        </p:nvSpPr>
        <p:spPr bwMode="auto">
          <a:xfrm>
            <a:off x="1095377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26" name="Rectangle 19"/>
          <p:cNvSpPr>
            <a:spLocks noChangeArrowheads="1"/>
          </p:cNvSpPr>
          <p:nvPr/>
        </p:nvSpPr>
        <p:spPr bwMode="auto">
          <a:xfrm>
            <a:off x="560390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27" name="Rectangle 20"/>
          <p:cNvSpPr>
            <a:spLocks noChangeArrowheads="1"/>
          </p:cNvSpPr>
          <p:nvPr/>
        </p:nvSpPr>
        <p:spPr bwMode="auto">
          <a:xfrm>
            <a:off x="2698751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28" name="Rectangle 21"/>
          <p:cNvSpPr>
            <a:spLocks noChangeArrowheads="1"/>
          </p:cNvSpPr>
          <p:nvPr/>
        </p:nvSpPr>
        <p:spPr bwMode="auto">
          <a:xfrm>
            <a:off x="3233739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29" name="Rectangle 22"/>
          <p:cNvSpPr>
            <a:spLocks noChangeArrowheads="1"/>
          </p:cNvSpPr>
          <p:nvPr/>
        </p:nvSpPr>
        <p:spPr bwMode="auto">
          <a:xfrm>
            <a:off x="3768726" y="289719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30" name="Text Box 23"/>
          <p:cNvSpPr txBox="1">
            <a:spLocks noChangeArrowheads="1"/>
          </p:cNvSpPr>
          <p:nvPr/>
        </p:nvSpPr>
        <p:spPr bwMode="auto">
          <a:xfrm>
            <a:off x="2770190" y="3609975"/>
            <a:ext cx="428543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b="0" dirty="0">
                <a:latin typeface="Arial" charset="0"/>
                <a:cs typeface="Arial" charset="0"/>
              </a:rPr>
              <a:t>h</a:t>
            </a:r>
            <a:r>
              <a:rPr lang="en-GB" b="0" baseline="30000" dirty="0">
                <a:latin typeface="Arial" charset="0"/>
                <a:cs typeface="Arial" charset="0"/>
              </a:rPr>
              <a:t>+</a:t>
            </a:r>
            <a:endParaRPr lang="en-US" b="0" baseline="30000" dirty="0">
              <a:latin typeface="Arial" charset="0"/>
              <a:cs typeface="Arial" charset="0"/>
            </a:endParaRPr>
          </a:p>
        </p:txBody>
      </p:sp>
      <p:sp>
        <p:nvSpPr>
          <p:cNvPr id="196631" name="Text Box 24"/>
          <p:cNvSpPr txBox="1">
            <a:spLocks noChangeArrowheads="1"/>
          </p:cNvSpPr>
          <p:nvPr/>
        </p:nvSpPr>
        <p:spPr bwMode="auto">
          <a:xfrm>
            <a:off x="1630363" y="3065465"/>
            <a:ext cx="1467288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b="0" dirty="0">
                <a:latin typeface="Arial" charset="0"/>
                <a:cs typeface="Arial" charset="0"/>
              </a:rPr>
              <a:t>Un-depleted</a:t>
            </a:r>
            <a:endParaRPr lang="en-US" b="0" dirty="0">
              <a:latin typeface="Arial" charset="0"/>
              <a:cs typeface="Arial" charset="0"/>
            </a:endParaRPr>
          </a:p>
        </p:txBody>
      </p:sp>
      <p:sp>
        <p:nvSpPr>
          <p:cNvPr id="196632" name="Text Box 26"/>
          <p:cNvSpPr txBox="1">
            <a:spLocks noChangeArrowheads="1"/>
          </p:cNvSpPr>
          <p:nvPr/>
        </p:nvSpPr>
        <p:spPr bwMode="auto">
          <a:xfrm>
            <a:off x="4373563" y="4173539"/>
            <a:ext cx="441367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n</a:t>
            </a:r>
            <a:r>
              <a:rPr lang="en-GB" baseline="30000" dirty="0">
                <a:latin typeface="Arial" charset="0"/>
                <a:cs typeface="Arial" charset="0"/>
              </a:rPr>
              <a:t>+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33" name="Text Box 27"/>
          <p:cNvSpPr txBox="1">
            <a:spLocks noChangeArrowheads="1"/>
          </p:cNvSpPr>
          <p:nvPr/>
        </p:nvSpPr>
        <p:spPr bwMode="auto">
          <a:xfrm>
            <a:off x="4391025" y="2730500"/>
            <a:ext cx="441367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p</a:t>
            </a:r>
            <a:r>
              <a:rPr lang="en-GB" baseline="30000" dirty="0">
                <a:latin typeface="Arial" charset="0"/>
                <a:cs typeface="Arial" charset="0"/>
              </a:rPr>
              <a:t>+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34" name="Text Box 28"/>
          <p:cNvSpPr txBox="1">
            <a:spLocks noChangeArrowheads="1"/>
          </p:cNvSpPr>
          <p:nvPr/>
        </p:nvSpPr>
        <p:spPr bwMode="auto">
          <a:xfrm>
            <a:off x="4284663" y="3441700"/>
            <a:ext cx="402894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p</a:t>
            </a:r>
            <a:r>
              <a:rPr lang="en-GB" baseline="30000" dirty="0">
                <a:latin typeface="Arial" charset="0"/>
                <a:cs typeface="Arial" charset="0"/>
              </a:rPr>
              <a:t>-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35" name="Text Box 29"/>
          <p:cNvSpPr txBox="1">
            <a:spLocks noChangeArrowheads="1"/>
          </p:cNvSpPr>
          <p:nvPr/>
        </p:nvSpPr>
        <p:spPr bwMode="auto">
          <a:xfrm>
            <a:off x="501651" y="2270126"/>
            <a:ext cx="3841751" cy="659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defTabSz="1042731">
              <a:buClr>
                <a:schemeClr val="bg2"/>
              </a:buClr>
              <a:buSzPct val="120000"/>
            </a:pPr>
            <a:r>
              <a:rPr lang="en-GB" dirty="0">
                <a:latin typeface="Arial" charset="0"/>
                <a:cs typeface="Arial" charset="0"/>
              </a:rPr>
              <a:t>“Standard” p-in-n geometry (after type inversion)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6636" name="Rectangle 30" descr="Dashed upward diagonal"/>
          <p:cNvSpPr>
            <a:spLocks noChangeArrowheads="1"/>
          </p:cNvSpPr>
          <p:nvPr/>
        </p:nvSpPr>
        <p:spPr bwMode="auto">
          <a:xfrm>
            <a:off x="5907090" y="3738565"/>
            <a:ext cx="3741737" cy="587375"/>
          </a:xfrm>
          <a:prstGeom prst="rect">
            <a:avLst/>
          </a:prstGeom>
          <a:pattFill prst="dashUpDiag">
            <a:fgClr>
              <a:schemeClr val="accent1"/>
            </a:fgClr>
            <a:bgClr>
              <a:schemeClr val="bg1"/>
            </a:bgClr>
          </a:patt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37" name="Rectangle 31"/>
          <p:cNvSpPr>
            <a:spLocks noChangeArrowheads="1"/>
          </p:cNvSpPr>
          <p:nvPr/>
        </p:nvSpPr>
        <p:spPr bwMode="auto">
          <a:xfrm>
            <a:off x="5907090" y="2857500"/>
            <a:ext cx="3741737" cy="15113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38" name="Rectangle 32"/>
          <p:cNvSpPr>
            <a:spLocks noChangeArrowheads="1"/>
          </p:cNvSpPr>
          <p:nvPr/>
        </p:nvSpPr>
        <p:spPr bwMode="auto">
          <a:xfrm>
            <a:off x="5907090" y="4286250"/>
            <a:ext cx="3741737" cy="82550"/>
          </a:xfrm>
          <a:prstGeom prst="rect">
            <a:avLst/>
          </a:prstGeom>
          <a:solidFill>
            <a:srgbClr val="FF0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39" name="Rectangle 33"/>
          <p:cNvSpPr>
            <a:spLocks noChangeArrowheads="1"/>
          </p:cNvSpPr>
          <p:nvPr/>
        </p:nvSpPr>
        <p:spPr bwMode="auto">
          <a:xfrm>
            <a:off x="6975476" y="285750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0" name="Rectangle 40"/>
          <p:cNvSpPr>
            <a:spLocks noChangeArrowheads="1"/>
          </p:cNvSpPr>
          <p:nvPr/>
        </p:nvSpPr>
        <p:spPr bwMode="auto">
          <a:xfrm>
            <a:off x="7510465" y="285750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1" name="Rectangle 41"/>
          <p:cNvSpPr>
            <a:spLocks noChangeArrowheads="1"/>
          </p:cNvSpPr>
          <p:nvPr/>
        </p:nvSpPr>
        <p:spPr bwMode="auto">
          <a:xfrm>
            <a:off x="6440488" y="2857500"/>
            <a:ext cx="179387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2" name="Rectangle 42"/>
          <p:cNvSpPr>
            <a:spLocks noChangeArrowheads="1"/>
          </p:cNvSpPr>
          <p:nvPr/>
        </p:nvSpPr>
        <p:spPr bwMode="auto">
          <a:xfrm>
            <a:off x="5907089" y="285750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3" name="Rectangle 43"/>
          <p:cNvSpPr>
            <a:spLocks noChangeArrowheads="1"/>
          </p:cNvSpPr>
          <p:nvPr/>
        </p:nvSpPr>
        <p:spPr bwMode="auto">
          <a:xfrm>
            <a:off x="8045452" y="285750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4" name="Rectangle 44"/>
          <p:cNvSpPr>
            <a:spLocks noChangeArrowheads="1"/>
          </p:cNvSpPr>
          <p:nvPr/>
        </p:nvSpPr>
        <p:spPr bwMode="auto">
          <a:xfrm>
            <a:off x="8578850" y="2857500"/>
            <a:ext cx="179388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5" name="Rectangle 45"/>
          <p:cNvSpPr>
            <a:spLocks noChangeArrowheads="1"/>
          </p:cNvSpPr>
          <p:nvPr/>
        </p:nvSpPr>
        <p:spPr bwMode="auto">
          <a:xfrm>
            <a:off x="9113839" y="2857500"/>
            <a:ext cx="177801" cy="84137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lIns="104249" tIns="52124" rIns="104249" bIns="52124" anchor="ctr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46" name="Text Box 46"/>
          <p:cNvSpPr txBox="1">
            <a:spLocks noChangeArrowheads="1"/>
          </p:cNvSpPr>
          <p:nvPr/>
        </p:nvSpPr>
        <p:spPr bwMode="auto">
          <a:xfrm>
            <a:off x="7751763" y="3022600"/>
            <a:ext cx="390070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b="0" dirty="0">
                <a:latin typeface="Arial" charset="0"/>
                <a:cs typeface="Arial" charset="0"/>
              </a:rPr>
              <a:t>e</a:t>
            </a:r>
            <a:r>
              <a:rPr lang="en-GB" b="0" baseline="30000" dirty="0">
                <a:latin typeface="Arial" charset="0"/>
                <a:cs typeface="Arial" charset="0"/>
              </a:rPr>
              <a:t>-</a:t>
            </a:r>
            <a:endParaRPr lang="en-US" b="0" baseline="30000" dirty="0">
              <a:latin typeface="Arial" charset="0"/>
              <a:cs typeface="Arial" charset="0"/>
            </a:endParaRPr>
          </a:p>
        </p:txBody>
      </p:sp>
      <p:sp>
        <p:nvSpPr>
          <p:cNvPr id="196647" name="Text Box 47"/>
          <p:cNvSpPr txBox="1">
            <a:spLocks noChangeArrowheads="1"/>
          </p:cNvSpPr>
          <p:nvPr/>
        </p:nvSpPr>
        <p:spPr bwMode="auto">
          <a:xfrm>
            <a:off x="6972300" y="3836989"/>
            <a:ext cx="1467288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b="0" dirty="0">
                <a:latin typeface="Arial" charset="0"/>
                <a:cs typeface="Arial" charset="0"/>
              </a:rPr>
              <a:t>Un-depleted</a:t>
            </a:r>
            <a:endParaRPr lang="en-US" b="0" dirty="0">
              <a:latin typeface="Arial" charset="0"/>
              <a:cs typeface="Arial" charset="0"/>
            </a:endParaRPr>
          </a:p>
        </p:txBody>
      </p:sp>
      <p:sp>
        <p:nvSpPr>
          <p:cNvPr id="196648" name="Text Box 48"/>
          <p:cNvSpPr txBox="1">
            <a:spLocks noChangeArrowheads="1"/>
          </p:cNvSpPr>
          <p:nvPr/>
        </p:nvSpPr>
        <p:spPr bwMode="auto">
          <a:xfrm>
            <a:off x="9718677" y="4133850"/>
            <a:ext cx="441367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p</a:t>
            </a:r>
            <a:r>
              <a:rPr lang="en-GB" baseline="30000" dirty="0">
                <a:latin typeface="Arial" charset="0"/>
                <a:cs typeface="Arial" charset="0"/>
              </a:rPr>
              <a:t>+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49" name="Text Box 49"/>
          <p:cNvSpPr txBox="1">
            <a:spLocks noChangeArrowheads="1"/>
          </p:cNvSpPr>
          <p:nvPr/>
        </p:nvSpPr>
        <p:spPr bwMode="auto">
          <a:xfrm>
            <a:off x="9737725" y="2689226"/>
            <a:ext cx="441367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n</a:t>
            </a:r>
            <a:r>
              <a:rPr lang="en-GB" baseline="30000" dirty="0">
                <a:latin typeface="Arial" charset="0"/>
                <a:cs typeface="Arial" charset="0"/>
              </a:rPr>
              <a:t>+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50" name="Text Box 50"/>
          <p:cNvSpPr txBox="1">
            <a:spLocks noChangeArrowheads="1"/>
          </p:cNvSpPr>
          <p:nvPr/>
        </p:nvSpPr>
        <p:spPr bwMode="auto">
          <a:xfrm>
            <a:off x="9629776" y="3402015"/>
            <a:ext cx="402894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dirty="0">
                <a:latin typeface="Arial" charset="0"/>
                <a:cs typeface="Arial" charset="0"/>
              </a:rPr>
              <a:t>p</a:t>
            </a:r>
            <a:r>
              <a:rPr lang="en-GB" baseline="30000" dirty="0">
                <a:latin typeface="Arial" charset="0"/>
                <a:cs typeface="Arial" charset="0"/>
              </a:rPr>
              <a:t>-</a:t>
            </a:r>
            <a:endParaRPr lang="en-US" baseline="30000" dirty="0">
              <a:latin typeface="Arial" charset="0"/>
              <a:cs typeface="Arial" charset="0"/>
            </a:endParaRPr>
          </a:p>
        </p:txBody>
      </p:sp>
      <p:sp>
        <p:nvSpPr>
          <p:cNvPr id="196651" name="Text Box 51"/>
          <p:cNvSpPr txBox="1">
            <a:spLocks noChangeArrowheads="1"/>
          </p:cNvSpPr>
          <p:nvPr/>
        </p:nvSpPr>
        <p:spPr bwMode="auto">
          <a:xfrm>
            <a:off x="6348415" y="1968502"/>
            <a:ext cx="3341687" cy="93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algn="l" defTabSz="1042731">
              <a:buClr>
                <a:schemeClr val="bg2"/>
              </a:buClr>
              <a:buSzPct val="120000"/>
            </a:pPr>
            <a:r>
              <a:rPr lang="en-GB" dirty="0">
                <a:latin typeface="Arial" charset="0"/>
                <a:cs typeface="Arial" charset="0"/>
              </a:rPr>
              <a:t>“New” n-in-p geometry</a:t>
            </a:r>
          </a:p>
          <a:p>
            <a:pPr algn="l" defTabSz="1042731">
              <a:buClr>
                <a:schemeClr val="bg2"/>
              </a:buClr>
              <a:buSzPct val="120000"/>
            </a:pPr>
            <a:r>
              <a:rPr lang="en-GB" dirty="0">
                <a:latin typeface="Arial" charset="0"/>
                <a:cs typeface="Arial" charset="0"/>
              </a:rPr>
              <a:t>“New” n-in-n geometry </a:t>
            </a:r>
          </a:p>
          <a:p>
            <a:pPr algn="l" defTabSz="1042731">
              <a:buClr>
                <a:schemeClr val="bg2"/>
              </a:buClr>
              <a:buSzPct val="120000"/>
            </a:pPr>
            <a:r>
              <a:rPr lang="en-GB" dirty="0">
                <a:latin typeface="Arial" charset="0"/>
                <a:cs typeface="Arial" charset="0"/>
              </a:rPr>
              <a:t>  ( after type inversion)</a:t>
            </a:r>
            <a:endParaRPr lang="en-US" dirty="0">
              <a:latin typeface="Arial" charset="0"/>
              <a:cs typeface="Arial" charset="0"/>
            </a:endParaRPr>
          </a:p>
        </p:txBody>
      </p:sp>
      <p:sp>
        <p:nvSpPr>
          <p:cNvPr id="196652" name="Freeform 58"/>
          <p:cNvSpPr>
            <a:spLocks/>
          </p:cNvSpPr>
          <p:nvPr/>
        </p:nvSpPr>
        <p:spPr bwMode="auto">
          <a:xfrm>
            <a:off x="7305675" y="3013075"/>
            <a:ext cx="192088" cy="687388"/>
          </a:xfrm>
          <a:custGeom>
            <a:avLst/>
            <a:gdLst>
              <a:gd name="T0" fmla="*/ 2147483647 w 103"/>
              <a:gd name="T1" fmla="*/ 2147483647 h 393"/>
              <a:gd name="T2" fmla="*/ 2147483647 w 103"/>
              <a:gd name="T3" fmla="*/ 2147483647 h 393"/>
              <a:gd name="T4" fmla="*/ 2147483647 w 103"/>
              <a:gd name="T5" fmla="*/ 2147483647 h 393"/>
              <a:gd name="T6" fmla="*/ 2147483647 w 103"/>
              <a:gd name="T7" fmla="*/ 0 h 393"/>
              <a:gd name="T8" fmla="*/ 0 60000 65536"/>
              <a:gd name="T9" fmla="*/ 0 60000 65536"/>
              <a:gd name="T10" fmla="*/ 0 60000 65536"/>
              <a:gd name="T11" fmla="*/ 0 60000 65536"/>
              <a:gd name="T12" fmla="*/ 0 w 103"/>
              <a:gd name="T13" fmla="*/ 0 h 393"/>
              <a:gd name="T14" fmla="*/ 103 w 103"/>
              <a:gd name="T15" fmla="*/ 393 h 3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" h="393">
                <a:moveTo>
                  <a:pt x="20" y="393"/>
                </a:moveTo>
                <a:cubicBezTo>
                  <a:pt x="53" y="303"/>
                  <a:pt x="0" y="142"/>
                  <a:pt x="66" y="73"/>
                </a:cubicBezTo>
                <a:cubicBezTo>
                  <a:pt x="72" y="55"/>
                  <a:pt x="71" y="32"/>
                  <a:pt x="84" y="19"/>
                </a:cubicBezTo>
                <a:cubicBezTo>
                  <a:pt x="90" y="13"/>
                  <a:pt x="103" y="0"/>
                  <a:pt x="10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249" tIns="52124" rIns="104249" bIns="52124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53" name="Freeform 59"/>
          <p:cNvSpPr>
            <a:spLocks/>
          </p:cNvSpPr>
          <p:nvPr/>
        </p:nvSpPr>
        <p:spPr bwMode="auto">
          <a:xfrm>
            <a:off x="7445375" y="3062290"/>
            <a:ext cx="101600" cy="608011"/>
          </a:xfrm>
          <a:custGeom>
            <a:avLst/>
            <a:gdLst>
              <a:gd name="T0" fmla="*/ 0 w 55"/>
              <a:gd name="T1" fmla="*/ 2147483647 h 347"/>
              <a:gd name="T2" fmla="*/ 2147483647 w 55"/>
              <a:gd name="T3" fmla="*/ 2147483647 h 347"/>
              <a:gd name="T4" fmla="*/ 2147483647 w 55"/>
              <a:gd name="T5" fmla="*/ 2147483647 h 347"/>
              <a:gd name="T6" fmla="*/ 2147483647 w 55"/>
              <a:gd name="T7" fmla="*/ 0 h 347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347"/>
              <a:gd name="T14" fmla="*/ 55 w 55"/>
              <a:gd name="T15" fmla="*/ 347 h 3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347">
                <a:moveTo>
                  <a:pt x="0" y="347"/>
                </a:moveTo>
                <a:cubicBezTo>
                  <a:pt x="3" y="274"/>
                  <a:pt x="4" y="201"/>
                  <a:pt x="9" y="128"/>
                </a:cubicBezTo>
                <a:cubicBezTo>
                  <a:pt x="11" y="94"/>
                  <a:pt x="9" y="56"/>
                  <a:pt x="28" y="27"/>
                </a:cubicBezTo>
                <a:cubicBezTo>
                  <a:pt x="35" y="16"/>
                  <a:pt x="55" y="0"/>
                  <a:pt x="5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249" tIns="52124" rIns="104249" bIns="52124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249325" name="Line 61"/>
          <p:cNvSpPr>
            <a:spLocks noChangeShapeType="1"/>
          </p:cNvSpPr>
          <p:nvPr/>
        </p:nvSpPr>
        <p:spPr bwMode="auto">
          <a:xfrm flipV="1">
            <a:off x="7559675" y="3065463"/>
            <a:ext cx="0" cy="5889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91417" tIns="45709" rIns="91417" bIns="45709"/>
          <a:lstStyle/>
          <a:p>
            <a:pPr>
              <a:defRPr/>
            </a:pPr>
            <a:endParaRPr lang="en-GB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6655" name="Freeform 62"/>
          <p:cNvSpPr>
            <a:spLocks/>
          </p:cNvSpPr>
          <p:nvPr/>
        </p:nvSpPr>
        <p:spPr bwMode="auto">
          <a:xfrm flipH="1">
            <a:off x="7650163" y="2981325"/>
            <a:ext cx="190500" cy="688975"/>
          </a:xfrm>
          <a:custGeom>
            <a:avLst/>
            <a:gdLst>
              <a:gd name="T0" fmla="*/ 2147483647 w 103"/>
              <a:gd name="T1" fmla="*/ 2147483647 h 393"/>
              <a:gd name="T2" fmla="*/ 2147483647 w 103"/>
              <a:gd name="T3" fmla="*/ 2147483647 h 393"/>
              <a:gd name="T4" fmla="*/ 2147483647 w 103"/>
              <a:gd name="T5" fmla="*/ 2147483647 h 393"/>
              <a:gd name="T6" fmla="*/ 2147483647 w 103"/>
              <a:gd name="T7" fmla="*/ 0 h 393"/>
              <a:gd name="T8" fmla="*/ 0 60000 65536"/>
              <a:gd name="T9" fmla="*/ 0 60000 65536"/>
              <a:gd name="T10" fmla="*/ 0 60000 65536"/>
              <a:gd name="T11" fmla="*/ 0 60000 65536"/>
              <a:gd name="T12" fmla="*/ 0 w 103"/>
              <a:gd name="T13" fmla="*/ 0 h 393"/>
              <a:gd name="T14" fmla="*/ 103 w 103"/>
              <a:gd name="T15" fmla="*/ 393 h 39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03" h="393">
                <a:moveTo>
                  <a:pt x="20" y="393"/>
                </a:moveTo>
                <a:cubicBezTo>
                  <a:pt x="53" y="303"/>
                  <a:pt x="0" y="142"/>
                  <a:pt x="66" y="73"/>
                </a:cubicBezTo>
                <a:cubicBezTo>
                  <a:pt x="72" y="55"/>
                  <a:pt x="71" y="32"/>
                  <a:pt x="84" y="19"/>
                </a:cubicBezTo>
                <a:cubicBezTo>
                  <a:pt x="90" y="13"/>
                  <a:pt x="103" y="0"/>
                  <a:pt x="103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249" tIns="52124" rIns="104249" bIns="52124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56" name="Freeform 63"/>
          <p:cNvSpPr>
            <a:spLocks/>
          </p:cNvSpPr>
          <p:nvPr/>
        </p:nvSpPr>
        <p:spPr bwMode="auto">
          <a:xfrm flipH="1">
            <a:off x="7559675" y="3030540"/>
            <a:ext cx="103188" cy="608011"/>
          </a:xfrm>
          <a:custGeom>
            <a:avLst/>
            <a:gdLst>
              <a:gd name="T0" fmla="*/ 0 w 55"/>
              <a:gd name="T1" fmla="*/ 2147483647 h 347"/>
              <a:gd name="T2" fmla="*/ 2147483647 w 55"/>
              <a:gd name="T3" fmla="*/ 2147483647 h 347"/>
              <a:gd name="T4" fmla="*/ 2147483647 w 55"/>
              <a:gd name="T5" fmla="*/ 2147483647 h 347"/>
              <a:gd name="T6" fmla="*/ 2147483647 w 55"/>
              <a:gd name="T7" fmla="*/ 0 h 347"/>
              <a:gd name="T8" fmla="*/ 0 60000 65536"/>
              <a:gd name="T9" fmla="*/ 0 60000 65536"/>
              <a:gd name="T10" fmla="*/ 0 60000 65536"/>
              <a:gd name="T11" fmla="*/ 0 60000 65536"/>
              <a:gd name="T12" fmla="*/ 0 w 55"/>
              <a:gd name="T13" fmla="*/ 0 h 347"/>
              <a:gd name="T14" fmla="*/ 55 w 55"/>
              <a:gd name="T15" fmla="*/ 347 h 347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55" h="347">
                <a:moveTo>
                  <a:pt x="0" y="347"/>
                </a:moveTo>
                <a:cubicBezTo>
                  <a:pt x="3" y="274"/>
                  <a:pt x="4" y="201"/>
                  <a:pt x="9" y="128"/>
                </a:cubicBezTo>
                <a:cubicBezTo>
                  <a:pt x="11" y="94"/>
                  <a:pt x="9" y="56"/>
                  <a:pt x="28" y="27"/>
                </a:cubicBezTo>
                <a:cubicBezTo>
                  <a:pt x="35" y="16"/>
                  <a:pt x="55" y="0"/>
                  <a:pt x="55" y="0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lIns="104249" tIns="52124" rIns="104249" bIns="52124"/>
          <a:lstStyle/>
          <a:p>
            <a:pPr algn="l" defTabSz="1042731"/>
            <a:endParaRPr lang="en-GB" b="0" dirty="0">
              <a:latin typeface="Arial" charset="0"/>
              <a:cs typeface="Arial" charset="0"/>
            </a:endParaRPr>
          </a:p>
        </p:txBody>
      </p:sp>
      <p:sp>
        <p:nvSpPr>
          <p:cNvPr id="196657" name="Text Box 67"/>
          <p:cNvSpPr txBox="1">
            <a:spLocks noChangeArrowheads="1"/>
          </p:cNvSpPr>
          <p:nvPr/>
        </p:nvSpPr>
        <p:spPr bwMode="auto">
          <a:xfrm>
            <a:off x="2057401" y="4510088"/>
            <a:ext cx="5622337" cy="382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49" tIns="52124" rIns="104249" bIns="52124">
            <a:spAutoFit/>
          </a:bodyPr>
          <a:lstStyle/>
          <a:p>
            <a:pPr algn="l" defTabSz="1042731"/>
            <a:r>
              <a:rPr lang="en-GB" b="0" dirty="0">
                <a:latin typeface="Arial" charset="0"/>
                <a:cs typeface="Arial" charset="0"/>
              </a:rPr>
              <a:t>Type inversion turns lightly doped material to “p” type</a:t>
            </a:r>
            <a:endParaRPr lang="en-US" b="0" dirty="0">
              <a:latin typeface="Arial" charset="0"/>
              <a:cs typeface="Arial" charset="0"/>
            </a:endParaRPr>
          </a:p>
        </p:txBody>
      </p:sp>
      <p:sp>
        <p:nvSpPr>
          <p:cNvPr id="196658" name="Text Box 8"/>
          <p:cNvSpPr txBox="1">
            <a:spLocks noChangeArrowheads="1"/>
          </p:cNvSpPr>
          <p:nvPr/>
        </p:nvSpPr>
        <p:spPr bwMode="auto">
          <a:xfrm>
            <a:off x="376238" y="1109663"/>
            <a:ext cx="4384675" cy="813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defTabSz="1042731">
              <a:spcBef>
                <a:spcPct val="50000"/>
              </a:spcBef>
            </a:pPr>
            <a:r>
              <a:rPr lang="en-GB" sz="2300" b="0" dirty="0">
                <a:cs typeface="Times New Roman" pitchFamily="18" charset="0"/>
              </a:rPr>
              <a:t>Effect of trapping on the Charge Collection Efficiency (CCE)</a:t>
            </a:r>
          </a:p>
        </p:txBody>
      </p:sp>
      <p:sp>
        <p:nvSpPr>
          <p:cNvPr id="196659" name="Text Box 11"/>
          <p:cNvSpPr txBox="1">
            <a:spLocks noChangeArrowheads="1"/>
          </p:cNvSpPr>
          <p:nvPr/>
        </p:nvSpPr>
        <p:spPr bwMode="auto">
          <a:xfrm>
            <a:off x="4716465" y="1023940"/>
            <a:ext cx="5724525" cy="1000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>
            <a:spAutoFit/>
          </a:bodyPr>
          <a:lstStyle/>
          <a:p>
            <a:pPr defTabSz="1042731">
              <a:spcBef>
                <a:spcPct val="50000"/>
              </a:spcBef>
            </a:pPr>
            <a:r>
              <a:rPr lang="en-GB" sz="3000" b="0" dirty="0" err="1">
                <a:cs typeface="Times New Roman" pitchFamily="18" charset="0"/>
              </a:rPr>
              <a:t>Q</a:t>
            </a:r>
            <a:r>
              <a:rPr lang="en-GB" sz="3000" b="0" baseline="-25000" dirty="0" err="1">
                <a:cs typeface="Times New Roman" pitchFamily="18" charset="0"/>
              </a:rPr>
              <a:t>tc</a:t>
            </a:r>
            <a:r>
              <a:rPr lang="en-GB" sz="3000" b="0" dirty="0">
                <a:cs typeface="Times New Roman" pitchFamily="18" charset="0"/>
              </a:rPr>
              <a:t> 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 Q</a:t>
            </a:r>
            <a:r>
              <a:rPr lang="en-GB" sz="3000" b="0" baseline="-25000" dirty="0">
                <a:cs typeface="Times New Roman" pitchFamily="18" charset="0"/>
                <a:sym typeface="Symbol" pitchFamily="18" charset="2"/>
              </a:rPr>
              <a:t>0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exp(-</a:t>
            </a:r>
            <a:r>
              <a:rPr lang="en-GB" sz="3000" b="0" dirty="0" err="1">
                <a:cs typeface="Times New Roman" pitchFamily="18" charset="0"/>
                <a:sym typeface="Symbol" pitchFamily="18" charset="2"/>
              </a:rPr>
              <a:t>t</a:t>
            </a:r>
            <a:r>
              <a:rPr lang="en-GB" sz="3000" b="0" baseline="-25000" dirty="0" err="1">
                <a:cs typeface="Times New Roman" pitchFamily="18" charset="0"/>
                <a:sym typeface="Symbol" pitchFamily="18" charset="2"/>
              </a:rPr>
              <a:t>c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/</a:t>
            </a:r>
            <a:r>
              <a:rPr lang="en-GB" sz="3000" b="0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t</a:t>
            </a:r>
            <a:r>
              <a:rPr lang="en-GB" sz="3000" b="0" baseline="-25000" dirty="0" err="1">
                <a:cs typeface="Times New Roman" pitchFamily="18" charset="0"/>
                <a:sym typeface="Symbol" pitchFamily="18" charset="2"/>
              </a:rPr>
              <a:t>tr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), 1/</a:t>
            </a:r>
            <a:r>
              <a:rPr lang="en-GB" sz="2700" b="0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t</a:t>
            </a:r>
            <a:r>
              <a:rPr lang="en-GB" sz="2700" b="0" baseline="-25000" dirty="0" err="1">
                <a:cs typeface="Times New Roman" pitchFamily="18" charset="0"/>
                <a:sym typeface="Symbol" pitchFamily="18" charset="2"/>
              </a:rPr>
              <a:t>tr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 = </a:t>
            </a:r>
            <a:r>
              <a:rPr lang="en-GB" sz="3000" b="0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bF</a:t>
            </a:r>
            <a:r>
              <a:rPr lang="en-GB" sz="3000" b="0" dirty="0">
                <a:cs typeface="Times New Roman" pitchFamily="18" charset="0"/>
                <a:sym typeface="Symbol" pitchFamily="18" charset="2"/>
              </a:rPr>
              <a:t>.</a:t>
            </a:r>
          </a:p>
          <a:p>
            <a:pPr defTabSz="1042731">
              <a:spcBef>
                <a:spcPct val="50000"/>
              </a:spcBef>
            </a:pPr>
            <a:r>
              <a:rPr lang="en-GB" b="0" dirty="0" err="1">
                <a:cs typeface="Times New Roman" pitchFamily="18" charset="0"/>
                <a:sym typeface="Symbol" pitchFamily="18" charset="2"/>
              </a:rPr>
              <a:t>t</a:t>
            </a:r>
            <a:r>
              <a:rPr lang="en-GB" b="0" baseline="-25000" dirty="0" err="1">
                <a:cs typeface="Times New Roman" pitchFamily="18" charset="0"/>
                <a:sym typeface="Symbol" pitchFamily="18" charset="2"/>
              </a:rPr>
              <a:t>C</a:t>
            </a:r>
            <a:r>
              <a:rPr lang="en-GB" b="0" dirty="0">
                <a:cs typeface="Times New Roman" pitchFamily="18" charset="0"/>
                <a:sym typeface="Symbol" pitchFamily="18" charset="2"/>
              </a:rPr>
              <a:t> is collection “time”, </a:t>
            </a:r>
            <a:r>
              <a:rPr lang="en-GB" b="0" i="1" dirty="0" err="1">
                <a:latin typeface="Symbol" pitchFamily="18" charset="2"/>
                <a:cs typeface="Times New Roman" pitchFamily="18" charset="0"/>
                <a:sym typeface="Symbol" pitchFamily="18" charset="2"/>
              </a:rPr>
              <a:t>t</a:t>
            </a:r>
            <a:r>
              <a:rPr lang="en-GB" b="0" baseline="-25000" dirty="0" err="1">
                <a:cs typeface="Times New Roman" pitchFamily="18" charset="0"/>
                <a:sym typeface="Symbol" pitchFamily="18" charset="2"/>
              </a:rPr>
              <a:t>tr</a:t>
            </a:r>
            <a:r>
              <a:rPr lang="en-GB" b="0" dirty="0">
                <a:cs typeface="Times New Roman" pitchFamily="18" charset="0"/>
                <a:sym typeface="Symbol" pitchFamily="18" charset="2"/>
              </a:rPr>
              <a:t> is effective trapping time  </a:t>
            </a:r>
          </a:p>
        </p:txBody>
      </p:sp>
      <p:sp>
        <p:nvSpPr>
          <p:cNvPr id="196660" name="Slide Number Placeholder 51"/>
          <p:cNvSpPr txBox="1">
            <a:spLocks noGrp="1"/>
          </p:cNvSpPr>
          <p:nvPr/>
        </p:nvSpPr>
        <p:spPr bwMode="auto">
          <a:xfrm>
            <a:off x="9772649" y="7035801"/>
            <a:ext cx="757239" cy="525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49" tIns="52124" rIns="104249" bIns="52124"/>
          <a:lstStyle/>
          <a:p>
            <a:pPr algn="r" defTabSz="1042731"/>
            <a:fld id="{2F42FB29-3F96-41CE-A1C9-65DFABB613CC}" type="slidenum">
              <a:rPr lang="en-GB" sz="2300" b="0">
                <a:solidFill>
                  <a:srgbClr val="2B39B9"/>
                </a:solidFill>
                <a:latin typeface="Arial" charset="0"/>
                <a:cs typeface="Arial" charset="0"/>
              </a:rPr>
              <a:pPr algn="r" defTabSz="1042731"/>
              <a:t>63</a:t>
            </a:fld>
            <a:endParaRPr lang="en-GB" sz="2300" b="0" dirty="0">
              <a:solidFill>
                <a:srgbClr val="2B39B9"/>
              </a:solidFill>
              <a:latin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 bwMode="auto">
          <a:xfrm>
            <a:off x="-54694" y="-108595"/>
            <a:ext cx="10729192" cy="7596000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04108" tIns="52052" rIns="104108" bIns="52052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ctr" defTabSz="10429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1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</a:endParaRPr>
          </a:p>
        </p:txBody>
      </p:sp>
      <p:pic>
        <p:nvPicPr>
          <p:cNvPr id="64518" name="Picture 15" descr="2E16-n.tif"/>
          <p:cNvPicPr>
            <a:picLocks noChangeAspect="1"/>
          </p:cNvPicPr>
          <p:nvPr/>
        </p:nvPicPr>
        <p:blipFill>
          <a:blip r:embed="rId2" cstate="print"/>
          <a:srcRect r="1564"/>
          <a:stretch>
            <a:fillRect/>
          </a:stretch>
        </p:blipFill>
        <p:spPr bwMode="auto">
          <a:xfrm>
            <a:off x="4987925" y="4137028"/>
            <a:ext cx="4787900" cy="30003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7" name="Picture 14" descr="15E15-n.tif"/>
          <p:cNvPicPr>
            <a:picLocks noChangeAspect="1"/>
          </p:cNvPicPr>
          <p:nvPr/>
        </p:nvPicPr>
        <p:blipFill>
          <a:blip r:embed="rId3" cstate="print"/>
          <a:srcRect t="4651" b="2166"/>
          <a:stretch>
            <a:fillRect/>
          </a:stretch>
        </p:blipFill>
        <p:spPr bwMode="auto">
          <a:xfrm>
            <a:off x="4845840" y="1136631"/>
            <a:ext cx="5073650" cy="30718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19" name="Picture 5" descr="currnt-2e16.jpg"/>
          <p:cNvPicPr>
            <a:picLocks noChangeAspect="1"/>
          </p:cNvPicPr>
          <p:nvPr/>
        </p:nvPicPr>
        <p:blipFill>
          <a:blip r:embed="rId4" cstate="print"/>
          <a:srcRect l="7431" r="12057"/>
          <a:stretch>
            <a:fillRect/>
          </a:stretch>
        </p:blipFill>
        <p:spPr bwMode="auto">
          <a:xfrm>
            <a:off x="344488" y="3779838"/>
            <a:ext cx="4643437" cy="3500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20" name="Picture 8" descr="annealing-high-dose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704263" y="2136775"/>
            <a:ext cx="1928812" cy="1284288"/>
          </a:xfrm>
          <a:prstGeom prst="rect">
            <a:avLst/>
          </a:prstGeom>
          <a:noFill/>
          <a:ln w="3175">
            <a:solidFill>
              <a:srgbClr val="FFFF00"/>
            </a:solidFill>
            <a:miter lim="800000"/>
            <a:headEnd/>
            <a:tailEnd/>
          </a:ln>
        </p:spPr>
      </p:pic>
      <p:sp>
        <p:nvSpPr>
          <p:cNvPr id="59400" name="TextBox 9"/>
          <p:cNvSpPr txBox="1">
            <a:spLocks noChangeArrowheads="1"/>
          </p:cNvSpPr>
          <p:nvPr/>
        </p:nvSpPr>
        <p:spPr bwMode="auto">
          <a:xfrm>
            <a:off x="0" y="0"/>
            <a:ext cx="10691813" cy="1152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GB" sz="4000">
                <a:solidFill>
                  <a:srgbClr val="009999"/>
                </a:solidFill>
              </a:rPr>
              <a:t>n-in-p Planar Sensors at Extreme Doses </a:t>
            </a:r>
            <a:r>
              <a:rPr lang="en-GB" sz="3400">
                <a:solidFill>
                  <a:srgbClr val="009999"/>
                </a:solidFill>
              </a:rPr>
              <a:t/>
            </a:r>
            <a:br>
              <a:rPr lang="en-GB" sz="3400">
                <a:solidFill>
                  <a:srgbClr val="009999"/>
                </a:solidFill>
              </a:rPr>
            </a:br>
            <a:r>
              <a:rPr lang="en-GB" sz="2800">
                <a:solidFill>
                  <a:srgbClr val="002060"/>
                </a:solidFill>
              </a:rPr>
              <a:t>1 and 2</a:t>
            </a:r>
            <a:r>
              <a:rPr lang="en-GB" sz="2400">
                <a:solidFill>
                  <a:srgbClr val="002060"/>
                </a:solidFill>
                <a:latin typeface="Calibri" pitchFamily="34" charset="0"/>
              </a:rPr>
              <a:t>x</a:t>
            </a:r>
            <a:r>
              <a:rPr lang="en-GB" sz="2800">
                <a:solidFill>
                  <a:srgbClr val="002060"/>
                </a:solidFill>
              </a:rPr>
              <a:t>10</a:t>
            </a:r>
            <a:r>
              <a:rPr lang="en-GB" sz="2800" baseline="30000">
                <a:solidFill>
                  <a:srgbClr val="002060"/>
                </a:solidFill>
              </a:rPr>
              <a:t>16</a:t>
            </a:r>
            <a:r>
              <a:rPr lang="en-GB" sz="2800">
                <a:solidFill>
                  <a:srgbClr val="002060"/>
                </a:solidFill>
              </a:rPr>
              <a:t> n</a:t>
            </a:r>
            <a:r>
              <a:rPr lang="en-GB" sz="2800" baseline="-25000">
                <a:solidFill>
                  <a:srgbClr val="002060"/>
                </a:solidFill>
              </a:rPr>
              <a:t>eq</a:t>
            </a:r>
            <a:r>
              <a:rPr lang="en-GB" sz="2800">
                <a:solidFill>
                  <a:srgbClr val="002060"/>
                </a:solidFill>
              </a:rPr>
              <a:t> (innermost pixel layers at sLHC)</a:t>
            </a:r>
            <a:endParaRPr lang="en-GB" sz="3400">
              <a:solidFill>
                <a:srgbClr val="002060"/>
              </a:solidFill>
            </a:endParaRPr>
          </a:p>
        </p:txBody>
      </p:sp>
      <p:pic>
        <p:nvPicPr>
          <p:cNvPr id="59401" name="Picture 7" descr="proton-500V-summary-liverpool-500v.tif"/>
          <p:cNvPicPr>
            <a:picLocks noChangeAspect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9938" y="1279525"/>
            <a:ext cx="4075112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Oval 9"/>
          <p:cNvSpPr/>
          <p:nvPr/>
        </p:nvSpPr>
        <p:spPr>
          <a:xfrm>
            <a:off x="3987800" y="2994025"/>
            <a:ext cx="571500" cy="500063"/>
          </a:xfrm>
          <a:prstGeom prst="ellipse">
            <a:avLst/>
          </a:prstGeom>
          <a:noFill/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GB"/>
          </a:p>
        </p:txBody>
      </p:sp>
      <p:sp>
        <p:nvSpPr>
          <p:cNvPr id="13" name="TextBox 12"/>
          <p:cNvSpPr txBox="1"/>
          <p:nvPr/>
        </p:nvSpPr>
        <p:spPr>
          <a:xfrm>
            <a:off x="1313458" y="5796061"/>
            <a:ext cx="2898900" cy="413083"/>
          </a:xfrm>
          <a:prstGeom prst="rect">
            <a:avLst/>
          </a:prstGeom>
          <a:noFill/>
        </p:spPr>
        <p:txBody>
          <a:bodyPr wrap="square" lIns="104287" tIns="52144" rIns="104287" bIns="52144" rtlCol="0">
            <a:spAutoFit/>
          </a:bodyPr>
          <a:lstStyle/>
          <a:p>
            <a:pPr algn="l"/>
            <a:r>
              <a:rPr lang="en-GB" sz="1000" dirty="0" smtClean="0">
                <a:solidFill>
                  <a:srgbClr val="0070C0"/>
                </a:solidFill>
              </a:rPr>
              <a:t>Trap-to-band tunnelling</a:t>
            </a:r>
          </a:p>
          <a:p>
            <a:pPr algn="l"/>
            <a:r>
              <a:rPr lang="en-GB" sz="1000" dirty="0" smtClean="0">
                <a:solidFill>
                  <a:srgbClr val="0070C0"/>
                </a:solidFill>
              </a:rPr>
              <a:t>Impact ionisation</a:t>
            </a:r>
            <a:endParaRPr lang="en-GB" sz="1000" dirty="0">
              <a:solidFill>
                <a:srgbClr val="0070C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4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4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4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4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1813" cy="916961"/>
          </a:xfrm>
        </p:spPr>
        <p:txBody>
          <a:bodyPr/>
          <a:lstStyle/>
          <a:p>
            <a:r>
              <a:rPr lang="en-GB" sz="4600" dirty="0" smtClean="0"/>
              <a:t>FEI3 SCM 4×10</a:t>
            </a:r>
            <a:r>
              <a:rPr lang="en-GB" sz="4600" baseline="30000" dirty="0" smtClean="0"/>
              <a:t>15</a:t>
            </a:r>
            <a:r>
              <a:rPr lang="en-GB" sz="4600" dirty="0" smtClean="0"/>
              <a:t> </a:t>
            </a:r>
            <a:r>
              <a:rPr lang="en-GB" sz="4600" dirty="0" err="1" smtClean="0"/>
              <a:t>n</a:t>
            </a:r>
            <a:r>
              <a:rPr lang="en-GB" sz="4600" baseline="-25000" dirty="0" err="1" smtClean="0"/>
              <a:t>eq</a:t>
            </a:r>
            <a:r>
              <a:rPr lang="en-GB" sz="4600" dirty="0" smtClean="0"/>
              <a:t> cm</a:t>
            </a:r>
            <a:r>
              <a:rPr lang="en-GB" sz="4600" baseline="30000" dirty="0" smtClean="0"/>
              <a:t>-2 </a:t>
            </a:r>
            <a:r>
              <a:rPr lang="en-GB" sz="4600" dirty="0" smtClean="0"/>
              <a:t>Trimmed</a:t>
            </a:r>
          </a:p>
        </p:txBody>
      </p:sp>
      <p:sp>
        <p:nvSpPr>
          <p:cNvPr id="78851" name="Content Placeholder 2"/>
          <p:cNvSpPr>
            <a:spLocks noGrp="1"/>
          </p:cNvSpPr>
          <p:nvPr>
            <p:ph idx="1"/>
          </p:nvPr>
        </p:nvSpPr>
        <p:spPr>
          <a:xfrm>
            <a:off x="-42693" y="1478687"/>
            <a:ext cx="4336125" cy="5713504"/>
          </a:xfrm>
        </p:spPr>
        <p:txBody>
          <a:bodyPr/>
          <a:lstStyle/>
          <a:p>
            <a:r>
              <a:rPr lang="en-GB" sz="2300" dirty="0" smtClean="0"/>
              <a:t>Measured at 500 V bias   @-26 C</a:t>
            </a:r>
          </a:p>
          <a:p>
            <a:pPr lvl="1"/>
            <a:r>
              <a:rPr lang="en-GB" sz="2100" dirty="0" smtClean="0"/>
              <a:t>Most pixels </a:t>
            </a:r>
            <a:r>
              <a:rPr lang="en-GB" sz="2100" dirty="0" err="1" smtClean="0"/>
              <a:t>trimmable</a:t>
            </a:r>
            <a:endParaRPr lang="en-GB" sz="2100" dirty="0" smtClean="0"/>
          </a:p>
          <a:p>
            <a:pPr lvl="1"/>
            <a:r>
              <a:rPr lang="en-GB" sz="2100" dirty="0" smtClean="0"/>
              <a:t>Noise and thresholds good</a:t>
            </a:r>
          </a:p>
          <a:p>
            <a:r>
              <a:rPr lang="en-GB" sz="2300" dirty="0" smtClean="0"/>
              <a:t>Next step will be a source run.  With an expected signal of  ~5 </a:t>
            </a:r>
            <a:r>
              <a:rPr lang="en-GB" sz="2300" dirty="0" err="1" smtClean="0"/>
              <a:t>ke</a:t>
            </a:r>
            <a:r>
              <a:rPr lang="en-GB" sz="2300" baseline="30000" dirty="0" smtClean="0"/>
              <a:t>-</a:t>
            </a:r>
            <a:r>
              <a:rPr lang="en-GB" sz="2300" dirty="0" smtClean="0"/>
              <a:t> and &lt;</a:t>
            </a:r>
            <a:r>
              <a:rPr lang="en-GB" sz="2300" dirty="0" err="1" smtClean="0"/>
              <a:t>thr</a:t>
            </a:r>
            <a:r>
              <a:rPr lang="en-GB" sz="2300" dirty="0" smtClean="0"/>
              <a:t>&gt;=3500, we should see some of the landau at 500 V</a:t>
            </a:r>
          </a:p>
          <a:p>
            <a:r>
              <a:rPr lang="en-GB" sz="2300" dirty="0" smtClean="0"/>
              <a:t>Once measured will increase bias voltage slowly and repeat  </a:t>
            </a:r>
          </a:p>
        </p:txBody>
      </p:sp>
      <p:sp>
        <p:nvSpPr>
          <p:cNvPr id="78852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38835" y="7113445"/>
            <a:ext cx="7577080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r>
              <a:rPr lang="en-GB" altLang="ja-JP" smtClean="0"/>
              <a:t>A. Affolder – Planar Pixel Sensor R&amp;D Meeting, 16 Sept 09</a:t>
            </a:r>
            <a:endParaRPr lang="en-GB" smtClean="0"/>
          </a:p>
        </p:txBody>
      </p:sp>
      <p:sp>
        <p:nvSpPr>
          <p:cNvPr id="78853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4477" y="7092446"/>
            <a:ext cx="547585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5851A269-DC0A-4C0A-A1A0-F3803DCAFCD7}" type="slidenum">
              <a:rPr lang="en-GB" smtClean="0">
                <a:latin typeface="Arial" pitchFamily="34" charset="0"/>
              </a:rPr>
              <a:pPr/>
              <a:t>65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78854" name="Picture 2" descr="C:\Documents and Settings\affolder.livad\Desktop\fei3_7e15p-30c_tdac0_500Vb.png"/>
          <p:cNvPicPr>
            <a:picLocks noChangeAspect="1" noChangeArrowheads="1"/>
          </p:cNvPicPr>
          <p:nvPr/>
        </p:nvPicPr>
        <p:blipFill>
          <a:blip r:embed="rId2" cstate="print"/>
          <a:srcRect t="2190" b="4321"/>
          <a:stretch>
            <a:fillRect/>
          </a:stretch>
        </p:blipFill>
        <p:spPr bwMode="auto">
          <a:xfrm>
            <a:off x="4336125" y="1081454"/>
            <a:ext cx="6233178" cy="5794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10691813" cy="916961"/>
          </a:xfrm>
        </p:spPr>
        <p:txBody>
          <a:bodyPr/>
          <a:lstStyle/>
          <a:p>
            <a:r>
              <a:rPr lang="en-GB" sz="4600" dirty="0" smtClean="0"/>
              <a:t>FEI3 SCM 9×10</a:t>
            </a:r>
            <a:r>
              <a:rPr lang="en-GB" sz="4600" baseline="30000" dirty="0" smtClean="0"/>
              <a:t>15</a:t>
            </a:r>
            <a:r>
              <a:rPr lang="en-GB" sz="4600" dirty="0" smtClean="0"/>
              <a:t> </a:t>
            </a:r>
            <a:r>
              <a:rPr lang="en-GB" sz="4600" dirty="0" err="1" smtClean="0"/>
              <a:t>n</a:t>
            </a:r>
            <a:r>
              <a:rPr lang="en-GB" sz="4600" baseline="-25000" dirty="0" err="1" smtClean="0"/>
              <a:t>eq</a:t>
            </a:r>
            <a:r>
              <a:rPr lang="en-GB" sz="4600" dirty="0" smtClean="0"/>
              <a:t> cm</a:t>
            </a:r>
            <a:r>
              <a:rPr lang="en-GB" sz="4600" baseline="30000" dirty="0" smtClean="0"/>
              <a:t>-2 </a:t>
            </a:r>
            <a:r>
              <a:rPr lang="en-GB" sz="4600" dirty="0" smtClean="0"/>
              <a:t>Trimmed</a:t>
            </a:r>
          </a:p>
        </p:txBody>
      </p:sp>
      <p:sp>
        <p:nvSpPr>
          <p:cNvPr id="79875" name="Content Placeholder 2"/>
          <p:cNvSpPr>
            <a:spLocks noGrp="1"/>
          </p:cNvSpPr>
          <p:nvPr>
            <p:ph idx="1"/>
          </p:nvPr>
        </p:nvSpPr>
        <p:spPr>
          <a:xfrm>
            <a:off x="-42693" y="1478687"/>
            <a:ext cx="4336125" cy="5713504"/>
          </a:xfrm>
        </p:spPr>
        <p:txBody>
          <a:bodyPr/>
          <a:lstStyle/>
          <a:p>
            <a:r>
              <a:rPr lang="en-GB" sz="2300" dirty="0" smtClean="0"/>
              <a:t>Measured at 500 V bias   @-26 C</a:t>
            </a:r>
          </a:p>
          <a:p>
            <a:pPr lvl="1"/>
            <a:r>
              <a:rPr lang="en-GB" sz="2100" dirty="0" smtClean="0"/>
              <a:t>Most pixels </a:t>
            </a:r>
            <a:r>
              <a:rPr lang="en-GB" sz="2100" dirty="0" err="1" smtClean="0"/>
              <a:t>trimmable</a:t>
            </a:r>
            <a:endParaRPr lang="en-GB" sz="2100" dirty="0" smtClean="0"/>
          </a:p>
          <a:p>
            <a:pPr lvl="1"/>
            <a:r>
              <a:rPr lang="en-GB" sz="2100" dirty="0" smtClean="0"/>
              <a:t>Noise and thresholds good</a:t>
            </a:r>
          </a:p>
          <a:p>
            <a:r>
              <a:rPr lang="en-GB" sz="2300" dirty="0" smtClean="0"/>
              <a:t>Next step will be a source run.  Will need at least 800V to get to an expected signal of  ~5 </a:t>
            </a:r>
            <a:r>
              <a:rPr lang="en-GB" sz="2300" dirty="0" err="1" smtClean="0"/>
              <a:t>ke</a:t>
            </a:r>
            <a:r>
              <a:rPr lang="en-GB" sz="2300" baseline="30000" dirty="0" smtClean="0"/>
              <a:t>-</a:t>
            </a:r>
            <a:r>
              <a:rPr lang="en-GB" sz="2300" dirty="0" smtClean="0"/>
              <a:t> and &lt;</a:t>
            </a:r>
            <a:r>
              <a:rPr lang="en-GB" sz="2300" dirty="0" err="1" smtClean="0"/>
              <a:t>thr</a:t>
            </a:r>
            <a:r>
              <a:rPr lang="en-GB" sz="2300" dirty="0" smtClean="0"/>
              <a:t>&gt;=3700, to some of the landau at 500 V</a:t>
            </a:r>
          </a:p>
          <a:p>
            <a:r>
              <a:rPr lang="en-GB" sz="2300" dirty="0" smtClean="0"/>
              <a:t>Once measured will increase bias voltage slowly and repeat  </a:t>
            </a:r>
          </a:p>
        </p:txBody>
      </p:sp>
      <p:sp>
        <p:nvSpPr>
          <p:cNvPr id="79876" name="Footer Placeholder 3"/>
          <p:cNvSpPr>
            <a:spLocks noGrp="1"/>
          </p:cNvSpPr>
          <p:nvPr>
            <p:ph type="ftr" sz="quarter" idx="4294967295"/>
          </p:nvPr>
        </p:nvSpPr>
        <p:spPr>
          <a:xfrm>
            <a:off x="2338835" y="7113445"/>
            <a:ext cx="7577080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r>
              <a:rPr lang="en-GB" altLang="ja-JP" smtClean="0"/>
              <a:t>A. Affolder – Planar Pixel Sensor R&amp;D Meeting, 16 Sept 09</a:t>
            </a:r>
            <a:endParaRPr lang="en-GB" smtClean="0"/>
          </a:p>
        </p:txBody>
      </p:sp>
      <p:sp>
        <p:nvSpPr>
          <p:cNvPr id="79877" name="Slide Number Placeholder 4"/>
          <p:cNvSpPr>
            <a:spLocks noGrp="1"/>
          </p:cNvSpPr>
          <p:nvPr>
            <p:ph type="sldNum" sz="quarter" idx="4294967295"/>
          </p:nvPr>
        </p:nvSpPr>
        <p:spPr>
          <a:xfrm>
            <a:off x="9934477" y="7092446"/>
            <a:ext cx="547585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4E34769D-C927-49F5-AAA7-A4032FD169B2}" type="slidenum">
              <a:rPr lang="en-GB" smtClean="0">
                <a:latin typeface="Arial" pitchFamily="34" charset="0"/>
              </a:rPr>
              <a:pPr/>
              <a:t>66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79878" name="Picture 3" descr="C:\Documents and Settings\affolder.livad\Desktop\fei3_1.5e16p-27c_tdac0_500Vb.png"/>
          <p:cNvPicPr>
            <a:picLocks noChangeAspect="1" noChangeArrowheads="1"/>
          </p:cNvPicPr>
          <p:nvPr/>
        </p:nvPicPr>
        <p:blipFill>
          <a:blip r:embed="rId2" cstate="print"/>
          <a:srcRect t="2419" b="4463"/>
          <a:stretch>
            <a:fillRect/>
          </a:stretch>
        </p:blipFill>
        <p:spPr bwMode="auto">
          <a:xfrm>
            <a:off x="4267445" y="1016707"/>
            <a:ext cx="6314852" cy="5846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itle 9"/>
          <p:cNvSpPr>
            <a:spLocks noGrp="1"/>
          </p:cNvSpPr>
          <p:nvPr>
            <p:ph type="title"/>
          </p:nvPr>
        </p:nvSpPr>
        <p:spPr>
          <a:xfrm>
            <a:off x="-144017" y="-180603"/>
            <a:ext cx="10962531" cy="1258887"/>
          </a:xfrm>
        </p:spPr>
        <p:txBody>
          <a:bodyPr/>
          <a:lstStyle/>
          <a:p>
            <a:r>
              <a:rPr lang="en-GB" sz="4000" b="1" dirty="0" smtClean="0">
                <a:solidFill>
                  <a:srgbClr val="009999"/>
                </a:solidFill>
              </a:rPr>
              <a:t>Micron n-in-p Irradiated FE-I3 Pixel Package</a:t>
            </a:r>
          </a:p>
        </p:txBody>
      </p:sp>
      <p:pic>
        <p:nvPicPr>
          <p:cNvPr id="76805" name="Picture 8" descr="pix_hybrid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6223" y="1091953"/>
            <a:ext cx="2338834" cy="2290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809" name="Title 1"/>
          <p:cNvSpPr txBox="1">
            <a:spLocks/>
          </p:cNvSpPr>
          <p:nvPr/>
        </p:nvSpPr>
        <p:spPr bwMode="auto">
          <a:xfrm>
            <a:off x="1313458" y="2283652"/>
            <a:ext cx="1235671" cy="14961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 anchor="ctr"/>
          <a:lstStyle/>
          <a:p>
            <a:pPr algn="r"/>
            <a:r>
              <a:rPr lang="en-GB" sz="1600" dirty="0" smtClean="0">
                <a:solidFill>
                  <a:srgbClr val="FF0000"/>
                </a:solidFill>
              </a:rPr>
              <a:t>Heat sink </a:t>
            </a:r>
            <a:r>
              <a:rPr lang="en-GB" sz="1600" dirty="0">
                <a:solidFill>
                  <a:srgbClr val="FF0000"/>
                </a:solidFill>
              </a:rPr>
              <a:t>added to </a:t>
            </a:r>
            <a:r>
              <a:rPr lang="en-GB" sz="1600" dirty="0" smtClean="0">
                <a:solidFill>
                  <a:srgbClr val="FF0000"/>
                </a:solidFill>
              </a:rPr>
              <a:t>pixel </a:t>
            </a:r>
            <a:r>
              <a:rPr lang="en-GB" sz="1600" dirty="0">
                <a:solidFill>
                  <a:srgbClr val="FF0000"/>
                </a:solidFill>
              </a:rPr>
              <a:t>board 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65986" y="899517"/>
            <a:ext cx="4537075" cy="403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4" cstate="print"/>
          <a:srcRect r="48740"/>
          <a:stretch>
            <a:fillRect/>
          </a:stretch>
        </p:blipFill>
        <p:spPr bwMode="auto">
          <a:xfrm>
            <a:off x="7794178" y="4931965"/>
            <a:ext cx="2808312" cy="1809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6" descr="h0_noise_scan.pn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09564" y="899517"/>
            <a:ext cx="2912406" cy="582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Rectangle 12"/>
          <p:cNvSpPr/>
          <p:nvPr/>
        </p:nvSpPr>
        <p:spPr>
          <a:xfrm>
            <a:off x="6065986" y="4715941"/>
            <a:ext cx="172819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endParaRPr lang="en-GB" sz="1600" dirty="0" smtClean="0"/>
          </a:p>
          <a:p>
            <a:pPr algn="r"/>
            <a:r>
              <a:rPr lang="en-GB" sz="1600" dirty="0" smtClean="0"/>
              <a:t>After irradiation to 1.5 </a:t>
            </a:r>
            <a:r>
              <a:rPr lang="en-GB" sz="1600" dirty="0" smtClean="0">
                <a:latin typeface="Palatino"/>
              </a:rPr>
              <a:t>×</a:t>
            </a:r>
            <a:r>
              <a:rPr lang="en-GB" sz="1600" dirty="0" smtClean="0"/>
              <a:t>10</a:t>
            </a:r>
            <a:r>
              <a:rPr lang="en-GB" sz="1600" baseline="30000" dirty="0" smtClean="0"/>
              <a:t>16</a:t>
            </a:r>
            <a:r>
              <a:rPr lang="en-GB" sz="1600" dirty="0" smtClean="0"/>
              <a:t> p/cm</a:t>
            </a:r>
            <a:r>
              <a:rPr lang="en-GB" sz="1600" baseline="30000" dirty="0" smtClean="0"/>
              <a:t>2</a:t>
            </a:r>
          </a:p>
          <a:p>
            <a:pPr algn="r"/>
            <a:r>
              <a:rPr lang="en-GB" sz="1600" dirty="0" smtClean="0"/>
              <a:t>At CERN PS (9×10</a:t>
            </a:r>
            <a:r>
              <a:rPr lang="en-GB" sz="1600" baseline="30000" dirty="0" smtClean="0"/>
              <a:t>15</a:t>
            </a:r>
            <a:r>
              <a:rPr lang="en-GB" sz="1600" dirty="0" smtClean="0"/>
              <a:t> </a:t>
            </a:r>
            <a:r>
              <a:rPr lang="en-GB" sz="1600" dirty="0" err="1" smtClean="0"/>
              <a:t>n</a:t>
            </a:r>
            <a:r>
              <a:rPr lang="en-GB" sz="1600" baseline="-25000" dirty="0" err="1" smtClean="0"/>
              <a:t>eq</a:t>
            </a:r>
            <a:r>
              <a:rPr lang="en-GB" sz="1600" dirty="0" smtClean="0"/>
              <a:t> cm</a:t>
            </a:r>
            <a:r>
              <a:rPr lang="en-GB" sz="1600" baseline="30000" dirty="0" smtClean="0"/>
              <a:t>-2</a:t>
            </a:r>
            <a:r>
              <a:rPr lang="en-GB" sz="1600" dirty="0" smtClean="0"/>
              <a:t>) peak charge at 500V is ~4000e</a:t>
            </a:r>
          </a:p>
          <a:p>
            <a:pPr algn="r"/>
            <a:r>
              <a:rPr lang="en-GB" sz="1600" dirty="0" smtClean="0"/>
              <a:t>(Threshold 3500e -26</a:t>
            </a:r>
            <a:r>
              <a:rPr lang="en-GB" sz="1600" dirty="0" smtClean="0">
                <a:cs typeface="Times New Roman" pitchFamily="18" charset="0"/>
              </a:rPr>
              <a:t>°C, </a:t>
            </a:r>
            <a:r>
              <a:rPr lang="en-GB" sz="1600" dirty="0" err="1" smtClean="0"/>
              <a:t>I</a:t>
            </a:r>
            <a:r>
              <a:rPr lang="en-GB" sz="1600" baseline="-25000" dirty="0" err="1" smtClean="0"/>
              <a:t>b</a:t>
            </a:r>
            <a:r>
              <a:rPr lang="en-GB" sz="1600" dirty="0" smtClean="0"/>
              <a:t> 44uA)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9322" y="3563813"/>
            <a:ext cx="288032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sz="2000" dirty="0" smtClean="0"/>
              <a:t>Measurements pre-irradiation and at doses of 4×10</a:t>
            </a:r>
            <a:r>
              <a:rPr lang="en-GB" sz="2000" baseline="30000" dirty="0" smtClean="0"/>
              <a:t>15</a:t>
            </a:r>
            <a:r>
              <a:rPr lang="en-GB" sz="2000" dirty="0" smtClean="0"/>
              <a:t> </a:t>
            </a:r>
            <a:r>
              <a:rPr lang="en-GB" sz="2000" dirty="0" err="1" smtClean="0"/>
              <a:t>n</a:t>
            </a:r>
            <a:r>
              <a:rPr lang="en-GB" sz="2000" baseline="-25000" dirty="0" err="1" smtClean="0"/>
              <a:t>eq</a:t>
            </a:r>
            <a:r>
              <a:rPr lang="en-GB" sz="2000" dirty="0" smtClean="0"/>
              <a:t> cm</a:t>
            </a:r>
            <a:r>
              <a:rPr lang="en-GB" sz="2000" baseline="30000" dirty="0" smtClean="0"/>
              <a:t>-2</a:t>
            </a:r>
            <a:r>
              <a:rPr lang="en-GB" sz="2000" dirty="0" smtClean="0"/>
              <a:t> and 9×10</a:t>
            </a:r>
            <a:r>
              <a:rPr lang="en-GB" sz="2000" baseline="30000" dirty="0" smtClean="0"/>
              <a:t>15</a:t>
            </a:r>
            <a:r>
              <a:rPr lang="en-GB" sz="2000" dirty="0" smtClean="0"/>
              <a:t> </a:t>
            </a:r>
            <a:r>
              <a:rPr lang="en-GB" sz="2000" dirty="0" err="1" smtClean="0"/>
              <a:t>n</a:t>
            </a:r>
            <a:r>
              <a:rPr lang="en-GB" sz="2000" baseline="-25000" dirty="0" err="1" smtClean="0"/>
              <a:t>eq</a:t>
            </a:r>
            <a:r>
              <a:rPr lang="en-GB" sz="2000" dirty="0" smtClean="0"/>
              <a:t> cm</a:t>
            </a:r>
            <a:r>
              <a:rPr lang="en-GB" sz="2000" baseline="30000" dirty="0" smtClean="0"/>
              <a:t>-2</a:t>
            </a:r>
            <a:r>
              <a:rPr lang="en-GB" sz="2000" dirty="0" smtClean="0"/>
              <a:t> all show no evidence of edge breakdown at 500V.</a:t>
            </a:r>
          </a:p>
          <a:p>
            <a:pPr algn="l"/>
            <a:endParaRPr lang="en-GB" sz="2000" dirty="0" smtClean="0"/>
          </a:p>
          <a:p>
            <a:pPr algn="l"/>
            <a:r>
              <a:rPr lang="en-GB" sz="2000" dirty="0" smtClean="0"/>
              <a:t>FE-I3 ASIC surprisingly robust but number of dead channels does increase at doses well above design target.</a:t>
            </a:r>
          </a:p>
          <a:p>
            <a:pPr algn="l"/>
            <a:r>
              <a:rPr lang="en-GB" sz="2000" baseline="30000" dirty="0" smtClean="0"/>
              <a:t> </a:t>
            </a:r>
            <a:r>
              <a:rPr lang="en-GB" sz="2000" dirty="0" smtClean="0"/>
              <a:t> </a:t>
            </a:r>
            <a:endParaRPr lang="en-GB" sz="2000" dirty="0"/>
          </a:p>
        </p:txBody>
      </p:sp>
      <p:sp>
        <p:nvSpPr>
          <p:cNvPr id="15" name="Footer Placeholder 2"/>
          <p:cNvSpPr txBox="1">
            <a:spLocks/>
          </p:cNvSpPr>
          <p:nvPr/>
        </p:nvSpPr>
        <p:spPr>
          <a:xfrm>
            <a:off x="2465586" y="7113445"/>
            <a:ext cx="7577080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altLang="ja-JP" dirty="0" smtClean="0"/>
              <a:t>I. Tsurin</a:t>
            </a:r>
            <a:r>
              <a:rPr kumimoji="0" lang="en-GB" altLang="ja-JP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– ATLAS UK Planar Pixel Sensor R&amp;D Meeting, 16 Sept </a:t>
            </a:r>
            <a:r>
              <a:rPr lang="en-GB" altLang="ja-JP" dirty="0" smtClean="0"/>
              <a:t>10</a:t>
            </a:r>
            <a:endParaRPr kumimoji="0" lang="en-GB" sz="18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Title 1"/>
          <p:cNvSpPr>
            <a:spLocks noGrp="1"/>
          </p:cNvSpPr>
          <p:nvPr>
            <p:ph type="title"/>
          </p:nvPr>
        </p:nvSpPr>
        <p:spPr>
          <a:xfrm>
            <a:off x="54693" y="-180603"/>
            <a:ext cx="10691813" cy="1258887"/>
          </a:xfrm>
        </p:spPr>
        <p:txBody>
          <a:bodyPr/>
          <a:lstStyle/>
          <a:p>
            <a:r>
              <a:rPr lang="en-GB" sz="3600" b="1" dirty="0" smtClean="0">
                <a:solidFill>
                  <a:srgbClr val="009999"/>
                </a:solidFill>
              </a:rPr>
              <a:t>Heavily Irradiated Micron n-in-p Pixel Sensor IV</a:t>
            </a:r>
          </a:p>
        </p:txBody>
      </p:sp>
      <p:sp>
        <p:nvSpPr>
          <p:cNvPr id="86019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338835" y="7113445"/>
            <a:ext cx="7577080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r>
              <a:rPr lang="en-GB" altLang="ja-JP" dirty="0" smtClean="0"/>
              <a:t>A. Affolder – ATLAS UK Planar Pixel Sensor R&amp;D Meeting, 16 Sept 10</a:t>
            </a:r>
            <a:endParaRPr lang="en-GB" dirty="0" smtClean="0"/>
          </a:p>
        </p:txBody>
      </p:sp>
      <p:sp>
        <p:nvSpPr>
          <p:cNvPr id="86020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934477" y="7092446"/>
            <a:ext cx="547585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2C8D7FB4-F1FF-4C14-A4FB-7FA40F1F51AC}" type="slidenum">
              <a:rPr lang="en-GB" smtClean="0">
                <a:latin typeface="Arial" pitchFamily="34" charset="0"/>
              </a:rPr>
              <a:pPr/>
              <a:t>68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86021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2199" y="1000957"/>
            <a:ext cx="4800179" cy="29958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6022" name="TextBox 9"/>
          <p:cNvSpPr txBox="1">
            <a:spLocks noChangeArrowheads="1"/>
          </p:cNvSpPr>
          <p:nvPr/>
        </p:nvSpPr>
        <p:spPr bwMode="auto">
          <a:xfrm>
            <a:off x="209754" y="4035327"/>
            <a:ext cx="5557515" cy="2859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pPr algn="l"/>
            <a:r>
              <a:rPr lang="en-GB" dirty="0" err="1" smtClean="0">
                <a:solidFill>
                  <a:srgbClr val="000000"/>
                </a:solidFill>
              </a:rPr>
              <a:t>Thermistor</a:t>
            </a:r>
            <a:r>
              <a:rPr lang="en-GB" dirty="0" smtClean="0">
                <a:solidFill>
                  <a:srgbClr val="000000"/>
                </a:solidFill>
              </a:rPr>
              <a:t> glued to surface </a:t>
            </a:r>
            <a:r>
              <a:rPr lang="en-GB" dirty="0">
                <a:solidFill>
                  <a:srgbClr val="000000"/>
                </a:solidFill>
              </a:rPr>
              <a:t>of </a:t>
            </a:r>
            <a:r>
              <a:rPr lang="en-GB" dirty="0" smtClean="0">
                <a:solidFill>
                  <a:srgbClr val="000000"/>
                </a:solidFill>
              </a:rPr>
              <a:t>detector </a:t>
            </a:r>
            <a:r>
              <a:rPr lang="en-GB" dirty="0">
                <a:solidFill>
                  <a:srgbClr val="000000"/>
                </a:solidFill>
              </a:rPr>
              <a:t>and </a:t>
            </a:r>
            <a:r>
              <a:rPr lang="en-GB" dirty="0" smtClean="0">
                <a:solidFill>
                  <a:srgbClr val="000000"/>
                </a:solidFill>
              </a:rPr>
              <a:t>covered </a:t>
            </a:r>
            <a:r>
              <a:rPr lang="en-GB" dirty="0">
                <a:solidFill>
                  <a:srgbClr val="000000"/>
                </a:solidFill>
              </a:rPr>
              <a:t>to reduce the coupling to air</a:t>
            </a:r>
          </a:p>
          <a:p>
            <a:pPr algn="l"/>
            <a:endParaRPr lang="en-GB" sz="500" dirty="0">
              <a:solidFill>
                <a:srgbClr val="000000"/>
              </a:solidFill>
            </a:endParaRPr>
          </a:p>
          <a:p>
            <a:pPr algn="l"/>
            <a:r>
              <a:rPr lang="en-GB" dirty="0">
                <a:solidFill>
                  <a:srgbClr val="000000"/>
                </a:solidFill>
              </a:rPr>
              <a:t>Found a 7 degree increase in sensor temperature during run at -15 C</a:t>
            </a:r>
          </a:p>
          <a:p>
            <a:pPr algn="l"/>
            <a:endParaRPr lang="en-GB" sz="500" dirty="0">
              <a:solidFill>
                <a:srgbClr val="000000"/>
              </a:solidFill>
            </a:endParaRPr>
          </a:p>
          <a:p>
            <a:pPr algn="l"/>
            <a:r>
              <a:rPr lang="en-GB" dirty="0">
                <a:solidFill>
                  <a:srgbClr val="000000"/>
                </a:solidFill>
              </a:rPr>
              <a:t>After correcting the current point-by-point with standard temperature correction, all curves are consistent and straight</a:t>
            </a:r>
          </a:p>
          <a:p>
            <a:pPr algn="l"/>
            <a:endParaRPr lang="en-GB" sz="700" dirty="0">
              <a:solidFill>
                <a:srgbClr val="000000"/>
              </a:solidFill>
            </a:endParaRPr>
          </a:p>
          <a:p>
            <a:pPr algn="l"/>
            <a:r>
              <a:rPr lang="en-GB" dirty="0" smtClean="0">
                <a:solidFill>
                  <a:srgbClr val="000000"/>
                </a:solidFill>
              </a:rPr>
              <a:t>Previous planar p-type power over-estimated at </a:t>
            </a:r>
            <a:r>
              <a:rPr lang="en-GB" dirty="0">
                <a:solidFill>
                  <a:srgbClr val="000000"/>
                </a:solidFill>
              </a:rPr>
              <a:t>900 V by a factor of </a:t>
            </a:r>
            <a:r>
              <a:rPr lang="en-GB" dirty="0" smtClean="0">
                <a:solidFill>
                  <a:srgbClr val="000000"/>
                </a:solidFill>
              </a:rPr>
              <a:t>2</a:t>
            </a:r>
            <a:endParaRPr lang="en-GB" dirty="0">
              <a:solidFill>
                <a:srgbClr val="000000"/>
              </a:solidFill>
            </a:endParaRPr>
          </a:p>
        </p:txBody>
      </p:sp>
      <p:pic>
        <p:nvPicPr>
          <p:cNvPr id="8602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73986" y="1000957"/>
            <a:ext cx="4839159" cy="3016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6024" name="Picture 1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81882" y="4096574"/>
            <a:ext cx="4514321" cy="27788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7424" y="0"/>
            <a:ext cx="10489486" cy="7407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23" name="TextBox 2"/>
          <p:cNvSpPr txBox="1">
            <a:spLocks noChangeArrowheads="1"/>
          </p:cNvSpPr>
          <p:nvPr/>
        </p:nvSpPr>
        <p:spPr bwMode="auto">
          <a:xfrm>
            <a:off x="5566088" y="5129031"/>
            <a:ext cx="2204747" cy="3823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87" tIns="52144" rIns="104287" bIns="52144">
            <a:spAutoFit/>
          </a:bodyPr>
          <a:lstStyle/>
          <a:p>
            <a:r>
              <a:rPr lang="en-GB"/>
              <a:t>Non-implanted edge</a:t>
            </a:r>
          </a:p>
        </p:txBody>
      </p:sp>
      <p:sp>
        <p:nvSpPr>
          <p:cNvPr id="81924" name="TextBox 3"/>
          <p:cNvSpPr txBox="1">
            <a:spLocks noChangeArrowheads="1"/>
          </p:cNvSpPr>
          <p:nvPr/>
        </p:nvSpPr>
        <p:spPr bwMode="auto">
          <a:xfrm>
            <a:off x="8220676" y="-29749"/>
            <a:ext cx="2454943" cy="5208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104287" tIns="52144" rIns="104287" bIns="52144">
            <a:spAutoFit/>
          </a:bodyPr>
          <a:lstStyle/>
          <a:p>
            <a:r>
              <a:rPr lang="en-GB" sz="2700" dirty="0"/>
              <a:t>Pre-irradiation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59890" y="4851407"/>
            <a:ext cx="3786214" cy="250033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18" name="Line 11"/>
          <p:cNvSpPr>
            <a:spLocks noChangeShapeType="1"/>
          </p:cNvSpPr>
          <p:nvPr/>
        </p:nvSpPr>
        <p:spPr bwMode="auto">
          <a:xfrm>
            <a:off x="3702832" y="4851407"/>
            <a:ext cx="857256" cy="35719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14338" name="Picture 4" descr="ATLAScom-gen-2002-00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540375" y="1811338"/>
            <a:ext cx="4989513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Text Box 8"/>
          <p:cNvSpPr txBox="1">
            <a:spLocks noChangeArrowheads="1"/>
          </p:cNvSpPr>
          <p:nvPr/>
        </p:nvSpPr>
        <p:spPr bwMode="auto">
          <a:xfrm>
            <a:off x="9321800" y="4356100"/>
            <a:ext cx="1370013" cy="51911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GB" sz="2800">
                <a:solidFill>
                  <a:srgbClr val="800000"/>
                </a:solidFill>
                <a:latin typeface="Times New Roman" pitchFamily="18" charset="0"/>
              </a:rPr>
              <a:t>ATLAS</a:t>
            </a:r>
          </a:p>
        </p:txBody>
      </p:sp>
      <p:pic>
        <p:nvPicPr>
          <p:cNvPr id="14343" name="Picture 15" descr="OtherPic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275013"/>
            <a:ext cx="5522913" cy="160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4" name="Picture 17" descr="p22400093j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33363" y="900113"/>
            <a:ext cx="3175000" cy="238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3090" name="Picture 18" descr="endcap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75038" y="1433513"/>
            <a:ext cx="2303462" cy="1841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6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61330" y="5075238"/>
            <a:ext cx="2881312" cy="2233612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sp>
        <p:nvSpPr>
          <p:cNvPr id="643092" name="Text Box 20"/>
          <p:cNvSpPr txBox="1">
            <a:spLocks noChangeArrowheads="1"/>
          </p:cNvSpPr>
          <p:nvPr/>
        </p:nvSpPr>
        <p:spPr bwMode="auto">
          <a:xfrm>
            <a:off x="5786438" y="1301750"/>
            <a:ext cx="4887912" cy="822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l" eaLnBrk="0" hangingPunct="0"/>
            <a:r>
              <a:rPr lang="en-GB" sz="2400">
                <a:solidFill>
                  <a:srgbClr val="3333CC"/>
                </a:solidFill>
                <a:latin typeface="Times New Roman" pitchFamily="18" charset="0"/>
              </a:rPr>
              <a:t>61m</a:t>
            </a:r>
            <a:r>
              <a:rPr lang="en-GB" sz="2400" baseline="30000">
                <a:solidFill>
                  <a:srgbClr val="3333CC"/>
                </a:solidFill>
                <a:latin typeface="Times New Roman" pitchFamily="18" charset="0"/>
              </a:rPr>
              <a:t>2</a:t>
            </a:r>
            <a:r>
              <a:rPr lang="en-GB" sz="2400">
                <a:solidFill>
                  <a:srgbClr val="3333CC"/>
                </a:solidFill>
                <a:latin typeface="Times New Roman" pitchFamily="18" charset="0"/>
              </a:rPr>
              <a:t> of silicon micro-strip detectors</a:t>
            </a:r>
          </a:p>
          <a:p>
            <a:pPr algn="l" eaLnBrk="0" hangingPunct="0"/>
            <a:r>
              <a:rPr lang="en-GB" sz="2400">
                <a:solidFill>
                  <a:srgbClr val="3333CC"/>
                </a:solidFill>
                <a:latin typeface="Times New Roman" pitchFamily="18" charset="0"/>
              </a:rPr>
              <a:t>~20,000 separate sensors ordered</a:t>
            </a:r>
            <a:endParaRPr lang="en-GB" sz="2400" baseline="30000">
              <a:solidFill>
                <a:srgbClr val="3333CC"/>
              </a:solidFill>
              <a:latin typeface="Times New Roman" pitchFamily="18" charset="0"/>
            </a:endParaRPr>
          </a:p>
        </p:txBody>
      </p:sp>
      <p:sp>
        <p:nvSpPr>
          <p:cNvPr id="14348" name="Rectangle 21"/>
          <p:cNvSpPr>
            <a:spLocks noChangeArrowheads="1"/>
          </p:cNvSpPr>
          <p:nvPr/>
        </p:nvSpPr>
        <p:spPr bwMode="auto">
          <a:xfrm>
            <a:off x="0" y="-107950"/>
            <a:ext cx="10691813" cy="1258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108" tIns="52052" rIns="104108" bIns="52052" anchor="ctr"/>
          <a:lstStyle/>
          <a:p>
            <a:pPr defTabSz="1042988"/>
            <a:r>
              <a:rPr lang="en-GB" sz="4200" dirty="0" smtClean="0">
                <a:solidFill>
                  <a:schemeClr val="hlink"/>
                </a:solidFill>
              </a:rPr>
              <a:t>ATLAS  </a:t>
            </a:r>
            <a:r>
              <a:rPr lang="en-GB" sz="4200" dirty="0">
                <a:solidFill>
                  <a:schemeClr val="hlink"/>
                </a:solidFill>
              </a:rPr>
              <a:t>Silicon </a:t>
            </a:r>
            <a:r>
              <a:rPr lang="en-GB" sz="4200" dirty="0" smtClean="0">
                <a:solidFill>
                  <a:schemeClr val="hlink"/>
                </a:solidFill>
              </a:rPr>
              <a:t>Detector Tracker</a:t>
            </a:r>
            <a:endParaRPr lang="en-US" sz="4200" dirty="0">
              <a:solidFill>
                <a:schemeClr val="hlink"/>
              </a:solidFill>
            </a:endParaRPr>
          </a:p>
        </p:txBody>
      </p:sp>
      <p:sp>
        <p:nvSpPr>
          <p:cNvPr id="643094" name="Text Box 22"/>
          <p:cNvSpPr txBox="1">
            <a:spLocks noChangeArrowheads="1"/>
          </p:cNvSpPr>
          <p:nvPr/>
        </p:nvSpPr>
        <p:spPr bwMode="auto">
          <a:xfrm>
            <a:off x="4193778" y="846660"/>
            <a:ext cx="6146619" cy="41289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104108" tIns="52052" rIns="104108" bIns="52052">
            <a:spAutoFit/>
          </a:bodyPr>
          <a:lstStyle/>
          <a:p>
            <a:pPr defTabSz="1042988"/>
            <a:r>
              <a:rPr lang="en-GB" sz="2000" dirty="0" smtClean="0"/>
              <a:t>2112 Barrel and 1976 End-Cap Double-Sided Modules</a:t>
            </a:r>
            <a:endParaRPr lang="en-GB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3774270" y="1979637"/>
            <a:ext cx="14996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2 End-Cap Arrays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31064" y="1714629"/>
            <a:ext cx="135732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9 Disc End-Cap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17" name="Line 11"/>
          <p:cNvSpPr>
            <a:spLocks noChangeShapeType="1"/>
          </p:cNvSpPr>
          <p:nvPr/>
        </p:nvSpPr>
        <p:spPr bwMode="auto">
          <a:xfrm>
            <a:off x="4060022" y="2851143"/>
            <a:ext cx="357190" cy="71438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Line 11"/>
          <p:cNvSpPr>
            <a:spLocks noChangeShapeType="1"/>
          </p:cNvSpPr>
          <p:nvPr/>
        </p:nvSpPr>
        <p:spPr bwMode="auto">
          <a:xfrm flipV="1">
            <a:off x="1845444" y="4708531"/>
            <a:ext cx="500066" cy="57150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" name="Line 11"/>
          <p:cNvSpPr>
            <a:spLocks noChangeShapeType="1"/>
          </p:cNvSpPr>
          <p:nvPr/>
        </p:nvSpPr>
        <p:spPr bwMode="auto">
          <a:xfrm flipV="1">
            <a:off x="6274600" y="3494085"/>
            <a:ext cx="1714512" cy="150019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20" name="Picture 14" descr="0602012_01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46104" y="4994283"/>
            <a:ext cx="3520441" cy="2357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89322" y="5952271"/>
            <a:ext cx="17281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4  Concentric Barrel Array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209331" y="2987749"/>
            <a:ext cx="25442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Liverpool and NIKHEF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61330" y="6948189"/>
            <a:ext cx="20441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Oxford and CERN</a:t>
            </a:r>
            <a:endParaRPr lang="en-GB" dirty="0">
              <a:solidFill>
                <a:srgbClr val="FFFF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6430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6430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6430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6430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3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3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3092" grpId="0"/>
      <p:bldP spid="643094" grpId="0"/>
      <p:bldP spid="14" grpId="0"/>
      <p:bldP spid="15" grpId="0"/>
      <p:bldP spid="21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/>
          </p:nvPr>
        </p:nvSpPr>
        <p:spPr>
          <a:xfrm>
            <a:off x="534988" y="-108595"/>
            <a:ext cx="9621837" cy="1258887"/>
          </a:xfrm>
        </p:spPr>
        <p:txBody>
          <a:bodyPr/>
          <a:lstStyle/>
          <a:p>
            <a:r>
              <a:rPr lang="en-GB" dirty="0" smtClean="0"/>
              <a:t>Slim Edges After 4×10</a:t>
            </a:r>
            <a:r>
              <a:rPr lang="en-GB" baseline="30000" dirty="0" smtClean="0"/>
              <a:t>15</a:t>
            </a:r>
            <a:r>
              <a:rPr lang="en-GB" dirty="0" smtClean="0"/>
              <a:t> </a:t>
            </a:r>
            <a:r>
              <a:rPr lang="en-GB" dirty="0" err="1" smtClean="0"/>
              <a:t>n</a:t>
            </a:r>
            <a:r>
              <a:rPr lang="en-GB" baseline="-25000" dirty="0" err="1" smtClean="0"/>
              <a:t>eq</a:t>
            </a:r>
            <a:r>
              <a:rPr lang="en-GB" dirty="0" smtClean="0"/>
              <a:t> cm</a:t>
            </a:r>
            <a:r>
              <a:rPr lang="en-GB" baseline="30000" dirty="0" smtClean="0"/>
              <a:t>-2 </a:t>
            </a:r>
            <a:endParaRPr lang="en-GB" dirty="0" smtClean="0"/>
          </a:p>
        </p:txBody>
      </p:sp>
      <p:sp>
        <p:nvSpPr>
          <p:cNvPr id="82947" name="Footer Placeholder 2"/>
          <p:cNvSpPr>
            <a:spLocks noGrp="1"/>
          </p:cNvSpPr>
          <p:nvPr>
            <p:ph type="ftr" sz="quarter" idx="4294967295"/>
          </p:nvPr>
        </p:nvSpPr>
        <p:spPr>
          <a:xfrm>
            <a:off x="2338835" y="7113445"/>
            <a:ext cx="7577080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r>
              <a:rPr lang="en-GB" altLang="ja-JP" smtClean="0"/>
              <a:t>A. Affolder – Planar Pixel Sensor R&amp;D Meeting, 16 Sept 09</a:t>
            </a:r>
            <a:endParaRPr lang="en-GB" smtClean="0"/>
          </a:p>
        </p:txBody>
      </p:sp>
      <p:sp>
        <p:nvSpPr>
          <p:cNvPr id="82948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9934477" y="7092446"/>
            <a:ext cx="547585" cy="524977"/>
          </a:xfrm>
          <a:prstGeom prst="rect">
            <a:avLst/>
          </a:prstGeom>
          <a:noFill/>
        </p:spPr>
        <p:txBody>
          <a:bodyPr lIns="104287" tIns="52144" rIns="104287" bIns="52144"/>
          <a:lstStyle/>
          <a:p>
            <a:fld id="{784B782A-4429-4077-B692-516952190D53}" type="slidenum">
              <a:rPr lang="en-GB" smtClean="0">
                <a:latin typeface="Arial" pitchFamily="34" charset="0"/>
              </a:rPr>
              <a:pPr/>
              <a:t>70</a:t>
            </a:fld>
            <a:endParaRPr lang="en-GB" smtClean="0">
              <a:latin typeface="Arial" pitchFamily="34" charset="0"/>
            </a:endParaRPr>
          </a:p>
        </p:txBody>
      </p:sp>
      <p:pic>
        <p:nvPicPr>
          <p:cNvPr id="82949" name="Picture 8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4368" y="1000957"/>
            <a:ext cx="5221539" cy="2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0" name="Picture 9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29437" y="1000957"/>
            <a:ext cx="5201122" cy="28576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951" name="Picture 10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6223" y="3939082"/>
            <a:ext cx="5219684" cy="28436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952" name="TextBox 19"/>
          <p:cNvSpPr txBox="1">
            <a:spLocks noChangeArrowheads="1"/>
          </p:cNvSpPr>
          <p:nvPr/>
        </p:nvSpPr>
        <p:spPr bwMode="auto">
          <a:xfrm>
            <a:off x="5472130" y="3968830"/>
            <a:ext cx="5009932" cy="2521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4287" tIns="52144" rIns="104287" bIns="52144">
            <a:spAutoFit/>
          </a:bodyPr>
          <a:lstStyle/>
          <a:p>
            <a:r>
              <a:rPr lang="en-GB" sz="2700" dirty="0">
                <a:solidFill>
                  <a:srgbClr val="000000"/>
                </a:solidFill>
              </a:rPr>
              <a:t>Diodes tested after irradiation</a:t>
            </a:r>
          </a:p>
          <a:p>
            <a:endParaRPr lang="en-GB" sz="3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300" dirty="0">
                <a:solidFill>
                  <a:srgbClr val="000000"/>
                </a:solidFill>
              </a:rPr>
              <a:t>390 </a:t>
            </a:r>
            <a:r>
              <a:rPr lang="en-GB" sz="2300" dirty="0">
                <a:solidFill>
                  <a:srgbClr val="000000"/>
                </a:solidFill>
                <a:latin typeface="Symbol" pitchFamily="18" charset="2"/>
              </a:rPr>
              <a:t>m</a:t>
            </a:r>
            <a:r>
              <a:rPr lang="en-GB" sz="2300" dirty="0">
                <a:solidFill>
                  <a:srgbClr val="000000"/>
                </a:solidFill>
              </a:rPr>
              <a:t>m will hold 1100 V</a:t>
            </a:r>
          </a:p>
          <a:p>
            <a:endParaRPr lang="en-GB" sz="300" dirty="0">
              <a:solidFill>
                <a:srgbClr val="000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en-GB" sz="2300" dirty="0">
                <a:solidFill>
                  <a:srgbClr val="000000"/>
                </a:solidFill>
              </a:rPr>
              <a:t>Thinner structures show   breakdown before 1000 V</a:t>
            </a:r>
          </a:p>
          <a:p>
            <a:endParaRPr lang="en-GB" sz="100" dirty="0">
              <a:solidFill>
                <a:srgbClr val="000000"/>
              </a:solidFill>
            </a:endParaRPr>
          </a:p>
          <a:p>
            <a:pPr lvl="1">
              <a:buFont typeface="Arial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It isn’t clear if due to narrow edge</a:t>
            </a:r>
          </a:p>
          <a:p>
            <a:pPr lvl="1">
              <a:buFont typeface="Arial" pitchFamily="34" charset="0"/>
              <a:buChar char="•"/>
            </a:pPr>
            <a:r>
              <a:rPr lang="en-GB" dirty="0">
                <a:solidFill>
                  <a:srgbClr val="000000"/>
                </a:solidFill>
              </a:rPr>
              <a:t>Or due to dicing cutting through outer guard ring due to miss alignment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89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34988" y="-143346"/>
            <a:ext cx="9621837" cy="1258887"/>
          </a:xfrm>
        </p:spPr>
        <p:txBody>
          <a:bodyPr/>
          <a:lstStyle/>
          <a:p>
            <a:r>
              <a:rPr lang="en-US" b="1" dirty="0" smtClean="0">
                <a:solidFill>
                  <a:srgbClr val="009999"/>
                </a:solidFill>
                <a:latin typeface="+mn-lt"/>
                <a:ea typeface="ヒラギノ角ゴ Pro W3" charset="-128"/>
              </a:rPr>
              <a:t>CMS Irradiation Results</a:t>
            </a:r>
          </a:p>
        </p:txBody>
      </p:sp>
      <p:pic>
        <p:nvPicPr>
          <p:cNvPr id="208901" name="Picture 5"/>
          <p:cNvPicPr>
            <a:picLocks noChangeAspect="1" noChangeArrowheads="1"/>
          </p:cNvPicPr>
          <p:nvPr/>
        </p:nvPicPr>
        <p:blipFill>
          <a:blip r:embed="rId2" cstate="print"/>
          <a:srcRect t="7002"/>
          <a:stretch>
            <a:fillRect/>
          </a:stretch>
        </p:blipFill>
        <p:spPr bwMode="auto">
          <a:xfrm>
            <a:off x="4086662" y="1193004"/>
            <a:ext cx="3563500" cy="2599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Fußzeilenplatzhalter 4"/>
          <p:cNvSpPr txBox="1">
            <a:spLocks/>
          </p:cNvSpPr>
          <p:nvPr/>
        </p:nvSpPr>
        <p:spPr>
          <a:xfrm>
            <a:off x="-558750" y="7236221"/>
            <a:ext cx="10873431" cy="432048"/>
          </a:xfrm>
          <a:prstGeom prst="rect">
            <a:avLst/>
          </a:prstGeom>
        </p:spPr>
        <p:txBody>
          <a:bodyPr lIns="104287" tIns="52144" rIns="104287" bIns="52144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T.</a:t>
            </a:r>
            <a:r>
              <a:rPr kumimoji="0" lang="de-C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Rohe et al. Planar sensors for the upgrade of the CMS pixel detector, Pixel2020, Sep. 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de-C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 Grindelwald, 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  <p:pic>
        <p:nvPicPr>
          <p:cNvPr id="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06146" y="1193004"/>
            <a:ext cx="3077748" cy="1944216"/>
          </a:xfrm>
          <a:prstGeom prst="rect">
            <a:avLst/>
          </a:prstGeom>
          <a:noFill/>
        </p:spPr>
      </p:pic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4" cstate="print"/>
          <a:srcRect l="3682" t="5127" r="8252"/>
          <a:stretch>
            <a:fillRect/>
          </a:stretch>
        </p:blipFill>
        <p:spPr bwMode="auto">
          <a:xfrm>
            <a:off x="4121770" y="4073324"/>
            <a:ext cx="3672408" cy="2946873"/>
          </a:xfrm>
          <a:prstGeom prst="rect">
            <a:avLst/>
          </a:prstGeom>
          <a:noFill/>
        </p:spPr>
      </p:pic>
      <p:pic>
        <p:nvPicPr>
          <p:cNvPr id="11" name="Picture 4" descr="pixel2008_resolution"/>
          <p:cNvPicPr>
            <a:picLocks noChangeAspect="1" noChangeArrowheads="1"/>
          </p:cNvPicPr>
          <p:nvPr/>
        </p:nvPicPr>
        <p:blipFill>
          <a:blip r:embed="rId5" cstate="print"/>
          <a:srcRect l="50000"/>
          <a:stretch>
            <a:fillRect/>
          </a:stretch>
        </p:blipFill>
        <p:spPr bwMode="auto">
          <a:xfrm>
            <a:off x="7794178" y="4102129"/>
            <a:ext cx="2831329" cy="27795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8899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61330" y="1092496"/>
            <a:ext cx="4269432" cy="6215733"/>
          </a:xfrm>
        </p:spPr>
        <p:txBody>
          <a:bodyPr/>
          <a:lstStyle/>
          <a:p>
            <a:pPr marL="208213" lvl="1" indent="-206402">
              <a:buFont typeface="Arial" charset="0"/>
              <a:buChar char="•"/>
            </a:pPr>
            <a:r>
              <a:rPr lang="en-US" sz="2300" dirty="0" smtClean="0">
                <a:latin typeface="Arial Narrow" pitchFamily="34" charset="0"/>
              </a:rPr>
              <a:t>Highly irradiated sensors</a:t>
            </a:r>
            <a:br>
              <a:rPr lang="en-US" sz="2300" dirty="0" smtClean="0">
                <a:latin typeface="Arial Narrow" pitchFamily="34" charset="0"/>
              </a:rPr>
            </a:br>
            <a:r>
              <a:rPr lang="en-US" sz="2300" dirty="0" smtClean="0">
                <a:latin typeface="Arial Narrow" pitchFamily="34" charset="0"/>
              </a:rPr>
              <a:t>operative up to 1kV </a:t>
            </a:r>
          </a:p>
          <a:p>
            <a:pPr marL="208213" lvl="1" indent="-206402">
              <a:buFont typeface="Arial" charset="0"/>
              <a:buChar char="•"/>
            </a:pPr>
            <a:r>
              <a:rPr lang="en-US" sz="2300" dirty="0" smtClean="0">
                <a:latin typeface="Arial Narrow" pitchFamily="34" charset="0"/>
              </a:rPr>
              <a:t>No signal saturation with bias for </a:t>
            </a:r>
            <a:br>
              <a:rPr lang="en-US" sz="2300" dirty="0" smtClean="0">
                <a:latin typeface="Arial Narrow" pitchFamily="34" charset="0"/>
              </a:rPr>
            </a:br>
            <a:r>
              <a:rPr lang="en-US" sz="2300" dirty="0" smtClean="0">
                <a:latin typeface="Symbol" pitchFamily="18" charset="2"/>
              </a:rPr>
              <a:t>F</a:t>
            </a:r>
            <a:r>
              <a:rPr lang="en-US" sz="2300" dirty="0" smtClean="0">
                <a:latin typeface="Arial Narrow" pitchFamily="34" charset="0"/>
              </a:rPr>
              <a:t> &gt; 2</a:t>
            </a:r>
            <a:r>
              <a:rPr lang="en-US" sz="2300" dirty="0" smtClean="0">
                <a:latin typeface="Arial Narrow" pitchFamily="34" charset="0"/>
                <a:sym typeface="Symbol" pitchFamily="18" charset="2"/>
              </a:rPr>
              <a:t>×</a:t>
            </a:r>
            <a:r>
              <a:rPr lang="en-US" sz="2300" dirty="0" smtClean="0">
                <a:latin typeface="Arial Narrow" pitchFamily="34" charset="0"/>
              </a:rPr>
              <a:t>10</a:t>
            </a:r>
            <a:r>
              <a:rPr lang="en-US" sz="2300" baseline="30000" dirty="0" smtClean="0">
                <a:latin typeface="Arial Narrow" pitchFamily="34" charset="0"/>
              </a:rPr>
              <a:t>15</a:t>
            </a:r>
            <a:r>
              <a:rPr lang="en-US" sz="2300" dirty="0" smtClean="0">
                <a:latin typeface="Arial Narrow" pitchFamily="34" charset="0"/>
              </a:rPr>
              <a:t>n</a:t>
            </a:r>
            <a:r>
              <a:rPr lang="en-US" sz="2300" baseline="-25000" dirty="0" smtClean="0">
                <a:latin typeface="Arial Narrow" pitchFamily="34" charset="0"/>
              </a:rPr>
              <a:t>eq</a:t>
            </a:r>
            <a:r>
              <a:rPr lang="en-US" sz="2300" dirty="0" smtClean="0">
                <a:latin typeface="Arial Narrow" pitchFamily="34" charset="0"/>
              </a:rPr>
              <a:t>/cm</a:t>
            </a:r>
            <a:r>
              <a:rPr lang="en-US" sz="2300" baseline="30000" dirty="0" smtClean="0">
                <a:latin typeface="Arial Narrow" pitchFamily="34" charset="0"/>
              </a:rPr>
              <a:t>2 </a:t>
            </a:r>
          </a:p>
          <a:p>
            <a:pPr marL="396510" lvl="2" indent="-186487">
              <a:buFont typeface="Arial Narrow" pitchFamily="34" charset="0"/>
              <a:buChar char="–"/>
            </a:pPr>
            <a:r>
              <a:rPr lang="en-US" sz="2300" dirty="0" smtClean="0">
                <a:latin typeface="Arial Narrow" pitchFamily="34" charset="0"/>
              </a:rPr>
              <a:t>Is this a already a hint for charge </a:t>
            </a:r>
            <a:br>
              <a:rPr lang="en-US" sz="2300" dirty="0" smtClean="0">
                <a:latin typeface="Arial Narrow" pitchFamily="34" charset="0"/>
              </a:rPr>
            </a:br>
            <a:r>
              <a:rPr lang="en-US" sz="2300" dirty="0" smtClean="0">
                <a:latin typeface="Arial Narrow" pitchFamily="34" charset="0"/>
              </a:rPr>
              <a:t>multiplication?</a:t>
            </a:r>
          </a:p>
          <a:p>
            <a:pPr marL="208213" lvl="1" indent="-206402">
              <a:lnSpc>
                <a:spcPct val="93000"/>
              </a:lnSpc>
              <a:buClr>
                <a:schemeClr val="tx1"/>
              </a:buClr>
              <a:buSzPct val="80000"/>
              <a:buFont typeface="Arial" charset="0"/>
              <a:buChar char="•"/>
            </a:pPr>
            <a:r>
              <a:rPr lang="en-GB" sz="2300" dirty="0" smtClean="0">
                <a:latin typeface="Arial Narrow" pitchFamily="34" charset="0"/>
              </a:rPr>
              <a:t>High electric field reduces mobility of charge carriers</a:t>
            </a:r>
          </a:p>
          <a:p>
            <a:pPr marL="208213" lvl="1" indent="-206402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</a:pPr>
            <a:r>
              <a:rPr lang="en-GB" sz="2300" dirty="0" smtClean="0">
                <a:latin typeface="Arial Narrow" pitchFamily="34" charset="0"/>
              </a:rPr>
              <a:t>Lorentz angle is also reduced </a:t>
            </a:r>
          </a:p>
          <a:p>
            <a:pPr marL="208213" lvl="1" indent="-206402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</a:pPr>
            <a:r>
              <a:rPr lang="en-GB" sz="2300" dirty="0" smtClean="0">
                <a:latin typeface="Arial Narrow" pitchFamily="34" charset="0"/>
              </a:rPr>
              <a:t>Fraction of double hits is reduced</a:t>
            </a:r>
          </a:p>
          <a:p>
            <a:pPr marL="208213" lvl="1" indent="-206402">
              <a:lnSpc>
                <a:spcPct val="110000"/>
              </a:lnSpc>
              <a:buClr>
                <a:schemeClr val="tx1"/>
              </a:buClr>
              <a:buSzPct val="80000"/>
              <a:buFont typeface="Arial" charset="0"/>
              <a:buChar char="•"/>
            </a:pPr>
            <a:r>
              <a:rPr lang="en-GB" sz="2300" dirty="0" smtClean="0">
                <a:solidFill>
                  <a:schemeClr val="accent2"/>
                </a:solidFill>
                <a:latin typeface="Arial Narrow" pitchFamily="34" charset="0"/>
              </a:rPr>
              <a:t>Resolution slowly degrades up to the binary value (pitch/</a:t>
            </a:r>
            <a:r>
              <a:rPr lang="en-GB" sz="2300" dirty="0" err="1" smtClean="0">
                <a:solidFill>
                  <a:schemeClr val="accent2"/>
                </a:solidFill>
                <a:latin typeface="Arial Narrow" pitchFamily="34" charset="0"/>
              </a:rPr>
              <a:t>sqrt</a:t>
            </a:r>
            <a:r>
              <a:rPr lang="en-GB" sz="2300" dirty="0" smtClean="0">
                <a:solidFill>
                  <a:schemeClr val="accent2"/>
                </a:solidFill>
                <a:latin typeface="Arial Narrow" pitchFamily="34" charset="0"/>
              </a:rPr>
              <a:t>(12)        ~ 30</a:t>
            </a:r>
            <a:r>
              <a:rPr lang="en-GB" sz="2300" dirty="0" smtClean="0">
                <a:solidFill>
                  <a:schemeClr val="accent2"/>
                </a:solidFill>
                <a:latin typeface="Symbol" pitchFamily="18" charset="2"/>
              </a:rPr>
              <a:t>m</a:t>
            </a:r>
            <a:r>
              <a:rPr lang="en-GB" sz="2300" dirty="0" smtClean="0">
                <a:solidFill>
                  <a:schemeClr val="accent2"/>
                </a:solidFill>
                <a:latin typeface="Arial Narrow" pitchFamily="34" charset="0"/>
              </a:rPr>
              <a:t>m with current pitch)</a:t>
            </a:r>
          </a:p>
          <a:p>
            <a:pPr marL="396510" lvl="2" indent="-186487">
              <a:buFont typeface="Arial Narrow" pitchFamily="34" charset="0"/>
              <a:buChar char="–"/>
            </a:pPr>
            <a:endParaRPr lang="en-US" sz="2300" dirty="0" smtClean="0">
              <a:latin typeface="Arial Narrow" pitchFamily="34" charset="0"/>
            </a:endParaRPr>
          </a:p>
          <a:p>
            <a:pPr marL="396510" lvl="2" indent="-186487">
              <a:buFont typeface="Arial Narrow" pitchFamily="34" charset="0"/>
              <a:buChar char="–"/>
            </a:pPr>
            <a:endParaRPr lang="en-US" sz="2300" dirty="0" smtClean="0">
              <a:solidFill>
                <a:schemeClr val="accent2"/>
              </a:solidFill>
              <a:latin typeface="Arial Narrow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92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54693" y="159244"/>
            <a:ext cx="10691813" cy="526727"/>
          </a:xfrm>
        </p:spPr>
        <p:txBody>
          <a:bodyPr anchor="ctr"/>
          <a:lstStyle/>
          <a:p>
            <a:pPr defTabSz="521437">
              <a:lnSpc>
                <a:spcPct val="93000"/>
              </a:lnSpc>
              <a:tabLst>
                <a:tab pos="0" algn="l"/>
                <a:tab pos="1042873" algn="l"/>
                <a:tab pos="2085746" algn="l"/>
                <a:tab pos="3128620" algn="l"/>
                <a:tab pos="4171493" algn="l"/>
                <a:tab pos="5214366" algn="l"/>
                <a:tab pos="6257239" algn="l"/>
                <a:tab pos="7300112" algn="l"/>
                <a:tab pos="8342986" algn="l"/>
                <a:tab pos="9385859" algn="l"/>
                <a:tab pos="10428732" algn="l"/>
                <a:tab pos="11471605" algn="l"/>
              </a:tabLst>
            </a:pPr>
            <a:r>
              <a:rPr lang="en-GB" b="1" dirty="0" smtClean="0">
                <a:solidFill>
                  <a:srgbClr val="009999"/>
                </a:solidFill>
                <a:latin typeface="+mn-lt"/>
                <a:ea typeface="ヒラギノ角ゴ Pro W3" charset="-128"/>
              </a:rPr>
              <a:t>CMS Single-Sided (n-in-p) Sensors</a:t>
            </a:r>
          </a:p>
        </p:txBody>
      </p:sp>
      <p:sp>
        <p:nvSpPr>
          <p:cNvPr id="209923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3767" y="904712"/>
            <a:ext cx="5919477" cy="6472971"/>
          </a:xfrm>
        </p:spPr>
        <p:txBody>
          <a:bodyPr/>
          <a:lstStyle/>
          <a:p>
            <a:pPr marL="389267" indent="-389267" defTabSz="521437">
              <a:lnSpc>
                <a:spcPct val="93000"/>
              </a:lnSpc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b="1" dirty="0" smtClean="0">
                <a:solidFill>
                  <a:schemeClr val="accent2"/>
                </a:solidFill>
                <a:latin typeface="Arial Narrow" pitchFamily="34" charset="0"/>
                <a:ea typeface="ヒラギノ角ゴ Pro W3" charset="-128"/>
              </a:rPr>
              <a:t>Present CMS pixel detector uses </a:t>
            </a:r>
            <a:br>
              <a:rPr lang="en-GB" sz="2300" b="1" dirty="0" smtClean="0">
                <a:solidFill>
                  <a:schemeClr val="accent2"/>
                </a:solidFill>
                <a:latin typeface="Arial Narrow" pitchFamily="34" charset="0"/>
                <a:ea typeface="ヒラギノ角ゴ Pro W3" charset="-128"/>
              </a:rPr>
            </a:br>
            <a:r>
              <a:rPr lang="en-GB" sz="2300" b="1" dirty="0" smtClean="0">
                <a:solidFill>
                  <a:schemeClr val="accent2"/>
                </a:solidFill>
                <a:latin typeface="Arial Narrow" pitchFamily="34" charset="0"/>
                <a:ea typeface="ヒラギノ角ゴ Pro W3" charset="-128"/>
              </a:rPr>
              <a:t>n-in-n-sensors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double sided processing (back side is structured)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all sensor edges at ground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most expensive part of the module (only bump-bonding is more expensive)</a:t>
            </a:r>
          </a:p>
          <a:p>
            <a:pPr marL="389267" indent="-389267" defTabSz="521437"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b="1" dirty="0" smtClean="0">
                <a:solidFill>
                  <a:schemeClr val="accent2"/>
                </a:solidFill>
                <a:latin typeface="Arial Narrow" pitchFamily="34" charset="0"/>
                <a:ea typeface="ヒラギノ角ゴ Pro W3" charset="-128"/>
              </a:rPr>
              <a:t>Exploring n-in-p sensors as alternative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recent studies show radiation hardness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solidFill>
                  <a:schemeClr val="hlink"/>
                </a:solidFill>
                <a:latin typeface="Arial Narrow" pitchFamily="34" charset="0"/>
              </a:rPr>
              <a:t>single sided process promise price benefit of factor 2-3</a:t>
            </a:r>
          </a:p>
          <a:p>
            <a:pPr marL="1303592" lvl="2" indent="-260718" defTabSz="521437">
              <a:buFont typeface="Arial Narrow" pitchFamily="34" charset="0"/>
              <a:buChar char="–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important as the pixel area will be doubled</a:t>
            </a:r>
          </a:p>
          <a:p>
            <a:pPr marL="845525" lvl="1" indent="-324088" defTabSz="521437">
              <a:buFont typeface="Arial" charset="0"/>
              <a:buChar char="•"/>
              <a:tabLst>
                <a:tab pos="1039252" algn="l"/>
                <a:tab pos="2082125" algn="l"/>
                <a:tab pos="3124999" algn="l"/>
                <a:tab pos="4167872" algn="l"/>
                <a:tab pos="5210745" algn="l"/>
                <a:tab pos="6253618" algn="l"/>
                <a:tab pos="7296491" algn="l"/>
                <a:tab pos="8339365" algn="l"/>
                <a:tab pos="9382238" algn="l"/>
                <a:tab pos="10425111" algn="l"/>
                <a:tab pos="11467984" algn="l"/>
              </a:tabLst>
            </a:pPr>
            <a:r>
              <a:rPr lang="en-GB" sz="2300" dirty="0" smtClean="0">
                <a:latin typeface="Arial Narrow" pitchFamily="34" charset="0"/>
              </a:rPr>
              <a:t>Absence of guard rings on back side lead to fear of (destructive) sparking to the ROC</a:t>
            </a:r>
          </a:p>
        </p:txBody>
      </p:sp>
      <p:pic>
        <p:nvPicPr>
          <p:cNvPr id="20992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90958" y="3275781"/>
            <a:ext cx="3367179" cy="1884668"/>
          </a:xfrm>
          <a:prstGeom prst="rect">
            <a:avLst/>
          </a:prstGeom>
          <a:noFill/>
        </p:spPr>
      </p:pic>
      <p:pic>
        <p:nvPicPr>
          <p:cNvPr id="209925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23898" y="827509"/>
            <a:ext cx="4209901" cy="2171657"/>
          </a:xfrm>
          <a:prstGeom prst="rect">
            <a:avLst/>
          </a:prstGeom>
          <a:noFill/>
        </p:spPr>
      </p:pic>
      <p:sp>
        <p:nvSpPr>
          <p:cNvPr id="209926" name="Text Box 6"/>
          <p:cNvSpPr txBox="1">
            <a:spLocks noChangeArrowheads="1"/>
          </p:cNvSpPr>
          <p:nvPr/>
        </p:nvSpPr>
        <p:spPr bwMode="auto">
          <a:xfrm>
            <a:off x="7604924" y="859214"/>
            <a:ext cx="1161992" cy="25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1042873" algn="l"/>
                <a:tab pos="2085746" algn="l"/>
                <a:tab pos="3128620" algn="l"/>
                <a:tab pos="4171493" algn="l"/>
                <a:tab pos="5214366" algn="l"/>
                <a:tab pos="6257239" algn="l"/>
                <a:tab pos="7300112" algn="l"/>
                <a:tab pos="8342986" algn="l"/>
                <a:tab pos="9385859" algn="l"/>
                <a:tab pos="10428732" algn="l"/>
                <a:tab pos="11471605" algn="l"/>
              </a:tabLst>
            </a:pPr>
            <a:r>
              <a:rPr lang="en-GB" dirty="0">
                <a:latin typeface="Helvetica" pitchFamily="32" charset="0"/>
              </a:rPr>
              <a:t>n-in-n</a:t>
            </a:r>
          </a:p>
        </p:txBody>
      </p:sp>
      <p:sp>
        <p:nvSpPr>
          <p:cNvPr id="209927" name="Text Box 7"/>
          <p:cNvSpPr txBox="1">
            <a:spLocks noChangeArrowheads="1"/>
          </p:cNvSpPr>
          <p:nvPr/>
        </p:nvSpPr>
        <p:spPr bwMode="auto">
          <a:xfrm>
            <a:off x="7604924" y="3275781"/>
            <a:ext cx="1161992" cy="2576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>
              <a:lnSpc>
                <a:spcPct val="93000"/>
              </a:lnSpc>
              <a:buClr>
                <a:srgbClr val="000000"/>
              </a:buClr>
              <a:buSzPct val="100000"/>
              <a:tabLst>
                <a:tab pos="0" algn="l"/>
                <a:tab pos="1042873" algn="l"/>
                <a:tab pos="2085746" algn="l"/>
                <a:tab pos="3128620" algn="l"/>
                <a:tab pos="4171493" algn="l"/>
                <a:tab pos="5214366" algn="l"/>
                <a:tab pos="6257239" algn="l"/>
                <a:tab pos="7300112" algn="l"/>
                <a:tab pos="8342986" algn="l"/>
                <a:tab pos="9385859" algn="l"/>
                <a:tab pos="10428732" algn="l"/>
                <a:tab pos="11471605" algn="l"/>
              </a:tabLst>
            </a:pPr>
            <a:r>
              <a:rPr lang="en-GB" dirty="0">
                <a:latin typeface="Helvetica" pitchFamily="32" charset="0"/>
              </a:rPr>
              <a:t>n-in-p</a:t>
            </a: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37994" y="5219997"/>
            <a:ext cx="3560542" cy="2123654"/>
          </a:xfrm>
          <a:prstGeom prst="rect">
            <a:avLst/>
          </a:prstGeom>
          <a:noFill/>
        </p:spPr>
      </p:pic>
      <p:sp>
        <p:nvSpPr>
          <p:cNvPr id="11" name="Fußzeilenplatzhalter 4"/>
          <p:cNvSpPr txBox="1">
            <a:spLocks/>
          </p:cNvSpPr>
          <p:nvPr/>
        </p:nvSpPr>
        <p:spPr>
          <a:xfrm>
            <a:off x="-558750" y="7236221"/>
            <a:ext cx="10873431" cy="432048"/>
          </a:xfrm>
          <a:prstGeom prst="rect">
            <a:avLst/>
          </a:prstGeom>
        </p:spPr>
        <p:txBody>
          <a:bodyPr lIns="104287" tIns="52144" rIns="104287" bIns="52144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T.</a:t>
            </a:r>
            <a:r>
              <a:rPr kumimoji="0" lang="de-C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 Rohe et al. Planar sensors for the upgrade of the CMS pixel detector, Pixel2020, Sep. 6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-</a:t>
            </a:r>
            <a:r>
              <a:rPr kumimoji="0" lang="de-CH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10, Grindelwald, </a:t>
            </a:r>
            <a:r>
              <a:rPr kumimoji="0" lang="de-CH" sz="1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n-ea"/>
                <a:cs typeface="+mn-cs"/>
              </a:rPr>
              <a:t>CH</a:t>
            </a:r>
            <a:endParaRPr kumimoji="0" lang="de-DE" sz="1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Text Box 2"/>
          <p:cNvSpPr txBox="1">
            <a:spLocks noChangeArrowheads="1"/>
          </p:cNvSpPr>
          <p:nvPr/>
        </p:nvSpPr>
        <p:spPr bwMode="auto">
          <a:xfrm>
            <a:off x="144463" y="930275"/>
            <a:ext cx="10547350" cy="2544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56" tIns="53329" rIns="102556" bIns="53329">
            <a:spAutoFit/>
          </a:bodyPr>
          <a:lstStyle/>
          <a:p>
            <a:pPr algn="l" defTabSz="1042988" eaLnBrk="0" hangingPunct="0"/>
            <a:r>
              <a:rPr lang="en-US" sz="3200"/>
              <a:t>ATLAS Tracker Based on </a:t>
            </a:r>
          </a:p>
          <a:p>
            <a:pPr algn="l" defTabSz="1042988" eaLnBrk="0" hangingPunct="0"/>
            <a:r>
              <a:rPr lang="en-US" sz="3200"/>
              <a:t>Barrel and Disc Supports</a:t>
            </a:r>
          </a:p>
          <a:p>
            <a:pPr algn="l" defTabSz="1042988" eaLnBrk="0" hangingPunct="0"/>
            <a:endParaRPr lang="en-US" sz="3200"/>
          </a:p>
          <a:p>
            <a:pPr algn="l" defTabSz="1042988" eaLnBrk="0" hangingPunct="0"/>
            <a:r>
              <a:rPr lang="en-US" sz="3200"/>
              <a:t>Effectively two styles of double-sided modules (2</a:t>
            </a:r>
            <a:r>
              <a:rPr lang="en-US" sz="3200">
                <a:cs typeface="Times New Roman" pitchFamily="18" charset="0"/>
              </a:rPr>
              <a:t>×6</a:t>
            </a:r>
            <a:r>
              <a:rPr lang="en-US" sz="3200"/>
              <a:t>cm long)</a:t>
            </a:r>
          </a:p>
          <a:p>
            <a:pPr algn="l" defTabSz="1042988" eaLnBrk="0" hangingPunct="0"/>
            <a:r>
              <a:rPr lang="en-US" sz="3200"/>
              <a:t>each sensor ~6cm wide (768 strips of 80</a:t>
            </a:r>
            <a:r>
              <a:rPr lang="el-GR" sz="3200">
                <a:cs typeface="Times New Roman" pitchFamily="18" charset="0"/>
              </a:rPr>
              <a:t>μ</a:t>
            </a:r>
            <a:r>
              <a:rPr lang="en-GB" sz="3200">
                <a:cs typeface="Times New Roman" pitchFamily="18" charset="0"/>
              </a:rPr>
              <a:t>m </a:t>
            </a:r>
            <a:r>
              <a:rPr lang="en-US" sz="3200"/>
              <a:t>pitch per side) </a:t>
            </a:r>
          </a:p>
        </p:txBody>
      </p:sp>
      <p:sp>
        <p:nvSpPr>
          <p:cNvPr id="41987" name="Text Box 3"/>
          <p:cNvSpPr txBox="1">
            <a:spLocks noChangeArrowheads="1"/>
          </p:cNvSpPr>
          <p:nvPr/>
        </p:nvSpPr>
        <p:spPr bwMode="auto">
          <a:xfrm>
            <a:off x="0" y="6557963"/>
            <a:ext cx="10691813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102556" tIns="53329" rIns="102556" bIns="53329">
            <a:spAutoFit/>
          </a:bodyPr>
          <a:lstStyle/>
          <a:p>
            <a:pPr marL="352425" indent="-352425" algn="l" defTabSz="369888" eaLnBrk="0" hangingPunct="0">
              <a:buClr>
                <a:srgbClr val="FF0000"/>
              </a:buClr>
              <a:buSzPct val="135000"/>
              <a:tabLst>
                <a:tab pos="0" algn="l"/>
                <a:tab pos="449263" algn="l"/>
              </a:tabLst>
            </a:pPr>
            <a:r>
              <a:rPr lang="en-US" sz="2900" b="0">
                <a:solidFill>
                  <a:srgbClr val="000000"/>
                </a:solidFill>
              </a:rPr>
              <a:t>Barrel Modules                                            Forward Modules </a:t>
            </a:r>
          </a:p>
          <a:p>
            <a:pPr marL="352425" indent="-352425" algn="l" defTabSz="369888" eaLnBrk="0" hangingPunct="0">
              <a:buClr>
                <a:srgbClr val="FF0000"/>
              </a:buClr>
              <a:buSzPct val="135000"/>
              <a:tabLst>
                <a:tab pos="0" algn="l"/>
                <a:tab pos="449263" algn="l"/>
              </a:tabLst>
            </a:pPr>
            <a:r>
              <a:rPr lang="en-US" sz="2900" b="0">
                <a:solidFill>
                  <a:srgbClr val="000000"/>
                </a:solidFill>
              </a:rPr>
              <a:t>(Hybrid bridge above sensors)		            (Hybrid at module end)</a:t>
            </a:r>
          </a:p>
        </p:txBody>
      </p:sp>
      <p:sp>
        <p:nvSpPr>
          <p:cNvPr id="41988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-252611"/>
            <a:ext cx="10691813" cy="1258888"/>
          </a:xfrm>
          <a:noFill/>
        </p:spPr>
        <p:txBody>
          <a:bodyPr lIns="104147" tIns="52072" rIns="104147" bIns="52072"/>
          <a:lstStyle/>
          <a:p>
            <a:pPr eaLnBrk="1" hangingPunct="1"/>
            <a:r>
              <a:rPr lang="en-GB" sz="4000" b="1" dirty="0" smtClean="0">
                <a:solidFill>
                  <a:schemeClr val="hlink"/>
                </a:solidFill>
              </a:rPr>
              <a:t>ATLAS SCT Module Designs</a:t>
            </a:r>
            <a:endParaRPr lang="en-US" sz="4000" b="1" dirty="0" smtClean="0">
              <a:solidFill>
                <a:schemeClr val="hlink"/>
              </a:solidFill>
            </a:endParaRPr>
          </a:p>
        </p:txBody>
      </p:sp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4913313" y="900113"/>
            <a:ext cx="5495925" cy="1571625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1990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8900" y="3563938"/>
            <a:ext cx="4267200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15088" y="3552825"/>
            <a:ext cx="4114800" cy="289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2" name="Text Box 9"/>
          <p:cNvSpPr txBox="1">
            <a:spLocks noChangeArrowheads="1"/>
          </p:cNvSpPr>
          <p:nvPr/>
        </p:nvSpPr>
        <p:spPr bwMode="auto">
          <a:xfrm>
            <a:off x="4265613" y="3714750"/>
            <a:ext cx="2232025" cy="23907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lIns="104108" tIns="52052" rIns="104108" bIns="52052">
            <a:spAutoFit/>
          </a:bodyPr>
          <a:lstStyle/>
          <a:p>
            <a:pPr defTabSz="1042988"/>
            <a:r>
              <a:rPr lang="en-GB" sz="2500">
                <a:solidFill>
                  <a:srgbClr val="FF0000"/>
                </a:solidFill>
              </a:rPr>
              <a:t>Hybrid cards carrying read- out chips and multilayer interconnect</a:t>
            </a:r>
          </a:p>
          <a:p>
            <a:pPr defTabSz="1042988"/>
            <a:r>
              <a:rPr lang="en-GB" sz="2500">
                <a:solidFill>
                  <a:srgbClr val="FF0000"/>
                </a:solidFill>
              </a:rPr>
              <a:t>circuit</a:t>
            </a:r>
          </a:p>
        </p:txBody>
      </p:sp>
      <p:sp>
        <p:nvSpPr>
          <p:cNvPr id="41993" name="Line 10"/>
          <p:cNvSpPr>
            <a:spLocks noChangeShapeType="1"/>
          </p:cNvSpPr>
          <p:nvPr/>
        </p:nvSpPr>
        <p:spPr bwMode="auto">
          <a:xfrm flipH="1">
            <a:off x="3041650" y="4067175"/>
            <a:ext cx="1295400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108" tIns="52052" rIns="104108" bIns="52052">
            <a:spAutoFit/>
          </a:bodyPr>
          <a:lstStyle/>
          <a:p>
            <a:endParaRPr lang="en-US"/>
          </a:p>
        </p:txBody>
      </p:sp>
      <p:sp>
        <p:nvSpPr>
          <p:cNvPr id="41994" name="Line 12"/>
          <p:cNvSpPr>
            <a:spLocks noChangeShapeType="1"/>
          </p:cNvSpPr>
          <p:nvPr/>
        </p:nvSpPr>
        <p:spPr bwMode="auto">
          <a:xfrm>
            <a:off x="6353175" y="4067175"/>
            <a:ext cx="504825" cy="360363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lIns="104108" tIns="52052" rIns="104108" bIns="52052">
            <a:spAutoFit/>
          </a:bodyPr>
          <a:lstStyle/>
          <a:p>
            <a:endParaRPr lang="en-US"/>
          </a:p>
        </p:txBody>
      </p:sp>
      <p:sp>
        <p:nvSpPr>
          <p:cNvPr id="26637" name="Text Box 13"/>
          <p:cNvSpPr txBox="1">
            <a:spLocks noChangeArrowheads="1"/>
          </p:cNvSpPr>
          <p:nvPr/>
        </p:nvSpPr>
        <p:spPr bwMode="auto">
          <a:xfrm>
            <a:off x="622300" y="4643438"/>
            <a:ext cx="979488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38" name="Text Box 14"/>
          <p:cNvSpPr txBox="1">
            <a:spLocks noChangeArrowheads="1"/>
          </p:cNvSpPr>
          <p:nvPr/>
        </p:nvSpPr>
        <p:spPr bwMode="auto">
          <a:xfrm>
            <a:off x="3141663" y="4643438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39" name="Text Box 15"/>
          <p:cNvSpPr txBox="1">
            <a:spLocks noChangeArrowheads="1"/>
          </p:cNvSpPr>
          <p:nvPr/>
        </p:nvSpPr>
        <p:spPr bwMode="auto">
          <a:xfrm>
            <a:off x="7678738" y="4867275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9047163" y="4859338"/>
            <a:ext cx="979487" cy="42545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>
            <a:outerShdw dist="107763" dir="2700000" algn="ctr" rotWithShape="0">
              <a:schemeClr val="bg2"/>
            </a:outerShdw>
          </a:effectLst>
        </p:spPr>
        <p:txBody>
          <a:bodyPr wrap="none" lIns="104108" tIns="52052" rIns="104108" bIns="52052">
            <a:spAutoFit/>
          </a:bodyPr>
          <a:lstStyle/>
          <a:p>
            <a:pPr defTabSz="1042988">
              <a:defRPr/>
            </a:pPr>
            <a:r>
              <a:rPr lang="en-GB" sz="2100">
                <a:solidFill>
                  <a:schemeClr val="bg1"/>
                </a:solidFill>
              </a:rPr>
              <a:t>Sensor</a:t>
            </a:r>
          </a:p>
        </p:txBody>
      </p:sp>
      <p:pic>
        <p:nvPicPr>
          <p:cNvPr id="17" name="Picture 18" descr="endcap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913858" y="899517"/>
            <a:ext cx="1800200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7" descr="p22400016pi.md.jpg"/>
          <p:cNvPicPr>
            <a:picLocks noChangeAspect="1"/>
          </p:cNvPicPr>
          <p:nvPr/>
        </p:nvPicPr>
        <p:blipFill>
          <a:blip r:embed="rId6" cstate="print"/>
          <a:srcRect l="11340"/>
          <a:stretch>
            <a:fillRect/>
          </a:stretch>
        </p:blipFill>
        <p:spPr>
          <a:xfrm>
            <a:off x="8585762" y="899517"/>
            <a:ext cx="1872711" cy="1584176"/>
          </a:xfrm>
          <a:prstGeom prst="rect">
            <a:avLst/>
          </a:prstGeom>
        </p:spPr>
      </p:pic>
      <p:pic>
        <p:nvPicPr>
          <p:cNvPr id="15" name="Picture 1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98034" y="899517"/>
            <a:ext cx="2160240" cy="1603393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 idx="4294967295"/>
          </p:nvPr>
        </p:nvSpPr>
        <p:spPr>
          <a:ln/>
        </p:spPr>
        <p:txBody>
          <a:bodyPr/>
          <a:lstStyle/>
          <a:p>
            <a:endParaRPr lang="en-GB" smtClean="0"/>
          </a:p>
        </p:txBody>
      </p:sp>
      <p:sp>
        <p:nvSpPr>
          <p:cNvPr id="90115" name="Rectangle 3"/>
          <p:cNvSpPr>
            <a:spLocks noGrp="1" noChangeArrowheads="1"/>
          </p:cNvSpPr>
          <p:nvPr>
            <p:ph type="body" idx="4294967295"/>
          </p:nvPr>
        </p:nvSpPr>
        <p:spPr>
          <a:ln/>
        </p:spPr>
        <p:txBody>
          <a:bodyPr/>
          <a:lstStyle/>
          <a:p>
            <a:pPr marL="323770" indent="-323770" defTabSz="863386"/>
            <a:endParaRPr lang="en-GB" dirty="0" smtClean="0"/>
          </a:p>
        </p:txBody>
      </p:sp>
      <p:pic>
        <p:nvPicPr>
          <p:cNvPr id="90116" name="Picture 4" descr="0709005_0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0862" y="0"/>
            <a:ext cx="5060951" cy="7559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7" name="Picture 5" descr="0803012_05-A5-at-72-dp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"/>
            <a:ext cx="5634038" cy="363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8" name="Picture 6" descr="0611040_02-A5-at-72-dp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644903"/>
            <a:ext cx="5634038" cy="391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04903" name="Text Box 7"/>
          <p:cNvSpPr txBox="1">
            <a:spLocks noChangeArrowheads="1"/>
          </p:cNvSpPr>
          <p:nvPr/>
        </p:nvSpPr>
        <p:spPr bwMode="auto">
          <a:xfrm>
            <a:off x="3232212" y="2832711"/>
            <a:ext cx="4561966" cy="659094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wrap="none" lIns="104082" tIns="52040" rIns="104082" bIns="52040">
            <a:spAutoFit/>
          </a:bodyPr>
          <a:lstStyle/>
          <a:p>
            <a:pPr algn="l" defTabSz="1042731">
              <a:defRPr/>
            </a:pPr>
            <a:r>
              <a:rPr lang="en-GB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Installation in ATLAS</a:t>
            </a:r>
            <a:endParaRPr lang="en-GB" sz="3600" dirty="0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cxnSp>
        <p:nvCxnSpPr>
          <p:cNvPr id="9" name="Straight Arrow Connector 8"/>
          <p:cNvCxnSpPr/>
          <p:nvPr/>
        </p:nvCxnSpPr>
        <p:spPr bwMode="auto">
          <a:xfrm rot="10800000">
            <a:off x="3257676" y="1691605"/>
            <a:ext cx="4824534" cy="2088232"/>
          </a:xfrm>
          <a:prstGeom prst="straightConnector1">
            <a:avLst/>
          </a:prstGeom>
          <a:noFill/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3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4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1049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000" fill="hold"/>
                                        <p:tgtEl>
                                          <p:spTgt spid="11049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3000"/>
                                        <p:tgtEl>
                                          <p:spTgt spid="1104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490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Office Theme">
  <a:themeElements>
    <a:clrScheme name="3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3_Office Them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3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7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7_Default Design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9525" cap="flat" cmpd="sng" algn="ctr">
          <a:noFill/>
          <a:prstDash val="solid"/>
          <a:round/>
          <a:headEnd type="none" w="med" len="med"/>
          <a:tailEnd type="none" w="med" len="med"/>
        </a:ln>
        <a:effectLst>
          <a:outerShdw dist="107763" dir="2700000" algn="ctr" rotWithShape="0">
            <a:schemeClr val="bg2"/>
          </a:outerShdw>
        </a:effectLst>
      </a:spPr>
      <a:bodyPr vert="horz" wrap="square" lIns="104108" tIns="52052" rIns="104108" bIns="52052" numCol="1" anchor="t" anchorCtr="0" compatLnSpc="1">
        <a:prstTxWarp prst="textNoShape">
          <a:avLst/>
        </a:prstTxWarp>
        <a:spAutoFit/>
      </a:bodyPr>
      <a:lstStyle>
        <a:defPPr marL="0" marR="0" indent="0" algn="ctr" defTabSz="1042988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1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4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Default Design">
      <a:majorFont>
        <a:latin typeface="Helvetica"/>
        <a:ea typeface=""/>
        <a:cs typeface=""/>
      </a:majorFont>
      <a:minorFont>
        <a:latin typeface="Helvetic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4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Default Design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Default Design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1_Office Theme">
  <a:themeElements>
    <a:clrScheme name="1_Office Theme 1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1_Office Theme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Office Theme 1">
        <a:dk1>
          <a:srgbClr val="000000"/>
        </a:dk1>
        <a:lt1>
          <a:srgbClr val="FFFFFF"/>
        </a:lt1>
        <a:dk2>
          <a:srgbClr val="1F497D"/>
        </a:dk2>
        <a:lt2>
          <a:srgbClr val="EEECE1"/>
        </a:lt2>
        <a:accent1>
          <a:srgbClr val="4F81BD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2C1DB"/>
        </a:accent5>
        <a:accent6>
          <a:srgbClr val="AE4845"/>
        </a:accent6>
        <a:hlink>
          <a:srgbClr val="0000FF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pt1">
  <a:themeElements>
    <a:clrScheme name="ppt1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ppt1">
      <a:majorFont>
        <a:latin typeface="Arial"/>
        <a:ea typeface="Osaka"/>
        <a:cs typeface=""/>
      </a:majorFont>
      <a:minorFont>
        <a:latin typeface="Arial"/>
        <a:ea typeface="Osaka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ppt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pt1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pt1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32418</TotalTime>
  <Words>3903</Words>
  <Application>Microsoft Office PowerPoint</Application>
  <PresentationFormat>Custom</PresentationFormat>
  <Paragraphs>720</Paragraphs>
  <Slides>72</Slides>
  <Notes>12</Notes>
  <HiddenSlides>0</HiddenSlides>
  <MMClips>0</MMClips>
  <ScaleCrop>false</ScaleCrop>
  <HeadingPairs>
    <vt:vector size="6" baseType="variant">
      <vt:variant>
        <vt:lpstr>Theme</vt:lpstr>
      </vt:variant>
      <vt:variant>
        <vt:i4>7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72</vt:i4>
      </vt:variant>
    </vt:vector>
  </HeadingPairs>
  <TitlesOfParts>
    <vt:vector size="81" baseType="lpstr">
      <vt:lpstr>Default Design</vt:lpstr>
      <vt:lpstr>3_Office Theme</vt:lpstr>
      <vt:lpstr>2_Default Design</vt:lpstr>
      <vt:lpstr>7_Default Design</vt:lpstr>
      <vt:lpstr>4_Default Design</vt:lpstr>
      <vt:lpstr>1_Office Theme</vt:lpstr>
      <vt:lpstr>ppt1</vt:lpstr>
      <vt:lpstr>Clip</vt:lpstr>
      <vt:lpstr>Document</vt:lpstr>
      <vt:lpstr>Slide 1</vt:lpstr>
      <vt:lpstr>Slide 2</vt:lpstr>
      <vt:lpstr>CMS: The Compact Muon Solenoid  </vt:lpstr>
      <vt:lpstr>CMS Silicon Tracker: Largest Ever Built  </vt:lpstr>
      <vt:lpstr>CMS Tracker System</vt:lpstr>
      <vt:lpstr>CMS Tracker Assembly</vt:lpstr>
      <vt:lpstr>Slide 7</vt:lpstr>
      <vt:lpstr>ATLAS SCT Module Designs</vt:lpstr>
      <vt:lpstr>Slide 9</vt:lpstr>
      <vt:lpstr>Slide 10</vt:lpstr>
      <vt:lpstr>Slide 11</vt:lpstr>
      <vt:lpstr>Slide 12</vt:lpstr>
      <vt:lpstr>Slide 13</vt:lpstr>
      <vt:lpstr>LHCb Upgrade schedule</vt:lpstr>
      <vt:lpstr>Medipix Development Path</vt:lpstr>
      <vt:lpstr>“Spinning Back into HEP”?!</vt:lpstr>
      <vt:lpstr>LHCb VELO PIXEL Upgrade</vt:lpstr>
      <vt:lpstr>Possible Module Implementation</vt:lpstr>
      <vt:lpstr>Readout Chip Particle Flux</vt:lpstr>
      <vt:lpstr>Data Driven Read Out Chip - VELOpix</vt:lpstr>
      <vt:lpstr>Slide 21</vt:lpstr>
      <vt:lpstr>Slide 22</vt:lpstr>
      <vt:lpstr>Slide 23</vt:lpstr>
      <vt:lpstr>Slide 24</vt:lpstr>
      <vt:lpstr>Slide 25</vt:lpstr>
      <vt:lpstr>ATLAS All-Silicon Tracker Upgrade  </vt:lpstr>
      <vt:lpstr>Current SCT ATLAS Module Designs</vt:lpstr>
      <vt:lpstr>Current Silicon Microstrip (SCT) Material  Current Silicon Tracker (4 barrel strip layers)  Module                    Support Material                   Material</vt:lpstr>
      <vt:lpstr>Slide 29</vt:lpstr>
      <vt:lpstr>Direct Processing of Hybrid Circuit on Silicon Sensor (Ultimate reduction in mass and assembly complexity.)</vt:lpstr>
      <vt:lpstr>Slide 31</vt:lpstr>
      <vt:lpstr>CMS Tracker Services</vt:lpstr>
      <vt:lpstr>Slide 33</vt:lpstr>
      <vt:lpstr>Slide 34</vt:lpstr>
      <vt:lpstr>Technology in Current Highest Dose Regions</vt:lpstr>
      <vt:lpstr>Motivations for P-type Silicon Wafers</vt:lpstr>
      <vt:lpstr>n-in-p Planar FZ Sensor Irradiations</vt:lpstr>
      <vt:lpstr>Some Alternative Semiconductor Technologies to Planar Silicon for High Radiation Environments</vt:lpstr>
      <vt:lpstr>ATLAS Pixel Module Upgrade</vt:lpstr>
      <vt:lpstr>ATLAS Pixel Upgrade ASIC</vt:lpstr>
      <vt:lpstr>SLHC Phase-II Pixels Outer Layer Stave Concept</vt:lpstr>
      <vt:lpstr>Possible Phase-II Pixel Mechanics</vt:lpstr>
      <vt:lpstr>Independently Installable Pixels </vt:lpstr>
      <vt:lpstr>Independently Installable Phase-II Pixel Design</vt:lpstr>
      <vt:lpstr>        Material Reduction</vt:lpstr>
      <vt:lpstr>Slide 46</vt:lpstr>
      <vt:lpstr>Current CMS Pixel Detector</vt:lpstr>
      <vt:lpstr>Slide 48</vt:lpstr>
      <vt:lpstr>Slide 49</vt:lpstr>
      <vt:lpstr>    Ultimate Interconnection: Vertical Integration  Ideal solution for reducing material and easing assembly in detector system is to integrate electronics and sensors into a single item                  … if affordable </vt:lpstr>
      <vt:lpstr>S</vt:lpstr>
      <vt:lpstr>Slide 52</vt:lpstr>
      <vt:lpstr>Slide 53</vt:lpstr>
      <vt:lpstr>Implications of LHeC Tracker Layout</vt:lpstr>
      <vt:lpstr>Required Granularity</vt:lpstr>
      <vt:lpstr>Conclusions</vt:lpstr>
      <vt:lpstr>Back-up Material</vt:lpstr>
      <vt:lpstr>CMS Planning for Upgrade Project</vt:lpstr>
      <vt:lpstr>ATLAS Tracker Upgrade Layout </vt:lpstr>
      <vt:lpstr>Slide 60</vt:lpstr>
      <vt:lpstr>Hybrid Pixel Detectors</vt:lpstr>
      <vt:lpstr>Geometry Choices</vt:lpstr>
      <vt:lpstr>P-strip vs. N-strip Readout</vt:lpstr>
      <vt:lpstr>Slide 64</vt:lpstr>
      <vt:lpstr>FEI3 SCM 4×1015 neq cm-2 Trimmed</vt:lpstr>
      <vt:lpstr>FEI3 SCM 9×1015 neq cm-2 Trimmed</vt:lpstr>
      <vt:lpstr>Micron n-in-p Irradiated FE-I3 Pixel Package</vt:lpstr>
      <vt:lpstr>Heavily Irradiated Micron n-in-p Pixel Sensor IV</vt:lpstr>
      <vt:lpstr>Slide 69</vt:lpstr>
      <vt:lpstr>Slim Edges After 4×1015 neq cm-2 </vt:lpstr>
      <vt:lpstr>CMS Irradiation Results</vt:lpstr>
      <vt:lpstr>CMS Single-Sided (n-in-p) Sensors</vt:lpstr>
    </vt:vector>
  </TitlesOfParts>
  <Company>Liverpool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HEP</dc:title>
  <dc:creator>Phil Allport</dc:creator>
  <cp:lastModifiedBy>allport</cp:lastModifiedBy>
  <cp:revision>591</cp:revision>
  <dcterms:created xsi:type="dcterms:W3CDTF">2003-10-27T06:54:10Z</dcterms:created>
  <dcterms:modified xsi:type="dcterms:W3CDTF">2010-11-08T18:05:49Z</dcterms:modified>
</cp:coreProperties>
</file>