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ict"/><Relationship Id="rId3" Type="http://schemas.openxmlformats.org/officeDocument/2006/relationships/image" Target="../media/image3.pict"/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ict"/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B97C-96D8-6F43-9AFD-BC4AD9F31C93}" type="datetimeFigureOut">
              <a:rPr lang="en-US" smtClean="0"/>
              <a:pPr/>
              <a:t>4/30/09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2AFE-C4E5-EE40-A183-F5C67AA0D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938A9-23B0-5948-B892-C047AF94C658}" type="datetimeFigureOut">
              <a:rPr lang="en-US" smtClean="0"/>
              <a:pPr/>
              <a:t>4/30/09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45ABF-973F-EF44-88BF-4F3AD9ED4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436A-3A2C-0149-95BF-818AA91ADB97}" type="datetime1">
              <a:rPr lang="en-US" smtClean="0"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403-38D5-D24B-90B2-C3F046F87FF2}" type="datetime1">
              <a:rPr lang="en-US" smtClean="0"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0389-4518-D04D-89FB-6613D344BFC7}" type="datetime1">
              <a:rPr lang="en-US" smtClean="0"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9565-F3AD-E34F-8540-8D976D188E7A}" type="datetime1">
              <a:rPr lang="en-US" smtClean="0"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3D5B-FF91-224D-B9AA-425858DF0766}" type="datetime1">
              <a:rPr lang="en-US" smtClean="0"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99-B6C9-B64C-AABC-7A136321D7FC}" type="datetime1">
              <a:rPr lang="en-US" smtClean="0"/>
              <a:t>4/30/09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540-8893-AF4A-AA99-EECD8CEA7D1D}" type="datetime1">
              <a:rPr lang="en-US" smtClean="0"/>
              <a:t>4/30/09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47-7C5E-FD4B-A81D-9636E1D36712}" type="datetime1">
              <a:rPr lang="en-US" smtClean="0"/>
              <a:t>4/30/09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BBA7-8577-BA41-9C2C-AD8C6DA84777}" type="datetime1">
              <a:rPr lang="en-US" smtClean="0"/>
              <a:t>4/30/09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4651-3755-F247-B837-4D4574C34DD6}" type="datetime1">
              <a:rPr lang="en-US" smtClean="0"/>
              <a:t>4/30/09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11E-A52E-6F4E-8BDD-CD62DA905956}" type="datetime1">
              <a:rPr lang="en-US" smtClean="0"/>
              <a:t>4/30/09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E859-5A04-5648-B50D-F9C024D56063}" type="datetime1">
              <a:rPr lang="en-US" smtClean="0"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2BAA-81C4-184E-8BFA-3AFA3D83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hec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hyperlink" Target="http://www.lhec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5.png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6" Type="http://schemas.openxmlformats.org/officeDocument/2006/relationships/oleObject" Target="../embeddings/Microsoft_Equation2.bin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4122"/>
            <a:ext cx="7772400" cy="9144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The Large </a:t>
            </a:r>
            <a:r>
              <a:rPr lang="en-US" sz="1800" b="1" dirty="0" err="1" smtClean="0">
                <a:solidFill>
                  <a:srgbClr val="0000FF"/>
                </a:solidFill>
              </a:rPr>
              <a:t>Hadron</a:t>
            </a:r>
            <a:r>
              <a:rPr lang="en-US" sz="1800" b="1" dirty="0" smtClean="0">
                <a:solidFill>
                  <a:srgbClr val="0000FF"/>
                </a:solidFill>
              </a:rPr>
              <a:t> Electron </a:t>
            </a:r>
            <a:r>
              <a:rPr lang="en-US" sz="1800" b="1" dirty="0" smtClean="0">
                <a:solidFill>
                  <a:srgbClr val="0000FF"/>
                </a:solidFill>
              </a:rPr>
              <a:t>Collider Project 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590800"/>
            <a:ext cx="3604322" cy="2862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2005: </a:t>
            </a:r>
            <a:r>
              <a:rPr lang="en-US" dirty="0" err="1" smtClean="0"/>
              <a:t>LHeC</a:t>
            </a:r>
            <a:r>
              <a:rPr lang="en-US" dirty="0"/>
              <a:t>:</a:t>
            </a:r>
            <a:r>
              <a:rPr lang="en-US" dirty="0" smtClean="0"/>
              <a:t> * DIS, Madison</a:t>
            </a:r>
          </a:p>
          <a:p>
            <a:r>
              <a:rPr lang="en-US" dirty="0" smtClean="0"/>
              <a:t>2006: 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sz="1200" dirty="0" smtClean="0"/>
              <a:t> </a:t>
            </a:r>
            <a:r>
              <a:rPr lang="en-US" sz="1200" dirty="0" smtClean="0"/>
              <a:t>2006 JINST </a:t>
            </a:r>
            <a:r>
              <a:rPr lang="en-US" sz="1200" b="1" dirty="0" smtClean="0"/>
              <a:t>1 </a:t>
            </a:r>
            <a:r>
              <a:rPr lang="en-US" sz="1200" dirty="0" smtClean="0"/>
              <a:t>10001</a:t>
            </a:r>
          </a:p>
          <a:p>
            <a:r>
              <a:rPr lang="en-US" dirty="0" smtClean="0"/>
              <a:t>2007 CERN Council</a:t>
            </a:r>
            <a:r>
              <a:rPr lang="en-US" dirty="0" smtClean="0"/>
              <a:t> and </a:t>
            </a:r>
            <a:r>
              <a:rPr lang="en-US" dirty="0" smtClean="0"/>
              <a:t>[</a:t>
            </a:r>
            <a:r>
              <a:rPr lang="en-US" dirty="0" err="1" smtClean="0"/>
              <a:t>r]ECFA</a:t>
            </a:r>
            <a:endParaRPr lang="en-US" dirty="0" smtClean="0"/>
          </a:p>
          <a:p>
            <a:r>
              <a:rPr lang="en-US" dirty="0" smtClean="0"/>
              <a:t>2008 </a:t>
            </a:r>
            <a:r>
              <a:rPr lang="en-US" dirty="0" err="1" smtClean="0"/>
              <a:t>Divonne</a:t>
            </a:r>
            <a:r>
              <a:rPr lang="en-US" dirty="0" smtClean="0"/>
              <a:t> I, </a:t>
            </a:r>
            <a:r>
              <a:rPr lang="en-US" dirty="0" err="1" smtClean="0"/>
              <a:t>NuPECC</a:t>
            </a:r>
            <a:r>
              <a:rPr lang="en-US" dirty="0" smtClean="0"/>
              <a:t>, ICFA,ECFA</a:t>
            </a:r>
          </a:p>
          <a:p>
            <a:r>
              <a:rPr lang="en-US" dirty="0" smtClean="0"/>
              <a:t>2009 </a:t>
            </a:r>
            <a:r>
              <a:rPr lang="en-US" dirty="0" err="1" smtClean="0"/>
              <a:t>Divonne</a:t>
            </a:r>
            <a:r>
              <a:rPr lang="en-US" dirty="0" smtClean="0"/>
              <a:t> II (1.-3.9.), ECFA 11/09</a:t>
            </a:r>
          </a:p>
          <a:p>
            <a:endParaRPr lang="en-US" dirty="0" smtClean="0"/>
          </a:p>
          <a:p>
            <a:r>
              <a:rPr lang="en-US" b="1" dirty="0" err="1" smtClean="0"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2010: Conceptual Design Report</a:t>
            </a:r>
          </a:p>
          <a:p>
            <a:r>
              <a:rPr lang="en-US" dirty="0" smtClean="0">
                <a:sym typeface="Wingdings"/>
              </a:rPr>
              <a:t>  </a:t>
            </a:r>
          </a:p>
          <a:p>
            <a:r>
              <a:rPr lang="en-US" dirty="0" smtClean="0">
                <a:sym typeface="Wingdings"/>
              </a:rPr>
              <a:t>        </a:t>
            </a:r>
            <a:r>
              <a:rPr lang="en-US" dirty="0" smtClean="0">
                <a:sym typeface="Wingdings"/>
                <a:hlinkClick r:id="rId2"/>
              </a:rPr>
              <a:t>http://www.lhec.org.uk</a:t>
            </a:r>
            <a:endParaRPr lang="en-US" dirty="0" smtClean="0">
              <a:sym typeface="Wingdings"/>
            </a:endParaRPr>
          </a:p>
          <a:p>
            <a:endParaRPr lang="en-US" dirty="0" smtClean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7010400" y="800983"/>
            <a:ext cx="1999115" cy="555536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Accelerator Design [RR and LR]</a:t>
            </a: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000" dirty="0"/>
              <a:t>Oliver </a:t>
            </a:r>
            <a:r>
              <a:rPr lang="en-US" sz="1000" dirty="0" err="1"/>
              <a:t>Bruening</a:t>
            </a:r>
            <a:r>
              <a:rPr lang="en-US" sz="1000" dirty="0"/>
              <a:t> (CERN), 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(CI/Liverpool)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Interaction Region and Fwd/</a:t>
            </a:r>
            <a:r>
              <a:rPr lang="en-US" sz="1000" b="1" dirty="0" err="1"/>
              <a:t>Bwd</a:t>
            </a:r>
            <a:r>
              <a:rPr lang="en-US" sz="1000" b="1" dirty="0"/>
              <a:t> </a:t>
            </a: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Bernhard </a:t>
            </a:r>
            <a:r>
              <a:rPr lang="en-US" sz="1000" dirty="0" err="1">
                <a:solidFill>
                  <a:srgbClr val="000000"/>
                </a:solidFill>
              </a:rPr>
              <a:t>Holzer</a:t>
            </a:r>
            <a:r>
              <a:rPr lang="en-US" sz="1000" dirty="0">
                <a:solidFill>
                  <a:srgbClr val="000000"/>
                </a:solidFill>
              </a:rPr>
              <a:t> (DESY), </a:t>
            </a:r>
          </a:p>
          <a:p>
            <a:pPr>
              <a:spcBef>
                <a:spcPct val="50000"/>
              </a:spcBef>
            </a:pPr>
            <a:r>
              <a:rPr lang="en-US" sz="1000" dirty="0" err="1">
                <a:solidFill>
                  <a:srgbClr val="000000"/>
                </a:solidFill>
              </a:rPr>
              <a:t>Uwe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Schneeekloth</a:t>
            </a:r>
            <a:r>
              <a:rPr lang="en-US" sz="1000" dirty="0">
                <a:solidFill>
                  <a:srgbClr val="000000"/>
                </a:solidFill>
              </a:rPr>
              <a:t> (DESY),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Pierre van </a:t>
            </a:r>
            <a:r>
              <a:rPr lang="en-US" sz="1000" dirty="0" err="1">
                <a:solidFill>
                  <a:srgbClr val="000000"/>
                </a:solidFill>
              </a:rPr>
              <a:t>Mechelen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 err="1">
                <a:solidFill>
                  <a:srgbClr val="000000"/>
                </a:solidFill>
              </a:rPr>
              <a:t>Antwerpen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Detector Design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Peter </a:t>
            </a:r>
            <a:r>
              <a:rPr lang="en-US" sz="1000" dirty="0" err="1">
                <a:solidFill>
                  <a:srgbClr val="000000"/>
                </a:solidFill>
              </a:rPr>
              <a:t>Kostka</a:t>
            </a:r>
            <a:r>
              <a:rPr lang="en-US" sz="1000" dirty="0">
                <a:solidFill>
                  <a:srgbClr val="000000"/>
                </a:solidFill>
              </a:rPr>
              <a:t> (DESY),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Rainer </a:t>
            </a:r>
            <a:r>
              <a:rPr lang="en-US" sz="1000" dirty="0" err="1">
                <a:solidFill>
                  <a:srgbClr val="000000"/>
                </a:solidFill>
              </a:rPr>
              <a:t>Wallny</a:t>
            </a:r>
            <a:r>
              <a:rPr lang="en-US" sz="1000" dirty="0">
                <a:solidFill>
                  <a:srgbClr val="000000"/>
                </a:solidFill>
              </a:rPr>
              <a:t> (UCLA),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Alessandro </a:t>
            </a:r>
            <a:r>
              <a:rPr lang="en-US" sz="1000" dirty="0" err="1">
                <a:solidFill>
                  <a:srgbClr val="000000"/>
                </a:solidFill>
              </a:rPr>
              <a:t>Polini</a:t>
            </a:r>
            <a:r>
              <a:rPr lang="en-US" sz="1000" dirty="0">
                <a:solidFill>
                  <a:srgbClr val="000000"/>
                </a:solidFill>
              </a:rPr>
              <a:t> (Bologna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New Physics at Large Scales</a:t>
            </a:r>
            <a:r>
              <a:rPr lang="en-US" sz="1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Emmanuelle Perez (CERN),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Georg </a:t>
            </a:r>
            <a:r>
              <a:rPr lang="en-US" sz="1000" dirty="0" err="1" smtClean="0">
                <a:solidFill>
                  <a:srgbClr val="000000"/>
                </a:solidFill>
              </a:rPr>
              <a:t>Weiglein</a:t>
            </a:r>
            <a:r>
              <a:rPr lang="en-US" sz="1000" dirty="0" smtClean="0">
                <a:solidFill>
                  <a:srgbClr val="000000"/>
                </a:solidFill>
              </a:rPr>
              <a:t> (Durham)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Precision QCD and Electroweak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Olaf </a:t>
            </a:r>
            <a:r>
              <a:rPr lang="en-US" sz="1000" dirty="0" err="1" smtClean="0">
                <a:solidFill>
                  <a:srgbClr val="000000"/>
                </a:solidFill>
              </a:rPr>
              <a:t>Behnke</a:t>
            </a:r>
            <a:r>
              <a:rPr lang="en-US" sz="1000" dirty="0" smtClean="0">
                <a:solidFill>
                  <a:srgbClr val="000000"/>
                </a:solidFill>
              </a:rPr>
              <a:t> (DESY),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Paolo </a:t>
            </a:r>
            <a:r>
              <a:rPr lang="en-US" sz="1000" dirty="0" err="1" smtClean="0">
                <a:solidFill>
                  <a:srgbClr val="000000"/>
                </a:solidFill>
              </a:rPr>
              <a:t>Gambino</a:t>
            </a:r>
            <a:r>
              <a:rPr lang="en-US" sz="1000" dirty="0" smtClean="0">
                <a:solidFill>
                  <a:srgbClr val="000000"/>
                </a:solidFill>
              </a:rPr>
              <a:t> (Torino),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Thomas </a:t>
            </a:r>
            <a:r>
              <a:rPr lang="en-US" sz="1000" dirty="0" err="1" smtClean="0">
                <a:solidFill>
                  <a:srgbClr val="000000"/>
                </a:solidFill>
              </a:rPr>
              <a:t>Gehrmann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Zuerich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Claire </a:t>
            </a:r>
            <a:r>
              <a:rPr lang="en-US" sz="1000" dirty="0" err="1" smtClean="0">
                <a:solidFill>
                  <a:srgbClr val="000000"/>
                </a:solidFill>
              </a:rPr>
              <a:t>Gwenlan</a:t>
            </a:r>
            <a:r>
              <a:rPr lang="en-US" sz="1000" dirty="0" smtClean="0">
                <a:solidFill>
                  <a:srgbClr val="000000"/>
                </a:solidFill>
              </a:rPr>
              <a:t> (Oxford)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Physics at High Parton Densities </a:t>
            </a:r>
            <a:endParaRPr lang="en-US" sz="1000" dirty="0" smtClean="0"/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Nestor </a:t>
            </a:r>
            <a:r>
              <a:rPr lang="en-US" sz="1000" dirty="0" err="1" smtClean="0">
                <a:solidFill>
                  <a:srgbClr val="000000"/>
                </a:solidFill>
              </a:rPr>
              <a:t>Armesto</a:t>
            </a:r>
            <a:r>
              <a:rPr lang="en-US" sz="1000" dirty="0" smtClean="0">
                <a:solidFill>
                  <a:srgbClr val="000000"/>
                </a:solidFill>
              </a:rPr>
              <a:t> (CERN),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Brian Cole (Columbia),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Paul Newman (Birmingham),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Anna </a:t>
            </a:r>
            <a:r>
              <a:rPr lang="en-US" sz="1000" dirty="0" err="1" smtClean="0">
                <a:solidFill>
                  <a:srgbClr val="000000"/>
                </a:solidFill>
              </a:rPr>
              <a:t>Stasto</a:t>
            </a:r>
            <a:r>
              <a:rPr lang="en-US" sz="1000" dirty="0" smtClean="0">
                <a:solidFill>
                  <a:srgbClr val="000000"/>
                </a:solidFill>
              </a:rPr>
              <a:t> (MSU)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987" y="4575175"/>
            <a:ext cx="1946275" cy="17811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Oliver </a:t>
            </a:r>
            <a:r>
              <a:rPr lang="en-US" sz="1000" dirty="0" err="1"/>
              <a:t>Bruening</a:t>
            </a:r>
            <a:r>
              <a:rPr lang="en-US" sz="1000" dirty="0"/>
              <a:t>          (CERN)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         (Cockcroft)</a:t>
            </a:r>
          </a:p>
          <a:p>
            <a:r>
              <a:rPr lang="en-US" sz="1000" dirty="0"/>
              <a:t>Albert </a:t>
            </a:r>
            <a:r>
              <a:rPr lang="en-US" sz="1000" dirty="0" err="1"/>
              <a:t>DeRoeck</a:t>
            </a:r>
            <a:r>
              <a:rPr lang="en-US" sz="1000" dirty="0"/>
              <a:t>          (CERN)</a:t>
            </a:r>
          </a:p>
          <a:p>
            <a:r>
              <a:rPr lang="en-US" sz="1000" dirty="0"/>
              <a:t>Stefano Forte             (Milano)</a:t>
            </a:r>
          </a:p>
          <a:p>
            <a:r>
              <a:rPr lang="en-US" sz="1000" dirty="0"/>
              <a:t>Max Klein - chair    (Liverpool)</a:t>
            </a:r>
          </a:p>
          <a:p>
            <a:r>
              <a:rPr lang="en-US" sz="1000" dirty="0"/>
              <a:t>Paul Newman    (Birmingham)</a:t>
            </a:r>
          </a:p>
          <a:p>
            <a:r>
              <a:rPr lang="en-US" sz="1000" dirty="0"/>
              <a:t>Emmanuelle Perez     (CERN)</a:t>
            </a:r>
          </a:p>
          <a:p>
            <a:r>
              <a:rPr lang="en-US" sz="1000" dirty="0"/>
              <a:t>Wesley Smith       (Wisconsin)</a:t>
            </a:r>
          </a:p>
          <a:p>
            <a:r>
              <a:rPr lang="en-US" sz="1000" dirty="0"/>
              <a:t>Bernd </a:t>
            </a:r>
            <a:r>
              <a:rPr lang="en-US" sz="1000" dirty="0" err="1"/>
              <a:t>Surrow</a:t>
            </a:r>
            <a:r>
              <a:rPr lang="en-US" sz="1000" dirty="0"/>
              <a:t>                 (MIT)</a:t>
            </a:r>
          </a:p>
          <a:p>
            <a:r>
              <a:rPr lang="en-US" sz="1000" dirty="0" err="1"/>
              <a:t>Katsuo</a:t>
            </a:r>
            <a:r>
              <a:rPr lang="en-US" sz="1000" dirty="0"/>
              <a:t> </a:t>
            </a:r>
            <a:r>
              <a:rPr lang="en-US" sz="1000" dirty="0" err="1"/>
              <a:t>Tokushuku</a:t>
            </a:r>
            <a:r>
              <a:rPr lang="en-US" sz="1000" dirty="0"/>
              <a:t>        (KEK)</a:t>
            </a:r>
          </a:p>
          <a:p>
            <a:r>
              <a:rPr lang="en-US" sz="1000" dirty="0" err="1"/>
              <a:t>Urs</a:t>
            </a:r>
            <a:r>
              <a:rPr lang="en-US" sz="1000" dirty="0"/>
              <a:t> </a:t>
            </a:r>
            <a:r>
              <a:rPr lang="en-US" sz="1000" dirty="0" err="1"/>
              <a:t>Wiedemann</a:t>
            </a:r>
            <a:r>
              <a:rPr lang="en-US" sz="1000" dirty="0"/>
              <a:t>          (CERN)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  <a:endParaRPr lang="en-US" sz="14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987" y="481012"/>
            <a:ext cx="2013905" cy="378565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Guido </a:t>
            </a:r>
            <a:r>
              <a:rPr lang="en-US" sz="1000" dirty="0" err="1"/>
              <a:t>Altarelli</a:t>
            </a:r>
            <a:r>
              <a:rPr lang="en-US" sz="1000" dirty="0"/>
              <a:t> (Rome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Sergio </a:t>
            </a:r>
            <a:r>
              <a:rPr lang="en-US" sz="1000" dirty="0" err="1" smtClean="0"/>
              <a:t>Bertolucci</a:t>
            </a:r>
            <a:r>
              <a:rPr lang="en-US" sz="1000" dirty="0" smtClean="0"/>
              <a:t> (CERN)</a:t>
            </a:r>
          </a:p>
          <a:p>
            <a:r>
              <a:rPr lang="en-US" sz="1000" dirty="0"/>
              <a:t>Stan Brodsky (SLAC)</a:t>
            </a:r>
          </a:p>
          <a:p>
            <a:r>
              <a:rPr lang="en-US" sz="1000" dirty="0"/>
              <a:t>Allen Caldwell -chair  (MPI Munich)</a:t>
            </a:r>
          </a:p>
          <a:p>
            <a:r>
              <a:rPr lang="en-US" sz="1000" dirty="0" err="1"/>
              <a:t>Swapan</a:t>
            </a:r>
            <a:r>
              <a:rPr lang="en-US" sz="1000" dirty="0"/>
              <a:t> </a:t>
            </a:r>
            <a:r>
              <a:rPr lang="en-US" sz="1000" dirty="0" err="1"/>
              <a:t>Chattopadhyay</a:t>
            </a:r>
            <a:r>
              <a:rPr lang="en-US" sz="1000" dirty="0"/>
              <a:t> (Cockcroft)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(Liverpool)</a:t>
            </a:r>
          </a:p>
          <a:p>
            <a:r>
              <a:rPr lang="en-US" sz="1000" dirty="0"/>
              <a:t>John Ellis (CERN)</a:t>
            </a:r>
          </a:p>
          <a:p>
            <a:r>
              <a:rPr lang="en-US" sz="1000" dirty="0" err="1"/>
              <a:t>Jos</a:t>
            </a:r>
            <a:r>
              <a:rPr lang="en-US" sz="1000" dirty="0"/>
              <a:t> </a:t>
            </a:r>
            <a:r>
              <a:rPr lang="en-US" sz="1000" dirty="0" err="1"/>
              <a:t>Engelen</a:t>
            </a:r>
            <a:r>
              <a:rPr lang="en-US" sz="1000" dirty="0"/>
              <a:t> (CERN)</a:t>
            </a:r>
          </a:p>
          <a:p>
            <a:r>
              <a:rPr lang="en-US" sz="1000" dirty="0"/>
              <a:t>Joel </a:t>
            </a:r>
            <a:r>
              <a:rPr lang="en-US" sz="1000" dirty="0" err="1"/>
              <a:t>Feltesse</a:t>
            </a:r>
            <a:r>
              <a:rPr lang="en-US" sz="1000" dirty="0"/>
              <a:t> (</a:t>
            </a:r>
            <a:r>
              <a:rPr lang="en-US" sz="1000" dirty="0" err="1"/>
              <a:t>Saclay</a:t>
            </a:r>
            <a:r>
              <a:rPr lang="en-US" sz="1000" dirty="0"/>
              <a:t>)</a:t>
            </a:r>
          </a:p>
          <a:p>
            <a:r>
              <a:rPr lang="en-US" sz="1000" dirty="0"/>
              <a:t>Lev </a:t>
            </a:r>
            <a:r>
              <a:rPr lang="en-US" sz="1000" dirty="0" err="1"/>
              <a:t>Lipatov</a:t>
            </a:r>
            <a:r>
              <a:rPr lang="en-US" sz="1000" dirty="0"/>
              <a:t> (</a:t>
            </a:r>
            <a:r>
              <a:rPr lang="en-US" sz="1000" dirty="0" err="1"/>
              <a:t>St.Petersburg</a:t>
            </a:r>
            <a:r>
              <a:rPr lang="en-US" sz="1000" dirty="0"/>
              <a:t>)</a:t>
            </a:r>
          </a:p>
          <a:p>
            <a:r>
              <a:rPr lang="en-US" sz="1000" dirty="0"/>
              <a:t>Roland </a:t>
            </a:r>
            <a:r>
              <a:rPr lang="en-US" sz="1000" dirty="0" err="1"/>
              <a:t>Garoby</a:t>
            </a:r>
            <a:r>
              <a:rPr lang="en-US" sz="1000" dirty="0"/>
              <a:t> (CERN</a:t>
            </a:r>
            <a:r>
              <a:rPr lang="en-US" sz="1000" dirty="0" smtClean="0"/>
              <a:t>)</a:t>
            </a:r>
          </a:p>
          <a:p>
            <a:r>
              <a:rPr lang="en-US" sz="1000" dirty="0"/>
              <a:t>Roland </a:t>
            </a:r>
            <a:r>
              <a:rPr lang="en-US" sz="1000" dirty="0" err="1"/>
              <a:t>Horisberger</a:t>
            </a:r>
            <a:r>
              <a:rPr lang="en-US" sz="1000" dirty="0"/>
              <a:t> (PSI)</a:t>
            </a:r>
          </a:p>
          <a:p>
            <a:r>
              <a:rPr lang="en-US" sz="1000" dirty="0"/>
              <a:t>Young-</a:t>
            </a:r>
            <a:r>
              <a:rPr lang="en-US" sz="1000" dirty="0" err="1"/>
              <a:t>Kee</a:t>
            </a:r>
            <a:r>
              <a:rPr lang="en-US" sz="1000" dirty="0"/>
              <a:t> Kim (</a:t>
            </a:r>
            <a:r>
              <a:rPr lang="en-US" sz="1000" dirty="0" err="1"/>
              <a:t>Fermilab</a:t>
            </a:r>
            <a:r>
              <a:rPr lang="en-US" sz="1000" dirty="0"/>
              <a:t>)</a:t>
            </a:r>
          </a:p>
          <a:p>
            <a:r>
              <a:rPr lang="en-US" sz="1000" dirty="0" err="1"/>
              <a:t>Aharon</a:t>
            </a:r>
            <a:r>
              <a:rPr lang="en-US" sz="1000" dirty="0"/>
              <a:t> Levy (Tel Aviv)</a:t>
            </a:r>
          </a:p>
          <a:p>
            <a:r>
              <a:rPr lang="en-US" sz="1000" dirty="0" err="1"/>
              <a:t>Karlheinz</a:t>
            </a:r>
            <a:r>
              <a:rPr lang="en-US" sz="1000" dirty="0"/>
              <a:t> Meier (Heidelberg, ECFA)</a:t>
            </a:r>
          </a:p>
          <a:p>
            <a:r>
              <a:rPr lang="en-US" sz="1000" dirty="0"/>
              <a:t>Richard Milner (Bates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Joachim </a:t>
            </a:r>
            <a:r>
              <a:rPr lang="en-US" sz="1000" dirty="0" err="1" smtClean="0"/>
              <a:t>Mnich</a:t>
            </a:r>
            <a:r>
              <a:rPr lang="en-US" sz="1000" dirty="0" smtClean="0"/>
              <a:t> (DESY)</a:t>
            </a:r>
          </a:p>
          <a:p>
            <a:r>
              <a:rPr lang="en-US" sz="1000" dirty="0"/>
              <a:t>Steven Myers, (CERN)</a:t>
            </a:r>
          </a:p>
          <a:p>
            <a:r>
              <a:rPr lang="en-US" sz="1000" dirty="0" err="1"/>
              <a:t>Guenter</a:t>
            </a:r>
            <a:r>
              <a:rPr lang="en-US" sz="1000" dirty="0"/>
              <a:t> </a:t>
            </a:r>
            <a:r>
              <a:rPr lang="en-US" sz="1000" dirty="0" err="1"/>
              <a:t>Rosner</a:t>
            </a:r>
            <a:r>
              <a:rPr lang="en-US" sz="1000" dirty="0"/>
              <a:t> (Glasgow, </a:t>
            </a:r>
            <a:r>
              <a:rPr lang="en-US" sz="1000" dirty="0" err="1"/>
              <a:t>NuPECC</a:t>
            </a:r>
            <a:r>
              <a:rPr lang="en-US" sz="1000" dirty="0"/>
              <a:t>)</a:t>
            </a:r>
          </a:p>
          <a:p>
            <a:r>
              <a:rPr lang="en-US" sz="1000" dirty="0"/>
              <a:t>Alexander </a:t>
            </a:r>
            <a:r>
              <a:rPr lang="en-US" sz="1000" dirty="0" err="1"/>
              <a:t>Skrinsky</a:t>
            </a:r>
            <a:r>
              <a:rPr lang="en-US" sz="1000" dirty="0"/>
              <a:t> (Novosibirsk)</a:t>
            </a:r>
          </a:p>
          <a:p>
            <a:r>
              <a:rPr lang="en-US" sz="1000" dirty="0"/>
              <a:t>Anthony Thomas (</a:t>
            </a:r>
            <a:r>
              <a:rPr lang="en-US" sz="1000" dirty="0" err="1"/>
              <a:t>Jlab</a:t>
            </a:r>
            <a:r>
              <a:rPr lang="en-US" sz="1000" dirty="0"/>
              <a:t>)</a:t>
            </a:r>
          </a:p>
          <a:p>
            <a:r>
              <a:rPr lang="en-US" sz="1000" dirty="0"/>
              <a:t>Steven </a:t>
            </a:r>
            <a:r>
              <a:rPr lang="en-US" sz="1000" dirty="0" err="1"/>
              <a:t>Vigdor</a:t>
            </a:r>
            <a:r>
              <a:rPr lang="en-US" sz="1000" dirty="0"/>
              <a:t> (BNL)</a:t>
            </a:r>
          </a:p>
          <a:p>
            <a:r>
              <a:rPr lang="en-US" sz="1000" dirty="0"/>
              <a:t>Frank </a:t>
            </a:r>
            <a:r>
              <a:rPr lang="en-US" sz="1000" dirty="0" err="1"/>
              <a:t>Wilczek</a:t>
            </a:r>
            <a:r>
              <a:rPr lang="en-US" sz="1000" dirty="0"/>
              <a:t> (MIT)</a:t>
            </a:r>
          </a:p>
          <a:p>
            <a:r>
              <a:rPr lang="en-US" sz="1000" dirty="0"/>
              <a:t>Ferdinand </a:t>
            </a:r>
            <a:r>
              <a:rPr lang="en-US" sz="1000" dirty="0" err="1"/>
              <a:t>Willeke</a:t>
            </a:r>
            <a:r>
              <a:rPr lang="en-US" sz="1000" dirty="0"/>
              <a:t> (BNL)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737" y="120134"/>
            <a:ext cx="1809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Scientific Advisory Committee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241" y="4328954"/>
            <a:ext cx="1243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Steering Committee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57901"/>
            <a:ext cx="158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Working Group </a:t>
            </a:r>
            <a:r>
              <a:rPr lang="en-US" sz="1000" b="1" dirty="0" err="1" smtClean="0">
                <a:solidFill>
                  <a:srgbClr val="0000FF"/>
                </a:solidFill>
              </a:rPr>
              <a:t>Convenors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5791200"/>
            <a:ext cx="360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LEP*LHC (1990), </a:t>
            </a:r>
            <a:r>
              <a:rPr lang="en-US" sz="1200" dirty="0" err="1" smtClean="0"/>
              <a:t>Thera</a:t>
            </a:r>
            <a:r>
              <a:rPr lang="en-US" sz="1200" dirty="0" smtClean="0"/>
              <a:t> (2001),  QCD explorer (2003)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0892" y="6171683"/>
            <a:ext cx="51981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Tentative, preliminary, often incomplete results based on many people’s work.</a:t>
            </a:r>
          </a:p>
          <a:p>
            <a:r>
              <a:rPr lang="en-US" sz="1200" dirty="0" err="1" smtClean="0"/>
              <a:t>c</a:t>
            </a:r>
            <a:r>
              <a:rPr lang="en-US" sz="1200" dirty="0" err="1" smtClean="0"/>
              <a:t>f</a:t>
            </a:r>
            <a:r>
              <a:rPr lang="en-US" sz="1200" dirty="0" smtClean="0"/>
              <a:t> DIS07,08, EPAC08 and for DIS09 see </a:t>
            </a:r>
            <a:r>
              <a:rPr lang="en-US" sz="1200" dirty="0" err="1" smtClean="0"/>
              <a:t>premeeting</a:t>
            </a:r>
            <a:r>
              <a:rPr lang="en-US" sz="1200" dirty="0" smtClean="0"/>
              <a:t> and summary talks of </a:t>
            </a:r>
          </a:p>
          <a:p>
            <a:r>
              <a:rPr lang="en-US" sz="1200" dirty="0" err="1" smtClean="0"/>
              <a:t>B.Holzer</a:t>
            </a:r>
            <a:r>
              <a:rPr lang="en-US" sz="1200" dirty="0" smtClean="0"/>
              <a:t>, </a:t>
            </a:r>
            <a:r>
              <a:rPr lang="en-US" sz="1200" dirty="0" err="1" smtClean="0"/>
              <a:t>A.Stasto</a:t>
            </a:r>
            <a:r>
              <a:rPr lang="en-US" sz="1200" dirty="0" smtClean="0"/>
              <a:t>, </a:t>
            </a:r>
            <a:r>
              <a:rPr lang="en-US" sz="1200" dirty="0" err="1" smtClean="0"/>
              <a:t>U.Klein</a:t>
            </a:r>
            <a:r>
              <a:rPr lang="en-US" sz="1200" dirty="0" smtClean="0"/>
              <a:t>, </a:t>
            </a:r>
            <a:r>
              <a:rPr lang="en-US" sz="1200" dirty="0" err="1" smtClean="0"/>
              <a:t>O.Behnke</a:t>
            </a:r>
            <a:r>
              <a:rPr lang="en-US" sz="1200" dirty="0" smtClean="0"/>
              <a:t>, </a:t>
            </a:r>
            <a:r>
              <a:rPr lang="en-US" sz="1200" dirty="0" err="1" smtClean="0"/>
              <a:t>A.Polini</a:t>
            </a:r>
            <a:r>
              <a:rPr lang="en-US" sz="1200" dirty="0" smtClean="0"/>
              <a:t>, and </a:t>
            </a:r>
            <a:r>
              <a:rPr lang="en-US" sz="1200" dirty="0" err="1" smtClean="0"/>
              <a:t>J.Rojo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364633"/>
            <a:ext cx="26207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 Klein, University of Liverpool</a:t>
            </a:r>
          </a:p>
          <a:p>
            <a:endParaRPr lang="en-US" sz="1400" dirty="0" smtClean="0"/>
          </a:p>
          <a:p>
            <a:r>
              <a:rPr lang="en-US" sz="1000" dirty="0" smtClean="0"/>
              <a:t>Future of DIS. Panel. Madrid 30.4.2009 -DIS09</a:t>
            </a:r>
            <a:endParaRPr lang="en-US" sz="1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52400"/>
            <a:ext cx="3048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Surprises and Theory</a:t>
            </a:r>
            <a:r>
              <a:rPr lang="en-US" sz="2400" b="1" dirty="0" smtClean="0"/>
              <a:t>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06" y="152400"/>
            <a:ext cx="4017947" cy="350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25" y="3914001"/>
            <a:ext cx="6745177" cy="228449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18301" y="3914001"/>
            <a:ext cx="1753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S.Adler</a:t>
            </a:r>
            <a:r>
              <a:rPr lang="en-US" sz="1000" dirty="0" smtClean="0"/>
              <a:t>, arXiv:hep-th/9610104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518301" y="1371600"/>
            <a:ext cx="25507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may evolve differently</a:t>
            </a:r>
          </a:p>
          <a:p>
            <a:r>
              <a:rPr lang="en-US" sz="1400" dirty="0" smtClean="0"/>
              <a:t>than we think, but one can</a:t>
            </a:r>
          </a:p>
          <a:p>
            <a:r>
              <a:rPr lang="en-US" sz="1400" dirty="0" smtClean="0"/>
              <a:t>r</a:t>
            </a:r>
            <a:r>
              <a:rPr lang="en-US" sz="1400" dirty="0" smtClean="0"/>
              <a:t>ely on the ingenuity of our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heory colleagues to deal with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he unexpected.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Design a maximum energy, high</a:t>
            </a:r>
          </a:p>
          <a:p>
            <a:r>
              <a:rPr lang="en-US" sz="1400" b="1" dirty="0" smtClean="0"/>
              <a:t>l</a:t>
            </a:r>
            <a:r>
              <a:rPr lang="en-US" sz="1400" b="1" dirty="0" smtClean="0"/>
              <a:t>uminosity, </a:t>
            </a:r>
            <a:r>
              <a:rPr lang="en-US" sz="1400" dirty="0" smtClean="0"/>
              <a:t>affordable</a:t>
            </a:r>
            <a:r>
              <a:rPr lang="en-US" sz="1400" b="1" dirty="0" smtClean="0"/>
              <a:t> collider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8576" y="3279814"/>
            <a:ext cx="6915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Tbilissi</a:t>
            </a:r>
            <a:r>
              <a:rPr lang="en-US" sz="1000" dirty="0" smtClean="0"/>
              <a:t> 76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5867400"/>
            <a:ext cx="418502" cy="331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CDR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1"/>
            <a:ext cx="4207697" cy="588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97" y="1130315"/>
            <a:ext cx="3793303" cy="5054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868" y="162780"/>
            <a:ext cx="8247932" cy="639041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M.Klein</a:t>
            </a:r>
            <a:r>
              <a:rPr lang="en-US" dirty="0" smtClean="0"/>
              <a:t> </a:t>
            </a:r>
            <a:r>
              <a:rPr lang="en-US" dirty="0" err="1" smtClean="0"/>
              <a:t>LHeC</a:t>
            </a:r>
            <a:r>
              <a:rPr lang="en-US" dirty="0" smtClean="0"/>
              <a:t> Future Panel 30.4.2009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lide4-NEW-poin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231" y="3962400"/>
            <a:ext cx="5884971" cy="143002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3336596" cy="5430774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1400" b="1" dirty="0" err="1" smtClean="0"/>
              <a:t>Organisation</a:t>
            </a:r>
            <a:r>
              <a:rPr lang="en-US" sz="1400" b="1" dirty="0" smtClean="0"/>
              <a:t>               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800000"/>
                </a:solidFill>
              </a:rPr>
              <a:t>Accelerator Design                </a:t>
            </a:r>
            <a:r>
              <a:rPr lang="en-US" sz="1600" b="1" dirty="0" smtClean="0"/>
              <a:t>Concepts</a:t>
            </a:r>
            <a:endParaRPr lang="en-US" sz="16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199" y="1066800"/>
            <a:ext cx="491309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24400" y="882134"/>
            <a:ext cx="3116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 for simultaneous pp and </a:t>
            </a:r>
            <a:r>
              <a:rPr lang="en-US" sz="1400" dirty="0" err="1" smtClean="0"/>
              <a:t>ep</a:t>
            </a:r>
            <a:r>
              <a:rPr lang="en-US" sz="1400" dirty="0" smtClean="0"/>
              <a:t> operation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3962400"/>
            <a:ext cx="2147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Bypass around ATLAS+CMS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5627" y="5638800"/>
            <a:ext cx="5247575" cy="10156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Contact persons for </a:t>
            </a:r>
            <a:r>
              <a:rPr lang="en-US" sz="1200" dirty="0" err="1" smtClean="0"/>
              <a:t>workpackages</a:t>
            </a:r>
            <a:r>
              <a:rPr lang="en-US" sz="1200" dirty="0" smtClean="0"/>
              <a:t>  [BE-ABP, RF, BT, VAC, PO]</a:t>
            </a:r>
          </a:p>
          <a:p>
            <a:r>
              <a:rPr lang="en-US" sz="1200" dirty="0" err="1" smtClean="0"/>
              <a:t>O.Bruening</a:t>
            </a:r>
            <a:r>
              <a:rPr lang="en-US" sz="1200" dirty="0" smtClean="0"/>
              <a:t>, </a:t>
            </a:r>
            <a:r>
              <a:rPr lang="en-US" sz="1200" dirty="0" err="1" smtClean="0"/>
              <a:t>B.Holzer</a:t>
            </a:r>
            <a:r>
              <a:rPr lang="en-US" sz="1200" dirty="0" smtClean="0"/>
              <a:t>, </a:t>
            </a:r>
            <a:r>
              <a:rPr lang="en-US" sz="1200" dirty="0" err="1" smtClean="0"/>
              <a:t>E.Chiapola</a:t>
            </a:r>
            <a:r>
              <a:rPr lang="en-US" sz="1200" dirty="0" smtClean="0"/>
              <a:t>, </a:t>
            </a:r>
            <a:r>
              <a:rPr lang="en-US" sz="1200" dirty="0" err="1" smtClean="0"/>
              <a:t>H.Burkhardt,B.Goddard</a:t>
            </a:r>
            <a:r>
              <a:rPr lang="en-US" sz="1200" dirty="0" smtClean="0"/>
              <a:t>, </a:t>
            </a:r>
            <a:r>
              <a:rPr lang="en-US" sz="1200" dirty="0" err="1" smtClean="0"/>
              <a:t>W.Herr</a:t>
            </a:r>
            <a:r>
              <a:rPr lang="en-US" sz="1200" dirty="0" smtClean="0"/>
              <a:t>, </a:t>
            </a:r>
            <a:r>
              <a:rPr lang="en-US" sz="1200" dirty="0" err="1" smtClean="0"/>
              <a:t>F.Zimmermann</a:t>
            </a:r>
            <a:endParaRPr lang="en-US" sz="1200" dirty="0" smtClean="0"/>
          </a:p>
          <a:p>
            <a:r>
              <a:rPr lang="en-US" sz="1200" dirty="0" err="1" smtClean="0"/>
              <a:t>M.Jimmenez</a:t>
            </a:r>
            <a:r>
              <a:rPr lang="en-US" sz="1200" dirty="0" smtClean="0"/>
              <a:t>, </a:t>
            </a:r>
            <a:r>
              <a:rPr lang="en-US" sz="1200" dirty="0" err="1" smtClean="0"/>
              <a:t>KH.Mess</a:t>
            </a:r>
            <a:r>
              <a:rPr lang="en-US" sz="1200" dirty="0" smtClean="0"/>
              <a:t>, </a:t>
            </a:r>
            <a:r>
              <a:rPr lang="en-US" sz="1200" dirty="0" err="1" smtClean="0"/>
              <a:t>D.Tommasini</a:t>
            </a:r>
            <a:r>
              <a:rPr lang="en-US" sz="1200" dirty="0" smtClean="0"/>
              <a:t>, </a:t>
            </a:r>
            <a:r>
              <a:rPr lang="en-US" sz="1200" dirty="0" err="1" smtClean="0"/>
              <a:t>F.Bordry,G.Hofstatter</a:t>
            </a:r>
            <a:r>
              <a:rPr lang="en-US" sz="1200" dirty="0" smtClean="0"/>
              <a:t>, </a:t>
            </a:r>
            <a:r>
              <a:rPr lang="en-US" sz="1200" dirty="0" err="1" smtClean="0"/>
              <a:t>L.Rinolfi</a:t>
            </a:r>
            <a:r>
              <a:rPr lang="en-US" sz="1200" dirty="0" smtClean="0"/>
              <a:t>, </a:t>
            </a:r>
            <a:r>
              <a:rPr lang="en-US" sz="1200" dirty="0" err="1" smtClean="0"/>
              <a:t>D.Schulte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/>
              <a:t>Collaboration: Novosibirsk, EPFL Lausanne + [</a:t>
            </a:r>
            <a:r>
              <a:rPr lang="en-US" sz="1200" dirty="0" err="1" smtClean="0"/>
              <a:t>tbd</a:t>
            </a:r>
            <a:r>
              <a:rPr lang="en-US" sz="1200" dirty="0" smtClean="0"/>
              <a:t>]: SLAC , CI, DESY, BNL, Cornell 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04800" y="6289338"/>
            <a:ext cx="2895600" cy="365125"/>
          </a:xfrm>
        </p:spPr>
        <p:txBody>
          <a:bodyPr/>
          <a:lstStyle/>
          <a:p>
            <a:r>
              <a:rPr lang="en-US" dirty="0" err="1" smtClean="0"/>
              <a:t>M.Klein</a:t>
            </a:r>
            <a:r>
              <a:rPr lang="en-US" dirty="0" smtClean="0"/>
              <a:t> </a:t>
            </a:r>
            <a:r>
              <a:rPr lang="en-US" dirty="0" err="1" smtClean="0"/>
              <a:t>LHeC</a:t>
            </a:r>
            <a:r>
              <a:rPr lang="en-US" dirty="0" smtClean="0"/>
              <a:t> Future Panel 30.4.2009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638"/>
            <a:ext cx="7981950" cy="4762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036751"/>
            <a:ext cx="7620000" cy="11695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Tentative design: full coverage, high precision, no material…</a:t>
            </a:r>
          </a:p>
          <a:p>
            <a:r>
              <a:rPr lang="en-US" sz="1400" dirty="0" smtClean="0"/>
              <a:t>- modular for installation (CMS), dimensions determined by beam pipe-IR-</a:t>
            </a:r>
            <a:r>
              <a:rPr lang="en-US" sz="1400" dirty="0" err="1" smtClean="0"/>
              <a:t>synchr</a:t>
            </a:r>
            <a:r>
              <a:rPr lang="en-US" sz="1400" dirty="0" smtClean="0"/>
              <a:t>. rad. : to be simulated </a:t>
            </a:r>
          </a:p>
          <a:p>
            <a:r>
              <a:rPr lang="en-US" sz="1400" dirty="0" smtClean="0"/>
              <a:t>- focusing magnets nearer to IR for high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high luminosity (instrumented?) </a:t>
            </a:r>
          </a:p>
          <a:p>
            <a:pPr>
              <a:buFontTx/>
              <a:buChar char="-"/>
            </a:pPr>
            <a:r>
              <a:rPr lang="en-US" sz="1400" dirty="0" smtClean="0"/>
              <a:t>variation of beam energies to access low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and large </a:t>
            </a:r>
            <a:r>
              <a:rPr lang="en-US" sz="1400" dirty="0" err="1" smtClean="0"/>
              <a:t>x</a:t>
            </a:r>
            <a:r>
              <a:rPr lang="en-US" sz="1400" dirty="0" smtClean="0"/>
              <a:t> at “medium”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~ 20000 GeV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- contacts to ILC (4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concept: coil? ALIROOT) and ATLAS/CMS detector developments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790530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P.Kostka</a:t>
            </a:r>
            <a:r>
              <a:rPr lang="en-US" sz="1000" dirty="0" smtClean="0"/>
              <a:t>, </a:t>
            </a:r>
            <a:r>
              <a:rPr lang="en-US" sz="1000" dirty="0" err="1" smtClean="0"/>
              <a:t>A.Polini</a:t>
            </a:r>
            <a:r>
              <a:rPr lang="en-US" sz="1000" dirty="0" smtClean="0"/>
              <a:t>, </a:t>
            </a:r>
            <a:r>
              <a:rPr lang="en-US" sz="1000" dirty="0" err="1" smtClean="0"/>
              <a:t>R.Wallny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41910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Deep Inelastic Scattering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4495800" cy="5124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447800"/>
            <a:ext cx="31895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SLAC 69: 2m LINAC: a “bold extrapolation</a:t>
            </a:r>
          </a:p>
          <a:p>
            <a:r>
              <a:rPr lang="en-US" sz="1400" dirty="0" smtClean="0"/>
              <a:t>o</a:t>
            </a:r>
            <a:r>
              <a:rPr lang="en-US" sz="1400" dirty="0" smtClean="0"/>
              <a:t>f existing technology” to “collect</a:t>
            </a:r>
          </a:p>
          <a:p>
            <a:r>
              <a:rPr lang="en-US" sz="1400" dirty="0" smtClean="0"/>
              <a:t>d</a:t>
            </a:r>
            <a:r>
              <a:rPr lang="en-US" sz="1400" dirty="0" smtClean="0"/>
              <a:t>ata which may be of future use…”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267200"/>
            <a:ext cx="245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50 000 times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possibly with</a:t>
            </a:r>
          </a:p>
          <a:p>
            <a:r>
              <a:rPr lang="en-US" sz="1400" dirty="0" smtClean="0"/>
              <a:t>5 times the accelerator length..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038259"/>
            <a:ext cx="3188568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In one year we hope to know how to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dirty="0" smtClean="0">
                <a:solidFill>
                  <a:srgbClr val="FF0000"/>
                </a:solidFill>
              </a:rPr>
              <a:t>uild the </a:t>
            </a:r>
            <a:r>
              <a:rPr lang="en-US" sz="1400" b="1" dirty="0" err="1" smtClean="0">
                <a:solidFill>
                  <a:srgbClr val="FF0000"/>
                </a:solidFill>
              </a:rPr>
              <a:t>ep/eA</a:t>
            </a:r>
            <a:r>
              <a:rPr lang="en-US" sz="1400" b="1" dirty="0" smtClean="0">
                <a:solidFill>
                  <a:srgbClr val="FF0000"/>
                </a:solidFill>
              </a:rPr>
              <a:t> collider complement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o</a:t>
            </a:r>
            <a:r>
              <a:rPr lang="en-US" sz="1400" b="1" dirty="0" smtClean="0">
                <a:solidFill>
                  <a:srgbClr val="FF0000"/>
                </a:solidFill>
              </a:rPr>
              <a:t>f the LHC, and we will start to look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</a:rPr>
              <a:t>nto the </a:t>
            </a:r>
            <a:r>
              <a:rPr lang="en-US" sz="1400" b="1" dirty="0" err="1" smtClean="0">
                <a:solidFill>
                  <a:srgbClr val="FF0000"/>
                </a:solidFill>
              </a:rPr>
              <a:t>TeV</a:t>
            </a:r>
            <a:r>
              <a:rPr lang="en-US" sz="1400" b="1" dirty="0" smtClean="0">
                <a:solidFill>
                  <a:srgbClr val="FF0000"/>
                </a:solidFill>
              </a:rPr>
              <a:t> scale physics with pp.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The CDR should help shaping our future.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167477"/>
            <a:ext cx="2993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www.lhec.org.uk</a:t>
            </a:r>
            <a:r>
              <a:rPr lang="en-US" dirty="0" smtClean="0"/>
              <a:t>, </a:t>
            </a:r>
            <a:r>
              <a:rPr lang="en-US" sz="1200" dirty="0" smtClean="0"/>
              <a:t>EPAC08, .. </a:t>
            </a:r>
            <a:r>
              <a:rPr lang="en-US" sz="1200" dirty="0" smtClean="0"/>
              <a:t>a</a:t>
            </a:r>
            <a:r>
              <a:rPr lang="en-US" sz="1200" dirty="0" smtClean="0"/>
              <a:t>lso for</a:t>
            </a:r>
          </a:p>
          <a:p>
            <a:r>
              <a:rPr lang="en-US" sz="1200" dirty="0" smtClean="0"/>
              <a:t>p</a:t>
            </a:r>
            <a:r>
              <a:rPr lang="en-US" sz="1200" dirty="0" smtClean="0"/>
              <a:t>roper referencing of work presented above.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819400"/>
            <a:ext cx="2369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Many thanks to very many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>
                <a:solidFill>
                  <a:srgbClr val="FF0000"/>
                </a:solidFill>
              </a:rPr>
              <a:t>ifted and enthusiastic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>
                <a:solidFill>
                  <a:srgbClr val="FF0000"/>
                </a:solidFill>
              </a:rPr>
              <a:t>olleagues in thy, exp and acc,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o ECFA, CERN and </a:t>
            </a:r>
            <a:r>
              <a:rPr lang="en-US" sz="1400" dirty="0" err="1" smtClean="0">
                <a:solidFill>
                  <a:srgbClr val="FF0000"/>
                </a:solidFill>
              </a:rPr>
              <a:t>NuPECC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Ring – Ring </a:t>
            </a:r>
            <a:r>
              <a:rPr lang="en-US" sz="2400" b="1" dirty="0" smtClean="0">
                <a:solidFill>
                  <a:srgbClr val="FF0000"/>
                </a:solidFill>
              </a:rPr>
              <a:t>Design  </a:t>
            </a:r>
            <a:r>
              <a:rPr lang="en-US" sz="1600" dirty="0" smtClean="0">
                <a:solidFill>
                  <a:srgbClr val="FF0000"/>
                </a:solidFill>
              </a:rPr>
              <a:t>tentative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159767"/>
            <a:ext cx="5148637" cy="37671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419600" y="5325610"/>
          <a:ext cx="3695700" cy="305705"/>
        </p:xfrm>
        <a:graphic>
          <a:graphicData uri="http://schemas.openxmlformats.org/presentationml/2006/ole">
            <p:oleObj spid="_x0000_s4098" name="Equation" r:id="rId4" imgW="2451100" imgH="20320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4835"/>
            <a:ext cx="3708400" cy="4281516"/>
          </a:xfrm>
          <a:prstGeom prst="rect">
            <a:avLst/>
          </a:prstGeom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1000" y="1159767"/>
          <a:ext cx="3175000" cy="430401"/>
        </p:xfrm>
        <a:graphic>
          <a:graphicData uri="http://schemas.openxmlformats.org/presentationml/2006/ole">
            <p:oleObj spid="_x0000_s4099" name="Equation" r:id="rId6" imgW="3378200" imgH="4572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71600" y="1645297"/>
          <a:ext cx="1752600" cy="429538"/>
        </p:xfrm>
        <a:graphic>
          <a:graphicData uri="http://schemas.openxmlformats.org/presentationml/2006/ole">
            <p:oleObj spid="_x0000_s4100" name="Equation" r:id="rId7" imgW="1968500" imgH="482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5937636"/>
            <a:ext cx="433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Subject to LHC, power, </a:t>
            </a:r>
            <a:r>
              <a:rPr lang="en-US" sz="1200" dirty="0" err="1" smtClean="0"/>
              <a:t>tuneshifts</a:t>
            </a:r>
            <a:r>
              <a:rPr lang="en-US" sz="1200" dirty="0" smtClean="0"/>
              <a:t> etc. – 100 times HERA luminosity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1554" y="4557572"/>
            <a:ext cx="471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SPL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996934" y="4865927"/>
            <a:ext cx="369332" cy="12195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LHeC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338"/>
            <a:ext cx="88392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33400" y="457201"/>
          <a:ext cx="3428999" cy="524515"/>
        </p:xfrm>
        <a:graphic>
          <a:graphicData uri="http://schemas.openxmlformats.org/presentationml/2006/ole">
            <p:oleObj spid="_x0000_s18434" name="Equation" r:id="rId4" imgW="2819400" imgH="431800" progId="Equation.3">
              <p:embed/>
            </p:oleObj>
          </a:graphicData>
        </a:graphic>
      </p:graphicFrame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71932"/>
            <a:ext cx="3971415" cy="36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1981200" y="4724400"/>
            <a:ext cx="123444" cy="123444"/>
          </a:xfrm>
          <a:prstGeom prst="ellipse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5242309" y="457201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LINAC-</a:t>
            </a:r>
            <a:r>
              <a:rPr lang="en-US" sz="2400" b="1" dirty="0" smtClean="0">
                <a:solidFill>
                  <a:srgbClr val="FF0000"/>
                </a:solidFill>
              </a:rPr>
              <a:t>Ring Design </a:t>
            </a:r>
            <a:r>
              <a:rPr lang="en-US" sz="1400" dirty="0" smtClean="0">
                <a:solidFill>
                  <a:srgbClr val="FF0000"/>
                </a:solidFill>
              </a:rPr>
              <a:t>- tentative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1999" y="4724401"/>
          <a:ext cx="4056063" cy="247163"/>
        </p:xfrm>
        <a:graphic>
          <a:graphicData uri="http://schemas.openxmlformats.org/presentationml/2006/ole">
            <p:oleObj spid="_x0000_s18435" name="Equation" r:id="rId6" imgW="3327400" imgH="203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6424613"/>
            <a:ext cx="1869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F. Zimmermann ECFA11/08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8326" y="5318588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dirty="0" smtClean="0"/>
              <a:t>ased on </a:t>
            </a:r>
            <a:r>
              <a:rPr lang="en-US" sz="1200" dirty="0" err="1" smtClean="0"/>
              <a:t>sLHC</a:t>
            </a:r>
            <a:r>
              <a:rPr lang="en-US" sz="1200" dirty="0" smtClean="0"/>
              <a:t>. </a:t>
            </a:r>
            <a:r>
              <a:rPr lang="en-US" sz="1200" dirty="0" err="1" smtClean="0"/>
              <a:t>e</a:t>
            </a:r>
            <a:r>
              <a:rPr lang="en-US" sz="1200" baseline="30000" dirty="0" smtClean="0"/>
              <a:t>+ </a:t>
            </a:r>
            <a:r>
              <a:rPr lang="en-US" sz="1200" dirty="0" smtClean="0"/>
              <a:t> ? , w/o energy recovery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6" y="579245"/>
            <a:ext cx="2362200" cy="2258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Unfolding Proton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tructure </a:t>
            </a:r>
            <a:r>
              <a:rPr lang="en-US" sz="1400" dirty="0" smtClean="0">
                <a:solidFill>
                  <a:srgbClr val="FF0000"/>
                </a:solidFill>
              </a:rPr>
              <a:t>– DIS, complete for the first time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784" y="856575"/>
            <a:ext cx="2596416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overu2_q2_1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784" y="2582863"/>
            <a:ext cx="2596416" cy="2115598"/>
          </a:xfrm>
          <a:prstGeom prst="rect">
            <a:avLst/>
          </a:prstGeom>
          <a:noFill/>
        </p:spPr>
      </p:pic>
      <p:pic>
        <p:nvPicPr>
          <p:cNvPr id="7" name="Picture 4" descr="doveru_compare_q2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284" y="4698461"/>
            <a:ext cx="2405916" cy="206204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482" y="856575"/>
            <a:ext cx="2150564" cy="1910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046" y="856575"/>
            <a:ext cx="2125134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4246" y="2709675"/>
            <a:ext cx="4461934" cy="342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32882" y="3405799"/>
            <a:ext cx="2017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</a:p>
          <a:p>
            <a:r>
              <a:rPr lang="en-US" sz="1600" dirty="0" err="1" smtClean="0"/>
              <a:t>p</a:t>
            </a:r>
            <a:r>
              <a:rPr lang="en-US" sz="1600" dirty="0" err="1" smtClean="0"/>
              <a:t>arton</a:t>
            </a:r>
            <a:r>
              <a:rPr lang="en-US" sz="1600" dirty="0" smtClean="0"/>
              <a:t> dynamics</a:t>
            </a:r>
          </a:p>
          <a:p>
            <a:r>
              <a:rPr lang="en-US" sz="1600" dirty="0" smtClean="0"/>
              <a:t>p</a:t>
            </a:r>
            <a:r>
              <a:rPr lang="en-US" sz="1600" dirty="0" smtClean="0"/>
              <a:t>hoton structure</a:t>
            </a:r>
          </a:p>
          <a:p>
            <a:r>
              <a:rPr lang="en-US" sz="1600" dirty="0" smtClean="0"/>
              <a:t>n</a:t>
            </a:r>
            <a:r>
              <a:rPr lang="en-US" sz="1600" dirty="0" smtClean="0"/>
              <a:t>eutron structure</a:t>
            </a:r>
          </a:p>
          <a:p>
            <a:r>
              <a:rPr lang="en-US" sz="1600" dirty="0" smtClean="0"/>
              <a:t>..</a:t>
            </a:r>
          </a:p>
          <a:p>
            <a:r>
              <a:rPr lang="en-US" sz="1600" dirty="0" err="1" smtClean="0"/>
              <a:t>Instantons</a:t>
            </a:r>
            <a:endParaRPr lang="en-US" sz="1600" dirty="0" smtClean="0"/>
          </a:p>
          <a:p>
            <a:r>
              <a:rPr lang="en-US" sz="1600" dirty="0" err="1" smtClean="0"/>
              <a:t>Odderons</a:t>
            </a:r>
            <a:endParaRPr lang="en-US" sz="1600" dirty="0" smtClean="0"/>
          </a:p>
          <a:p>
            <a:r>
              <a:rPr lang="en-US" sz="1600" dirty="0" err="1" smtClean="0"/>
              <a:t>Multiquark</a:t>
            </a:r>
            <a:r>
              <a:rPr lang="en-US" sz="1600" dirty="0" smtClean="0"/>
              <a:t> exotica</a:t>
            </a:r>
          </a:p>
          <a:p>
            <a:r>
              <a:rPr lang="en-US" sz="1600" dirty="0" smtClean="0"/>
              <a:t>Intrinsic heavy </a:t>
            </a:r>
            <a:r>
              <a:rPr lang="en-US" sz="1600" dirty="0" err="1" smtClean="0"/>
              <a:t>flavour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7511" y="6172200"/>
            <a:ext cx="2343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Single </a:t>
            </a:r>
            <a:r>
              <a:rPr lang="en-US" sz="1400" b="1" dirty="0" err="1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</a:rPr>
              <a:t>tbar</a:t>
            </a:r>
            <a:r>
              <a:rPr lang="en-US" sz="1400" b="1" dirty="0" smtClean="0">
                <a:solidFill>
                  <a:srgbClr val="FF0000"/>
                </a:solidFill>
              </a:rPr>
              <a:t> factory O(10)pb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9906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2u</a:t>
            </a:r>
            <a:r>
              <a:rPr lang="en-US" sz="1200" b="1" baseline="-25000" dirty="0" smtClean="0"/>
              <a:t>v</a:t>
            </a:r>
            <a:r>
              <a:rPr lang="en-US" sz="1200" b="1" dirty="0" smtClean="0"/>
              <a:t>+d</a:t>
            </a:r>
            <a:r>
              <a:rPr lang="en-US" sz="1200" b="1" baseline="-25000" dirty="0" smtClean="0"/>
              <a:t>v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4566" y="11906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</a:t>
            </a:r>
            <a:endParaRPr lang="en-US" sz="1400" b="1" dirty="0" smtClean="0"/>
          </a:p>
          <a:p>
            <a:r>
              <a:rPr lang="en-US" sz="1400" b="1" dirty="0" err="1" smtClean="0"/>
              <a:t>sbar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990600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86800" y="1144488"/>
            <a:ext cx="281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b</a:t>
            </a:r>
            <a:endParaRPr lang="en-US" sz="14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Exploration of High </a:t>
            </a:r>
            <a:r>
              <a:rPr lang="en-US" sz="1400" dirty="0" smtClean="0">
                <a:solidFill>
                  <a:srgbClr val="FF0000"/>
                </a:solidFill>
              </a:rPr>
              <a:t>(“</a:t>
            </a:r>
            <a:r>
              <a:rPr lang="en-US" sz="1400" dirty="0" err="1" smtClean="0">
                <a:solidFill>
                  <a:srgbClr val="FF0000"/>
                </a:solidFill>
              </a:rPr>
              <a:t>swerch</a:t>
            </a:r>
            <a:r>
              <a:rPr lang="en-US" sz="1400" dirty="0" smtClean="0">
                <a:solidFill>
                  <a:srgbClr val="FF0000"/>
                </a:solidFill>
              </a:rPr>
              <a:t>”) </a:t>
            </a:r>
            <a:r>
              <a:rPr lang="en-US" sz="2400" b="1" dirty="0" smtClean="0">
                <a:solidFill>
                  <a:srgbClr val="FF0000"/>
                </a:solidFill>
              </a:rPr>
              <a:t>Scales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– High Precision in </a:t>
            </a:r>
            <a:r>
              <a:rPr lang="en-US" sz="1400" dirty="0" err="1" smtClean="0">
                <a:solidFill>
                  <a:srgbClr val="FF0000"/>
                </a:solidFill>
              </a:rPr>
              <a:t>ep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3000375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1" y="990600"/>
            <a:ext cx="2621359" cy="2753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91" y="3965003"/>
            <a:ext cx="2621359" cy="2599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007" y="990600"/>
            <a:ext cx="2653344" cy="2586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006" y="3577027"/>
            <a:ext cx="2653344" cy="2518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8106" y="3965003"/>
            <a:ext cx="22203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GUT/SUSY unification?</a:t>
            </a:r>
          </a:p>
          <a:p>
            <a:r>
              <a:rPr lang="en-US" sz="1600" dirty="0" smtClean="0"/>
              <a:t>e</a:t>
            </a:r>
            <a:r>
              <a:rPr lang="en-US" sz="1600" dirty="0" smtClean="0"/>
              <a:t>ffective couplings?</a:t>
            </a:r>
          </a:p>
          <a:p>
            <a:r>
              <a:rPr lang="en-US" sz="1600" dirty="0" smtClean="0"/>
              <a:t>r</a:t>
            </a:r>
            <a:r>
              <a:rPr lang="en-US" sz="1600" dirty="0" smtClean="0"/>
              <a:t>esolving CI type </a:t>
            </a:r>
          </a:p>
          <a:p>
            <a:r>
              <a:rPr lang="en-US" sz="1600" dirty="0" smtClean="0"/>
              <a:t>o</a:t>
            </a:r>
            <a:r>
              <a:rPr lang="en-US" sz="1600" dirty="0" smtClean="0"/>
              <a:t>bservations at the LHC</a:t>
            </a:r>
          </a:p>
          <a:p>
            <a:endParaRPr lang="en-US" sz="1600" dirty="0" smtClean="0"/>
          </a:p>
          <a:p>
            <a:r>
              <a:rPr lang="en-US" sz="1600" dirty="0" smtClean="0"/>
              <a:t>… access to much higher </a:t>
            </a:r>
          </a:p>
          <a:p>
            <a:r>
              <a:rPr lang="en-US" sz="1600" dirty="0" smtClean="0"/>
              <a:t>s</a:t>
            </a:r>
            <a:r>
              <a:rPr lang="en-US" sz="1600" dirty="0" smtClean="0"/>
              <a:t>cales with precision DIS</a:t>
            </a:r>
          </a:p>
          <a:p>
            <a:r>
              <a:rPr lang="en-US" sz="1600" dirty="0" smtClean="0"/>
              <a:t>c</a:t>
            </a:r>
            <a:r>
              <a:rPr lang="en-US" sz="1600" dirty="0" smtClean="0"/>
              <a:t>hallenge to </a:t>
            </a:r>
            <a:r>
              <a:rPr lang="en-US" sz="1600" dirty="0" err="1" smtClean="0"/>
              <a:t>N</a:t>
            </a:r>
            <a:r>
              <a:rPr lang="en-US" sz="1600" baseline="30000" dirty="0" err="1" smtClean="0"/>
              <a:t>k</a:t>
            </a:r>
            <a:r>
              <a:rPr lang="en-US" sz="1600" dirty="0" err="1" smtClean="0"/>
              <a:t>LO</a:t>
            </a:r>
            <a:r>
              <a:rPr lang="en-US" sz="1600" dirty="0" smtClean="0"/>
              <a:t> QCD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6016111"/>
            <a:ext cx="252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LHeC</a:t>
            </a:r>
            <a:r>
              <a:rPr lang="en-US" sz="1200" dirty="0" smtClean="0"/>
              <a:t> freezes the </a:t>
            </a:r>
            <a:r>
              <a:rPr lang="en-US" sz="1200" dirty="0" err="1" smtClean="0"/>
              <a:t>pdfs</a:t>
            </a:r>
            <a:r>
              <a:rPr lang="en-US" sz="1200" dirty="0" smtClean="0"/>
              <a:t> to allow new</a:t>
            </a:r>
          </a:p>
          <a:p>
            <a:r>
              <a:rPr lang="en-US" sz="1200" dirty="0" smtClean="0"/>
              <a:t>p</a:t>
            </a:r>
            <a:r>
              <a:rPr lang="en-US" sz="1200" dirty="0" smtClean="0"/>
              <a:t>hysics to be revealed. HERA+BCDMS</a:t>
            </a:r>
          </a:p>
          <a:p>
            <a:r>
              <a:rPr lang="en-US" sz="1200" dirty="0" smtClean="0"/>
              <a:t>r</a:t>
            </a:r>
            <a:r>
              <a:rPr lang="en-US" sz="1200" dirty="0" smtClean="0"/>
              <a:t>eshuffle the sea…  ED similar study 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Complementing the LHC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– Higgs and gluon (for example)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003300"/>
            <a:ext cx="3092450" cy="2618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3886200"/>
            <a:ext cx="3092450" cy="225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003300"/>
            <a:ext cx="3200400" cy="234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886200"/>
            <a:ext cx="3200400" cy="2103691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003300"/>
            <a:ext cx="2819400" cy="249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10467" y="3886200"/>
            <a:ext cx="2042246" cy="18158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dirty="0" err="1" smtClean="0"/>
              <a:t>lean(er</a:t>
            </a:r>
            <a:r>
              <a:rPr lang="en-US" sz="1600" dirty="0" smtClean="0"/>
              <a:t>) environment</a:t>
            </a:r>
          </a:p>
          <a:p>
            <a:endParaRPr lang="en-US" sz="1600" dirty="0" smtClean="0"/>
          </a:p>
          <a:p>
            <a:r>
              <a:rPr lang="en-US" sz="1600" dirty="0" smtClean="0"/>
              <a:t>huge range in Q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r>
              <a:rPr lang="en-US" sz="1600" dirty="0" smtClean="0"/>
              <a:t>a</a:t>
            </a:r>
            <a:r>
              <a:rPr lang="en-US" sz="1600" dirty="0" smtClean="0"/>
              <a:t>ccess to large </a:t>
            </a:r>
            <a:r>
              <a:rPr lang="en-US" sz="1600" dirty="0" err="1" smtClean="0"/>
              <a:t>x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high mass region</a:t>
            </a:r>
          </a:p>
          <a:p>
            <a:endParaRPr lang="en-US" sz="1600" dirty="0" smtClean="0"/>
          </a:p>
          <a:p>
            <a:r>
              <a:rPr lang="en-US" sz="1600" dirty="0" smtClean="0"/>
              <a:t>B tagging mandatory.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359932"/>
            <a:ext cx="855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 Higgs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1590" y="1359932"/>
            <a:ext cx="109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MSSM Higgs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139071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WW</a:t>
            </a:r>
            <a:r>
              <a:rPr lang="en-US" sz="1200" dirty="0" err="1" smtClean="0">
                <a:sym typeface="Wingdings"/>
              </a:rPr>
              <a:t>Hbbar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2314"/>
            <a:ext cx="2638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Bgd</a:t>
            </a:r>
            <a:r>
              <a:rPr lang="en-US" sz="1200" dirty="0" smtClean="0"/>
              <a:t> study ongoing, </a:t>
            </a:r>
            <a:r>
              <a:rPr lang="en-US" sz="1200" dirty="0" smtClean="0"/>
              <a:t>B</a:t>
            </a:r>
            <a:r>
              <a:rPr lang="en-US" sz="1200" dirty="0" smtClean="0"/>
              <a:t> tagging promising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356350"/>
            <a:ext cx="192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dirty="0" smtClean="0"/>
              <a:t>onfirmed at DIS09 within </a:t>
            </a:r>
          </a:p>
          <a:p>
            <a:r>
              <a:rPr lang="en-US" sz="1200" dirty="0" smtClean="0"/>
              <a:t>f</a:t>
            </a:r>
            <a:r>
              <a:rPr lang="en-US" sz="1200" dirty="0" smtClean="0"/>
              <a:t>actor 2 for error treatment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05860"/>
            <a:ext cx="3429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 New Physics 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eq</a:t>
            </a:r>
            <a:r>
              <a:rPr lang="en-US" sz="2400" b="1" dirty="0" smtClean="0">
                <a:solidFill>
                  <a:srgbClr val="FF0000"/>
                </a:solidFill>
              </a:rPr>
              <a:t> Sector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– unique </a:t>
            </a:r>
            <a:r>
              <a:rPr lang="en-US" sz="1400" dirty="0" err="1" smtClean="0">
                <a:solidFill>
                  <a:srgbClr val="FF0000"/>
                </a:solidFill>
              </a:rPr>
              <a:t>eq</a:t>
            </a:r>
            <a:r>
              <a:rPr lang="en-US" sz="1400" dirty="0" smtClean="0">
                <a:solidFill>
                  <a:srgbClr val="FF0000"/>
                </a:solidFill>
              </a:rPr>
              <a:t> as compared to </a:t>
            </a:r>
            <a:r>
              <a:rPr lang="en-US" sz="1400" dirty="0" err="1" smtClean="0">
                <a:solidFill>
                  <a:srgbClr val="FF0000"/>
                </a:solidFill>
              </a:rPr>
              <a:t>qq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49471"/>
            <a:ext cx="3429000" cy="245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849471"/>
            <a:ext cx="3352800" cy="275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05860"/>
            <a:ext cx="3378200" cy="2779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356350"/>
            <a:ext cx="152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SUSY studies to come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1600" y="2779958"/>
            <a:ext cx="1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?LQ, RPV SUSY</a:t>
            </a:r>
          </a:p>
          <a:p>
            <a:r>
              <a:rPr lang="en-US" sz="1400" dirty="0" smtClean="0"/>
              <a:t>Spectroscopy</a:t>
            </a:r>
          </a:p>
          <a:p>
            <a:endParaRPr lang="en-US" sz="1400" dirty="0" smtClean="0"/>
          </a:p>
          <a:p>
            <a:r>
              <a:rPr lang="en-US" sz="1400" dirty="0" smtClean="0"/>
              <a:t>?Excited fermions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5. Parton Saturation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– low </a:t>
            </a:r>
            <a:r>
              <a:rPr lang="en-US" sz="1400" dirty="0" err="1" smtClean="0">
                <a:solidFill>
                  <a:srgbClr val="FF0000"/>
                </a:solidFill>
              </a:rPr>
              <a:t>x</a:t>
            </a:r>
            <a:r>
              <a:rPr lang="en-US" sz="1400" dirty="0" smtClean="0">
                <a:solidFill>
                  <a:srgbClr val="FF0000"/>
                </a:solidFill>
              </a:rPr>
              <a:t> beyond </a:t>
            </a:r>
            <a:r>
              <a:rPr lang="en-US" sz="1400" dirty="0" smtClean="0">
                <a:solidFill>
                  <a:srgbClr val="FF0000"/>
                </a:solidFill>
              </a:rPr>
              <a:t>the </a:t>
            </a:r>
            <a:r>
              <a:rPr lang="en-US" sz="1400" dirty="0" err="1" smtClean="0">
                <a:solidFill>
                  <a:srgbClr val="FF0000"/>
                </a:solidFill>
              </a:rPr>
              <a:t>unitarity</a:t>
            </a:r>
            <a:r>
              <a:rPr lang="en-US" sz="1400" dirty="0" smtClean="0">
                <a:solidFill>
                  <a:srgbClr val="FF0000"/>
                </a:solidFill>
              </a:rPr>
              <a:t> limit in DIS </a:t>
            </a:r>
            <a:r>
              <a:rPr lang="en-US" sz="1400" dirty="0" err="1" smtClean="0">
                <a:solidFill>
                  <a:srgbClr val="FF0000"/>
                </a:solidFill>
              </a:rPr>
              <a:t>ep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3872"/>
            <a:ext cx="3341057" cy="2290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46" y="727547"/>
            <a:ext cx="2896354" cy="2725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452827"/>
            <a:ext cx="3048000" cy="2903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717636"/>
            <a:ext cx="1638300" cy="1241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780" y="1371600"/>
            <a:ext cx="1952520" cy="1304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7443" y="5140404"/>
            <a:ext cx="18013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Diffractive</a:t>
            </a:r>
          </a:p>
          <a:p>
            <a:r>
              <a:rPr lang="en-US" sz="1600" dirty="0" smtClean="0"/>
              <a:t>B,W,Z,H?</a:t>
            </a:r>
          </a:p>
          <a:p>
            <a:endParaRPr lang="en-US" sz="1600" dirty="0" smtClean="0"/>
          </a:p>
          <a:p>
            <a:r>
              <a:rPr lang="en-US" sz="1600" dirty="0" smtClean="0"/>
              <a:t>Forward jets, </a:t>
            </a:r>
            <a:r>
              <a:rPr lang="en-US" sz="1600" dirty="0" err="1" smtClean="0"/>
              <a:t>VMs</a:t>
            </a:r>
            <a:r>
              <a:rPr lang="en-US" sz="1600" dirty="0" smtClean="0"/>
              <a:t>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248400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Saturation from precision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F</a:t>
            </a:r>
            <a:r>
              <a:rPr lang="en-US" sz="1400" baseline="-25000" dirty="0" smtClean="0"/>
              <a:t>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638800" y="5562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222959"/>
            <a:ext cx="3188657" cy="2229868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LHeC Future Panel 30.4.2009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5865212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</a:rPr>
              <a:t>Partonic</a:t>
            </a:r>
            <a:r>
              <a:rPr lang="en-US" sz="2400" b="1" dirty="0" smtClean="0">
                <a:solidFill>
                  <a:srgbClr val="FF0000"/>
                </a:solidFill>
              </a:rPr>
              <a:t> Structure of Nuclei </a:t>
            </a:r>
            <a:r>
              <a:rPr lang="en-US" sz="1400" dirty="0" smtClean="0">
                <a:solidFill>
                  <a:srgbClr val="FF0000"/>
                </a:solidFill>
              </a:rPr>
              <a:t>– a new phase of matter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874419" cy="51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492625"/>
            <a:ext cx="2351218" cy="222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0613" y="4184847"/>
            <a:ext cx="193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Gluon “a </a:t>
            </a:r>
            <a:r>
              <a:rPr lang="en-US" sz="1400" dirty="0" err="1" smtClean="0"/>
              <a:t>desaster</a:t>
            </a:r>
            <a:r>
              <a:rPr lang="en-US" sz="1400" dirty="0" smtClean="0"/>
              <a:t>” (NA)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4713" y="2667000"/>
            <a:ext cx="22369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Nuclear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distributions</a:t>
            </a:r>
          </a:p>
          <a:p>
            <a:r>
              <a:rPr lang="en-US" sz="1400" dirty="0" err="1" smtClean="0"/>
              <a:t>xg</a:t>
            </a:r>
            <a:r>
              <a:rPr lang="en-US" sz="1400" dirty="0" smtClean="0"/>
              <a:t> ~ A</a:t>
            </a:r>
            <a:r>
              <a:rPr lang="en-US" sz="1400" baseline="30000" dirty="0" smtClean="0"/>
              <a:t>1/3</a:t>
            </a:r>
          </a:p>
          <a:p>
            <a:r>
              <a:rPr lang="en-US" sz="1400" dirty="0" smtClean="0"/>
              <a:t>b</a:t>
            </a:r>
            <a:r>
              <a:rPr lang="en-US" sz="1400" dirty="0" smtClean="0"/>
              <a:t>lack disc limit (F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~ln(1/x))</a:t>
            </a:r>
          </a:p>
          <a:p>
            <a:r>
              <a:rPr lang="en-US" sz="1400" dirty="0" smtClean="0"/>
              <a:t>50% diffraction..</a:t>
            </a:r>
          </a:p>
          <a:p>
            <a:r>
              <a:rPr lang="en-US" sz="1400" dirty="0" smtClean="0"/>
              <a:t>A must to understand AA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12" y="304800"/>
            <a:ext cx="2686050" cy="220549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M.Klein</a:t>
            </a:r>
            <a:r>
              <a:rPr lang="en-US" dirty="0" smtClean="0"/>
              <a:t> </a:t>
            </a:r>
            <a:r>
              <a:rPr lang="en-US" dirty="0" err="1" smtClean="0"/>
              <a:t>LHeC</a:t>
            </a:r>
            <a:r>
              <a:rPr lang="en-US" dirty="0" smtClean="0"/>
              <a:t> Future Panel 30.4.2009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1315</Words>
  <Application>Microsoft Macintosh PowerPoint</Application>
  <PresentationFormat>On-screen Show (4:3)</PresentationFormat>
  <Paragraphs>219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Microsoft Equation</vt:lpstr>
      <vt:lpstr>Equation</vt:lpstr>
      <vt:lpstr>The Large Hadron Electron Collider Project </vt:lpstr>
      <vt:lpstr>Ring – Ring Design  tentative </vt:lpstr>
      <vt:lpstr>LHeC</vt:lpstr>
      <vt:lpstr>1. Unfolding Proton Structure – DIS, complete for the first time</vt:lpstr>
      <vt:lpstr>2. Exploration of High (“swerch”) Scales – High Precision in ep</vt:lpstr>
      <vt:lpstr>3. Complementing the LHC – Higgs and gluon (for example)</vt:lpstr>
      <vt:lpstr>4. New Physics in the eq Sector – unique eq as compared to qq</vt:lpstr>
      <vt:lpstr>5. Parton Saturation – low x beyond the unitarity limit in DIS ep</vt:lpstr>
      <vt:lpstr>6. Partonic Structure of Nuclei – a new phase of matter</vt:lpstr>
      <vt:lpstr>Surprises and Theory </vt:lpstr>
      <vt:lpstr>CDR</vt:lpstr>
      <vt:lpstr>Organisation                        Accelerator Design                Concepts</vt:lpstr>
      <vt:lpstr>L1</vt:lpstr>
      <vt:lpstr>Deep Inelastic Scattering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LHeC</dc:title>
  <dc:creator>max klein</dc:creator>
  <cp:lastModifiedBy>max klein</cp:lastModifiedBy>
  <cp:revision>36</cp:revision>
  <dcterms:created xsi:type="dcterms:W3CDTF">2009-04-30T07:02:48Z</dcterms:created>
  <dcterms:modified xsi:type="dcterms:W3CDTF">2009-04-30T11:34:35Z</dcterms:modified>
</cp:coreProperties>
</file>