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Microsoft_Equation11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86" r:id="rId4"/>
    <p:sldId id="259" r:id="rId5"/>
    <p:sldId id="258" r:id="rId6"/>
    <p:sldId id="268" r:id="rId7"/>
    <p:sldId id="263" r:id="rId8"/>
    <p:sldId id="266" r:id="rId9"/>
    <p:sldId id="265" r:id="rId10"/>
    <p:sldId id="288" r:id="rId11"/>
    <p:sldId id="289" r:id="rId12"/>
    <p:sldId id="296" r:id="rId13"/>
    <p:sldId id="292" r:id="rId14"/>
    <p:sldId id="293" r:id="rId15"/>
    <p:sldId id="269" r:id="rId16"/>
    <p:sldId id="271" r:id="rId17"/>
    <p:sldId id="294" r:id="rId18"/>
    <p:sldId id="291" r:id="rId19"/>
    <p:sldId id="307" r:id="rId20"/>
    <p:sldId id="298" r:id="rId21"/>
    <p:sldId id="297" r:id="rId22"/>
    <p:sldId id="299" r:id="rId23"/>
    <p:sldId id="295" r:id="rId24"/>
    <p:sldId id="306" r:id="rId25"/>
    <p:sldId id="300" r:id="rId26"/>
    <p:sldId id="301" r:id="rId27"/>
    <p:sldId id="302" r:id="rId28"/>
    <p:sldId id="303" r:id="rId29"/>
    <p:sldId id="279" r:id="rId30"/>
    <p:sldId id="304" r:id="rId31"/>
    <p:sldId id="305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ict"/><Relationship Id="rId4" Type="http://schemas.openxmlformats.org/officeDocument/2006/relationships/image" Target="../media/image45.pict"/><Relationship Id="rId5" Type="http://schemas.openxmlformats.org/officeDocument/2006/relationships/image" Target="../media/image46.pict"/><Relationship Id="rId6" Type="http://schemas.openxmlformats.org/officeDocument/2006/relationships/image" Target="../media/image47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2D35-18B6-4C4C-B46F-F720B2966F76}" type="datetimeFigureOut">
              <a:rPr lang="en-US" smtClean="0"/>
              <a:pPr/>
              <a:t>4/7/10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87AF-BA74-9B48-A294-CD9F13034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D5CB-2B09-F843-BA94-198234652828}" type="datetimeFigureOut">
              <a:rPr lang="en-US" smtClean="0"/>
              <a:pPr/>
              <a:t>4/7/10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5BEE2-6522-C84A-822D-29C34B89A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B7084-2CB3-5945-A47B-75ED1750B690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25BD-C83E-A646-BF41-9D6F3D27DFBB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D972B-7C70-3847-81B2-214B8619DEF5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2B6C3-683E-6246-9231-AC9DA86493DE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10D08-98C7-0C48-AA62-8590612E7FC8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1E794-C753-7445-BAAF-09625D49CA9B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6E3D3-E9F7-A34E-8401-834398E4CBD4}" type="slidenum">
              <a:rPr lang="en-US"/>
              <a:pPr/>
              <a:t>21</a:t>
            </a:fld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2C7C9-F2A6-7E45-ADF7-AC06C42EC45B}" type="slidenum">
              <a:rPr lang="en-US"/>
              <a:pPr/>
              <a:t>22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12B9F-6BBE-BA4F-8113-C09D0E3A8301}" type="slidenum">
              <a:rPr lang="en-US"/>
              <a:pPr/>
              <a:t>29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9B0DE-40B0-F945-B82B-F69107AEA7C4}" type="slidenum">
              <a:rPr lang="en-US"/>
              <a:pPr/>
              <a:t>30</a:t>
            </a:fld>
            <a:endParaRPr lang="en-US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5C42-780D-2045-9413-E3AD864BD27C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A5212-D287-E74D-9FA8-5482CC43B775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4951-A9E0-7A4B-A303-16F56D4D6049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AE3B-BEA9-1F46-B59E-E7B7CA9B3281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8894-A8F8-1A4A-9C5B-80BEBDA53F92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9121-0BDC-1540-9433-8B4AD0D49809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71E8-F37B-D740-9DF7-8FA81388A39A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8D78-C65C-6146-A02D-8D80B3E6EFD8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A79-0BD0-054E-B7AE-E8FC21474CC5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51E-1E57-5E40-93FA-8B40E02F2D9C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9E23-3A5A-2942-88F3-17E3F7D169BA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BF2D-A39A-DD46-92E8-360696C0B758}" type="datetime1">
              <a:rPr lang="en-US" smtClean="0"/>
              <a:pPr/>
              <a:t>4/7/10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Max Klein – </a:t>
            </a:r>
            <a:r>
              <a:rPr lang="en-US" dirty="0" err="1" smtClean="0"/>
              <a:t>partons</a:t>
            </a:r>
            <a:r>
              <a:rPr lang="en-US" dirty="0" smtClean="0"/>
              <a:t> at the </a:t>
            </a:r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F1D7-840B-3144-94E4-6FE801704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8.png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9" Type="http://schemas.openxmlformats.org/officeDocument/2006/relationships/oleObject" Target="../embeddings/Microsoft_Equation8.bin"/><Relationship Id="rId10" Type="http://schemas.openxmlformats.org/officeDocument/2006/relationships/oleObject" Target="../embeddings/Microsoft_Equation9.bin"/><Relationship Id="rId11" Type="http://schemas.openxmlformats.org/officeDocument/2006/relationships/image" Target="../media/image4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1.png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://hep.ph.liv.ac.uk/~mklein/simdis09/lhecsim.Dmp.C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Quark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*)</a:t>
            </a:r>
            <a:r>
              <a:rPr lang="en-US" sz="2400" b="1" dirty="0" smtClean="0">
                <a:solidFill>
                  <a:srgbClr val="0000FF"/>
                </a:solidFill>
              </a:rPr>
              <a:t> Distributions with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the </a:t>
            </a:r>
            <a:r>
              <a:rPr lang="en-US" sz="2400" b="1" dirty="0" err="1" smtClean="0">
                <a:solidFill>
                  <a:srgbClr val="0000FF"/>
                </a:solidFill>
              </a:rPr>
              <a:t>LHeC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486400"/>
            <a:ext cx="1752600" cy="440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5552" y="426720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Max </a:t>
            </a:r>
            <a:r>
              <a:rPr lang="en-US" sz="1600" dirty="0" smtClean="0"/>
              <a:t>Klein</a:t>
            </a:r>
          </a:p>
          <a:p>
            <a:pPr algn="ctr"/>
            <a:r>
              <a:rPr lang="en-US" sz="1600" dirty="0" smtClean="0"/>
              <a:t>DESY</a:t>
            </a:r>
            <a:r>
              <a:rPr lang="en-US" sz="1600" dirty="0" smtClean="0"/>
              <a:t>, 7.4.2010</a:t>
            </a:r>
          </a:p>
          <a:p>
            <a:pPr algn="ctr"/>
            <a:r>
              <a:rPr lang="en-US" sz="1600" dirty="0" smtClean="0"/>
              <a:t>Meeting on QCD at 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84733" y="1752600"/>
            <a:ext cx="1473067" cy="175432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Project</a:t>
            </a:r>
          </a:p>
          <a:p>
            <a:r>
              <a:rPr lang="en-US" dirty="0" smtClean="0"/>
              <a:t>Scenarios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smtClean="0"/>
              <a:t>Light Quarks</a:t>
            </a:r>
            <a:endParaRPr lang="en-US" dirty="0" smtClean="0"/>
          </a:p>
          <a:p>
            <a:r>
              <a:rPr lang="en-US" dirty="0" smtClean="0"/>
              <a:t>Heavy Quarks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098197"/>
            <a:ext cx="1659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*)</a:t>
            </a:r>
            <a:r>
              <a:rPr lang="en-US" sz="1400" dirty="0" smtClean="0"/>
              <a:t> For the gluon see</a:t>
            </a:r>
          </a:p>
          <a:p>
            <a:r>
              <a:rPr lang="en-US" sz="1400" dirty="0" smtClean="0"/>
              <a:t>p</a:t>
            </a:r>
            <a:r>
              <a:rPr lang="en-US" sz="1400" dirty="0" smtClean="0"/>
              <a:t>revious talks by</a:t>
            </a:r>
          </a:p>
          <a:p>
            <a:r>
              <a:rPr lang="en-US" sz="1400" dirty="0" smtClean="0"/>
              <a:t>E. Perez at DIS07 </a:t>
            </a:r>
          </a:p>
          <a:p>
            <a:r>
              <a:rPr lang="en-US" sz="1400" dirty="0" smtClean="0"/>
              <a:t>C. </a:t>
            </a:r>
            <a:r>
              <a:rPr lang="en-US" sz="1400" dirty="0" err="1" smtClean="0"/>
              <a:t>Gwenlan</a:t>
            </a:r>
            <a:r>
              <a:rPr lang="en-US" sz="1400" dirty="0" smtClean="0"/>
              <a:t> at DIS09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2483" y="5098197"/>
            <a:ext cx="13995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Some plots old,</a:t>
            </a:r>
          </a:p>
          <a:p>
            <a:r>
              <a:rPr lang="en-US" sz="1400" dirty="0" smtClean="0"/>
              <a:t>s</a:t>
            </a:r>
            <a:r>
              <a:rPr lang="en-US" sz="1400" dirty="0" smtClean="0"/>
              <a:t>ome plots new.</a:t>
            </a:r>
          </a:p>
          <a:p>
            <a:r>
              <a:rPr lang="en-US" sz="1400" dirty="0" smtClean="0"/>
              <a:t>All is preliminary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nd here shown</a:t>
            </a:r>
          </a:p>
          <a:p>
            <a:r>
              <a:rPr lang="en-US" sz="1400" dirty="0" smtClean="0"/>
              <a:t>f</a:t>
            </a:r>
            <a:r>
              <a:rPr lang="en-US" sz="1400" dirty="0" smtClean="0"/>
              <a:t>or discussion.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6705600" cy="762000"/>
          </a:xfrm>
        </p:spPr>
        <p:txBody>
          <a:bodyPr/>
          <a:lstStyle/>
          <a:p>
            <a:r>
              <a:rPr lang="en-US" sz="2400" b="1"/>
              <a:t>Detector requirements</a:t>
            </a: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4640263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High luminosity to reach high Q</a:t>
            </a:r>
            <a:r>
              <a:rPr lang="en-US" sz="1800" baseline="30000"/>
              <a:t>2</a:t>
            </a:r>
            <a:r>
              <a:rPr lang="en-US" sz="1800"/>
              <a:t> and large x</a:t>
            </a:r>
          </a:p>
          <a:p>
            <a:r>
              <a:rPr lang="en-US" sz="1800"/>
              <a:t>   10</a:t>
            </a:r>
            <a:r>
              <a:rPr lang="en-US" sz="1800" baseline="30000"/>
              <a:t>33 </a:t>
            </a:r>
            <a:r>
              <a:rPr lang="en-US" sz="1800"/>
              <a:t>- 10</a:t>
            </a:r>
            <a:r>
              <a:rPr lang="en-US" sz="1800" baseline="30000"/>
              <a:t>34 </a:t>
            </a:r>
            <a:r>
              <a:rPr lang="en-US" sz="1800"/>
              <a:t>                            </a:t>
            </a:r>
            <a:r>
              <a:rPr lang="en-US" sz="1800">
                <a:solidFill>
                  <a:srgbClr val="0000FF"/>
                </a:solidFill>
              </a:rPr>
              <a:t>1-5 10</a:t>
            </a:r>
            <a:r>
              <a:rPr lang="en-US" sz="1800" baseline="30000">
                <a:solidFill>
                  <a:srgbClr val="0000FF"/>
                </a:solidFill>
              </a:rPr>
              <a:t>31</a:t>
            </a:r>
            <a:endParaRPr lang="en-US" sz="1800"/>
          </a:p>
          <a:p>
            <a:endParaRPr lang="en-US" sz="1800"/>
          </a:p>
          <a:p>
            <a:r>
              <a:rPr lang="en-US" sz="1800"/>
              <a:t>Largest possible acceptance </a:t>
            </a:r>
          </a:p>
          <a:p>
            <a:r>
              <a:rPr lang="en-US" sz="1800"/>
              <a:t>   1-179</a:t>
            </a:r>
            <a:r>
              <a:rPr lang="en-US" sz="1800" baseline="30000"/>
              <a:t>o                                                 </a:t>
            </a:r>
            <a:r>
              <a:rPr lang="en-US" sz="1800" baseline="30000">
                <a:solidFill>
                  <a:srgbClr val="0000FF"/>
                </a:solidFill>
              </a:rPr>
              <a:t> </a:t>
            </a:r>
            <a:r>
              <a:rPr lang="en-US" sz="1800">
                <a:solidFill>
                  <a:srgbClr val="0000FF"/>
                </a:solidFill>
              </a:rPr>
              <a:t>7-177</a:t>
            </a:r>
            <a:r>
              <a:rPr lang="en-US" sz="1800" baseline="30000">
                <a:solidFill>
                  <a:srgbClr val="0000FF"/>
                </a:solidFill>
              </a:rPr>
              <a:t>o</a:t>
            </a:r>
            <a:r>
              <a:rPr lang="en-US" sz="1800" baseline="30000"/>
              <a:t> </a:t>
            </a:r>
            <a:endParaRPr lang="en-US" sz="1800"/>
          </a:p>
          <a:p>
            <a:endParaRPr lang="en-US" sz="1800"/>
          </a:p>
          <a:p>
            <a:r>
              <a:rPr lang="en-US" sz="1800"/>
              <a:t>High resolution tracking </a:t>
            </a:r>
          </a:p>
          <a:p>
            <a:r>
              <a:rPr lang="en-US" sz="1800"/>
              <a:t>    0.1 mrad                           </a:t>
            </a:r>
            <a:r>
              <a:rPr lang="en-US" sz="1800">
                <a:solidFill>
                  <a:srgbClr val="0000FF"/>
                </a:solidFill>
              </a:rPr>
              <a:t>0.2-1 mrad</a:t>
            </a:r>
            <a:endParaRPr lang="en-US" sz="1800"/>
          </a:p>
          <a:p>
            <a:endParaRPr lang="en-US" sz="1800"/>
          </a:p>
          <a:p>
            <a:r>
              <a:rPr lang="en-US" sz="1800"/>
              <a:t>Precision electromagnetic calorimetry </a:t>
            </a:r>
          </a:p>
          <a:p>
            <a:r>
              <a:rPr lang="en-US" sz="1800"/>
              <a:t>    0.1%                                  </a:t>
            </a:r>
            <a:r>
              <a:rPr lang="en-US" sz="1800">
                <a:solidFill>
                  <a:srgbClr val="0000FF"/>
                </a:solidFill>
              </a:rPr>
              <a:t>0.2-0.5%</a:t>
            </a:r>
          </a:p>
          <a:p>
            <a:endParaRPr lang="en-US" sz="1800"/>
          </a:p>
          <a:p>
            <a:r>
              <a:rPr lang="en-US" sz="1800"/>
              <a:t>Precision hadronic calorimetry </a:t>
            </a:r>
          </a:p>
          <a:p>
            <a:r>
              <a:rPr lang="en-US" sz="1800"/>
              <a:t>    0.5%                                  </a:t>
            </a:r>
            <a:r>
              <a:rPr lang="en-US" sz="1800">
                <a:solidFill>
                  <a:srgbClr val="0000FF"/>
                </a:solidFill>
              </a:rPr>
              <a:t>1%</a:t>
            </a:r>
            <a:endParaRPr lang="en-US" sz="1800"/>
          </a:p>
          <a:p>
            <a:endParaRPr lang="en-US" sz="1800"/>
          </a:p>
          <a:p>
            <a:r>
              <a:rPr lang="en-US" sz="1800"/>
              <a:t>High precision luminosity measurement</a:t>
            </a:r>
          </a:p>
          <a:p>
            <a:r>
              <a:rPr lang="en-US" sz="1800"/>
              <a:t>    0.5%                                   </a:t>
            </a:r>
            <a:r>
              <a:rPr lang="en-US" sz="1800">
                <a:solidFill>
                  <a:srgbClr val="0000FF"/>
                </a:solidFill>
              </a:rPr>
              <a:t>1%</a:t>
            </a:r>
            <a:endParaRPr lang="en-US" sz="1800"/>
          </a:p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324600" y="853658"/>
            <a:ext cx="2438400" cy="526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LHeC</a:t>
            </a:r>
            <a:r>
              <a:rPr lang="en-US" sz="1600" dirty="0" smtClean="0"/>
              <a:t> </a:t>
            </a:r>
            <a:r>
              <a:rPr lang="en-US" sz="1600" dirty="0"/>
              <a:t>detector</a:t>
            </a:r>
            <a:r>
              <a:rPr lang="en-US" sz="1600" dirty="0" smtClean="0"/>
              <a:t>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has to be at least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2 times better than the good old</a:t>
            </a:r>
            <a:r>
              <a:rPr lang="en-US" sz="1600" dirty="0">
                <a:solidFill>
                  <a:srgbClr val="0000FF"/>
                </a:solidFill>
              </a:rPr>
              <a:t>  H1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/>
              <a:t>Detector parameters</a:t>
            </a:r>
          </a:p>
          <a:p>
            <a:r>
              <a:rPr lang="en-US" sz="1600" dirty="0"/>
              <a:t>were put in simulation of </a:t>
            </a:r>
          </a:p>
          <a:p>
            <a:r>
              <a:rPr lang="en-US" sz="1600" dirty="0"/>
              <a:t>NC and CC (LO) cross</a:t>
            </a:r>
          </a:p>
          <a:p>
            <a:r>
              <a:rPr lang="en-US" sz="1600" dirty="0"/>
              <a:t>sections with analytic</a:t>
            </a:r>
          </a:p>
          <a:p>
            <a:r>
              <a:rPr lang="en-US" sz="1600" dirty="0"/>
              <a:t>calculation of systematic uncertainties.</a:t>
            </a:r>
          </a:p>
          <a:p>
            <a:endParaRPr lang="en-US" sz="1600" dirty="0"/>
          </a:p>
          <a:p>
            <a:r>
              <a:rPr lang="en-US" sz="1600" dirty="0"/>
              <a:t>NLO QCD fits to these</a:t>
            </a:r>
          </a:p>
          <a:p>
            <a:r>
              <a:rPr lang="en-US" sz="1600" dirty="0"/>
              <a:t>‘data’ were performed,</a:t>
            </a:r>
          </a:p>
          <a:p>
            <a:r>
              <a:rPr lang="en-US" sz="1600" dirty="0"/>
              <a:t>on </a:t>
            </a:r>
            <a:r>
              <a:rPr lang="en-US" sz="1600" dirty="0" err="1"/>
              <a:t>pdfs</a:t>
            </a:r>
            <a:r>
              <a:rPr lang="en-US" sz="1600" dirty="0"/>
              <a:t> by Emmanuelle</a:t>
            </a:r>
          </a:p>
          <a:p>
            <a:r>
              <a:rPr lang="en-US" sz="1600" dirty="0" smtClean="0"/>
              <a:t>Perez, on </a:t>
            </a:r>
            <a:r>
              <a:rPr lang="en-US" sz="1600" dirty="0"/>
              <a:t>alphas by</a:t>
            </a:r>
          </a:p>
          <a:p>
            <a:r>
              <a:rPr lang="en-US" sz="1600" dirty="0"/>
              <a:t>Thomas </a:t>
            </a:r>
            <a:r>
              <a:rPr lang="en-US" sz="1600" dirty="0" smtClean="0"/>
              <a:t>Kluge and on</a:t>
            </a:r>
          </a:p>
          <a:p>
            <a:r>
              <a:rPr lang="en-US" sz="1600" dirty="0" smtClean="0"/>
              <a:t>e</a:t>
            </a:r>
            <a:r>
              <a:rPr lang="en-US" sz="1600" dirty="0" smtClean="0"/>
              <a:t>lectroweak couplings </a:t>
            </a:r>
          </a:p>
          <a:p>
            <a:r>
              <a:rPr lang="en-US" sz="1600" dirty="0" smtClean="0"/>
              <a:t>(and </a:t>
            </a:r>
            <a:r>
              <a:rPr lang="en-US" sz="1600" dirty="0" err="1" smtClean="0"/>
              <a:t>pdfs</a:t>
            </a:r>
            <a:r>
              <a:rPr lang="en-US" sz="1600" dirty="0" smtClean="0"/>
              <a:t>) by </a:t>
            </a:r>
          </a:p>
          <a:p>
            <a:r>
              <a:rPr lang="en-US" sz="1600" dirty="0" smtClean="0"/>
              <a:t>Claire </a:t>
            </a:r>
            <a:r>
              <a:rPr lang="en-US" sz="1600" dirty="0" err="1" smtClean="0"/>
              <a:t>Gwenlan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81200" y="58674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LHeC                     </a:t>
            </a:r>
            <a:r>
              <a:rPr lang="en-US">
                <a:solidFill>
                  <a:srgbClr val="0000FF"/>
                </a:solidFill>
              </a:rPr>
              <a:t> HERA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Detector under Design </a:t>
            </a:r>
            <a:r>
              <a:rPr lang="en-US" sz="2000" dirty="0" smtClean="0"/>
              <a:t>(low </a:t>
            </a:r>
            <a:r>
              <a:rPr lang="en-US" sz="2000" dirty="0" err="1" smtClean="0"/>
              <a:t>x</a:t>
            </a:r>
            <a:r>
              <a:rPr lang="en-US" sz="2000" dirty="0" smtClean="0"/>
              <a:t>, high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eA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66" y="1103105"/>
            <a:ext cx="8638156" cy="4309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922819"/>
            <a:ext cx="80078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high precision, large acceptance, LHC/ILC/HERA related, Forward tagging of </a:t>
            </a:r>
            <a:r>
              <a:rPr lang="en-US" b="1" dirty="0" err="1" smtClean="0"/>
              <a:t>p</a:t>
            </a:r>
            <a:r>
              <a:rPr lang="en-US" b="1" dirty="0" smtClean="0"/>
              <a:t>, </a:t>
            </a:r>
            <a:r>
              <a:rPr lang="en-US" b="1" dirty="0" err="1" smtClean="0"/>
              <a:t>n</a:t>
            </a:r>
            <a:r>
              <a:rPr lang="en-US" b="1" dirty="0" smtClean="0"/>
              <a:t>, </a:t>
            </a:r>
            <a:r>
              <a:rPr lang="en-US" b="1" dirty="0" err="1" smtClean="0"/>
              <a:t>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1317" y="5491932"/>
            <a:ext cx="2160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P.Kostka</a:t>
            </a:r>
            <a:r>
              <a:rPr lang="en-US" sz="1000" dirty="0" smtClean="0"/>
              <a:t>, </a:t>
            </a:r>
            <a:r>
              <a:rPr lang="en-US" sz="1000" dirty="0" err="1" smtClean="0"/>
              <a:t>A.Pollini</a:t>
            </a:r>
            <a:r>
              <a:rPr lang="en-US" sz="1000" dirty="0" smtClean="0"/>
              <a:t>, </a:t>
            </a:r>
            <a:r>
              <a:rPr lang="en-US" sz="1000" dirty="0" err="1" smtClean="0"/>
              <a:t>R.Wallny</a:t>
            </a:r>
            <a:r>
              <a:rPr lang="en-US" sz="1000" dirty="0" smtClean="0"/>
              <a:t> et al, 9/09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Valence Quarks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clhecdown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7543800" cy="5856288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400" b="1" dirty="0"/>
              <a:t>Charged currents (</a:t>
            </a:r>
            <a:r>
              <a:rPr lang="en-US" sz="2400" b="1" dirty="0" err="1"/>
              <a:t>e</a:t>
            </a:r>
            <a:r>
              <a:rPr lang="en-US" sz="2400" b="1" dirty="0"/>
              <a:t>+)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clhecup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25475"/>
            <a:ext cx="7543800" cy="5856288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400" b="1" dirty="0"/>
              <a:t>Charged currents (</a:t>
            </a:r>
            <a:r>
              <a:rPr lang="en-US" sz="2400" b="1" dirty="0" err="1"/>
              <a:t>e</a:t>
            </a:r>
            <a:r>
              <a:rPr lang="en-US" sz="2400" b="1" dirty="0"/>
              <a:t>-)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6727"/>
            <a:ext cx="7772400" cy="64854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Electroweak</a:t>
            </a:r>
            <a:r>
              <a:rPr lang="en-US" sz="2400" b="1" dirty="0" smtClean="0">
                <a:solidFill>
                  <a:srgbClr val="0000FF"/>
                </a:solidFill>
              </a:rPr>
              <a:t> NC Cross </a:t>
            </a:r>
            <a:r>
              <a:rPr lang="en-US" sz="2400" b="1" dirty="0" smtClean="0">
                <a:solidFill>
                  <a:srgbClr val="0000FF"/>
                </a:solidFill>
              </a:rPr>
              <a:t>Section Measurements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07" y="705274"/>
            <a:ext cx="6871293" cy="5651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1"/>
            <a:ext cx="77724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Electroweak</a:t>
            </a:r>
            <a:r>
              <a:rPr lang="en-US" sz="2400" b="1" dirty="0" smtClean="0">
                <a:solidFill>
                  <a:srgbClr val="0000FF"/>
                </a:solidFill>
              </a:rPr>
              <a:t> NC Cross </a:t>
            </a:r>
            <a:r>
              <a:rPr lang="en-US" sz="2400" b="1" dirty="0" smtClean="0">
                <a:solidFill>
                  <a:srgbClr val="0000FF"/>
                </a:solidFill>
              </a:rPr>
              <a:t>Section Measurements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69949"/>
            <a:ext cx="2960920" cy="2908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2960920" cy="298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819408"/>
            <a:ext cx="2895600" cy="2958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121" y="3733800"/>
            <a:ext cx="2816679" cy="29855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409" y="2819400"/>
            <a:ext cx="15936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charges and</a:t>
            </a:r>
          </a:p>
          <a:p>
            <a:r>
              <a:rPr lang="en-US" sz="1400" dirty="0" smtClean="0"/>
              <a:t>2 </a:t>
            </a:r>
            <a:r>
              <a:rPr lang="en-US" sz="1400" dirty="0" err="1" smtClean="0"/>
              <a:t>polarisations</a:t>
            </a:r>
            <a:endParaRPr lang="en-US" sz="1400" dirty="0" smtClean="0"/>
          </a:p>
          <a:p>
            <a:r>
              <a:rPr lang="en-US" sz="1400" dirty="0" smtClean="0"/>
              <a:t>very desirable</a:t>
            </a:r>
          </a:p>
          <a:p>
            <a:r>
              <a:rPr lang="en-US" sz="1400" dirty="0" smtClean="0"/>
              <a:t>for electroweak</a:t>
            </a:r>
          </a:p>
          <a:p>
            <a:r>
              <a:rPr lang="en-US" sz="1400" dirty="0" smtClean="0"/>
              <a:t>physics and the</a:t>
            </a:r>
          </a:p>
          <a:p>
            <a:r>
              <a:rPr lang="en-US" sz="1400" dirty="0" smtClean="0"/>
              <a:t>new spectroscopy</a:t>
            </a:r>
          </a:p>
          <a:p>
            <a:r>
              <a:rPr lang="en-US" sz="1400" dirty="0" smtClean="0"/>
              <a:t>should that appear.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Z effects depend </a:t>
            </a:r>
          </a:p>
          <a:p>
            <a:r>
              <a:rPr lang="en-US" sz="1400" dirty="0" smtClean="0"/>
              <a:t>on  charge and </a:t>
            </a:r>
          </a:p>
          <a:p>
            <a:r>
              <a:rPr lang="en-US" sz="1400" dirty="0" err="1" smtClean="0"/>
              <a:t>polarisation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1447800"/>
            <a:ext cx="93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D, </a:t>
            </a:r>
            <a:r>
              <a:rPr lang="en-US" dirty="0" err="1" smtClean="0"/>
              <a:t>x</a:t>
            </a:r>
            <a:r>
              <a:rPr lang="en-US" dirty="0" smtClean="0"/>
              <a:t>=0.2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4953000" cy="533400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</a:rPr>
              <a:t>xF</a:t>
            </a:r>
            <a:r>
              <a:rPr lang="en-US" sz="2800" b="1" baseline="-25000" dirty="0">
                <a:solidFill>
                  <a:srgbClr val="0000FF"/>
                </a:solidFill>
              </a:rPr>
              <a:t>3</a:t>
            </a:r>
            <a:r>
              <a:rPr lang="en-US" sz="2800" b="1" baseline="30000" dirty="0">
                <a:solidFill>
                  <a:srgbClr val="0000FF"/>
                </a:solidFill>
                <a:sym typeface="Symbol" charset="2"/>
              </a:rPr>
              <a:t>Z</a:t>
            </a:r>
            <a:endParaRPr lang="en-US" b="1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7463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350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194425" y="3802063"/>
            <a:ext cx="24161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Valence quarks at low x</a:t>
            </a:r>
          </a:p>
          <a:p>
            <a:pPr>
              <a:spcBef>
                <a:spcPct val="50000"/>
              </a:spcBef>
            </a:pPr>
            <a:r>
              <a:rPr lang="en-US" sz="1600"/>
              <a:t>or/and unexpected sea</a:t>
            </a:r>
          </a:p>
          <a:p>
            <a:pPr>
              <a:spcBef>
                <a:spcPct val="50000"/>
              </a:spcBef>
            </a:pPr>
            <a:r>
              <a:rPr lang="en-US" sz="1600"/>
              <a:t>asymmetries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from  yZ interference</a:t>
            </a:r>
            <a:endParaRPr lang="en-US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562600"/>
            <a:ext cx="4648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953000"/>
            <a:ext cx="2795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5257800"/>
            <a:ext cx="279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8229600" y="381000"/>
            <a:ext cx="69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HERA I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5867400" y="4876800"/>
            <a:ext cx="2971800" cy="83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 smtClean="0">
                <a:solidFill>
                  <a:srgbClr val="0000FF"/>
                </a:solidFill>
              </a:rPr>
              <a:t>   =F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</a:rPr>
              <a:t>γZ</a:t>
            </a:r>
            <a:r>
              <a:rPr lang="en-US" sz="1800" dirty="0" smtClean="0">
                <a:solidFill>
                  <a:srgbClr val="0000FF"/>
                </a:solidFill>
              </a:rPr>
              <a:t>=2xΣv</a:t>
            </a:r>
            <a:r>
              <a:rPr lang="en-US" sz="1800" baseline="-25000" dirty="0" smtClean="0">
                <a:solidFill>
                  <a:srgbClr val="0000FF"/>
                </a:solidFill>
              </a:rPr>
              <a:t>q</a:t>
            </a:r>
            <a:r>
              <a:rPr lang="en-US" sz="1800" dirty="0" smtClean="0">
                <a:solidFill>
                  <a:srgbClr val="0000FF"/>
                </a:solidFill>
              </a:rPr>
              <a:t>e</a:t>
            </a:r>
            <a:r>
              <a:rPr lang="en-US" sz="1800" baseline="-25000" dirty="0" smtClean="0">
                <a:solidFill>
                  <a:srgbClr val="0000FF"/>
                </a:solidFill>
              </a:rPr>
              <a:t>q</a:t>
            </a:r>
            <a:r>
              <a:rPr lang="en-US" sz="1800" dirty="0" smtClean="0">
                <a:solidFill>
                  <a:srgbClr val="0000FF"/>
                </a:solidFill>
              </a:rPr>
              <a:t>(q+qbar)</a:t>
            </a:r>
            <a:endParaRPr lang="en-US" sz="1800" baseline="300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2" y="1417638"/>
            <a:ext cx="6065198" cy="5035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1600200"/>
            <a:ext cx="16905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Huge PV effects in</a:t>
            </a:r>
          </a:p>
          <a:p>
            <a:r>
              <a:rPr lang="en-US" sz="1600" dirty="0" err="1" smtClean="0"/>
              <a:t>p</a:t>
            </a:r>
            <a:r>
              <a:rPr lang="en-US" sz="1600" dirty="0" err="1" smtClean="0"/>
              <a:t>olarisation</a:t>
            </a:r>
            <a:endParaRPr lang="en-US" sz="1600" dirty="0" smtClean="0"/>
          </a:p>
          <a:p>
            <a:r>
              <a:rPr lang="en-US" sz="1600" dirty="0" smtClean="0"/>
              <a:t>asymmetry</a:t>
            </a:r>
          </a:p>
          <a:p>
            <a:endParaRPr lang="en-US" sz="1600" dirty="0" smtClean="0"/>
          </a:p>
          <a:p>
            <a:r>
              <a:rPr lang="en-US" sz="1600" dirty="0" smtClean="0"/>
              <a:t>Scenario C:</a:t>
            </a:r>
          </a:p>
          <a:p>
            <a:endParaRPr lang="en-US" sz="1600" dirty="0" smtClean="0"/>
          </a:p>
          <a:p>
            <a:r>
              <a:rPr lang="en-US" sz="1600" dirty="0" smtClean="0"/>
              <a:t>50*7000 GeV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(P=±0.4)</a:t>
            </a:r>
          </a:p>
          <a:p>
            <a:r>
              <a:rPr lang="en-US" sz="1600" dirty="0" smtClean="0"/>
              <a:t>1fb</a:t>
            </a:r>
            <a:r>
              <a:rPr lang="en-US" sz="1600" baseline="30000" dirty="0" smtClean="0"/>
              <a:t>-1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4572000"/>
            <a:ext cx="200587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CC and NC </a:t>
            </a:r>
          </a:p>
          <a:p>
            <a:r>
              <a:rPr lang="en-US" sz="1600" b="1" dirty="0" smtClean="0"/>
              <a:t>p</a:t>
            </a:r>
            <a:r>
              <a:rPr lang="en-US" sz="1600" b="1" dirty="0" smtClean="0"/>
              <a:t>rovide accurate</a:t>
            </a:r>
          </a:p>
          <a:p>
            <a:r>
              <a:rPr lang="en-US" sz="1600" b="1" dirty="0" smtClean="0"/>
              <a:t>d</a:t>
            </a:r>
            <a:r>
              <a:rPr lang="en-US" sz="1600" b="1" dirty="0" smtClean="0"/>
              <a:t>etermination and</a:t>
            </a:r>
          </a:p>
          <a:p>
            <a:r>
              <a:rPr lang="en-US" sz="1600" b="1" dirty="0" smtClean="0"/>
              <a:t>s</a:t>
            </a:r>
            <a:r>
              <a:rPr lang="en-US" sz="1600" b="1" dirty="0" smtClean="0"/>
              <a:t>eparation of valence</a:t>
            </a:r>
          </a:p>
          <a:p>
            <a:r>
              <a:rPr lang="en-US" sz="1600" b="1" dirty="0" smtClean="0"/>
              <a:t>q</a:t>
            </a:r>
            <a:r>
              <a:rPr lang="en-US" sz="1600" b="1" dirty="0" smtClean="0"/>
              <a:t>uark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doveru2_q2_1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7200900" cy="5867400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 b="1" dirty="0" err="1"/>
              <a:t>d/u</a:t>
            </a:r>
            <a:r>
              <a:rPr lang="en-US" sz="2800" b="1" dirty="0"/>
              <a:t> at large </a:t>
            </a:r>
            <a:r>
              <a:rPr lang="en-US" sz="2800" b="1" dirty="0" err="1"/>
              <a:t>x</a:t>
            </a:r>
            <a:endParaRPr lang="en-US" b="1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924800" y="5486400"/>
            <a:ext cx="725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E.Perez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486"/>
            <a:ext cx="7772400" cy="6313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Ring-Ring </a:t>
            </a:r>
            <a:r>
              <a:rPr lang="en-US" sz="2800" b="1" dirty="0" smtClean="0">
                <a:solidFill>
                  <a:srgbClr val="0000FF"/>
                </a:solidFill>
              </a:rPr>
              <a:t>Parameters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63" y="3578089"/>
            <a:ext cx="4341337" cy="23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90" y="1269380"/>
            <a:ext cx="3935219" cy="3468272"/>
          </a:xfrm>
          <a:prstGeom prst="rect">
            <a:avLst/>
          </a:prstGeom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5800" y="5300870"/>
          <a:ext cx="3175000" cy="430212"/>
        </p:xfrm>
        <a:graphic>
          <a:graphicData uri="http://schemas.openxmlformats.org/presentationml/2006/ole">
            <p:oleObj spid="_x0000_s53250" name="Equation" r:id="rId5" imgW="3378200" imgH="4572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08200" y="6062870"/>
          <a:ext cx="1752600" cy="430213"/>
        </p:xfrm>
        <a:graphic>
          <a:graphicData uri="http://schemas.openxmlformats.org/presentationml/2006/ole">
            <p:oleObj spid="_x0000_s53251" name="Equation" r:id="rId6" imgW="1968500" imgH="482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9304" y="1269380"/>
            <a:ext cx="3570208" cy="1959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Luminosity for </a:t>
            </a:r>
            <a:r>
              <a:rPr lang="en-US" sz="1400" b="1" dirty="0" err="1" smtClean="0"/>
              <a:t>e</a:t>
            </a:r>
            <a:r>
              <a:rPr lang="en-US" sz="1400" b="1" baseline="30000" dirty="0" err="1" smtClean="0"/>
              <a:t>±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safely above 10</a:t>
            </a:r>
            <a:r>
              <a:rPr lang="en-US" sz="1400" b="1" baseline="30000" dirty="0" smtClean="0"/>
              <a:t>33</a:t>
            </a:r>
            <a:r>
              <a:rPr lang="en-US" sz="1400" b="1" dirty="0" smtClean="0"/>
              <a:t>cm</a:t>
            </a:r>
            <a:r>
              <a:rPr lang="en-US" sz="1400" b="1" baseline="30000" dirty="0" smtClean="0"/>
              <a:t>-2</a:t>
            </a:r>
            <a:r>
              <a:rPr lang="en-US" sz="1400" b="1" dirty="0" smtClean="0"/>
              <a:t>s</a:t>
            </a:r>
            <a:r>
              <a:rPr lang="en-US" sz="1400" b="1" baseline="30000" dirty="0" smtClean="0"/>
              <a:t>-1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Used “ultimate” LHC beam parameters</a:t>
            </a:r>
          </a:p>
          <a:p>
            <a:endParaRPr lang="en-US" sz="1400" b="1" baseline="30000" dirty="0" smtClean="0"/>
          </a:p>
          <a:p>
            <a:r>
              <a:rPr lang="en-US" sz="1400" b="1" dirty="0" smtClean="0"/>
              <a:t>Energy limited by injection and </a:t>
            </a:r>
            <a:r>
              <a:rPr lang="en-US" sz="1400" b="1" dirty="0" err="1" smtClean="0"/>
              <a:t>syn.rad</a:t>
            </a:r>
            <a:r>
              <a:rPr lang="en-US" sz="1400" b="1" dirty="0" smtClean="0"/>
              <a:t> losses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Power limit set to 100 MW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Small 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tuneshift</a:t>
            </a:r>
            <a:r>
              <a:rPr lang="en-US" sz="1400" b="1" dirty="0" smtClean="0"/>
              <a:t>:  simultaneous pp and </a:t>
            </a:r>
            <a:r>
              <a:rPr lang="en-US" sz="1400" b="1" dirty="0" err="1" smtClean="0"/>
              <a:t>ep</a:t>
            </a:r>
            <a:endParaRPr lang="en-US" sz="1400" b="1" dirty="0" smtClean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562087" y="3931478"/>
            <a:ext cx="117719" cy="11771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Constraints at Low </a:t>
            </a:r>
            <a:r>
              <a:rPr lang="en-US" sz="2800" b="1" dirty="0" err="1" smtClean="0">
                <a:solidFill>
                  <a:srgbClr val="0000FF"/>
                </a:solidFill>
              </a:rPr>
              <a:t>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7086600" cy="56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359650" y="533400"/>
            <a:ext cx="1207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F</a:t>
            </a:r>
            <a:r>
              <a:rPr lang="en-US" sz="1400" b="1" baseline="-25000" dirty="0" smtClean="0"/>
              <a:t>L</a:t>
            </a:r>
            <a:r>
              <a:rPr lang="en-US" sz="1400" b="1" dirty="0" smtClean="0"/>
              <a:t> </a:t>
            </a:r>
            <a:r>
              <a:rPr lang="en-US" sz="1400" b="1" dirty="0"/>
              <a:t>takes long</a:t>
            </a:r>
          </a:p>
          <a:p>
            <a:r>
              <a:rPr lang="en-US" sz="1400" b="1" dirty="0"/>
              <a:t>(1986-</a:t>
            </a:r>
            <a:r>
              <a:rPr lang="en-US" sz="1400" b="1" dirty="0" smtClean="0"/>
              <a:t>2010)</a:t>
            </a:r>
            <a:r>
              <a:rPr lang="en-US" sz="1400" b="1" dirty="0"/>
              <a:t>…</a:t>
            </a:r>
            <a:endParaRPr lang="en-US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355725" y="1004888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LHeC</a:t>
            </a:r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038600" y="13192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HERA</a:t>
            </a:r>
          </a:p>
          <a:p>
            <a:r>
              <a:rPr lang="en-US" sz="1200"/>
              <a:t>Simul.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324600"/>
            <a:ext cx="715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L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provide crucial information at low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strong constraint on gluon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64068"/>
            <a:ext cx="433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Simulated 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 Measurement at the </a:t>
            </a:r>
            <a:r>
              <a:rPr lang="en-US" sz="2000" b="1" dirty="0" err="1" smtClean="0">
                <a:solidFill>
                  <a:srgbClr val="FF0000"/>
                </a:solidFill>
              </a:rPr>
              <a:t>LHeC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overu_compare_q2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09600"/>
            <a:ext cx="6553200" cy="5616575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 b="1" dirty="0" err="1">
                <a:solidFill>
                  <a:srgbClr val="008000"/>
                </a:solidFill>
              </a:rPr>
              <a:t>d/u</a:t>
            </a:r>
            <a:r>
              <a:rPr lang="en-US" sz="2800" b="1" dirty="0">
                <a:solidFill>
                  <a:srgbClr val="008000"/>
                </a:solidFill>
              </a:rPr>
              <a:t> at low </a:t>
            </a:r>
            <a:r>
              <a:rPr lang="en-US" sz="2800" b="1" dirty="0" err="1">
                <a:solidFill>
                  <a:srgbClr val="008000"/>
                </a:solidFill>
              </a:rPr>
              <a:t>x</a:t>
            </a:r>
            <a:r>
              <a:rPr lang="en-US" sz="2800" b="1" dirty="0">
                <a:solidFill>
                  <a:srgbClr val="008000"/>
                </a:solidFill>
              </a:rPr>
              <a:t> from deuterons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391400" y="1143000"/>
            <a:ext cx="1746492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Note </a:t>
            </a:r>
          </a:p>
          <a:p>
            <a:r>
              <a:rPr lang="en-US" sz="1600" dirty="0"/>
              <a:t>all QCD fits</a:t>
            </a:r>
          </a:p>
          <a:p>
            <a:r>
              <a:rPr lang="en-US" sz="1600" dirty="0"/>
              <a:t>assume </a:t>
            </a:r>
          </a:p>
          <a:p>
            <a:r>
              <a:rPr lang="en-US" sz="1600" dirty="0" err="1"/>
              <a:t>u</a:t>
            </a:r>
            <a:r>
              <a:rPr lang="en-US" sz="1600" dirty="0"/>
              <a:t>=</a:t>
            </a:r>
            <a:r>
              <a:rPr lang="en-US" sz="1600" dirty="0" err="1"/>
              <a:t>d</a:t>
            </a:r>
            <a:r>
              <a:rPr lang="en-US" sz="1600" dirty="0"/>
              <a:t> </a:t>
            </a:r>
          </a:p>
          <a:p>
            <a:r>
              <a:rPr lang="en-US" sz="1600" dirty="0"/>
              <a:t>at low </a:t>
            </a:r>
            <a:r>
              <a:rPr lang="en-US" sz="1600" dirty="0" err="1"/>
              <a:t>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 constraint</a:t>
            </a:r>
          </a:p>
          <a:p>
            <a:r>
              <a:rPr lang="en-US" sz="1600" dirty="0"/>
              <a:t>from </a:t>
            </a:r>
            <a:r>
              <a:rPr lang="en-US" sz="1600" dirty="0" smtClean="0"/>
              <a:t>HERA,</a:t>
            </a:r>
          </a:p>
          <a:p>
            <a:r>
              <a:rPr lang="en-US" sz="1600" dirty="0" smtClean="0"/>
              <a:t>Just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[some constraint</a:t>
            </a:r>
          </a:p>
          <a:p>
            <a:r>
              <a:rPr lang="en-US" sz="1600" dirty="0" smtClean="0"/>
              <a:t> from LHC (W,Z)</a:t>
            </a:r>
          </a:p>
          <a:p>
            <a:r>
              <a:rPr lang="en-US" sz="1600" dirty="0" smtClean="0"/>
              <a:t> but at 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GeV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</a:t>
            </a:r>
          </a:p>
          <a:p>
            <a:endParaRPr lang="en-US" sz="1600" dirty="0" smtClean="0"/>
          </a:p>
          <a:p>
            <a:r>
              <a:rPr lang="en-US" sz="1600" dirty="0" smtClean="0"/>
              <a:t>Control shadowing</a:t>
            </a:r>
          </a:p>
          <a:p>
            <a:r>
              <a:rPr lang="en-US" sz="1600" dirty="0" smtClean="0"/>
              <a:t>w</a:t>
            </a:r>
            <a:r>
              <a:rPr lang="en-US" sz="1600" dirty="0" smtClean="0"/>
              <a:t>ith diffraction!</a:t>
            </a:r>
          </a:p>
          <a:p>
            <a:endParaRPr lang="en-US" sz="1600" dirty="0" smtClean="0"/>
          </a:p>
          <a:p>
            <a:r>
              <a:rPr lang="en-US" sz="1600" dirty="0" smtClean="0"/>
              <a:t>Tag spectator </a:t>
            </a:r>
          </a:p>
          <a:p>
            <a:r>
              <a:rPr lang="en-US" sz="1600" dirty="0" smtClean="0"/>
              <a:t>p</a:t>
            </a:r>
            <a:r>
              <a:rPr lang="en-US" sz="1600" dirty="0" smtClean="0"/>
              <a:t>rotons in </a:t>
            </a:r>
            <a:r>
              <a:rPr lang="en-US" sz="1600" dirty="0" err="1" smtClean="0"/>
              <a:t>eD</a:t>
            </a:r>
            <a:r>
              <a:rPr lang="en-US" sz="1600" dirty="0" smtClean="0"/>
              <a:t>=en</a:t>
            </a:r>
          </a:p>
          <a:p>
            <a:r>
              <a:rPr lang="en-US" sz="1600" dirty="0" smtClean="0"/>
              <a:t>c</a:t>
            </a:r>
            <a:r>
              <a:rPr lang="en-US" sz="1600" dirty="0" smtClean="0"/>
              <a:t>ollisions!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918398"/>
            <a:ext cx="714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E.Perez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541172"/>
            <a:ext cx="1631950" cy="48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Heavy Quarks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2069068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</a:t>
            </a:r>
            <a:r>
              <a:rPr lang="en-US" sz="2000" b="1" dirty="0" err="1" smtClean="0"/>
              <a:t>-c-t-s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Beauty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5946" y="4800600"/>
            <a:ext cx="928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r>
              <a:rPr lang="en-US" sz="1200" dirty="0" smtClean="0"/>
              <a:t>pen: 1</a:t>
            </a:r>
            <a:r>
              <a:rPr lang="en-US" sz="1200" baseline="30000" dirty="0" smtClean="0"/>
              <a:t>O</a:t>
            </a:r>
          </a:p>
          <a:p>
            <a:endParaRPr lang="en-US" sz="1200" baseline="30000" dirty="0" smtClean="0"/>
          </a:p>
          <a:p>
            <a:r>
              <a:rPr lang="en-US" sz="1200" dirty="0" smtClean="0"/>
              <a:t>c</a:t>
            </a:r>
            <a:r>
              <a:rPr lang="en-US" sz="1200" dirty="0" smtClean="0"/>
              <a:t>losed: 10</a:t>
            </a:r>
            <a:r>
              <a:rPr lang="en-US" sz="1200" baseline="30000" dirty="0" smtClean="0"/>
              <a:t>o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b</a:t>
            </a:r>
            <a:r>
              <a:rPr lang="en-US" sz="1200" dirty="0" smtClean="0"/>
              <a:t>ox: 1 </a:t>
            </a:r>
            <a:r>
              <a:rPr lang="en-US" sz="1200" dirty="0" err="1" smtClean="0"/>
              <a:t>TeV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40" y="999067"/>
            <a:ext cx="6221360" cy="5357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447800"/>
            <a:ext cx="17626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Systematic error </a:t>
            </a:r>
          </a:p>
          <a:p>
            <a:r>
              <a:rPr lang="en-US" sz="1400" dirty="0" smtClean="0"/>
              <a:t>dominates (so far 5%) </a:t>
            </a:r>
          </a:p>
          <a:p>
            <a:endParaRPr lang="en-US" sz="1400" dirty="0" smtClean="0"/>
          </a:p>
          <a:p>
            <a:r>
              <a:rPr lang="en-US" sz="1400" dirty="0" smtClean="0"/>
              <a:t>Precise measurement</a:t>
            </a:r>
          </a:p>
          <a:p>
            <a:r>
              <a:rPr lang="en-US" sz="1400" dirty="0" smtClean="0"/>
              <a:t>n</a:t>
            </a:r>
            <a:r>
              <a:rPr lang="en-US" sz="1400" dirty="0" smtClean="0"/>
              <a:t>ear threshold and</a:t>
            </a:r>
          </a:p>
          <a:p>
            <a:r>
              <a:rPr lang="en-US" sz="1400" dirty="0" smtClean="0"/>
              <a:t>u</a:t>
            </a:r>
            <a:r>
              <a:rPr lang="en-US" sz="1400" dirty="0" smtClean="0"/>
              <a:t>p to 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GeV</a:t>
            </a:r>
            <a:r>
              <a:rPr lang="en-US" sz="1400" baseline="30000" dirty="0" smtClean="0"/>
              <a:t>2</a:t>
            </a:r>
          </a:p>
          <a:p>
            <a:endParaRPr lang="en-US" sz="1400" dirty="0" smtClean="0"/>
          </a:p>
          <a:p>
            <a:r>
              <a:rPr lang="en-US" sz="1400" dirty="0" smtClean="0"/>
              <a:t>Beauty may become</a:t>
            </a:r>
          </a:p>
          <a:p>
            <a:r>
              <a:rPr lang="en-US" sz="1400" dirty="0" smtClean="0"/>
              <a:t>c</a:t>
            </a:r>
            <a:r>
              <a:rPr lang="en-US" sz="1400" dirty="0" smtClean="0"/>
              <a:t>rucial if MSSM Higgs</a:t>
            </a:r>
          </a:p>
          <a:p>
            <a:r>
              <a:rPr lang="en-US" sz="1400" dirty="0" smtClean="0"/>
              <a:t>i</a:t>
            </a:r>
            <a:r>
              <a:rPr lang="en-US" sz="1400" dirty="0" smtClean="0"/>
              <a:t>s found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171684"/>
            <a:ext cx="134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, 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bb,γZ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Charm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90600"/>
            <a:ext cx="6258747" cy="536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5946" y="4800600"/>
            <a:ext cx="928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</a:t>
            </a:r>
            <a:r>
              <a:rPr lang="en-US" sz="1200" dirty="0" smtClean="0"/>
              <a:t>pen: 1</a:t>
            </a:r>
            <a:r>
              <a:rPr lang="en-US" sz="1200" baseline="30000" dirty="0" smtClean="0"/>
              <a:t>O</a:t>
            </a:r>
          </a:p>
          <a:p>
            <a:endParaRPr lang="en-US" sz="1200" baseline="30000" dirty="0" smtClean="0"/>
          </a:p>
          <a:p>
            <a:r>
              <a:rPr lang="en-US" sz="1200" dirty="0" smtClean="0"/>
              <a:t>c</a:t>
            </a:r>
            <a:r>
              <a:rPr lang="en-US" sz="1200" dirty="0" smtClean="0"/>
              <a:t>losed: 10</a:t>
            </a:r>
            <a:r>
              <a:rPr lang="en-US" sz="1200" baseline="30000" dirty="0" smtClean="0"/>
              <a:t>o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b</a:t>
            </a:r>
            <a:r>
              <a:rPr lang="en-US" sz="1200" dirty="0" smtClean="0"/>
              <a:t>ox: 1 </a:t>
            </a:r>
            <a:r>
              <a:rPr lang="en-US" sz="1200" dirty="0" err="1" smtClean="0"/>
              <a:t>TeV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447800"/>
            <a:ext cx="2049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Systematic error </a:t>
            </a:r>
          </a:p>
          <a:p>
            <a:r>
              <a:rPr lang="en-US" sz="1400" dirty="0" smtClean="0"/>
              <a:t>d</a:t>
            </a:r>
            <a:r>
              <a:rPr lang="en-US" sz="1400" dirty="0" smtClean="0"/>
              <a:t>ominates  (</a:t>
            </a:r>
            <a:r>
              <a:rPr lang="en-US" sz="1400" dirty="0" smtClean="0"/>
              <a:t>s</a:t>
            </a:r>
            <a:r>
              <a:rPr lang="en-US" sz="1400" dirty="0" smtClean="0"/>
              <a:t>o far 3%)</a:t>
            </a:r>
          </a:p>
          <a:p>
            <a:endParaRPr lang="en-US" sz="1400" dirty="0" smtClean="0"/>
          </a:p>
          <a:p>
            <a:r>
              <a:rPr lang="en-US" sz="1400" dirty="0" smtClean="0"/>
              <a:t>Precise measurement</a:t>
            </a:r>
          </a:p>
          <a:p>
            <a:r>
              <a:rPr lang="en-US" sz="1400" dirty="0" smtClean="0"/>
              <a:t>n</a:t>
            </a:r>
            <a:r>
              <a:rPr lang="en-US" sz="1400" dirty="0" smtClean="0"/>
              <a:t>ear threshold and</a:t>
            </a:r>
          </a:p>
          <a:p>
            <a:r>
              <a:rPr lang="en-US" sz="1400" dirty="0" smtClean="0"/>
              <a:t>u</a:t>
            </a:r>
            <a:r>
              <a:rPr lang="en-US" sz="1400" dirty="0" smtClean="0"/>
              <a:t>p to 10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 GeV</a:t>
            </a:r>
            <a:r>
              <a:rPr lang="en-US" sz="1400" baseline="30000" dirty="0" smtClean="0"/>
              <a:t>2</a:t>
            </a:r>
          </a:p>
          <a:p>
            <a:endParaRPr lang="en-US" sz="1400" dirty="0" smtClean="0"/>
          </a:p>
          <a:p>
            <a:r>
              <a:rPr lang="en-US" sz="1400" dirty="0" smtClean="0"/>
              <a:t>F</a:t>
            </a:r>
            <a:r>
              <a:rPr lang="en-US" sz="1400" baseline="-25000" dirty="0" smtClean="0"/>
              <a:t>2</a:t>
            </a:r>
            <a:r>
              <a:rPr lang="en-US" sz="1400" baseline="30000" dirty="0" smtClean="0"/>
              <a:t>cc</a:t>
            </a:r>
            <a:r>
              <a:rPr lang="en-US" sz="1400" dirty="0" smtClean="0"/>
              <a:t> will become precision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esting ground for QCD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nd proton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171684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, F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cc,γZ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 charm NC couplings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Charm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4651"/>
            <a:ext cx="7848600" cy="662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Charm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37" y="990600"/>
            <a:ext cx="6284883" cy="5365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0720" y="3352800"/>
            <a:ext cx="194155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r>
              <a:rPr lang="en-US" sz="1400" dirty="0" smtClean="0"/>
              <a:t>pen: H1 ZEUS 2010</a:t>
            </a:r>
          </a:p>
          <a:p>
            <a:endParaRPr lang="en-US" sz="1400" dirty="0" smtClean="0"/>
          </a:p>
          <a:p>
            <a:r>
              <a:rPr lang="en-US" sz="1400" dirty="0" smtClean="0"/>
              <a:t>c</a:t>
            </a:r>
            <a:r>
              <a:rPr lang="en-US" sz="1400" dirty="0" smtClean="0"/>
              <a:t>losed: </a:t>
            </a:r>
            <a:r>
              <a:rPr lang="en-US" sz="1400" dirty="0" err="1" smtClean="0"/>
              <a:t>LHeC</a:t>
            </a:r>
            <a:endParaRPr lang="en-US" sz="1400" dirty="0" smtClean="0"/>
          </a:p>
          <a:p>
            <a:r>
              <a:rPr lang="en-US" sz="1400" dirty="0" smtClean="0"/>
              <a:t>u</a:t>
            </a:r>
            <a:r>
              <a:rPr lang="en-US" sz="1400" dirty="0" smtClean="0"/>
              <a:t>sing H1pdf09 LO</a:t>
            </a:r>
          </a:p>
          <a:p>
            <a:r>
              <a:rPr lang="en-US" sz="1400" dirty="0" smtClean="0"/>
              <a:t>f</a:t>
            </a:r>
            <a:r>
              <a:rPr lang="en-US" sz="1400" dirty="0" smtClean="0"/>
              <a:t>or illustration</a:t>
            </a:r>
          </a:p>
          <a:p>
            <a:endParaRPr lang="en-US" sz="1400" dirty="0" smtClean="0"/>
          </a:p>
          <a:p>
            <a:r>
              <a:rPr lang="en-US" sz="1400" dirty="0" smtClean="0"/>
              <a:t>Have to make good</a:t>
            </a:r>
          </a:p>
          <a:p>
            <a:r>
              <a:rPr lang="en-US" sz="1400" dirty="0" smtClean="0"/>
              <a:t>i.e. better and complete</a:t>
            </a:r>
          </a:p>
          <a:p>
            <a:r>
              <a:rPr lang="en-US" sz="1400" dirty="0" smtClean="0"/>
              <a:t>p</a:t>
            </a:r>
            <a:r>
              <a:rPr lang="en-US" sz="1400" dirty="0" smtClean="0"/>
              <a:t>lots to demonstrate</a:t>
            </a:r>
          </a:p>
          <a:p>
            <a:r>
              <a:rPr lang="en-US" sz="1400" dirty="0" smtClean="0"/>
              <a:t>p</a:t>
            </a:r>
            <a:r>
              <a:rPr lang="en-US" sz="1400" dirty="0" smtClean="0"/>
              <a:t>otential of </a:t>
            </a:r>
            <a:r>
              <a:rPr lang="en-US" sz="1400" dirty="0" err="1" smtClean="0"/>
              <a:t>LHeC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vs</a:t>
            </a:r>
            <a:r>
              <a:rPr lang="en-US" sz="1400" dirty="0" smtClean="0"/>
              <a:t> HERA and </a:t>
            </a:r>
            <a:r>
              <a:rPr lang="en-US" sz="1400" dirty="0" err="1" smtClean="0"/>
              <a:t>vs</a:t>
            </a:r>
            <a:r>
              <a:rPr lang="en-US" sz="1400" dirty="0" smtClean="0"/>
              <a:t> 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Intrinsic Charm ??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0262"/>
            <a:ext cx="6204920" cy="5175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8042" y="2133600"/>
            <a:ext cx="190875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CTEQ6 with (solid)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nd w/o (dashed)</a:t>
            </a:r>
          </a:p>
          <a:p>
            <a:r>
              <a:rPr lang="en-US" sz="1400" dirty="0" smtClean="0"/>
              <a:t>i</a:t>
            </a:r>
            <a:r>
              <a:rPr lang="en-US" sz="1400" dirty="0" smtClean="0"/>
              <a:t>ntrinsic charm</a:t>
            </a:r>
          </a:p>
          <a:p>
            <a:endParaRPr lang="en-US" sz="1400" dirty="0" smtClean="0"/>
          </a:p>
          <a:p>
            <a:r>
              <a:rPr lang="en-US" sz="1400" dirty="0" smtClean="0"/>
              <a:t>To access the high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r>
              <a:rPr lang="en-US" sz="1400" dirty="0" smtClean="0"/>
              <a:t>r</a:t>
            </a:r>
            <a:r>
              <a:rPr lang="en-US" sz="1400" dirty="0" smtClean="0"/>
              <a:t>egion one needs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o tag charm in fwd</a:t>
            </a:r>
          </a:p>
          <a:p>
            <a:r>
              <a:rPr lang="en-US" sz="1400" dirty="0" smtClean="0"/>
              <a:t>d</a:t>
            </a:r>
            <a:r>
              <a:rPr lang="en-US" sz="1400" dirty="0" smtClean="0"/>
              <a:t>irection and lower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he proton beam</a:t>
            </a:r>
          </a:p>
          <a:p>
            <a:r>
              <a:rPr lang="en-US" sz="1400" dirty="0" smtClean="0"/>
              <a:t>e</a:t>
            </a:r>
            <a:r>
              <a:rPr lang="en-US" sz="1400" dirty="0" smtClean="0"/>
              <a:t>nergy and get</a:t>
            </a:r>
          </a:p>
          <a:p>
            <a:r>
              <a:rPr lang="en-US" sz="1400" dirty="0" smtClean="0"/>
              <a:t>h</a:t>
            </a:r>
            <a:r>
              <a:rPr lang="en-US" sz="1400" dirty="0" smtClean="0"/>
              <a:t>igh luminosity.</a:t>
            </a:r>
          </a:p>
          <a:p>
            <a:r>
              <a:rPr lang="en-US" sz="1400" dirty="0" smtClean="0"/>
              <a:t>Worth a remark in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he CDR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Cf</a:t>
            </a:r>
            <a:r>
              <a:rPr lang="en-US" sz="1400" dirty="0" smtClean="0"/>
              <a:t> D0</a:t>
            </a:r>
          </a:p>
          <a:p>
            <a:r>
              <a:rPr lang="en-US" sz="1400" dirty="0" smtClean="0"/>
              <a:t>PRL </a:t>
            </a:r>
            <a:r>
              <a:rPr lang="en-US" sz="1400" dirty="0" smtClean="0"/>
              <a:t>102, 192002 (2009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Thanks to Stan.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Top and </a:t>
            </a:r>
            <a:r>
              <a:rPr lang="en-US" sz="2400" dirty="0">
                <a:solidFill>
                  <a:srgbClr val="FF0000"/>
                </a:solidFill>
              </a:rPr>
              <a:t>Top</a:t>
            </a:r>
            <a:r>
              <a:rPr lang="en-US" sz="2400" dirty="0">
                <a:solidFill>
                  <a:srgbClr val="0000FF"/>
                </a:solidFill>
              </a:rPr>
              <a:t> Production at the </a:t>
            </a:r>
            <a:r>
              <a:rPr lang="en-US" sz="2400" dirty="0" err="1">
                <a:solidFill>
                  <a:srgbClr val="0000FF"/>
                </a:solidFill>
              </a:rPr>
              <a:t>LHeC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(CC)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9939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5918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0" name="Object 1028"/>
          <p:cNvGraphicFramePr>
            <a:graphicFrameLocks noChangeAspect="1"/>
          </p:cNvGraphicFramePr>
          <p:nvPr/>
        </p:nvGraphicFramePr>
        <p:xfrm>
          <a:off x="2057400" y="1790700"/>
          <a:ext cx="914400" cy="293688"/>
        </p:xfrm>
        <a:graphic>
          <a:graphicData uri="http://schemas.openxmlformats.org/presentationml/2006/ole">
            <p:oleObj spid="_x0000_s39938" name="Equation" r:id="rId5" imgW="635000" imgH="203200" progId="Equation.3">
              <p:embed/>
            </p:oleObj>
          </a:graphicData>
        </a:graphic>
      </p:graphicFrame>
      <p:graphicFrame>
        <p:nvGraphicFramePr>
          <p:cNvPr id="39941" name="Object 1029"/>
          <p:cNvGraphicFramePr>
            <a:graphicFrameLocks noChangeAspect="1"/>
          </p:cNvGraphicFramePr>
          <p:nvPr/>
        </p:nvGraphicFramePr>
        <p:xfrm>
          <a:off x="4876800" y="1809750"/>
          <a:ext cx="854075" cy="263525"/>
        </p:xfrm>
        <a:graphic>
          <a:graphicData uri="http://schemas.openxmlformats.org/presentationml/2006/ole">
            <p:oleObj spid="_x0000_s39939" name="Equation" r:id="rId6" imgW="660400" imgH="203200" progId="Equation.3">
              <p:embed/>
            </p:oleObj>
          </a:graphicData>
        </a:graphic>
      </p:graphicFrame>
      <p:graphicFrame>
        <p:nvGraphicFramePr>
          <p:cNvPr id="39942" name="Object 1030"/>
          <p:cNvGraphicFramePr>
            <a:graphicFrameLocks noChangeAspect="1"/>
          </p:cNvGraphicFramePr>
          <p:nvPr/>
        </p:nvGraphicFramePr>
        <p:xfrm>
          <a:off x="4114800" y="2286000"/>
          <a:ext cx="812800" cy="230188"/>
        </p:xfrm>
        <a:graphic>
          <a:graphicData uri="http://schemas.openxmlformats.org/presentationml/2006/ole">
            <p:oleObj spid="_x0000_s39940" name="Equation" r:id="rId7" imgW="584200" imgH="165100" progId="Equation.3">
              <p:embed/>
            </p:oleObj>
          </a:graphicData>
        </a:graphic>
      </p:graphicFrame>
      <p:graphicFrame>
        <p:nvGraphicFramePr>
          <p:cNvPr id="39943" name="Object 1031"/>
          <p:cNvGraphicFramePr>
            <a:graphicFrameLocks noChangeAspect="1"/>
          </p:cNvGraphicFramePr>
          <p:nvPr/>
        </p:nvGraphicFramePr>
        <p:xfrm>
          <a:off x="1295400" y="2362200"/>
          <a:ext cx="754063" cy="209550"/>
        </p:xfrm>
        <a:graphic>
          <a:graphicData uri="http://schemas.openxmlformats.org/presentationml/2006/ole">
            <p:oleObj spid="_x0000_s39941" name="Equation" r:id="rId8" imgW="596900" imgH="165100" progId="Equation.3">
              <p:embed/>
            </p:oleObj>
          </a:graphicData>
        </a:graphic>
      </p:graphicFrame>
      <p:graphicFrame>
        <p:nvGraphicFramePr>
          <p:cNvPr id="39944" name="Object 1032"/>
          <p:cNvGraphicFramePr>
            <a:graphicFrameLocks noChangeAspect="1"/>
          </p:cNvGraphicFramePr>
          <p:nvPr/>
        </p:nvGraphicFramePr>
        <p:xfrm>
          <a:off x="2057400" y="4343400"/>
          <a:ext cx="812800" cy="230188"/>
        </p:xfrm>
        <a:graphic>
          <a:graphicData uri="http://schemas.openxmlformats.org/presentationml/2006/ole">
            <p:oleObj spid="_x0000_s39942" name="Equation" r:id="rId9" imgW="584200" imgH="165100" progId="Equation.3">
              <p:embed/>
            </p:oleObj>
          </a:graphicData>
        </a:graphic>
      </p:graphicFrame>
      <p:graphicFrame>
        <p:nvGraphicFramePr>
          <p:cNvPr id="39945" name="Object 1033"/>
          <p:cNvGraphicFramePr>
            <a:graphicFrameLocks noChangeAspect="1"/>
          </p:cNvGraphicFramePr>
          <p:nvPr/>
        </p:nvGraphicFramePr>
        <p:xfrm>
          <a:off x="4724400" y="4267200"/>
          <a:ext cx="812800" cy="228600"/>
        </p:xfrm>
        <a:graphic>
          <a:graphicData uri="http://schemas.openxmlformats.org/presentationml/2006/ole">
            <p:oleObj spid="_x0000_s39943" name="Equation" r:id="rId10" imgW="584200" imgH="165100" progId="Equation.3">
              <p:embed/>
            </p:oleObj>
          </a:graphicData>
        </a:graphic>
      </p:graphicFrame>
      <p:sp>
        <p:nvSpPr>
          <p:cNvPr id="39946" name="Text Box 1034"/>
          <p:cNvSpPr txBox="1">
            <a:spLocks noChangeArrowheads="1"/>
          </p:cNvSpPr>
          <p:nvPr/>
        </p:nvSpPr>
        <p:spPr bwMode="auto">
          <a:xfrm>
            <a:off x="6629400" y="3505200"/>
            <a:ext cx="22073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LHeC</a:t>
            </a:r>
            <a:r>
              <a:rPr lang="en-US" sz="1400" b="1" dirty="0">
                <a:solidFill>
                  <a:srgbClr val="FF0000"/>
                </a:solidFill>
              </a:rPr>
              <a:t> is a single top and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anti-top  quark factory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dirty="0"/>
              <a:t>with a CC cross section</a:t>
            </a:r>
          </a:p>
          <a:p>
            <a:r>
              <a:rPr lang="en-US" sz="1400" dirty="0"/>
              <a:t>of O(10)pb</a:t>
            </a:r>
          </a:p>
          <a:p>
            <a:endParaRPr lang="en-US" sz="1400" dirty="0"/>
          </a:p>
          <a:p>
            <a:r>
              <a:rPr lang="en-US" sz="1400" dirty="0"/>
              <a:t>Top at HERA essentially</a:t>
            </a:r>
          </a:p>
          <a:p>
            <a:r>
              <a:rPr lang="en-US" sz="1400" dirty="0"/>
              <a:t>impossible to study. Single</a:t>
            </a:r>
          </a:p>
          <a:p>
            <a:r>
              <a:rPr lang="en-US" sz="1400" dirty="0"/>
              <a:t>top at </a:t>
            </a:r>
            <a:r>
              <a:rPr lang="en-US" sz="1400" dirty="0" err="1" smtClean="0"/>
              <a:t>Tevatron</a:t>
            </a:r>
            <a:r>
              <a:rPr lang="en-US" sz="1400" dirty="0" smtClean="0"/>
              <a:t> barely seen</a:t>
            </a:r>
          </a:p>
          <a:p>
            <a:r>
              <a:rPr lang="en-US" sz="1400" dirty="0" smtClean="0"/>
              <a:t>and at LHC very challenging</a:t>
            </a:r>
            <a:r>
              <a:rPr lang="en-US" sz="1400" b="1" dirty="0" smtClean="0"/>
              <a:t> 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39947" name="Line 1035"/>
          <p:cNvSpPr>
            <a:spLocks noChangeShapeType="1"/>
          </p:cNvSpPr>
          <p:nvPr/>
        </p:nvSpPr>
        <p:spPr bwMode="auto">
          <a:xfrm>
            <a:off x="2057400" y="457200"/>
            <a:ext cx="381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8" name="Picture 103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1524000"/>
            <a:ext cx="17684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3107"/>
            <a:ext cx="5599043" cy="9822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LINAC-Ring Parameters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842316" y="5280005"/>
          <a:ext cx="3417029" cy="778653"/>
        </p:xfrm>
        <a:graphic>
          <a:graphicData uri="http://schemas.openxmlformats.org/presentationml/2006/ole">
            <p:oleObj spid="_x0000_s52226" name="Equation" r:id="rId3" imgW="3124200" imgH="71120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2316" y="1115391"/>
          <a:ext cx="6096000" cy="2666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Configuration</a:t>
                      </a:r>
                    </a:p>
                    <a:p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, pulsed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 CW ERL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> pulsed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e</a:t>
                      </a:r>
                      <a:r>
                        <a:rPr lang="en-US" sz="1400" dirty="0" smtClean="0"/>
                        <a:t>/bunch/ 10</a:t>
                      </a:r>
                      <a:r>
                        <a:rPr lang="en-US" sz="1400" baseline="30000" dirty="0" smtClean="0"/>
                        <a:t>9</a:t>
                      </a:r>
                      <a:r>
                        <a:rPr lang="en-US" sz="1400" baseline="0" dirty="0" smtClean="0"/>
                        <a:t>/50ns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gradient</a:t>
                      </a:r>
                      <a:r>
                        <a:rPr lang="en-US" sz="1400" baseline="0" dirty="0" smtClean="0"/>
                        <a:t> MV/</a:t>
                      </a:r>
                      <a:r>
                        <a:rPr lang="en-US" sz="1400" baseline="0" dirty="0" err="1" smtClean="0"/>
                        <a:t>m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normalised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ε</a:t>
                      </a:r>
                      <a:r>
                        <a:rPr lang="en-US" sz="1400" baseline="0" dirty="0" smtClean="0"/>
                        <a:t>/ </a:t>
                      </a:r>
                      <a:r>
                        <a:rPr lang="en-US" sz="1400" baseline="0" dirty="0" err="1" smtClean="0"/>
                        <a:t>μm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cryo</a:t>
                      </a:r>
                      <a:r>
                        <a:rPr lang="en-US" sz="1400" dirty="0" smtClean="0"/>
                        <a:t> power/MW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effective beam</a:t>
                      </a:r>
                      <a:r>
                        <a:rPr lang="en-US" sz="1400" baseline="0" dirty="0" smtClean="0"/>
                        <a:t> power/MW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40/(1-η</a:t>
                      </a:r>
                      <a:r>
                        <a:rPr lang="en-US" sz="1400" baseline="-25000" dirty="0" smtClean="0"/>
                        <a:t>ERL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6552" y="4755571"/>
            <a:ext cx="30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Luminosity for ultimate beam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76" y="4574424"/>
            <a:ext cx="4319220" cy="1019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8956" y="5720522"/>
            <a:ext cx="339808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LR combination yet requires a still</a:t>
            </a:r>
          </a:p>
          <a:p>
            <a:r>
              <a:rPr lang="en-US" sz="1600" dirty="0" smtClean="0"/>
              <a:t>better </a:t>
            </a:r>
            <a:r>
              <a:rPr lang="en-US" sz="1600" dirty="0" err="1" smtClean="0"/>
              <a:t>p</a:t>
            </a:r>
            <a:r>
              <a:rPr lang="en-US" sz="1600" dirty="0" smtClean="0"/>
              <a:t> beam or/and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recovery to</a:t>
            </a:r>
          </a:p>
          <a:p>
            <a:r>
              <a:rPr lang="en-US" sz="1600" dirty="0" smtClean="0"/>
              <a:t>come to luminosity beyond 10</a:t>
            </a:r>
            <a:r>
              <a:rPr lang="en-US" sz="1600" baseline="30000" dirty="0" smtClean="0"/>
              <a:t>32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56" y="3923921"/>
            <a:ext cx="3392405" cy="65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Strange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uark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56261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65925" y="19526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934200" y="2667000"/>
          <a:ext cx="1228725" cy="2819400"/>
        </p:xfrm>
        <a:graphic>
          <a:graphicData uri="http://schemas.openxmlformats.org/presentationml/2006/ole">
            <p:oleObj spid="_x0000_s76802" name="Equation" r:id="rId5" imgW="736600" imgH="168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Anti-Strange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uark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65925" y="19526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711950" y="2667000"/>
          <a:ext cx="1673225" cy="2819400"/>
        </p:xfrm>
        <a:graphic>
          <a:graphicData uri="http://schemas.openxmlformats.org/presentationml/2006/ole">
            <p:oleObj spid="_x0000_s78850" name="Equation" r:id="rId4" imgW="1003300" imgH="1689100" progId="Equation.3">
              <p:embed/>
            </p:oleObj>
          </a:graphicData>
        </a:graphic>
      </p:graphicFrame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71600"/>
            <a:ext cx="5549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41910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Summary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6424"/>
            <a:ext cx="3311751" cy="5429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926424"/>
            <a:ext cx="4267200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is the first DIS machine with the potential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o completely unfold the </a:t>
            </a:r>
            <a:r>
              <a:rPr lang="en-US" sz="1400" dirty="0" err="1" smtClean="0"/>
              <a:t>partonic</a:t>
            </a:r>
            <a:r>
              <a:rPr lang="en-US" sz="1400" dirty="0" smtClean="0"/>
              <a:t> structure of the</a:t>
            </a:r>
          </a:p>
          <a:p>
            <a:r>
              <a:rPr lang="en-US" sz="1400" dirty="0" smtClean="0"/>
              <a:t>p</a:t>
            </a:r>
            <a:r>
              <a:rPr lang="en-US" sz="1400" dirty="0" smtClean="0"/>
              <a:t>roton. This should remove the assumptions inherent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o QCD fits on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of the sea quarks</a:t>
            </a:r>
          </a:p>
          <a:p>
            <a:r>
              <a:rPr lang="en-US" sz="1400" dirty="0" smtClean="0"/>
              <a:t>(strange, anti-strange, up, down) and provide precision</a:t>
            </a:r>
          </a:p>
          <a:p>
            <a:r>
              <a:rPr lang="en-US" sz="1400" dirty="0" smtClean="0"/>
              <a:t>i</a:t>
            </a:r>
            <a:r>
              <a:rPr lang="en-US" sz="1400" dirty="0" smtClean="0"/>
              <a:t>nformation on the charm and beauty quarks around</a:t>
            </a:r>
          </a:p>
          <a:p>
            <a:r>
              <a:rPr lang="en-US" sz="1400" dirty="0" smtClean="0"/>
              <a:t>and much beyond threshold. The valence quarks</a:t>
            </a:r>
          </a:p>
          <a:p>
            <a:r>
              <a:rPr lang="en-US" sz="1400" dirty="0" smtClean="0"/>
              <a:t>f</a:t>
            </a:r>
            <a:r>
              <a:rPr lang="en-US" sz="1400" dirty="0" smtClean="0"/>
              <a:t>ollow from NC and CC measurements and may</a:t>
            </a:r>
          </a:p>
          <a:p>
            <a:r>
              <a:rPr lang="en-US" sz="1400" dirty="0" smtClean="0"/>
              <a:t>b</a:t>
            </a:r>
            <a:r>
              <a:rPr lang="en-US" sz="1400" dirty="0" smtClean="0"/>
              <a:t>e accessed most accurately for </a:t>
            </a:r>
            <a:r>
              <a:rPr lang="en-US" sz="1400" dirty="0" err="1" smtClean="0"/>
              <a:t>x</a:t>
            </a:r>
            <a:r>
              <a:rPr lang="en-US" sz="1400" dirty="0" smtClean="0"/>
              <a:t> between 10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  up</a:t>
            </a:r>
          </a:p>
          <a:p>
            <a:r>
              <a:rPr lang="en-US" sz="1400" dirty="0" smtClean="0"/>
              <a:t>t</a:t>
            </a:r>
            <a:r>
              <a:rPr lang="en-US" sz="1400" dirty="0" smtClean="0"/>
              <a:t>o nearly 1.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 detector must cover a maximum range of</a:t>
            </a:r>
          </a:p>
          <a:p>
            <a:r>
              <a:rPr lang="en-US" sz="1400" dirty="0" smtClean="0"/>
              <a:t>p</a:t>
            </a:r>
            <a:r>
              <a:rPr lang="en-US" sz="1400" dirty="0" smtClean="0"/>
              <a:t>olar angles, which is much helped by lower</a:t>
            </a:r>
          </a:p>
          <a:p>
            <a:r>
              <a:rPr lang="en-US" sz="1400" dirty="0" smtClean="0"/>
              <a:t>energy runs, electron for large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and protons</a:t>
            </a:r>
          </a:p>
          <a:p>
            <a:r>
              <a:rPr lang="en-US" sz="1400" dirty="0" smtClean="0"/>
              <a:t>f</a:t>
            </a:r>
            <a:r>
              <a:rPr lang="en-US" sz="1400" dirty="0" smtClean="0"/>
              <a:t>or small  </a:t>
            </a:r>
            <a:r>
              <a:rPr lang="en-US" sz="1400" dirty="0" err="1" smtClean="0"/>
              <a:t>θ</a:t>
            </a:r>
            <a:r>
              <a:rPr lang="en-US" sz="1400" baseline="-25000" dirty="0" err="1" smtClean="0"/>
              <a:t>h</a:t>
            </a:r>
            <a:r>
              <a:rPr lang="en-US" sz="1400" dirty="0" smtClean="0"/>
              <a:t>. For such runs (as for the F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 run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t HERA) the luminosity of the machine must be high.</a:t>
            </a:r>
          </a:p>
          <a:p>
            <a:r>
              <a:rPr lang="en-US" sz="1400" dirty="0" smtClean="0"/>
              <a:t>  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For the CDR a coherent set of plots is required</a:t>
            </a:r>
          </a:p>
          <a:p>
            <a:r>
              <a:rPr lang="en-US" sz="1400" dirty="0" smtClean="0"/>
              <a:t>o</a:t>
            </a:r>
            <a:r>
              <a:rPr lang="en-US" sz="1400" dirty="0" smtClean="0"/>
              <a:t>n the structure function measurements</a:t>
            </a:r>
          </a:p>
          <a:p>
            <a:r>
              <a:rPr lang="en-US" sz="1400" dirty="0" smtClean="0"/>
              <a:t>(HERA + </a:t>
            </a:r>
            <a:r>
              <a:rPr lang="en-US" sz="1400" dirty="0" err="1" smtClean="0"/>
              <a:t>LHeC</a:t>
            </a:r>
            <a:r>
              <a:rPr lang="en-US" sz="1400" dirty="0" smtClean="0"/>
              <a:t>) and the </a:t>
            </a:r>
            <a:r>
              <a:rPr lang="en-US" sz="1400" dirty="0" err="1" smtClean="0"/>
              <a:t>parton</a:t>
            </a:r>
            <a:r>
              <a:rPr lang="en-US" sz="1400" dirty="0" smtClean="0"/>
              <a:t> distributions.  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1"/>
            <a:ext cx="7772400" cy="5333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Simulated Default Scenarios</a:t>
            </a:r>
            <a:r>
              <a:rPr lang="en-US" sz="1400" dirty="0" smtClean="0"/>
              <a:t>, April 2009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3926"/>
            <a:ext cx="7975600" cy="55675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33600" y="653534"/>
            <a:ext cx="4852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http://hep.ph.liv.ac.uk/~mklein/simdis09/</a:t>
            </a:r>
            <a:r>
              <a:rPr lang="en-US" sz="1200" dirty="0" smtClean="0">
                <a:hlinkClick r:id="rId3"/>
              </a:rPr>
              <a:t>lhecsim.Dmp.CC</a:t>
            </a:r>
            <a:r>
              <a:rPr lang="en-US" sz="1200" dirty="0" smtClean="0"/>
              <a:t>, </a:t>
            </a:r>
            <a:r>
              <a:rPr lang="en-US" sz="1200" dirty="0" err="1" smtClean="0"/>
              <a:t>readfirst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Kinematics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6928395" cy="5975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8927" y="2895600"/>
            <a:ext cx="16594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Largest energy</a:t>
            </a:r>
          </a:p>
          <a:p>
            <a:r>
              <a:rPr lang="en-US" sz="1400" dirty="0" smtClean="0"/>
              <a:t>is crucial for low </a:t>
            </a:r>
            <a:r>
              <a:rPr lang="en-US" sz="1400" dirty="0" err="1" smtClean="0"/>
              <a:t>x</a:t>
            </a:r>
            <a:endParaRPr lang="en-US" sz="1400" dirty="0" smtClean="0"/>
          </a:p>
          <a:p>
            <a:r>
              <a:rPr lang="en-US" sz="1400" dirty="0" smtClean="0"/>
              <a:t>and high masses</a:t>
            </a:r>
          </a:p>
          <a:p>
            <a:r>
              <a:rPr lang="en-US" sz="1400" dirty="0" smtClean="0"/>
              <a:t>and high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 The </a:t>
            </a:r>
          </a:p>
          <a:p>
            <a:r>
              <a:rPr lang="en-US" sz="1400" dirty="0" smtClean="0"/>
              <a:t>LHC may set the</a:t>
            </a:r>
          </a:p>
          <a:p>
            <a:r>
              <a:rPr lang="en-US" sz="1400" dirty="0" smtClean="0"/>
              <a:t>scale for everything,</a:t>
            </a:r>
          </a:p>
          <a:p>
            <a:r>
              <a:rPr lang="en-US" sz="1400" dirty="0" smtClean="0"/>
              <a:t>perhaps.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Rates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250"/>
            <a:ext cx="7025869" cy="613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3705" y="2970808"/>
            <a:ext cx="185178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HERA CC</a:t>
            </a:r>
          </a:p>
          <a:p>
            <a:r>
              <a:rPr lang="en-US" sz="1400" dirty="0" smtClean="0"/>
              <a:t>data are restricted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x</a:t>
            </a:r>
            <a:r>
              <a:rPr lang="en-US" sz="1400" dirty="0" smtClean="0"/>
              <a:t> &lt; 0.5. There follow</a:t>
            </a:r>
          </a:p>
          <a:p>
            <a:r>
              <a:rPr lang="en-US" sz="1400" dirty="0" smtClean="0"/>
              <a:t>substantial </a:t>
            </a:r>
            <a:r>
              <a:rPr lang="en-US" sz="1400" dirty="0" err="1" smtClean="0"/>
              <a:t>pdf</a:t>
            </a:r>
            <a:endParaRPr lang="en-US" sz="1400" dirty="0" smtClean="0"/>
          </a:p>
          <a:p>
            <a:r>
              <a:rPr lang="en-US" sz="1400" dirty="0" smtClean="0"/>
              <a:t>uncertainties in the</a:t>
            </a:r>
          </a:p>
          <a:p>
            <a:r>
              <a:rPr lang="en-US" sz="1400" dirty="0" smtClean="0"/>
              <a:t>(new) HERA </a:t>
            </a:r>
            <a:r>
              <a:rPr lang="en-US" sz="1400" dirty="0" err="1" smtClean="0"/>
              <a:t>pdf</a:t>
            </a:r>
            <a:r>
              <a:rPr lang="en-US" sz="1400" dirty="0" smtClean="0"/>
              <a:t> QCD</a:t>
            </a:r>
          </a:p>
          <a:p>
            <a:r>
              <a:rPr lang="en-US" sz="1400" dirty="0" smtClean="0"/>
              <a:t>fits. High integrated</a:t>
            </a:r>
          </a:p>
          <a:p>
            <a:r>
              <a:rPr lang="en-US" sz="1400" dirty="0" smtClean="0"/>
              <a:t>luminosity is thus</a:t>
            </a:r>
          </a:p>
          <a:p>
            <a:r>
              <a:rPr lang="en-US" sz="1400" dirty="0" smtClean="0"/>
              <a:t>necessary to</a:t>
            </a:r>
          </a:p>
          <a:p>
            <a:r>
              <a:rPr lang="en-US" sz="1400" dirty="0" smtClean="0"/>
              <a:t>unfold </a:t>
            </a:r>
            <a:r>
              <a:rPr lang="en-US" sz="1400" dirty="0" err="1" smtClean="0"/>
              <a:t>partons</a:t>
            </a:r>
            <a:endParaRPr lang="en-US" sz="1400" dirty="0" smtClean="0"/>
          </a:p>
          <a:p>
            <a:r>
              <a:rPr lang="en-US" sz="1400" dirty="0" smtClean="0"/>
              <a:t>and study dynamics</a:t>
            </a:r>
          </a:p>
          <a:p>
            <a:r>
              <a:rPr lang="en-US" sz="1400" dirty="0" smtClean="0"/>
              <a:t>at large </a:t>
            </a:r>
            <a:r>
              <a:rPr lang="en-US" sz="1400" dirty="0" err="1" smtClean="0"/>
              <a:t>x</a:t>
            </a:r>
            <a:r>
              <a:rPr lang="en-US" sz="1400" dirty="0" smtClean="0"/>
              <a:t> and high</a:t>
            </a:r>
          </a:p>
          <a:p>
            <a:r>
              <a:rPr lang="en-US" sz="1400" dirty="0" smtClean="0"/>
              <a:t>masses. </a:t>
            </a:r>
            <a:r>
              <a:rPr lang="en-US" sz="1400" dirty="0" err="1" smtClean="0"/>
              <a:t>LHeC</a:t>
            </a:r>
            <a:r>
              <a:rPr lang="en-US" sz="1400" dirty="0" smtClean="0"/>
              <a:t> also</a:t>
            </a:r>
          </a:p>
          <a:p>
            <a:r>
              <a:rPr lang="en-US" sz="1400" dirty="0" err="1" smtClean="0"/>
              <a:t>prrovides</a:t>
            </a:r>
            <a:r>
              <a:rPr lang="en-US" sz="1400" dirty="0" smtClean="0"/>
              <a:t> larger </a:t>
            </a:r>
            <a:r>
              <a:rPr lang="en-US" sz="1400" dirty="0" err="1" smtClean="0"/>
              <a:t>s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win-win for CC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113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Kinematics – high Q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15" y="838200"/>
            <a:ext cx="4402234" cy="4070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18" y="838200"/>
            <a:ext cx="4587833" cy="407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755912"/>
            <a:ext cx="34932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electron kinematics at high Q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Is no big problem, apart from extreme</a:t>
            </a:r>
          </a:p>
          <a:p>
            <a:r>
              <a:rPr lang="en-US" sz="1400" dirty="0" smtClean="0"/>
              <a:t>backscattering at very high Q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of electrons</a:t>
            </a:r>
          </a:p>
          <a:p>
            <a:r>
              <a:rPr lang="en-US" sz="1400" dirty="0" smtClean="0"/>
              <a:t>of a few </a:t>
            </a:r>
            <a:r>
              <a:rPr lang="en-US" sz="1400" dirty="0" err="1" smtClean="0"/>
              <a:t>TeV</a:t>
            </a:r>
            <a:r>
              <a:rPr lang="en-US" sz="1400" dirty="0" smtClean="0"/>
              <a:t> energy.</a:t>
            </a:r>
          </a:p>
          <a:p>
            <a:pPr>
              <a:buFont typeface="Wingdings" pitchFamily="-65" charset="2"/>
              <a:buChar char="à"/>
            </a:pPr>
            <a:r>
              <a:rPr lang="en-US" sz="1400" b="1" dirty="0" smtClean="0">
                <a:sym typeface="Wingdings"/>
              </a:rPr>
              <a:t>Need forward elm. calorimeter of few </a:t>
            </a:r>
            <a:r>
              <a:rPr lang="en-US" sz="1400" b="1" dirty="0" err="1" smtClean="0">
                <a:sym typeface="Wingdings"/>
              </a:rPr>
              <a:t>TeV</a:t>
            </a:r>
            <a:endParaRPr lang="en-US" sz="1400" b="1" dirty="0" smtClean="0">
              <a:sym typeface="Wingdings"/>
            </a:endParaRPr>
          </a:p>
          <a:p>
            <a:r>
              <a:rPr lang="en-US" sz="1400" b="1" dirty="0" smtClean="0">
                <a:sym typeface="Wingdings"/>
              </a:rPr>
              <a:t>    energy range down to 10</a:t>
            </a:r>
            <a:r>
              <a:rPr lang="en-US" sz="1400" b="1" baseline="30000" dirty="0" smtClean="0">
                <a:sym typeface="Wingdings"/>
              </a:rPr>
              <a:t>o</a:t>
            </a:r>
            <a:r>
              <a:rPr lang="en-US" sz="1400" b="1" dirty="0" smtClean="0">
                <a:sym typeface="Wingdings"/>
              </a:rPr>
              <a:t> and below</a:t>
            </a:r>
          </a:p>
          <a:p>
            <a:r>
              <a:rPr lang="en-US" sz="1400" b="1" dirty="0" smtClean="0">
                <a:sym typeface="Wingdings"/>
              </a:rPr>
              <a:t>    with reasonable calibration accuracy.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35664" y="4908549"/>
            <a:ext cx="39246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</a:t>
            </a:r>
            <a:r>
              <a:rPr lang="en-US" sz="1400" dirty="0" err="1" smtClean="0"/>
              <a:t>x</a:t>
            </a:r>
            <a:r>
              <a:rPr lang="en-US" sz="1400" dirty="0" smtClean="0"/>
              <a:t> and high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: few </a:t>
            </a:r>
            <a:r>
              <a:rPr lang="en-US" sz="1400" dirty="0" err="1" smtClean="0"/>
              <a:t>TeV</a:t>
            </a:r>
            <a:r>
              <a:rPr lang="en-US" sz="1400" dirty="0" smtClean="0"/>
              <a:t> HFS  scattered forward:</a:t>
            </a:r>
          </a:p>
          <a:p>
            <a:pPr>
              <a:buFont typeface="Wingdings" pitchFamily="-65" charset="2"/>
              <a:buChar char="à"/>
            </a:pPr>
            <a:r>
              <a:rPr lang="en-US" sz="1400" b="1" dirty="0" smtClean="0">
                <a:sym typeface="Wingdings"/>
              </a:rPr>
              <a:t>Need forward had. calorimeter of few </a:t>
            </a:r>
            <a:r>
              <a:rPr lang="en-US" sz="1400" b="1" dirty="0" err="1" smtClean="0">
                <a:sym typeface="Wingdings"/>
              </a:rPr>
              <a:t>TeV</a:t>
            </a:r>
            <a:endParaRPr lang="en-US" sz="1400" b="1" dirty="0" smtClean="0">
              <a:sym typeface="Wingdings"/>
            </a:endParaRPr>
          </a:p>
          <a:p>
            <a:r>
              <a:rPr lang="en-US" sz="1400" b="1" dirty="0" smtClean="0">
                <a:sym typeface="Wingdings"/>
              </a:rPr>
              <a:t>    energy range down to 10</a:t>
            </a:r>
            <a:r>
              <a:rPr lang="en-US" sz="1400" b="1" baseline="30000" dirty="0" smtClean="0">
                <a:sym typeface="Wingdings"/>
              </a:rPr>
              <a:t>o</a:t>
            </a:r>
            <a:r>
              <a:rPr lang="en-US" sz="1400" b="1" dirty="0" smtClean="0">
                <a:sym typeface="Wingdings"/>
              </a:rPr>
              <a:t> and below.</a:t>
            </a:r>
          </a:p>
          <a:p>
            <a:r>
              <a:rPr lang="en-US" sz="1400" b="1" dirty="0" smtClean="0">
                <a:sym typeface="Wingdings"/>
              </a:rPr>
              <a:t>   Mandatory for charged currents. Strong </a:t>
            </a:r>
          </a:p>
          <a:p>
            <a:r>
              <a:rPr lang="en-US" sz="1400" b="1" dirty="0" smtClean="0">
                <a:sym typeface="Wingdings"/>
              </a:rPr>
              <a:t>  variations of cross section at high </a:t>
            </a:r>
            <a:r>
              <a:rPr lang="en-US" sz="1400" b="1" dirty="0" err="1" smtClean="0">
                <a:sym typeface="Wingdings"/>
              </a:rPr>
              <a:t>x</a:t>
            </a:r>
            <a:r>
              <a:rPr lang="en-US" sz="1400" b="1" dirty="0" smtClean="0">
                <a:sym typeface="Wingdings"/>
              </a:rPr>
              <a:t> demand</a:t>
            </a:r>
          </a:p>
          <a:p>
            <a:r>
              <a:rPr lang="en-US" sz="1400" b="1" dirty="0" smtClean="0">
                <a:sym typeface="Wingdings"/>
              </a:rPr>
              <a:t>  </a:t>
            </a:r>
            <a:r>
              <a:rPr lang="en-US" sz="1400" b="1" dirty="0" err="1" smtClean="0">
                <a:sym typeface="Wingdings"/>
              </a:rPr>
              <a:t>hadronic</a:t>
            </a:r>
            <a:r>
              <a:rPr lang="en-US" sz="1400" b="1" dirty="0" smtClean="0">
                <a:sym typeface="Wingdings"/>
              </a:rPr>
              <a:t> energy calibration as good as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Kinematics – large 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115" y="1506977"/>
            <a:ext cx="4402234" cy="407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" y="1506977"/>
            <a:ext cx="4495800" cy="402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76" y="5670879"/>
            <a:ext cx="3895239" cy="354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5115661"/>
            <a:ext cx="65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</a:t>
            </a:r>
            <a:r>
              <a:rPr lang="en-US" sz="1200" dirty="0" err="1" smtClean="0">
                <a:latin typeface="Wingdings"/>
                <a:ea typeface="Wingdings"/>
                <a:cs typeface="Wingdings"/>
              </a:rPr>
              <a:t></a:t>
            </a:r>
            <a:endParaRPr lang="en-US" sz="1200" dirty="0" smtClean="0">
              <a:latin typeface="Wingdings"/>
              <a:ea typeface="Wingdings"/>
              <a:cs typeface="Wingdings"/>
            </a:endParaRPr>
          </a:p>
          <a:p>
            <a:r>
              <a:rPr lang="en-US" sz="1200" dirty="0" err="1" smtClean="0"/>
              <a:t>x</a:t>
            </a:r>
            <a:r>
              <a:rPr lang="en-US" sz="1200" dirty="0" smtClean="0"/>
              <a:t>=</a:t>
            </a:r>
            <a:r>
              <a:rPr lang="en-US" sz="1200" dirty="0" err="1" smtClean="0"/>
              <a:t>E</a:t>
            </a:r>
            <a:r>
              <a:rPr lang="en-US" sz="1200" baseline="-25000" dirty="0" err="1" smtClean="0"/>
              <a:t>e</a:t>
            </a:r>
            <a:r>
              <a:rPr lang="en-US" sz="1200" dirty="0" err="1" smtClean="0"/>
              <a:t>/E</a:t>
            </a:r>
            <a:r>
              <a:rPr lang="en-US" sz="1200" baseline="-25000" dirty="0" err="1" smtClean="0"/>
              <a:t>p</a:t>
            </a:r>
            <a:endParaRPr lang="en-US" sz="1200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2876" y="879156"/>
            <a:ext cx="31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proton beam energy: access large </a:t>
            </a:r>
            <a:r>
              <a:rPr lang="en-US" sz="1400" dirty="0" err="1" smtClean="0"/>
              <a:t>x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Needs high luminosity: L ~ 1/E</a:t>
            </a:r>
            <a:r>
              <a:rPr lang="en-US" sz="1400" baseline="-25000" dirty="0" smtClean="0"/>
              <a:t>p</a:t>
            </a:r>
            <a:r>
              <a:rPr lang="en-US" sz="1400" baseline="30000" dirty="0" smtClean="0"/>
              <a:t>2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55438" y="879156"/>
            <a:ext cx="350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Nominal proton beam energy: need very fwd.</a:t>
            </a:r>
          </a:p>
          <a:p>
            <a:r>
              <a:rPr lang="en-US" sz="1400" dirty="0" smtClean="0"/>
              <a:t>angle acceptance for accessing large </a:t>
            </a:r>
            <a:r>
              <a:rPr lang="en-US" sz="1400" dirty="0" err="1" smtClean="0"/>
              <a:t>x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71" y="228600"/>
            <a:ext cx="7772400" cy="6095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Kinematics – low Q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,x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F1D7-840B-3144-94E4-6FE8017043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Max Klein - Scenarios and Measurements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271" y="1741310"/>
            <a:ext cx="4299858" cy="399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910"/>
            <a:ext cx="4504883" cy="414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32286"/>
            <a:ext cx="4047683" cy="361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5438" y="879156"/>
            <a:ext cx="349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Nominal proton beam energy: need very </a:t>
            </a:r>
            <a:r>
              <a:rPr lang="en-US" sz="1400" dirty="0" err="1" smtClean="0"/>
              <a:t>bwd</a:t>
            </a:r>
            <a:endParaRPr lang="en-US" sz="1400" dirty="0" smtClean="0"/>
          </a:p>
          <a:p>
            <a:r>
              <a:rPr lang="en-US" sz="1400" dirty="0" smtClean="0"/>
              <a:t>angle acceptance for accessing low </a:t>
            </a:r>
            <a:r>
              <a:rPr lang="en-US" sz="1400" dirty="0" err="1" smtClean="0"/>
              <a:t>x</a:t>
            </a:r>
            <a:r>
              <a:rPr lang="en-US" sz="1400" dirty="0" smtClean="0"/>
              <a:t> and Q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2876" y="879156"/>
            <a:ext cx="3389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electron beam energy: access low </a:t>
            </a:r>
            <a:r>
              <a:rPr lang="en-US" sz="1400" dirty="0" err="1" smtClean="0"/>
              <a:t>x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Needs only small luminosity. SPL for low</a:t>
            </a:r>
          </a:p>
          <a:p>
            <a:r>
              <a:rPr lang="en-US" sz="1400" dirty="0" smtClean="0"/>
              <a:t>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physics, however, lowest </a:t>
            </a:r>
            <a:r>
              <a:rPr lang="en-US" sz="1400" dirty="0" err="1" smtClean="0"/>
              <a:t>x</a:t>
            </a:r>
            <a:r>
              <a:rPr lang="en-US" sz="1400" dirty="0" smtClean="0"/>
              <a:t> require max </a:t>
            </a:r>
            <a:r>
              <a:rPr lang="en-US" sz="1400" dirty="0" err="1" smtClean="0"/>
              <a:t>s</a:t>
            </a:r>
            <a:r>
              <a:rPr lang="en-US" sz="1400" dirty="0" smtClean="0"/>
              <a:t>.</a:t>
            </a:r>
            <a:r>
              <a:rPr lang="en-US" sz="1400" baseline="300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1381</Words>
  <Application>Microsoft Macintosh PowerPoint</Application>
  <PresentationFormat>On-screen Show (4:3)</PresentationFormat>
  <Paragraphs>369</Paragraphs>
  <Slides>32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Microsoft Equation</vt:lpstr>
      <vt:lpstr>Quark*) Distributions with the LHeC</vt:lpstr>
      <vt:lpstr>Ring-Ring Parameters</vt:lpstr>
      <vt:lpstr>LINAC-Ring Parameters</vt:lpstr>
      <vt:lpstr>Simulated Default Scenarios, April 2009</vt:lpstr>
      <vt:lpstr>Kinematics</vt:lpstr>
      <vt:lpstr>Rates</vt:lpstr>
      <vt:lpstr>Kinematics – high Q2</vt:lpstr>
      <vt:lpstr>Kinematics – large x</vt:lpstr>
      <vt:lpstr>Kinematics – low Q2,x</vt:lpstr>
      <vt:lpstr>Detector requirements</vt:lpstr>
      <vt:lpstr>Detector under Design (low x, high Q2, eA)</vt:lpstr>
      <vt:lpstr>Valence Quarks</vt:lpstr>
      <vt:lpstr>Charged currents (e+)</vt:lpstr>
      <vt:lpstr>Charged currents (e-)</vt:lpstr>
      <vt:lpstr>Electroweak NC Cross Section Measurements</vt:lpstr>
      <vt:lpstr>Electroweak NC Cross Section Measurements</vt:lpstr>
      <vt:lpstr>xF3Z</vt:lpstr>
      <vt:lpstr>G2   =F2γZ=2xΣvqeq(q+qbar)</vt:lpstr>
      <vt:lpstr>d/u at large x</vt:lpstr>
      <vt:lpstr>Constraints at Low x</vt:lpstr>
      <vt:lpstr>Slide 21</vt:lpstr>
      <vt:lpstr>d/u at low x from deuterons</vt:lpstr>
      <vt:lpstr>Heavy Quarks</vt:lpstr>
      <vt:lpstr>Beauty</vt:lpstr>
      <vt:lpstr>Charm</vt:lpstr>
      <vt:lpstr>Charm</vt:lpstr>
      <vt:lpstr>Charm</vt:lpstr>
      <vt:lpstr>Intrinsic Charm ??</vt:lpstr>
      <vt:lpstr>Top and Top Production at the LHeC (CC)</vt:lpstr>
      <vt:lpstr>Strange Quark  </vt:lpstr>
      <vt:lpstr>Anti-Strange Quark</vt:lpstr>
      <vt:lpstr>Summary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61</cp:revision>
  <dcterms:created xsi:type="dcterms:W3CDTF">2010-04-07T21:07:02Z</dcterms:created>
  <dcterms:modified xsi:type="dcterms:W3CDTF">2010-04-07T23:00:54Z</dcterms:modified>
</cp:coreProperties>
</file>