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slides/slide68.xml" ContentType="application/vnd.openxmlformats-officedocument.presentationml.slide+xml"/>
  <Override PartName="/ppt/slides/slide33.xml" ContentType="application/vnd.openxmlformats-officedocument.presentationml.slide+xml"/>
  <Override PartName="/ppt/embeddings/Microsoft_Equation5.bin" ContentType="application/vnd.openxmlformats-officedocument.oleObject"/>
  <Default Extension="bin" ContentType="application/vnd.openxmlformats-officedocument.presentationml.printerSettings"/>
  <Default Extension="wmf" ContentType="image/x-wmf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56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embeddings/Microsoft_Equation9.bin" ContentType="application/vnd.openxmlformats-officedocument.oleObject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slides/slide61.xml" ContentType="application/vnd.openxmlformats-officedocument.presentationml.slide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65.xml" ContentType="application/vnd.openxmlformats-officedocument.presentationml.slide+xml"/>
  <Override PartName="/ppt/slides/slide46.xml" ContentType="application/vnd.openxmlformats-officedocument.presentationml.slide+xml"/>
  <Override PartName="/ppt/embeddings/Microsoft_Equation2.bin" ContentType="application/vnd.openxmlformats-officedocument.oleObject"/>
  <Override PartName="/ppt/notesSlides/notesSlide8.xml" ContentType="application/vnd.openxmlformats-officedocument.presentationml.notesSlide+xml"/>
  <Override PartName="/ppt/slides/slide70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53.xml" ContentType="application/vnd.openxmlformats-officedocument.presentationml.slide+xml"/>
  <Override PartName="/ppt/slides/slide15.xml" ContentType="application/vnd.openxmlformats-officedocument.presentationml.slide+xml"/>
  <Override PartName="/ppt/slides/slide69.xml" ContentType="application/vnd.openxmlformats-officedocument.presentationml.slide+xml"/>
  <Override PartName="/ppt/slides/slide72.xml" ContentType="application/vnd.openxmlformats-officedocument.presentationml.slide+xml"/>
  <Override PartName="/ppt/embeddings/Microsoft_Equation6.bin" ContentType="application/vnd.openxmlformats-officedocument.oleObject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embeddings/Microsoft_Equation10.bin" ContentType="application/vnd.openxmlformats-officedocument.oleObject"/>
  <Override PartName="/ppt/notesSlides/notesSlide14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57.xml" ContentType="application/vnd.openxmlformats-officedocument.presentationml.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slides/slide62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jpeg" ContentType="image/jpeg"/>
  <Default Extension="vml" ContentType="application/vnd.openxmlformats-officedocument.vmlDrawing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s/slide31.xml" ContentType="application/vnd.openxmlformats-officedocument.presentationml.slide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66.xml" ContentType="application/vnd.openxmlformats-officedocument.presentationml.slide+xml"/>
  <Override PartName="/ppt/slides/slide47.xml" ContentType="application/vnd.openxmlformats-officedocument.presentationml.slide+xml"/>
  <Override PartName="/ppt/embeddings/Microsoft_Equation3.bin" ContentType="application/vnd.openxmlformats-officedocument.oleObject"/>
  <Override PartName="/ppt/notesSlides/notesSlide9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s/slide71.xml" ContentType="application/vnd.openxmlformats-officedocument.presentationml.slide+xml"/>
  <Override PartName="/ppt/notesSlides/notesSlide11.xml" ContentType="application/vnd.openxmlformats-officedocument.presentationml.notesSlide+xml"/>
  <Default Extension="rels" ContentType="application/vnd.openxmlformats-package.relationships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54.xml" ContentType="application/vnd.openxmlformats-officedocument.presentationml.slide+xml"/>
  <Override PartName="/ppt/slides/slide73.xml" ContentType="application/vnd.openxmlformats-officedocument.presentationml.slide+xml"/>
  <Override PartName="/ppt/slides/slide1.xml" ContentType="application/vnd.openxmlformats-officedocument.presentationml.slide+xml"/>
  <Override PartName="/ppt/embeddings/Microsoft_Equation7.bin" ContentType="application/vnd.openxmlformats-officedocument.oleObject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embeddings/Microsoft_Equation11.bin" ContentType="application/vnd.openxmlformats-officedocument.oleObject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slides/slide58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slides/slide63.xml" ContentType="application/vnd.openxmlformats-officedocument.presentationml.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s/slide51.xml" ContentType="application/vnd.openxmlformats-officedocument.presentationml.slide+xml"/>
  <Override PartName="/ppt/slides/slide67.xml" ContentType="application/vnd.openxmlformats-officedocument.presentationml.slide+xml"/>
  <Override PartName="/ppt/slides/slide48.xml" ContentType="application/vnd.openxmlformats-officedocument.presentationml.slide+xml"/>
  <Override PartName="/ppt/embeddings/Microsoft_Equation4.bin" ContentType="application/vnd.openxmlformats-officedocument.oleObject"/>
  <Override PartName="/ppt/slides/slide32.xml" ContentType="application/vnd.openxmlformats-officedocument.presentationml.slide+xml"/>
  <Override PartName="/ppt/viewProps.xml" ContentType="application/vnd.openxmlformats-officedocument.presentationml.viewProps+xml"/>
  <Override PartName="/ppt/slideLayouts/slideLayout7.xml" ContentType="application/vnd.openxmlformats-officedocument.presentationml.slideLayout+xml"/>
  <Override PartName="/ppt/slides/slide29.xml" ContentType="application/vnd.openxmlformats-officedocument.presentationml.slide+xml"/>
  <Override PartName="/ppt/notesSlides/notesSlide10.xml" ContentType="application/vnd.openxmlformats-officedocument.presentationml.notesSlide+xml"/>
  <Override PartName="/docProps/app.xml" ContentType="application/vnd.openxmlformats-officedocument.extended-properties+xml"/>
  <Override PartName="/ppt/notesMasters/notesMaster1.xml" ContentType="application/vnd.openxmlformats-officedocument.presentationml.notesMaster+xml"/>
  <Override PartName="/ppt/notesSlides/notesSlide12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slides/slide55.xml" ContentType="application/vnd.openxmlformats-officedocument.presentationml.slide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embeddings/Microsoft_Equation8.bin" ContentType="application/vnd.openxmlformats-officedocument.oleObject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slides/slide60.xml" ContentType="application/vnd.openxmlformats-officedocument.presentationml.slide+xml"/>
  <Override PartName="/ppt/notesSlides/notesSlide16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59.xml" ContentType="application/vnd.openxmlformats-officedocument.presentationml.slide+xml"/>
  <Default Extension="pict" ContentType="image/pict"/>
  <Override PartName="/ppt/slides/slide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slides/slide64.xml" ContentType="application/vnd.openxmlformats-officedocument.presentationml.slide+xml"/>
  <Override PartName="/ppt/embeddings/Microsoft_Equation1.bin" ContentType="application/vnd.openxmlformats-officedocument.oleObject"/>
  <Override PartName="/ppt/embeddings/oleObject1.bin" ContentType="application/vnd.openxmlformats-officedocument.oleObject"/>
  <Default Extension="pdf" ContentType="application/pdf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75"/>
  </p:notesMasterIdLst>
  <p:sldIdLst>
    <p:sldId id="258" r:id="rId2"/>
    <p:sldId id="336" r:id="rId3"/>
    <p:sldId id="337" r:id="rId4"/>
    <p:sldId id="338" r:id="rId5"/>
    <p:sldId id="259" r:id="rId6"/>
    <p:sldId id="292" r:id="rId7"/>
    <p:sldId id="297" r:id="rId8"/>
    <p:sldId id="298" r:id="rId9"/>
    <p:sldId id="257" r:id="rId10"/>
    <p:sldId id="260" r:id="rId11"/>
    <p:sldId id="274" r:id="rId12"/>
    <p:sldId id="299" r:id="rId13"/>
    <p:sldId id="300" r:id="rId14"/>
    <p:sldId id="307" r:id="rId15"/>
    <p:sldId id="309" r:id="rId16"/>
    <p:sldId id="302" r:id="rId17"/>
    <p:sldId id="301" r:id="rId18"/>
    <p:sldId id="261" r:id="rId19"/>
    <p:sldId id="264" r:id="rId20"/>
    <p:sldId id="263" r:id="rId21"/>
    <p:sldId id="303" r:id="rId22"/>
    <p:sldId id="330" r:id="rId23"/>
    <p:sldId id="312" r:id="rId24"/>
    <p:sldId id="314" r:id="rId25"/>
    <p:sldId id="320" r:id="rId26"/>
    <p:sldId id="339" r:id="rId27"/>
    <p:sldId id="317" r:id="rId28"/>
    <p:sldId id="313" r:id="rId29"/>
    <p:sldId id="316" r:id="rId30"/>
    <p:sldId id="291" r:id="rId31"/>
    <p:sldId id="278" r:id="rId32"/>
    <p:sldId id="269" r:id="rId33"/>
    <p:sldId id="275" r:id="rId34"/>
    <p:sldId id="284" r:id="rId35"/>
    <p:sldId id="289" r:id="rId36"/>
    <p:sldId id="279" r:id="rId37"/>
    <p:sldId id="273" r:id="rId38"/>
    <p:sldId id="283" r:id="rId39"/>
    <p:sldId id="340" r:id="rId40"/>
    <p:sldId id="277" r:id="rId41"/>
    <p:sldId id="296" r:id="rId42"/>
    <p:sldId id="341" r:id="rId43"/>
    <p:sldId id="325" r:id="rId44"/>
    <p:sldId id="311" r:id="rId45"/>
    <p:sldId id="272" r:id="rId46"/>
    <p:sldId id="327" r:id="rId47"/>
    <p:sldId id="328" r:id="rId48"/>
    <p:sldId id="324" r:id="rId49"/>
    <p:sldId id="266" r:id="rId50"/>
    <p:sldId id="329" r:id="rId51"/>
    <p:sldId id="335" r:id="rId52"/>
    <p:sldId id="334" r:id="rId53"/>
    <p:sldId id="326" r:id="rId54"/>
    <p:sldId id="305" r:id="rId55"/>
    <p:sldId id="281" r:id="rId56"/>
    <p:sldId id="280" r:id="rId57"/>
    <p:sldId id="276" r:id="rId58"/>
    <p:sldId id="287" r:id="rId59"/>
    <p:sldId id="331" r:id="rId60"/>
    <p:sldId id="315" r:id="rId61"/>
    <p:sldId id="285" r:id="rId62"/>
    <p:sldId id="319" r:id="rId63"/>
    <p:sldId id="318" r:id="rId64"/>
    <p:sldId id="304" r:id="rId65"/>
    <p:sldId id="306" r:id="rId66"/>
    <p:sldId id="271" r:id="rId67"/>
    <p:sldId id="270" r:id="rId68"/>
    <p:sldId id="267" r:id="rId69"/>
    <p:sldId id="290" r:id="rId70"/>
    <p:sldId id="288" r:id="rId71"/>
    <p:sldId id="294" r:id="rId72"/>
    <p:sldId id="332" r:id="rId73"/>
    <p:sldId id="333" r:id="rId7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626539"/>
    <a:srgbClr val="E7DCBB"/>
    <a:srgbClr val="C8D144"/>
    <a:srgbClr val="17392E"/>
    <a:srgbClr val="1F497D"/>
    <a:srgbClr val="74B9E8"/>
    <a:srgbClr val="FFFFFF"/>
    <a:srgbClr val="C9A122"/>
    <a:srgbClr val="F4A65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>
    <p:restoredLeft sz="15620"/>
    <p:restoredTop sz="94660"/>
  </p:normalViewPr>
  <p:slideViewPr>
    <p:cSldViewPr snapToGrid="0" snapToObjects="1">
      <p:cViewPr varScale="1">
        <p:scale>
          <a:sx n="115" d="100"/>
          <a:sy n="115" d="100"/>
        </p:scale>
        <p:origin x="-69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35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notesMaster" Target="notesMasters/notesMaster1.xml"/><Relationship Id="rId76" Type="http://schemas.openxmlformats.org/officeDocument/2006/relationships/printerSettings" Target="printerSettings/printerSettings1.bin"/><Relationship Id="rId77" Type="http://schemas.openxmlformats.org/officeDocument/2006/relationships/presProps" Target="presProps.xml"/><Relationship Id="rId78" Type="http://schemas.openxmlformats.org/officeDocument/2006/relationships/viewProps" Target="viewProps.xml"/><Relationship Id="rId79" Type="http://schemas.openxmlformats.org/officeDocument/2006/relationships/theme" Target="theme/theme1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ict"/><Relationship Id="rId2" Type="http://schemas.openxmlformats.org/officeDocument/2006/relationships/image" Target="../media/image9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ict"/><Relationship Id="rId2" Type="http://schemas.openxmlformats.org/officeDocument/2006/relationships/image" Target="../media/image11.pict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ict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pict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ict"/><Relationship Id="rId4" Type="http://schemas.openxmlformats.org/officeDocument/2006/relationships/image" Target="../media/image86.pict"/><Relationship Id="rId5" Type="http://schemas.openxmlformats.org/officeDocument/2006/relationships/image" Target="../media/image87.pict"/><Relationship Id="rId6" Type="http://schemas.openxmlformats.org/officeDocument/2006/relationships/image" Target="../media/image88.pict"/><Relationship Id="rId1" Type="http://schemas.openxmlformats.org/officeDocument/2006/relationships/image" Target="../media/image83.pict"/><Relationship Id="rId2" Type="http://schemas.openxmlformats.org/officeDocument/2006/relationships/image" Target="../media/image84.pict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0.pict"/><Relationship Id="rId2" Type="http://schemas.openxmlformats.org/officeDocument/2006/relationships/image" Target="../media/image141.pict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903374-7BCE-1741-900E-7E7F2FDAD86A}" type="datetimeFigureOut">
              <a:rPr lang="en-US" smtClean="0"/>
              <a:pPr/>
              <a:t>3/31/11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D3028D-2A49-7445-9287-A77348F7C25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FD5889-25FC-7746-8A5A-8FDD08F72A7D}" type="slidenum">
              <a:rPr lang="en-US"/>
              <a:pPr/>
              <a:t>2</a:t>
            </a:fld>
            <a:endParaRPr lang="en-US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5FC8AC-1F97-C741-ABB4-6E6309EF49B7}" type="slidenum">
              <a:rPr lang="en-US"/>
              <a:pPr/>
              <a:t>38</a:t>
            </a:fld>
            <a:endParaRPr lang="en-US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1D7E1E31-D773-A744-B8DD-C042CBAE2D2B}" type="slidenum">
              <a:rPr lang="en-US" sz="1200"/>
              <a:pPr algn="r"/>
              <a:t>42</a:t>
            </a:fld>
            <a:endParaRPr lang="en-US" sz="1200"/>
          </a:p>
        </p:txBody>
      </p:sp>
      <p:sp>
        <p:nvSpPr>
          <p:cNvPr id="26627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n-GB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E0ACEE3-DF7B-0F4A-9B6A-879E96DA7D3A}" type="slidenum">
              <a:rPr lang="en-GB"/>
              <a:pPr/>
              <a:t>43</a:t>
            </a:fld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FB7084-2CB3-5945-A47B-75ED1750B690}" type="slidenum">
              <a:rPr lang="en-US"/>
              <a:pPr/>
              <a:t>45</a:t>
            </a:fld>
            <a:endParaRPr lang="en-US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C1A98D-A555-5940-857A-B595C507BED3}" type="slidenum">
              <a:rPr lang="en-US">
                <a:solidFill>
                  <a:srgbClr val="C0504D"/>
                </a:solidFill>
              </a:rPr>
              <a:pPr/>
              <a:t>55</a:t>
            </a:fld>
            <a:endParaRPr lang="en-US">
              <a:solidFill>
                <a:srgbClr val="C0504D"/>
              </a:solidFill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477" y="4343695"/>
            <a:ext cx="5487048" cy="4113916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882" tIns="45441" rIns="90882" bIns="45441"/>
          <a:lstStyle/>
          <a:p>
            <a:pPr>
              <a:spcBef>
                <a:spcPct val="0"/>
              </a:spcBef>
            </a:pPr>
            <a:endParaRPr lang="en-GB" sz="180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135ED6-860C-F14C-9195-EBA6F9AD5FC7}" type="slidenum">
              <a:rPr lang="en-US"/>
              <a:pPr/>
              <a:t>61</a:t>
            </a:fld>
            <a:endParaRPr lang="en-US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D8F0D0-1814-CB44-B25C-03C81918990E}" type="slidenum">
              <a:rPr lang="en-US"/>
              <a:pPr/>
              <a:t>63</a:t>
            </a:fld>
            <a:endParaRPr lang="en-US"/>
          </a:p>
        </p:txBody>
      </p:sp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3370DE-6481-F546-A6B8-65803EFCE304}" type="slidenum">
              <a:rPr lang="en-US"/>
              <a:pPr/>
              <a:t>70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68D94F-9924-C64A-AEAE-791C515E80DA}" type="slidenum">
              <a:rPr lang="en-US"/>
              <a:pPr/>
              <a:t>3</a:t>
            </a:fld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BD317A-59C5-9F4E-A642-60E4DB711D9D}" type="slidenum">
              <a:rPr lang="en-US"/>
              <a:pPr/>
              <a:t>4</a:t>
            </a:fld>
            <a:endParaRPr lang="en-US"/>
          </a:p>
        </p:txBody>
      </p:sp>
      <p:sp>
        <p:nvSpPr>
          <p:cNvPr id="256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AD4549-2588-6049-B0E4-729947816EDA}" type="slidenum">
              <a:rPr lang="en-US"/>
              <a:pPr/>
              <a:t>27</a:t>
            </a:fld>
            <a:endParaRPr lang="en-US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549D1B-1F45-A242-85B3-4342C6A8B6B6}" type="slidenum">
              <a:rPr lang="en-US"/>
              <a:pPr/>
              <a:t>29</a:t>
            </a:fld>
            <a:endParaRPr lang="en-US"/>
          </a:p>
        </p:txBody>
      </p:sp>
      <p:sp>
        <p:nvSpPr>
          <p:cNvPr id="7373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CD3774-E9ED-F343-90AA-200D53C66B17}" type="slidenum">
              <a:rPr lang="en-US"/>
              <a:pPr/>
              <a:t>32</a:t>
            </a:fld>
            <a:endParaRPr lang="en-US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135ED6-860C-F14C-9195-EBA6F9AD5FC7}" type="slidenum">
              <a:rPr lang="en-US"/>
              <a:pPr/>
              <a:t>33</a:t>
            </a:fld>
            <a:endParaRPr lang="en-US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29B0DE-40B0-F945-B82B-F69107AEA7C4}" type="slidenum">
              <a:rPr lang="en-US"/>
              <a:pPr/>
              <a:t>34</a:t>
            </a:fld>
            <a:endParaRPr lang="en-US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E12B9F-6BBE-BA4F-8113-C09D0E3A8301}" type="slidenum">
              <a:rPr lang="en-US"/>
              <a:pPr/>
              <a:t>35</a:t>
            </a:fld>
            <a:endParaRPr lang="en-US"/>
          </a:p>
        </p:txBody>
      </p:sp>
      <p:sp>
        <p:nvSpPr>
          <p:cNvPr id="409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B99E-71E6-7A40-A0CE-DE8BDBBF6023}" type="datetimeFigureOut">
              <a:rPr lang="en-US" smtClean="0"/>
              <a:pPr/>
              <a:t>3/31/11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9B404-AAA7-574C-BC70-895F7F710B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B99E-71E6-7A40-A0CE-DE8BDBBF6023}" type="datetimeFigureOut">
              <a:rPr lang="en-US" smtClean="0"/>
              <a:pPr/>
              <a:t>3/31/11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9B404-AAA7-574C-BC70-895F7F710B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B99E-71E6-7A40-A0CE-DE8BDBBF6023}" type="datetimeFigureOut">
              <a:rPr lang="en-US" smtClean="0"/>
              <a:pPr/>
              <a:t>3/31/11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9B404-AAA7-574C-BC70-895F7F710B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B99E-71E6-7A40-A0CE-DE8BDBBF6023}" type="datetimeFigureOut">
              <a:rPr lang="en-US" smtClean="0"/>
              <a:pPr/>
              <a:t>3/31/11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9B404-AAA7-574C-BC70-895F7F710B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B99E-71E6-7A40-A0CE-DE8BDBBF6023}" type="datetimeFigureOut">
              <a:rPr lang="en-US" smtClean="0"/>
              <a:pPr/>
              <a:t>3/31/11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9B404-AAA7-574C-BC70-895F7F710B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B99E-71E6-7A40-A0CE-DE8BDBBF6023}" type="datetimeFigureOut">
              <a:rPr lang="en-US" smtClean="0"/>
              <a:pPr/>
              <a:t>3/31/11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9B404-AAA7-574C-BC70-895F7F710B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B99E-71E6-7A40-A0CE-DE8BDBBF6023}" type="datetimeFigureOut">
              <a:rPr lang="en-US" smtClean="0"/>
              <a:pPr/>
              <a:t>3/31/11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9B404-AAA7-574C-BC70-895F7F710B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B99E-71E6-7A40-A0CE-DE8BDBBF6023}" type="datetimeFigureOut">
              <a:rPr lang="en-US" smtClean="0"/>
              <a:pPr/>
              <a:t>3/31/11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9B404-AAA7-574C-BC70-895F7F710B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B99E-71E6-7A40-A0CE-DE8BDBBF6023}" type="datetimeFigureOut">
              <a:rPr lang="en-US" smtClean="0"/>
              <a:pPr/>
              <a:t>3/31/11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9B404-AAA7-574C-BC70-895F7F710B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B99E-71E6-7A40-A0CE-DE8BDBBF6023}" type="datetimeFigureOut">
              <a:rPr lang="en-US" smtClean="0"/>
              <a:pPr/>
              <a:t>3/31/11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9B404-AAA7-574C-BC70-895F7F710B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B99E-71E6-7A40-A0CE-DE8BDBBF6023}" type="datetimeFigureOut">
              <a:rPr lang="en-US" smtClean="0"/>
              <a:pPr/>
              <a:t>3/31/11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9B404-AAA7-574C-BC70-895F7F710B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9EB99E-71E6-7A40-A0CE-DE8BDBBF6023}" type="datetimeFigureOut">
              <a:rPr lang="en-US" smtClean="0"/>
              <a:pPr/>
              <a:t>3/31/11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69B404-AAA7-574C-BC70-895F7F710B3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1.bin"/><Relationship Id="rId4" Type="http://schemas.openxmlformats.org/officeDocument/2006/relationships/oleObject" Target="../embeddings/Microsoft_Equation2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20" Type="http://schemas.openxmlformats.org/officeDocument/2006/relationships/image" Target="../media/image29.jpeg"/><Relationship Id="rId21" Type="http://schemas.openxmlformats.org/officeDocument/2006/relationships/image" Target="../media/image30.png"/><Relationship Id="rId22" Type="http://schemas.openxmlformats.org/officeDocument/2006/relationships/image" Target="../media/image31.png"/><Relationship Id="rId23" Type="http://schemas.openxmlformats.org/officeDocument/2006/relationships/oleObject" Target="???" TargetMode="External"/><Relationship Id="rId10" Type="http://schemas.openxmlformats.org/officeDocument/2006/relationships/image" Target="../media/image19.wmf"/><Relationship Id="rId11" Type="http://schemas.openxmlformats.org/officeDocument/2006/relationships/image" Target="../media/image20.png"/><Relationship Id="rId12" Type="http://schemas.openxmlformats.org/officeDocument/2006/relationships/image" Target="../media/image21.jpeg"/><Relationship Id="rId13" Type="http://schemas.openxmlformats.org/officeDocument/2006/relationships/image" Target="../media/image22.jpeg"/><Relationship Id="rId14" Type="http://schemas.openxmlformats.org/officeDocument/2006/relationships/image" Target="../media/image23.jpeg"/><Relationship Id="rId15" Type="http://schemas.openxmlformats.org/officeDocument/2006/relationships/image" Target="../media/image24.png"/><Relationship Id="rId16" Type="http://schemas.openxmlformats.org/officeDocument/2006/relationships/image" Target="../media/image25.jpeg"/><Relationship Id="rId17" Type="http://schemas.openxmlformats.org/officeDocument/2006/relationships/image" Target="../media/image26.png"/><Relationship Id="rId18" Type="http://schemas.openxmlformats.org/officeDocument/2006/relationships/image" Target="../media/image27.jpeg"/><Relationship Id="rId19" Type="http://schemas.openxmlformats.org/officeDocument/2006/relationships/image" Target="../media/image28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2.pn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15.jpeg"/><Relationship Id="rId7" Type="http://schemas.openxmlformats.org/officeDocument/2006/relationships/image" Target="../media/image16.jpeg"/><Relationship Id="rId8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jpe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oleObject" Target="../embeddings/oleObject1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???" TargetMode="External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image" Target="../media/image71.pdf"/><Relationship Id="rId7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82.png"/><Relationship Id="rId5" Type="http://schemas.openxmlformats.org/officeDocument/2006/relationships/oleObject" Target="../embeddings/Microsoft_Equation3.bin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89.png"/><Relationship Id="rId5" Type="http://schemas.openxmlformats.org/officeDocument/2006/relationships/oleObject" Target="../embeddings/Microsoft_Equation4.bin"/><Relationship Id="rId6" Type="http://schemas.openxmlformats.org/officeDocument/2006/relationships/oleObject" Target="../embeddings/Microsoft_Equation5.bin"/><Relationship Id="rId7" Type="http://schemas.openxmlformats.org/officeDocument/2006/relationships/oleObject" Target="../embeddings/Microsoft_Equation6.bin"/><Relationship Id="rId8" Type="http://schemas.openxmlformats.org/officeDocument/2006/relationships/oleObject" Target="../embeddings/Microsoft_Equation7.bin"/><Relationship Id="rId9" Type="http://schemas.openxmlformats.org/officeDocument/2006/relationships/oleObject" Target="../embeddings/Microsoft_Equation8.bin"/><Relationship Id="rId10" Type="http://schemas.openxmlformats.org/officeDocument/2006/relationships/oleObject" Target="../embeddings/Microsoft_Equation9.bin"/><Relationship Id="rId11" Type="http://schemas.openxmlformats.org/officeDocument/2006/relationships/image" Target="../media/image90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5.png"/><Relationship Id="rId3" Type="http://schemas.openxmlformats.org/officeDocument/2006/relationships/image" Target="../media/image9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5" Type="http://schemas.openxmlformats.org/officeDocument/2006/relationships/image" Target="../media/image99.png"/><Relationship Id="rId6" Type="http://schemas.openxmlformats.org/officeDocument/2006/relationships/image" Target="../media/image100.png"/><Relationship Id="rId7" Type="http://schemas.openxmlformats.org/officeDocument/2006/relationships/image" Target="../media/image10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2.png"/><Relationship Id="rId3" Type="http://schemas.openxmlformats.org/officeDocument/2006/relationships/image" Target="../media/image10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png"/><Relationship Id="rId3" Type="http://schemas.openxmlformats.org/officeDocument/2006/relationships/image" Target="../media/image10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4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png"/><Relationship Id="rId3" Type="http://schemas.openxmlformats.org/officeDocument/2006/relationships/image" Target="../media/image11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6.png"/><Relationship Id="rId3" Type="http://schemas.openxmlformats.org/officeDocument/2006/relationships/image" Target="../media/image11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png"/><Relationship Id="rId3" Type="http://schemas.openxmlformats.org/officeDocument/2006/relationships/image" Target="../media/image119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4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png"/><Relationship Id="rId3" Type="http://schemas.openxmlformats.org/officeDocument/2006/relationships/image" Target="../media/image12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5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png"/><Relationship Id="rId3" Type="http://schemas.openxmlformats.org/officeDocument/2006/relationships/image" Target="../media/image12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4" Type="http://schemas.openxmlformats.org/officeDocument/2006/relationships/image" Target="../media/image129.png"/><Relationship Id="rId5" Type="http://schemas.openxmlformats.org/officeDocument/2006/relationships/image" Target="../media/image13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1.png"/><Relationship Id="rId3" Type="http://schemas.openxmlformats.org/officeDocument/2006/relationships/image" Target="../media/image13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4" Type="http://schemas.openxmlformats.org/officeDocument/2006/relationships/image" Target="../media/image134.png"/><Relationship Id="rId5" Type="http://schemas.openxmlformats.org/officeDocument/2006/relationships/image" Target="../media/image135.png"/><Relationship Id="rId6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7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8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4" Type="http://schemas.openxmlformats.org/officeDocument/2006/relationships/oleObject" Target="../embeddings/Microsoft_Equation10.bin"/><Relationship Id="rId5" Type="http://schemas.openxmlformats.org/officeDocument/2006/relationships/oleObject" Target="../embeddings/Microsoft_Equation11.bin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3.png"/><Relationship Id="rId3" Type="http://schemas.openxmlformats.org/officeDocument/2006/relationships/image" Target="../media/image144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6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7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75478"/>
            <a:ext cx="7772400" cy="807416"/>
          </a:xfrm>
          <a:solidFill>
            <a:srgbClr val="C9A122">
              <a:alpha val="27000"/>
            </a:srgbClr>
          </a:solidFill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25367B"/>
                </a:solidFill>
              </a:rPr>
              <a:t>Deep Inelastic Scattering with the LHC</a:t>
            </a:r>
            <a:r>
              <a:rPr lang="en-US" sz="2800" b="1" baseline="30000" dirty="0" smtClean="0">
                <a:solidFill>
                  <a:srgbClr val="25367B"/>
                </a:solidFill>
              </a:rPr>
              <a:t>*</a:t>
            </a:r>
            <a:endParaRPr lang="en-US" sz="2800" b="1" dirty="0">
              <a:solidFill>
                <a:srgbClr val="25367B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67715" y="1711739"/>
            <a:ext cx="1101120" cy="1754327"/>
          </a:xfrm>
          <a:prstGeom prst="rect">
            <a:avLst/>
          </a:prstGeom>
          <a:noFill/>
          <a:ln w="22225">
            <a:solidFill>
              <a:srgbClr val="BBA757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B8A"/>
                </a:solidFill>
              </a:rPr>
              <a:t>Overview</a:t>
            </a:r>
          </a:p>
          <a:p>
            <a:pPr algn="ctr"/>
            <a:r>
              <a:rPr lang="en-US" b="1" dirty="0" smtClean="0">
                <a:solidFill>
                  <a:srgbClr val="002B8A"/>
                </a:solidFill>
              </a:rPr>
              <a:t>Ring</a:t>
            </a:r>
          </a:p>
          <a:p>
            <a:pPr algn="ctr"/>
            <a:r>
              <a:rPr lang="en-US" b="1" dirty="0" smtClean="0">
                <a:solidFill>
                  <a:srgbClr val="002B8A"/>
                </a:solidFill>
              </a:rPr>
              <a:t>LINAC</a:t>
            </a:r>
          </a:p>
          <a:p>
            <a:pPr algn="ctr"/>
            <a:r>
              <a:rPr lang="en-US" b="1" dirty="0" smtClean="0">
                <a:solidFill>
                  <a:srgbClr val="002B8A"/>
                </a:solidFill>
              </a:rPr>
              <a:t>Physics</a:t>
            </a:r>
          </a:p>
          <a:p>
            <a:pPr algn="ctr"/>
            <a:r>
              <a:rPr lang="en-US" b="1" dirty="0" smtClean="0">
                <a:solidFill>
                  <a:srgbClr val="002B8A"/>
                </a:solidFill>
              </a:rPr>
              <a:t>Detector</a:t>
            </a:r>
          </a:p>
          <a:p>
            <a:pPr algn="ctr"/>
            <a:r>
              <a:rPr lang="en-US" b="1" dirty="0" smtClean="0">
                <a:solidFill>
                  <a:srgbClr val="002B8A"/>
                </a:solidFill>
              </a:rPr>
              <a:t>Status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33972" y="3859431"/>
            <a:ext cx="132510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90"/>
                </a:solidFill>
              </a:rPr>
              <a:t>Max Klein</a:t>
            </a:r>
          </a:p>
          <a:p>
            <a:pPr algn="ctr"/>
            <a:r>
              <a:rPr lang="en-US" sz="1600" dirty="0" smtClean="0">
                <a:solidFill>
                  <a:srgbClr val="000090"/>
                </a:solidFill>
              </a:rPr>
              <a:t>ATLAS and H1</a:t>
            </a:r>
            <a:endParaRPr lang="en-US" sz="1600" dirty="0">
              <a:solidFill>
                <a:srgbClr val="000090"/>
              </a:solidFill>
            </a:endParaRPr>
          </a:p>
        </p:txBody>
      </p:sp>
      <p:pic>
        <p:nvPicPr>
          <p:cNvPr id="7" name="Picture 6" descr="liv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497" y="4675285"/>
            <a:ext cx="1971685" cy="4959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72309" y="5872248"/>
            <a:ext cx="3805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Seminar at NIKHEF, Amsterdam, 1.4.11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3216" y="5018123"/>
            <a:ext cx="1544983" cy="103879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714435" y="6062870"/>
            <a:ext cx="2033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http://</a:t>
            </a:r>
            <a:r>
              <a:rPr lang="en-US" b="1" dirty="0" err="1" smtClean="0">
                <a:solidFill>
                  <a:srgbClr val="000000"/>
                </a:solidFill>
              </a:rPr>
              <a:t>cern.ch/lhec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2986" y="6432202"/>
            <a:ext cx="38907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baseline="30000" dirty="0" smtClean="0">
                <a:solidFill>
                  <a:srgbClr val="1F497D"/>
                </a:solidFill>
              </a:rPr>
              <a:t>*</a:t>
            </a:r>
            <a:r>
              <a:rPr lang="en-US" sz="1200" b="1" dirty="0" smtClean="0">
                <a:solidFill>
                  <a:srgbClr val="1F497D"/>
                </a:solidFill>
              </a:rPr>
              <a:t>All tentative - work in progress - prior to CDR publication..</a:t>
            </a:r>
            <a:endParaRPr lang="en-US" sz="1200" b="1" dirty="0">
              <a:solidFill>
                <a:srgbClr val="1F497D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51680" y="4601337"/>
            <a:ext cx="2096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tx2"/>
                </a:solidFill>
              </a:rPr>
              <a:t>An Introduction to the</a:t>
            </a:r>
            <a:endParaRPr lang="en-US" sz="16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99660"/>
          </a:xfrm>
          <a:solidFill>
            <a:srgbClr val="D1B039">
              <a:alpha val="27000"/>
            </a:srgbClr>
          </a:solidFill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1F497D"/>
                </a:solidFill>
              </a:rPr>
              <a:t>Two Options </a:t>
            </a:r>
            <a:endParaRPr lang="en-US" sz="2800" b="1" dirty="0">
              <a:solidFill>
                <a:srgbClr val="1F497D"/>
              </a:solidFill>
            </a:endParaRPr>
          </a:p>
        </p:txBody>
      </p:sp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4687818" y="3975652"/>
          <a:ext cx="3887788" cy="1985962"/>
        </p:xfrm>
        <a:graphic>
          <a:graphicData uri="http://schemas.openxmlformats.org/presentationml/2006/ole">
            <p:oleObj spid="_x0000_s17410" name="Equation" r:id="rId3" imgW="3162300" imgH="1612900" progId="Equation.3">
              <p:embed/>
            </p:oleObj>
          </a:graphicData>
        </a:graphic>
      </p:graphicFrame>
      <p:graphicFrame>
        <p:nvGraphicFramePr>
          <p:cNvPr id="23555" name="Object 3"/>
          <p:cNvGraphicFramePr>
            <a:graphicFrameLocks noChangeAspect="1"/>
          </p:cNvGraphicFramePr>
          <p:nvPr/>
        </p:nvGraphicFramePr>
        <p:xfrm>
          <a:off x="942975" y="1356622"/>
          <a:ext cx="3898900" cy="2078037"/>
        </p:xfrm>
        <a:graphic>
          <a:graphicData uri="http://schemas.openxmlformats.org/presentationml/2006/ole">
            <p:oleObj spid="_x0000_s17411" name="Equation" r:id="rId4" imgW="3175000" imgH="1689100" progId="Equation.3">
              <p:embed/>
            </p:oleObj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236399" y="1356622"/>
            <a:ext cx="3313728" cy="2062103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1F497D"/>
                </a:solidFill>
              </a:rPr>
              <a:t>Ring-Ring</a:t>
            </a:r>
          </a:p>
          <a:p>
            <a:r>
              <a:rPr lang="en-US" dirty="0" smtClean="0"/>
              <a:t>Power Limit of 100 MW wall plug</a:t>
            </a:r>
          </a:p>
          <a:p>
            <a:r>
              <a:rPr lang="en-US" dirty="0" smtClean="0"/>
              <a:t>“ultimate” LHC proton beam</a:t>
            </a:r>
          </a:p>
          <a:p>
            <a:r>
              <a:rPr lang="en-US" b="1" dirty="0" smtClean="0"/>
              <a:t>60 </a:t>
            </a:r>
            <a:r>
              <a:rPr lang="en-US" b="1" dirty="0" err="1" smtClean="0"/>
              <a:t>GeV</a:t>
            </a:r>
            <a:r>
              <a:rPr lang="en-US" b="1" dirty="0" smtClean="0"/>
              <a:t> </a:t>
            </a:r>
            <a:r>
              <a:rPr lang="en-US" dirty="0" err="1" smtClean="0"/>
              <a:t>e</a:t>
            </a:r>
            <a:r>
              <a:rPr lang="en-US" baseline="30000" dirty="0" smtClean="0"/>
              <a:t>± </a:t>
            </a:r>
            <a:r>
              <a:rPr lang="en-US" dirty="0" smtClean="0"/>
              <a:t>beam</a:t>
            </a:r>
            <a:endParaRPr lang="en-US" baseline="30000" dirty="0" smtClean="0"/>
          </a:p>
          <a:p>
            <a:endParaRPr lang="en-US" dirty="0" smtClean="0"/>
          </a:p>
          <a:p>
            <a:pPr>
              <a:buFont typeface="Wingdings" charset="2"/>
              <a:buChar char="à"/>
            </a:pPr>
            <a:r>
              <a:rPr lang="en-US" dirty="0" smtClean="0">
                <a:sym typeface="Wingdings"/>
              </a:rPr>
              <a:t>L = 2 10</a:t>
            </a:r>
            <a:r>
              <a:rPr lang="en-US" baseline="30000" dirty="0" smtClean="0">
                <a:sym typeface="Wingdings"/>
              </a:rPr>
              <a:t>33</a:t>
            </a:r>
            <a:r>
              <a:rPr lang="en-US" dirty="0" smtClean="0">
                <a:sym typeface="Wingdings"/>
              </a:rPr>
              <a:t> cm</a:t>
            </a:r>
            <a:r>
              <a:rPr lang="en-US" baseline="30000" dirty="0" smtClean="0">
                <a:sym typeface="Wingdings"/>
              </a:rPr>
              <a:t>-2</a:t>
            </a:r>
            <a:r>
              <a:rPr lang="en-US" dirty="0" smtClean="0">
                <a:sym typeface="Wingdings"/>
              </a:rPr>
              <a:t>s</a:t>
            </a:r>
            <a:r>
              <a:rPr lang="en-US" baseline="30000" dirty="0" smtClean="0">
                <a:sym typeface="Wingdings"/>
              </a:rPr>
              <a:t>-1 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O(100) fb</a:t>
            </a:r>
            <a:r>
              <a:rPr lang="en-US" baseline="30000" dirty="0" smtClean="0">
                <a:sym typeface="Wingdings"/>
              </a:rPr>
              <a:t>-1</a:t>
            </a:r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42975" y="3821043"/>
            <a:ext cx="2980303" cy="2431435"/>
          </a:xfrm>
          <a:prstGeom prst="rect">
            <a:avLst/>
          </a:prstGeom>
          <a:noFill/>
          <a:ln>
            <a:solidFill>
              <a:srgbClr val="C9A122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D1B039"/>
                </a:solidFill>
              </a:rPr>
              <a:t>LINAC Ring </a:t>
            </a:r>
          </a:p>
          <a:p>
            <a:r>
              <a:rPr lang="en-US" dirty="0" smtClean="0"/>
              <a:t>Pulsed</a:t>
            </a:r>
            <a:r>
              <a:rPr lang="en-US" b="1" dirty="0" smtClean="0"/>
              <a:t>, 60 </a:t>
            </a:r>
            <a:r>
              <a:rPr lang="en-US" b="1" dirty="0" err="1" smtClean="0"/>
              <a:t>GeV</a:t>
            </a:r>
            <a:r>
              <a:rPr lang="en-US" dirty="0" smtClean="0"/>
              <a:t>: ~10</a:t>
            </a:r>
            <a:r>
              <a:rPr lang="en-US" baseline="30000" dirty="0" smtClean="0"/>
              <a:t>32</a:t>
            </a:r>
            <a:endParaRPr lang="en-US" dirty="0" smtClean="0"/>
          </a:p>
          <a:p>
            <a:r>
              <a:rPr lang="en-US" dirty="0" smtClean="0"/>
              <a:t>High luminosity:</a:t>
            </a:r>
          </a:p>
          <a:p>
            <a:r>
              <a:rPr lang="en-US" b="1" dirty="0" smtClean="0"/>
              <a:t>Energy recovery</a:t>
            </a:r>
            <a:r>
              <a:rPr lang="en-US" dirty="0" smtClean="0"/>
              <a:t>: P=P</a:t>
            </a:r>
            <a:r>
              <a:rPr lang="en-US" baseline="-25000" dirty="0" smtClean="0"/>
              <a:t>0</a:t>
            </a:r>
            <a:r>
              <a:rPr lang="en-US" dirty="0" smtClean="0"/>
              <a:t>/(1-η)</a:t>
            </a:r>
          </a:p>
          <a:p>
            <a:r>
              <a:rPr lang="en-US" dirty="0" err="1" smtClean="0"/>
              <a:t>β</a:t>
            </a:r>
            <a:r>
              <a:rPr lang="en-US" dirty="0" smtClean="0"/>
              <a:t>*=0.1m</a:t>
            </a:r>
          </a:p>
          <a:p>
            <a:r>
              <a:rPr lang="en-US" sz="1400" dirty="0" smtClean="0"/>
              <a:t>[5 times smaller than LHC by</a:t>
            </a:r>
          </a:p>
          <a:p>
            <a:r>
              <a:rPr lang="en-US" sz="1400" dirty="0" smtClean="0"/>
              <a:t> reduced </a:t>
            </a:r>
            <a:r>
              <a:rPr lang="en-US" sz="1400" dirty="0" err="1" smtClean="0"/>
              <a:t>l</a:t>
            </a:r>
            <a:r>
              <a:rPr lang="en-US" sz="1400" dirty="0" smtClean="0"/>
              <a:t>*, only one </a:t>
            </a:r>
            <a:r>
              <a:rPr lang="en-US" sz="1400" dirty="0" err="1" smtClean="0"/>
              <a:t>p</a:t>
            </a:r>
            <a:r>
              <a:rPr lang="en-US" sz="1400" dirty="0" smtClean="0"/>
              <a:t> squeezed</a:t>
            </a:r>
          </a:p>
          <a:p>
            <a:r>
              <a:rPr lang="en-US" sz="1400" dirty="0" smtClean="0"/>
              <a:t> and IR quads as for HL-LHC]</a:t>
            </a:r>
          </a:p>
          <a:p>
            <a:r>
              <a:rPr lang="en-US" dirty="0" smtClean="0">
                <a:sym typeface="Wingdings"/>
              </a:rPr>
              <a:t>L =  10</a:t>
            </a:r>
            <a:r>
              <a:rPr lang="en-US" baseline="30000" dirty="0" smtClean="0">
                <a:sym typeface="Wingdings"/>
              </a:rPr>
              <a:t>33</a:t>
            </a:r>
            <a:r>
              <a:rPr lang="en-US" dirty="0" smtClean="0">
                <a:sym typeface="Wingdings"/>
              </a:rPr>
              <a:t> cm</a:t>
            </a:r>
            <a:r>
              <a:rPr lang="en-US" baseline="30000" dirty="0" smtClean="0">
                <a:sym typeface="Wingdings"/>
              </a:rPr>
              <a:t>-2</a:t>
            </a:r>
            <a:r>
              <a:rPr lang="en-US" dirty="0" smtClean="0">
                <a:sym typeface="Wingdings"/>
              </a:rPr>
              <a:t>s</a:t>
            </a:r>
            <a:r>
              <a:rPr lang="en-US" baseline="30000" dirty="0" smtClean="0">
                <a:sym typeface="Wingdings"/>
              </a:rPr>
              <a:t>-1 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O(100) fb</a:t>
            </a:r>
            <a:r>
              <a:rPr lang="en-US" baseline="30000" dirty="0" smtClean="0">
                <a:sym typeface="Wingdings"/>
              </a:rPr>
              <a:t>-1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79782" y="6221699"/>
            <a:ext cx="42498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1F497D"/>
                </a:solidFill>
              </a:rPr>
              <a:t>Synchronous </a:t>
            </a:r>
            <a:r>
              <a:rPr lang="en-US" sz="1400" b="1" dirty="0" err="1" smtClean="0">
                <a:solidFill>
                  <a:srgbClr val="1F497D"/>
                </a:solidFill>
              </a:rPr>
              <a:t>ep</a:t>
            </a:r>
            <a:r>
              <a:rPr lang="en-US" sz="1400" b="1" dirty="0" smtClean="0">
                <a:solidFill>
                  <a:srgbClr val="1F497D"/>
                </a:solidFill>
              </a:rPr>
              <a:t> and pp operation (small </a:t>
            </a:r>
            <a:r>
              <a:rPr lang="en-US" sz="1400" b="1" dirty="0" err="1" smtClean="0">
                <a:solidFill>
                  <a:srgbClr val="1F497D"/>
                </a:solidFill>
              </a:rPr>
              <a:t>ep</a:t>
            </a:r>
            <a:r>
              <a:rPr lang="en-US" sz="1400" b="1" dirty="0" smtClean="0">
                <a:solidFill>
                  <a:srgbClr val="1F497D"/>
                </a:solidFill>
              </a:rPr>
              <a:t> </a:t>
            </a:r>
            <a:r>
              <a:rPr lang="en-US" sz="1400" b="1" dirty="0" err="1" smtClean="0">
                <a:solidFill>
                  <a:srgbClr val="1F497D"/>
                </a:solidFill>
              </a:rPr>
              <a:t>tuneshifts</a:t>
            </a:r>
            <a:r>
              <a:rPr lang="en-US" sz="1400" b="1" dirty="0" smtClean="0">
                <a:solidFill>
                  <a:srgbClr val="1F497D"/>
                </a:solidFill>
              </a:rPr>
              <a:t>)</a:t>
            </a:r>
          </a:p>
          <a:p>
            <a:r>
              <a:rPr lang="en-US" sz="1400" b="1" dirty="0" smtClean="0">
                <a:solidFill>
                  <a:srgbClr val="1F497D"/>
                </a:solidFill>
              </a:rPr>
              <a:t>The LHC </a:t>
            </a:r>
            <a:r>
              <a:rPr lang="en-US" sz="1400" b="1" dirty="0" err="1" smtClean="0">
                <a:solidFill>
                  <a:srgbClr val="1F497D"/>
                </a:solidFill>
              </a:rPr>
              <a:t>p</a:t>
            </a:r>
            <a:r>
              <a:rPr lang="en-US" sz="1400" b="1" dirty="0" smtClean="0">
                <a:solidFill>
                  <a:srgbClr val="1F497D"/>
                </a:solidFill>
              </a:rPr>
              <a:t> beams provide 100 times </a:t>
            </a:r>
            <a:r>
              <a:rPr lang="en-US" sz="1400" b="1" dirty="0" err="1" smtClean="0">
                <a:solidFill>
                  <a:srgbClr val="1F497D"/>
                </a:solidFill>
              </a:rPr>
              <a:t>HERA’s</a:t>
            </a:r>
            <a:r>
              <a:rPr lang="en-US" sz="1400" b="1" dirty="0" smtClean="0">
                <a:solidFill>
                  <a:srgbClr val="1F497D"/>
                </a:solidFill>
              </a:rPr>
              <a:t> luminosity</a:t>
            </a:r>
            <a:endParaRPr lang="en-US" sz="1400" b="1" dirty="0">
              <a:solidFill>
                <a:srgbClr val="1F497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8" descr="logo-example-1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914400"/>
            <a:ext cx="3124200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9" descr="Logo_Big-BNL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1012" y="5676900"/>
            <a:ext cx="3100388" cy="1136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10" descr="Liverpool_UNI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0" y="4876800"/>
            <a:ext cx="299085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11" descr="CI_logo_large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00200" y="1676400"/>
            <a:ext cx="1981200" cy="102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12" descr="cernlogo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1066800"/>
            <a:ext cx="1524000" cy="157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14" descr="logo-AU.gi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2819400"/>
            <a:ext cx="47625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15" descr="uludag_universitesi1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781800" y="2667000"/>
            <a:ext cx="1071563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5" name="Picture 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791200" y="2743200"/>
            <a:ext cx="1028700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6" name="Picture 73" descr="ankara-logo.gif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724400" y="2743200"/>
            <a:ext cx="1028700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7" name="Picture 24" descr="EPFL-logo.jp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828800" y="4953000"/>
            <a:ext cx="14509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8" name="Picture 28" descr="sera.jp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895600" y="4038600"/>
            <a:ext cx="41830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9" name="Picture 29" descr="tobbetu-logo.jp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066088" y="2743200"/>
            <a:ext cx="10191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10" name="TextBox 30"/>
          <p:cNvSpPr txBox="1">
            <a:spLocks noChangeArrowheads="1"/>
          </p:cNvSpPr>
          <p:nvPr/>
        </p:nvSpPr>
        <p:spPr bwMode="auto">
          <a:xfrm>
            <a:off x="7939088" y="3362325"/>
            <a:ext cx="12049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TOBB ETU</a:t>
            </a:r>
          </a:p>
        </p:txBody>
      </p:sp>
      <p:pic>
        <p:nvPicPr>
          <p:cNvPr id="29711" name="Picture 67" descr="desylogo100.pn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828800" y="388620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2" name="Picture 69" descr="ecfasmall.jp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162800" y="4038600"/>
            <a:ext cx="1143000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3" name="Picture 13" descr="800px-Ntnu-logo.pn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3657600" y="914400"/>
            <a:ext cx="2438400" cy="874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29714" name="Picture 3" descr="clic-logo-myfavorite.jpg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7162800" y="838200"/>
            <a:ext cx="1462088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5" name="Picture 5" descr="logo-c.gif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6934200" y="5334000"/>
            <a:ext cx="1865313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7" name="Picture 30" descr="JLab_logo_text_white1.jpg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3521075" y="1752600"/>
            <a:ext cx="37941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8" name="Picture 31" descr="weblogo5-legnaro.gif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228600" y="4114800"/>
            <a:ext cx="1447800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9" name="Picture 32" descr="logo08-legnaro.gif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0" y="5105400"/>
            <a:ext cx="18288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20" name="TextBox 33"/>
          <p:cNvSpPr txBox="1">
            <a:spLocks noChangeArrowheads="1"/>
          </p:cNvSpPr>
          <p:nvPr/>
        </p:nvSpPr>
        <p:spPr bwMode="auto">
          <a:xfrm>
            <a:off x="8497888" y="6172200"/>
            <a:ext cx="6715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3333FF"/>
                </a:solidFill>
              </a:rPr>
              <a:t>KEK</a:t>
            </a:r>
          </a:p>
        </p:txBody>
      </p:sp>
      <p:sp>
        <p:nvSpPr>
          <p:cNvPr id="29721" name="TextBox 4"/>
          <p:cNvSpPr txBox="1">
            <a:spLocks noChangeArrowheads="1"/>
          </p:cNvSpPr>
          <p:nvPr/>
        </p:nvSpPr>
        <p:spPr bwMode="auto">
          <a:xfrm flipH="1">
            <a:off x="0" y="0"/>
            <a:ext cx="9144000" cy="707886"/>
          </a:xfrm>
          <a:prstGeom prst="rect">
            <a:avLst/>
          </a:prstGeom>
          <a:solidFill>
            <a:srgbClr val="C9A122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 smtClean="0">
                <a:ea typeface="Arial" charset="0"/>
                <a:cs typeface="Arial" charset="0"/>
              </a:rPr>
              <a:t> </a:t>
            </a:r>
            <a:r>
              <a:rPr lang="en-US" sz="2800" b="1" dirty="0" err="1" smtClean="0">
                <a:solidFill>
                  <a:srgbClr val="1F497D"/>
                </a:solidFill>
                <a:ea typeface="Arial" charset="0"/>
                <a:cs typeface="Arial" charset="0"/>
              </a:rPr>
              <a:t>LHeC</a:t>
            </a:r>
            <a:r>
              <a:rPr lang="en-US" sz="2800" b="1" dirty="0" smtClean="0">
                <a:solidFill>
                  <a:srgbClr val="1F497D"/>
                </a:solidFill>
                <a:ea typeface="Arial" charset="0"/>
                <a:cs typeface="Arial" charset="0"/>
              </a:rPr>
              <a:t> Accelerator: Participating </a:t>
            </a:r>
            <a:r>
              <a:rPr lang="en-US" sz="2800" b="1" dirty="0">
                <a:solidFill>
                  <a:srgbClr val="1F497D"/>
                </a:solidFill>
                <a:ea typeface="Arial" charset="0"/>
                <a:cs typeface="Arial" charset="0"/>
              </a:rPr>
              <a:t>I</a:t>
            </a:r>
            <a:r>
              <a:rPr lang="en-US" sz="2800" b="1" dirty="0" smtClean="0">
                <a:solidFill>
                  <a:srgbClr val="1F497D"/>
                </a:solidFill>
                <a:ea typeface="Arial" charset="0"/>
                <a:cs typeface="Arial" charset="0"/>
              </a:rPr>
              <a:t>nstitutes</a:t>
            </a:r>
            <a:endParaRPr lang="en-US" sz="2800" b="1" dirty="0">
              <a:solidFill>
                <a:srgbClr val="1F497D"/>
              </a:solidFill>
              <a:ea typeface="Arial" charset="0"/>
              <a:cs typeface="Arial" charset="0"/>
            </a:endParaRPr>
          </a:p>
        </p:txBody>
      </p:sp>
      <p:graphicFrame>
        <p:nvGraphicFramePr>
          <p:cNvPr id="125956" name="Object 4"/>
          <p:cNvGraphicFramePr>
            <a:graphicFrameLocks noChangeAspect="1"/>
          </p:cNvGraphicFramePr>
          <p:nvPr/>
        </p:nvGraphicFramePr>
        <p:xfrm>
          <a:off x="3888923" y="6000750"/>
          <a:ext cx="3045277" cy="812800"/>
        </p:xfrm>
        <a:graphic>
          <a:graphicData uri="http://schemas.openxmlformats.org/presentationml/2006/ole">
            <p:oleObj spid="_x0000_s34819" name="Document" r:id="rId23" imgW="5486400" imgH="812800" progId="Word.Document.12">
              <p:link updateAutomatic="1"/>
            </p:oleObj>
          </a:graphicData>
        </a:graphic>
      </p:graphicFrame>
      <p:graphicFrame>
        <p:nvGraphicFramePr>
          <p:cNvPr id="125954" name="Object 2"/>
          <p:cNvGraphicFramePr>
            <a:graphicFrameLocks noChangeAspect="1"/>
          </p:cNvGraphicFramePr>
          <p:nvPr/>
        </p:nvGraphicFramePr>
        <p:xfrm>
          <a:off x="3956750" y="5849938"/>
          <a:ext cx="620899" cy="692150"/>
        </p:xfrm>
        <a:graphic>
          <a:graphicData uri="http://schemas.openxmlformats.org/presentationml/2006/ole">
            <p:oleObj spid="_x0000_s34818" name="Document" r:id="rId23" imgW="774700" imgH="863600" progId="Word.Document.12">
              <p:link updateAutomatic="1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520" y="5550451"/>
            <a:ext cx="5844761" cy="11689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D1B039">
              <a:alpha val="28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</a:rPr>
              <a:t>                          A 60 </a:t>
            </a:r>
            <a:r>
              <a:rPr lang="en-US" sz="2400" b="1" dirty="0" err="1" smtClean="0">
                <a:solidFill>
                  <a:srgbClr val="000090"/>
                </a:solidFill>
              </a:rPr>
              <a:t>GeV</a:t>
            </a:r>
            <a:r>
              <a:rPr lang="en-US" sz="2400" b="1" dirty="0" smtClean="0">
                <a:solidFill>
                  <a:srgbClr val="000090"/>
                </a:solidFill>
              </a:rPr>
              <a:t> Ring with 10 </a:t>
            </a:r>
            <a:r>
              <a:rPr lang="en-US" sz="2400" b="1" dirty="0" err="1" smtClean="0">
                <a:solidFill>
                  <a:srgbClr val="000090"/>
                </a:solidFill>
              </a:rPr>
              <a:t>GeV</a:t>
            </a:r>
            <a:r>
              <a:rPr lang="en-US" sz="2400" b="1" dirty="0" smtClean="0">
                <a:solidFill>
                  <a:srgbClr val="000090"/>
                </a:solidFill>
              </a:rPr>
              <a:t> LINAC Injector</a:t>
            </a:r>
            <a:endParaRPr lang="en-US" sz="2400" b="1" dirty="0">
              <a:solidFill>
                <a:srgbClr val="00009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40684" y="5897217"/>
            <a:ext cx="13660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5min filling time</a:t>
            </a:r>
            <a:endParaRPr lang="en-US" sz="1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913" y="662608"/>
            <a:ext cx="7690261" cy="507193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75566" y="1899478"/>
            <a:ext cx="4977393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Luminosity 10</a:t>
            </a:r>
            <a:r>
              <a:rPr lang="en-US" sz="2000" baseline="30000" dirty="0" smtClean="0">
                <a:solidFill>
                  <a:srgbClr val="000090"/>
                </a:solidFill>
              </a:rPr>
              <a:t>33</a:t>
            </a:r>
            <a:r>
              <a:rPr lang="en-US" sz="2000" dirty="0" smtClean="0">
                <a:solidFill>
                  <a:srgbClr val="000090"/>
                </a:solidFill>
              </a:rPr>
              <a:t>cm</a:t>
            </a:r>
            <a:r>
              <a:rPr lang="en-US" sz="2000" baseline="30000" dirty="0" smtClean="0">
                <a:solidFill>
                  <a:srgbClr val="000090"/>
                </a:solidFill>
              </a:rPr>
              <a:t>-2</a:t>
            </a:r>
            <a:r>
              <a:rPr lang="en-US" sz="2000" dirty="0" smtClean="0">
                <a:solidFill>
                  <a:srgbClr val="000090"/>
                </a:solidFill>
              </a:rPr>
              <a:t>s</a:t>
            </a:r>
            <a:r>
              <a:rPr lang="en-US" sz="2000" baseline="30000" dirty="0" smtClean="0">
                <a:solidFill>
                  <a:srgbClr val="000090"/>
                </a:solidFill>
              </a:rPr>
              <a:t>-1</a:t>
            </a:r>
            <a:r>
              <a:rPr lang="en-US" sz="2000" dirty="0" smtClean="0">
                <a:solidFill>
                  <a:srgbClr val="000090"/>
                </a:solidFill>
              </a:rPr>
              <a:t> rather ‘easy’ to achieve</a:t>
            </a:r>
          </a:p>
          <a:p>
            <a:r>
              <a:rPr lang="en-US" sz="2000" dirty="0" smtClean="0">
                <a:solidFill>
                  <a:srgbClr val="000090"/>
                </a:solidFill>
              </a:rPr>
              <a:t>Electrons and Positrons</a:t>
            </a:r>
          </a:p>
          <a:p>
            <a:r>
              <a:rPr lang="en-US" sz="2000" dirty="0" smtClean="0">
                <a:solidFill>
                  <a:srgbClr val="000090"/>
                </a:solidFill>
              </a:rPr>
              <a:t>Energy limited by synchrotron radiation</a:t>
            </a:r>
          </a:p>
          <a:p>
            <a:r>
              <a:rPr lang="en-US" sz="2000" dirty="0" err="1" smtClean="0">
                <a:solidFill>
                  <a:srgbClr val="000090"/>
                </a:solidFill>
              </a:rPr>
              <a:t>Polarisation</a:t>
            </a:r>
            <a:r>
              <a:rPr lang="en-US" sz="2000" dirty="0" smtClean="0">
                <a:solidFill>
                  <a:srgbClr val="000090"/>
                </a:solidFill>
              </a:rPr>
              <a:t> perhaps 40%</a:t>
            </a:r>
          </a:p>
          <a:p>
            <a:r>
              <a:rPr lang="en-US" sz="2000" dirty="0" smtClean="0">
                <a:solidFill>
                  <a:srgbClr val="000090"/>
                </a:solidFill>
              </a:rPr>
              <a:t>Magnets, </a:t>
            </a:r>
            <a:r>
              <a:rPr lang="en-US" sz="2000" dirty="0" err="1" smtClean="0">
                <a:solidFill>
                  <a:srgbClr val="000090"/>
                </a:solidFill>
              </a:rPr>
              <a:t>Cryosystem</a:t>
            </a:r>
            <a:r>
              <a:rPr lang="en-US" sz="2000" dirty="0" smtClean="0">
                <a:solidFill>
                  <a:srgbClr val="000090"/>
                </a:solidFill>
              </a:rPr>
              <a:t>  no major R+D, just D</a:t>
            </a:r>
          </a:p>
          <a:p>
            <a:r>
              <a:rPr lang="en-US" sz="2000" dirty="0" smtClean="0">
                <a:solidFill>
                  <a:srgbClr val="000090"/>
                </a:solidFill>
              </a:rPr>
              <a:t>Injector using ILC type cavities</a:t>
            </a:r>
          </a:p>
          <a:p>
            <a:r>
              <a:rPr lang="en-US" sz="2000" dirty="0" smtClean="0">
                <a:solidFill>
                  <a:srgbClr val="000090"/>
                </a:solidFill>
              </a:rPr>
              <a:t>Interference with the proton machine</a:t>
            </a:r>
          </a:p>
          <a:p>
            <a:r>
              <a:rPr lang="en-US" sz="2000" dirty="0" smtClean="0">
                <a:solidFill>
                  <a:srgbClr val="000090"/>
                </a:solidFill>
              </a:rPr>
              <a:t>Bypasses for LHC experiments (~3km tunnel)</a:t>
            </a:r>
          </a:p>
          <a:p>
            <a:r>
              <a:rPr lang="en-US" sz="2000" dirty="0" smtClean="0">
                <a:solidFill>
                  <a:srgbClr val="000090"/>
                </a:solidFill>
              </a:rPr>
              <a:t>Fully on CERN territory</a:t>
            </a:r>
          </a:p>
          <a:p>
            <a:r>
              <a:rPr lang="en-US" sz="2000" dirty="0" smtClean="0">
                <a:solidFill>
                  <a:srgbClr val="000090"/>
                </a:solidFill>
              </a:rPr>
              <a:t>Cost will be estimated</a:t>
            </a:r>
          </a:p>
          <a:p>
            <a:r>
              <a:rPr lang="en-US" sz="2000" dirty="0" smtClean="0">
                <a:solidFill>
                  <a:srgbClr val="000090"/>
                </a:solidFill>
              </a:rPr>
              <a:t>…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806174"/>
          </a:xfrm>
          <a:prstGeom prst="rect">
            <a:avLst/>
          </a:prstGeom>
          <a:solidFill>
            <a:srgbClr val="D1B039">
              <a:alpha val="28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Ring-Ring Option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806174"/>
          </a:xfrm>
          <a:prstGeom prst="rect">
            <a:avLst/>
          </a:prstGeom>
          <a:solidFill>
            <a:srgbClr val="E7DCBB">
              <a:alpha val="28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smtClean="0">
                <a:solidFill>
                  <a:srgbClr val="008000"/>
                </a:solidFill>
                <a:latin typeface="+mj-lt"/>
                <a:ea typeface="+mj-ea"/>
                <a:cs typeface="+mj-cs"/>
              </a:rPr>
              <a:t>Bypassing CMS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6174"/>
            <a:ext cx="9144000" cy="59783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917" y="3920435"/>
            <a:ext cx="2743926" cy="2671606"/>
          </a:xfrm>
          <a:prstGeom prst="rect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59782"/>
            <a:ext cx="9143999" cy="503387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806174"/>
          </a:xfrm>
          <a:prstGeom prst="rect">
            <a:avLst/>
          </a:prstGeom>
          <a:solidFill>
            <a:srgbClr val="626539">
              <a:alpha val="28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smtClean="0">
                <a:solidFill>
                  <a:srgbClr val="3366FF"/>
                </a:solidFill>
                <a:latin typeface="+mj-lt"/>
                <a:ea typeface="+mj-ea"/>
                <a:cs typeface="+mj-cs"/>
              </a:rPr>
              <a:t>Bypassing ATLAS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3366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10" y="3308291"/>
            <a:ext cx="3734098" cy="340765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6702584" y="5510542"/>
            <a:ext cx="22242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3366FF"/>
                </a:solidFill>
              </a:rPr>
              <a:t>For the CDR the bypass concepts</a:t>
            </a:r>
          </a:p>
          <a:p>
            <a:r>
              <a:rPr lang="en-US" sz="1200" dirty="0" smtClean="0">
                <a:solidFill>
                  <a:srgbClr val="3366FF"/>
                </a:solidFill>
              </a:rPr>
              <a:t>were decided to be confined to</a:t>
            </a:r>
          </a:p>
          <a:p>
            <a:r>
              <a:rPr lang="en-US" sz="1200" dirty="0" smtClean="0">
                <a:solidFill>
                  <a:srgbClr val="3366FF"/>
                </a:solidFill>
              </a:rPr>
              <a:t>ATLAS and CMS which is no </a:t>
            </a:r>
          </a:p>
          <a:p>
            <a:r>
              <a:rPr lang="en-US" sz="1200" dirty="0" smtClean="0">
                <a:solidFill>
                  <a:srgbClr val="3366FF"/>
                </a:solidFill>
              </a:rPr>
              <a:t>statement about LHCB or ALICE</a:t>
            </a:r>
          </a:p>
          <a:p>
            <a:r>
              <a:rPr lang="en-US" dirty="0" smtClean="0"/>
              <a:t>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63851"/>
          </a:xfrm>
          <a:solidFill>
            <a:srgbClr val="D1B039">
              <a:alpha val="28000"/>
            </a:srgbClr>
          </a:solidFill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1F497D"/>
                </a:solidFill>
              </a:rPr>
              <a:t>Ring Installation Study</a:t>
            </a:r>
            <a:endParaRPr lang="en-US" sz="2800" b="1" dirty="0">
              <a:solidFill>
                <a:srgbClr val="1F497D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217" y="862055"/>
            <a:ext cx="8626750" cy="536372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130065" y="6225783"/>
            <a:ext cx="6796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1F497D"/>
                </a:solidFill>
              </a:rPr>
              <a:t>This is the big question for the ring option (interference, activation,..)</a:t>
            </a:r>
            <a:endParaRPr lang="en-US" b="1" dirty="0">
              <a:solidFill>
                <a:srgbClr val="1F497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63851"/>
          </a:xfrm>
          <a:solidFill>
            <a:srgbClr val="D1B039">
              <a:alpha val="28000"/>
            </a:srgbClr>
          </a:solidFill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1F497D"/>
                </a:solidFill>
              </a:rPr>
              <a:t>Ring -  Optics</a:t>
            </a:r>
            <a:endParaRPr lang="en-US" sz="2800" b="1" dirty="0">
              <a:solidFill>
                <a:srgbClr val="1F497D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5107" y="813563"/>
            <a:ext cx="2669672" cy="32482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57913" y="4591226"/>
            <a:ext cx="3761887" cy="1815882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</a:rPr>
              <a:t>Half the LHC FODO size for </a:t>
            </a:r>
            <a:r>
              <a:rPr lang="en-US" sz="1600" dirty="0" err="1" smtClean="0">
                <a:solidFill>
                  <a:schemeClr val="tx2"/>
                </a:solidFill>
              </a:rPr>
              <a:t>emittance</a:t>
            </a:r>
            <a:endParaRPr lang="en-US" sz="1600" dirty="0" smtClean="0">
              <a:solidFill>
                <a:schemeClr val="tx2"/>
              </a:solidFill>
            </a:endParaRPr>
          </a:p>
          <a:p>
            <a:endParaRPr lang="en-US" sz="1600" dirty="0" smtClean="0">
              <a:solidFill>
                <a:schemeClr val="tx2"/>
              </a:solidFill>
            </a:endParaRPr>
          </a:p>
          <a:p>
            <a:r>
              <a:rPr lang="en-US" sz="1600" dirty="0" smtClean="0">
                <a:solidFill>
                  <a:schemeClr val="tx2"/>
                </a:solidFill>
              </a:rPr>
              <a:t>Asymmetric FODO cell to account for</a:t>
            </a:r>
          </a:p>
          <a:p>
            <a:r>
              <a:rPr lang="en-US" sz="1600" dirty="0" smtClean="0">
                <a:solidFill>
                  <a:schemeClr val="tx2"/>
                </a:solidFill>
              </a:rPr>
              <a:t>regular </a:t>
            </a:r>
            <a:r>
              <a:rPr lang="en-US" sz="1600" dirty="0" err="1" smtClean="0">
                <a:solidFill>
                  <a:schemeClr val="tx2"/>
                </a:solidFill>
              </a:rPr>
              <a:t>cryo</a:t>
            </a:r>
            <a:r>
              <a:rPr lang="en-US" sz="1600" dirty="0" smtClean="0">
                <a:solidFill>
                  <a:schemeClr val="tx2"/>
                </a:solidFill>
              </a:rPr>
              <a:t> jumpers of LHC</a:t>
            </a:r>
          </a:p>
          <a:p>
            <a:endParaRPr lang="en-US" sz="1600" dirty="0" smtClean="0">
              <a:solidFill>
                <a:schemeClr val="tx2"/>
              </a:solidFill>
            </a:endParaRPr>
          </a:p>
          <a:p>
            <a:r>
              <a:rPr lang="en-US" sz="1600" dirty="0" smtClean="0">
                <a:solidFill>
                  <a:schemeClr val="tx2"/>
                </a:solidFill>
              </a:rPr>
              <a:t>Put maximum number of dipole magnets</a:t>
            </a:r>
          </a:p>
          <a:p>
            <a:r>
              <a:rPr lang="en-US" sz="1600" dirty="0" smtClean="0">
                <a:solidFill>
                  <a:schemeClr val="tx2"/>
                </a:solidFill>
              </a:rPr>
              <a:t>to keep synchrotron radiation small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9727" y="5948832"/>
            <a:ext cx="414849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Also designed: Dispersion suppressor (8 quads),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Bypass optics, Matched IR optics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7022" y="1326807"/>
            <a:ext cx="4373389" cy="280345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783" y="766748"/>
            <a:ext cx="3909391" cy="47324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087" y="5499167"/>
            <a:ext cx="4230935" cy="3343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8721" y="3913154"/>
            <a:ext cx="4349197" cy="268708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63851"/>
          </a:xfrm>
          <a:solidFill>
            <a:srgbClr val="D1B039">
              <a:alpha val="28000"/>
            </a:srgbClr>
          </a:solidFill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1F497D"/>
                </a:solidFill>
              </a:rPr>
              <a:t>Ring Dipole + </a:t>
            </a:r>
            <a:r>
              <a:rPr lang="en-US" sz="2800" b="1" dirty="0" err="1" smtClean="0">
                <a:solidFill>
                  <a:srgbClr val="1F497D"/>
                </a:solidFill>
              </a:rPr>
              <a:t>Quadrupol</a:t>
            </a:r>
            <a:r>
              <a:rPr lang="en-US" sz="2800" b="1" dirty="0" smtClean="0">
                <a:solidFill>
                  <a:srgbClr val="1F497D"/>
                </a:solidFill>
              </a:rPr>
              <a:t> Magnets</a:t>
            </a:r>
            <a:endParaRPr lang="en-US" sz="2800" b="1" dirty="0">
              <a:solidFill>
                <a:srgbClr val="1F497D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945" y="774419"/>
            <a:ext cx="5523242" cy="30576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88696" y="5256696"/>
            <a:ext cx="138922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5m long</a:t>
            </a:r>
          </a:p>
          <a:p>
            <a:r>
              <a:rPr lang="en-US" sz="1600" dirty="0" smtClean="0"/>
              <a:t>(35 cm)</a:t>
            </a:r>
            <a:r>
              <a:rPr lang="en-US" sz="1600" baseline="30000" dirty="0" smtClean="0"/>
              <a:t>2</a:t>
            </a:r>
            <a:endParaRPr lang="en-US" sz="1600" dirty="0" smtClean="0"/>
          </a:p>
          <a:p>
            <a:r>
              <a:rPr lang="en-US" sz="1600" dirty="0" smtClean="0"/>
              <a:t>slim + light</a:t>
            </a:r>
          </a:p>
          <a:p>
            <a:r>
              <a:rPr lang="en-US" sz="1600" dirty="0" smtClean="0"/>
              <a:t>for installation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500158" y="2952762"/>
            <a:ext cx="1095572" cy="830997"/>
          </a:xfrm>
          <a:prstGeom prst="rect">
            <a:avLst/>
          </a:prstGeom>
          <a:noFill/>
          <a:ln w="25400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8000"/>
                </a:solidFill>
              </a:rPr>
              <a:t>BINP</a:t>
            </a:r>
            <a:r>
              <a:rPr lang="en-US" sz="1600" dirty="0" smtClean="0"/>
              <a:t> &amp;</a:t>
            </a:r>
          </a:p>
          <a:p>
            <a:r>
              <a:rPr lang="en-US" sz="1600" dirty="0" smtClean="0"/>
              <a:t>CERN</a:t>
            </a:r>
          </a:p>
          <a:p>
            <a:r>
              <a:rPr lang="en-US" sz="1600" dirty="0" smtClean="0"/>
              <a:t>prototypes</a:t>
            </a:r>
            <a:endParaRPr lang="en-US" sz="1600" dirty="0"/>
          </a:p>
        </p:txBody>
      </p:sp>
      <p:pic>
        <p:nvPicPr>
          <p:cNvPr id="9" name="Picture 5" descr="DSC00136"/>
          <p:cNvPicPr>
            <a:picLocks noChangeAspect="1" noChangeArrowheads="1"/>
          </p:cNvPicPr>
          <p:nvPr/>
        </p:nvPicPr>
        <p:blipFill>
          <a:blip r:embed="rId4" cstate="print">
            <a:lum bright="22000" contrast="20000"/>
          </a:blip>
          <a:srcRect l="15677" t="2953" r="8269" b="10925"/>
          <a:stretch>
            <a:fillRect/>
          </a:stretch>
        </p:blipFill>
        <p:spPr bwMode="auto">
          <a:xfrm>
            <a:off x="308360" y="993072"/>
            <a:ext cx="2165681" cy="1828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158" y="4070591"/>
            <a:ext cx="3141041" cy="260988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2515984" y="5941391"/>
            <a:ext cx="11252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736 magnets</a:t>
            </a:r>
          </a:p>
          <a:p>
            <a:r>
              <a:rPr lang="en-US" sz="1400" dirty="0" smtClean="0"/>
              <a:t>1.2 </a:t>
            </a:r>
            <a:r>
              <a:rPr lang="en-US" sz="1400" dirty="0" err="1" smtClean="0"/>
              <a:t>m</a:t>
            </a:r>
            <a:r>
              <a:rPr lang="en-US" sz="1400" dirty="0" smtClean="0"/>
              <a:t> long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96348"/>
          </a:xfrm>
          <a:solidFill>
            <a:srgbClr val="C9A122">
              <a:alpha val="26000"/>
            </a:srgbClr>
          </a:solidFill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1F497D"/>
                </a:solidFill>
              </a:rPr>
              <a:t>Interaction </a:t>
            </a:r>
            <a:r>
              <a:rPr lang="en-US" sz="2800" b="1" dirty="0" err="1" smtClean="0">
                <a:solidFill>
                  <a:srgbClr val="1F497D"/>
                </a:solidFill>
              </a:rPr>
              <a:t>Region(s</a:t>
            </a:r>
            <a:r>
              <a:rPr lang="en-US" sz="2800" b="1" dirty="0" smtClean="0">
                <a:solidFill>
                  <a:srgbClr val="1F497D"/>
                </a:solidFill>
              </a:rPr>
              <a:t>)</a:t>
            </a:r>
            <a:endParaRPr lang="en-US" sz="2800" b="1" dirty="0">
              <a:solidFill>
                <a:srgbClr val="1F497D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1048027"/>
            <a:ext cx="76797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RR -Small crossing angle ~1mrad (25ns) to avoid first parasitic crossing  (L </a:t>
            </a:r>
            <a:r>
              <a:rPr lang="en-US" dirty="0" err="1" smtClean="0"/>
              <a:t>x</a:t>
            </a:r>
            <a:r>
              <a:rPr lang="en-US" dirty="0" smtClean="0"/>
              <a:t> 0.77)</a:t>
            </a:r>
          </a:p>
          <a:p>
            <a:r>
              <a:rPr lang="en-US" dirty="0" smtClean="0"/>
              <a:t>LR – Head on collisions, dipole in detector to separate beams</a:t>
            </a:r>
          </a:p>
          <a:p>
            <a:r>
              <a:rPr lang="en-US" dirty="0" smtClean="0"/>
              <a:t>Synchrotron radiation –direct and back, absorption simulated (GEANT4) ..</a:t>
            </a:r>
          </a:p>
        </p:txBody>
      </p:sp>
      <p:pic>
        <p:nvPicPr>
          <p:cNvPr id="5" name="Picture 4" descr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06468" y="2362865"/>
            <a:ext cx="2089478" cy="265747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784116" y="5979779"/>
            <a:ext cx="368769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quad: 3 beams in horizontal plane</a:t>
            </a:r>
          </a:p>
          <a:p>
            <a:r>
              <a:rPr lang="en-US" sz="1400" dirty="0"/>
              <a:t>s</a:t>
            </a:r>
            <a:r>
              <a:rPr lang="en-US" sz="1400" dirty="0" smtClean="0"/>
              <a:t>eparation 8.5cm, MQY cables, 7600 A 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557069" y="5687391"/>
            <a:ext cx="370456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sc half quad (focus and deflect)</a:t>
            </a:r>
          </a:p>
          <a:p>
            <a:r>
              <a:rPr lang="en-US" sz="1400" dirty="0" smtClean="0"/>
              <a:t> separation 5cm, </a:t>
            </a:r>
            <a:r>
              <a:rPr lang="en-US" sz="1400" dirty="0" err="1" smtClean="0"/>
              <a:t>g</a:t>
            </a:r>
            <a:r>
              <a:rPr lang="en-US" sz="1400" dirty="0" smtClean="0"/>
              <a:t>=127T/m, MQY cables, 4600 A </a:t>
            </a:r>
            <a:endParaRPr lang="en-US" sz="1400" dirty="0"/>
          </a:p>
        </p:txBody>
      </p:sp>
      <p:pic>
        <p:nvPicPr>
          <p:cNvPr id="9" name="Picture 4" descr="Ring-ring_2in1_half.pdf"/>
          <p:cNvPicPr>
            <a:picLocks noChangeAspect="1" noChangeArrowheads="1"/>
          </p:cNvPicPr>
          <p:nvPr/>
        </p:nvPicPr>
        <p:blipFill>
          <a:blip r:embed="rId4"/>
          <a:srcRect t="30334" b="16853"/>
          <a:stretch>
            <a:fillRect/>
          </a:stretch>
        </p:blipFill>
        <p:spPr bwMode="auto">
          <a:xfrm>
            <a:off x="4348159" y="3548322"/>
            <a:ext cx="2863232" cy="2139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338" name="Object 2"/>
          <p:cNvGraphicFramePr>
            <a:graphicFrameLocks noChangeAspect="1"/>
          </p:cNvGraphicFramePr>
          <p:nvPr/>
        </p:nvGraphicFramePr>
        <p:xfrm>
          <a:off x="131574" y="2727739"/>
          <a:ext cx="4936217" cy="2634946"/>
        </p:xfrm>
        <a:graphic>
          <a:graphicData uri="http://schemas.openxmlformats.org/presentationml/2006/ole">
            <p:oleObj spid="_x0000_s21506" name="Photo Editor Photo" r:id="rId5" imgW="5695238" imgH="4420217" progId="">
              <p:embed/>
            </p:oleObj>
          </a:graphicData>
        </a:graphic>
      </p:graphicFrame>
      <p:cxnSp>
        <p:nvCxnSpPr>
          <p:cNvPr id="12" name="Straight Arrow Connector 11"/>
          <p:cNvCxnSpPr/>
          <p:nvPr/>
        </p:nvCxnSpPr>
        <p:spPr>
          <a:xfrm rot="5400000" flipH="1" flipV="1">
            <a:off x="2876826" y="4897783"/>
            <a:ext cx="1303130" cy="276087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3390347" y="5020337"/>
            <a:ext cx="1811131" cy="66705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0800000" flipV="1">
            <a:off x="4594088" y="3290956"/>
            <a:ext cx="2212381" cy="8834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722884" y="5362685"/>
            <a:ext cx="7489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[July 2010]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381000"/>
            <a:ext cx="7772400" cy="609600"/>
          </a:xfrm>
        </p:spPr>
        <p:txBody>
          <a:bodyPr/>
          <a:lstStyle/>
          <a:p>
            <a:r>
              <a:rPr lang="en-US" sz="2400" b="1"/>
              <a:t>The 10-100 GeV Energy Scale [1968-1986]</a:t>
            </a:r>
            <a:endParaRPr lang="en-US"/>
          </a:p>
        </p:txBody>
      </p:sp>
      <p:sp>
        <p:nvSpPr>
          <p:cNvPr id="6153" name="Oval 9"/>
          <p:cNvSpPr>
            <a:spLocks noChangeArrowheads="1"/>
          </p:cNvSpPr>
          <p:nvPr/>
        </p:nvSpPr>
        <p:spPr bwMode="auto">
          <a:xfrm>
            <a:off x="3200400" y="1219200"/>
            <a:ext cx="2819400" cy="2743200"/>
          </a:xfrm>
          <a:prstGeom prst="ellips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4" name="Oval 10"/>
          <p:cNvSpPr>
            <a:spLocks noChangeArrowheads="1"/>
          </p:cNvSpPr>
          <p:nvPr/>
        </p:nvSpPr>
        <p:spPr bwMode="auto">
          <a:xfrm>
            <a:off x="609600" y="3733800"/>
            <a:ext cx="2819400" cy="2743200"/>
          </a:xfrm>
          <a:prstGeom prst="ellips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5" name="Oval 11"/>
          <p:cNvSpPr>
            <a:spLocks noChangeArrowheads="1"/>
          </p:cNvSpPr>
          <p:nvPr/>
        </p:nvSpPr>
        <p:spPr bwMode="auto">
          <a:xfrm>
            <a:off x="5867400" y="3657600"/>
            <a:ext cx="2819400" cy="2743200"/>
          </a:xfrm>
          <a:prstGeom prst="ellips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6" name="Text Box 12"/>
          <p:cNvSpPr txBox="1">
            <a:spLocks noChangeArrowheads="1"/>
          </p:cNvSpPr>
          <p:nvPr/>
        </p:nvSpPr>
        <p:spPr bwMode="auto">
          <a:xfrm>
            <a:off x="838200" y="4648200"/>
            <a:ext cx="22796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/>
              <a:t>Quarks </a:t>
            </a:r>
          </a:p>
          <a:p>
            <a:pPr algn="ctr"/>
            <a:r>
              <a:rPr lang="en-US" sz="1800"/>
              <a:t>Neutral currents</a:t>
            </a:r>
          </a:p>
          <a:p>
            <a:pPr algn="ctr"/>
            <a:r>
              <a:rPr lang="en-US" sz="1800"/>
              <a:t>Singlet e</a:t>
            </a:r>
            <a:r>
              <a:rPr lang="en-US" sz="1800" baseline="-25000"/>
              <a:t>R</a:t>
            </a:r>
            <a:endParaRPr lang="en-US" sz="1800"/>
          </a:p>
          <a:p>
            <a:pPr algn="ctr"/>
            <a:r>
              <a:rPr lang="en-US" sz="1800"/>
              <a:t>Asymptotic Freedom</a:t>
            </a:r>
            <a:endParaRPr lang="en-US"/>
          </a:p>
        </p:txBody>
      </p:sp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4038600" y="2209800"/>
            <a:ext cx="11239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/>
              <a:t>Drell Yan</a:t>
            </a:r>
          </a:p>
          <a:p>
            <a:pPr algn="ctr"/>
            <a:r>
              <a:rPr lang="en-US" sz="1800"/>
              <a:t>Charm</a:t>
            </a:r>
          </a:p>
          <a:p>
            <a:pPr algn="ctr"/>
            <a:r>
              <a:rPr lang="en-US" sz="1800"/>
              <a:t>W,Z</a:t>
            </a:r>
          </a:p>
          <a:p>
            <a:pPr algn="ctr"/>
            <a:r>
              <a:rPr lang="en-US" sz="1800"/>
              <a:t>Jets</a:t>
            </a:r>
            <a:endParaRPr lang="en-US"/>
          </a:p>
        </p:txBody>
      </p:sp>
      <p:sp>
        <p:nvSpPr>
          <p:cNvPr id="6158" name="Text Box 14"/>
          <p:cNvSpPr txBox="1">
            <a:spLocks noChangeArrowheads="1"/>
          </p:cNvSpPr>
          <p:nvPr/>
        </p:nvSpPr>
        <p:spPr bwMode="auto">
          <a:xfrm>
            <a:off x="6648450" y="4800600"/>
            <a:ext cx="12763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/>
              <a:t>Charm</a:t>
            </a:r>
          </a:p>
          <a:p>
            <a:pPr algn="ctr"/>
            <a:r>
              <a:rPr lang="en-US" sz="1800"/>
              <a:t>3 colours</a:t>
            </a:r>
          </a:p>
          <a:p>
            <a:pPr algn="ctr"/>
            <a:r>
              <a:rPr lang="en-US" sz="1800"/>
              <a:t>Gluon Jets</a:t>
            </a:r>
            <a:endParaRPr lang="en-US"/>
          </a:p>
        </p:txBody>
      </p:sp>
      <p:sp>
        <p:nvSpPr>
          <p:cNvPr id="6159" name="Text Box 15"/>
          <p:cNvSpPr txBox="1">
            <a:spLocks noChangeArrowheads="1"/>
          </p:cNvSpPr>
          <p:nvPr/>
        </p:nvSpPr>
        <p:spPr bwMode="auto">
          <a:xfrm>
            <a:off x="1736725" y="3851275"/>
            <a:ext cx="549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Andale Mono" charset="0"/>
              </a:rPr>
              <a:t>lh</a:t>
            </a:r>
          </a:p>
        </p:txBody>
      </p:sp>
      <p:sp>
        <p:nvSpPr>
          <p:cNvPr id="6160" name="Rectangle 16"/>
          <p:cNvSpPr>
            <a:spLocks noChangeArrowheads="1"/>
          </p:cNvSpPr>
          <p:nvPr/>
        </p:nvSpPr>
        <p:spPr bwMode="auto">
          <a:xfrm>
            <a:off x="6934200" y="3956050"/>
            <a:ext cx="79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Andale Mono" charset="0"/>
              </a:rPr>
              <a:t>e</a:t>
            </a:r>
            <a:r>
              <a:rPr lang="en-US" b="1" baseline="30000">
                <a:solidFill>
                  <a:srgbClr val="0000FF"/>
                </a:solidFill>
                <a:latin typeface="Andale Mono" charset="0"/>
              </a:rPr>
              <a:t>+</a:t>
            </a:r>
            <a:r>
              <a:rPr lang="en-US" b="1">
                <a:solidFill>
                  <a:srgbClr val="0000FF"/>
                </a:solidFill>
                <a:latin typeface="Andale Mono" charset="0"/>
              </a:rPr>
              <a:t>e</a:t>
            </a:r>
            <a:r>
              <a:rPr lang="en-US" b="1" baseline="30000">
                <a:solidFill>
                  <a:srgbClr val="0000FF"/>
                </a:solidFill>
                <a:latin typeface="Andale Mono" charset="0"/>
              </a:rPr>
              <a:t>-</a:t>
            </a:r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6161" name="Rectangle 17"/>
          <p:cNvSpPr>
            <a:spLocks noChangeArrowheads="1"/>
          </p:cNvSpPr>
          <p:nvPr/>
        </p:nvSpPr>
        <p:spPr bwMode="auto">
          <a:xfrm>
            <a:off x="4267200" y="1371600"/>
            <a:ext cx="549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Andale Mono" charset="0"/>
              </a:rPr>
              <a:t>pp</a:t>
            </a:r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6162" name="Rectangle 18"/>
          <p:cNvSpPr>
            <a:spLocks noChangeArrowheads="1"/>
          </p:cNvSpPr>
          <p:nvPr/>
        </p:nvSpPr>
        <p:spPr bwMode="auto">
          <a:xfrm>
            <a:off x="3886200" y="4343400"/>
            <a:ext cx="15732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/>
              <a:t>SU(2)</a:t>
            </a:r>
            <a:r>
              <a:rPr lang="en-US" sz="1800" b="1" baseline="-25000"/>
              <a:t>L</a:t>
            </a:r>
            <a:r>
              <a:rPr lang="en-US" sz="1800" b="1"/>
              <a:t> x U(1)</a:t>
            </a:r>
          </a:p>
          <a:p>
            <a:r>
              <a:rPr lang="en-US" sz="1800" b="1"/>
              <a:t>       QCD</a:t>
            </a:r>
          </a:p>
        </p:txBody>
      </p:sp>
      <p:sp>
        <p:nvSpPr>
          <p:cNvPr id="6163" name="Line 19"/>
          <p:cNvSpPr>
            <a:spLocks noChangeShapeType="1"/>
          </p:cNvSpPr>
          <p:nvPr/>
        </p:nvSpPr>
        <p:spPr bwMode="auto">
          <a:xfrm>
            <a:off x="5638800" y="3505200"/>
            <a:ext cx="609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64" name="Line 20"/>
          <p:cNvSpPr>
            <a:spLocks noChangeShapeType="1"/>
          </p:cNvSpPr>
          <p:nvPr/>
        </p:nvSpPr>
        <p:spPr bwMode="auto">
          <a:xfrm flipV="1">
            <a:off x="2971800" y="3581400"/>
            <a:ext cx="609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65" name="Line 21"/>
          <p:cNvSpPr>
            <a:spLocks noChangeShapeType="1"/>
          </p:cNvSpPr>
          <p:nvPr/>
        </p:nvSpPr>
        <p:spPr bwMode="auto">
          <a:xfrm>
            <a:off x="3429000" y="5105400"/>
            <a:ext cx="2438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66" name="Text Box 22"/>
          <p:cNvSpPr txBox="1">
            <a:spLocks noChangeArrowheads="1"/>
          </p:cNvSpPr>
          <p:nvPr/>
        </p:nvSpPr>
        <p:spPr bwMode="auto">
          <a:xfrm>
            <a:off x="4419600" y="1295400"/>
            <a:ext cx="5873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FF"/>
                </a:solidFill>
              </a:rPr>
              <a:t>(--)</a:t>
            </a:r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147416" y="3582916"/>
          <a:ext cx="5159710" cy="2780017"/>
        </p:xfrm>
        <a:graphic>
          <a:graphicData uri="http://schemas.openxmlformats.org/presentationml/2006/ole">
            <p:oleObj spid="_x0000_s20482" name="Document" r:id="rId3" imgW="5892800" imgH="3175000" progId="Word.Document.12">
              <p:link updateAutomatic="1"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63851"/>
          </a:xfrm>
          <a:solidFill>
            <a:srgbClr val="D1B039">
              <a:alpha val="28000"/>
            </a:srgbClr>
          </a:solidFill>
        </p:spPr>
        <p:txBody>
          <a:bodyPr>
            <a:normAutofit/>
          </a:bodyPr>
          <a:lstStyle/>
          <a:p>
            <a:r>
              <a:rPr lang="en-US" sz="2800" b="1" dirty="0" err="1" smtClean="0">
                <a:solidFill>
                  <a:srgbClr val="1F497D"/>
                </a:solidFill>
              </a:rPr>
              <a:t>LINACs</a:t>
            </a:r>
            <a:endParaRPr lang="en-US" sz="2800" b="1" dirty="0">
              <a:solidFill>
                <a:srgbClr val="1F497D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416" y="663851"/>
            <a:ext cx="4401697" cy="274049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9113" y="663851"/>
            <a:ext cx="4310565" cy="274049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9113" y="3582916"/>
            <a:ext cx="4310565" cy="272246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147416" y="3582916"/>
            <a:ext cx="4401697" cy="2722462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578087" y="3081130"/>
            <a:ext cx="863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CERN 1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995702" y="3081130"/>
            <a:ext cx="863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CERN 2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849630" y="5936046"/>
            <a:ext cx="543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Jlab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260522" y="5933421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BNL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29157" y="6519446"/>
            <a:ext cx="85459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1F497D"/>
                </a:solidFill>
              </a:rPr>
              <a:t>Two 10 </a:t>
            </a:r>
            <a:r>
              <a:rPr lang="en-US" sz="1600" b="1" dirty="0" err="1" smtClean="0">
                <a:solidFill>
                  <a:srgbClr val="1F497D"/>
                </a:solidFill>
              </a:rPr>
              <a:t>GeV</a:t>
            </a:r>
            <a:r>
              <a:rPr lang="en-US" sz="1600" b="1" dirty="0" smtClean="0">
                <a:solidFill>
                  <a:srgbClr val="1F497D"/>
                </a:solidFill>
              </a:rPr>
              <a:t> </a:t>
            </a:r>
            <a:r>
              <a:rPr lang="en-US" sz="1600" b="1" dirty="0" err="1" smtClean="0">
                <a:solidFill>
                  <a:srgbClr val="1F497D"/>
                </a:solidFill>
              </a:rPr>
              <a:t>Linacs</a:t>
            </a:r>
            <a:r>
              <a:rPr lang="en-US" sz="1600" b="1" dirty="0" smtClean="0">
                <a:solidFill>
                  <a:srgbClr val="1F497D"/>
                </a:solidFill>
              </a:rPr>
              <a:t>, 3 returns, ERL, 720 MHz cavities,  </a:t>
            </a:r>
            <a:r>
              <a:rPr lang="en-US" sz="1600" b="1" dirty="0" err="1" smtClean="0">
                <a:solidFill>
                  <a:srgbClr val="1F497D"/>
                </a:solidFill>
              </a:rPr>
              <a:t>rf</a:t>
            </a:r>
            <a:r>
              <a:rPr lang="en-US" sz="1600" b="1" dirty="0" smtClean="0">
                <a:solidFill>
                  <a:srgbClr val="1F497D"/>
                </a:solidFill>
              </a:rPr>
              <a:t>, </a:t>
            </a:r>
            <a:r>
              <a:rPr lang="en-US" sz="1600" b="1" dirty="0" err="1" smtClean="0">
                <a:solidFill>
                  <a:srgbClr val="1F497D"/>
                </a:solidFill>
              </a:rPr>
              <a:t>cryo</a:t>
            </a:r>
            <a:r>
              <a:rPr lang="en-US" sz="1600" b="1" dirty="0" smtClean="0">
                <a:solidFill>
                  <a:srgbClr val="1F497D"/>
                </a:solidFill>
              </a:rPr>
              <a:t>, magnets, injectors, sources, dumps…</a:t>
            </a:r>
            <a:endParaRPr lang="en-US" sz="1600" b="1" dirty="0">
              <a:solidFill>
                <a:srgbClr val="1F497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92088" y="1877391"/>
            <a:ext cx="6629264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Luminosity 10</a:t>
            </a:r>
            <a:r>
              <a:rPr lang="en-US" baseline="30000" dirty="0" smtClean="0">
                <a:solidFill>
                  <a:srgbClr val="000090"/>
                </a:solidFill>
              </a:rPr>
              <a:t>33</a:t>
            </a:r>
            <a:r>
              <a:rPr lang="en-US" dirty="0" smtClean="0">
                <a:solidFill>
                  <a:srgbClr val="000090"/>
                </a:solidFill>
              </a:rPr>
              <a:t>cm</a:t>
            </a:r>
            <a:r>
              <a:rPr lang="en-US" baseline="30000" dirty="0" smtClean="0">
                <a:solidFill>
                  <a:srgbClr val="000090"/>
                </a:solidFill>
              </a:rPr>
              <a:t>-2</a:t>
            </a:r>
            <a:r>
              <a:rPr lang="en-US" dirty="0" smtClean="0">
                <a:solidFill>
                  <a:srgbClr val="000090"/>
                </a:solidFill>
              </a:rPr>
              <a:t>s</a:t>
            </a:r>
            <a:r>
              <a:rPr lang="en-US" baseline="30000" dirty="0" smtClean="0">
                <a:solidFill>
                  <a:srgbClr val="000090"/>
                </a:solidFill>
              </a:rPr>
              <a:t>-1</a:t>
            </a:r>
            <a:r>
              <a:rPr lang="en-US" dirty="0" smtClean="0">
                <a:solidFill>
                  <a:srgbClr val="000090"/>
                </a:solidFill>
              </a:rPr>
              <a:t> possible to achieve for </a:t>
            </a:r>
            <a:r>
              <a:rPr lang="en-US" dirty="0" err="1" smtClean="0">
                <a:solidFill>
                  <a:srgbClr val="000090"/>
                </a:solidFill>
              </a:rPr>
              <a:t>e</a:t>
            </a:r>
            <a:r>
              <a:rPr lang="en-US" baseline="30000" dirty="0" smtClean="0">
                <a:solidFill>
                  <a:srgbClr val="000090"/>
                </a:solidFill>
              </a:rPr>
              <a:t>-</a:t>
            </a:r>
            <a:endParaRPr lang="en-US" dirty="0" smtClean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Positrons require E recovery AND recycling, L+ &lt; L-  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Energy limited by synchrotron radiation in racetrack mode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Two beam recovery for high energy LINAC may be a long term option</a:t>
            </a:r>
          </a:p>
          <a:p>
            <a:r>
              <a:rPr lang="en-US" dirty="0" err="1" smtClean="0">
                <a:solidFill>
                  <a:srgbClr val="000090"/>
                </a:solidFill>
              </a:rPr>
              <a:t>Polarisation</a:t>
            </a:r>
            <a:r>
              <a:rPr lang="en-US" dirty="0" smtClean="0">
                <a:solidFill>
                  <a:srgbClr val="000090"/>
                </a:solidFill>
              </a:rPr>
              <a:t> ‘easy’ for </a:t>
            </a:r>
            <a:r>
              <a:rPr lang="en-US" dirty="0" err="1" smtClean="0">
                <a:solidFill>
                  <a:srgbClr val="000090"/>
                </a:solidFill>
              </a:rPr>
              <a:t>e</a:t>
            </a:r>
            <a:r>
              <a:rPr lang="en-US" baseline="30000" dirty="0" smtClean="0">
                <a:solidFill>
                  <a:srgbClr val="000090"/>
                </a:solidFill>
              </a:rPr>
              <a:t>-</a:t>
            </a:r>
            <a:r>
              <a:rPr lang="en-US" dirty="0" smtClean="0">
                <a:solidFill>
                  <a:srgbClr val="000090"/>
                </a:solidFill>
              </a:rPr>
              <a:t> ~90%, rather 0 for </a:t>
            </a:r>
            <a:r>
              <a:rPr lang="en-US" dirty="0" err="1" smtClean="0">
                <a:solidFill>
                  <a:srgbClr val="000090"/>
                </a:solidFill>
              </a:rPr>
              <a:t>e</a:t>
            </a:r>
            <a:r>
              <a:rPr lang="en-US" baseline="30000" dirty="0" smtClean="0">
                <a:solidFill>
                  <a:srgbClr val="000090"/>
                </a:solidFill>
              </a:rPr>
              <a:t>+</a:t>
            </a:r>
            <a:endParaRPr lang="en-US" dirty="0" smtClean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Cavities: Synergy with SPL, ESS, XFEL, ILC</a:t>
            </a:r>
          </a:p>
          <a:p>
            <a:r>
              <a:rPr lang="en-US" dirty="0" err="1" smtClean="0">
                <a:solidFill>
                  <a:srgbClr val="000090"/>
                </a:solidFill>
              </a:rPr>
              <a:t>Cryo</a:t>
            </a:r>
            <a:r>
              <a:rPr lang="en-US" dirty="0" smtClean="0">
                <a:solidFill>
                  <a:srgbClr val="000090"/>
                </a:solidFill>
              </a:rPr>
              <a:t>: fraction of LHC </a:t>
            </a:r>
            <a:r>
              <a:rPr lang="en-US" dirty="0" err="1" smtClean="0">
                <a:solidFill>
                  <a:srgbClr val="000090"/>
                </a:solidFill>
              </a:rPr>
              <a:t>cryo</a:t>
            </a:r>
            <a:r>
              <a:rPr lang="en-US" dirty="0" smtClean="0">
                <a:solidFill>
                  <a:srgbClr val="000090"/>
                </a:solidFill>
              </a:rPr>
              <a:t> system 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Energy Recovery (CI, Cornell, BINP, ..) to be developed for </a:t>
            </a:r>
            <a:r>
              <a:rPr lang="en-US" dirty="0" err="1" smtClean="0">
                <a:solidFill>
                  <a:srgbClr val="000090"/>
                </a:solidFill>
              </a:rPr>
              <a:t>LHeC</a:t>
            </a:r>
            <a:endParaRPr lang="en-US" dirty="0" smtClean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Small interference with the proton machine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Bypass of own IP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Extended dipole at ~1m radius in detector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Outside CERN territory (~9km tunnel below St </a:t>
            </a:r>
            <a:r>
              <a:rPr lang="en-US" dirty="0" err="1" smtClean="0">
                <a:solidFill>
                  <a:srgbClr val="000090"/>
                </a:solidFill>
              </a:rPr>
              <a:t>Genis</a:t>
            </a:r>
            <a:r>
              <a:rPr lang="en-US" dirty="0" smtClean="0">
                <a:solidFill>
                  <a:srgbClr val="000090"/>
                </a:solidFill>
              </a:rPr>
              <a:t> for IP2)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Cost will be estimated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…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806174"/>
          </a:xfrm>
          <a:prstGeom prst="rect">
            <a:avLst/>
          </a:prstGeom>
          <a:solidFill>
            <a:srgbClr val="D1B039">
              <a:alpha val="28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rgbClr val="1F497D"/>
                </a:solidFill>
                <a:latin typeface="+mj-lt"/>
                <a:ea typeface="+mj-ea"/>
                <a:cs typeface="+mj-cs"/>
              </a:rPr>
              <a:t>LINAC-Ring Option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806174"/>
          </a:xfrm>
          <a:prstGeom prst="rect">
            <a:avLst/>
          </a:prstGeom>
          <a:solidFill>
            <a:srgbClr val="D1B039">
              <a:alpha val="28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rgbClr val="1F497D"/>
                </a:solidFill>
                <a:latin typeface="+mj-lt"/>
                <a:ea typeface="+mj-ea"/>
                <a:cs typeface="+mj-cs"/>
              </a:rPr>
              <a:t>LR Interaction Region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9217" y="3044007"/>
            <a:ext cx="6294783" cy="36139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13" y="995293"/>
            <a:ext cx="3776870" cy="270675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60957" y="1744870"/>
            <a:ext cx="28264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 3 beams, head-on collisions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p</a:t>
            </a:r>
            <a:r>
              <a:rPr lang="en-US" dirty="0" smtClean="0">
                <a:solidFill>
                  <a:srgbClr val="000000"/>
                </a:solidFill>
              </a:rPr>
              <a:t> and </a:t>
            </a:r>
            <a:r>
              <a:rPr lang="en-US" dirty="0" err="1" smtClean="0">
                <a:solidFill>
                  <a:srgbClr val="000000"/>
                </a:solidFill>
              </a:rPr>
              <a:t>e</a:t>
            </a:r>
            <a:r>
              <a:rPr lang="en-US" dirty="0" smtClean="0">
                <a:solidFill>
                  <a:srgbClr val="000000"/>
                </a:solidFill>
              </a:rPr>
              <a:t> optics done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435" y="-1"/>
            <a:ext cx="8983566" cy="642730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63851"/>
          </a:xfrm>
          <a:solidFill>
            <a:srgbClr val="D1B039">
              <a:alpha val="28000"/>
            </a:srgbClr>
          </a:solidFill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1F497D"/>
                </a:solidFill>
              </a:rPr>
              <a:t>60 </a:t>
            </a:r>
            <a:r>
              <a:rPr lang="en-US" sz="2800" b="1" dirty="0" err="1" smtClean="0">
                <a:solidFill>
                  <a:srgbClr val="1F497D"/>
                </a:solidFill>
              </a:rPr>
              <a:t>GeV</a:t>
            </a:r>
            <a:r>
              <a:rPr lang="en-US" sz="2800" b="1" dirty="0" smtClean="0">
                <a:solidFill>
                  <a:srgbClr val="1F497D"/>
                </a:solidFill>
              </a:rPr>
              <a:t> Energy Recovery </a:t>
            </a:r>
            <a:r>
              <a:rPr lang="en-US" sz="2800" b="1" dirty="0" err="1" smtClean="0">
                <a:solidFill>
                  <a:srgbClr val="1F497D"/>
                </a:solidFill>
              </a:rPr>
              <a:t>Linac</a:t>
            </a:r>
            <a:endParaRPr lang="en-US" sz="2800" b="1" dirty="0">
              <a:solidFill>
                <a:srgbClr val="1F497D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58480" y="4235418"/>
            <a:ext cx="315370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Multibunch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wakefields</a:t>
            </a:r>
            <a:r>
              <a:rPr lang="en-US" dirty="0" smtClean="0">
                <a:solidFill>
                  <a:srgbClr val="000000"/>
                </a:solidFill>
              </a:rPr>
              <a:t> - ok</a:t>
            </a:r>
          </a:p>
          <a:p>
            <a:r>
              <a:rPr lang="en-US" dirty="0" err="1" smtClean="0">
                <a:solidFill>
                  <a:srgbClr val="000000"/>
                </a:solidFill>
              </a:rPr>
              <a:t>Emittance</a:t>
            </a:r>
            <a:r>
              <a:rPr lang="en-US" dirty="0" smtClean="0">
                <a:solidFill>
                  <a:srgbClr val="000000"/>
                </a:solidFill>
              </a:rPr>
              <a:t> growth - ok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 [ILC 10nm, </a:t>
            </a:r>
            <a:r>
              <a:rPr lang="en-US" dirty="0" err="1" smtClean="0">
                <a:solidFill>
                  <a:srgbClr val="000000"/>
                </a:solidFill>
              </a:rPr>
              <a:t>LHeC</a:t>
            </a:r>
            <a:r>
              <a:rPr lang="en-US" dirty="0" smtClean="0">
                <a:solidFill>
                  <a:srgbClr val="000000"/>
                </a:solidFill>
              </a:rPr>
              <a:t> 10μm]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36σ separation at 3.5m - ok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Fast ion instability - probably ok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    with clearing gap (1/3)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Q – probably ok </a:t>
            </a:r>
            <a:r>
              <a:rPr lang="en-US" sz="1400" dirty="0" smtClean="0">
                <a:solidFill>
                  <a:srgbClr val="000000"/>
                </a:solidFill>
              </a:rPr>
              <a:t>(between ILC/BNL) 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8693" y="1568174"/>
            <a:ext cx="13317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U=1/3 U(LHC</a:t>
            </a:r>
            <a:r>
              <a:rPr lang="en-US" sz="1600" dirty="0" smtClean="0">
                <a:solidFill>
                  <a:srgbClr val="1F497D"/>
                </a:solidFill>
              </a:rPr>
              <a:t>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857" y="3307277"/>
            <a:ext cx="2742748" cy="267828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496857" y="6005133"/>
            <a:ext cx="21595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600 4m  dipoles/arc 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240 1.2m  </a:t>
            </a:r>
            <a:r>
              <a:rPr lang="en-US" sz="1400" dirty="0" err="1" smtClean="0">
                <a:solidFill>
                  <a:srgbClr val="000000"/>
                </a:solidFill>
              </a:rPr>
              <a:t>quadrupoles</a:t>
            </a:r>
            <a:r>
              <a:rPr lang="en-US" sz="1400" dirty="0" smtClean="0">
                <a:solidFill>
                  <a:srgbClr val="000000"/>
                </a:solidFill>
              </a:rPr>
              <a:t>/arc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93607" y="6343687"/>
            <a:ext cx="1967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F497D"/>
                </a:solidFill>
              </a:rPr>
              <a:t>LAYOUT TENTATIVE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80736" y="1568174"/>
            <a:ext cx="2663547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1056 cavities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66 </a:t>
            </a:r>
            <a:r>
              <a:rPr lang="en-US" sz="1400" dirty="0" err="1" smtClean="0">
                <a:solidFill>
                  <a:srgbClr val="000000"/>
                </a:solidFill>
              </a:rPr>
              <a:t>cryo</a:t>
            </a:r>
            <a:r>
              <a:rPr lang="en-US" sz="1400" dirty="0" smtClean="0">
                <a:solidFill>
                  <a:srgbClr val="000000"/>
                </a:solidFill>
              </a:rPr>
              <a:t> modules per </a:t>
            </a:r>
            <a:r>
              <a:rPr lang="en-US" sz="1400" dirty="0" err="1" smtClean="0">
                <a:solidFill>
                  <a:srgbClr val="000000"/>
                </a:solidFill>
              </a:rPr>
              <a:t>linac</a:t>
            </a:r>
            <a:endParaRPr lang="en-US" sz="1400" dirty="0" smtClean="0">
              <a:solidFill>
                <a:srgbClr val="000000"/>
              </a:solidFill>
            </a:endParaRPr>
          </a:p>
          <a:p>
            <a:r>
              <a:rPr lang="en-US" sz="1400" dirty="0" smtClean="0">
                <a:solidFill>
                  <a:srgbClr val="000000"/>
                </a:solidFill>
              </a:rPr>
              <a:t>721 MHz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19MV/m CW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21 MW </a:t>
            </a:r>
            <a:r>
              <a:rPr lang="en-US" sz="1400" dirty="0" err="1" smtClean="0">
                <a:solidFill>
                  <a:srgbClr val="000000"/>
                </a:solidFill>
              </a:rPr>
              <a:t>rf</a:t>
            </a:r>
            <a:r>
              <a:rPr lang="en-US" sz="1400" dirty="0" smtClean="0">
                <a:solidFill>
                  <a:srgbClr val="000000"/>
                </a:solidFill>
              </a:rPr>
              <a:t>, 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total 88 MW </a:t>
            </a:r>
          </a:p>
          <a:p>
            <a:r>
              <a:rPr lang="en-US" sz="1400" dirty="0" err="1" smtClean="0">
                <a:solidFill>
                  <a:srgbClr val="000000"/>
                </a:solidFill>
              </a:rPr>
              <a:t>Cryo</a:t>
            </a:r>
            <a:r>
              <a:rPr lang="en-US" sz="1400" dirty="0" smtClean="0">
                <a:solidFill>
                  <a:srgbClr val="000000"/>
                </a:solidFill>
              </a:rPr>
              <a:t> 29 MW for 37W/m heat load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6609"/>
          </a:xfrm>
          <a:solidFill>
            <a:srgbClr val="D1B039">
              <a:alpha val="20000"/>
            </a:srgbClr>
          </a:solidFill>
        </p:spPr>
        <p:txBody>
          <a:bodyPr>
            <a:normAutofit/>
          </a:bodyPr>
          <a:lstStyle/>
          <a:p>
            <a:pPr eaLnBrk="1" hangingPunct="1"/>
            <a:r>
              <a:rPr lang="en-US" sz="2400" b="1" dirty="0" smtClean="0">
                <a:solidFill>
                  <a:srgbClr val="1F497D"/>
                </a:solidFill>
              </a:rPr>
              <a:t>Design Parameters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0" y="1179513"/>
          <a:ext cx="5638799" cy="5362956"/>
        </p:xfrm>
        <a:graphic>
          <a:graphicData uri="http://schemas.openxmlformats.org/drawingml/2006/table">
            <a:tbl>
              <a:tblPr/>
              <a:tblGrid>
                <a:gridCol w="2590800"/>
                <a:gridCol w="1066800"/>
                <a:gridCol w="710483"/>
                <a:gridCol w="1270716"/>
              </a:tblGrid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Times New Roman"/>
                        </a:rPr>
                        <a:t>electron</a:t>
                      </a:r>
                      <a:r>
                        <a:rPr lang="en-US" sz="1800" b="1" baseline="0" dirty="0" smtClean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Times New Roman"/>
                        </a:rPr>
                        <a:t> beam</a:t>
                      </a:r>
                      <a:endParaRPr lang="en-US" sz="1800" b="1" dirty="0">
                        <a:solidFill>
                          <a:srgbClr val="1F497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Times New Roman"/>
                        </a:rPr>
                        <a:t>RR</a:t>
                      </a:r>
                      <a:endParaRPr lang="en-US" sz="1800" b="1" dirty="0">
                        <a:solidFill>
                          <a:srgbClr val="1F497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Times New Roman"/>
                        </a:rPr>
                        <a:t>LR</a:t>
                      </a:r>
                      <a:r>
                        <a:rPr lang="en-US" sz="1800" b="1" baseline="0" dirty="0" smtClean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en-US" sz="1800" b="1" dirty="0">
                        <a:solidFill>
                          <a:srgbClr val="1F497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Times New Roman"/>
                        </a:rPr>
                        <a:t>LR</a:t>
                      </a:r>
                      <a:endParaRPr lang="en-US" sz="1800" b="1" dirty="0">
                        <a:solidFill>
                          <a:srgbClr val="1F497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e- energy 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at IP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[</a:t>
                      </a:r>
                      <a:r>
                        <a:rPr lang="en-US" sz="1800" b="1" dirty="0" err="1" smtClean="0">
                          <a:latin typeface="Calibri"/>
                          <a:ea typeface="Calibri"/>
                          <a:cs typeface="Times New Roman"/>
                        </a:rPr>
                        <a:t>GeV</a:t>
                      </a:r>
                      <a:r>
                        <a:rPr lang="en-US" sz="1800" b="1" dirty="0">
                          <a:latin typeface="Calibri"/>
                          <a:ea typeface="Calibri"/>
                          <a:cs typeface="Times New Roman"/>
                        </a:rPr>
                        <a:t>]</a:t>
                      </a: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60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60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140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luminosity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[10</a:t>
                      </a:r>
                      <a:r>
                        <a:rPr lang="en-US" sz="1800" b="1" baseline="30000" dirty="0" smtClean="0">
                          <a:latin typeface="Calibri"/>
                          <a:ea typeface="Calibri"/>
                          <a:cs typeface="Times New Roman"/>
                        </a:rPr>
                        <a:t>32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cm</a:t>
                      </a:r>
                      <a:r>
                        <a:rPr lang="en-US" sz="1800" b="1" baseline="30000" dirty="0" smtClean="0">
                          <a:latin typeface="Calibri"/>
                          <a:ea typeface="Calibri"/>
                          <a:cs typeface="Times New Roman"/>
                        </a:rPr>
                        <a:t>-2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s</a:t>
                      </a:r>
                      <a:r>
                        <a:rPr lang="en-US" sz="1800" b="1" baseline="30000" dirty="0" smtClean="0">
                          <a:latin typeface="Calibri"/>
                          <a:ea typeface="Calibri"/>
                          <a:cs typeface="Times New Roman"/>
                        </a:rPr>
                        <a:t>-1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17</a:t>
                      </a:r>
                      <a:endParaRPr lang="en-US" sz="1800" b="1" baseline="30000" dirty="0">
                        <a:solidFill>
                          <a:srgbClr val="3333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0.44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polarization [%]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40 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90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90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bunch population [10</a:t>
                      </a:r>
                      <a:r>
                        <a:rPr lang="en-US" sz="1800" b="1" baseline="30000" dirty="0" smtClean="0"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26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2.0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1.6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e- bunch length [mm]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0.3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0.3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bunch interval [ns]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25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50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50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 smtClean="0">
                          <a:latin typeface="Calibri"/>
                          <a:ea typeface="Calibri"/>
                          <a:cs typeface="Times New Roman"/>
                        </a:rPr>
                        <a:t>transv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.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emit. </a:t>
                      </a:r>
                      <a:r>
                        <a:rPr lang="en-US" sz="1800" b="1" baseline="0" dirty="0" err="1" smtClean="0">
                          <a:latin typeface="Symbol" pitchFamily="18" charset="2"/>
                          <a:ea typeface="Calibri"/>
                          <a:cs typeface="Times New Roman"/>
                        </a:rPr>
                        <a:t>ge</a:t>
                      </a:r>
                      <a:r>
                        <a:rPr lang="en-US" sz="1800" b="1" baseline="-25000" dirty="0" err="1" smtClean="0">
                          <a:latin typeface="Calibri"/>
                          <a:ea typeface="Calibri"/>
                          <a:cs typeface="Times New Roman"/>
                        </a:rPr>
                        <a:t>x,y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[mm]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0.58, 0.29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0.05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0.1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 smtClean="0">
                          <a:latin typeface="Calibri"/>
                          <a:ea typeface="Calibri"/>
                          <a:cs typeface="Times New Roman"/>
                        </a:rPr>
                        <a:t>rms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 IP beam size </a:t>
                      </a:r>
                      <a:r>
                        <a:rPr lang="en-US" sz="1800" b="1" dirty="0" err="1" smtClean="0">
                          <a:latin typeface="Symbol" pitchFamily="18" charset="2"/>
                          <a:ea typeface="Calibri"/>
                          <a:cs typeface="Times New Roman"/>
                        </a:rPr>
                        <a:t>s</a:t>
                      </a:r>
                      <a:r>
                        <a:rPr lang="en-US" sz="1800" b="1" baseline="-25000" dirty="0" err="1" smtClean="0">
                          <a:latin typeface="Calibri"/>
                          <a:ea typeface="Calibri"/>
                          <a:cs typeface="Times New Roman"/>
                        </a:rPr>
                        <a:t>x,y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 [</a:t>
                      </a:r>
                      <a:r>
                        <a:rPr lang="en-US" sz="1800" b="1" dirty="0" smtClean="0">
                          <a:latin typeface="Symbol" pitchFamily="18" charset="2"/>
                          <a:ea typeface="Calibri"/>
                          <a:cs typeface="Times New Roman"/>
                        </a:rPr>
                        <a:t>m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m]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30, 16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e- IP </a:t>
                      </a:r>
                      <a:r>
                        <a:rPr lang="en-US" sz="1800" b="1" dirty="0">
                          <a:latin typeface="Calibri"/>
                          <a:ea typeface="Calibri"/>
                          <a:cs typeface="Times New Roman"/>
                        </a:rPr>
                        <a:t>beta </a:t>
                      </a:r>
                      <a:r>
                        <a:rPr lang="en-US" sz="1800" b="1" dirty="0" err="1" smtClean="0">
                          <a:latin typeface="Calibri"/>
                          <a:ea typeface="Calibri"/>
                          <a:cs typeface="Times New Roman"/>
                        </a:rPr>
                        <a:t>funct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. </a:t>
                      </a:r>
                      <a:r>
                        <a:rPr lang="en-US" sz="1800" b="1" dirty="0" smtClean="0">
                          <a:latin typeface="Symbol" pitchFamily="18" charset="2"/>
                          <a:ea typeface="Calibri"/>
                          <a:cs typeface="Times New Roman"/>
                        </a:rPr>
                        <a:t>b</a:t>
                      </a:r>
                      <a:r>
                        <a:rPr lang="en-US" sz="1800" b="1" dirty="0" smtClean="0">
                          <a:latin typeface="+mn-lt"/>
                          <a:ea typeface="Calibri"/>
                          <a:cs typeface="Times New Roman"/>
                        </a:rPr>
                        <a:t>*</a:t>
                      </a:r>
                      <a:r>
                        <a:rPr lang="en-US" sz="1800" b="1" baseline="-25000" dirty="0" err="1" smtClean="0">
                          <a:latin typeface="+mn-lt"/>
                          <a:ea typeface="Calibri"/>
                          <a:cs typeface="Times New Roman"/>
                        </a:rPr>
                        <a:t>x,y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="1" dirty="0">
                          <a:latin typeface="Calibri"/>
                          <a:ea typeface="Calibri"/>
                          <a:cs typeface="Times New Roman"/>
                        </a:rPr>
                        <a:t>[m]</a:t>
                      </a: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0.18, 0.10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0.12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0.14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libri"/>
                          <a:ea typeface="Calibri"/>
                          <a:cs typeface="Times New Roman"/>
                        </a:rPr>
                        <a:t>full crossing angle 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[</a:t>
                      </a:r>
                      <a:r>
                        <a:rPr lang="en-US" sz="1800" b="1" dirty="0" err="1" smtClean="0">
                          <a:latin typeface="Calibri"/>
                          <a:ea typeface="Calibri"/>
                          <a:cs typeface="Times New Roman"/>
                        </a:rPr>
                        <a:t>mrad</a:t>
                      </a:r>
                      <a:r>
                        <a:rPr lang="en-US" sz="1800" b="1" dirty="0">
                          <a:latin typeface="Calibri"/>
                          <a:ea typeface="Calibri"/>
                          <a:cs typeface="Times New Roman"/>
                        </a:rPr>
                        <a:t>]</a:t>
                      </a: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0.93</a:t>
                      </a:r>
                      <a:endParaRPr lang="en-US" sz="1800" b="1" dirty="0">
                        <a:solidFill>
                          <a:srgbClr val="3333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geometric reduction </a:t>
                      </a:r>
                      <a:r>
                        <a:rPr lang="en-US" sz="1800" b="1" i="1" dirty="0" err="1" smtClean="0">
                          <a:latin typeface="Calibri"/>
                          <a:ea typeface="Calibri"/>
                          <a:cs typeface="Times New Roman"/>
                        </a:rPr>
                        <a:t>H</a:t>
                      </a:r>
                      <a:r>
                        <a:rPr lang="en-US" sz="1800" b="1" baseline="-25000" dirty="0" err="1" smtClean="0">
                          <a:latin typeface="Calibri"/>
                          <a:ea typeface="Calibri"/>
                          <a:cs typeface="Times New Roman"/>
                        </a:rPr>
                        <a:t>hg</a:t>
                      </a:r>
                      <a:endParaRPr lang="en-US" sz="1800" b="1" baseline="-25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0.77</a:t>
                      </a:r>
                      <a:endParaRPr lang="en-US" sz="1800" b="1" dirty="0">
                        <a:solidFill>
                          <a:srgbClr val="3333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0.91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0.94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repetition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rate [Hz]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N/A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N/A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beam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pulse length [ms]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N/A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N/A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ER efficiency 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N/A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94%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N/A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average current [</a:t>
                      </a:r>
                      <a:r>
                        <a:rPr lang="en-US" sz="1800" b="1" dirty="0" err="1" smtClean="0">
                          <a:latin typeface="Calibri"/>
                          <a:ea typeface="Calibri"/>
                          <a:cs typeface="Times New Roman"/>
                        </a:rPr>
                        <a:t>mA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131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6.6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5.4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tot. wall plug power[MW]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715000" y="1219200"/>
          <a:ext cx="3429001" cy="1892808"/>
        </p:xfrm>
        <a:graphic>
          <a:graphicData uri="http://schemas.openxmlformats.org/drawingml/2006/table">
            <a:tbl>
              <a:tblPr/>
              <a:tblGrid>
                <a:gridCol w="1877786"/>
                <a:gridCol w="734785"/>
                <a:gridCol w="816430"/>
              </a:tblGrid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3AB748"/>
                          </a:solidFill>
                          <a:latin typeface="Calibri"/>
                          <a:ea typeface="Calibri"/>
                          <a:cs typeface="Times New Roman"/>
                        </a:rPr>
                        <a:t>proton beam</a:t>
                      </a:r>
                      <a:endParaRPr lang="en-US" sz="1800" b="1" dirty="0">
                        <a:solidFill>
                          <a:srgbClr val="3AB748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3AB748"/>
                          </a:solidFill>
                          <a:latin typeface="Calibri"/>
                          <a:ea typeface="Calibri"/>
                          <a:cs typeface="Times New Roman"/>
                        </a:rPr>
                        <a:t>RR</a:t>
                      </a:r>
                      <a:endParaRPr lang="en-US" sz="1800" b="1" dirty="0">
                        <a:solidFill>
                          <a:srgbClr val="3AB748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3AB748"/>
                          </a:solidFill>
                          <a:latin typeface="Calibri"/>
                          <a:ea typeface="Calibri"/>
                          <a:cs typeface="Times New Roman"/>
                        </a:rPr>
                        <a:t>LR</a:t>
                      </a:r>
                      <a:endParaRPr lang="en-US" sz="1800" b="1" dirty="0">
                        <a:solidFill>
                          <a:srgbClr val="3AB748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bunch pop. [10</a:t>
                      </a:r>
                      <a:r>
                        <a:rPr lang="en-US" sz="1800" b="1" baseline="30000" dirty="0" smtClean="0">
                          <a:latin typeface="Calibri"/>
                          <a:ea typeface="Calibri"/>
                          <a:cs typeface="Times New Roman"/>
                        </a:rPr>
                        <a:t>11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1.7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1.7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 smtClean="0">
                          <a:latin typeface="Calibri"/>
                          <a:ea typeface="Calibri"/>
                          <a:cs typeface="Times New Roman"/>
                        </a:rPr>
                        <a:t>tr.</a:t>
                      </a:r>
                      <a:r>
                        <a:rPr lang="en-US" sz="1800" b="1" baseline="0" dirty="0" err="1" smtClean="0">
                          <a:latin typeface="Calibri"/>
                          <a:ea typeface="Calibri"/>
                          <a:cs typeface="Times New Roman"/>
                        </a:rPr>
                        <a:t>emit.</a:t>
                      </a:r>
                      <a:r>
                        <a:rPr lang="en-US" sz="1800" b="1" baseline="0" dirty="0" err="1" smtClean="0">
                          <a:latin typeface="Symbol" pitchFamily="18" charset="2"/>
                          <a:ea typeface="Calibri"/>
                          <a:cs typeface="Times New Roman"/>
                        </a:rPr>
                        <a:t>ge</a:t>
                      </a:r>
                      <a:r>
                        <a:rPr lang="en-US" sz="1800" b="1" baseline="-25000" dirty="0" err="1" smtClean="0">
                          <a:latin typeface="Calibri"/>
                          <a:ea typeface="Calibri"/>
                          <a:cs typeface="Times New Roman"/>
                        </a:rPr>
                        <a:t>x,y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[</a:t>
                      </a:r>
                      <a:r>
                        <a:rPr lang="en-US" sz="1800" b="1" baseline="0" dirty="0" smtClean="0">
                          <a:latin typeface="Symbol" pitchFamily="18" charset="2"/>
                          <a:ea typeface="Calibri"/>
                          <a:cs typeface="Times New Roman"/>
                        </a:rPr>
                        <a:t>m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m]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3.75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3.75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spot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size </a:t>
                      </a:r>
                      <a:r>
                        <a:rPr lang="en-US" sz="1800" b="1" dirty="0" err="1" smtClean="0">
                          <a:latin typeface="Symbol" pitchFamily="18" charset="2"/>
                          <a:ea typeface="Calibri"/>
                          <a:cs typeface="Times New Roman"/>
                        </a:rPr>
                        <a:t>s</a:t>
                      </a:r>
                      <a:r>
                        <a:rPr lang="en-US" sz="1800" b="1" baseline="-25000" dirty="0" err="1" smtClean="0">
                          <a:latin typeface="Calibri"/>
                          <a:ea typeface="Calibri"/>
                          <a:cs typeface="Times New Roman"/>
                        </a:rPr>
                        <a:t>x,y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 [</a:t>
                      </a:r>
                      <a:r>
                        <a:rPr lang="en-US" sz="1800" b="1" dirty="0" smtClean="0">
                          <a:latin typeface="Symbol" pitchFamily="18" charset="2"/>
                          <a:ea typeface="Calibri"/>
                          <a:cs typeface="Times New Roman"/>
                        </a:rPr>
                        <a:t>m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m]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30, 16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Symbol" pitchFamily="18" charset="2"/>
                          <a:ea typeface="Calibri"/>
                          <a:cs typeface="Times New Roman"/>
                        </a:rPr>
                        <a:t>b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*</a:t>
                      </a:r>
                      <a:r>
                        <a:rPr lang="en-US" sz="1800" b="1" baseline="-25000" dirty="0" err="1" smtClean="0">
                          <a:latin typeface="Calibri"/>
                          <a:ea typeface="Calibri"/>
                          <a:cs typeface="Times New Roman"/>
                        </a:rPr>
                        <a:t>x,y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 [m</a:t>
                      </a:r>
                      <a:r>
                        <a:rPr lang="en-US" sz="1800" b="1" dirty="0">
                          <a:latin typeface="Calibri"/>
                          <a:ea typeface="Calibri"/>
                          <a:cs typeface="Times New Roman"/>
                        </a:rPr>
                        <a:t>]</a:t>
                      </a: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1.8,0.5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0.1</a:t>
                      </a:r>
                      <a:endParaRPr lang="en-US" sz="1800" b="1" baseline="300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bunch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spacing [ns]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25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 25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941391" y="5198573"/>
            <a:ext cx="13224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RR</a:t>
            </a:r>
            <a:r>
              <a:rPr lang="en-US" sz="1400" dirty="0" smtClean="0"/>
              <a:t>= Ring – Ring</a:t>
            </a:r>
          </a:p>
          <a:p>
            <a:r>
              <a:rPr lang="en-US" sz="1400" b="1" dirty="0" smtClean="0"/>
              <a:t>LR</a:t>
            </a:r>
            <a:r>
              <a:rPr lang="en-US" sz="1400" dirty="0" smtClean="0"/>
              <a:t> =</a:t>
            </a:r>
            <a:r>
              <a:rPr lang="en-US" sz="1400" dirty="0" err="1" smtClean="0"/>
              <a:t>Linac</a:t>
            </a:r>
            <a:r>
              <a:rPr lang="en-US" sz="1400" dirty="0" smtClean="0"/>
              <a:t> –Ring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41391" y="5985301"/>
            <a:ext cx="2725438" cy="738664"/>
          </a:xfrm>
          <a:prstGeom prst="rect">
            <a:avLst/>
          </a:prstGeom>
          <a:solidFill>
            <a:srgbClr val="D1B039">
              <a:alpha val="14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Parameters from  8.7.2010</a:t>
            </a:r>
          </a:p>
          <a:p>
            <a:r>
              <a:rPr lang="en-US" sz="1400" b="1" dirty="0" smtClean="0">
                <a:solidFill>
                  <a:srgbClr val="1F497D"/>
                </a:solidFill>
              </a:rPr>
              <a:t>New: Ring: use 1</a:t>
            </a:r>
            <a:r>
              <a:rPr lang="en-US" sz="1400" b="1" baseline="30000" dirty="0" smtClean="0">
                <a:solidFill>
                  <a:srgbClr val="1F497D"/>
                </a:solidFill>
              </a:rPr>
              <a:t>o</a:t>
            </a:r>
            <a:r>
              <a:rPr lang="en-US" sz="1400" b="1" dirty="0" smtClean="0">
                <a:solidFill>
                  <a:srgbClr val="1F497D"/>
                </a:solidFill>
              </a:rPr>
              <a:t> as baseline : L/2</a:t>
            </a:r>
          </a:p>
          <a:p>
            <a:r>
              <a:rPr lang="en-US" sz="1400" b="1" dirty="0" smtClean="0">
                <a:solidFill>
                  <a:srgbClr val="1F497D"/>
                </a:solidFill>
              </a:rPr>
              <a:t>           </a:t>
            </a:r>
            <a:r>
              <a:rPr lang="en-US" sz="1400" b="1" dirty="0" err="1" smtClean="0">
                <a:solidFill>
                  <a:srgbClr val="1F497D"/>
                </a:solidFill>
              </a:rPr>
              <a:t>Linac</a:t>
            </a:r>
            <a:r>
              <a:rPr lang="en-US" sz="1400" b="1" dirty="0" smtClean="0">
                <a:solidFill>
                  <a:srgbClr val="1F497D"/>
                </a:solidFill>
              </a:rPr>
              <a:t>: clearing gap: L*2/3</a:t>
            </a:r>
            <a:endParaRPr lang="en-US" sz="1400" b="1" dirty="0">
              <a:solidFill>
                <a:srgbClr val="1F497D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41391" y="3469813"/>
            <a:ext cx="259499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“ultimate </a:t>
            </a:r>
            <a:r>
              <a:rPr lang="en-US" dirty="0" err="1" smtClean="0"/>
              <a:t>p</a:t>
            </a:r>
            <a:r>
              <a:rPr lang="en-US" dirty="0" smtClean="0"/>
              <a:t> beam”</a:t>
            </a:r>
          </a:p>
          <a:p>
            <a:r>
              <a:rPr lang="en-US" dirty="0" smtClean="0"/>
              <a:t>1.7 probably conservative</a:t>
            </a:r>
          </a:p>
          <a:p>
            <a:endParaRPr lang="en-US" dirty="0" smtClean="0"/>
          </a:p>
          <a:p>
            <a:r>
              <a:rPr lang="en-US" dirty="0" smtClean="0"/>
              <a:t>Design also for deuterons </a:t>
            </a:r>
          </a:p>
          <a:p>
            <a:r>
              <a:rPr lang="en-US" dirty="0" smtClean="0"/>
              <a:t>(new) and lead (exists)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806174"/>
          </a:xfrm>
          <a:prstGeom prst="rect">
            <a:avLst/>
          </a:prstGeom>
          <a:solidFill>
            <a:srgbClr val="D1B039">
              <a:alpha val="28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smtClean="0">
                <a:solidFill>
                  <a:srgbClr val="1F497D"/>
                </a:solidFill>
                <a:latin typeface="+mj-lt"/>
                <a:ea typeface="+mj-ea"/>
                <a:cs typeface="+mj-cs"/>
              </a:rPr>
              <a:t>4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 </a:t>
            </a:r>
            <a:r>
              <a:rPr lang="en-US" sz="3200" b="1" noProof="0" dirty="0" smtClean="0">
                <a:solidFill>
                  <a:srgbClr val="1F497D"/>
                </a:solidFill>
                <a:latin typeface="+mj-lt"/>
                <a:ea typeface="+mj-ea"/>
                <a:cs typeface="+mj-cs"/>
              </a:rPr>
              <a:t>Physics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E2BAA-81C4-184E-8BFA-3AFA3D83D168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825" y="735260"/>
            <a:ext cx="6172207" cy="5986215"/>
          </a:xfrm>
          <a:prstGeom prst="rect">
            <a:avLst/>
          </a:prstGeom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857254" y="173980"/>
            <a:ext cx="5256212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buFontTx/>
              <a:buNone/>
            </a:pPr>
            <a:r>
              <a:rPr lang="en-US" sz="2400" dirty="0" smtClean="0">
                <a:solidFill>
                  <a:srgbClr val="000090"/>
                </a:solidFill>
                <a:latin typeface="Lucida Grande" charset="0"/>
              </a:rPr>
              <a:t>Deep Inelastic </a:t>
            </a:r>
            <a:r>
              <a:rPr lang="en-US" sz="2400" dirty="0" err="1" smtClean="0">
                <a:solidFill>
                  <a:srgbClr val="000090"/>
                </a:solidFill>
                <a:latin typeface="Lucida Grande" charset="0"/>
              </a:rPr>
              <a:t>e/μ</a:t>
            </a:r>
            <a:r>
              <a:rPr lang="en-US" sz="2400" dirty="0" smtClean="0">
                <a:solidFill>
                  <a:srgbClr val="000090"/>
                </a:solidFill>
                <a:latin typeface="Lucida Grande" charset="0"/>
              </a:rPr>
              <a:t> </a:t>
            </a:r>
            <a:r>
              <a:rPr lang="en-US" sz="2400" dirty="0" err="1" smtClean="0">
                <a:solidFill>
                  <a:srgbClr val="000090"/>
                </a:solidFill>
                <a:latin typeface="Lucida Grande" charset="0"/>
              </a:rPr>
              <a:t>p</a:t>
            </a:r>
            <a:r>
              <a:rPr lang="en-US" sz="2400" dirty="0" smtClean="0">
                <a:solidFill>
                  <a:srgbClr val="000090"/>
                </a:solidFill>
                <a:latin typeface="Lucida Grande" charset="0"/>
              </a:rPr>
              <a:t> Scattering</a:t>
            </a:r>
            <a:endParaRPr lang="en-US" sz="2400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Max Klein LHeC ECFA 11/08</a:t>
            </a:r>
          </a:p>
        </p:txBody>
      </p:sp>
      <p:sp>
        <p:nvSpPr>
          <p:cNvPr id="138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381000"/>
            <a:ext cx="7772400" cy="609600"/>
          </a:xfrm>
        </p:spPr>
        <p:txBody>
          <a:bodyPr/>
          <a:lstStyle/>
          <a:p>
            <a:r>
              <a:rPr lang="en-US" sz="2400"/>
              <a:t>Questions  on a TeV ep Collider</a:t>
            </a:r>
          </a:p>
        </p:txBody>
      </p:sp>
      <p:sp>
        <p:nvSpPr>
          <p:cNvPr id="138245" name="Text Box 5"/>
          <p:cNvSpPr txBox="1">
            <a:spLocks noChangeArrowheads="1"/>
          </p:cNvSpPr>
          <p:nvPr/>
        </p:nvSpPr>
        <p:spPr bwMode="auto">
          <a:xfrm>
            <a:off x="5486400" y="1295400"/>
            <a:ext cx="184150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400"/>
          </a:p>
          <a:p>
            <a:endParaRPr lang="en-US" sz="1400"/>
          </a:p>
          <a:p>
            <a:endParaRPr lang="en-US"/>
          </a:p>
        </p:txBody>
      </p:sp>
      <p:pic>
        <p:nvPicPr>
          <p:cNvPr id="13824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4613"/>
            <a:ext cx="7239000" cy="668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8247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2057400"/>
            <a:ext cx="4343400" cy="2822575"/>
          </a:xfrm>
          <a:prstGeom prst="rect">
            <a:avLst/>
          </a:prstGeom>
          <a:noFill/>
          <a:ln w="9525">
            <a:solidFill>
              <a:srgbClr val="969696"/>
            </a:solidFill>
            <a:miter lim="800000"/>
            <a:headEnd/>
            <a:tailEnd/>
          </a:ln>
          <a:effectLst/>
        </p:spPr>
      </p:pic>
      <p:sp>
        <p:nvSpPr>
          <p:cNvPr id="138248" name="Text Box 8"/>
          <p:cNvSpPr txBox="1">
            <a:spLocks noChangeArrowheads="1"/>
          </p:cNvSpPr>
          <p:nvPr/>
        </p:nvSpPr>
        <p:spPr bwMode="auto">
          <a:xfrm>
            <a:off x="4724400" y="4572000"/>
            <a:ext cx="8874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/>
              <a:t>G. Altarelli</a:t>
            </a:r>
            <a:endParaRPr lang="en-US"/>
          </a:p>
        </p:txBody>
      </p:sp>
      <p:sp>
        <p:nvSpPr>
          <p:cNvPr id="138249" name="Text Box 9"/>
          <p:cNvSpPr txBox="1">
            <a:spLocks noChangeArrowheads="1"/>
          </p:cNvSpPr>
          <p:nvPr/>
        </p:nvSpPr>
        <p:spPr bwMode="auto">
          <a:xfrm>
            <a:off x="5394325" y="5300663"/>
            <a:ext cx="3038475" cy="376237"/>
          </a:xfrm>
          <a:prstGeom prst="rect">
            <a:avLst/>
          </a:prstGeom>
          <a:noFill/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>
                <a:solidFill>
                  <a:schemeClr val="accent2"/>
                </a:solidFill>
              </a:rPr>
              <a:t>J.Bartels: Theory on low x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6096000"/>
            <a:ext cx="2209800" cy="625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543800" y="211723"/>
            <a:ext cx="11477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/>
              <a:t>Divonne</a:t>
            </a:r>
            <a:r>
              <a:rPr lang="en-US" sz="1600" b="1" dirty="0" smtClean="0"/>
              <a:t> 08</a:t>
            </a:r>
            <a:endParaRPr 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806174"/>
          </a:xfrm>
          <a:prstGeom prst="rect">
            <a:avLst/>
          </a:prstGeom>
          <a:solidFill>
            <a:schemeClr val="tx1">
              <a:lumMod val="20000"/>
              <a:lumOff val="80000"/>
              <a:alpha val="28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>Towards Higher </a:t>
            </a:r>
            <a:r>
              <a:rPr lang="en-US" sz="3200" b="1" dirty="0" err="1" smtClean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>E</a:t>
            </a:r>
            <a:r>
              <a:rPr lang="en-US" sz="3200" b="1" baseline="-25000" dirty="0" err="1" smtClean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>e</a:t>
            </a:r>
            <a:r>
              <a:rPr lang="en-US" sz="3200" b="1" dirty="0" smtClean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> and Luminosity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009" y="1214783"/>
            <a:ext cx="7287867" cy="16718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009" y="2886636"/>
            <a:ext cx="7560641" cy="26978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6087" y="6460435"/>
            <a:ext cx="35368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From CDR draft,  courtesy V. </a:t>
            </a:r>
            <a:r>
              <a:rPr lang="en-US" sz="1200" dirty="0" err="1" smtClean="0">
                <a:solidFill>
                  <a:srgbClr val="000000"/>
                </a:solidFill>
              </a:rPr>
              <a:t>Litvinenko</a:t>
            </a:r>
            <a:r>
              <a:rPr lang="en-US" sz="1200" dirty="0" smtClean="0">
                <a:solidFill>
                  <a:srgbClr val="000000"/>
                </a:solidFill>
              </a:rPr>
              <a:t>, </a:t>
            </a:r>
            <a:r>
              <a:rPr lang="en-US" sz="1200" dirty="0" err="1" smtClean="0">
                <a:solidFill>
                  <a:srgbClr val="000000"/>
                </a:solidFill>
              </a:rPr>
              <a:t>Divonne</a:t>
            </a:r>
            <a:r>
              <a:rPr lang="en-US" sz="1200" dirty="0" smtClean="0">
                <a:solidFill>
                  <a:srgbClr val="000000"/>
                </a:solidFill>
              </a:rPr>
              <a:t> 2008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6099" y="5808870"/>
            <a:ext cx="77400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800000"/>
                </a:solidFill>
              </a:rPr>
              <a:t>The LINAC concept has a possible evolution to say 150 </a:t>
            </a:r>
            <a:r>
              <a:rPr lang="en-US" sz="1400" b="1" dirty="0" err="1" smtClean="0">
                <a:solidFill>
                  <a:srgbClr val="800000"/>
                </a:solidFill>
              </a:rPr>
              <a:t>GeV</a:t>
            </a:r>
            <a:r>
              <a:rPr lang="en-US" sz="1400" b="1" dirty="0" smtClean="0">
                <a:solidFill>
                  <a:srgbClr val="800000"/>
                </a:solidFill>
              </a:rPr>
              <a:t> colliding with 16 </a:t>
            </a:r>
            <a:r>
              <a:rPr lang="en-US" sz="1400" b="1" dirty="0" err="1" smtClean="0">
                <a:solidFill>
                  <a:srgbClr val="800000"/>
                </a:solidFill>
              </a:rPr>
              <a:t>TeV</a:t>
            </a:r>
            <a:r>
              <a:rPr lang="en-US" sz="1400" b="1" dirty="0" smtClean="0">
                <a:solidFill>
                  <a:srgbClr val="800000"/>
                </a:solidFill>
              </a:rPr>
              <a:t> in the HE LHC, &gt; 2030</a:t>
            </a:r>
          </a:p>
          <a:p>
            <a:r>
              <a:rPr lang="en-US" sz="1400" b="1" dirty="0" smtClean="0">
                <a:solidFill>
                  <a:srgbClr val="800000"/>
                </a:solidFill>
              </a:rPr>
              <a:t>This is 10</a:t>
            </a:r>
            <a:r>
              <a:rPr lang="en-US" sz="1400" b="1" baseline="30000" dirty="0" smtClean="0">
                <a:solidFill>
                  <a:srgbClr val="800000"/>
                </a:solidFill>
              </a:rPr>
              <a:t>6</a:t>
            </a:r>
            <a:r>
              <a:rPr lang="en-US" sz="1400" b="1" dirty="0" smtClean="0">
                <a:solidFill>
                  <a:srgbClr val="800000"/>
                </a:solidFill>
              </a:rPr>
              <a:t> times the Q</a:t>
            </a:r>
            <a:r>
              <a:rPr lang="en-US" sz="1400" b="1" baseline="30000" dirty="0" smtClean="0">
                <a:solidFill>
                  <a:srgbClr val="800000"/>
                </a:solidFill>
              </a:rPr>
              <a:t>2</a:t>
            </a:r>
            <a:r>
              <a:rPr lang="en-US" sz="1400" b="1" dirty="0" smtClean="0">
                <a:solidFill>
                  <a:srgbClr val="800000"/>
                </a:solidFill>
              </a:rPr>
              <a:t> reach of the SLAC experiment which discovered quarks using a 2 mile LINAC.</a:t>
            </a:r>
            <a:endParaRPr lang="en-US" sz="1400" b="1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"/>
            <a:ext cx="3400107" cy="609600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pPr algn="l"/>
            <a:r>
              <a:rPr lang="en-US" sz="2400" b="1" dirty="0" smtClean="0"/>
              <a:t>   LQ </a:t>
            </a:r>
            <a:r>
              <a:rPr lang="en-US" sz="2400" b="1" dirty="0"/>
              <a:t>Quantum Numbers</a:t>
            </a:r>
            <a:endParaRPr lang="en-US" dirty="0"/>
          </a:p>
        </p:txBody>
      </p:sp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1066800"/>
            <a:ext cx="3276600" cy="712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4419600" y="5715000"/>
            <a:ext cx="4584709" cy="769441"/>
          </a:xfrm>
          <a:prstGeom prst="rect">
            <a:avLst/>
          </a:prstGeom>
          <a:noFill/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 dirty="0"/>
              <a:t>Charge asymmetry much cleaner in </a:t>
            </a:r>
            <a:r>
              <a:rPr lang="en-US" sz="1400" b="1" dirty="0" err="1" smtClean="0"/>
              <a:t>ep</a:t>
            </a:r>
            <a:r>
              <a:rPr lang="en-US" sz="1400" b="1" dirty="0" smtClean="0"/>
              <a:t> [in] </a:t>
            </a:r>
            <a:r>
              <a:rPr lang="en-US" sz="1400" b="1" dirty="0"/>
              <a:t>than in </a:t>
            </a:r>
            <a:r>
              <a:rPr lang="en-US" sz="1400" b="1" dirty="0" smtClean="0"/>
              <a:t>pp [out]. </a:t>
            </a:r>
            <a:endParaRPr lang="en-US" sz="1400" b="1" dirty="0"/>
          </a:p>
          <a:p>
            <a:r>
              <a:rPr lang="en-US" sz="1400" b="1" dirty="0"/>
              <a:t>Similar for simultaneous determination of coupling </a:t>
            </a:r>
          </a:p>
          <a:p>
            <a:r>
              <a:rPr lang="en-US" sz="1400" b="1" dirty="0"/>
              <a:t>and quark </a:t>
            </a:r>
            <a:r>
              <a:rPr lang="en-US" sz="1400" b="1" dirty="0" err="1"/>
              <a:t>flavour</a:t>
            </a:r>
            <a:r>
              <a:rPr lang="en-US" sz="1400" b="1" dirty="0"/>
              <a:t>.</a:t>
            </a:r>
            <a:r>
              <a:rPr lang="en-US" sz="1400" b="1" dirty="0" smtClean="0"/>
              <a:t>  </a:t>
            </a:r>
            <a:r>
              <a:rPr lang="en-US" sz="1400" b="1" dirty="0" err="1" smtClean="0"/>
              <a:t>Polarisation</a:t>
            </a:r>
            <a:r>
              <a:rPr lang="en-US" sz="1400" b="1" dirty="0" smtClean="0"/>
              <a:t> </a:t>
            </a:r>
            <a:r>
              <a:rPr lang="en-US" sz="1400" b="1" dirty="0"/>
              <a:t>for spectroscopy</a:t>
            </a:r>
            <a:r>
              <a:rPr lang="en-US" sz="1600" dirty="0"/>
              <a:t> </a:t>
            </a:r>
          </a:p>
        </p:txBody>
      </p:sp>
      <p:pic>
        <p:nvPicPr>
          <p:cNvPr id="7270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2209800"/>
            <a:ext cx="3843338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95800" y="228600"/>
            <a:ext cx="4044950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1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95800" y="2971800"/>
            <a:ext cx="4191000" cy="260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13" name="Text Box 9"/>
          <p:cNvSpPr txBox="1">
            <a:spLocks noChangeArrowheads="1"/>
          </p:cNvSpPr>
          <p:nvPr/>
        </p:nvSpPr>
        <p:spPr bwMode="auto">
          <a:xfrm>
            <a:off x="685800" y="6096000"/>
            <a:ext cx="14335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/>
              <a:t>JINST 1 2006 P10001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381000"/>
            <a:ext cx="7772400" cy="609600"/>
          </a:xfrm>
        </p:spPr>
        <p:txBody>
          <a:bodyPr/>
          <a:lstStyle/>
          <a:p>
            <a:pPr eaLnBrk="1" hangingPunct="1"/>
            <a:r>
              <a:rPr lang="en-US" sz="2400" b="1"/>
              <a:t>The Fermi Scale [1985-2010]</a:t>
            </a:r>
            <a:endParaRPr lang="en-US"/>
          </a:p>
        </p:txBody>
      </p:sp>
      <p:sp>
        <p:nvSpPr>
          <p:cNvPr id="20483" name="Oval 3"/>
          <p:cNvSpPr>
            <a:spLocks noChangeArrowheads="1"/>
          </p:cNvSpPr>
          <p:nvPr/>
        </p:nvSpPr>
        <p:spPr bwMode="auto">
          <a:xfrm>
            <a:off x="3200400" y="1219200"/>
            <a:ext cx="2819400" cy="2743200"/>
          </a:xfrm>
          <a:prstGeom prst="ellips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84" name="Oval 4"/>
          <p:cNvSpPr>
            <a:spLocks noChangeArrowheads="1"/>
          </p:cNvSpPr>
          <p:nvPr/>
        </p:nvSpPr>
        <p:spPr bwMode="auto">
          <a:xfrm>
            <a:off x="609600" y="3733800"/>
            <a:ext cx="2819400" cy="2743200"/>
          </a:xfrm>
          <a:prstGeom prst="ellips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85" name="Oval 5"/>
          <p:cNvSpPr>
            <a:spLocks noChangeArrowheads="1"/>
          </p:cNvSpPr>
          <p:nvPr/>
        </p:nvSpPr>
        <p:spPr bwMode="auto">
          <a:xfrm>
            <a:off x="5867400" y="3657600"/>
            <a:ext cx="2819400" cy="2743200"/>
          </a:xfrm>
          <a:prstGeom prst="ellips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4078288" y="2133600"/>
            <a:ext cx="1136650" cy="128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/>
              <a:t>b quark</a:t>
            </a:r>
          </a:p>
          <a:p>
            <a:pPr algn="ctr"/>
            <a:r>
              <a:rPr lang="en-US" sz="1800"/>
              <a:t>top quark</a:t>
            </a:r>
          </a:p>
          <a:p>
            <a:pPr algn="ctr"/>
            <a:r>
              <a:rPr lang="en-US" sz="1800"/>
              <a:t>M</a:t>
            </a:r>
            <a:r>
              <a:rPr lang="en-US" sz="1800" baseline="-25000"/>
              <a:t>W</a:t>
            </a:r>
            <a:r>
              <a:rPr lang="en-US" sz="1800"/>
              <a:t>, H?</a:t>
            </a:r>
          </a:p>
          <a:p>
            <a:pPr algn="ctr"/>
            <a:endParaRPr lang="en-US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838200" y="4419600"/>
            <a:ext cx="2293938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/>
              <a:t>gluon</a:t>
            </a:r>
          </a:p>
          <a:p>
            <a:pPr algn="ctr"/>
            <a:r>
              <a:rPr lang="en-US" sz="1800"/>
              <a:t>h.o. strong </a:t>
            </a:r>
          </a:p>
          <a:p>
            <a:pPr algn="ctr"/>
            <a:r>
              <a:rPr lang="en-US" sz="1800"/>
              <a:t>c,b  distributions</a:t>
            </a:r>
          </a:p>
          <a:p>
            <a:pPr algn="ctr"/>
            <a:r>
              <a:rPr lang="en-US" sz="1800"/>
              <a:t>high parton densities</a:t>
            </a:r>
          </a:p>
          <a:p>
            <a:pPr algn="ctr"/>
            <a:endParaRPr lang="en-US"/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6248400" y="4343400"/>
            <a:ext cx="20383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/>
              <a:t>M</a:t>
            </a:r>
            <a:r>
              <a:rPr lang="en-US" sz="1800" baseline="-25000"/>
              <a:t>Z</a:t>
            </a:r>
            <a:r>
              <a:rPr lang="en-US" sz="1800"/>
              <a:t> , sin</a:t>
            </a:r>
            <a:r>
              <a:rPr lang="en-US" sz="1800" baseline="30000"/>
              <a:t>2 </a:t>
            </a:r>
            <a:r>
              <a:rPr lang="en-US" sz="1800">
                <a:sym typeface="Symbol" charset="2"/>
              </a:rPr>
              <a:t></a:t>
            </a:r>
            <a:endParaRPr lang="en-US" sz="1800"/>
          </a:p>
          <a:p>
            <a:pPr algn="ctr"/>
            <a:r>
              <a:rPr lang="en-US" sz="1800"/>
              <a:t>3 neutrinos</a:t>
            </a:r>
          </a:p>
          <a:p>
            <a:pPr algn="ctr"/>
            <a:r>
              <a:rPr lang="en-US" sz="1800"/>
              <a:t>h.o. el.weak (t,H?)</a:t>
            </a:r>
            <a:endParaRPr lang="en-US"/>
          </a:p>
        </p:txBody>
      </p:sp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1736725" y="3851275"/>
            <a:ext cx="549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Andale Mono" charset="0"/>
              </a:rPr>
              <a:t>ep</a:t>
            </a:r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20490" name="Rectangle 10"/>
          <p:cNvSpPr>
            <a:spLocks noChangeArrowheads="1"/>
          </p:cNvSpPr>
          <p:nvPr/>
        </p:nvSpPr>
        <p:spPr bwMode="auto">
          <a:xfrm>
            <a:off x="6934200" y="3886200"/>
            <a:ext cx="79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Andale Mono" charset="0"/>
              </a:rPr>
              <a:t>e</a:t>
            </a:r>
            <a:r>
              <a:rPr lang="en-US" b="1" baseline="30000">
                <a:solidFill>
                  <a:srgbClr val="0000FF"/>
                </a:solidFill>
                <a:latin typeface="Andale Mono" charset="0"/>
              </a:rPr>
              <a:t>+</a:t>
            </a:r>
            <a:r>
              <a:rPr lang="en-US" b="1">
                <a:solidFill>
                  <a:srgbClr val="0000FF"/>
                </a:solidFill>
                <a:latin typeface="Andale Mono" charset="0"/>
              </a:rPr>
              <a:t>e</a:t>
            </a:r>
            <a:r>
              <a:rPr lang="en-US" b="1" baseline="30000">
                <a:solidFill>
                  <a:srgbClr val="0000FF"/>
                </a:solidFill>
                <a:latin typeface="Andale Mono" charset="0"/>
              </a:rPr>
              <a:t>-</a:t>
            </a:r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20491" name="Rectangle 11"/>
          <p:cNvSpPr>
            <a:spLocks noChangeArrowheads="1"/>
          </p:cNvSpPr>
          <p:nvPr/>
        </p:nvSpPr>
        <p:spPr bwMode="auto">
          <a:xfrm>
            <a:off x="4267200" y="1365250"/>
            <a:ext cx="549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Andale Mono" charset="0"/>
              </a:rPr>
              <a:t>pp</a:t>
            </a:r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20492" name="Rectangle 12"/>
          <p:cNvSpPr>
            <a:spLocks noChangeArrowheads="1"/>
          </p:cNvSpPr>
          <p:nvPr/>
        </p:nvSpPr>
        <p:spPr bwMode="auto">
          <a:xfrm>
            <a:off x="3733800" y="4267200"/>
            <a:ext cx="1822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/>
              <a:t>The Standard</a:t>
            </a:r>
          </a:p>
          <a:p>
            <a:r>
              <a:rPr lang="en-US" sz="1800" b="1"/>
              <a:t>Model Triumph</a:t>
            </a:r>
            <a:endParaRPr lang="en-US" sz="1800"/>
          </a:p>
        </p:txBody>
      </p:sp>
      <p:sp>
        <p:nvSpPr>
          <p:cNvPr id="20493" name="Line 13"/>
          <p:cNvSpPr>
            <a:spLocks noChangeShapeType="1"/>
          </p:cNvSpPr>
          <p:nvPr/>
        </p:nvSpPr>
        <p:spPr bwMode="auto">
          <a:xfrm>
            <a:off x="4343400" y="1447800"/>
            <a:ext cx="22860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94" name="Text Box 14"/>
          <p:cNvSpPr txBox="1">
            <a:spLocks noChangeArrowheads="1"/>
          </p:cNvSpPr>
          <p:nvPr/>
        </p:nvSpPr>
        <p:spPr bwMode="auto">
          <a:xfrm>
            <a:off x="4168775" y="3124200"/>
            <a:ext cx="1387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solidFill>
                  <a:srgbClr val="0000FF"/>
                </a:solidFill>
              </a:rPr>
              <a:t>Tevatron</a:t>
            </a:r>
            <a:endParaRPr lang="en-US" dirty="0"/>
          </a:p>
        </p:txBody>
      </p:sp>
      <p:sp>
        <p:nvSpPr>
          <p:cNvPr id="20495" name="Text Box 15"/>
          <p:cNvSpPr txBox="1">
            <a:spLocks noChangeArrowheads="1"/>
          </p:cNvSpPr>
          <p:nvPr/>
        </p:nvSpPr>
        <p:spPr bwMode="auto">
          <a:xfrm>
            <a:off x="6629400" y="5257800"/>
            <a:ext cx="1438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LEP/SLC</a:t>
            </a:r>
            <a:endParaRPr lang="en-US"/>
          </a:p>
        </p:txBody>
      </p:sp>
      <p:sp>
        <p:nvSpPr>
          <p:cNvPr id="20496" name="Text Box 16"/>
          <p:cNvSpPr txBox="1">
            <a:spLocks noChangeArrowheads="1"/>
          </p:cNvSpPr>
          <p:nvPr/>
        </p:nvSpPr>
        <p:spPr bwMode="auto">
          <a:xfrm>
            <a:off x="1600200" y="5746750"/>
            <a:ext cx="1030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HERA</a:t>
            </a:r>
            <a:endParaRPr lang="en-US" dirty="0"/>
          </a:p>
        </p:txBody>
      </p:sp>
      <p:sp>
        <p:nvSpPr>
          <p:cNvPr id="20497" name="Line 17"/>
          <p:cNvSpPr>
            <a:spLocks noChangeShapeType="1"/>
          </p:cNvSpPr>
          <p:nvPr/>
        </p:nvSpPr>
        <p:spPr bwMode="auto">
          <a:xfrm>
            <a:off x="5638800" y="3505200"/>
            <a:ext cx="6096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98" name="Line 18"/>
          <p:cNvSpPr>
            <a:spLocks noChangeShapeType="1"/>
          </p:cNvSpPr>
          <p:nvPr/>
        </p:nvSpPr>
        <p:spPr bwMode="auto">
          <a:xfrm flipV="1">
            <a:off x="3048000" y="3581400"/>
            <a:ext cx="609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99" name="Line 19"/>
          <p:cNvSpPr>
            <a:spLocks noChangeShapeType="1"/>
          </p:cNvSpPr>
          <p:nvPr/>
        </p:nvSpPr>
        <p:spPr bwMode="auto">
          <a:xfrm>
            <a:off x="3429000" y="5105400"/>
            <a:ext cx="2438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00" name="Text Box 20"/>
          <p:cNvSpPr txBox="1">
            <a:spLocks noChangeArrowheads="1"/>
          </p:cNvSpPr>
          <p:nvPr/>
        </p:nvSpPr>
        <p:spPr bwMode="auto">
          <a:xfrm>
            <a:off x="6400800" y="5791200"/>
            <a:ext cx="18669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CKM - </a:t>
            </a:r>
            <a:r>
              <a:rPr lang="en-US" sz="1600" b="1" dirty="0">
                <a:solidFill>
                  <a:srgbClr val="0000FF"/>
                </a:solidFill>
              </a:rPr>
              <a:t>B factories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34999"/>
          </a:xfrm>
          <a:solidFill>
            <a:schemeClr val="bg1">
              <a:lumMod val="75000"/>
              <a:alpha val="57000"/>
            </a:schemeClr>
          </a:solidFill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Structure Functions – Examples:</a:t>
            </a:r>
            <a:endParaRPr lang="en-US" sz="1400" b="1" dirty="0">
              <a:solidFill>
                <a:srgbClr val="0000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838200"/>
            <a:ext cx="2819400" cy="26418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3962400"/>
            <a:ext cx="2674257" cy="2514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4318282"/>
            <a:ext cx="2562380" cy="21587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7762" y="4318282"/>
            <a:ext cx="2189858" cy="222575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172200" y="2667000"/>
            <a:ext cx="797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CC </a:t>
            </a:r>
            <a:r>
              <a:rPr lang="en-US" sz="2400" b="1" dirty="0" err="1" smtClean="0">
                <a:solidFill>
                  <a:srgbClr val="FF0000"/>
                </a:solidFill>
              </a:rPr>
              <a:t>e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-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49911" y="4343400"/>
            <a:ext cx="8386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CC </a:t>
            </a:r>
            <a:r>
              <a:rPr lang="en-US" sz="2400" b="1" dirty="0" err="1" smtClean="0">
                <a:solidFill>
                  <a:srgbClr val="0000FF"/>
                </a:solidFill>
              </a:rPr>
              <a:t>e</a:t>
            </a:r>
            <a:r>
              <a:rPr lang="en-US" sz="2400" b="1" baseline="30000" dirty="0" smtClean="0">
                <a:solidFill>
                  <a:srgbClr val="0000FF"/>
                </a:solidFill>
              </a:rPr>
              <a:t>+</a:t>
            </a:r>
            <a:endParaRPr lang="en-US" sz="2400" b="1" dirty="0">
              <a:solidFill>
                <a:srgbClr val="0000FF"/>
              </a:solidFill>
            </a:endParaRPr>
          </a:p>
        </p:txBody>
      </p:sp>
      <p:pic>
        <p:nvPicPr>
          <p:cNvPr id="20" name="Picture 19" descr="supG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499261" y="951185"/>
            <a:ext cx="4735837" cy="316803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867180" y="4712732"/>
            <a:ext cx="415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F</a:t>
            </a:r>
            <a:r>
              <a:rPr lang="en-US" sz="2400" b="1" baseline="-25000" dirty="0" smtClean="0">
                <a:solidFill>
                  <a:srgbClr val="FF0000"/>
                </a:solidFill>
              </a:rPr>
              <a:t>L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658789" y="1955776"/>
            <a:ext cx="6238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F</a:t>
            </a:r>
            <a:r>
              <a:rPr lang="en-US" sz="2400" b="1" baseline="-25000" dirty="0" smtClean="0">
                <a:solidFill>
                  <a:srgbClr val="0000FF"/>
                </a:solidFill>
              </a:rPr>
              <a:t>2</a:t>
            </a:r>
            <a:r>
              <a:rPr lang="en-US" sz="2400" b="1" baseline="30000" dirty="0" smtClean="0">
                <a:solidFill>
                  <a:srgbClr val="0000FF"/>
                </a:solidFill>
              </a:rPr>
              <a:t>γZ</a:t>
            </a:r>
            <a:endParaRPr lang="en-US" sz="2400" b="1" baseline="300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144000" cy="775252"/>
          </a:xfrm>
          <a:prstGeom prst="rect">
            <a:avLst/>
          </a:prstGeom>
          <a:solidFill>
            <a:schemeClr val="bg1">
              <a:lumMod val="65000"/>
              <a:alpha val="26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2800" b="1" noProof="0" dirty="0" smtClean="0"/>
              <a:t>Gluon Distribution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0102" y="907774"/>
            <a:ext cx="4273782" cy="28853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5252"/>
            <a:ext cx="4170178" cy="30179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41913"/>
            <a:ext cx="4306957" cy="28160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64858" y="2965629"/>
            <a:ext cx="23903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From F</a:t>
            </a:r>
            <a:r>
              <a:rPr lang="en-US" sz="1200" b="1" baseline="-25000" dirty="0" smtClean="0"/>
              <a:t>2</a:t>
            </a:r>
            <a:r>
              <a:rPr lang="en-US" sz="1200" b="1" dirty="0" smtClean="0"/>
              <a:t> and F</a:t>
            </a:r>
            <a:r>
              <a:rPr lang="en-US" sz="1200" b="1" baseline="-25000" dirty="0" smtClean="0"/>
              <a:t>L</a:t>
            </a:r>
            <a:r>
              <a:rPr lang="en-US" sz="1200" b="1" dirty="0" smtClean="0"/>
              <a:t> simulation - NNPDF</a:t>
            </a:r>
            <a:endParaRPr lang="en-US" sz="1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31304" y="3793159"/>
            <a:ext cx="3838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NLO QCD “Fits” of </a:t>
            </a:r>
            <a:r>
              <a:rPr lang="en-US" dirty="0" err="1" smtClean="0"/>
              <a:t>LHeC</a:t>
            </a:r>
            <a:r>
              <a:rPr lang="en-US" dirty="0" smtClean="0"/>
              <a:t> simulated data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1981" y="3940710"/>
            <a:ext cx="4361903" cy="278334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704522" y="3940710"/>
            <a:ext cx="1645478" cy="221781"/>
          </a:xfrm>
          <a:prstGeom prst="rect">
            <a:avLst/>
          </a:prstGeom>
          <a:noFill/>
          <a:ln w="15875"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618435"/>
          </a:xfrm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r>
              <a:rPr lang="en-US" sz="2800" b="1" dirty="0"/>
              <a:t>Strong Coupling Constant</a:t>
            </a:r>
            <a:endParaRPr lang="en-US" sz="2800" dirty="0"/>
          </a:p>
        </p:txBody>
      </p:sp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2425" y="1266825"/>
            <a:ext cx="3578225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2470" name="Text Box 6"/>
          <p:cNvSpPr txBox="1">
            <a:spLocks noChangeArrowheads="1"/>
          </p:cNvSpPr>
          <p:nvPr/>
        </p:nvSpPr>
        <p:spPr bwMode="auto">
          <a:xfrm>
            <a:off x="4800600" y="1074738"/>
            <a:ext cx="3465149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 err="1">
                <a:solidFill>
                  <a:srgbClr val="FF0000"/>
                </a:solidFill>
                <a:sym typeface="Symbol" charset="2"/>
              </a:rPr>
              <a:t></a:t>
            </a:r>
            <a:r>
              <a:rPr lang="en-US" sz="1600" b="1" baseline="-25000" dirty="0" err="1">
                <a:solidFill>
                  <a:srgbClr val="FF0000"/>
                </a:solidFill>
                <a:sym typeface="Symbol" charset="2"/>
              </a:rPr>
              <a:t>s</a:t>
            </a:r>
            <a:r>
              <a:rPr lang="en-US" sz="1600" b="1" dirty="0">
                <a:solidFill>
                  <a:srgbClr val="FF0000"/>
                </a:solidFill>
                <a:sym typeface="Symbol" charset="2"/>
              </a:rPr>
              <a:t> </a:t>
            </a:r>
            <a:r>
              <a:rPr lang="en-US" sz="1600" b="1" dirty="0">
                <a:solidFill>
                  <a:srgbClr val="FF0000"/>
                </a:solidFill>
              </a:rPr>
              <a:t>least known of coupling constants</a:t>
            </a:r>
            <a:r>
              <a:rPr lang="en-US" sz="1400" b="1" dirty="0"/>
              <a:t> </a:t>
            </a:r>
          </a:p>
          <a:p>
            <a:r>
              <a:rPr lang="en-US" sz="1400" dirty="0"/>
              <a:t>Grand Unification predictions suffer from </a:t>
            </a:r>
            <a:r>
              <a:rPr lang="en-US" sz="1400" dirty="0" err="1">
                <a:sym typeface="Symbol" charset="2"/>
              </a:rPr>
              <a:t></a:t>
            </a:r>
            <a:r>
              <a:rPr lang="en-US" sz="1400" baseline="-25000" dirty="0" err="1">
                <a:sym typeface="Symbol" charset="2"/>
              </a:rPr>
              <a:t>s</a:t>
            </a:r>
            <a:r>
              <a:rPr lang="en-US" sz="1400" dirty="0"/>
              <a:t> </a:t>
            </a:r>
          </a:p>
          <a:p>
            <a:endParaRPr lang="en-US" sz="1400" b="1" dirty="0"/>
          </a:p>
          <a:p>
            <a:r>
              <a:rPr lang="en-US" sz="1400" b="1" dirty="0"/>
              <a:t>DIS tends to be lower than world average</a:t>
            </a:r>
          </a:p>
          <a:p>
            <a:endParaRPr lang="en-US" sz="1400" b="1" dirty="0"/>
          </a:p>
          <a:p>
            <a:r>
              <a:rPr lang="en-US" sz="1400" b="1" dirty="0" err="1">
                <a:solidFill>
                  <a:srgbClr val="FF0000"/>
                </a:solidFill>
              </a:rPr>
              <a:t>LHeC</a:t>
            </a:r>
            <a:r>
              <a:rPr lang="en-US" sz="1400" b="1" dirty="0">
                <a:solidFill>
                  <a:srgbClr val="FF0000"/>
                </a:solidFill>
              </a:rPr>
              <a:t>: per mille accuracy </a:t>
            </a:r>
            <a:r>
              <a:rPr lang="en-US" sz="1400" b="1" dirty="0" err="1">
                <a:solidFill>
                  <a:srgbClr val="FF0000"/>
                </a:solidFill>
              </a:rPr>
              <a:t>indep</a:t>
            </a:r>
            <a:r>
              <a:rPr lang="en-US" sz="1400" b="1" dirty="0">
                <a:solidFill>
                  <a:srgbClr val="FF0000"/>
                </a:solidFill>
              </a:rPr>
              <a:t>. of BCDMS.</a:t>
            </a:r>
          </a:p>
          <a:p>
            <a:r>
              <a:rPr lang="en-US" sz="1400" b="1" dirty="0"/>
              <a:t>Challenge to experiment and to </a:t>
            </a:r>
            <a:r>
              <a:rPr lang="en-US" sz="1400" b="1" dirty="0" err="1"/>
              <a:t>h.o</a:t>
            </a:r>
            <a:r>
              <a:rPr lang="en-US" sz="1400" b="1" dirty="0"/>
              <a:t>. QCD</a:t>
            </a:r>
            <a:endParaRPr lang="en-US" b="1" dirty="0"/>
          </a:p>
        </p:txBody>
      </p:sp>
      <p:sp>
        <p:nvSpPr>
          <p:cNvPr id="62471" name="Text Box 7"/>
          <p:cNvSpPr txBox="1">
            <a:spLocks noChangeArrowheads="1"/>
          </p:cNvSpPr>
          <p:nvPr/>
        </p:nvSpPr>
        <p:spPr bwMode="auto">
          <a:xfrm>
            <a:off x="822325" y="809625"/>
            <a:ext cx="2914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Simulation of </a:t>
            </a:r>
            <a:r>
              <a:rPr lang="en-US" sz="1200" dirty="0" err="1">
                <a:sym typeface="Symbol" charset="2"/>
              </a:rPr>
              <a:t></a:t>
            </a:r>
            <a:r>
              <a:rPr lang="en-US" sz="1200" baseline="-25000" dirty="0" err="1">
                <a:sym typeface="Symbol" charset="2"/>
              </a:rPr>
              <a:t>s</a:t>
            </a:r>
            <a:r>
              <a:rPr lang="en-US" sz="1200" dirty="0">
                <a:sym typeface="Symbol" charset="2"/>
              </a:rPr>
              <a:t> measurement at </a:t>
            </a:r>
            <a:r>
              <a:rPr lang="en-US" sz="1200" dirty="0" err="1">
                <a:sym typeface="Symbol" charset="2"/>
              </a:rPr>
              <a:t>LHeC</a:t>
            </a:r>
            <a:r>
              <a:rPr lang="en-US" dirty="0"/>
              <a:t> </a:t>
            </a:r>
          </a:p>
        </p:txBody>
      </p:sp>
      <p:sp>
        <p:nvSpPr>
          <p:cNvPr id="62473" name="Text Box 9"/>
          <p:cNvSpPr txBox="1">
            <a:spLocks noChangeArrowheads="1"/>
          </p:cNvSpPr>
          <p:nvPr/>
        </p:nvSpPr>
        <p:spPr bwMode="auto">
          <a:xfrm>
            <a:off x="288925" y="1470025"/>
            <a:ext cx="444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1/</a:t>
            </a:r>
            <a:r>
              <a:rPr lang="en-US" sz="1400">
                <a:sym typeface="Symbol" charset="2"/>
              </a:rPr>
              <a:t></a:t>
            </a:r>
            <a:endParaRPr lang="en-US"/>
          </a:p>
        </p:txBody>
      </p:sp>
      <p:sp>
        <p:nvSpPr>
          <p:cNvPr id="62475" name="Text Box 11"/>
          <p:cNvSpPr txBox="1">
            <a:spLocks noChangeArrowheads="1"/>
          </p:cNvSpPr>
          <p:nvPr/>
        </p:nvSpPr>
        <p:spPr bwMode="auto">
          <a:xfrm>
            <a:off x="1092200" y="4084637"/>
            <a:ext cx="24780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dirty="0"/>
              <a:t>MSSM - </a:t>
            </a:r>
            <a:r>
              <a:rPr lang="en-US" sz="1000" dirty="0" err="1"/>
              <a:t>B.Allnach</a:t>
            </a:r>
            <a:r>
              <a:rPr lang="en-US" sz="1000" dirty="0"/>
              <a:t> et al, hep-ex/0403133</a:t>
            </a:r>
            <a:endParaRPr lang="en-US" dirty="0"/>
          </a:p>
        </p:txBody>
      </p:sp>
      <p:sp>
        <p:nvSpPr>
          <p:cNvPr id="62476" name="Text Box 12"/>
          <p:cNvSpPr txBox="1">
            <a:spLocks noChangeArrowheads="1"/>
          </p:cNvSpPr>
          <p:nvPr/>
        </p:nvSpPr>
        <p:spPr bwMode="auto">
          <a:xfrm>
            <a:off x="2574925" y="1511300"/>
            <a:ext cx="9953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b="1">
                <a:solidFill>
                  <a:srgbClr val="0000FF"/>
                </a:solidFill>
              </a:rPr>
              <a:t>fine structure</a:t>
            </a:r>
            <a:endParaRPr lang="en-US"/>
          </a:p>
        </p:txBody>
      </p:sp>
      <p:sp>
        <p:nvSpPr>
          <p:cNvPr id="62477" name="Text Box 13"/>
          <p:cNvSpPr txBox="1">
            <a:spLocks noChangeArrowheads="1"/>
          </p:cNvSpPr>
          <p:nvPr/>
        </p:nvSpPr>
        <p:spPr bwMode="auto">
          <a:xfrm>
            <a:off x="974725" y="2044700"/>
            <a:ext cx="4953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b="1">
                <a:solidFill>
                  <a:srgbClr val="00FF00"/>
                </a:solidFill>
              </a:rPr>
              <a:t>weak</a:t>
            </a:r>
            <a:endParaRPr lang="en-US"/>
          </a:p>
        </p:txBody>
      </p:sp>
      <p:sp>
        <p:nvSpPr>
          <p:cNvPr id="62478" name="Text Box 14"/>
          <p:cNvSpPr txBox="1">
            <a:spLocks noChangeArrowheads="1"/>
          </p:cNvSpPr>
          <p:nvPr/>
        </p:nvSpPr>
        <p:spPr bwMode="auto">
          <a:xfrm>
            <a:off x="974725" y="3162300"/>
            <a:ext cx="658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>
                <a:solidFill>
                  <a:srgbClr val="FF0000"/>
                </a:solidFill>
              </a:rPr>
              <a:t>strong</a:t>
            </a:r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3098800"/>
            <a:ext cx="3505200" cy="3349625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 rot="5400000" flipH="1" flipV="1">
            <a:off x="8153400" y="3162300"/>
            <a:ext cx="158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>
            <a:off x="6763544" y="4401344"/>
            <a:ext cx="2474912" cy="1588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044551" y="6448425"/>
            <a:ext cx="32211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J.Bluemlein</a:t>
            </a:r>
            <a:r>
              <a:rPr lang="en-US" sz="1100" dirty="0" smtClean="0"/>
              <a:t> and H. Boettcher, </a:t>
            </a:r>
            <a:r>
              <a:rPr lang="en-US" sz="1100" dirty="0" err="1" smtClean="0"/>
              <a:t>arXiv</a:t>
            </a:r>
            <a:r>
              <a:rPr lang="en-US" sz="1100" dirty="0" smtClean="0"/>
              <a:t> 1005.3013 (2010)</a:t>
            </a:r>
            <a:endParaRPr lang="en-US" sz="1100" dirty="0"/>
          </a:p>
        </p:txBody>
      </p:sp>
      <p:sp>
        <p:nvSpPr>
          <p:cNvPr id="23" name="TextBox 22"/>
          <p:cNvSpPr txBox="1"/>
          <p:nvPr/>
        </p:nvSpPr>
        <p:spPr>
          <a:xfrm>
            <a:off x="8047849" y="4067502"/>
            <a:ext cx="4357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FF0000"/>
                </a:solidFill>
              </a:rPr>
              <a:t>+</a:t>
            </a:r>
            <a:r>
              <a:rPr lang="en-US" sz="1100" dirty="0" err="1" smtClean="0">
                <a:solidFill>
                  <a:srgbClr val="FF0000"/>
                </a:solidFill>
              </a:rPr>
              <a:t>pol</a:t>
            </a:r>
            <a:endParaRPr lang="en-US" sz="11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95800" y="4067502"/>
            <a:ext cx="327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?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24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64014"/>
            <a:ext cx="38862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4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6096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sz="2400" b="1" dirty="0"/>
              <a:t>Beauty - MSSM Higgs</a:t>
            </a:r>
            <a:endParaRPr lang="en-US" dirty="0"/>
          </a:p>
        </p:txBody>
      </p:sp>
      <p:sp>
        <p:nvSpPr>
          <p:cNvPr id="64518" name="Text Box 6"/>
          <p:cNvSpPr txBox="1">
            <a:spLocks noChangeArrowheads="1"/>
          </p:cNvSpPr>
          <p:nvPr/>
        </p:nvSpPr>
        <p:spPr bwMode="auto">
          <a:xfrm>
            <a:off x="138760" y="4936435"/>
            <a:ext cx="374744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/>
              <a:t>In MSSM Higgs production is </a:t>
            </a:r>
            <a:r>
              <a:rPr lang="en-US" sz="1600" b="1" dirty="0" err="1"/>
              <a:t>b</a:t>
            </a:r>
            <a:r>
              <a:rPr lang="en-US" sz="1600" b="1" dirty="0"/>
              <a:t> dominated</a:t>
            </a:r>
            <a:endParaRPr lang="en-US" sz="1600" b="1" dirty="0" smtClean="0"/>
          </a:p>
          <a:p>
            <a:endParaRPr lang="en-US" sz="1600" b="1" dirty="0" smtClean="0"/>
          </a:p>
          <a:p>
            <a:endParaRPr lang="en-US" sz="1600" b="1" dirty="0" smtClean="0"/>
          </a:p>
          <a:p>
            <a:endParaRPr lang="en-US" sz="1600" b="1" dirty="0" smtClean="0"/>
          </a:p>
          <a:p>
            <a:r>
              <a:rPr lang="en-US" sz="1600" b="1" dirty="0" smtClean="0">
                <a:solidFill>
                  <a:srgbClr val="FF0000"/>
                </a:solidFill>
              </a:rPr>
              <a:t>HERA: First </a:t>
            </a:r>
            <a:r>
              <a:rPr lang="en-US" sz="1600" b="1" dirty="0">
                <a:solidFill>
                  <a:srgbClr val="FF0000"/>
                </a:solidFill>
              </a:rPr>
              <a:t>measurements of </a:t>
            </a:r>
            <a:r>
              <a:rPr lang="en-US" sz="1600" b="1" dirty="0" err="1" smtClean="0">
                <a:solidFill>
                  <a:srgbClr val="FF0000"/>
                </a:solidFill>
              </a:rPr>
              <a:t>b</a:t>
            </a:r>
            <a:r>
              <a:rPr lang="en-US" sz="1600" b="1" dirty="0" smtClean="0">
                <a:solidFill>
                  <a:srgbClr val="FF0000"/>
                </a:solidFill>
              </a:rPr>
              <a:t> to ~20%</a:t>
            </a:r>
          </a:p>
          <a:p>
            <a:r>
              <a:rPr lang="en-US" sz="1600" b="1" dirty="0" err="1" smtClean="0">
                <a:solidFill>
                  <a:srgbClr val="FF0000"/>
                </a:solidFill>
              </a:rPr>
              <a:t>LHeC</a:t>
            </a:r>
            <a:r>
              <a:rPr lang="en-US" sz="1600" b="1" dirty="0" smtClean="0">
                <a:solidFill>
                  <a:srgbClr val="FF0000"/>
                </a:solidFill>
              </a:rPr>
              <a:t>: </a:t>
            </a:r>
            <a:r>
              <a:rPr lang="en-US" sz="1600" b="1" dirty="0">
                <a:solidFill>
                  <a:srgbClr val="FF0000"/>
                </a:solidFill>
              </a:rPr>
              <a:t>precision measurement of </a:t>
            </a:r>
            <a:r>
              <a:rPr lang="en-US" sz="1600" b="1" dirty="0" err="1">
                <a:solidFill>
                  <a:srgbClr val="FF0000"/>
                </a:solidFill>
              </a:rPr>
              <a:t>b-</a:t>
            </a:r>
            <a:r>
              <a:rPr lang="en-US" sz="1600" b="1" dirty="0" err="1" smtClean="0">
                <a:solidFill>
                  <a:srgbClr val="FF0000"/>
                </a:solidFill>
              </a:rPr>
              <a:t>df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endParaRPr lang="en-US" sz="1400" dirty="0"/>
          </a:p>
        </p:txBody>
      </p:sp>
      <p:sp>
        <p:nvSpPr>
          <p:cNvPr id="64523" name="Text Box 11"/>
          <p:cNvSpPr txBox="1">
            <a:spLocks noChangeArrowheads="1"/>
          </p:cNvSpPr>
          <p:nvPr/>
        </p:nvSpPr>
        <p:spPr bwMode="auto">
          <a:xfrm>
            <a:off x="304800" y="4505739"/>
            <a:ext cx="26765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dirty="0"/>
              <a:t>CTEQ </a:t>
            </a:r>
            <a:r>
              <a:rPr lang="en-US" sz="1000" dirty="0" err="1"/>
              <a:t>Belyayev</a:t>
            </a:r>
            <a:r>
              <a:rPr lang="en-US" sz="1000" dirty="0"/>
              <a:t> et al. JHEP 0601:069,2006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00" y="1065982"/>
            <a:ext cx="5060764" cy="48989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99779" y="5964957"/>
            <a:ext cx="351570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/>
              <a:t>LHeC</a:t>
            </a:r>
            <a:r>
              <a:rPr lang="en-US" sz="1600" b="1" dirty="0" smtClean="0"/>
              <a:t>: higher fraction of </a:t>
            </a:r>
            <a:r>
              <a:rPr lang="en-US" sz="1600" b="1" dirty="0" err="1" smtClean="0"/>
              <a:t>b</a:t>
            </a:r>
            <a:r>
              <a:rPr lang="en-US" sz="1600" b="1" dirty="0" smtClean="0"/>
              <a:t>, larger range,</a:t>
            </a:r>
          </a:p>
          <a:p>
            <a:r>
              <a:rPr lang="en-US" sz="1600" b="1" dirty="0" smtClean="0"/>
              <a:t>smaller beam spot, better Si detectors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676965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r>
              <a:rPr lang="en-US" sz="2800" b="1" dirty="0">
                <a:solidFill>
                  <a:srgbClr val="FF0000"/>
                </a:solidFill>
              </a:rPr>
              <a:t>Strange</a:t>
            </a:r>
            <a:r>
              <a:rPr lang="en-US" sz="2800" b="1" dirty="0" smtClean="0">
                <a:solidFill>
                  <a:srgbClr val="FF0000"/>
                </a:solidFill>
              </a:rPr>
              <a:t> (=? anti-strange) Quark  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653" y="865006"/>
            <a:ext cx="6127848" cy="5256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6765925" y="1952625"/>
            <a:ext cx="1841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  <a:p>
            <a:endParaRPr lang="en-US"/>
          </a:p>
        </p:txBody>
      </p:sp>
      <p:graphicFrame>
        <p:nvGraphicFramePr>
          <p:cNvPr id="3078" name="Object 6"/>
          <p:cNvGraphicFramePr>
            <a:graphicFrameLocks noChangeAspect="1"/>
          </p:cNvGraphicFramePr>
          <p:nvPr/>
        </p:nvGraphicFramePr>
        <p:xfrm>
          <a:off x="6934200" y="2667000"/>
          <a:ext cx="1228725" cy="2819400"/>
        </p:xfrm>
        <a:graphic>
          <a:graphicData uri="http://schemas.openxmlformats.org/presentationml/2006/ole">
            <p:oleObj spid="_x0000_s48130" name="Equation" r:id="rId5" imgW="736600" imgH="1689100" progId="Equation.3">
              <p:embed/>
            </p:oleObj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428220" y="6059844"/>
            <a:ext cx="20503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Some </a:t>
            </a:r>
            <a:r>
              <a:rPr lang="en-US" sz="1400" dirty="0" err="1" smtClean="0"/>
              <a:t>dimuon</a:t>
            </a:r>
            <a:r>
              <a:rPr lang="en-US" sz="1400" dirty="0" smtClean="0"/>
              <a:t>  and K data</a:t>
            </a:r>
          </a:p>
          <a:p>
            <a:r>
              <a:rPr lang="en-US" sz="1400" dirty="0" smtClean="0"/>
              <a:t>never 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properly</a:t>
            </a:r>
            <a:r>
              <a:rPr lang="en-US" sz="1400" dirty="0" smtClean="0"/>
              <a:t> measured 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685800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r>
              <a:rPr lang="en-US" sz="2400" dirty="0">
                <a:solidFill>
                  <a:srgbClr val="0000FF"/>
                </a:solidFill>
              </a:rPr>
              <a:t>Top and </a:t>
            </a:r>
            <a:r>
              <a:rPr lang="en-US" sz="2400" dirty="0">
                <a:solidFill>
                  <a:srgbClr val="FF0000"/>
                </a:solidFill>
              </a:rPr>
              <a:t>Top</a:t>
            </a:r>
            <a:r>
              <a:rPr lang="en-US" sz="2400" dirty="0">
                <a:solidFill>
                  <a:srgbClr val="0000FF"/>
                </a:solidFill>
              </a:rPr>
              <a:t> Production</a:t>
            </a:r>
            <a:r>
              <a:rPr lang="en-US" sz="2400" dirty="0" smtClean="0">
                <a:solidFill>
                  <a:srgbClr val="0000FF"/>
                </a:solidFill>
              </a:rPr>
              <a:t> in Charged Currents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39939" name="Picture 102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1219200"/>
            <a:ext cx="5918200" cy="492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9940" name="Object 1028"/>
          <p:cNvGraphicFramePr>
            <a:graphicFrameLocks noChangeAspect="1"/>
          </p:cNvGraphicFramePr>
          <p:nvPr/>
        </p:nvGraphicFramePr>
        <p:xfrm>
          <a:off x="2057400" y="1790700"/>
          <a:ext cx="914400" cy="293688"/>
        </p:xfrm>
        <a:graphic>
          <a:graphicData uri="http://schemas.openxmlformats.org/presentationml/2006/ole">
            <p:oleObj spid="_x0000_s56322" name="Equation" r:id="rId5" imgW="635000" imgH="203200" progId="Equation.3">
              <p:embed/>
            </p:oleObj>
          </a:graphicData>
        </a:graphic>
      </p:graphicFrame>
      <p:graphicFrame>
        <p:nvGraphicFramePr>
          <p:cNvPr id="39941" name="Object 1029"/>
          <p:cNvGraphicFramePr>
            <a:graphicFrameLocks noChangeAspect="1"/>
          </p:cNvGraphicFramePr>
          <p:nvPr/>
        </p:nvGraphicFramePr>
        <p:xfrm>
          <a:off x="4876800" y="1809750"/>
          <a:ext cx="854075" cy="263525"/>
        </p:xfrm>
        <a:graphic>
          <a:graphicData uri="http://schemas.openxmlformats.org/presentationml/2006/ole">
            <p:oleObj spid="_x0000_s56323" name="Equation" r:id="rId6" imgW="660400" imgH="203200" progId="Equation.3">
              <p:embed/>
            </p:oleObj>
          </a:graphicData>
        </a:graphic>
      </p:graphicFrame>
      <p:graphicFrame>
        <p:nvGraphicFramePr>
          <p:cNvPr id="39942" name="Object 1030"/>
          <p:cNvGraphicFramePr>
            <a:graphicFrameLocks noChangeAspect="1"/>
          </p:cNvGraphicFramePr>
          <p:nvPr/>
        </p:nvGraphicFramePr>
        <p:xfrm>
          <a:off x="4114800" y="2286000"/>
          <a:ext cx="812800" cy="230188"/>
        </p:xfrm>
        <a:graphic>
          <a:graphicData uri="http://schemas.openxmlformats.org/presentationml/2006/ole">
            <p:oleObj spid="_x0000_s56324" name="Equation" r:id="rId7" imgW="584200" imgH="165100" progId="Equation.3">
              <p:embed/>
            </p:oleObj>
          </a:graphicData>
        </a:graphic>
      </p:graphicFrame>
      <p:graphicFrame>
        <p:nvGraphicFramePr>
          <p:cNvPr id="39943" name="Object 1031"/>
          <p:cNvGraphicFramePr>
            <a:graphicFrameLocks noChangeAspect="1"/>
          </p:cNvGraphicFramePr>
          <p:nvPr/>
        </p:nvGraphicFramePr>
        <p:xfrm>
          <a:off x="1295400" y="2362200"/>
          <a:ext cx="754063" cy="209550"/>
        </p:xfrm>
        <a:graphic>
          <a:graphicData uri="http://schemas.openxmlformats.org/presentationml/2006/ole">
            <p:oleObj spid="_x0000_s56325" name="Equation" r:id="rId8" imgW="596900" imgH="165100" progId="Equation.3">
              <p:embed/>
            </p:oleObj>
          </a:graphicData>
        </a:graphic>
      </p:graphicFrame>
      <p:graphicFrame>
        <p:nvGraphicFramePr>
          <p:cNvPr id="39944" name="Object 1032"/>
          <p:cNvGraphicFramePr>
            <a:graphicFrameLocks noChangeAspect="1"/>
          </p:cNvGraphicFramePr>
          <p:nvPr/>
        </p:nvGraphicFramePr>
        <p:xfrm>
          <a:off x="2057400" y="4343400"/>
          <a:ext cx="812800" cy="230188"/>
        </p:xfrm>
        <a:graphic>
          <a:graphicData uri="http://schemas.openxmlformats.org/presentationml/2006/ole">
            <p:oleObj spid="_x0000_s56326" name="Equation" r:id="rId9" imgW="584200" imgH="165100" progId="Equation.3">
              <p:embed/>
            </p:oleObj>
          </a:graphicData>
        </a:graphic>
      </p:graphicFrame>
      <p:graphicFrame>
        <p:nvGraphicFramePr>
          <p:cNvPr id="39945" name="Object 1033"/>
          <p:cNvGraphicFramePr>
            <a:graphicFrameLocks noChangeAspect="1"/>
          </p:cNvGraphicFramePr>
          <p:nvPr/>
        </p:nvGraphicFramePr>
        <p:xfrm>
          <a:off x="4724400" y="4267200"/>
          <a:ext cx="812800" cy="228600"/>
        </p:xfrm>
        <a:graphic>
          <a:graphicData uri="http://schemas.openxmlformats.org/presentationml/2006/ole">
            <p:oleObj spid="_x0000_s56327" name="Equation" r:id="rId10" imgW="584200" imgH="165100" progId="Equation.3">
              <p:embed/>
            </p:oleObj>
          </a:graphicData>
        </a:graphic>
      </p:graphicFrame>
      <p:sp>
        <p:nvSpPr>
          <p:cNvPr id="39946" name="Text Box 1034"/>
          <p:cNvSpPr txBox="1">
            <a:spLocks noChangeArrowheads="1"/>
          </p:cNvSpPr>
          <p:nvPr/>
        </p:nvSpPr>
        <p:spPr bwMode="auto">
          <a:xfrm>
            <a:off x="6629400" y="3773369"/>
            <a:ext cx="2182609" cy="2769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 err="1">
                <a:solidFill>
                  <a:srgbClr val="FF0000"/>
                </a:solidFill>
              </a:rPr>
              <a:t>LHeC</a:t>
            </a:r>
            <a:r>
              <a:rPr lang="en-US" sz="1600" b="1" dirty="0">
                <a:solidFill>
                  <a:srgbClr val="FF0000"/>
                </a:solidFill>
              </a:rPr>
              <a:t> is a single top and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anti-top  quark factory</a:t>
            </a:r>
          </a:p>
          <a:p>
            <a:endParaRPr lang="en-US" sz="1600" b="1" dirty="0"/>
          </a:p>
          <a:p>
            <a:endParaRPr lang="en-US" sz="1600" b="1" dirty="0"/>
          </a:p>
          <a:p>
            <a:r>
              <a:rPr lang="en-US" sz="1600" dirty="0"/>
              <a:t>with a CC cross section</a:t>
            </a:r>
          </a:p>
          <a:p>
            <a:r>
              <a:rPr lang="en-US" sz="1600" dirty="0"/>
              <a:t>of O(10)</a:t>
            </a:r>
            <a:r>
              <a:rPr lang="en-US" sz="1600" dirty="0" smtClean="0"/>
              <a:t>pb</a:t>
            </a:r>
          </a:p>
          <a:p>
            <a:endParaRPr lang="en-US" sz="1600" dirty="0" smtClean="0"/>
          </a:p>
          <a:p>
            <a:r>
              <a:rPr lang="en-US" sz="1600" dirty="0" smtClean="0"/>
              <a:t>Study Q</a:t>
            </a:r>
            <a:r>
              <a:rPr lang="en-US" sz="1600" baseline="30000" dirty="0" smtClean="0"/>
              <a:t>2 </a:t>
            </a:r>
            <a:r>
              <a:rPr lang="en-US" sz="1600" dirty="0" smtClean="0"/>
              <a:t> evolution of</a:t>
            </a:r>
          </a:p>
          <a:p>
            <a:r>
              <a:rPr lang="en-US" sz="1600" dirty="0" smtClean="0"/>
              <a:t>top quark onset –</a:t>
            </a:r>
          </a:p>
          <a:p>
            <a:r>
              <a:rPr lang="en-US" sz="1600" dirty="0" smtClean="0"/>
              <a:t>6 quark CFNS</a:t>
            </a:r>
          </a:p>
          <a:p>
            <a:endParaRPr lang="en-US" sz="1400" dirty="0" smtClean="0"/>
          </a:p>
        </p:txBody>
      </p:sp>
      <p:sp>
        <p:nvSpPr>
          <p:cNvPr id="39947" name="Line 1035"/>
          <p:cNvSpPr>
            <a:spLocks noChangeShapeType="1"/>
          </p:cNvSpPr>
          <p:nvPr/>
        </p:nvSpPr>
        <p:spPr bwMode="auto">
          <a:xfrm>
            <a:off x="1858963" y="198783"/>
            <a:ext cx="3810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9948" name="Picture 1036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629400" y="1524000"/>
            <a:ext cx="1768475" cy="159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144000" cy="775252"/>
          </a:xfrm>
          <a:prstGeom prst="rect">
            <a:avLst/>
          </a:prstGeom>
          <a:solidFill>
            <a:schemeClr val="bg1">
              <a:lumMod val="65000"/>
              <a:alpha val="26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2800" b="1" dirty="0" smtClean="0"/>
              <a:t>Valence Quarks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5252"/>
            <a:ext cx="4481330" cy="32843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38465"/>
            <a:ext cx="4509328" cy="31195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1330" y="3939365"/>
            <a:ext cx="4244915" cy="29186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9328" y="826942"/>
            <a:ext cx="4216917" cy="29115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54586" y="1519590"/>
            <a:ext cx="4154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u</a:t>
            </a:r>
            <a:r>
              <a:rPr lang="en-US" sz="2000" b="1" baseline="-25000" dirty="0" err="1" smtClean="0"/>
              <a:t>v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206986" y="4536089"/>
            <a:ext cx="4154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d</a:t>
            </a:r>
            <a:r>
              <a:rPr lang="en-US" sz="2000" b="1" baseline="-25000" dirty="0" err="1" smtClean="0"/>
              <a:t>v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174" y="1515956"/>
            <a:ext cx="4172490" cy="43371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7333" y="1902583"/>
            <a:ext cx="4127126" cy="395056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52330" y="6288804"/>
            <a:ext cx="22941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For H1, CDF, LEP </a:t>
            </a:r>
            <a:r>
              <a:rPr lang="en-US" sz="1200" b="1" dirty="0" err="1" smtClean="0"/>
              <a:t>cf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Z.Zhang</a:t>
            </a:r>
            <a:r>
              <a:rPr lang="en-US" sz="1200" b="1" dirty="0" smtClean="0"/>
              <a:t> DIS10</a:t>
            </a:r>
            <a:endParaRPr lang="en-US" sz="1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543800" y="1981200"/>
            <a:ext cx="560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660066"/>
                </a:solidFill>
              </a:rPr>
              <a:t>ZEUS</a:t>
            </a:r>
            <a:endParaRPr lang="en-US" sz="1400" b="1" dirty="0">
              <a:solidFill>
                <a:srgbClr val="660066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775252"/>
          </a:xfrm>
          <a:prstGeom prst="rect">
            <a:avLst/>
          </a:prstGeom>
          <a:solidFill>
            <a:schemeClr val="bg1">
              <a:lumMod val="65000"/>
              <a:alpha val="26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2800" b="1" noProof="0" dirty="0" smtClean="0">
                <a:solidFill>
                  <a:schemeClr val="accent6">
                    <a:lumMod val="50000"/>
                  </a:schemeClr>
                </a:solidFill>
              </a:rPr>
              <a:t>Weak NC Couplings of Light Quarks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24666" y="6104138"/>
            <a:ext cx="33303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 cent accuracy of NC couplings</a:t>
            </a:r>
          </a:p>
          <a:p>
            <a:r>
              <a:rPr lang="en-US" dirty="0" smtClean="0"/>
              <a:t>sin</a:t>
            </a:r>
            <a:r>
              <a:rPr lang="en-US" baseline="30000" dirty="0" smtClean="0"/>
              <a:t>2</a:t>
            </a:r>
            <a:r>
              <a:rPr lang="en-US" dirty="0" smtClean="0"/>
              <a:t>Θ still to be estimated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Plenary ECFA, </a:t>
            </a:r>
            <a:r>
              <a:rPr lang="en-US" dirty="0" err="1"/>
              <a:t>LHeC</a:t>
            </a:r>
            <a:r>
              <a:rPr lang="en-US" dirty="0"/>
              <a:t>, Max Klein, CERN 30.11.2007</a:t>
            </a:r>
          </a:p>
        </p:txBody>
      </p:sp>
      <p:sp>
        <p:nvSpPr>
          <p:cNvPr id="890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609600"/>
          </a:xfrm>
          <a:solidFill>
            <a:schemeClr val="bg1">
              <a:lumMod val="65000"/>
              <a:alpha val="51000"/>
            </a:schemeClr>
          </a:solidFill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8000"/>
                </a:solidFill>
              </a:rPr>
              <a:t>Neutron Structure (</a:t>
            </a:r>
            <a:r>
              <a:rPr lang="en-US" sz="2800" b="1" dirty="0" err="1">
                <a:solidFill>
                  <a:srgbClr val="008000"/>
                </a:solidFill>
              </a:rPr>
              <a:t>ed</a:t>
            </a:r>
            <a:r>
              <a:rPr lang="en-US" sz="2800" b="1" dirty="0">
                <a:solidFill>
                  <a:srgbClr val="008000"/>
                </a:solidFill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sym typeface="Symbol" charset="2"/>
              </a:rPr>
              <a:t></a:t>
            </a:r>
            <a:r>
              <a:rPr lang="en-US" sz="2800" b="1" dirty="0">
                <a:solidFill>
                  <a:srgbClr val="008000"/>
                </a:solidFill>
              </a:rPr>
              <a:t>  </a:t>
            </a:r>
            <a:r>
              <a:rPr lang="en-US" sz="2800" b="1" dirty="0" err="1">
                <a:solidFill>
                  <a:srgbClr val="008000"/>
                </a:solidFill>
              </a:rPr>
              <a:t>eX</a:t>
            </a:r>
            <a:r>
              <a:rPr lang="en-US" sz="2800" b="1" dirty="0">
                <a:solidFill>
                  <a:srgbClr val="008000"/>
                </a:solidFill>
              </a:rPr>
              <a:t>)</a:t>
            </a:r>
          </a:p>
        </p:txBody>
      </p:sp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066800"/>
            <a:ext cx="3602038" cy="32194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2600" y="1219200"/>
            <a:ext cx="2501900" cy="17240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pic>
        <p:nvPicPr>
          <p:cNvPr id="8909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38800" y="3048000"/>
            <a:ext cx="2743200" cy="17526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pic>
        <p:nvPicPr>
          <p:cNvPr id="89094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10200" y="5029200"/>
            <a:ext cx="3221038" cy="116046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sp>
        <p:nvSpPr>
          <p:cNvPr id="89095" name="Rectangle 7"/>
          <p:cNvSpPr>
            <a:spLocks noChangeArrowheads="1"/>
          </p:cNvSpPr>
          <p:nvPr/>
        </p:nvSpPr>
        <p:spPr bwMode="auto">
          <a:xfrm>
            <a:off x="4876800" y="1066800"/>
            <a:ext cx="4114800" cy="5410200"/>
          </a:xfrm>
          <a:prstGeom prst="rect">
            <a:avLst/>
          </a:prstGeom>
          <a:noFill/>
          <a:ln w="2540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096" name="Text Box 8"/>
          <p:cNvSpPr txBox="1">
            <a:spLocks noChangeArrowheads="1"/>
          </p:cNvSpPr>
          <p:nvPr/>
        </p:nvSpPr>
        <p:spPr bwMode="auto">
          <a:xfrm>
            <a:off x="152400" y="5681832"/>
            <a:ext cx="4572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b="1" dirty="0"/>
              <a:t>crucial constraint on evolution (S-NS), improved </a:t>
            </a:r>
            <a:r>
              <a:rPr lang="en-US" sz="1600" b="1" dirty="0" err="1">
                <a:sym typeface="Symbol" charset="2"/>
              </a:rPr>
              <a:t></a:t>
            </a:r>
            <a:r>
              <a:rPr lang="en-US" sz="1600" b="1" baseline="-25000" dirty="0" err="1"/>
              <a:t>s</a:t>
            </a:r>
            <a:endParaRPr lang="en-US" sz="1600" b="1" dirty="0"/>
          </a:p>
        </p:txBody>
      </p:sp>
      <p:pic>
        <p:nvPicPr>
          <p:cNvPr id="89097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8600" y="4495800"/>
            <a:ext cx="4495800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0521"/>
            <a:ext cx="9144000" cy="708025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Saturation of Gluon Density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969" y="1309672"/>
            <a:ext cx="296547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HERA</a:t>
            </a:r>
            <a:r>
              <a:rPr lang="en-US" sz="1600" dirty="0" smtClean="0"/>
              <a:t>: Quark and gluon densities </a:t>
            </a:r>
          </a:p>
          <a:p>
            <a:r>
              <a:rPr lang="en-US" sz="1600" dirty="0" smtClean="0"/>
              <a:t>in </a:t>
            </a:r>
            <a:r>
              <a:rPr lang="en-US" sz="1600" dirty="0" err="1" smtClean="0"/>
              <a:t>p</a:t>
            </a:r>
            <a:r>
              <a:rPr lang="en-US" sz="1600" dirty="0" smtClean="0"/>
              <a:t> rise towards low </a:t>
            </a:r>
            <a:r>
              <a:rPr lang="en-US" sz="1600" dirty="0" err="1" smtClean="0"/>
              <a:t>Bjorken</a:t>
            </a:r>
            <a:r>
              <a:rPr lang="en-US" sz="1600" dirty="0" smtClean="0"/>
              <a:t> </a:t>
            </a:r>
            <a:r>
              <a:rPr lang="en-US" sz="1600" dirty="0" err="1" smtClean="0"/>
              <a:t>x</a:t>
            </a:r>
            <a:r>
              <a:rPr lang="en-US" sz="1600" dirty="0" smtClean="0"/>
              <a:t>.</a:t>
            </a:r>
          </a:p>
          <a:p>
            <a:r>
              <a:rPr lang="en-US" sz="1600" dirty="0" smtClean="0"/>
              <a:t>Gluon dominant but no clear </a:t>
            </a:r>
          </a:p>
          <a:p>
            <a:r>
              <a:rPr lang="en-US" sz="1600" dirty="0" smtClean="0"/>
              <a:t>proof of nonlinear effects – range</a:t>
            </a:r>
          </a:p>
          <a:p>
            <a:r>
              <a:rPr lang="en-US" sz="1600" dirty="0" smtClean="0"/>
              <a:t>Limited for access of dF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/dlnQ</a:t>
            </a:r>
            <a:r>
              <a:rPr lang="en-US" sz="1600" baseline="30000" dirty="0" smtClean="0"/>
              <a:t>2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3794692" y="4010242"/>
            <a:ext cx="5083162" cy="1795363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Expect saturation of rise at      </a:t>
            </a:r>
            <a:r>
              <a:rPr lang="en-US" sz="1600" b="1" dirty="0" smtClean="0"/>
              <a:t>Q</a:t>
            </a:r>
            <a:r>
              <a:rPr lang="en-US" sz="1600" b="1" baseline="30000" dirty="0" smtClean="0"/>
              <a:t>2</a:t>
            </a:r>
            <a:r>
              <a:rPr lang="en-US" sz="1600" b="1" baseline="-25000" dirty="0" smtClean="0"/>
              <a:t>s</a:t>
            </a:r>
            <a:r>
              <a:rPr lang="en-US" sz="1600" b="1" dirty="0" smtClean="0"/>
              <a:t>  ≈ </a:t>
            </a:r>
            <a:r>
              <a:rPr lang="en-US" sz="1600" b="1" dirty="0" err="1" smtClean="0"/>
              <a:t>xg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α</a:t>
            </a:r>
            <a:r>
              <a:rPr lang="en-US" sz="1600" b="1" baseline="-25000" dirty="0" err="1" smtClean="0"/>
              <a:t>s</a:t>
            </a:r>
            <a:r>
              <a:rPr lang="en-US" sz="1600" b="1" dirty="0" smtClean="0"/>
              <a:t> ≈ </a:t>
            </a:r>
            <a:r>
              <a:rPr lang="en-US" sz="1600" b="1" dirty="0" err="1" smtClean="0"/>
              <a:t>c</a:t>
            </a:r>
            <a:r>
              <a:rPr lang="en-US" sz="1600" b="1" dirty="0" smtClean="0"/>
              <a:t> x</a:t>
            </a:r>
            <a:r>
              <a:rPr lang="en-US" sz="1600" b="1" baseline="30000" dirty="0" smtClean="0"/>
              <a:t>-λ</a:t>
            </a:r>
            <a:r>
              <a:rPr lang="en-US" sz="1600" b="1" dirty="0" smtClean="0"/>
              <a:t>A</a:t>
            </a:r>
            <a:r>
              <a:rPr lang="en-US" sz="1600" b="1" baseline="30000" dirty="0" smtClean="0"/>
              <a:t>1/3</a:t>
            </a:r>
          </a:p>
          <a:p>
            <a:endParaRPr lang="en-US" sz="1600" b="1" baseline="30000" dirty="0" smtClean="0"/>
          </a:p>
          <a:p>
            <a:endParaRPr lang="en-US" sz="1600" dirty="0" smtClean="0"/>
          </a:p>
          <a:p>
            <a:r>
              <a:rPr lang="en-US" sz="1600" dirty="0" smtClean="0"/>
              <a:t>Saturation of cross sections amplified with A</a:t>
            </a:r>
            <a:r>
              <a:rPr lang="en-US" sz="1600" baseline="30000" dirty="0" smtClean="0"/>
              <a:t>1/</a:t>
            </a:r>
            <a:r>
              <a:rPr lang="en-US" sz="1200" dirty="0" smtClean="0"/>
              <a:t> </a:t>
            </a:r>
            <a:endParaRPr lang="en-US" sz="1200" baseline="30000" dirty="0" smtClean="0"/>
          </a:p>
          <a:p>
            <a:r>
              <a:rPr lang="en-US" sz="1600" dirty="0" smtClean="0">
                <a:sym typeface="Wingdings"/>
              </a:rPr>
              <a:t> </a:t>
            </a:r>
          </a:p>
          <a:p>
            <a:r>
              <a:rPr lang="en-US" b="1" dirty="0" smtClean="0">
                <a:sym typeface="Wingdings"/>
              </a:rPr>
              <a:t>The </a:t>
            </a:r>
            <a:r>
              <a:rPr lang="en-US" b="1" dirty="0" err="1" smtClean="0">
                <a:sym typeface="Wingdings"/>
              </a:rPr>
              <a:t>LHeC</a:t>
            </a:r>
            <a:r>
              <a:rPr lang="en-US" b="1" dirty="0" smtClean="0">
                <a:sym typeface="Wingdings"/>
              </a:rPr>
              <a:t> is bound to discover saturation in DIS </a:t>
            </a:r>
          </a:p>
          <a:p>
            <a:r>
              <a:rPr lang="en-US" b="1" dirty="0" smtClean="0">
                <a:sym typeface="Wingdings"/>
              </a:rPr>
              <a:t>both in </a:t>
            </a:r>
            <a:r>
              <a:rPr lang="en-US" b="1" dirty="0" err="1" smtClean="0">
                <a:sym typeface="Wingdings"/>
              </a:rPr>
              <a:t>ep</a:t>
            </a:r>
            <a:r>
              <a:rPr lang="en-US" b="1" dirty="0" smtClean="0">
                <a:sym typeface="Wingdings"/>
              </a:rPr>
              <a:t> and in </a:t>
            </a:r>
            <a:r>
              <a:rPr lang="en-US" b="1" dirty="0" err="1" smtClean="0">
                <a:sym typeface="Wingdings"/>
              </a:rPr>
              <a:t>eA</a:t>
            </a:r>
            <a:r>
              <a:rPr lang="en-US" b="1" dirty="0" smtClean="0">
                <a:sym typeface="Wingdings"/>
              </a:rPr>
              <a:t> in a region where </a:t>
            </a:r>
            <a:r>
              <a:rPr lang="en-US" b="1" dirty="0" err="1" smtClean="0">
                <a:sym typeface="Wingdings"/>
              </a:rPr>
              <a:t>α</a:t>
            </a:r>
            <a:r>
              <a:rPr lang="en-US" b="1" baseline="-25000" dirty="0" err="1" smtClean="0">
                <a:sym typeface="Wingdings"/>
              </a:rPr>
              <a:t>s</a:t>
            </a:r>
            <a:r>
              <a:rPr lang="en-US" dirty="0" smtClean="0">
                <a:sym typeface="Wingdings"/>
              </a:rPr>
              <a:t> </a:t>
            </a:r>
            <a:r>
              <a:rPr lang="en-US" b="1" dirty="0" smtClean="0">
                <a:sym typeface="Wingdings"/>
              </a:rPr>
              <a:t>is small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459472" y="6298047"/>
            <a:ext cx="6418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Colour</a:t>
            </a:r>
            <a:r>
              <a:rPr lang="en-US" sz="1400" dirty="0" smtClean="0"/>
              <a:t> Glass Condensate - </a:t>
            </a:r>
            <a:r>
              <a:rPr lang="en-US" sz="1400" dirty="0" err="1" smtClean="0"/>
              <a:t>perturbatively</a:t>
            </a:r>
            <a:r>
              <a:rPr lang="en-US" sz="1400" dirty="0" smtClean="0"/>
              <a:t> calculable via non-linear evolution equations</a:t>
            </a:r>
            <a:endParaRPr lang="en-US" sz="1400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47444" y="964001"/>
            <a:ext cx="5530409" cy="2628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685800" y="5805605"/>
            <a:ext cx="15972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V.Radescu</a:t>
            </a:r>
            <a:r>
              <a:rPr lang="en-US" sz="1000" dirty="0" smtClean="0"/>
              <a:t> </a:t>
            </a:r>
            <a:r>
              <a:rPr lang="en-US" sz="1000" dirty="0" err="1" smtClean="0"/>
              <a:t>Moriond</a:t>
            </a:r>
            <a:r>
              <a:rPr lang="en-US" sz="1000" dirty="0" smtClean="0"/>
              <a:t> 3/2011</a:t>
            </a:r>
            <a:endParaRPr lang="en-US" sz="1000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7944265" y="2377020"/>
            <a:ext cx="16209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T.Lastovicka</a:t>
            </a:r>
            <a:r>
              <a:rPr lang="en-US" sz="1000" dirty="0" smtClean="0"/>
              <a:t>, </a:t>
            </a:r>
            <a:r>
              <a:rPr lang="en-US" sz="1000" dirty="0" err="1" smtClean="0"/>
              <a:t>M.Klein</a:t>
            </a:r>
            <a:r>
              <a:rPr lang="en-US" sz="1000" dirty="0" smtClean="0"/>
              <a:t>, DIS06</a:t>
            </a:r>
            <a:endParaRPr lang="en-US" sz="1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173" y="2786792"/>
            <a:ext cx="3198533" cy="28716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381000"/>
            <a:ext cx="7772400" cy="609600"/>
          </a:xfrm>
        </p:spPr>
        <p:txBody>
          <a:bodyPr/>
          <a:lstStyle/>
          <a:p>
            <a:pPr eaLnBrk="1" hangingPunct="1"/>
            <a:r>
              <a:rPr lang="en-US" sz="2400" b="1"/>
              <a:t>The TeV Scale [2010-2035..]</a:t>
            </a:r>
            <a:endParaRPr lang="en-US"/>
          </a:p>
        </p:txBody>
      </p:sp>
      <p:sp>
        <p:nvSpPr>
          <p:cNvPr id="24579" name="Oval 3"/>
          <p:cNvSpPr>
            <a:spLocks noChangeArrowheads="1"/>
          </p:cNvSpPr>
          <p:nvPr/>
        </p:nvSpPr>
        <p:spPr bwMode="auto">
          <a:xfrm>
            <a:off x="3200400" y="1219200"/>
            <a:ext cx="2819400" cy="2743200"/>
          </a:xfrm>
          <a:prstGeom prst="ellips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0" name="Oval 4"/>
          <p:cNvSpPr>
            <a:spLocks noChangeArrowheads="1"/>
          </p:cNvSpPr>
          <p:nvPr/>
        </p:nvSpPr>
        <p:spPr bwMode="auto">
          <a:xfrm>
            <a:off x="609600" y="3733800"/>
            <a:ext cx="2819400" cy="2743200"/>
          </a:xfrm>
          <a:prstGeom prst="ellipse">
            <a:avLst/>
          </a:prstGeom>
          <a:noFill/>
          <a:ln w="9525">
            <a:solidFill>
              <a:srgbClr val="0000FF"/>
            </a:solidFill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1" name="Oval 5"/>
          <p:cNvSpPr>
            <a:spLocks noChangeArrowheads="1"/>
          </p:cNvSpPr>
          <p:nvPr/>
        </p:nvSpPr>
        <p:spPr bwMode="auto">
          <a:xfrm>
            <a:off x="5867400" y="3657600"/>
            <a:ext cx="2819400" cy="2743200"/>
          </a:xfrm>
          <a:prstGeom prst="ellipse">
            <a:avLst/>
          </a:prstGeom>
          <a:noFill/>
          <a:ln w="9525">
            <a:solidFill>
              <a:srgbClr val="0000FF"/>
            </a:solidFill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3581400" y="1905000"/>
            <a:ext cx="203835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/>
              <a:t>W,Z,top</a:t>
            </a:r>
          </a:p>
          <a:p>
            <a:pPr algn="ctr"/>
            <a:r>
              <a:rPr lang="en-US" sz="1800"/>
              <a:t>Higgs??</a:t>
            </a:r>
          </a:p>
          <a:p>
            <a:pPr algn="ctr"/>
            <a:r>
              <a:rPr lang="en-US" sz="1800"/>
              <a:t>New Particles??</a:t>
            </a:r>
          </a:p>
          <a:p>
            <a:pPr algn="ctr"/>
            <a:r>
              <a:rPr lang="en-US" sz="1800"/>
              <a:t>New Symmetries?</a:t>
            </a:r>
          </a:p>
          <a:p>
            <a:pPr algn="ctr"/>
            <a:endParaRPr lang="en-US"/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915988" y="4495800"/>
            <a:ext cx="22288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/>
              <a:t>High Precision QCD</a:t>
            </a:r>
          </a:p>
          <a:p>
            <a:pPr algn="ctr"/>
            <a:r>
              <a:rPr lang="en-US" sz="1800"/>
              <a:t>High Density Matter</a:t>
            </a:r>
          </a:p>
          <a:p>
            <a:pPr algn="ctr"/>
            <a:r>
              <a:rPr lang="en-US" sz="1800"/>
              <a:t>Substructure??</a:t>
            </a:r>
          </a:p>
          <a:p>
            <a:pPr algn="ctr"/>
            <a:r>
              <a:rPr lang="en-US" sz="1800"/>
              <a:t>eq-Spectroscopy??</a:t>
            </a:r>
          </a:p>
        </p:txBody>
      </p:sp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6345238" y="4413250"/>
            <a:ext cx="1824037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 err="1"/>
              <a:t>ttbar</a:t>
            </a:r>
            <a:endParaRPr lang="en-US" sz="1800" dirty="0"/>
          </a:p>
          <a:p>
            <a:pPr algn="ctr"/>
            <a:r>
              <a:rPr lang="en-US" sz="1800" dirty="0"/>
              <a:t>Higgs??</a:t>
            </a:r>
          </a:p>
          <a:p>
            <a:pPr algn="ctr"/>
            <a:r>
              <a:rPr lang="en-US" sz="1800" dirty="0"/>
              <a:t>Spectroscopy??</a:t>
            </a:r>
            <a:endParaRPr lang="en-US" dirty="0"/>
          </a:p>
        </p:txBody>
      </p:sp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1736725" y="3851275"/>
            <a:ext cx="549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Andale Mono" charset="0"/>
              </a:rPr>
              <a:t>ep</a:t>
            </a:r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24586" name="Rectangle 10"/>
          <p:cNvSpPr>
            <a:spLocks noChangeArrowheads="1"/>
          </p:cNvSpPr>
          <p:nvPr/>
        </p:nvSpPr>
        <p:spPr bwMode="auto">
          <a:xfrm>
            <a:off x="6934200" y="3956050"/>
            <a:ext cx="79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Andale Mono" charset="0"/>
              </a:rPr>
              <a:t>e</a:t>
            </a:r>
            <a:r>
              <a:rPr lang="en-US" b="1" baseline="30000">
                <a:solidFill>
                  <a:srgbClr val="0000FF"/>
                </a:solidFill>
                <a:latin typeface="Andale Mono" charset="0"/>
              </a:rPr>
              <a:t>+</a:t>
            </a:r>
            <a:r>
              <a:rPr lang="en-US" b="1">
                <a:solidFill>
                  <a:srgbClr val="0000FF"/>
                </a:solidFill>
                <a:latin typeface="Andale Mono" charset="0"/>
              </a:rPr>
              <a:t>e</a:t>
            </a:r>
            <a:r>
              <a:rPr lang="en-US" b="1" baseline="30000">
                <a:solidFill>
                  <a:srgbClr val="0000FF"/>
                </a:solidFill>
                <a:latin typeface="Andale Mono" charset="0"/>
              </a:rPr>
              <a:t>-</a:t>
            </a:r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24587" name="Rectangle 11"/>
          <p:cNvSpPr>
            <a:spLocks noChangeArrowheads="1"/>
          </p:cNvSpPr>
          <p:nvPr/>
        </p:nvSpPr>
        <p:spPr bwMode="auto">
          <a:xfrm>
            <a:off x="4267200" y="1365250"/>
            <a:ext cx="549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Andale Mono" charset="0"/>
              </a:rPr>
              <a:t>pp</a:t>
            </a:r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24588" name="Rectangle 12"/>
          <p:cNvSpPr>
            <a:spLocks noChangeArrowheads="1"/>
          </p:cNvSpPr>
          <p:nvPr/>
        </p:nvSpPr>
        <p:spPr bwMode="auto">
          <a:xfrm>
            <a:off x="3886200" y="4343400"/>
            <a:ext cx="158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/>
              <a:t>New Physics</a:t>
            </a:r>
            <a:endParaRPr lang="en-US" sz="1800"/>
          </a:p>
        </p:txBody>
      </p:sp>
      <p:sp>
        <p:nvSpPr>
          <p:cNvPr id="24589" name="Text Box 13"/>
          <p:cNvSpPr txBox="1">
            <a:spLocks noChangeArrowheads="1"/>
          </p:cNvSpPr>
          <p:nvPr/>
        </p:nvSpPr>
        <p:spPr bwMode="auto">
          <a:xfrm>
            <a:off x="4191000" y="3124200"/>
            <a:ext cx="79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LHC</a:t>
            </a:r>
            <a:endParaRPr lang="en-US"/>
          </a:p>
        </p:txBody>
      </p:sp>
      <p:sp>
        <p:nvSpPr>
          <p:cNvPr id="24590" name="Text Box 14"/>
          <p:cNvSpPr txBox="1">
            <a:spLocks noChangeArrowheads="1"/>
          </p:cNvSpPr>
          <p:nvPr/>
        </p:nvSpPr>
        <p:spPr bwMode="auto">
          <a:xfrm>
            <a:off x="6731000" y="5334000"/>
            <a:ext cx="1438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ILC/CLIC</a:t>
            </a:r>
            <a:endParaRPr lang="en-US" dirty="0"/>
          </a:p>
        </p:txBody>
      </p:sp>
      <p:sp>
        <p:nvSpPr>
          <p:cNvPr id="24591" name="Text Box 15"/>
          <p:cNvSpPr txBox="1">
            <a:spLocks noChangeArrowheads="1"/>
          </p:cNvSpPr>
          <p:nvPr/>
        </p:nvSpPr>
        <p:spPr bwMode="auto">
          <a:xfrm>
            <a:off x="1736725" y="5715000"/>
            <a:ext cx="963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solidFill>
                  <a:srgbClr val="0000FF"/>
                </a:solidFill>
              </a:rPr>
              <a:t>LHeC</a:t>
            </a:r>
            <a:endParaRPr lang="en-US" dirty="0"/>
          </a:p>
        </p:txBody>
      </p:sp>
      <p:sp>
        <p:nvSpPr>
          <p:cNvPr id="24592" name="Line 17"/>
          <p:cNvSpPr>
            <a:spLocks noChangeShapeType="1"/>
          </p:cNvSpPr>
          <p:nvPr/>
        </p:nvSpPr>
        <p:spPr bwMode="auto">
          <a:xfrm>
            <a:off x="5638800" y="3505200"/>
            <a:ext cx="609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93" name="Line 18"/>
          <p:cNvSpPr>
            <a:spLocks noChangeShapeType="1"/>
          </p:cNvSpPr>
          <p:nvPr/>
        </p:nvSpPr>
        <p:spPr bwMode="auto">
          <a:xfrm flipV="1">
            <a:off x="2971800" y="3581400"/>
            <a:ext cx="609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94" name="Line 19"/>
          <p:cNvSpPr>
            <a:spLocks noChangeShapeType="1"/>
          </p:cNvSpPr>
          <p:nvPr/>
        </p:nvSpPr>
        <p:spPr bwMode="auto">
          <a:xfrm>
            <a:off x="3429000" y="5105400"/>
            <a:ext cx="2438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6629400" y="5791200"/>
            <a:ext cx="131618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CKM -</a:t>
            </a:r>
            <a:r>
              <a:rPr lang="en-US" sz="1600" dirty="0" smtClean="0"/>
              <a:t> </a:t>
            </a:r>
            <a:r>
              <a:rPr lang="en-US" sz="1600" dirty="0" err="1" smtClean="0">
                <a:solidFill>
                  <a:srgbClr val="0000FF"/>
                </a:solidFill>
              </a:rPr>
              <a:t>super</a:t>
            </a:r>
            <a:r>
              <a:rPr lang="en-US" sz="1600" b="1" dirty="0" err="1" smtClean="0">
                <a:solidFill>
                  <a:srgbClr val="0000FF"/>
                </a:solidFill>
              </a:rPr>
              <a:t>B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"/>
            <a:ext cx="9144000" cy="66304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en-US" sz="2400" b="1" dirty="0" smtClean="0"/>
              <a:t>Electron-Ion Scattering: </a:t>
            </a:r>
            <a:r>
              <a:rPr lang="en-US" sz="2400" b="1" dirty="0" err="1" smtClean="0"/>
              <a:t>eA</a:t>
            </a:r>
            <a:r>
              <a:rPr lang="en-US" sz="2400" b="1" dirty="0" smtClean="0"/>
              <a:t> </a:t>
            </a:r>
            <a:r>
              <a:rPr lang="en-US" sz="1400" b="1" dirty="0" err="1" smtClean="0">
                <a:sym typeface="Wingdings"/>
              </a:rPr>
              <a:t></a:t>
            </a:r>
            <a:r>
              <a:rPr lang="en-US" sz="2400" b="1" dirty="0" smtClean="0">
                <a:sym typeface="Wingdings"/>
              </a:rPr>
              <a:t> </a:t>
            </a:r>
            <a:r>
              <a:rPr lang="en-US" sz="2400" b="1" dirty="0" err="1" smtClean="0">
                <a:sym typeface="Wingdings"/>
              </a:rPr>
              <a:t>eX</a:t>
            </a:r>
            <a:endParaRPr lang="en-US" sz="24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E2BAA-81C4-184E-8BFA-3AFA3D83D168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60695" y="5715000"/>
            <a:ext cx="455142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Extension of kinematic range by 3-4 orders of</a:t>
            </a:r>
          </a:p>
          <a:p>
            <a:r>
              <a:rPr lang="en-US" sz="1600" dirty="0" smtClean="0"/>
              <a:t>magnitude into saturation region </a:t>
            </a:r>
            <a:r>
              <a:rPr lang="en-US" sz="1600" b="1" dirty="0" smtClean="0"/>
              <a:t>(with </a:t>
            </a:r>
            <a:r>
              <a:rPr lang="en-US" sz="1600" b="1" dirty="0" err="1" smtClean="0"/>
              <a:t>p</a:t>
            </a:r>
            <a:r>
              <a:rPr lang="en-US" sz="1600" b="1" dirty="0" smtClean="0"/>
              <a:t> and A)</a:t>
            </a:r>
          </a:p>
          <a:p>
            <a:r>
              <a:rPr lang="en-US" sz="1600" dirty="0" smtClean="0"/>
              <a:t>Like </a:t>
            </a:r>
            <a:r>
              <a:rPr lang="en-US" sz="1600" dirty="0" err="1" smtClean="0"/>
              <a:t>LHeC</a:t>
            </a:r>
            <a:r>
              <a:rPr lang="en-US" sz="1600" dirty="0" smtClean="0"/>
              <a:t> </a:t>
            </a:r>
            <a:r>
              <a:rPr lang="en-US" sz="1600" dirty="0" err="1" smtClean="0"/>
              <a:t>ep</a:t>
            </a:r>
            <a:r>
              <a:rPr lang="en-US" sz="1600" dirty="0" smtClean="0"/>
              <a:t> without HERA.. (e.g. heavy quarks in </a:t>
            </a:r>
            <a:r>
              <a:rPr lang="en-US" dirty="0" smtClean="0"/>
              <a:t>A)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3424" y="3789144"/>
            <a:ext cx="2917742" cy="29323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973" y="840573"/>
            <a:ext cx="5215795" cy="487442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633424" y="1100002"/>
            <a:ext cx="3053376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Qualitative change of  </a:t>
            </a:r>
            <a:r>
              <a:rPr lang="en-US" sz="1600" b="1" dirty="0" err="1" smtClean="0"/>
              <a:t>behaviour</a:t>
            </a:r>
            <a:endParaRPr lang="en-US" sz="1600" b="1" dirty="0" smtClean="0"/>
          </a:p>
          <a:p>
            <a:endParaRPr lang="en-US" sz="1400" dirty="0" smtClean="0"/>
          </a:p>
          <a:p>
            <a:r>
              <a:rPr lang="en-US" sz="1400" b="1" dirty="0" smtClean="0"/>
              <a:t>- Bb limit of F</a:t>
            </a:r>
            <a:r>
              <a:rPr lang="en-US" sz="1400" b="1" baseline="-25000" dirty="0" smtClean="0"/>
              <a:t>2</a:t>
            </a:r>
            <a:endParaRPr lang="en-US" sz="1400" b="1" dirty="0" smtClean="0"/>
          </a:p>
          <a:p>
            <a:endParaRPr lang="en-US" sz="1400" b="1" dirty="0" smtClean="0"/>
          </a:p>
          <a:p>
            <a:pPr>
              <a:buFontTx/>
              <a:buChar char="-"/>
            </a:pPr>
            <a:r>
              <a:rPr lang="en-US" sz="1400" b="1" dirty="0" smtClean="0"/>
              <a:t> Saturation of cross sections amplified</a:t>
            </a:r>
          </a:p>
          <a:p>
            <a:r>
              <a:rPr lang="en-US" sz="1400" b="1" dirty="0" smtClean="0"/>
              <a:t>   with A</a:t>
            </a:r>
            <a:r>
              <a:rPr lang="en-US" sz="1400" b="1" baseline="30000" dirty="0" smtClean="0"/>
              <a:t>1/3</a:t>
            </a:r>
            <a:r>
              <a:rPr lang="en-US" sz="1400" b="1" dirty="0" smtClean="0"/>
              <a:t> (A wider than </a:t>
            </a:r>
            <a:r>
              <a:rPr lang="en-US" sz="1400" b="1" dirty="0" err="1" smtClean="0"/>
              <a:t>p</a:t>
            </a:r>
            <a:r>
              <a:rPr lang="en-US" sz="1400" b="1" dirty="0" smtClean="0"/>
              <a:t>)</a:t>
            </a:r>
          </a:p>
          <a:p>
            <a:r>
              <a:rPr lang="en-US" sz="1400" b="1" dirty="0" smtClean="0"/>
              <a:t> </a:t>
            </a:r>
            <a:endParaRPr lang="en-US" sz="1400" b="1" baseline="30000" dirty="0" smtClean="0"/>
          </a:p>
          <a:p>
            <a:pPr>
              <a:buFontTx/>
              <a:buChar char="-"/>
            </a:pPr>
            <a:r>
              <a:rPr lang="en-US" sz="1400" b="1" dirty="0" smtClean="0"/>
              <a:t> Rise of diffraction to 50% </a:t>
            </a:r>
          </a:p>
          <a:p>
            <a:pPr>
              <a:buFontTx/>
              <a:buChar char="-"/>
            </a:pPr>
            <a:endParaRPr lang="en-US" sz="1400" b="1" dirty="0" smtClean="0"/>
          </a:p>
          <a:p>
            <a:pPr>
              <a:buFontTx/>
              <a:buChar char="-"/>
            </a:pPr>
            <a:r>
              <a:rPr lang="en-US" sz="1400" b="1" dirty="0" smtClean="0"/>
              <a:t> hot spots of gluons or BDL?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3836" y="2441320"/>
            <a:ext cx="5438912" cy="37083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61662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                               </a:t>
            </a:r>
            <a:r>
              <a:rPr lang="en-US" sz="2800" b="1" dirty="0" smtClean="0">
                <a:solidFill>
                  <a:srgbClr val="17392E"/>
                </a:solidFill>
              </a:rPr>
              <a:t>Nuclear Parton Distributions</a:t>
            </a:r>
            <a:endParaRPr lang="en-US" sz="2800" b="1" dirty="0">
              <a:solidFill>
                <a:srgbClr val="17392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4139" y="3180522"/>
            <a:ext cx="8558753" cy="360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Font typeface="Wingdings" charset="2"/>
              <a:buChar char="à"/>
            </a:pPr>
            <a:r>
              <a:rPr lang="en-US" b="1" dirty="0" smtClean="0">
                <a:solidFill>
                  <a:srgbClr val="FF0000"/>
                </a:solidFill>
                <a:sym typeface="Wingdings"/>
              </a:rPr>
              <a:t>A complete determination of </a:t>
            </a:r>
            <a:r>
              <a:rPr lang="en-US" b="1" dirty="0" err="1" smtClean="0">
                <a:solidFill>
                  <a:srgbClr val="FF0000"/>
                </a:solidFill>
                <a:sym typeface="Wingdings"/>
              </a:rPr>
              <a:t>nPDFs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 in grossly extended range, into nonlinear regime</a:t>
            </a:r>
          </a:p>
          <a:p>
            <a:r>
              <a:rPr lang="en-US" b="1" dirty="0" smtClean="0">
                <a:solidFill>
                  <a:srgbClr val="FF0000"/>
                </a:solidFill>
                <a:sym typeface="Wingdings"/>
              </a:rPr>
              <a:t>    certainly more diverse than in V,S,G 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terms and 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cleaner than </a:t>
            </a:r>
            <a:r>
              <a:rPr lang="en-US" b="1" dirty="0" err="1" smtClean="0">
                <a:solidFill>
                  <a:srgbClr val="FF0000"/>
                </a:solidFill>
                <a:sym typeface="Wingdings"/>
              </a:rPr>
              <a:t>pA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 at the LHC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62175" y="1847600"/>
            <a:ext cx="2270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Study using </a:t>
            </a:r>
            <a:r>
              <a:rPr lang="en-US" sz="1200" b="1" dirty="0" err="1" smtClean="0">
                <a:solidFill>
                  <a:srgbClr val="FF0000"/>
                </a:solidFill>
              </a:rPr>
              <a:t>eA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LHeC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pseudodata</a:t>
            </a:r>
            <a:endParaRPr lang="en-US" sz="1200" b="1" dirty="0" smtClean="0">
              <a:solidFill>
                <a:srgbClr val="FF0000"/>
              </a:solidFill>
            </a:endParaRPr>
          </a:p>
          <a:p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7574198" y="3963403"/>
            <a:ext cx="25412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K.Eskola</a:t>
            </a:r>
            <a:r>
              <a:rPr lang="en-US" sz="1000" dirty="0" smtClean="0"/>
              <a:t>, </a:t>
            </a:r>
            <a:r>
              <a:rPr lang="en-US" sz="1000" dirty="0" err="1" smtClean="0"/>
              <a:t>H.Paukkunen</a:t>
            </a:r>
            <a:r>
              <a:rPr lang="en-US" sz="1000" dirty="0" smtClean="0"/>
              <a:t>, </a:t>
            </a:r>
            <a:r>
              <a:rPr lang="en-US" sz="1000" dirty="0" err="1" smtClean="0"/>
              <a:t>C.Salgado</a:t>
            </a:r>
            <a:r>
              <a:rPr lang="en-US" sz="1000" dirty="0" smtClean="0"/>
              <a:t>, Divonne09</a:t>
            </a:r>
            <a:endParaRPr lang="en-US" sz="1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693" y="3180522"/>
            <a:ext cx="3079135" cy="2628343"/>
          </a:xfrm>
          <a:prstGeom prst="rect">
            <a:avLst/>
          </a:prstGeom>
        </p:spPr>
      </p:pic>
      <p:pic>
        <p:nvPicPr>
          <p:cNvPr id="4" name="Picture 3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789294" y="-227632"/>
            <a:ext cx="2254249" cy="383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3819061" y="2032266"/>
            <a:ext cx="997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R=</a:t>
            </a:r>
            <a:r>
              <a:rPr lang="en-US" dirty="0" err="1" smtClean="0">
                <a:solidFill>
                  <a:schemeClr val="tx2"/>
                </a:solidFill>
              </a:rPr>
              <a:t>q</a:t>
            </a:r>
            <a:r>
              <a:rPr lang="en-US" baseline="30000" dirty="0" err="1" smtClean="0">
                <a:solidFill>
                  <a:schemeClr val="tx2"/>
                </a:solidFill>
              </a:rPr>
              <a:t>Pb</a:t>
            </a:r>
            <a:r>
              <a:rPr lang="en-US" dirty="0" err="1" smtClean="0">
                <a:solidFill>
                  <a:schemeClr val="tx2"/>
                </a:solidFill>
              </a:rPr>
              <a:t>/q</a:t>
            </a:r>
            <a:r>
              <a:rPr lang="en-US" baseline="30000" dirty="0" err="1" smtClean="0">
                <a:solidFill>
                  <a:schemeClr val="tx2"/>
                </a:solidFill>
              </a:rPr>
              <a:t>p</a:t>
            </a: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06028" cy="685800"/>
          </a:xfrm>
          <a:solidFill>
            <a:srgbClr val="F4A651">
              <a:alpha val="27000"/>
            </a:srgbClr>
          </a:solidFill>
        </p:spPr>
        <p:txBody>
          <a:bodyPr>
            <a:normAutofit/>
          </a:bodyPr>
          <a:lstStyle/>
          <a:p>
            <a:pPr eaLnBrk="1" hangingPunct="1"/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</a:rPr>
              <a:t>In-medium 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</a:rPr>
              <a:t>Hadronisation</a:t>
            </a:r>
            <a:endParaRPr lang="en-US" sz="2800" b="1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5621" name="Picture 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14148" y="3580719"/>
            <a:ext cx="5791880" cy="1363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22" name="Picture 2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14148" y="1695277"/>
            <a:ext cx="5791880" cy="1474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623" name="Text Box 23"/>
          <p:cNvSpPr txBox="1">
            <a:spLocks noChangeArrowheads="1"/>
          </p:cNvSpPr>
          <p:nvPr/>
        </p:nvSpPr>
        <p:spPr bwMode="auto">
          <a:xfrm>
            <a:off x="912191" y="685800"/>
            <a:ext cx="734833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s-ES_tradnl" sz="1600" dirty="0" err="1" smtClean="0"/>
              <a:t>The</a:t>
            </a:r>
            <a:r>
              <a:rPr lang="es-ES_tradnl" sz="1600" dirty="0" smtClean="0"/>
              <a:t> </a:t>
            </a:r>
            <a:r>
              <a:rPr lang="es-ES_tradnl" sz="1600" dirty="0" err="1"/>
              <a:t>study</a:t>
            </a:r>
            <a:r>
              <a:rPr lang="es-ES_tradnl" sz="1600" dirty="0"/>
              <a:t> </a:t>
            </a:r>
            <a:r>
              <a:rPr lang="es-ES_tradnl" sz="1600" dirty="0" err="1"/>
              <a:t>of</a:t>
            </a:r>
            <a:r>
              <a:rPr lang="es-ES_tradnl" sz="1600" dirty="0"/>
              <a:t> </a:t>
            </a:r>
            <a:r>
              <a:rPr lang="es-ES_tradnl" sz="1600" dirty="0" err="1"/>
              <a:t>particle</a:t>
            </a:r>
            <a:r>
              <a:rPr lang="es-ES_tradnl" sz="1600" dirty="0"/>
              <a:t> </a:t>
            </a:r>
            <a:r>
              <a:rPr lang="es-ES_tradnl" sz="1600" dirty="0" err="1"/>
              <a:t>production</a:t>
            </a:r>
            <a:r>
              <a:rPr lang="es-ES_tradnl" sz="1600" dirty="0"/>
              <a:t> in </a:t>
            </a:r>
            <a:r>
              <a:rPr lang="es-ES_tradnl" sz="1600" dirty="0" err="1"/>
              <a:t>eA</a:t>
            </a:r>
            <a:r>
              <a:rPr lang="es-ES_tradnl" sz="1600" dirty="0"/>
              <a:t> (</a:t>
            </a:r>
            <a:r>
              <a:rPr lang="es-ES_tradnl" sz="1600" dirty="0" err="1"/>
              <a:t>fragmentation</a:t>
            </a:r>
            <a:r>
              <a:rPr lang="es-ES_tradnl" sz="1600" dirty="0"/>
              <a:t> </a:t>
            </a:r>
            <a:r>
              <a:rPr lang="es-ES_tradnl" sz="1600" dirty="0" err="1"/>
              <a:t>functions</a:t>
            </a:r>
            <a:r>
              <a:rPr lang="es-ES_tradnl" sz="1600" dirty="0"/>
              <a:t> </a:t>
            </a:r>
            <a:r>
              <a:rPr lang="es-ES_tradnl" sz="1600" dirty="0" err="1"/>
              <a:t>and</a:t>
            </a:r>
            <a:r>
              <a:rPr lang="es-ES_tradnl" sz="1600" dirty="0"/>
              <a:t> </a:t>
            </a:r>
            <a:r>
              <a:rPr lang="es-ES_tradnl" sz="1600" dirty="0" err="1"/>
              <a:t>hadrochemistry</a:t>
            </a:r>
            <a:r>
              <a:rPr lang="es-ES_tradnl" sz="1600" dirty="0"/>
              <a:t>)</a:t>
            </a:r>
            <a:r>
              <a:rPr lang="es-ES_tradnl" sz="1600" dirty="0" smtClean="0"/>
              <a:t> </a:t>
            </a:r>
          </a:p>
          <a:p>
            <a:r>
              <a:rPr lang="es-ES_tradnl" sz="1600" dirty="0" err="1" smtClean="0"/>
              <a:t>allows</a:t>
            </a:r>
            <a:r>
              <a:rPr lang="es-ES_tradnl" sz="1600" dirty="0" smtClean="0"/>
              <a:t> </a:t>
            </a:r>
            <a:r>
              <a:rPr lang="es-ES_tradnl" sz="1600" dirty="0" err="1"/>
              <a:t>the</a:t>
            </a:r>
            <a:r>
              <a:rPr lang="es-ES_tradnl" sz="1600" dirty="0"/>
              <a:t> </a:t>
            </a:r>
            <a:r>
              <a:rPr lang="es-ES_tradnl" sz="1600" dirty="0" err="1"/>
              <a:t>study</a:t>
            </a:r>
            <a:r>
              <a:rPr lang="es-ES_tradnl" sz="1600" dirty="0"/>
              <a:t> </a:t>
            </a:r>
            <a:r>
              <a:rPr lang="es-ES_tradnl" sz="1600" dirty="0" err="1"/>
              <a:t>of</a:t>
            </a:r>
            <a:r>
              <a:rPr lang="es-ES_tradnl" sz="1600" dirty="0"/>
              <a:t> </a:t>
            </a:r>
            <a:r>
              <a:rPr lang="es-ES_tradnl" sz="1600" dirty="0" err="1"/>
              <a:t>the</a:t>
            </a:r>
            <a:r>
              <a:rPr lang="es-ES_tradnl" sz="1600" dirty="0"/>
              <a:t> </a:t>
            </a:r>
            <a:r>
              <a:rPr lang="es-ES_tradnl" sz="1600" dirty="0" err="1"/>
              <a:t>space</a:t>
            </a:r>
            <a:r>
              <a:rPr lang="es-ES_tradnl" sz="1600" dirty="0"/>
              <a:t>-time </a:t>
            </a:r>
            <a:r>
              <a:rPr lang="es-ES_tradnl" sz="1600" dirty="0" err="1"/>
              <a:t>picture</a:t>
            </a:r>
            <a:r>
              <a:rPr lang="es-ES_tradnl" sz="1600" dirty="0"/>
              <a:t> </a:t>
            </a:r>
            <a:r>
              <a:rPr lang="es-ES_tradnl" sz="1600" dirty="0" err="1"/>
              <a:t>of</a:t>
            </a:r>
            <a:r>
              <a:rPr lang="es-ES_tradnl" sz="1600" dirty="0"/>
              <a:t> </a:t>
            </a:r>
            <a:r>
              <a:rPr lang="es-ES_tradnl" sz="1600" dirty="0" err="1" smtClean="0"/>
              <a:t>hadronisation</a:t>
            </a:r>
            <a:r>
              <a:rPr lang="es-ES_tradnl" sz="1600" dirty="0" smtClean="0"/>
              <a:t> (</a:t>
            </a:r>
            <a:r>
              <a:rPr lang="es-ES_tradnl" sz="1600" dirty="0" err="1" smtClean="0"/>
              <a:t>the</a:t>
            </a:r>
            <a:r>
              <a:rPr lang="es-ES_tradnl" sz="1600" dirty="0" smtClean="0"/>
              <a:t> final </a:t>
            </a:r>
            <a:r>
              <a:rPr lang="es-ES_tradnl" sz="1600" dirty="0" err="1" smtClean="0"/>
              <a:t>phase</a:t>
            </a:r>
            <a:r>
              <a:rPr lang="es-ES_tradnl" sz="1600" dirty="0" smtClean="0"/>
              <a:t> </a:t>
            </a:r>
            <a:r>
              <a:rPr lang="es-ES_tradnl" sz="1600" dirty="0" err="1" smtClean="0"/>
              <a:t>of</a:t>
            </a:r>
            <a:r>
              <a:rPr lang="es-ES_tradnl" sz="1600" dirty="0" smtClean="0"/>
              <a:t> QGP).  </a:t>
            </a:r>
            <a:endParaRPr lang="es-ES_tradnl" sz="1600" dirty="0"/>
          </a:p>
        </p:txBody>
      </p:sp>
      <p:sp>
        <p:nvSpPr>
          <p:cNvPr id="25624" name="Text Box 24"/>
          <p:cNvSpPr txBox="1">
            <a:spLocks noChangeArrowheads="1"/>
          </p:cNvSpPr>
          <p:nvPr/>
        </p:nvSpPr>
        <p:spPr bwMode="auto">
          <a:xfrm>
            <a:off x="519043" y="1976783"/>
            <a:ext cx="2350072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ES_tradnl" sz="1600" dirty="0">
                <a:solidFill>
                  <a:schemeClr val="accent2">
                    <a:lumMod val="50000"/>
                  </a:schemeClr>
                </a:solidFill>
              </a:rPr>
              <a:t>Low </a:t>
            </a:r>
            <a:r>
              <a:rPr lang="es-ES_tradnl" sz="1600" dirty="0" err="1">
                <a:solidFill>
                  <a:schemeClr val="accent2">
                    <a:lumMod val="50000"/>
                  </a:schemeClr>
                </a:solidFill>
              </a:rPr>
              <a:t>energy</a:t>
            </a:r>
            <a:r>
              <a:rPr lang="es-ES_tradnl" sz="1600" dirty="0">
                <a:solidFill>
                  <a:schemeClr val="accent2">
                    <a:lumMod val="50000"/>
                  </a:schemeClr>
                </a:solidFill>
              </a:rPr>
              <a:t> (</a:t>
            </a:r>
            <a:r>
              <a:rPr lang="es-ES_tradnl" sz="1600" dirty="0" err="1">
                <a:solidFill>
                  <a:schemeClr val="accent2">
                    <a:lumMod val="50000"/>
                  </a:schemeClr>
                </a:solidFill>
                <a:latin typeface="Symbol" pitchFamily="-111" charset="2"/>
                <a:sym typeface="Symbol" pitchFamily="-111" charset="2"/>
              </a:rPr>
              <a:t></a:t>
            </a:r>
            <a:r>
              <a:rPr lang="es-ES_tradnl" sz="1600" dirty="0">
                <a:solidFill>
                  <a:schemeClr val="accent2">
                    <a:lumMod val="50000"/>
                  </a:schemeClr>
                </a:solidFill>
              </a:rPr>
              <a:t>): </a:t>
            </a:r>
            <a:r>
              <a:rPr lang="es-ES_tradnl" sz="1600" dirty="0" err="1">
                <a:solidFill>
                  <a:schemeClr val="accent2">
                    <a:lumMod val="50000"/>
                  </a:schemeClr>
                </a:solidFill>
              </a:rPr>
              <a:t>need</a:t>
            </a:r>
            <a:r>
              <a:rPr lang="es-ES_tradnl" sz="16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s-ES_tradnl" sz="1600" dirty="0" err="1">
                <a:solidFill>
                  <a:schemeClr val="accent2">
                    <a:lumMod val="50000"/>
                  </a:schemeClr>
                </a:solidFill>
              </a:rPr>
              <a:t>of</a:t>
            </a:r>
            <a:endParaRPr lang="es-ES_tradnl" sz="16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s-ES_tradnl" sz="1600" dirty="0" err="1">
                <a:solidFill>
                  <a:schemeClr val="accent2">
                    <a:lumMod val="50000"/>
                  </a:schemeClr>
                </a:solidFill>
              </a:rPr>
              <a:t>hadronization</a:t>
            </a:r>
            <a:r>
              <a:rPr lang="es-ES_tradnl" sz="16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s-ES_tradnl" sz="1600" dirty="0" err="1">
                <a:solidFill>
                  <a:schemeClr val="accent2">
                    <a:lumMod val="50000"/>
                  </a:schemeClr>
                </a:solidFill>
              </a:rPr>
              <a:t>inside</a:t>
            </a:r>
            <a:r>
              <a:rPr lang="es-ES_tradnl" sz="1600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r>
              <a:rPr lang="es-ES_tradnl" sz="1200" dirty="0" smtClean="0">
                <a:solidFill>
                  <a:schemeClr val="accent2">
                    <a:lumMod val="50000"/>
                  </a:schemeClr>
                </a:solidFill>
              </a:rPr>
              <a:t>Parton </a:t>
            </a:r>
            <a:r>
              <a:rPr lang="es-ES_tradnl" sz="1200" dirty="0" err="1" smtClean="0">
                <a:solidFill>
                  <a:schemeClr val="accent2">
                    <a:lumMod val="50000"/>
                  </a:schemeClr>
                </a:solidFill>
              </a:rPr>
              <a:t>propagation</a:t>
            </a:r>
            <a:r>
              <a:rPr lang="es-ES_tradnl" sz="1200" dirty="0" smtClean="0">
                <a:solidFill>
                  <a:schemeClr val="accent2">
                    <a:lumMod val="50000"/>
                  </a:schemeClr>
                </a:solidFill>
              </a:rPr>
              <a:t>: pt </a:t>
            </a:r>
            <a:r>
              <a:rPr lang="es-ES_tradnl" sz="1200" dirty="0" err="1" smtClean="0">
                <a:solidFill>
                  <a:schemeClr val="accent2">
                    <a:lumMod val="50000"/>
                  </a:schemeClr>
                </a:solidFill>
              </a:rPr>
              <a:t>broadening</a:t>
            </a:r>
            <a:endParaRPr lang="es-ES_tradnl" sz="12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s-ES_tradnl" sz="1200" dirty="0" err="1" smtClean="0">
                <a:solidFill>
                  <a:schemeClr val="accent2">
                    <a:lumMod val="50000"/>
                  </a:schemeClr>
                </a:solidFill>
              </a:rPr>
              <a:t>Hadron</a:t>
            </a:r>
            <a:r>
              <a:rPr lang="es-ES_tradnl" sz="1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s-ES_tradnl" sz="1200" dirty="0" err="1" smtClean="0">
                <a:solidFill>
                  <a:schemeClr val="accent2">
                    <a:lumMod val="50000"/>
                  </a:schemeClr>
                </a:solidFill>
              </a:rPr>
              <a:t>formation</a:t>
            </a:r>
            <a:r>
              <a:rPr lang="es-ES_tradnl" sz="1200" dirty="0" smtClean="0">
                <a:solidFill>
                  <a:schemeClr val="accent2">
                    <a:lumMod val="50000"/>
                  </a:schemeClr>
                </a:solidFill>
              </a:rPr>
              <a:t>: </a:t>
            </a:r>
            <a:r>
              <a:rPr lang="es-ES_tradnl" sz="1200" dirty="0" err="1" smtClean="0">
                <a:solidFill>
                  <a:schemeClr val="accent2">
                    <a:lumMod val="50000"/>
                  </a:schemeClr>
                </a:solidFill>
              </a:rPr>
              <a:t>attenuation</a:t>
            </a:r>
            <a:endParaRPr lang="es-ES_tradnl" sz="1200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s-ES_tradnl" sz="1200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s-ES_tradnl" sz="160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es-ES_tradnl" sz="1600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s-ES_tradnl" sz="1600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s-ES_tradnl" sz="16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s-ES_tradnl" sz="1600" dirty="0" err="1" smtClean="0">
                <a:solidFill>
                  <a:schemeClr val="accent2">
                    <a:lumMod val="50000"/>
                  </a:schemeClr>
                </a:solidFill>
              </a:rPr>
              <a:t>High</a:t>
            </a:r>
            <a:r>
              <a:rPr lang="es-ES_tradnl" sz="16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s-ES_tradnl" sz="1600" dirty="0" err="1">
                <a:solidFill>
                  <a:schemeClr val="accent2">
                    <a:lumMod val="50000"/>
                  </a:schemeClr>
                </a:solidFill>
              </a:rPr>
              <a:t>energy</a:t>
            </a:r>
            <a:r>
              <a:rPr lang="es-ES_tradnl" sz="1600" dirty="0">
                <a:solidFill>
                  <a:schemeClr val="accent2">
                    <a:lumMod val="50000"/>
                  </a:schemeClr>
                </a:solidFill>
              </a:rPr>
              <a:t> (</a:t>
            </a:r>
            <a:r>
              <a:rPr lang="es-ES_tradnl" sz="1600" dirty="0" err="1">
                <a:solidFill>
                  <a:schemeClr val="accent2">
                    <a:lumMod val="50000"/>
                  </a:schemeClr>
                </a:solidFill>
                <a:latin typeface="Symbol" pitchFamily="-111" charset="2"/>
                <a:sym typeface="Symbol" pitchFamily="-111" charset="2"/>
              </a:rPr>
              <a:t></a:t>
            </a:r>
            <a:r>
              <a:rPr lang="es-ES_tradnl" sz="1600" dirty="0">
                <a:solidFill>
                  <a:schemeClr val="accent2">
                    <a:lumMod val="50000"/>
                  </a:schemeClr>
                </a:solidFill>
              </a:rPr>
              <a:t>): </a:t>
            </a:r>
            <a:r>
              <a:rPr lang="es-ES_tradnl" sz="1600" dirty="0" err="1">
                <a:solidFill>
                  <a:schemeClr val="accent2">
                    <a:lumMod val="50000"/>
                  </a:schemeClr>
                </a:solidFill>
              </a:rPr>
              <a:t>partonic</a:t>
            </a:r>
            <a:endParaRPr lang="es-ES_tradnl" sz="16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s-ES_tradnl" sz="1600" dirty="0" err="1">
                <a:solidFill>
                  <a:schemeClr val="accent2">
                    <a:lumMod val="50000"/>
                  </a:schemeClr>
                </a:solidFill>
              </a:rPr>
              <a:t>evolution</a:t>
            </a:r>
            <a:r>
              <a:rPr lang="es-ES_tradnl" sz="16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s-ES_tradnl" sz="1600" dirty="0" err="1">
                <a:solidFill>
                  <a:schemeClr val="accent2">
                    <a:lumMod val="50000"/>
                  </a:schemeClr>
                </a:solidFill>
              </a:rPr>
              <a:t>altered</a:t>
            </a:r>
            <a:r>
              <a:rPr lang="es-ES_tradnl" sz="1600" dirty="0">
                <a:solidFill>
                  <a:schemeClr val="accent2">
                    <a:lumMod val="50000"/>
                  </a:schemeClr>
                </a:solidFill>
              </a:rPr>
              <a:t> in </a:t>
            </a:r>
            <a:r>
              <a:rPr lang="es-ES_tradnl" sz="1600" dirty="0" err="1">
                <a:solidFill>
                  <a:schemeClr val="accent2">
                    <a:lumMod val="50000"/>
                  </a:schemeClr>
                </a:solidFill>
              </a:rPr>
              <a:t>the</a:t>
            </a:r>
            <a:endParaRPr lang="es-ES_tradnl" sz="16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s-ES_tradnl" sz="1600" dirty="0">
                <a:solidFill>
                  <a:schemeClr val="accent2">
                    <a:lumMod val="50000"/>
                  </a:schemeClr>
                </a:solidFill>
              </a:rPr>
              <a:t>nuclear </a:t>
            </a:r>
            <a:r>
              <a:rPr lang="es-ES_tradnl" sz="1600" dirty="0" err="1">
                <a:solidFill>
                  <a:schemeClr val="accent2">
                    <a:lumMod val="50000"/>
                  </a:schemeClr>
                </a:solidFill>
              </a:rPr>
              <a:t>medium</a:t>
            </a:r>
            <a:r>
              <a:rPr lang="es-ES_tradnl" sz="1600" dirty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25625" name="Text Box 25"/>
          <p:cNvSpPr txBox="1">
            <a:spLocks noChangeArrowheads="1"/>
          </p:cNvSpPr>
          <p:nvPr/>
        </p:nvSpPr>
        <p:spPr bwMode="auto">
          <a:xfrm>
            <a:off x="304800" y="5459104"/>
            <a:ext cx="86106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s-ES_tradnl" sz="1600" b="1" dirty="0" smtClean="0"/>
              <a:t> </a:t>
            </a:r>
            <a:r>
              <a:rPr lang="es-ES_tradnl" sz="1600" b="1" dirty="0" err="1" smtClean="0"/>
              <a:t>LHeC</a:t>
            </a:r>
            <a:r>
              <a:rPr lang="es-ES_tradnl" sz="1600" b="1" dirty="0" smtClean="0"/>
              <a:t> : </a:t>
            </a:r>
          </a:p>
          <a:p>
            <a:r>
              <a:rPr lang="es-ES_tradnl" sz="1600" b="1" dirty="0" smtClean="0"/>
              <a:t> + </a:t>
            </a:r>
            <a:r>
              <a:rPr lang="es-ES_tradnl" sz="1600" b="1" dirty="0" err="1" smtClean="0"/>
              <a:t>study</a:t>
            </a:r>
            <a:r>
              <a:rPr lang="es-ES_tradnl" sz="1600" b="1" dirty="0" smtClean="0"/>
              <a:t> </a:t>
            </a:r>
            <a:r>
              <a:rPr lang="es-ES_tradnl" sz="1600" b="1" dirty="0" err="1"/>
              <a:t>the</a:t>
            </a:r>
            <a:r>
              <a:rPr lang="es-ES_tradnl" sz="1600" b="1" dirty="0"/>
              <a:t> </a:t>
            </a:r>
            <a:r>
              <a:rPr lang="es-ES_tradnl" sz="1600" b="1" dirty="0" err="1"/>
              <a:t>transition</a:t>
            </a:r>
            <a:r>
              <a:rPr lang="es-ES_tradnl" sz="1600" b="1" dirty="0"/>
              <a:t> </a:t>
            </a:r>
            <a:r>
              <a:rPr lang="es-ES_tradnl" sz="1600" b="1" dirty="0" err="1"/>
              <a:t>from</a:t>
            </a:r>
            <a:r>
              <a:rPr lang="es-ES_tradnl" sz="1600" b="1" dirty="0"/>
              <a:t> </a:t>
            </a:r>
            <a:r>
              <a:rPr lang="es-ES_tradnl" sz="1600" b="1" dirty="0" err="1" smtClean="0"/>
              <a:t>small</a:t>
            </a:r>
            <a:r>
              <a:rPr lang="es-ES_tradnl" sz="1600" b="1" dirty="0" smtClean="0"/>
              <a:t> </a:t>
            </a:r>
            <a:r>
              <a:rPr lang="es-ES_tradnl" sz="1600" b="1" dirty="0" err="1"/>
              <a:t>to</a:t>
            </a:r>
            <a:r>
              <a:rPr lang="es-ES_tradnl" sz="1600" b="1" dirty="0"/>
              <a:t> </a:t>
            </a:r>
            <a:r>
              <a:rPr lang="es-ES_tradnl" sz="1600" b="1" dirty="0" err="1"/>
              <a:t>high</a:t>
            </a:r>
            <a:r>
              <a:rPr lang="es-ES_tradnl" sz="1600" b="1" dirty="0"/>
              <a:t> </a:t>
            </a:r>
            <a:r>
              <a:rPr lang="es-ES_tradnl" sz="1600" b="1" dirty="0" err="1" smtClean="0"/>
              <a:t>energies</a:t>
            </a:r>
            <a:r>
              <a:rPr lang="es-ES_tradnl" sz="1600" b="1" dirty="0" smtClean="0"/>
              <a:t> in </a:t>
            </a:r>
            <a:r>
              <a:rPr lang="es-ES_tradnl" sz="1600" b="1" dirty="0" err="1" smtClean="0"/>
              <a:t>much</a:t>
            </a:r>
            <a:r>
              <a:rPr lang="es-ES_tradnl" sz="1600" b="1" dirty="0" smtClean="0"/>
              <a:t> extended </a:t>
            </a:r>
            <a:r>
              <a:rPr lang="es-ES_tradnl" sz="1600" b="1" dirty="0" err="1" smtClean="0"/>
              <a:t>range</a:t>
            </a:r>
            <a:r>
              <a:rPr lang="es-ES_tradnl" sz="1600" b="1" dirty="0" smtClean="0"/>
              <a:t> </a:t>
            </a:r>
            <a:r>
              <a:rPr lang="es-ES_tradnl" sz="1600" b="1" dirty="0" err="1" smtClean="0"/>
              <a:t>wrt</a:t>
            </a:r>
            <a:r>
              <a:rPr lang="es-ES_tradnl" sz="1600" b="1" dirty="0" smtClean="0"/>
              <a:t>.</a:t>
            </a:r>
            <a:r>
              <a:rPr lang="es-ES_tradnl" sz="1600" b="1" dirty="0" smtClean="0"/>
              <a:t> </a:t>
            </a:r>
            <a:r>
              <a:rPr lang="es-ES_tradnl" sz="1600" b="1" dirty="0" err="1" smtClean="0"/>
              <a:t>f</a:t>
            </a:r>
            <a:r>
              <a:rPr lang="es-ES_tradnl" sz="1600" b="1" dirty="0" err="1" smtClean="0"/>
              <a:t>ixed</a:t>
            </a:r>
            <a:r>
              <a:rPr lang="es-ES_tradnl" sz="1600" b="1" dirty="0" smtClean="0"/>
              <a:t> </a:t>
            </a:r>
            <a:r>
              <a:rPr lang="es-ES_tradnl" sz="1600" b="1" dirty="0" err="1" smtClean="0"/>
              <a:t>target</a:t>
            </a:r>
            <a:r>
              <a:rPr lang="es-ES_tradnl" sz="1600" b="1" dirty="0" smtClean="0"/>
              <a:t> data</a:t>
            </a:r>
            <a:endParaRPr lang="es-ES_tradnl" sz="1600" b="1" dirty="0" smtClean="0"/>
          </a:p>
          <a:p>
            <a:r>
              <a:rPr lang="es-ES_tradnl" sz="1600" b="1" dirty="0" smtClean="0"/>
              <a:t> + </a:t>
            </a:r>
            <a:r>
              <a:rPr lang="es-ES_tradnl" sz="1600" b="1" dirty="0" err="1" smtClean="0"/>
              <a:t>testing</a:t>
            </a:r>
            <a:r>
              <a:rPr lang="es-ES_tradnl" sz="1600" b="1" dirty="0" smtClean="0"/>
              <a:t> </a:t>
            </a:r>
            <a:r>
              <a:rPr lang="es-ES_tradnl" sz="1600" b="1" dirty="0" err="1"/>
              <a:t>the</a:t>
            </a:r>
            <a:r>
              <a:rPr lang="es-ES_tradnl" sz="1600" b="1" dirty="0"/>
              <a:t> </a:t>
            </a:r>
            <a:r>
              <a:rPr lang="es-ES_tradnl" sz="1600" b="1" dirty="0" err="1"/>
              <a:t>energy</a:t>
            </a:r>
            <a:r>
              <a:rPr lang="es-ES_tradnl" sz="1600" b="1" dirty="0"/>
              <a:t> </a:t>
            </a:r>
            <a:r>
              <a:rPr lang="es-ES_tradnl" sz="1600" b="1" dirty="0" err="1"/>
              <a:t>loss</a:t>
            </a:r>
            <a:r>
              <a:rPr lang="es-ES_tradnl" sz="1600" b="1" dirty="0"/>
              <a:t> </a:t>
            </a:r>
            <a:r>
              <a:rPr lang="es-ES_tradnl" sz="1600" b="1" dirty="0" err="1" smtClean="0"/>
              <a:t>mechanism</a:t>
            </a:r>
            <a:r>
              <a:rPr lang="es-ES_tradnl" sz="1600" b="1" dirty="0" smtClean="0"/>
              <a:t> crucial </a:t>
            </a:r>
            <a:r>
              <a:rPr lang="es-ES_tradnl" sz="1600" b="1" dirty="0" err="1" smtClean="0"/>
              <a:t>for</a:t>
            </a:r>
            <a:r>
              <a:rPr lang="es-ES_tradnl" sz="1600" b="1" dirty="0" smtClean="0"/>
              <a:t> </a:t>
            </a:r>
            <a:r>
              <a:rPr lang="es-ES_tradnl" sz="1600" b="1" dirty="0" err="1"/>
              <a:t>understanding</a:t>
            </a:r>
            <a:r>
              <a:rPr lang="es-ES_tradnl" sz="1600" b="1" dirty="0"/>
              <a:t> </a:t>
            </a:r>
            <a:r>
              <a:rPr lang="es-ES_tradnl" sz="1600" b="1" dirty="0" err="1"/>
              <a:t>of</a:t>
            </a:r>
            <a:r>
              <a:rPr lang="es-ES_tradnl" sz="1600" b="1" dirty="0"/>
              <a:t> </a:t>
            </a:r>
            <a:r>
              <a:rPr lang="es-ES_tradnl" sz="1600" b="1" dirty="0" err="1"/>
              <a:t>the</a:t>
            </a:r>
            <a:r>
              <a:rPr lang="es-ES_tradnl" sz="1600" b="1" dirty="0"/>
              <a:t> </a:t>
            </a:r>
            <a:r>
              <a:rPr lang="es-ES_tradnl" sz="1600" b="1" dirty="0" err="1"/>
              <a:t>medium</a:t>
            </a:r>
            <a:r>
              <a:rPr lang="es-ES_tradnl" sz="1600" b="1" dirty="0"/>
              <a:t> </a:t>
            </a:r>
            <a:r>
              <a:rPr lang="es-ES_tradnl" sz="1600" b="1" dirty="0" err="1"/>
              <a:t>produced</a:t>
            </a:r>
            <a:r>
              <a:rPr lang="es-ES_tradnl" sz="1600" b="1" dirty="0"/>
              <a:t> in </a:t>
            </a:r>
            <a:r>
              <a:rPr lang="es-ES_tradnl" sz="1600" b="1" dirty="0" smtClean="0"/>
              <a:t>HIC</a:t>
            </a:r>
          </a:p>
          <a:p>
            <a:r>
              <a:rPr lang="es-ES_tradnl" sz="1600" b="1" dirty="0" smtClean="0"/>
              <a:t> + </a:t>
            </a:r>
            <a:r>
              <a:rPr lang="es-ES_tradnl" sz="1600" b="1" dirty="0" err="1" smtClean="0"/>
              <a:t>detailed</a:t>
            </a:r>
            <a:r>
              <a:rPr lang="es-ES_tradnl" sz="1600" b="1" dirty="0" smtClean="0"/>
              <a:t> </a:t>
            </a:r>
            <a:r>
              <a:rPr lang="es-ES_tradnl" sz="1600" b="1" dirty="0" err="1" smtClean="0"/>
              <a:t>study</a:t>
            </a:r>
            <a:r>
              <a:rPr lang="es-ES_tradnl" sz="1600" b="1" dirty="0" smtClean="0"/>
              <a:t> </a:t>
            </a:r>
            <a:r>
              <a:rPr lang="es-ES_tradnl" sz="1600" b="1" dirty="0" err="1" smtClean="0"/>
              <a:t>of</a:t>
            </a:r>
            <a:r>
              <a:rPr lang="es-ES_tradnl" sz="1600" b="1" dirty="0" smtClean="0"/>
              <a:t> </a:t>
            </a:r>
            <a:r>
              <a:rPr lang="es-ES_tradnl" sz="1600" b="1" dirty="0" err="1" smtClean="0"/>
              <a:t>heavy</a:t>
            </a:r>
            <a:r>
              <a:rPr lang="es-ES_tradnl" sz="1600" b="1" dirty="0" smtClean="0"/>
              <a:t> </a:t>
            </a:r>
            <a:r>
              <a:rPr lang="es-ES_tradnl" sz="1600" b="1" dirty="0" err="1" smtClean="0"/>
              <a:t>quark</a:t>
            </a:r>
            <a:r>
              <a:rPr lang="es-ES_tradnl" sz="1600" b="1" dirty="0" smtClean="0"/>
              <a:t> </a:t>
            </a:r>
            <a:r>
              <a:rPr lang="es-ES_tradnl" sz="1600" b="1" dirty="0" err="1" smtClean="0"/>
              <a:t>hadronisation</a:t>
            </a:r>
            <a:r>
              <a:rPr lang="es-ES_tradnl" sz="1600" b="1" dirty="0" smtClean="0"/>
              <a:t>  …</a:t>
            </a:r>
            <a:endParaRPr lang="es-ES_tradnl" sz="1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620028" y="5023150"/>
            <a:ext cx="12953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W.Brooks</a:t>
            </a:r>
            <a:r>
              <a:rPr lang="en-US" sz="1000" dirty="0" smtClean="0"/>
              <a:t>, Divonne09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428870" y="1032856"/>
          <a:ext cx="8440000" cy="5481230"/>
        </p:xfrm>
        <a:graphic>
          <a:graphicData uri="http://schemas.openxmlformats.org/drawingml/2006/table">
            <a:tbl>
              <a:tblPr firstRow="1" firstCol="1">
                <a:tableStyleId>{5940675A-B579-460E-94D1-54222C63F5DA}</a:tableStyleId>
              </a:tblPr>
              <a:tblGrid>
                <a:gridCol w="422000"/>
                <a:gridCol w="422000"/>
                <a:gridCol w="422000"/>
                <a:gridCol w="422000"/>
                <a:gridCol w="422000"/>
                <a:gridCol w="422000"/>
                <a:gridCol w="422000"/>
                <a:gridCol w="422000"/>
                <a:gridCol w="422000"/>
                <a:gridCol w="422000"/>
                <a:gridCol w="422000"/>
                <a:gridCol w="422000"/>
                <a:gridCol w="422000"/>
                <a:gridCol w="422000"/>
                <a:gridCol w="422000"/>
                <a:gridCol w="422000"/>
                <a:gridCol w="422000"/>
                <a:gridCol w="422000"/>
                <a:gridCol w="422000"/>
                <a:gridCol w="422000"/>
              </a:tblGrid>
              <a:tr h="548123">
                <a:tc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dirty="0" smtClean="0"/>
                        <a:t>2010</a:t>
                      </a:r>
                      <a:endParaRPr lang="en-GB" sz="1000" b="1" dirty="0"/>
                    </a:p>
                  </a:txBody>
                  <a:tcPr anchor="ctr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 anchor="ctr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 anchor="ctr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 anchor="ctr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 anchor="ctr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2015</a:t>
                      </a:r>
                      <a:endParaRPr lang="en-GB" sz="1000" dirty="0"/>
                    </a:p>
                  </a:txBody>
                  <a:tcPr anchor="ctr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 anchor="ctr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 anchor="ctr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 anchor="ctr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 anchor="ctr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2020</a:t>
                      </a:r>
                      <a:endParaRPr lang="en-GB" sz="1000" dirty="0"/>
                    </a:p>
                  </a:txBody>
                  <a:tcPr anchor="ctr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 anchor="ctr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 anchor="ctr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 anchor="ctr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 anchor="ctr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2025</a:t>
                      </a:r>
                      <a:endParaRPr lang="en-GB" sz="1000" dirty="0"/>
                    </a:p>
                  </a:txBody>
                  <a:tcPr anchor="ctr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8123">
                <a:tc>
                  <a:txBody>
                    <a:bodyPr/>
                    <a:lstStyle/>
                    <a:p>
                      <a:pPr algn="ctr"/>
                      <a:r>
                        <a:rPr lang="en-GB" sz="700" b="1" dirty="0" smtClean="0"/>
                        <a:t>FAIR</a:t>
                      </a:r>
                      <a:endParaRPr lang="en-GB" sz="700" b="1" dirty="0"/>
                    </a:p>
                  </a:txBody>
                  <a:tcPr vert="vert270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700" dirty="0" smtClean="0"/>
                        <a:t>PANDA </a:t>
                      </a:r>
                      <a:endParaRPr lang="en-GB" sz="700" dirty="0"/>
                    </a:p>
                  </a:txBody>
                  <a:tcPr vert="vert270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9">
                  <a:txBody>
                    <a:bodyPr/>
                    <a:lstStyle/>
                    <a:p>
                      <a:pPr algn="l"/>
                      <a:r>
                        <a:rPr lang="en-GB" sz="900" b="1" dirty="0" smtClean="0"/>
                        <a:t>R&amp;D                    Construction                  </a:t>
                      </a:r>
                      <a:r>
                        <a:rPr lang="en-GB" sz="900" b="1" dirty="0" smtClean="0">
                          <a:solidFill>
                            <a:schemeClr val="bg1"/>
                          </a:solidFill>
                        </a:rPr>
                        <a:t>Commissioning</a:t>
                      </a:r>
                      <a:r>
                        <a:rPr lang="en-GB" sz="900" b="1" dirty="0" smtClean="0"/>
                        <a:t>                                                                   </a:t>
                      </a:r>
                      <a:endParaRPr lang="en-GB" sz="900" b="1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2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9">
                  <a:txBody>
                    <a:bodyPr/>
                    <a:lstStyle/>
                    <a:p>
                      <a:pPr algn="l"/>
                      <a:r>
                        <a:rPr lang="en-GB" sz="900" b="1" dirty="0" smtClean="0">
                          <a:solidFill>
                            <a:schemeClr val="bg1"/>
                          </a:solidFill>
                        </a:rPr>
                        <a:t>Exploitation</a:t>
                      </a:r>
                      <a:endParaRPr lang="en-GB" sz="9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548123">
                <a:tc>
                  <a:txBody>
                    <a:bodyPr/>
                    <a:lstStyle/>
                    <a:p>
                      <a:pPr algn="ctr"/>
                      <a:endParaRPr lang="en-GB" sz="700" b="1" dirty="0"/>
                    </a:p>
                  </a:txBody>
                  <a:tcPr vert="vert270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700" dirty="0" smtClean="0"/>
                        <a:t>CBM</a:t>
                      </a:r>
                      <a:endParaRPr lang="en-GB" sz="700" dirty="0"/>
                    </a:p>
                  </a:txBody>
                  <a:tcPr vert="vert270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9">
                  <a:txBody>
                    <a:bodyPr/>
                    <a:lstStyle/>
                    <a:p>
                      <a:pPr algn="l"/>
                      <a:r>
                        <a:rPr lang="en-GB" sz="900" b="1" dirty="0" smtClean="0"/>
                        <a:t>R&amp;D                    Construction                  </a:t>
                      </a:r>
                      <a:r>
                        <a:rPr lang="en-GB" sz="900" b="1" dirty="0" smtClean="0">
                          <a:solidFill>
                            <a:schemeClr val="bg1"/>
                          </a:solidFill>
                        </a:rPr>
                        <a:t>Commissioning</a:t>
                      </a:r>
                      <a:endParaRPr lang="en-GB" sz="9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dirty="0" smtClean="0">
                          <a:solidFill>
                            <a:schemeClr val="bg1"/>
                          </a:solidFill>
                        </a:rPr>
                        <a:t>Exploitation</a:t>
                      </a:r>
                      <a:endParaRPr lang="en-GB" sz="9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0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l"/>
                      <a:r>
                        <a:rPr lang="en-GB" sz="900" dirty="0" smtClean="0">
                          <a:solidFill>
                            <a:schemeClr val="bg1"/>
                          </a:solidFill>
                        </a:rPr>
                        <a:t>SIS300</a:t>
                      </a:r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0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0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0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0"/>
                      <a:tileRect/>
                    </a:gradFill>
                  </a:tcPr>
                </a:tc>
              </a:tr>
              <a:tr h="548123">
                <a:tc>
                  <a:txBody>
                    <a:bodyPr/>
                    <a:lstStyle/>
                    <a:p>
                      <a:pPr algn="ctr"/>
                      <a:endParaRPr lang="en-GB" sz="700" b="1" dirty="0"/>
                    </a:p>
                  </a:txBody>
                  <a:tcPr vert="vert270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700" dirty="0" smtClean="0"/>
                        <a:t>NuSTAR</a:t>
                      </a:r>
                      <a:endParaRPr lang="en-GB" sz="700" dirty="0"/>
                    </a:p>
                  </a:txBody>
                  <a:tcPr vert="vert270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9">
                  <a:txBody>
                    <a:bodyPr/>
                    <a:lstStyle/>
                    <a:p>
                      <a:pPr algn="l"/>
                      <a:r>
                        <a:rPr lang="en-GB" sz="900" b="1" dirty="0" smtClean="0"/>
                        <a:t>R&amp;D                    Construction                  </a:t>
                      </a:r>
                      <a:r>
                        <a:rPr lang="en-GB" sz="900" b="1" dirty="0" smtClean="0">
                          <a:solidFill>
                            <a:schemeClr val="bg1"/>
                          </a:solidFill>
                        </a:rPr>
                        <a:t>Commissioning</a:t>
                      </a:r>
                      <a:endParaRPr lang="en-GB" sz="9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smtClean="0">
                          <a:solidFill>
                            <a:schemeClr val="bg1"/>
                          </a:solidFill>
                        </a:rPr>
                        <a:t>Exploit.</a:t>
                      </a:r>
                      <a:endParaRPr lang="en-GB" sz="9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l"/>
                      <a:r>
                        <a:rPr lang="en-GB" sz="900" dirty="0" smtClean="0">
                          <a:solidFill>
                            <a:schemeClr val="bg1"/>
                          </a:solidFill>
                        </a:rPr>
                        <a:t>NESR   FLAIR</a:t>
                      </a:r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548123">
                <a:tc>
                  <a:txBody>
                    <a:bodyPr/>
                    <a:lstStyle/>
                    <a:p>
                      <a:pPr algn="ctr"/>
                      <a:endParaRPr lang="en-GB" sz="700" b="1" dirty="0"/>
                    </a:p>
                  </a:txBody>
                  <a:tcPr vert="vert270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700" dirty="0" smtClean="0"/>
                        <a:t>PAX/ENC</a:t>
                      </a:r>
                      <a:endParaRPr lang="en-GB" sz="700" dirty="0"/>
                    </a:p>
                  </a:txBody>
                  <a:tcPr vert="vert270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4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 smtClean="0"/>
                        <a:t>Design</a:t>
                      </a:r>
                      <a:r>
                        <a:rPr lang="en-GB" sz="900" baseline="0" dirty="0" smtClean="0"/>
                        <a:t> Study       </a:t>
                      </a:r>
                      <a:r>
                        <a:rPr lang="en-GB" sz="900" dirty="0" smtClean="0"/>
                        <a:t>R&amp;D</a:t>
                      </a:r>
                      <a:r>
                        <a:rPr lang="en-GB" sz="900" baseline="0" dirty="0" smtClean="0"/>
                        <a:t>   </a:t>
                      </a:r>
                      <a:r>
                        <a:rPr lang="en-GB" sz="900" dirty="0" smtClean="0"/>
                        <a:t>       Tests                                                    </a:t>
                      </a:r>
                      <a:r>
                        <a:rPr lang="en-GB" sz="900" dirty="0" smtClean="0">
                          <a:solidFill>
                            <a:schemeClr val="bg1"/>
                          </a:solidFill>
                        </a:rPr>
                        <a:t>Construction/Commissioning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2">
                            <a:lumMod val="60000"/>
                            <a:lumOff val="4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2">
                            <a:lumMod val="60000"/>
                            <a:lumOff val="4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2">
                            <a:lumMod val="60000"/>
                            <a:lumOff val="4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2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GB" sz="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 smtClean="0">
                          <a:solidFill>
                            <a:schemeClr val="bg1"/>
                          </a:solidFill>
                        </a:rPr>
                        <a:t>Collider</a:t>
                      </a:r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2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2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2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</a:gradFill>
                  </a:tcPr>
                </a:tc>
              </a:tr>
              <a:tr h="548123">
                <a:tc>
                  <a:txBody>
                    <a:bodyPr/>
                    <a:lstStyle/>
                    <a:p>
                      <a:pPr algn="ctr"/>
                      <a:r>
                        <a:rPr lang="en-GB" sz="700" b="1" dirty="0" smtClean="0"/>
                        <a:t>SPIRAL2</a:t>
                      </a:r>
                      <a:endParaRPr lang="en-GB" sz="700" b="1" dirty="0"/>
                    </a:p>
                  </a:txBody>
                  <a:tcPr vert="vert270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700" dirty="0"/>
                    </a:p>
                  </a:txBody>
                  <a:tcPr vert="vert270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l"/>
                      <a:r>
                        <a:rPr lang="en-GB" sz="900" b="1" dirty="0" smtClean="0"/>
                        <a:t>R&amp;D       Constr./</a:t>
                      </a:r>
                      <a:r>
                        <a:rPr lang="en-GB" sz="900" b="1" dirty="0" smtClean="0">
                          <a:solidFill>
                            <a:schemeClr val="bg1"/>
                          </a:solidFill>
                        </a:rPr>
                        <a:t>Commission.</a:t>
                      </a:r>
                      <a:endParaRPr lang="en-GB" sz="900" b="1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dirty="0" smtClean="0">
                          <a:solidFill>
                            <a:schemeClr val="bg1"/>
                          </a:solidFill>
                        </a:rPr>
                        <a:t>Exploitation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l"/>
                      <a:r>
                        <a:rPr lang="en-GB" sz="900" dirty="0" smtClean="0">
                          <a:solidFill>
                            <a:schemeClr val="bg1"/>
                          </a:solidFill>
                        </a:rPr>
                        <a:t>150 </a:t>
                      </a:r>
                      <a:r>
                        <a:rPr lang="en-GB" sz="900" baseline="0" dirty="0" smtClean="0">
                          <a:solidFill>
                            <a:schemeClr val="bg1"/>
                          </a:solidFill>
                        </a:rPr>
                        <a:t>MeV/u Post-accelerator</a:t>
                      </a:r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8123">
                <a:tc>
                  <a:txBody>
                    <a:bodyPr/>
                    <a:lstStyle/>
                    <a:p>
                      <a:pPr algn="ctr"/>
                      <a:r>
                        <a:rPr lang="en-GB" sz="700" b="1" dirty="0" smtClean="0"/>
                        <a:t>HIE-ISOLDE</a:t>
                      </a:r>
                      <a:endParaRPr lang="en-GB" sz="700" b="1" dirty="0"/>
                    </a:p>
                  </a:txBody>
                  <a:tcPr vert="vert270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700" dirty="0"/>
                    </a:p>
                  </a:txBody>
                  <a:tcPr vert="vert270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dirty="0" smtClean="0"/>
                        <a:t>   Constr./</a:t>
                      </a:r>
                      <a:r>
                        <a:rPr lang="en-GB" sz="900" b="1" dirty="0" smtClean="0">
                          <a:solidFill>
                            <a:schemeClr val="bg1"/>
                          </a:solidFill>
                        </a:rPr>
                        <a:t>Commission.</a:t>
                      </a:r>
                      <a:endParaRPr lang="en-GB" sz="900" b="1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8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dirty="0" smtClean="0">
                          <a:solidFill>
                            <a:schemeClr val="bg1"/>
                          </a:solidFill>
                        </a:rPr>
                        <a:t>Exploitation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l"/>
                      <a:r>
                        <a:rPr lang="en-GB" sz="900" dirty="0" smtClean="0">
                          <a:solidFill>
                            <a:schemeClr val="bg1"/>
                          </a:solidFill>
                        </a:rPr>
                        <a:t>Injector Upgrade</a:t>
                      </a:r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8123">
                <a:tc>
                  <a:txBody>
                    <a:bodyPr/>
                    <a:lstStyle/>
                    <a:p>
                      <a:pPr algn="ctr"/>
                      <a:r>
                        <a:rPr lang="en-GB" sz="700" b="1" dirty="0" smtClean="0"/>
                        <a:t>SPES</a:t>
                      </a:r>
                      <a:endParaRPr lang="en-GB" sz="700" b="1" dirty="0"/>
                    </a:p>
                  </a:txBody>
                  <a:tcPr vert="vert270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700" dirty="0"/>
                    </a:p>
                  </a:txBody>
                  <a:tcPr vert="vert270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r>
                        <a:rPr lang="en-GB" sz="900" b="1" dirty="0" smtClean="0"/>
                        <a:t>   Constr./</a:t>
                      </a:r>
                      <a:r>
                        <a:rPr lang="en-GB" sz="900" b="1" dirty="0" smtClean="0">
                          <a:solidFill>
                            <a:schemeClr val="bg1"/>
                          </a:solidFill>
                        </a:rPr>
                        <a:t>Commission.</a:t>
                      </a:r>
                      <a:endParaRPr lang="en-GB" sz="900" b="1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dirty="0" smtClean="0">
                          <a:solidFill>
                            <a:schemeClr val="bg1"/>
                          </a:solidFill>
                        </a:rPr>
                        <a:t>Exploitation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8123">
                <a:tc>
                  <a:txBody>
                    <a:bodyPr/>
                    <a:lstStyle/>
                    <a:p>
                      <a:pPr algn="ctr"/>
                      <a:r>
                        <a:rPr lang="en-GB" sz="700" b="1" dirty="0" smtClean="0"/>
                        <a:t>EURISOL</a:t>
                      </a:r>
                      <a:endParaRPr lang="en-GB" sz="700" b="1" dirty="0"/>
                    </a:p>
                  </a:txBody>
                  <a:tcPr vert="vert270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700" dirty="0"/>
                    </a:p>
                  </a:txBody>
                  <a:tcPr vert="vert270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8">
                  <a:txBody>
                    <a:bodyPr/>
                    <a:lstStyle/>
                    <a:p>
                      <a:pPr algn="l"/>
                      <a:r>
                        <a:rPr lang="en-GB" sz="900" dirty="0" smtClean="0"/>
                        <a:t>Design Study             R&amp;D              Preparatory</a:t>
                      </a:r>
                      <a:r>
                        <a:rPr lang="en-GB" sz="900" baseline="0" dirty="0" smtClean="0"/>
                        <a:t> Phase / Site Decision</a:t>
                      </a:r>
                      <a:r>
                        <a:rPr lang="en-GB" sz="900" dirty="0" smtClean="0"/>
                        <a:t>             Engineering Study                       </a:t>
                      </a:r>
                      <a:r>
                        <a:rPr lang="en-GB" sz="900" dirty="0" smtClean="0">
                          <a:solidFill>
                            <a:schemeClr val="bg1"/>
                          </a:solidFill>
                        </a:rPr>
                        <a:t>Construction</a:t>
                      </a:r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8123">
                <a:tc>
                  <a:txBody>
                    <a:bodyPr/>
                    <a:lstStyle/>
                    <a:p>
                      <a:pPr algn="ctr"/>
                      <a:r>
                        <a:rPr lang="en-GB" sz="700" b="1" dirty="0" smtClean="0"/>
                        <a:t>LHeC</a:t>
                      </a:r>
                      <a:endParaRPr lang="en-GB" sz="700" b="1" dirty="0"/>
                    </a:p>
                  </a:txBody>
                  <a:tcPr vert="vert270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700" dirty="0"/>
                    </a:p>
                  </a:txBody>
                  <a:tcPr vert="vert270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18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 smtClean="0"/>
                        <a:t>Design Study                    R&amp;D                              Engineering Study                                          </a:t>
                      </a:r>
                      <a:r>
                        <a:rPr lang="en-GB" sz="900" dirty="0" smtClean="0">
                          <a:solidFill>
                            <a:schemeClr val="bg1"/>
                          </a:solidFill>
                        </a:rPr>
                        <a:t>Construction/Commissioning</a:t>
                      </a:r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10243" name="Title 4"/>
          <p:cNvSpPr>
            <a:spLocks noGrp="1"/>
          </p:cNvSpPr>
          <p:nvPr>
            <p:ph type="title" idx="4294967295"/>
          </p:nvPr>
        </p:nvSpPr>
        <p:spPr bwMode="auto">
          <a:xfrm>
            <a:off x="457200" y="274638"/>
            <a:ext cx="8229600" cy="758218"/>
          </a:xfrm>
          <a:noFill/>
          <a:ln>
            <a:miter lim="800000"/>
            <a:headEnd/>
            <a:tailEnd/>
          </a:ln>
        </p:spPr>
        <p:txBody>
          <a:bodyPr>
            <a:normAutofit/>
          </a:bodyPr>
          <a:lstStyle/>
          <a:p>
            <a:r>
              <a:rPr lang="en-GB" sz="2400" b="1" dirty="0" err="1" smtClean="0"/>
              <a:t>NuPECC</a:t>
            </a:r>
            <a:r>
              <a:rPr lang="en-GB" sz="2400" b="1" dirty="0" smtClean="0"/>
              <a:t> – Roadmap 2010: New </a:t>
            </a:r>
            <a:r>
              <a:rPr lang="en-GB" sz="2400" b="1" dirty="0"/>
              <a:t>Large-Scale Facilities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8870" y="6514086"/>
            <a:ext cx="30395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G. </a:t>
            </a:r>
            <a:r>
              <a:rPr lang="en-US" sz="1400" dirty="0" err="1" smtClean="0"/>
              <a:t>Rosner</a:t>
            </a:r>
            <a:r>
              <a:rPr lang="en-US" sz="1400" dirty="0" smtClean="0"/>
              <a:t>, </a:t>
            </a:r>
            <a:r>
              <a:rPr lang="en-US" sz="1400" dirty="0" err="1" smtClean="0"/>
              <a:t>NuPECC</a:t>
            </a:r>
            <a:r>
              <a:rPr lang="en-US" sz="1400" dirty="0" smtClean="0"/>
              <a:t> Chair, Madrid 5/10 </a:t>
            </a:r>
            <a:endParaRPr lang="en-US" sz="1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806174"/>
          </a:xfrm>
          <a:prstGeom prst="rect">
            <a:avLst/>
          </a:prstGeom>
          <a:solidFill>
            <a:srgbClr val="D1B039">
              <a:alpha val="28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rgbClr val="1F497D"/>
                </a:solidFill>
                <a:latin typeface="+mj-lt"/>
                <a:ea typeface="+mj-ea"/>
                <a:cs typeface="+mj-cs"/>
              </a:rPr>
              <a:t>5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 </a:t>
            </a:r>
            <a:r>
              <a:rPr lang="en-US" sz="3200" b="1" dirty="0" smtClean="0">
                <a:solidFill>
                  <a:srgbClr val="1F497D"/>
                </a:solidFill>
                <a:latin typeface="+mj-lt"/>
                <a:ea typeface="+mj-ea"/>
                <a:cs typeface="+mj-cs"/>
              </a:rPr>
              <a:t>Detector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1371600" y="990600"/>
            <a:ext cx="4288353" cy="5078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/>
              <a:t>High luminosity to reach high Q</a:t>
            </a:r>
            <a:r>
              <a:rPr lang="en-US" sz="1800" baseline="30000" dirty="0"/>
              <a:t>2</a:t>
            </a:r>
            <a:r>
              <a:rPr lang="en-US" sz="1800" dirty="0"/>
              <a:t> and large </a:t>
            </a:r>
            <a:r>
              <a:rPr lang="en-US" sz="1800" dirty="0" err="1"/>
              <a:t>x</a:t>
            </a:r>
            <a:endParaRPr lang="en-US" sz="1800" dirty="0"/>
          </a:p>
          <a:p>
            <a:r>
              <a:rPr lang="en-US" sz="1800" dirty="0"/>
              <a:t>   10</a:t>
            </a:r>
            <a:r>
              <a:rPr lang="en-US" sz="1800" baseline="30000" dirty="0"/>
              <a:t>33</a:t>
            </a:r>
            <a:r>
              <a:rPr lang="en-US" sz="1800" baseline="30000" dirty="0" smtClean="0"/>
              <a:t> </a:t>
            </a:r>
            <a:r>
              <a:rPr lang="en-US" dirty="0" smtClean="0"/>
              <a:t>       </a:t>
            </a:r>
            <a:r>
              <a:rPr lang="en-US" sz="1800" baseline="30000" dirty="0" smtClean="0"/>
              <a:t> </a:t>
            </a:r>
            <a:r>
              <a:rPr lang="en-US" sz="1800" dirty="0" smtClean="0"/>
              <a:t>                            </a:t>
            </a:r>
            <a:r>
              <a:rPr lang="en-US" sz="1800" dirty="0">
                <a:solidFill>
                  <a:srgbClr val="1F497D"/>
                </a:solidFill>
              </a:rPr>
              <a:t>1-5 10</a:t>
            </a:r>
            <a:r>
              <a:rPr lang="en-US" sz="1800" baseline="30000" dirty="0">
                <a:solidFill>
                  <a:srgbClr val="1F497D"/>
                </a:solidFill>
              </a:rPr>
              <a:t>31</a:t>
            </a:r>
            <a:endParaRPr lang="en-US" sz="1800" dirty="0">
              <a:solidFill>
                <a:srgbClr val="1F497D"/>
              </a:solidFill>
            </a:endParaRPr>
          </a:p>
          <a:p>
            <a:endParaRPr lang="en-US" sz="1800" dirty="0"/>
          </a:p>
          <a:p>
            <a:r>
              <a:rPr lang="en-US" sz="1800" dirty="0"/>
              <a:t>Largest possible acceptance </a:t>
            </a:r>
          </a:p>
          <a:p>
            <a:r>
              <a:rPr lang="en-US" sz="1800" dirty="0"/>
              <a:t>   1-179</a:t>
            </a:r>
            <a:r>
              <a:rPr lang="en-US" sz="1800" baseline="30000" dirty="0"/>
              <a:t>o                                                 </a:t>
            </a:r>
            <a:r>
              <a:rPr lang="en-US" sz="1800" baseline="30000" dirty="0">
                <a:solidFill>
                  <a:srgbClr val="1F497D"/>
                </a:solidFill>
              </a:rPr>
              <a:t> </a:t>
            </a:r>
            <a:r>
              <a:rPr lang="en-US" sz="1800" dirty="0">
                <a:solidFill>
                  <a:srgbClr val="1F497D"/>
                </a:solidFill>
              </a:rPr>
              <a:t>7-177</a:t>
            </a:r>
            <a:r>
              <a:rPr lang="en-US" sz="1800" baseline="30000" dirty="0">
                <a:solidFill>
                  <a:srgbClr val="1F497D"/>
                </a:solidFill>
              </a:rPr>
              <a:t>o </a:t>
            </a:r>
            <a:endParaRPr lang="en-US" sz="1800" dirty="0">
              <a:solidFill>
                <a:srgbClr val="1F497D"/>
              </a:solidFill>
            </a:endParaRPr>
          </a:p>
          <a:p>
            <a:endParaRPr lang="en-US" sz="1800" dirty="0"/>
          </a:p>
          <a:p>
            <a:r>
              <a:rPr lang="en-US" sz="1800" dirty="0"/>
              <a:t>High resolution tracking </a:t>
            </a:r>
          </a:p>
          <a:p>
            <a:r>
              <a:rPr lang="en-US" sz="1800" dirty="0"/>
              <a:t>    0.1 </a:t>
            </a:r>
            <a:r>
              <a:rPr lang="en-US" sz="1800" dirty="0" err="1"/>
              <a:t>mrad</a:t>
            </a:r>
            <a:r>
              <a:rPr lang="en-US" sz="1800" dirty="0"/>
              <a:t>                           </a:t>
            </a:r>
            <a:r>
              <a:rPr lang="en-US" sz="1800" dirty="0">
                <a:solidFill>
                  <a:srgbClr val="1F497D"/>
                </a:solidFill>
              </a:rPr>
              <a:t>0.2-1 </a:t>
            </a:r>
            <a:r>
              <a:rPr lang="en-US" sz="1800" dirty="0" err="1">
                <a:solidFill>
                  <a:srgbClr val="1F497D"/>
                </a:solidFill>
              </a:rPr>
              <a:t>mrad</a:t>
            </a:r>
            <a:endParaRPr lang="en-US" sz="1800" dirty="0">
              <a:solidFill>
                <a:srgbClr val="1F497D"/>
              </a:solidFill>
            </a:endParaRPr>
          </a:p>
          <a:p>
            <a:endParaRPr lang="en-US" sz="1800" dirty="0"/>
          </a:p>
          <a:p>
            <a:r>
              <a:rPr lang="en-US" sz="1800" dirty="0"/>
              <a:t>Precision electromagnetic </a:t>
            </a:r>
            <a:r>
              <a:rPr lang="en-US" sz="1800" dirty="0" err="1"/>
              <a:t>calorimetry</a:t>
            </a:r>
            <a:r>
              <a:rPr lang="en-US" sz="1800" dirty="0"/>
              <a:t> </a:t>
            </a:r>
          </a:p>
          <a:p>
            <a:r>
              <a:rPr lang="en-US" sz="1800" dirty="0"/>
              <a:t>    0.1%                                  </a:t>
            </a:r>
            <a:r>
              <a:rPr lang="en-US" sz="1800" dirty="0">
                <a:solidFill>
                  <a:srgbClr val="1F497D"/>
                </a:solidFill>
              </a:rPr>
              <a:t>0.2-0.5%</a:t>
            </a:r>
          </a:p>
          <a:p>
            <a:endParaRPr lang="en-US" sz="1800" dirty="0"/>
          </a:p>
          <a:p>
            <a:r>
              <a:rPr lang="en-US" sz="1800" dirty="0"/>
              <a:t>Precision </a:t>
            </a:r>
            <a:r>
              <a:rPr lang="en-US" sz="1800" dirty="0" err="1"/>
              <a:t>hadronic</a:t>
            </a:r>
            <a:r>
              <a:rPr lang="en-US" sz="1800" dirty="0"/>
              <a:t> </a:t>
            </a:r>
            <a:r>
              <a:rPr lang="en-US" sz="1800" dirty="0" err="1"/>
              <a:t>calorimetry</a:t>
            </a:r>
            <a:r>
              <a:rPr lang="en-US" sz="1800" dirty="0"/>
              <a:t> </a:t>
            </a:r>
          </a:p>
          <a:p>
            <a:r>
              <a:rPr lang="en-US" sz="1800" dirty="0"/>
              <a:t>    0.5%                                </a:t>
            </a:r>
            <a:r>
              <a:rPr lang="en-US" sz="1800" dirty="0">
                <a:solidFill>
                  <a:srgbClr val="1F497D"/>
                </a:solidFill>
              </a:rPr>
              <a:t>  1%</a:t>
            </a:r>
          </a:p>
          <a:p>
            <a:endParaRPr lang="en-US" sz="1800" dirty="0"/>
          </a:p>
          <a:p>
            <a:r>
              <a:rPr lang="en-US" sz="1800" dirty="0"/>
              <a:t>High precision luminosity measurement</a:t>
            </a:r>
          </a:p>
          <a:p>
            <a:r>
              <a:rPr lang="en-US" sz="1800" dirty="0"/>
              <a:t>    0.5%                                  </a:t>
            </a:r>
            <a:r>
              <a:rPr lang="en-US" sz="1800" dirty="0">
                <a:solidFill>
                  <a:srgbClr val="1F497D"/>
                </a:solidFill>
              </a:rPr>
              <a:t> 1%</a:t>
            </a:r>
          </a:p>
          <a:p>
            <a:endParaRPr lang="en-US" dirty="0"/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1649895" y="5867400"/>
            <a:ext cx="26463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err="1"/>
              <a:t>LHeC</a:t>
            </a:r>
            <a:r>
              <a:rPr lang="en-US" dirty="0"/>
              <a:t>                  </a:t>
            </a:r>
            <a:r>
              <a:rPr lang="en-US" dirty="0" smtClean="0"/>
              <a:t>              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1F497D"/>
                </a:solidFill>
              </a:rPr>
              <a:t>H1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81304" y="1888435"/>
            <a:ext cx="1787418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Acceptance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Modern Si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DA, kin peak, </a:t>
            </a:r>
          </a:p>
          <a:p>
            <a:r>
              <a:rPr lang="en-US" dirty="0" smtClean="0"/>
              <a:t>High statistics</a:t>
            </a:r>
          </a:p>
          <a:p>
            <a:endParaRPr lang="en-US" dirty="0" smtClean="0"/>
          </a:p>
          <a:p>
            <a:r>
              <a:rPr lang="en-US" dirty="0" smtClean="0"/>
              <a:t>may be possible</a:t>
            </a:r>
          </a:p>
          <a:p>
            <a:r>
              <a:rPr lang="en-US" dirty="0" err="1"/>
              <a:t>t</a:t>
            </a:r>
            <a:r>
              <a:rPr lang="en-US" dirty="0" err="1" smtClean="0"/>
              <a:t>rack+calo</a:t>
            </a:r>
            <a:r>
              <a:rPr lang="en-US" dirty="0" smtClean="0"/>
              <a:t>, </a:t>
            </a:r>
            <a:r>
              <a:rPr lang="en-US" dirty="0" err="1" smtClean="0"/>
              <a:t>e/h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Lumi</a:t>
            </a:r>
            <a:r>
              <a:rPr lang="en-US" dirty="0" smtClean="0"/>
              <a:t> will be hard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775252"/>
          </a:xfrm>
          <a:prstGeom prst="rect">
            <a:avLst/>
          </a:prstGeom>
          <a:solidFill>
            <a:srgbClr val="C9A122">
              <a:alpha val="26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2800" b="1" noProof="0" dirty="0" smtClean="0">
                <a:solidFill>
                  <a:srgbClr val="1F497D"/>
                </a:solidFill>
              </a:rPr>
              <a:t>Acceptance and Calibration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63851"/>
          </a:xfrm>
          <a:solidFill>
            <a:srgbClr val="D1B039">
              <a:alpha val="28000"/>
            </a:srgbClr>
          </a:solidFill>
        </p:spPr>
        <p:txBody>
          <a:bodyPr>
            <a:normAutofit/>
          </a:bodyPr>
          <a:lstStyle/>
          <a:p>
            <a:r>
              <a:rPr lang="en-US" sz="2800" b="1" dirty="0" err="1" smtClean="0">
                <a:solidFill>
                  <a:srgbClr val="1F497D"/>
                </a:solidFill>
              </a:rPr>
              <a:t>LHeC</a:t>
            </a:r>
            <a:r>
              <a:rPr lang="en-US" sz="2800" b="1" dirty="0" smtClean="0">
                <a:solidFill>
                  <a:srgbClr val="1F497D"/>
                </a:solidFill>
              </a:rPr>
              <a:t> Detector Overview</a:t>
            </a:r>
            <a:endParaRPr lang="en-US" sz="2800" b="1" dirty="0">
              <a:solidFill>
                <a:srgbClr val="1F497D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119336"/>
            <a:ext cx="9143999" cy="738664"/>
          </a:xfrm>
          <a:prstGeom prst="rect">
            <a:avLst/>
          </a:prstGeom>
          <a:solidFill>
            <a:srgbClr val="D1B039">
              <a:alpha val="25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Fwd/</a:t>
            </a:r>
            <a:r>
              <a:rPr lang="en-US" sz="1400" b="1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Bwd</a:t>
            </a:r>
            <a:r>
              <a:rPr lang="en-US" sz="1400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asymmetry in energy deposited and thus in geometry and technology [W/Si </a:t>
            </a:r>
            <a:r>
              <a:rPr lang="en-US" sz="1400" b="1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vs</a:t>
            </a:r>
            <a:r>
              <a:rPr lang="en-US" sz="1400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Pb</a:t>
            </a:r>
            <a:r>
              <a:rPr lang="en-US" sz="1400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/Sc..]</a:t>
            </a:r>
          </a:p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Present dimensions: </a:t>
            </a:r>
            <a:r>
              <a:rPr lang="en-US" sz="1400" b="1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LxD</a:t>
            </a:r>
            <a:r>
              <a:rPr lang="en-US" sz="1400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=13x9m</a:t>
            </a:r>
            <a:r>
              <a:rPr lang="en-US" sz="1400" b="1" baseline="290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2 </a:t>
            </a:r>
            <a:r>
              <a:rPr lang="en-US" sz="1400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[CMS 21 </a:t>
            </a:r>
            <a:r>
              <a:rPr lang="en-US" sz="1400" b="1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x</a:t>
            </a:r>
            <a:r>
              <a:rPr lang="en-US" sz="1400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15m</a:t>
            </a:r>
            <a:r>
              <a:rPr lang="en-US" sz="1400" b="1" baseline="290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2 </a:t>
            </a:r>
            <a:r>
              <a:rPr lang="en-US" sz="1400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, ATLAS 45 </a:t>
            </a:r>
            <a:r>
              <a:rPr lang="en-US" sz="1400" b="1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x</a:t>
            </a:r>
            <a:r>
              <a:rPr lang="en-US" sz="1400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25 m</a:t>
            </a:r>
            <a:r>
              <a:rPr lang="en-US" sz="1400" b="1" baseline="290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2</a:t>
            </a:r>
            <a:r>
              <a:rPr lang="en-US" sz="1400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]</a:t>
            </a:r>
          </a:p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Taggers at -62m (e),100m (γ,LR), -22.4m (γ,RR), +100m (</a:t>
            </a:r>
            <a:r>
              <a:rPr lang="en-US" sz="1400" b="1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n</a:t>
            </a:r>
            <a:r>
              <a:rPr lang="en-US" sz="1400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), +420m (</a:t>
            </a:r>
            <a:r>
              <a:rPr lang="en-US" sz="1400" b="1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p</a:t>
            </a:r>
            <a:r>
              <a:rPr lang="en-US" sz="1400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)</a:t>
            </a:r>
            <a:endParaRPr lang="en-US" sz="1400" b="1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50223"/>
            <a:ext cx="14670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Tentative 21.3.11</a:t>
            </a:r>
            <a:endParaRPr lang="en-US" sz="1400" b="1" dirty="0">
              <a:solidFill>
                <a:schemeClr val="accent4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700" y="701186"/>
            <a:ext cx="7841828" cy="54181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09709" y="4052957"/>
            <a:ext cx="13516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Tile Calorimeter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09709" y="3489739"/>
            <a:ext cx="25336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000000"/>
                </a:solidFill>
              </a:rPr>
              <a:t>LAr</a:t>
            </a:r>
            <a:r>
              <a:rPr lang="en-US" sz="1400" dirty="0" smtClean="0">
                <a:solidFill>
                  <a:srgbClr val="000000"/>
                </a:solidFill>
              </a:rPr>
              <a:t> electromagnetic calorimeter 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63851"/>
          </a:xfrm>
          <a:solidFill>
            <a:srgbClr val="D1B039">
              <a:alpha val="28000"/>
            </a:srgbClr>
          </a:solidFill>
        </p:spPr>
        <p:txBody>
          <a:bodyPr>
            <a:normAutofit/>
          </a:bodyPr>
          <a:lstStyle/>
          <a:p>
            <a:r>
              <a:rPr lang="en-US" sz="2800" b="1" dirty="0" err="1" smtClean="0">
                <a:solidFill>
                  <a:srgbClr val="1F497D"/>
                </a:solidFill>
              </a:rPr>
              <a:t>LHeC</a:t>
            </a:r>
            <a:r>
              <a:rPr lang="en-US" sz="2800" b="1" dirty="0" smtClean="0">
                <a:solidFill>
                  <a:srgbClr val="1F497D"/>
                </a:solidFill>
              </a:rPr>
              <a:t> Detector Overview</a:t>
            </a:r>
            <a:endParaRPr lang="en-US" sz="2800" b="1" dirty="0">
              <a:solidFill>
                <a:srgbClr val="1F497D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119336"/>
            <a:ext cx="9143999" cy="738664"/>
          </a:xfrm>
          <a:prstGeom prst="rect">
            <a:avLst/>
          </a:prstGeom>
          <a:solidFill>
            <a:srgbClr val="D1B039">
              <a:alpha val="25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Fwd/</a:t>
            </a:r>
            <a:r>
              <a:rPr lang="en-US" sz="1400" b="1" dirty="0" err="1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Bwd</a:t>
            </a:r>
            <a:r>
              <a:rPr lang="en-US" sz="1400" b="1" dirty="0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asymmetry in energy deposited and thus in geometry and technology [W/Si </a:t>
            </a:r>
            <a:r>
              <a:rPr lang="en-US" sz="1400" b="1" dirty="0" err="1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vs</a:t>
            </a:r>
            <a:r>
              <a:rPr lang="en-US" sz="1400" b="1" dirty="0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</a:t>
            </a:r>
            <a:r>
              <a:rPr lang="en-US" sz="1400" b="1" dirty="0" err="1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Pb</a:t>
            </a:r>
            <a:r>
              <a:rPr lang="en-US" sz="1400" b="1" dirty="0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/Sc..]</a:t>
            </a:r>
          </a:p>
          <a:p>
            <a:pPr algn="ctr"/>
            <a:r>
              <a:rPr lang="en-US" sz="1400" b="1" dirty="0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Present dimensions: </a:t>
            </a:r>
            <a:r>
              <a:rPr lang="en-US" sz="1400" b="1" dirty="0" err="1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LxD</a:t>
            </a:r>
            <a:r>
              <a:rPr lang="en-US" sz="1400" b="1" dirty="0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=13x9m</a:t>
            </a:r>
            <a:r>
              <a:rPr lang="en-US" sz="1400" b="1" baseline="29000" dirty="0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2 </a:t>
            </a:r>
            <a:r>
              <a:rPr lang="en-US" sz="1400" b="1" dirty="0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[CMS 21 </a:t>
            </a:r>
            <a:r>
              <a:rPr lang="en-US" sz="1400" b="1" dirty="0" err="1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x</a:t>
            </a:r>
            <a:r>
              <a:rPr lang="en-US" sz="1400" b="1" dirty="0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15m</a:t>
            </a:r>
            <a:r>
              <a:rPr lang="en-US" sz="1400" b="1" baseline="29000" dirty="0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2 </a:t>
            </a:r>
            <a:r>
              <a:rPr lang="en-US" sz="1400" b="1" dirty="0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, ATLAS 45 </a:t>
            </a:r>
            <a:r>
              <a:rPr lang="en-US" sz="1400" b="1" dirty="0" err="1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x</a:t>
            </a:r>
            <a:r>
              <a:rPr lang="en-US" sz="1400" b="1" dirty="0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25 m</a:t>
            </a:r>
            <a:r>
              <a:rPr lang="en-US" sz="1400" b="1" baseline="29000" dirty="0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2</a:t>
            </a:r>
            <a:r>
              <a:rPr lang="en-US" sz="1400" b="1" dirty="0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]</a:t>
            </a:r>
          </a:p>
          <a:p>
            <a:pPr algn="ctr"/>
            <a:r>
              <a:rPr lang="en-US" sz="1400" b="1" dirty="0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Taggers at -62m (e),100m (γ,LR), -22.4m (γ,RR), +100m (</a:t>
            </a:r>
            <a:r>
              <a:rPr lang="en-US" sz="1400" b="1" dirty="0" err="1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n</a:t>
            </a:r>
            <a:r>
              <a:rPr lang="en-US" sz="1400" b="1" dirty="0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), +420m (</a:t>
            </a:r>
            <a:r>
              <a:rPr lang="en-US" sz="1400" b="1" dirty="0" err="1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p</a:t>
            </a:r>
            <a:r>
              <a:rPr lang="en-US" sz="1400" b="1" dirty="0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)</a:t>
            </a:r>
            <a:endParaRPr lang="en-US" sz="1400" b="1" dirty="0">
              <a:solidFill>
                <a:srgbClr val="1F497D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50223"/>
            <a:ext cx="14670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Tentative 21.3.11</a:t>
            </a:r>
            <a:endParaRPr lang="en-US" sz="1400" b="1" dirty="0">
              <a:solidFill>
                <a:schemeClr val="accent4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89" y="873197"/>
            <a:ext cx="8943386" cy="48422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806174"/>
          </a:xfrm>
          <a:prstGeom prst="rect">
            <a:avLst/>
          </a:prstGeom>
          <a:solidFill>
            <a:srgbClr val="D1B039">
              <a:alpha val="28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rgbClr val="1F497D"/>
                </a:solidFill>
                <a:latin typeface="+mj-lt"/>
                <a:ea typeface="+mj-ea"/>
                <a:cs typeface="+mj-cs"/>
              </a:rPr>
              <a:t>Detector Performance (HCAL)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7933" y="1908179"/>
            <a:ext cx="4176067" cy="41156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602" y="1908179"/>
            <a:ext cx="4692625" cy="36485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7391" y="6195391"/>
            <a:ext cx="2994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660066"/>
                </a:solidFill>
              </a:rPr>
              <a:t>Performance simulated for tile cal only</a:t>
            </a:r>
            <a:endParaRPr lang="en-US" sz="1400" dirty="0">
              <a:solidFill>
                <a:srgbClr val="66006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01478" y="1347304"/>
            <a:ext cx="29202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</a:rPr>
              <a:t>A charged </a:t>
            </a:r>
            <a:r>
              <a:rPr lang="en-US" sz="1600" dirty="0" err="1" smtClean="0">
                <a:solidFill>
                  <a:schemeClr val="tx2"/>
                </a:solidFill>
              </a:rPr>
              <a:t>pion</a:t>
            </a:r>
            <a:r>
              <a:rPr lang="en-US" sz="1600" dirty="0" smtClean="0">
                <a:solidFill>
                  <a:schemeClr val="tx2"/>
                </a:solidFill>
              </a:rPr>
              <a:t> in the </a:t>
            </a:r>
            <a:r>
              <a:rPr lang="en-US" sz="1600" dirty="0" err="1" smtClean="0">
                <a:solidFill>
                  <a:schemeClr val="tx2"/>
                </a:solidFill>
              </a:rPr>
              <a:t>LHeC</a:t>
            </a:r>
            <a:r>
              <a:rPr lang="en-US" sz="1600" dirty="0" smtClean="0">
                <a:solidFill>
                  <a:schemeClr val="tx2"/>
                </a:solidFill>
              </a:rPr>
              <a:t> HCAL</a:t>
            </a:r>
            <a:endParaRPr lang="en-US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63851"/>
          </a:xfrm>
          <a:solidFill>
            <a:srgbClr val="D1B039">
              <a:alpha val="28000"/>
            </a:srgbClr>
          </a:solidFill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1F497D"/>
                </a:solidFill>
              </a:rPr>
              <a:t> Track Detector Concept</a:t>
            </a:r>
            <a:endParaRPr lang="en-US" sz="2800" b="1" dirty="0">
              <a:solidFill>
                <a:srgbClr val="1F497D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94" y="905839"/>
            <a:ext cx="8541509" cy="56981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70025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title</a:t>
            </a:r>
            <a:endParaRPr 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357" y="233682"/>
            <a:ext cx="7641843" cy="5719662"/>
          </a:xfrm>
          <a:prstGeom prst="rect">
            <a:avLst/>
          </a:prstGeom>
          <a:ln w="50800">
            <a:solidFill>
              <a:srgbClr val="FFFF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987662" y="6092984"/>
            <a:ext cx="69429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4279C0"/>
                </a:solidFill>
              </a:rPr>
              <a:t>Rolf </a:t>
            </a:r>
            <a:r>
              <a:rPr lang="en-US" sz="1400" b="1" dirty="0" err="1" smtClean="0">
                <a:solidFill>
                  <a:srgbClr val="4279C0"/>
                </a:solidFill>
              </a:rPr>
              <a:t>Heuer</a:t>
            </a:r>
            <a:r>
              <a:rPr lang="en-US" sz="1400" b="1" dirty="0" smtClean="0">
                <a:solidFill>
                  <a:srgbClr val="4279C0"/>
                </a:solidFill>
              </a:rPr>
              <a:t>: 3/4. 12. 09 at CERN: From the Proton </a:t>
            </a:r>
            <a:r>
              <a:rPr lang="en-US" sz="1400" b="1" dirty="0" err="1" smtClean="0">
                <a:solidFill>
                  <a:srgbClr val="4279C0"/>
                </a:solidFill>
              </a:rPr>
              <a:t>Synchroton</a:t>
            </a:r>
            <a:r>
              <a:rPr lang="en-US" sz="1400" b="1" dirty="0" smtClean="0">
                <a:solidFill>
                  <a:srgbClr val="4279C0"/>
                </a:solidFill>
              </a:rPr>
              <a:t> to the Large </a:t>
            </a:r>
            <a:r>
              <a:rPr lang="en-US" sz="1400" b="1" dirty="0" err="1" smtClean="0">
                <a:solidFill>
                  <a:srgbClr val="4279C0"/>
                </a:solidFill>
              </a:rPr>
              <a:t>Hadron</a:t>
            </a:r>
            <a:r>
              <a:rPr lang="en-US" sz="1400" b="1" dirty="0" smtClean="0">
                <a:solidFill>
                  <a:srgbClr val="4279C0"/>
                </a:solidFill>
              </a:rPr>
              <a:t> Collider </a:t>
            </a:r>
          </a:p>
          <a:p>
            <a:r>
              <a:rPr lang="en-US" sz="1400" b="1" dirty="0" smtClean="0">
                <a:solidFill>
                  <a:srgbClr val="4279C0"/>
                </a:solidFill>
              </a:rPr>
              <a:t>                                                                    50 Years of Nobel Memories in High-Energy Physics</a:t>
            </a:r>
            <a:endParaRPr lang="en-US" sz="1400" b="1" dirty="0">
              <a:solidFill>
                <a:srgbClr val="4279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63851"/>
          </a:xfrm>
          <a:solidFill>
            <a:srgbClr val="D1B039">
              <a:alpha val="28000"/>
            </a:srgbClr>
          </a:solidFill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1F497D"/>
                </a:solidFill>
              </a:rPr>
              <a:t>Beam Pipe </a:t>
            </a:r>
            <a:endParaRPr lang="en-US" sz="2800" b="1" dirty="0">
              <a:solidFill>
                <a:srgbClr val="1F497D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50223"/>
            <a:ext cx="14670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Tentative 21.3.11</a:t>
            </a:r>
            <a:endParaRPr lang="en-US" sz="1400" b="1" dirty="0">
              <a:solidFill>
                <a:schemeClr val="accent4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174" y="1094582"/>
            <a:ext cx="4267185" cy="3168201"/>
          </a:xfrm>
          <a:prstGeom prst="rect">
            <a:avLst/>
          </a:prstGeom>
        </p:spPr>
      </p:pic>
      <p:pic>
        <p:nvPicPr>
          <p:cNvPr id="7" name="Picture 6" descr="BP_Design_RR_stres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5359" y="3436885"/>
            <a:ext cx="4280467" cy="28358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4261" y="5024783"/>
            <a:ext cx="323237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</a:rPr>
              <a:t>Beam pipe design – work in progress</a:t>
            </a:r>
          </a:p>
          <a:p>
            <a:endParaRPr lang="en-US" sz="1600" dirty="0" smtClean="0">
              <a:solidFill>
                <a:schemeClr val="tx2"/>
              </a:solidFill>
            </a:endParaRPr>
          </a:p>
          <a:p>
            <a:r>
              <a:rPr lang="en-US" sz="1600" dirty="0" smtClean="0">
                <a:solidFill>
                  <a:schemeClr val="tx2"/>
                </a:solidFill>
              </a:rPr>
              <a:t>LR more challenging than RR due to</a:t>
            </a:r>
          </a:p>
          <a:p>
            <a:r>
              <a:rPr lang="en-US" sz="1600" dirty="0" smtClean="0">
                <a:solidFill>
                  <a:schemeClr val="tx2"/>
                </a:solidFill>
              </a:rPr>
              <a:t>extended synchrotron radiation fan 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65359" y="6365557"/>
            <a:ext cx="13513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000000"/>
                </a:solidFill>
              </a:rPr>
              <a:t>R. </a:t>
            </a:r>
            <a:r>
              <a:rPr lang="en-US" sz="1100" dirty="0" err="1" smtClean="0">
                <a:solidFill>
                  <a:srgbClr val="000000"/>
                </a:solidFill>
              </a:rPr>
              <a:t>Veness</a:t>
            </a:r>
            <a:r>
              <a:rPr lang="en-US" sz="1100" dirty="0" smtClean="0">
                <a:solidFill>
                  <a:srgbClr val="000000"/>
                </a:solidFill>
              </a:rPr>
              <a:t> et al CERN</a:t>
            </a:r>
            <a:endParaRPr lang="en-US" sz="11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806174"/>
          </a:xfrm>
          <a:prstGeom prst="rect">
            <a:avLst/>
          </a:prstGeom>
          <a:solidFill>
            <a:srgbClr val="D1B039">
              <a:alpha val="28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rgbClr val="1F497D"/>
                </a:solidFill>
                <a:latin typeface="+mj-lt"/>
                <a:ea typeface="+mj-ea"/>
                <a:cs typeface="+mj-cs"/>
              </a:rPr>
              <a:t>Detector Performance (Tracker)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1947" y="3889697"/>
            <a:ext cx="6180101" cy="25563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934" y="1020620"/>
            <a:ext cx="5205584" cy="28690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21026" y="1553611"/>
            <a:ext cx="207791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transverse momentum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Δp</a:t>
            </a:r>
            <a:r>
              <a:rPr lang="en-US" sz="1600" baseline="-25000" dirty="0" smtClean="0">
                <a:solidFill>
                  <a:srgbClr val="000000"/>
                </a:solidFill>
              </a:rPr>
              <a:t>t</a:t>
            </a:r>
            <a:r>
              <a:rPr lang="en-US" sz="1600" dirty="0" smtClean="0">
                <a:solidFill>
                  <a:srgbClr val="000000"/>
                </a:solidFill>
              </a:rPr>
              <a:t>/p</a:t>
            </a:r>
            <a:r>
              <a:rPr lang="en-US" sz="1600" baseline="30000" dirty="0" smtClean="0">
                <a:solidFill>
                  <a:srgbClr val="000000"/>
                </a:solidFill>
              </a:rPr>
              <a:t>2</a:t>
            </a:r>
            <a:r>
              <a:rPr lang="en-US" sz="1600" baseline="-25000" dirty="0" smtClean="0">
                <a:solidFill>
                  <a:srgbClr val="000000"/>
                </a:solidFill>
              </a:rPr>
              <a:t>t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sym typeface="Wingdings"/>
              </a:rPr>
              <a:t></a:t>
            </a:r>
            <a:r>
              <a:rPr lang="en-US" sz="1600" dirty="0" smtClean="0">
                <a:solidFill>
                  <a:srgbClr val="000000"/>
                </a:solidFill>
                <a:sym typeface="Wingdings"/>
              </a:rPr>
              <a:t> 6 10</a:t>
            </a:r>
            <a:r>
              <a:rPr lang="en-US" sz="1600" baseline="30000" dirty="0" smtClean="0">
                <a:solidFill>
                  <a:srgbClr val="000000"/>
                </a:solidFill>
                <a:sym typeface="Wingdings"/>
              </a:rPr>
              <a:t>-4</a:t>
            </a:r>
            <a:r>
              <a:rPr lang="en-US" sz="1600" dirty="0" smtClean="0">
                <a:solidFill>
                  <a:srgbClr val="000000"/>
                </a:solidFill>
                <a:sym typeface="Wingdings"/>
              </a:rPr>
              <a:t> GeV</a:t>
            </a:r>
            <a:r>
              <a:rPr lang="en-US" sz="1600" baseline="30000" dirty="0" smtClean="0">
                <a:solidFill>
                  <a:srgbClr val="000000"/>
                </a:solidFill>
                <a:sym typeface="Wingdings"/>
              </a:rPr>
              <a:t>-1</a:t>
            </a:r>
            <a:endParaRPr lang="en-US" sz="1600" baseline="300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8159" y="4354288"/>
            <a:ext cx="2234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transverse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impact parameter</a:t>
            </a:r>
          </a:p>
          <a:p>
            <a:r>
              <a:rPr lang="en-US" sz="1600" dirty="0" err="1" smtClean="0">
                <a:solidFill>
                  <a:srgbClr val="000000"/>
                </a:solidFill>
                <a:sym typeface="Wingdings"/>
              </a:rPr>
              <a:t></a:t>
            </a:r>
            <a:r>
              <a:rPr lang="en-US" sz="1600" dirty="0" smtClean="0">
                <a:solidFill>
                  <a:srgbClr val="000000"/>
                </a:solidFill>
                <a:sym typeface="Wingdings"/>
              </a:rPr>
              <a:t> 10μm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806174"/>
          </a:xfrm>
          <a:prstGeom prst="rect">
            <a:avLst/>
          </a:prstGeom>
          <a:solidFill>
            <a:srgbClr val="D1B039">
              <a:alpha val="28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smtClean="0">
                <a:solidFill>
                  <a:srgbClr val="1F497D"/>
                </a:solidFill>
                <a:latin typeface="+mj-lt"/>
                <a:ea typeface="+mj-ea"/>
                <a:cs typeface="+mj-cs"/>
              </a:rPr>
              <a:t>6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 </a:t>
            </a:r>
            <a:r>
              <a:rPr lang="en-US" sz="3200" b="1" noProof="0" dirty="0" smtClean="0">
                <a:solidFill>
                  <a:srgbClr val="1F497D"/>
                </a:solidFill>
                <a:latin typeface="+mj-lt"/>
                <a:ea typeface="+mj-ea"/>
                <a:cs typeface="+mj-cs"/>
              </a:rPr>
              <a:t>Final Remarks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806174"/>
          </a:xfrm>
          <a:prstGeom prst="rect">
            <a:avLst/>
          </a:prstGeom>
          <a:solidFill>
            <a:srgbClr val="D1B039">
              <a:alpha val="28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smtClean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LHC 2010-2012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130" y="895902"/>
            <a:ext cx="6715262" cy="15131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02392" y="1866348"/>
            <a:ext cx="179519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2"/>
                </a:solidFill>
              </a:rPr>
              <a:t>B. Murray Chamonix 1/2011</a:t>
            </a:r>
            <a:endParaRPr lang="en-US" sz="1100" dirty="0">
              <a:solidFill>
                <a:schemeClr val="tx2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781" y="1046950"/>
            <a:ext cx="3275219" cy="497595"/>
          </a:xfrm>
          <a:prstGeom prst="rect">
            <a:avLst/>
          </a:prstGeom>
        </p:spPr>
      </p:pic>
      <p:pic>
        <p:nvPicPr>
          <p:cNvPr id="8" name="Picture 2" descr="https://atlas.web.cern.ch/Atlas/GROUPS/PHYSICS/PAPERS/susy-1lepton_01/fig_0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7130" y="2431109"/>
            <a:ext cx="6417367" cy="434615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704497" y="3202609"/>
            <a:ext cx="174278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accent3">
                    <a:lumMod val="10000"/>
                  </a:schemeClr>
                </a:solidFill>
              </a:rPr>
              <a:t>If </a:t>
            </a:r>
            <a:r>
              <a:rPr lang="en-US" sz="1600" b="1" dirty="0" err="1" smtClean="0">
                <a:solidFill>
                  <a:schemeClr val="accent3">
                    <a:lumMod val="10000"/>
                  </a:schemeClr>
                </a:solidFill>
              </a:rPr>
              <a:t>m</a:t>
            </a:r>
            <a:r>
              <a:rPr lang="en-US" sz="1600" b="1" baseline="-25000" dirty="0" err="1" smtClean="0">
                <a:solidFill>
                  <a:schemeClr val="accent3">
                    <a:lumMod val="10000"/>
                  </a:schemeClr>
                </a:solidFill>
              </a:rPr>
              <a:t>squark</a:t>
            </a:r>
            <a:r>
              <a:rPr lang="en-US" sz="1600" b="1" dirty="0" smtClean="0">
                <a:solidFill>
                  <a:schemeClr val="accent3">
                    <a:lumMod val="10000"/>
                  </a:schemeClr>
                </a:solidFill>
              </a:rPr>
              <a:t>=</a:t>
            </a:r>
            <a:r>
              <a:rPr lang="en-US" sz="1600" b="1" dirty="0" err="1" smtClean="0">
                <a:solidFill>
                  <a:schemeClr val="accent3">
                    <a:lumMod val="10000"/>
                  </a:schemeClr>
                </a:solidFill>
              </a:rPr>
              <a:t>m</a:t>
            </a:r>
            <a:r>
              <a:rPr lang="en-US" sz="1600" b="1" baseline="-25000" dirty="0" err="1" smtClean="0">
                <a:solidFill>
                  <a:schemeClr val="accent3">
                    <a:lumMod val="10000"/>
                  </a:schemeClr>
                </a:solidFill>
              </a:rPr>
              <a:t>gluino</a:t>
            </a:r>
            <a:endParaRPr lang="en-US" sz="1600" b="1" baseline="-25000" dirty="0" smtClean="0">
              <a:solidFill>
                <a:schemeClr val="accent3">
                  <a:lumMod val="10000"/>
                </a:schemeClr>
              </a:solidFill>
            </a:endParaRPr>
          </a:p>
          <a:p>
            <a:r>
              <a:rPr lang="en-US" sz="1600" b="1" dirty="0" smtClean="0">
                <a:solidFill>
                  <a:schemeClr val="accent3">
                    <a:lumMod val="10000"/>
                  </a:schemeClr>
                </a:solidFill>
              </a:rPr>
              <a:t>exclude &lt; 700 </a:t>
            </a:r>
            <a:r>
              <a:rPr lang="en-US" sz="1600" b="1" dirty="0" err="1" smtClean="0">
                <a:solidFill>
                  <a:schemeClr val="accent3">
                    <a:lumMod val="10000"/>
                  </a:schemeClr>
                </a:solidFill>
              </a:rPr>
              <a:t>GeV</a:t>
            </a:r>
            <a:endParaRPr lang="en-US" sz="1600" b="1" dirty="0">
              <a:solidFill>
                <a:schemeClr val="accent3">
                  <a:lumMod val="1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04497" y="4494696"/>
            <a:ext cx="17228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No SUSY in 0,1,2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lepton searches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so far..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02392" y="6051826"/>
            <a:ext cx="14872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000000"/>
                </a:solidFill>
              </a:rPr>
              <a:t>M.D’Onofrio</a:t>
            </a:r>
            <a:r>
              <a:rPr lang="en-US" sz="1200" dirty="0" smtClean="0">
                <a:solidFill>
                  <a:srgbClr val="000000"/>
                </a:solidFill>
              </a:rPr>
              <a:t> ATLAS </a:t>
            </a:r>
          </a:p>
          <a:p>
            <a:r>
              <a:rPr lang="en-US" sz="1200" dirty="0" smtClean="0">
                <a:solidFill>
                  <a:srgbClr val="000000"/>
                </a:solidFill>
              </a:rPr>
              <a:t>CERN seminar 8.3.11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806174"/>
          </a:xfrm>
          <a:prstGeom prst="rect">
            <a:avLst/>
          </a:prstGeom>
          <a:solidFill>
            <a:srgbClr val="D1B039">
              <a:alpha val="28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smtClean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LHC 2010-2012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77652" y="6254042"/>
            <a:ext cx="15592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>
                <a:solidFill>
                  <a:schemeClr val="tx2"/>
                </a:solidFill>
              </a:rPr>
              <a:t>G.Rolandi</a:t>
            </a:r>
            <a:r>
              <a:rPr lang="en-US" sz="1100" dirty="0" smtClean="0">
                <a:solidFill>
                  <a:schemeClr val="tx2"/>
                </a:solidFill>
              </a:rPr>
              <a:t> Paris 12/2010</a:t>
            </a:r>
            <a:endParaRPr lang="en-US" sz="1100" dirty="0">
              <a:solidFill>
                <a:schemeClr val="tx2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2153"/>
            <a:ext cx="3333649" cy="30373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8696" y="1943651"/>
            <a:ext cx="5641285" cy="4230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0695" y="5315323"/>
            <a:ext cx="27633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Can expect to settle the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SM Higgs question by latest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2012 – no major decision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will be taken before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0695" y="1148522"/>
            <a:ext cx="1340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660066"/>
                </a:solidFill>
              </a:rPr>
              <a:t>Leptoquarks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64001" y="1758985"/>
            <a:ext cx="2873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Brown-</a:t>
            </a:r>
            <a:r>
              <a:rPr lang="en-US" dirty="0" err="1" smtClean="0">
                <a:solidFill>
                  <a:srgbClr val="000090"/>
                </a:solidFill>
              </a:rPr>
              <a:t>Englert</a:t>
            </a:r>
            <a:r>
              <a:rPr lang="en-US" dirty="0" smtClean="0">
                <a:solidFill>
                  <a:srgbClr val="000090"/>
                </a:solidFill>
              </a:rPr>
              <a:t>-Higgs-Kibble.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20725"/>
          </a:xfrm>
          <a:solidFill>
            <a:schemeClr val="bg1">
              <a:lumMod val="85000"/>
              <a:alpha val="28000"/>
            </a:schemeClr>
          </a:solidFill>
        </p:spPr>
        <p:txBody>
          <a:bodyPr>
            <a:normAutofit/>
          </a:bodyPr>
          <a:lstStyle/>
          <a:p>
            <a:pPr algn="ctr" eaLnBrk="1" hangingPunct="1"/>
            <a:r>
              <a:rPr lang="en-US" sz="2800" b="1" dirty="0" err="1" smtClean="0">
                <a:solidFill>
                  <a:srgbClr val="1F497D"/>
                </a:solidFill>
              </a:rPr>
              <a:t>LHeC</a:t>
            </a:r>
            <a:r>
              <a:rPr lang="en-US" sz="2800" b="1" u="sng" dirty="0" smtClean="0">
                <a:solidFill>
                  <a:srgbClr val="1F497D"/>
                </a:solidFill>
              </a:rPr>
              <a:t>  </a:t>
            </a:r>
            <a:r>
              <a:rPr lang="en-US" sz="2800" b="1" dirty="0" smtClean="0">
                <a:solidFill>
                  <a:srgbClr val="1F497D"/>
                </a:solidFill>
              </a:rPr>
              <a:t>DRAFT</a:t>
            </a:r>
            <a:r>
              <a:rPr lang="en-US" sz="2800" b="1" u="sng" dirty="0" smtClean="0">
                <a:solidFill>
                  <a:srgbClr val="1F497D"/>
                </a:solidFill>
              </a:rPr>
              <a:t>  </a:t>
            </a:r>
            <a:r>
              <a:rPr lang="en-US" sz="2800" b="1" dirty="0" smtClean="0">
                <a:solidFill>
                  <a:srgbClr val="1F497D"/>
                </a:solidFill>
              </a:rPr>
              <a:t>Timeline</a:t>
            </a:r>
          </a:p>
        </p:txBody>
      </p:sp>
      <p:sp>
        <p:nvSpPr>
          <p:cNvPr id="23555" name="Rectangle 5"/>
          <p:cNvSpPr>
            <a:spLocks noChangeArrowheads="1"/>
          </p:cNvSpPr>
          <p:nvPr/>
        </p:nvSpPr>
        <p:spPr bwMode="auto">
          <a:xfrm>
            <a:off x="5791200" y="6556375"/>
            <a:ext cx="3352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algn="r" eaLnBrk="1" hangingPunct="1"/>
            <a:endParaRPr lang="en-US" sz="1500" b="1" dirty="0">
              <a:solidFill>
                <a:srgbClr val="006633"/>
              </a:solidFill>
              <a:latin typeface="Garamond" charset="0"/>
            </a:endParaRPr>
          </a:p>
        </p:txBody>
      </p:sp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228600" y="1593534"/>
          <a:ext cx="8610600" cy="2697479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717550"/>
                <a:gridCol w="717550"/>
                <a:gridCol w="717550"/>
                <a:gridCol w="717550"/>
                <a:gridCol w="717550"/>
                <a:gridCol w="717550"/>
                <a:gridCol w="717550"/>
                <a:gridCol w="717550"/>
                <a:gridCol w="717550"/>
                <a:gridCol w="717550"/>
                <a:gridCol w="717550"/>
                <a:gridCol w="717550"/>
              </a:tblGrid>
              <a:tr h="495095">
                <a:tc>
                  <a:txBody>
                    <a:bodyPr/>
                    <a:lstStyle/>
                    <a:p>
                      <a:r>
                        <a:rPr lang="de-DE" dirty="0" err="1" smtClean="0">
                          <a:solidFill>
                            <a:schemeClr val="tx1"/>
                          </a:solidFill>
                        </a:rPr>
                        <a:t>Year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2012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2013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2014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2015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2016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2017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2018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2019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2020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2021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2022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43104"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de-DE" sz="1800" dirty="0" err="1" smtClean="0">
                          <a:solidFill>
                            <a:schemeClr val="tx1"/>
                          </a:solidFill>
                        </a:rPr>
                        <a:t>Prototyping-</a:t>
                      </a:r>
                      <a:r>
                        <a:rPr lang="de-DE" sz="18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800" dirty="0" err="1" smtClean="0">
                          <a:solidFill>
                            <a:schemeClr val="tx1"/>
                          </a:solidFill>
                        </a:rPr>
                        <a:t>testing</a:t>
                      </a:r>
                      <a:r>
                        <a:rPr lang="de-DE" sz="1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de-DE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66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34544">
                <a:tc>
                  <a:txBody>
                    <a:bodyPr/>
                    <a:lstStyle/>
                    <a:p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de-DE" dirty="0" err="1" smtClean="0">
                          <a:solidFill>
                            <a:schemeClr val="tx1"/>
                          </a:solidFill>
                        </a:rPr>
                        <a:t>Production</a:t>
                      </a:r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dirty="0" err="1" smtClean="0">
                          <a:solidFill>
                            <a:schemeClr val="tx1"/>
                          </a:solidFill>
                        </a:rPr>
                        <a:t>main</a:t>
                      </a:r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dirty="0" err="1" smtClean="0">
                          <a:solidFill>
                            <a:schemeClr val="tx1"/>
                          </a:solidFill>
                        </a:rPr>
                        <a:t>components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89732"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Civil </a:t>
                      </a:r>
                      <a:r>
                        <a:rPr lang="de-DE" dirty="0" err="1" smtClean="0">
                          <a:solidFill>
                            <a:schemeClr val="tx1"/>
                          </a:solidFill>
                        </a:rPr>
                        <a:t>engineering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81172"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Installation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66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49612"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Operation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27551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3624" name="Text Box 14"/>
          <p:cNvSpPr txBox="1">
            <a:spLocks noChangeArrowheads="1"/>
          </p:cNvSpPr>
          <p:nvPr/>
        </p:nvSpPr>
        <p:spPr bwMode="auto">
          <a:xfrm>
            <a:off x="612775" y="4291013"/>
            <a:ext cx="8058150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69" tIns="45685" rIns="91369" bIns="45685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sz="2600" dirty="0">
                <a:solidFill>
                  <a:srgbClr val="3333CC"/>
                </a:solidFill>
              </a:rPr>
              <a:t>Variations on timeline:</a:t>
            </a:r>
            <a:endParaRPr lang="en-US" sz="2200" dirty="0">
              <a:solidFill>
                <a:srgbClr val="800000"/>
              </a:solidFill>
              <a:sym typeface="Wingdings" charset="2"/>
            </a:endParaRPr>
          </a:p>
          <a:p>
            <a:pPr algn="l" eaLnBrk="1" hangingPunct="1">
              <a:buFont typeface="Wingdings" charset="2"/>
              <a:buChar char="è"/>
            </a:pPr>
            <a:r>
              <a:rPr lang="en-US" sz="2200" dirty="0">
                <a:solidFill>
                  <a:srgbClr val="800000"/>
                </a:solidFill>
                <a:sym typeface="Wingdings" charset="2"/>
              </a:rPr>
              <a:t> production of main components can overlap with civil engineering</a:t>
            </a:r>
          </a:p>
          <a:p>
            <a:pPr algn="l" eaLnBrk="1" hangingPunct="1">
              <a:buFont typeface="Wingdings" charset="2"/>
              <a:buChar char="è"/>
            </a:pPr>
            <a:r>
              <a:rPr lang="en-US" sz="2200" dirty="0">
                <a:solidFill>
                  <a:srgbClr val="800000"/>
                </a:solidFill>
                <a:sym typeface="Wingdings" charset="2"/>
              </a:rPr>
              <a:t> Installation can overlap with civil engineering</a:t>
            </a:r>
          </a:p>
          <a:p>
            <a:pPr algn="l" eaLnBrk="1" hangingPunct="1">
              <a:buFont typeface="Wingdings" charset="2"/>
              <a:buChar char="è"/>
            </a:pPr>
            <a:r>
              <a:rPr lang="en-US" sz="2200" dirty="0">
                <a:solidFill>
                  <a:srgbClr val="27551F"/>
                </a:solidFill>
                <a:sym typeface="Wingdings" charset="2"/>
              </a:rPr>
              <a:t> Additional constraints from LHC operation not considered </a:t>
            </a:r>
            <a:r>
              <a:rPr lang="en-US" sz="2200" dirty="0" smtClean="0">
                <a:solidFill>
                  <a:srgbClr val="27551F"/>
                </a:solidFill>
                <a:sym typeface="Wingdings" charset="2"/>
              </a:rPr>
              <a:t>here</a:t>
            </a:r>
            <a:endParaRPr lang="en-US" sz="1800" dirty="0" smtClean="0">
              <a:solidFill>
                <a:srgbClr val="27551F"/>
              </a:solidFill>
              <a:sym typeface="Wingdings" charset="2"/>
            </a:endParaRPr>
          </a:p>
          <a:p>
            <a:pPr algn="l" eaLnBrk="1" hangingPunct="1">
              <a:buFont typeface="Wingdings" charset="2"/>
              <a:buChar char="è"/>
            </a:pPr>
            <a:r>
              <a:rPr lang="en-US" sz="2200" dirty="0">
                <a:solidFill>
                  <a:srgbClr val="27551F"/>
                </a:solidFill>
                <a:sym typeface="Wingdings" charset="2"/>
              </a:rPr>
              <a:t> in any variation, a start by</a:t>
            </a:r>
            <a:r>
              <a:rPr lang="en-US" sz="2200" dirty="0" smtClean="0">
                <a:solidFill>
                  <a:srgbClr val="27551F"/>
                </a:solidFill>
                <a:sym typeface="Wingdings" charset="2"/>
              </a:rPr>
              <a:t> 2020 </a:t>
            </a:r>
            <a:r>
              <a:rPr lang="en-US" sz="2200" dirty="0">
                <a:solidFill>
                  <a:srgbClr val="27551F"/>
                </a:solidFill>
                <a:sym typeface="Wingdings" charset="2"/>
              </a:rPr>
              <a:t>requires launch of prototyping of </a:t>
            </a:r>
          </a:p>
          <a:p>
            <a:pPr algn="l" eaLnBrk="1" hangingPunct="1"/>
            <a:r>
              <a:rPr lang="en-US" sz="2200" dirty="0">
                <a:solidFill>
                  <a:srgbClr val="27551F"/>
                </a:solidFill>
                <a:sym typeface="Wingdings" charset="2"/>
              </a:rPr>
              <a:t>     key components by 2012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1536" y="963856"/>
            <a:ext cx="8071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Based on LHC constraints, </a:t>
            </a:r>
            <a:r>
              <a:rPr lang="en-US" dirty="0" err="1" smtClean="0"/>
              <a:t>ep</a:t>
            </a:r>
            <a:r>
              <a:rPr lang="en-US" dirty="0" smtClean="0"/>
              <a:t>/A </a:t>
            </a:r>
            <a:r>
              <a:rPr lang="en-US" dirty="0" err="1" smtClean="0"/>
              <a:t>programme</a:t>
            </a:r>
            <a:r>
              <a:rPr lang="en-US" dirty="0" smtClean="0"/>
              <a:t>, series production, civil engineering etc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03073" y="6371709"/>
            <a:ext cx="4267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[shown to ECFA 11/2010: mandate to 2012]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30"/>
          <p:cNvSpPr>
            <a:spLocks noChangeArrowheads="1"/>
          </p:cNvSpPr>
          <p:nvPr/>
        </p:nvSpPr>
        <p:spPr bwMode="auto">
          <a:xfrm>
            <a:off x="4156270" y="794802"/>
            <a:ext cx="1999115" cy="5786199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b="1" dirty="0"/>
              <a:t>Accelerator Design [RR and LR]</a:t>
            </a:r>
            <a:endParaRPr lang="en-US" sz="1000" dirty="0"/>
          </a:p>
          <a:p>
            <a:pPr>
              <a:spcBef>
                <a:spcPct val="50000"/>
              </a:spcBef>
            </a:pPr>
            <a:r>
              <a:rPr lang="en-US" sz="1000" dirty="0"/>
              <a:t>Oliver </a:t>
            </a:r>
            <a:r>
              <a:rPr lang="en-US" sz="1000" dirty="0" err="1"/>
              <a:t>Bruening</a:t>
            </a:r>
            <a:r>
              <a:rPr lang="en-US" sz="1000" dirty="0"/>
              <a:t> (CERN), </a:t>
            </a:r>
          </a:p>
          <a:p>
            <a:pPr>
              <a:spcBef>
                <a:spcPct val="50000"/>
              </a:spcBef>
            </a:pPr>
            <a:r>
              <a:rPr lang="en-US" sz="1000" dirty="0"/>
              <a:t>John </a:t>
            </a:r>
            <a:r>
              <a:rPr lang="en-US" sz="1000" dirty="0" err="1"/>
              <a:t>Dainton</a:t>
            </a:r>
            <a:r>
              <a:rPr lang="en-US" sz="1000" dirty="0"/>
              <a:t> (CI/Liverpool)</a:t>
            </a:r>
          </a:p>
          <a:p>
            <a:pPr>
              <a:spcBef>
                <a:spcPct val="50000"/>
              </a:spcBef>
            </a:pPr>
            <a:r>
              <a:rPr lang="en-US" sz="1000" b="1" dirty="0"/>
              <a:t>Interaction Region and Fwd/</a:t>
            </a:r>
            <a:r>
              <a:rPr lang="en-US" sz="1000" b="1" dirty="0" err="1"/>
              <a:t>Bwd</a:t>
            </a:r>
            <a:r>
              <a:rPr lang="en-US" sz="1000" b="1" dirty="0"/>
              <a:t> </a:t>
            </a:r>
            <a:endParaRPr lang="en-US" sz="1000" dirty="0"/>
          </a:p>
          <a:p>
            <a:pPr>
              <a:spcBef>
                <a:spcPct val="50000"/>
              </a:spcBef>
            </a:pPr>
            <a:r>
              <a:rPr lang="en-US" sz="1000" dirty="0">
                <a:solidFill>
                  <a:srgbClr val="000000"/>
                </a:solidFill>
              </a:rPr>
              <a:t>Bernhard </a:t>
            </a:r>
            <a:r>
              <a:rPr lang="en-US" sz="1000" dirty="0" err="1">
                <a:solidFill>
                  <a:srgbClr val="000000"/>
                </a:solidFill>
              </a:rPr>
              <a:t>Holzer</a:t>
            </a:r>
            <a:r>
              <a:rPr lang="en-US" sz="1000" dirty="0">
                <a:solidFill>
                  <a:srgbClr val="000000"/>
                </a:solidFill>
              </a:rPr>
              <a:t> (DESY), </a:t>
            </a:r>
          </a:p>
          <a:p>
            <a:pPr>
              <a:spcBef>
                <a:spcPct val="50000"/>
              </a:spcBef>
            </a:pPr>
            <a:r>
              <a:rPr lang="en-US" sz="1000" dirty="0" err="1">
                <a:solidFill>
                  <a:srgbClr val="000000"/>
                </a:solidFill>
              </a:rPr>
              <a:t>Uwe</a:t>
            </a:r>
            <a:r>
              <a:rPr lang="en-US" sz="1000" dirty="0">
                <a:solidFill>
                  <a:srgbClr val="000000"/>
                </a:solidFill>
              </a:rPr>
              <a:t> </a:t>
            </a:r>
            <a:r>
              <a:rPr lang="en-US" sz="1000" dirty="0" err="1">
                <a:solidFill>
                  <a:srgbClr val="000000"/>
                </a:solidFill>
              </a:rPr>
              <a:t>Schneeekloth</a:t>
            </a:r>
            <a:r>
              <a:rPr lang="en-US" sz="1000" dirty="0">
                <a:solidFill>
                  <a:srgbClr val="000000"/>
                </a:solidFill>
              </a:rPr>
              <a:t> (DESY),</a:t>
            </a:r>
          </a:p>
          <a:p>
            <a:pPr>
              <a:spcBef>
                <a:spcPct val="50000"/>
              </a:spcBef>
            </a:pPr>
            <a:r>
              <a:rPr lang="en-US" sz="1000" dirty="0">
                <a:solidFill>
                  <a:srgbClr val="000000"/>
                </a:solidFill>
              </a:rPr>
              <a:t>Pierre van </a:t>
            </a:r>
            <a:r>
              <a:rPr lang="en-US" sz="1000" dirty="0" err="1">
                <a:solidFill>
                  <a:srgbClr val="000000"/>
                </a:solidFill>
              </a:rPr>
              <a:t>Mechelen</a:t>
            </a:r>
            <a:r>
              <a:rPr lang="en-US" sz="1000" dirty="0">
                <a:solidFill>
                  <a:srgbClr val="000000"/>
                </a:solidFill>
              </a:rPr>
              <a:t> (</a:t>
            </a:r>
            <a:r>
              <a:rPr lang="en-US" sz="1000" dirty="0" err="1">
                <a:solidFill>
                  <a:srgbClr val="000000"/>
                </a:solidFill>
              </a:rPr>
              <a:t>Antwerpen</a:t>
            </a:r>
            <a:r>
              <a:rPr lang="en-US" sz="1000" dirty="0">
                <a:solidFill>
                  <a:srgbClr val="000000"/>
                </a:solidFill>
              </a:rPr>
              <a:t>)</a:t>
            </a:r>
          </a:p>
          <a:p>
            <a:pPr>
              <a:spcBef>
                <a:spcPct val="50000"/>
              </a:spcBef>
            </a:pPr>
            <a:r>
              <a:rPr lang="en-US" sz="1000" b="1" dirty="0"/>
              <a:t>Detector Design </a:t>
            </a:r>
          </a:p>
          <a:p>
            <a:pPr>
              <a:spcBef>
                <a:spcPct val="50000"/>
              </a:spcBef>
            </a:pPr>
            <a:r>
              <a:rPr lang="en-US" sz="1000" dirty="0">
                <a:solidFill>
                  <a:srgbClr val="000000"/>
                </a:solidFill>
              </a:rPr>
              <a:t>Peter </a:t>
            </a:r>
            <a:r>
              <a:rPr lang="en-US" sz="1000" dirty="0" err="1">
                <a:solidFill>
                  <a:srgbClr val="000000"/>
                </a:solidFill>
              </a:rPr>
              <a:t>Kostka</a:t>
            </a:r>
            <a:r>
              <a:rPr lang="en-US" sz="1000" dirty="0">
                <a:solidFill>
                  <a:srgbClr val="000000"/>
                </a:solidFill>
              </a:rPr>
              <a:t> (DESY), </a:t>
            </a:r>
          </a:p>
          <a:p>
            <a:pPr>
              <a:spcBef>
                <a:spcPct val="50000"/>
              </a:spcBef>
            </a:pPr>
            <a:r>
              <a:rPr lang="en-US" sz="1000" dirty="0">
                <a:solidFill>
                  <a:srgbClr val="000000"/>
                </a:solidFill>
              </a:rPr>
              <a:t>Rainer </a:t>
            </a:r>
            <a:r>
              <a:rPr lang="en-US" sz="1000" dirty="0" err="1">
                <a:solidFill>
                  <a:srgbClr val="000000"/>
                </a:solidFill>
              </a:rPr>
              <a:t>Wallny</a:t>
            </a:r>
            <a:r>
              <a:rPr lang="en-US" sz="1000" dirty="0">
                <a:solidFill>
                  <a:srgbClr val="000000"/>
                </a:solidFill>
              </a:rPr>
              <a:t> (</a:t>
            </a:r>
            <a:r>
              <a:rPr lang="en-US" sz="1000" dirty="0" smtClean="0">
                <a:solidFill>
                  <a:srgbClr val="000000"/>
                </a:solidFill>
              </a:rPr>
              <a:t>U Zurich)</a:t>
            </a:r>
            <a:r>
              <a:rPr lang="en-US" sz="1000" dirty="0">
                <a:solidFill>
                  <a:srgbClr val="000000"/>
                </a:solidFill>
              </a:rPr>
              <a:t>, </a:t>
            </a:r>
          </a:p>
          <a:p>
            <a:pPr>
              <a:spcBef>
                <a:spcPct val="50000"/>
              </a:spcBef>
            </a:pPr>
            <a:r>
              <a:rPr lang="en-US" sz="1000" dirty="0">
                <a:solidFill>
                  <a:srgbClr val="000000"/>
                </a:solidFill>
              </a:rPr>
              <a:t>Alessandro </a:t>
            </a:r>
            <a:r>
              <a:rPr lang="en-US" sz="1000" dirty="0" err="1">
                <a:solidFill>
                  <a:srgbClr val="000000"/>
                </a:solidFill>
              </a:rPr>
              <a:t>Polini</a:t>
            </a:r>
            <a:r>
              <a:rPr lang="en-US" sz="1000" dirty="0">
                <a:solidFill>
                  <a:srgbClr val="000000"/>
                </a:solidFill>
              </a:rPr>
              <a:t> (Bologna</a:t>
            </a:r>
            <a:r>
              <a:rPr lang="en-US" sz="1000" dirty="0" smtClean="0">
                <a:solidFill>
                  <a:srgbClr val="000000"/>
                </a:solidFill>
              </a:rPr>
              <a:t>)</a:t>
            </a:r>
          </a:p>
          <a:p>
            <a:pPr>
              <a:spcBef>
                <a:spcPct val="50000"/>
              </a:spcBef>
            </a:pPr>
            <a:r>
              <a:rPr lang="en-US" sz="1000" b="1" dirty="0" smtClean="0"/>
              <a:t>New Physics at Large Scales</a:t>
            </a:r>
            <a:r>
              <a:rPr lang="en-US" sz="1000" dirty="0" smtClean="0"/>
              <a:t> </a:t>
            </a:r>
          </a:p>
          <a:p>
            <a:pPr>
              <a:spcBef>
                <a:spcPct val="50000"/>
              </a:spcBef>
            </a:pPr>
            <a:r>
              <a:rPr lang="en-US" sz="1000" dirty="0" smtClean="0">
                <a:solidFill>
                  <a:srgbClr val="000000"/>
                </a:solidFill>
              </a:rPr>
              <a:t>George </a:t>
            </a:r>
            <a:r>
              <a:rPr lang="en-US" sz="1000" dirty="0" err="1" smtClean="0">
                <a:solidFill>
                  <a:srgbClr val="000000"/>
                </a:solidFill>
              </a:rPr>
              <a:t>Azuelos</a:t>
            </a:r>
            <a:r>
              <a:rPr lang="en-US" sz="1000" dirty="0" smtClean="0">
                <a:solidFill>
                  <a:srgbClr val="000000"/>
                </a:solidFill>
              </a:rPr>
              <a:t> (Montreal)</a:t>
            </a:r>
          </a:p>
          <a:p>
            <a:pPr>
              <a:spcBef>
                <a:spcPct val="50000"/>
              </a:spcBef>
            </a:pPr>
            <a:r>
              <a:rPr lang="en-US" sz="1000" dirty="0" smtClean="0">
                <a:solidFill>
                  <a:srgbClr val="000000"/>
                </a:solidFill>
              </a:rPr>
              <a:t>Emmanuelle Perez (CERN), </a:t>
            </a:r>
          </a:p>
          <a:p>
            <a:pPr>
              <a:spcBef>
                <a:spcPct val="50000"/>
              </a:spcBef>
            </a:pPr>
            <a:r>
              <a:rPr lang="en-US" sz="1000" dirty="0" smtClean="0">
                <a:solidFill>
                  <a:srgbClr val="000000"/>
                </a:solidFill>
              </a:rPr>
              <a:t>Georg </a:t>
            </a:r>
            <a:r>
              <a:rPr lang="en-US" sz="1000" dirty="0" err="1" smtClean="0">
                <a:solidFill>
                  <a:srgbClr val="000000"/>
                </a:solidFill>
              </a:rPr>
              <a:t>Weiglein</a:t>
            </a:r>
            <a:r>
              <a:rPr lang="en-US" sz="1000" dirty="0" smtClean="0">
                <a:solidFill>
                  <a:srgbClr val="000000"/>
                </a:solidFill>
              </a:rPr>
              <a:t> (Durham)</a:t>
            </a:r>
          </a:p>
          <a:p>
            <a:pPr>
              <a:spcBef>
                <a:spcPct val="50000"/>
              </a:spcBef>
            </a:pPr>
            <a:r>
              <a:rPr lang="en-US" sz="1000" b="1" dirty="0" smtClean="0"/>
              <a:t>Precision QCD and Electroweak </a:t>
            </a:r>
          </a:p>
          <a:p>
            <a:pPr>
              <a:spcBef>
                <a:spcPct val="50000"/>
              </a:spcBef>
            </a:pPr>
            <a:r>
              <a:rPr lang="en-US" sz="1000" dirty="0" smtClean="0">
                <a:solidFill>
                  <a:srgbClr val="000000"/>
                </a:solidFill>
              </a:rPr>
              <a:t>Olaf </a:t>
            </a:r>
            <a:r>
              <a:rPr lang="en-US" sz="1000" dirty="0" err="1" smtClean="0">
                <a:solidFill>
                  <a:srgbClr val="000000"/>
                </a:solidFill>
              </a:rPr>
              <a:t>Behnke</a:t>
            </a:r>
            <a:r>
              <a:rPr lang="en-US" sz="1000" dirty="0" smtClean="0">
                <a:solidFill>
                  <a:srgbClr val="000000"/>
                </a:solidFill>
              </a:rPr>
              <a:t> (DESY),</a:t>
            </a:r>
          </a:p>
          <a:p>
            <a:pPr>
              <a:spcBef>
                <a:spcPct val="50000"/>
              </a:spcBef>
            </a:pPr>
            <a:r>
              <a:rPr lang="en-US" sz="1000" dirty="0" smtClean="0">
                <a:solidFill>
                  <a:srgbClr val="000000"/>
                </a:solidFill>
              </a:rPr>
              <a:t>Paolo </a:t>
            </a:r>
            <a:r>
              <a:rPr lang="en-US" sz="1000" dirty="0" err="1" smtClean="0">
                <a:solidFill>
                  <a:srgbClr val="000000"/>
                </a:solidFill>
              </a:rPr>
              <a:t>Gambino</a:t>
            </a:r>
            <a:r>
              <a:rPr lang="en-US" sz="1000" dirty="0" smtClean="0">
                <a:solidFill>
                  <a:srgbClr val="000000"/>
                </a:solidFill>
              </a:rPr>
              <a:t> (Torino),</a:t>
            </a:r>
          </a:p>
          <a:p>
            <a:pPr>
              <a:spcBef>
                <a:spcPct val="50000"/>
              </a:spcBef>
            </a:pPr>
            <a:r>
              <a:rPr lang="en-US" sz="1000" dirty="0" smtClean="0">
                <a:solidFill>
                  <a:srgbClr val="000000"/>
                </a:solidFill>
              </a:rPr>
              <a:t>Thomas </a:t>
            </a:r>
            <a:r>
              <a:rPr lang="en-US" sz="1000" dirty="0" err="1" smtClean="0">
                <a:solidFill>
                  <a:srgbClr val="000000"/>
                </a:solidFill>
              </a:rPr>
              <a:t>Gehrmann</a:t>
            </a:r>
            <a:r>
              <a:rPr lang="en-US" sz="1000" dirty="0" smtClean="0">
                <a:solidFill>
                  <a:srgbClr val="000000"/>
                </a:solidFill>
              </a:rPr>
              <a:t> (</a:t>
            </a:r>
            <a:r>
              <a:rPr lang="en-US" sz="1000" dirty="0" err="1" smtClean="0">
                <a:solidFill>
                  <a:srgbClr val="000000"/>
                </a:solidFill>
              </a:rPr>
              <a:t>Zuerich</a:t>
            </a:r>
            <a:r>
              <a:rPr lang="en-US" sz="1000" dirty="0" smtClean="0">
                <a:solidFill>
                  <a:srgbClr val="000000"/>
                </a:solidFill>
              </a:rPr>
              <a:t>)</a:t>
            </a:r>
          </a:p>
          <a:p>
            <a:pPr>
              <a:spcBef>
                <a:spcPct val="50000"/>
              </a:spcBef>
            </a:pPr>
            <a:r>
              <a:rPr lang="en-US" sz="1000" dirty="0" smtClean="0">
                <a:solidFill>
                  <a:srgbClr val="000000"/>
                </a:solidFill>
              </a:rPr>
              <a:t>Claire </a:t>
            </a:r>
            <a:r>
              <a:rPr lang="en-US" sz="1000" dirty="0" err="1" smtClean="0">
                <a:solidFill>
                  <a:srgbClr val="000000"/>
                </a:solidFill>
              </a:rPr>
              <a:t>Gwenlan</a:t>
            </a:r>
            <a:r>
              <a:rPr lang="en-US" sz="1000" dirty="0" smtClean="0">
                <a:solidFill>
                  <a:srgbClr val="000000"/>
                </a:solidFill>
              </a:rPr>
              <a:t> (Oxford)</a:t>
            </a:r>
          </a:p>
          <a:p>
            <a:pPr>
              <a:spcBef>
                <a:spcPct val="50000"/>
              </a:spcBef>
            </a:pPr>
            <a:r>
              <a:rPr lang="en-US" sz="1000" b="1" dirty="0" smtClean="0"/>
              <a:t>Physics at High Parton Densities </a:t>
            </a:r>
            <a:endParaRPr lang="en-US" sz="1000" dirty="0" smtClean="0"/>
          </a:p>
          <a:p>
            <a:pPr>
              <a:spcBef>
                <a:spcPct val="50000"/>
              </a:spcBef>
            </a:pPr>
            <a:r>
              <a:rPr lang="en-US" sz="1000" dirty="0" smtClean="0">
                <a:solidFill>
                  <a:srgbClr val="000000"/>
                </a:solidFill>
              </a:rPr>
              <a:t>Nestor </a:t>
            </a:r>
            <a:r>
              <a:rPr lang="en-US" sz="1000" dirty="0" err="1" smtClean="0">
                <a:solidFill>
                  <a:srgbClr val="000000"/>
                </a:solidFill>
              </a:rPr>
              <a:t>Armesto</a:t>
            </a:r>
            <a:r>
              <a:rPr lang="en-US" sz="1000" dirty="0" smtClean="0">
                <a:solidFill>
                  <a:srgbClr val="000000"/>
                </a:solidFill>
              </a:rPr>
              <a:t> (Santiago), </a:t>
            </a:r>
          </a:p>
          <a:p>
            <a:pPr>
              <a:spcBef>
                <a:spcPct val="50000"/>
              </a:spcBef>
            </a:pPr>
            <a:r>
              <a:rPr lang="en-US" sz="1000" dirty="0" smtClean="0">
                <a:solidFill>
                  <a:srgbClr val="000000"/>
                </a:solidFill>
              </a:rPr>
              <a:t>Brian Cole (Columbia), </a:t>
            </a:r>
          </a:p>
          <a:p>
            <a:pPr>
              <a:spcBef>
                <a:spcPct val="50000"/>
              </a:spcBef>
            </a:pPr>
            <a:r>
              <a:rPr lang="en-US" sz="1000" dirty="0" smtClean="0">
                <a:solidFill>
                  <a:srgbClr val="000000"/>
                </a:solidFill>
              </a:rPr>
              <a:t>Paul Newman (Birmingham), </a:t>
            </a:r>
          </a:p>
          <a:p>
            <a:pPr>
              <a:spcBef>
                <a:spcPct val="50000"/>
              </a:spcBef>
            </a:pPr>
            <a:r>
              <a:rPr lang="en-US" sz="1000" dirty="0" smtClean="0">
                <a:solidFill>
                  <a:srgbClr val="000000"/>
                </a:solidFill>
              </a:rPr>
              <a:t>Anna </a:t>
            </a:r>
            <a:r>
              <a:rPr lang="en-US" sz="1000" dirty="0" err="1" smtClean="0">
                <a:solidFill>
                  <a:srgbClr val="000000"/>
                </a:solidFill>
              </a:rPr>
              <a:t>Stasto</a:t>
            </a:r>
            <a:r>
              <a:rPr lang="en-US" sz="1000" dirty="0" smtClean="0">
                <a:solidFill>
                  <a:srgbClr val="000000"/>
                </a:solidFill>
              </a:rPr>
              <a:t> (MSU)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296903" y="4059724"/>
            <a:ext cx="1838076" cy="2092881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dirty="0"/>
              <a:t>Oliver </a:t>
            </a:r>
            <a:r>
              <a:rPr lang="en-US" sz="1000" dirty="0" err="1"/>
              <a:t>Bruening</a:t>
            </a:r>
            <a:r>
              <a:rPr lang="en-US" sz="1000" dirty="0"/>
              <a:t>          (CERN)</a:t>
            </a:r>
          </a:p>
          <a:p>
            <a:r>
              <a:rPr lang="en-US" sz="1000" dirty="0"/>
              <a:t>John </a:t>
            </a:r>
            <a:r>
              <a:rPr lang="en-US" sz="1000" dirty="0" err="1"/>
              <a:t>Dainton</a:t>
            </a:r>
            <a:r>
              <a:rPr lang="en-US" sz="1000" dirty="0"/>
              <a:t>          (Cockcroft)</a:t>
            </a:r>
          </a:p>
          <a:p>
            <a:r>
              <a:rPr lang="en-US" sz="1000" dirty="0"/>
              <a:t>Albert </a:t>
            </a:r>
            <a:r>
              <a:rPr lang="en-US" sz="1000" dirty="0" err="1"/>
              <a:t>DeRoeck</a:t>
            </a:r>
            <a:r>
              <a:rPr lang="en-US" sz="1000" dirty="0"/>
              <a:t>          (CERN)</a:t>
            </a:r>
          </a:p>
          <a:p>
            <a:r>
              <a:rPr lang="en-US" sz="1000" dirty="0"/>
              <a:t>Stefano Forte             (Milano)</a:t>
            </a:r>
          </a:p>
          <a:p>
            <a:r>
              <a:rPr lang="en-US" sz="1000" dirty="0"/>
              <a:t>Max Klein - chair    (Liverpool</a:t>
            </a:r>
            <a:r>
              <a:rPr lang="en-US" sz="1000" dirty="0" smtClean="0"/>
              <a:t>)</a:t>
            </a:r>
          </a:p>
          <a:p>
            <a:r>
              <a:rPr lang="en-US" sz="1000" dirty="0" smtClean="0"/>
              <a:t>Paul </a:t>
            </a:r>
            <a:r>
              <a:rPr lang="en-US" sz="1000" dirty="0" err="1" smtClean="0"/>
              <a:t>Laycock</a:t>
            </a:r>
            <a:r>
              <a:rPr lang="en-US" sz="1000" dirty="0" smtClean="0"/>
              <a:t> (secretary) (</a:t>
            </a:r>
            <a:r>
              <a:rPr lang="en-US" sz="1000" dirty="0" err="1" smtClean="0"/>
              <a:t>L’pool</a:t>
            </a:r>
            <a:r>
              <a:rPr lang="en-US" sz="1000" dirty="0" smtClean="0"/>
              <a:t>)</a:t>
            </a:r>
          </a:p>
          <a:p>
            <a:r>
              <a:rPr lang="en-US" sz="1000" dirty="0"/>
              <a:t>Paul Newman    (Birmingham)</a:t>
            </a:r>
          </a:p>
          <a:p>
            <a:r>
              <a:rPr lang="en-US" sz="1000" dirty="0"/>
              <a:t>Emmanuelle Perez     (CERN)</a:t>
            </a:r>
          </a:p>
          <a:p>
            <a:r>
              <a:rPr lang="en-US" sz="1000" dirty="0"/>
              <a:t>Wesley Smith       (Wisconsin)</a:t>
            </a:r>
          </a:p>
          <a:p>
            <a:r>
              <a:rPr lang="en-US" sz="1000" dirty="0"/>
              <a:t>Bernd </a:t>
            </a:r>
            <a:r>
              <a:rPr lang="en-US" sz="1000" dirty="0" err="1"/>
              <a:t>Surrow</a:t>
            </a:r>
            <a:r>
              <a:rPr lang="en-US" sz="1000" dirty="0"/>
              <a:t>                 (MIT)</a:t>
            </a:r>
          </a:p>
          <a:p>
            <a:r>
              <a:rPr lang="en-US" sz="1000" dirty="0" err="1"/>
              <a:t>Katsuo</a:t>
            </a:r>
            <a:r>
              <a:rPr lang="en-US" sz="1000" dirty="0"/>
              <a:t> </a:t>
            </a:r>
            <a:r>
              <a:rPr lang="en-US" sz="1000" dirty="0" err="1"/>
              <a:t>Tokushuku</a:t>
            </a:r>
            <a:r>
              <a:rPr lang="en-US" sz="1000" dirty="0"/>
              <a:t>        (KEK)</a:t>
            </a:r>
          </a:p>
          <a:p>
            <a:r>
              <a:rPr lang="en-US" sz="1000" dirty="0" err="1"/>
              <a:t>Urs</a:t>
            </a:r>
            <a:r>
              <a:rPr lang="en-US" sz="1000" dirty="0"/>
              <a:t> </a:t>
            </a:r>
            <a:r>
              <a:rPr lang="en-US" sz="1000" dirty="0" err="1"/>
              <a:t>Wiedemann</a:t>
            </a:r>
            <a:r>
              <a:rPr lang="en-US" sz="1000" dirty="0"/>
              <a:t>          (CERN)</a:t>
            </a:r>
            <a:r>
              <a:rPr lang="en-US" sz="1000" dirty="0" smtClean="0">
                <a:solidFill>
                  <a:schemeClr val="bg1"/>
                </a:solidFill>
              </a:rPr>
              <a:t>)</a:t>
            </a:r>
          </a:p>
          <a:p>
            <a:r>
              <a:rPr lang="en-US" sz="1000" dirty="0" smtClean="0"/>
              <a:t>Frank Zimmermann (CERN)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14244" y="1932609"/>
            <a:ext cx="2082659" cy="393954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dirty="0"/>
              <a:t>Guido </a:t>
            </a:r>
            <a:r>
              <a:rPr lang="en-US" sz="1000" dirty="0" err="1"/>
              <a:t>Altarelli</a:t>
            </a:r>
            <a:r>
              <a:rPr lang="en-US" sz="1000" dirty="0"/>
              <a:t> (Rome</a:t>
            </a:r>
            <a:r>
              <a:rPr lang="en-US" sz="1000" dirty="0" smtClean="0"/>
              <a:t>)</a:t>
            </a:r>
          </a:p>
          <a:p>
            <a:r>
              <a:rPr lang="en-US" sz="1000" dirty="0" smtClean="0"/>
              <a:t>Sergio </a:t>
            </a:r>
            <a:r>
              <a:rPr lang="en-US" sz="1000" dirty="0" err="1" smtClean="0"/>
              <a:t>Bertolucci</a:t>
            </a:r>
            <a:r>
              <a:rPr lang="en-US" sz="1000" dirty="0" smtClean="0"/>
              <a:t> (CERN)</a:t>
            </a:r>
          </a:p>
          <a:p>
            <a:r>
              <a:rPr lang="en-US" sz="1000" dirty="0"/>
              <a:t>Stan Brodsky (SLAC)</a:t>
            </a:r>
          </a:p>
          <a:p>
            <a:r>
              <a:rPr lang="en-US" sz="1000" dirty="0"/>
              <a:t>Allen Caldwell -chair  (MPI Munich)</a:t>
            </a:r>
          </a:p>
          <a:p>
            <a:r>
              <a:rPr lang="en-US" sz="1000" dirty="0" err="1"/>
              <a:t>Swapan</a:t>
            </a:r>
            <a:r>
              <a:rPr lang="en-US" sz="1000" dirty="0"/>
              <a:t> </a:t>
            </a:r>
            <a:r>
              <a:rPr lang="en-US" sz="1000" dirty="0" err="1"/>
              <a:t>Chattopadhyay</a:t>
            </a:r>
            <a:r>
              <a:rPr lang="en-US" sz="1000" dirty="0"/>
              <a:t> (Cockcroft)</a:t>
            </a:r>
          </a:p>
          <a:p>
            <a:r>
              <a:rPr lang="en-US" sz="1000" dirty="0"/>
              <a:t>John </a:t>
            </a:r>
            <a:r>
              <a:rPr lang="en-US" sz="1000" dirty="0" err="1"/>
              <a:t>Dainton</a:t>
            </a:r>
            <a:r>
              <a:rPr lang="en-US" sz="1000" dirty="0"/>
              <a:t> (Liverpool)</a:t>
            </a:r>
          </a:p>
          <a:p>
            <a:r>
              <a:rPr lang="en-US" sz="1000" dirty="0"/>
              <a:t>John Ellis (CERN)</a:t>
            </a:r>
          </a:p>
          <a:p>
            <a:r>
              <a:rPr lang="en-US" sz="1000" dirty="0" err="1"/>
              <a:t>Jos</a:t>
            </a:r>
            <a:r>
              <a:rPr lang="en-US" sz="1000" dirty="0"/>
              <a:t> </a:t>
            </a:r>
            <a:r>
              <a:rPr lang="en-US" sz="1000" dirty="0" err="1"/>
              <a:t>Engelen</a:t>
            </a:r>
            <a:r>
              <a:rPr lang="en-US" sz="1000" dirty="0"/>
              <a:t> (CERN)</a:t>
            </a:r>
          </a:p>
          <a:p>
            <a:r>
              <a:rPr lang="en-US" sz="1000" dirty="0"/>
              <a:t>Joel </a:t>
            </a:r>
            <a:r>
              <a:rPr lang="en-US" sz="1000" dirty="0" err="1"/>
              <a:t>Feltesse</a:t>
            </a:r>
            <a:r>
              <a:rPr lang="en-US" sz="1000" dirty="0"/>
              <a:t> (</a:t>
            </a:r>
            <a:r>
              <a:rPr lang="en-US" sz="1000" dirty="0" err="1"/>
              <a:t>Saclay</a:t>
            </a:r>
            <a:r>
              <a:rPr lang="en-US" sz="1000" dirty="0"/>
              <a:t>)</a:t>
            </a:r>
          </a:p>
          <a:p>
            <a:r>
              <a:rPr lang="en-US" sz="1000" dirty="0"/>
              <a:t>Lev </a:t>
            </a:r>
            <a:r>
              <a:rPr lang="en-US" sz="1000" dirty="0" err="1"/>
              <a:t>Lipatov</a:t>
            </a:r>
            <a:r>
              <a:rPr lang="en-US" sz="1000" dirty="0"/>
              <a:t> (</a:t>
            </a:r>
            <a:r>
              <a:rPr lang="en-US" sz="1000" dirty="0" err="1"/>
              <a:t>St.Petersburg</a:t>
            </a:r>
            <a:r>
              <a:rPr lang="en-US" sz="1000" dirty="0"/>
              <a:t>)</a:t>
            </a:r>
          </a:p>
          <a:p>
            <a:r>
              <a:rPr lang="en-US" sz="1000" dirty="0"/>
              <a:t>Roland </a:t>
            </a:r>
            <a:r>
              <a:rPr lang="en-US" sz="1000" dirty="0" err="1"/>
              <a:t>Garoby</a:t>
            </a:r>
            <a:r>
              <a:rPr lang="en-US" sz="1000" dirty="0"/>
              <a:t> (CERN</a:t>
            </a:r>
            <a:r>
              <a:rPr lang="en-US" sz="1000" dirty="0" smtClean="0"/>
              <a:t>)</a:t>
            </a:r>
          </a:p>
          <a:p>
            <a:r>
              <a:rPr lang="en-US" sz="1000" dirty="0"/>
              <a:t>Roland </a:t>
            </a:r>
            <a:r>
              <a:rPr lang="en-US" sz="1000" dirty="0" err="1"/>
              <a:t>Horisberger</a:t>
            </a:r>
            <a:r>
              <a:rPr lang="en-US" sz="1000" dirty="0"/>
              <a:t> (PSI)</a:t>
            </a:r>
          </a:p>
          <a:p>
            <a:r>
              <a:rPr lang="en-US" sz="1000" dirty="0"/>
              <a:t>Young-</a:t>
            </a:r>
            <a:r>
              <a:rPr lang="en-US" sz="1000" dirty="0" err="1"/>
              <a:t>Kee</a:t>
            </a:r>
            <a:r>
              <a:rPr lang="en-US" sz="1000" dirty="0"/>
              <a:t> Kim (</a:t>
            </a:r>
            <a:r>
              <a:rPr lang="en-US" sz="1000" dirty="0" err="1"/>
              <a:t>Fermilab</a:t>
            </a:r>
            <a:r>
              <a:rPr lang="en-US" sz="1000" dirty="0"/>
              <a:t>)</a:t>
            </a:r>
          </a:p>
          <a:p>
            <a:r>
              <a:rPr lang="en-US" sz="1000" dirty="0" err="1"/>
              <a:t>Aharon</a:t>
            </a:r>
            <a:r>
              <a:rPr lang="en-US" sz="1000" dirty="0"/>
              <a:t> Levy (Tel Aviv)</a:t>
            </a:r>
          </a:p>
          <a:p>
            <a:r>
              <a:rPr lang="en-US" sz="1000" dirty="0" err="1"/>
              <a:t>Karlheinz</a:t>
            </a:r>
            <a:r>
              <a:rPr lang="en-US" sz="1000" dirty="0"/>
              <a:t> Meier (</a:t>
            </a:r>
            <a:r>
              <a:rPr lang="en-US" sz="1000" dirty="0" smtClean="0"/>
              <a:t>Heidelberg)</a:t>
            </a:r>
            <a:endParaRPr lang="en-US" sz="1000" dirty="0"/>
          </a:p>
          <a:p>
            <a:r>
              <a:rPr lang="en-US" sz="1000" dirty="0"/>
              <a:t>Richard Milner (Bates</a:t>
            </a:r>
            <a:r>
              <a:rPr lang="en-US" sz="1000" dirty="0" smtClean="0"/>
              <a:t>)</a:t>
            </a:r>
          </a:p>
          <a:p>
            <a:r>
              <a:rPr lang="en-US" sz="1000" dirty="0" smtClean="0"/>
              <a:t>Joachim </a:t>
            </a:r>
            <a:r>
              <a:rPr lang="en-US" sz="1000" dirty="0" err="1" smtClean="0"/>
              <a:t>Mnich</a:t>
            </a:r>
            <a:r>
              <a:rPr lang="en-US" sz="1000" dirty="0" smtClean="0"/>
              <a:t> (DESY)</a:t>
            </a:r>
          </a:p>
          <a:p>
            <a:r>
              <a:rPr lang="en-US" sz="1000" dirty="0"/>
              <a:t>Steven Myers, (CERN</a:t>
            </a:r>
            <a:r>
              <a:rPr lang="en-US" sz="1000" dirty="0" smtClean="0"/>
              <a:t>)</a:t>
            </a:r>
          </a:p>
          <a:p>
            <a:r>
              <a:rPr lang="en-US" sz="1000" dirty="0" smtClean="0"/>
              <a:t>Tatsuya </a:t>
            </a:r>
            <a:r>
              <a:rPr lang="en-US" sz="1000" dirty="0" err="1" smtClean="0"/>
              <a:t>Nakada</a:t>
            </a:r>
            <a:r>
              <a:rPr lang="en-US" sz="1000" dirty="0" smtClean="0"/>
              <a:t> (Lausanne, ECFA)</a:t>
            </a:r>
          </a:p>
          <a:p>
            <a:r>
              <a:rPr lang="en-US" sz="1000" dirty="0" smtClean="0"/>
              <a:t>Guenther </a:t>
            </a:r>
            <a:r>
              <a:rPr lang="en-US" sz="1000" dirty="0" err="1"/>
              <a:t>Rosner</a:t>
            </a:r>
            <a:r>
              <a:rPr lang="en-US" sz="1000" dirty="0"/>
              <a:t> (Glasgow, </a:t>
            </a:r>
            <a:r>
              <a:rPr lang="en-US" sz="1000" dirty="0" err="1"/>
              <a:t>NuPECC</a:t>
            </a:r>
            <a:r>
              <a:rPr lang="en-US" sz="1000" dirty="0"/>
              <a:t>)</a:t>
            </a:r>
          </a:p>
          <a:p>
            <a:r>
              <a:rPr lang="en-US" sz="1000" dirty="0"/>
              <a:t>Alexander </a:t>
            </a:r>
            <a:r>
              <a:rPr lang="en-US" sz="1000" dirty="0" err="1"/>
              <a:t>Skrinsky</a:t>
            </a:r>
            <a:r>
              <a:rPr lang="en-US" sz="1000" dirty="0"/>
              <a:t> (Novosibirsk)</a:t>
            </a:r>
          </a:p>
          <a:p>
            <a:r>
              <a:rPr lang="en-US" sz="1000" dirty="0"/>
              <a:t>Anthony Thomas (</a:t>
            </a:r>
            <a:r>
              <a:rPr lang="en-US" sz="1000" dirty="0" err="1"/>
              <a:t>Jlab</a:t>
            </a:r>
            <a:r>
              <a:rPr lang="en-US" sz="1000" dirty="0"/>
              <a:t>)</a:t>
            </a:r>
          </a:p>
          <a:p>
            <a:r>
              <a:rPr lang="en-US" sz="1000" dirty="0"/>
              <a:t>Steven </a:t>
            </a:r>
            <a:r>
              <a:rPr lang="en-US" sz="1000" dirty="0" err="1"/>
              <a:t>Vigdor</a:t>
            </a:r>
            <a:r>
              <a:rPr lang="en-US" sz="1000" dirty="0"/>
              <a:t> (BNL)</a:t>
            </a:r>
          </a:p>
          <a:p>
            <a:r>
              <a:rPr lang="en-US" sz="1000" dirty="0"/>
              <a:t>Frank </a:t>
            </a:r>
            <a:r>
              <a:rPr lang="en-US" sz="1000" dirty="0" err="1"/>
              <a:t>Wilczek</a:t>
            </a:r>
            <a:r>
              <a:rPr lang="en-US" sz="1000" dirty="0"/>
              <a:t> (MIT)</a:t>
            </a:r>
          </a:p>
          <a:p>
            <a:r>
              <a:rPr lang="en-US" sz="1000" dirty="0"/>
              <a:t>Ferdinand </a:t>
            </a:r>
            <a:r>
              <a:rPr lang="en-US" sz="1000" dirty="0" err="1"/>
              <a:t>Willeke</a:t>
            </a:r>
            <a:r>
              <a:rPr lang="en-US" sz="1000" dirty="0"/>
              <a:t> (BNL)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971" y="1368671"/>
            <a:ext cx="24160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1F497D"/>
                </a:solidFill>
              </a:rPr>
              <a:t>Scientific Advisory Committee</a:t>
            </a:r>
            <a:endParaRPr lang="en-US" sz="1400" b="1" dirty="0">
              <a:solidFill>
                <a:srgbClr val="1F497D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96903" y="3478696"/>
            <a:ext cx="16722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1F497D"/>
                </a:solidFill>
              </a:rPr>
              <a:t>Steering Committee</a:t>
            </a:r>
            <a:endParaRPr lang="en-US" sz="1400" b="1" dirty="0">
              <a:solidFill>
                <a:srgbClr val="1F497D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56270" y="6581001"/>
            <a:ext cx="18640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1F497D"/>
                </a:solidFill>
              </a:rPr>
              <a:t>Working Group </a:t>
            </a:r>
            <a:r>
              <a:rPr lang="en-US" sz="1200" b="1" dirty="0" err="1" smtClean="0">
                <a:solidFill>
                  <a:srgbClr val="1F497D"/>
                </a:solidFill>
              </a:rPr>
              <a:t>Convenors</a:t>
            </a:r>
            <a:endParaRPr lang="en-US" sz="1200" b="1" dirty="0">
              <a:solidFill>
                <a:srgbClr val="1F497D"/>
              </a:solidFill>
            </a:endParaRPr>
          </a:p>
        </p:txBody>
      </p:sp>
      <p:sp>
        <p:nvSpPr>
          <p:cNvPr id="16" name="Title 15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62609"/>
          </a:xfrm>
          <a:solidFill>
            <a:srgbClr val="D1B039">
              <a:alpha val="25000"/>
            </a:srgbClr>
          </a:solidFill>
        </p:spPr>
        <p:txBody>
          <a:bodyPr>
            <a:normAutofit/>
          </a:bodyPr>
          <a:lstStyle/>
          <a:p>
            <a:r>
              <a:rPr lang="en-US" sz="2800" b="1" dirty="0" err="1" smtClean="0">
                <a:solidFill>
                  <a:srgbClr val="1F497D"/>
                </a:solidFill>
              </a:rPr>
              <a:t>Organisation</a:t>
            </a:r>
            <a:r>
              <a:rPr lang="en-US" sz="2800" b="1" dirty="0" smtClean="0">
                <a:solidFill>
                  <a:srgbClr val="1F497D"/>
                </a:solidFill>
              </a:rPr>
              <a:t> + Status for the CDR</a:t>
            </a:r>
            <a:endParaRPr lang="en-US" sz="2800" b="1" dirty="0">
              <a:solidFill>
                <a:srgbClr val="1F497D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27688" y="1214782"/>
            <a:ext cx="14668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1F497D"/>
                </a:solidFill>
              </a:rPr>
              <a:t>Referees of CERN</a:t>
            </a:r>
            <a:endParaRPr lang="en-US" sz="1400" b="1" dirty="0">
              <a:solidFill>
                <a:srgbClr val="1F497D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5385" y="1949726"/>
            <a:ext cx="2962179" cy="4219996"/>
          </a:xfrm>
          <a:prstGeom prst="rect">
            <a:avLst/>
          </a:prstGeom>
          <a:ln w="25400">
            <a:solidFill>
              <a:srgbClr val="1F497D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6493565" y="794802"/>
            <a:ext cx="2398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F497D"/>
                </a:solidFill>
              </a:rPr>
              <a:t>Today: writing … for the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67354" y="6396335"/>
            <a:ext cx="2624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F497D"/>
                </a:solidFill>
              </a:rPr>
              <a:t>Expect CDR in spring 2011</a:t>
            </a:r>
            <a:endParaRPr lang="en-US" dirty="0">
              <a:solidFill>
                <a:srgbClr val="1F497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78351"/>
          </a:xfrm>
          <a:solidFill>
            <a:srgbClr val="C9A122">
              <a:alpha val="29000"/>
            </a:srgbClr>
          </a:solidFill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1F497D"/>
                </a:solidFill>
              </a:rPr>
              <a:t>Summary</a:t>
            </a:r>
            <a:endParaRPr lang="en-US" sz="2800" b="1" dirty="0">
              <a:solidFill>
                <a:srgbClr val="1F497D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5304" y="673123"/>
            <a:ext cx="8201584" cy="5293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The </a:t>
            </a:r>
            <a:r>
              <a:rPr lang="en-US" dirty="0" err="1" smtClean="0">
                <a:solidFill>
                  <a:srgbClr val="000090"/>
                </a:solidFill>
              </a:rPr>
              <a:t>LHeC</a:t>
            </a:r>
            <a:r>
              <a:rPr lang="en-US" dirty="0" smtClean="0">
                <a:solidFill>
                  <a:srgbClr val="000090"/>
                </a:solidFill>
              </a:rPr>
              <a:t> has the potential to become an exciting 5</a:t>
            </a:r>
            <a:r>
              <a:rPr lang="en-US" baseline="30000" dirty="0" smtClean="0">
                <a:solidFill>
                  <a:srgbClr val="000090"/>
                </a:solidFill>
              </a:rPr>
              <a:t>th</a:t>
            </a:r>
            <a:r>
              <a:rPr lang="en-US" dirty="0" smtClean="0">
                <a:solidFill>
                  <a:srgbClr val="000090"/>
                </a:solidFill>
              </a:rPr>
              <a:t> big experiment at the LHC</a:t>
            </a:r>
          </a:p>
          <a:p>
            <a:endParaRPr lang="en-US" dirty="0" smtClean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It needs a new </a:t>
            </a:r>
            <a:r>
              <a:rPr lang="en-US" dirty="0" err="1" smtClean="0">
                <a:solidFill>
                  <a:srgbClr val="000090"/>
                </a:solidFill>
              </a:rPr>
              <a:t>polarised</a:t>
            </a:r>
            <a:r>
              <a:rPr lang="en-US" dirty="0" smtClean="0">
                <a:solidFill>
                  <a:srgbClr val="000090"/>
                </a:solidFill>
              </a:rPr>
              <a:t> electron/positron beam, and two options are under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consideration, a ‘</a:t>
            </a:r>
            <a:r>
              <a:rPr lang="en-US" dirty="0" err="1" smtClean="0">
                <a:solidFill>
                  <a:srgbClr val="000090"/>
                </a:solidFill>
              </a:rPr>
              <a:t>Linac</a:t>
            </a:r>
            <a:r>
              <a:rPr lang="en-US" dirty="0" smtClean="0">
                <a:solidFill>
                  <a:srgbClr val="000090"/>
                </a:solidFill>
              </a:rPr>
              <a:t>’ and a ring, with a ‘linear’ injector.., both promising to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deliver O(50) fb</a:t>
            </a:r>
            <a:r>
              <a:rPr lang="en-US" baseline="30000" dirty="0" smtClean="0">
                <a:solidFill>
                  <a:srgbClr val="000090"/>
                </a:solidFill>
              </a:rPr>
              <a:t>-1 </a:t>
            </a:r>
            <a:r>
              <a:rPr lang="en-US" dirty="0" smtClean="0">
                <a:solidFill>
                  <a:srgbClr val="000090"/>
                </a:solidFill>
              </a:rPr>
              <a:t> thus reaching Q</a:t>
            </a:r>
            <a:r>
              <a:rPr lang="en-US" baseline="30000" dirty="0" smtClean="0">
                <a:solidFill>
                  <a:srgbClr val="000090"/>
                </a:solidFill>
              </a:rPr>
              <a:t>2</a:t>
            </a:r>
            <a:r>
              <a:rPr lang="en-US" dirty="0" smtClean="0">
                <a:solidFill>
                  <a:srgbClr val="000090"/>
                </a:solidFill>
              </a:rPr>
              <a:t> = 1 TeV</a:t>
            </a:r>
            <a:r>
              <a:rPr lang="en-US" baseline="30000" dirty="0" smtClean="0">
                <a:solidFill>
                  <a:srgbClr val="000090"/>
                </a:solidFill>
              </a:rPr>
              <a:t>2</a:t>
            </a:r>
            <a:r>
              <a:rPr lang="en-US" dirty="0" smtClean="0">
                <a:solidFill>
                  <a:srgbClr val="000090"/>
                </a:solidFill>
              </a:rPr>
              <a:t>, high </a:t>
            </a:r>
            <a:r>
              <a:rPr lang="en-US" dirty="0" err="1" smtClean="0">
                <a:solidFill>
                  <a:srgbClr val="000090"/>
                </a:solidFill>
              </a:rPr>
              <a:t>x</a:t>
            </a:r>
            <a:r>
              <a:rPr lang="en-US" dirty="0" smtClean="0">
                <a:solidFill>
                  <a:srgbClr val="000090"/>
                </a:solidFill>
              </a:rPr>
              <a:t> = 0.8 and </a:t>
            </a:r>
            <a:r>
              <a:rPr lang="en-US" dirty="0" err="1" smtClean="0">
                <a:solidFill>
                  <a:srgbClr val="000090"/>
                </a:solidFill>
              </a:rPr>
              <a:t>x</a:t>
            </a:r>
            <a:r>
              <a:rPr lang="en-US" dirty="0" smtClean="0">
                <a:solidFill>
                  <a:srgbClr val="000090"/>
                </a:solidFill>
              </a:rPr>
              <a:t>=10</a:t>
            </a:r>
            <a:r>
              <a:rPr lang="en-US" baseline="30000" dirty="0" smtClean="0">
                <a:solidFill>
                  <a:srgbClr val="000090"/>
                </a:solidFill>
              </a:rPr>
              <a:t>-6</a:t>
            </a:r>
            <a:r>
              <a:rPr lang="en-US" dirty="0" smtClean="0">
                <a:solidFill>
                  <a:srgbClr val="000090"/>
                </a:solidFill>
              </a:rPr>
              <a:t> in DIS..</a:t>
            </a:r>
          </a:p>
          <a:p>
            <a:endParaRPr lang="en-US" dirty="0" smtClean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The </a:t>
            </a:r>
            <a:r>
              <a:rPr lang="en-US" dirty="0" err="1" smtClean="0">
                <a:solidFill>
                  <a:srgbClr val="000090"/>
                </a:solidFill>
              </a:rPr>
              <a:t>LHeC</a:t>
            </a:r>
            <a:r>
              <a:rPr lang="en-US" dirty="0" smtClean="0">
                <a:solidFill>
                  <a:srgbClr val="000090"/>
                </a:solidFill>
              </a:rPr>
              <a:t> physics </a:t>
            </a:r>
            <a:r>
              <a:rPr lang="en-US" dirty="0" err="1" smtClean="0">
                <a:solidFill>
                  <a:srgbClr val="000090"/>
                </a:solidFill>
              </a:rPr>
              <a:t>programme</a:t>
            </a:r>
            <a:r>
              <a:rPr lang="en-US" dirty="0" smtClean="0">
                <a:solidFill>
                  <a:srgbClr val="000090"/>
                </a:solidFill>
              </a:rPr>
              <a:t> is broad, unique and complementary to the LHC</a:t>
            </a:r>
          </a:p>
          <a:p>
            <a:endParaRPr lang="en-US" dirty="0" smtClean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Steps in 2010: DIS11, CDR, EPS, Accelerator Workshop to decide(?) LR-R</a:t>
            </a:r>
          </a:p>
          <a:p>
            <a:endParaRPr lang="en-US" dirty="0" smtClean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…. Adapt </a:t>
            </a:r>
            <a:r>
              <a:rPr lang="en-US" dirty="0" err="1" smtClean="0">
                <a:solidFill>
                  <a:srgbClr val="000090"/>
                </a:solidFill>
              </a:rPr>
              <a:t>organisation</a:t>
            </a:r>
            <a:r>
              <a:rPr lang="en-US" dirty="0" smtClean="0">
                <a:solidFill>
                  <a:srgbClr val="000090"/>
                </a:solidFill>
              </a:rPr>
              <a:t> for international accelerator project and for </a:t>
            </a:r>
            <a:r>
              <a:rPr lang="en-US" dirty="0" err="1" smtClean="0">
                <a:solidFill>
                  <a:srgbClr val="000090"/>
                </a:solidFill>
              </a:rPr>
              <a:t>LHeC</a:t>
            </a:r>
            <a:r>
              <a:rPr lang="en-US" dirty="0" smtClean="0">
                <a:solidFill>
                  <a:srgbClr val="000090"/>
                </a:solidFill>
              </a:rPr>
              <a:t> Collaboration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in order to arrive in time for an exploitation for 10 years, about, assuming the LHC 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lives until ~2030.</a:t>
            </a:r>
          </a:p>
          <a:p>
            <a:endParaRPr lang="en-US" dirty="0" smtClean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Very much depends on the findings in the 2011/2012  LHC run and on us.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 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Envisage update on </a:t>
            </a:r>
            <a:r>
              <a:rPr lang="en-US" dirty="0" err="1" smtClean="0">
                <a:solidFill>
                  <a:srgbClr val="000090"/>
                </a:solidFill>
              </a:rPr>
              <a:t>LHeC</a:t>
            </a:r>
            <a:r>
              <a:rPr lang="en-US" dirty="0" smtClean="0">
                <a:solidFill>
                  <a:srgbClr val="000090"/>
                </a:solidFill>
              </a:rPr>
              <a:t> physics </a:t>
            </a:r>
            <a:r>
              <a:rPr lang="en-US" dirty="0" err="1" smtClean="0">
                <a:solidFill>
                  <a:srgbClr val="000090"/>
                </a:solidFill>
              </a:rPr>
              <a:t>programme</a:t>
            </a:r>
            <a:r>
              <a:rPr lang="en-US" dirty="0" smtClean="0">
                <a:solidFill>
                  <a:srgbClr val="000090"/>
                </a:solidFill>
              </a:rPr>
              <a:t> by spring 2012 (DIS12 ??)</a:t>
            </a:r>
          </a:p>
          <a:p>
            <a:endParaRPr lang="en-US" dirty="0" smtClean="0">
              <a:solidFill>
                <a:srgbClr val="000090"/>
              </a:solidFill>
            </a:endParaRPr>
          </a:p>
          <a:p>
            <a:r>
              <a:rPr lang="en-US" sz="1400" b="1" dirty="0" smtClean="0">
                <a:solidFill>
                  <a:srgbClr val="000090"/>
                </a:solidFill>
              </a:rPr>
              <a:t>THANKS to the whole study group on </a:t>
            </a:r>
            <a:r>
              <a:rPr lang="en-US" sz="1400" b="1" dirty="0" err="1" smtClean="0">
                <a:solidFill>
                  <a:srgbClr val="000090"/>
                </a:solidFill>
              </a:rPr>
              <a:t>LHeC</a:t>
            </a:r>
            <a:r>
              <a:rPr lang="en-US" sz="1400" b="1" dirty="0" smtClean="0">
                <a:solidFill>
                  <a:srgbClr val="000090"/>
                </a:solidFill>
              </a:rPr>
              <a:t> :                http://</a:t>
            </a:r>
            <a:r>
              <a:rPr lang="en-US" sz="1400" b="1" dirty="0" err="1" smtClean="0">
                <a:solidFill>
                  <a:srgbClr val="000090"/>
                </a:solidFill>
              </a:rPr>
              <a:t>cern.ch/lhec</a:t>
            </a:r>
            <a:endParaRPr lang="en-US" sz="1400" dirty="0">
              <a:solidFill>
                <a:srgbClr val="00009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7740" y="6004842"/>
            <a:ext cx="986385" cy="6632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1304"/>
            <a:ext cx="7772400" cy="974035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backup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806174"/>
          </a:xfrm>
          <a:prstGeom prst="rect">
            <a:avLst/>
          </a:prstGeom>
          <a:solidFill>
            <a:srgbClr val="D1B039">
              <a:alpha val="28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rgbClr val="1F497D"/>
                </a:solidFill>
                <a:latin typeface="+mj-lt"/>
                <a:ea typeface="+mj-ea"/>
                <a:cs typeface="+mj-cs"/>
              </a:rPr>
              <a:t>ERL Electrical Site Power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33" y="1833217"/>
            <a:ext cx="8836715" cy="18156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33" y="3648823"/>
            <a:ext cx="8710267" cy="132423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1633" y="4660348"/>
            <a:ext cx="4816889" cy="312710"/>
          </a:xfrm>
          <a:prstGeom prst="rect">
            <a:avLst/>
          </a:prstGeom>
          <a:noFill/>
          <a:ln w="25400">
            <a:solidFill>
              <a:srgbClr val="17392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0522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Deep Inelastic Scattering - </a:t>
            </a:r>
            <a:r>
              <a:rPr lang="en-US" sz="2800" b="1" dirty="0" smtClean="0">
                <a:solidFill>
                  <a:srgbClr val="0000FF"/>
                </a:solidFill>
              </a:rPr>
              <a:t>History</a:t>
            </a:r>
            <a:r>
              <a:rPr lang="en-US" sz="2800" b="1" dirty="0" smtClean="0">
                <a:solidFill>
                  <a:srgbClr val="FF0000"/>
                </a:solidFill>
              </a:rPr>
              <a:t> and Prospects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7203"/>
            <a:ext cx="5174730" cy="46947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6417" y="1115391"/>
            <a:ext cx="3570736" cy="504979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493565" y="1115391"/>
            <a:ext cx="2517913" cy="1918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963478" y="1030204"/>
            <a:ext cx="24165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History of Deep Inelastic Scattering</a:t>
            </a:r>
            <a:endParaRPr lang="en-US" sz="1200" b="1" dirty="0"/>
          </a:p>
        </p:txBody>
      </p:sp>
      <p:sp>
        <p:nvSpPr>
          <p:cNvPr id="10" name="Rectangle 9"/>
          <p:cNvSpPr/>
          <p:nvPr/>
        </p:nvSpPr>
        <p:spPr>
          <a:xfrm>
            <a:off x="6118087" y="2065130"/>
            <a:ext cx="375478" cy="1546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Stanford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118087" y="2065130"/>
            <a:ext cx="6717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Stanford</a:t>
            </a:r>
            <a:endParaRPr lang="en-US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1027"/>
          <p:cNvSpPr txBox="1">
            <a:spLocks noChangeArrowheads="1"/>
          </p:cNvSpPr>
          <p:nvPr/>
        </p:nvSpPr>
        <p:spPr bwMode="auto">
          <a:xfrm>
            <a:off x="266701" y="2197652"/>
            <a:ext cx="8086724" cy="3864135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ct val="35000"/>
              </a:spcAft>
            </a:pPr>
            <a:r>
              <a:rPr lang="en-GB" b="1" u="sng" dirty="0" smtClean="0">
                <a:solidFill>
                  <a:srgbClr val="1F497D"/>
                </a:solidFill>
                <a:latin typeface="Calibri" pitchFamily="34" charset="0"/>
              </a:rPr>
              <a:t>Take SPL type cavity @18 MV/m</a:t>
            </a:r>
            <a:r>
              <a:rPr lang="en-GB" b="1" dirty="0" smtClean="0">
                <a:solidFill>
                  <a:srgbClr val="1F497D"/>
                </a:solidFill>
                <a:latin typeface="Calibri" pitchFamily="34" charset="0"/>
              </a:rPr>
              <a:t>  </a:t>
            </a:r>
            <a:r>
              <a:rPr lang="en-GB" dirty="0" smtClean="0">
                <a:solidFill>
                  <a:srgbClr val="1F497D"/>
                </a:solidFill>
                <a:latin typeface="Calibri" pitchFamily="34" charset="0"/>
              </a:rPr>
              <a:t>(Close to BNL design for </a:t>
            </a:r>
            <a:r>
              <a:rPr lang="en-GB" dirty="0" err="1" smtClean="0">
                <a:solidFill>
                  <a:srgbClr val="1F497D"/>
                </a:solidFill>
                <a:latin typeface="Calibri" pitchFamily="34" charset="0"/>
              </a:rPr>
              <a:t>eRHIC</a:t>
            </a:r>
            <a:r>
              <a:rPr lang="en-GB" dirty="0" smtClean="0">
                <a:solidFill>
                  <a:srgbClr val="1F497D"/>
                </a:solidFill>
                <a:latin typeface="Calibri" pitchFamily="34" charset="0"/>
              </a:rPr>
              <a:t>)</a:t>
            </a:r>
          </a:p>
          <a:p>
            <a:pPr>
              <a:spcAft>
                <a:spcPct val="35000"/>
              </a:spcAft>
            </a:pPr>
            <a:endParaRPr lang="en-GB" sz="1600" dirty="0" smtClean="0">
              <a:solidFill>
                <a:srgbClr val="1F497D"/>
              </a:solidFill>
              <a:latin typeface="Calibri" pitchFamily="34" charset="0"/>
            </a:endParaRPr>
          </a:p>
          <a:p>
            <a:pPr>
              <a:spcAft>
                <a:spcPct val="35000"/>
              </a:spcAft>
              <a:buFontTx/>
              <a:buChar char="•"/>
            </a:pPr>
            <a:r>
              <a:rPr lang="en-GB" sz="1600" dirty="0" smtClean="0">
                <a:latin typeface="Calibri" pitchFamily="34" charset="0"/>
              </a:rPr>
              <a:t>   1.06 m/cavity =&gt; 19.1 MV/</a:t>
            </a:r>
            <a:r>
              <a:rPr lang="en-GB" sz="1600" dirty="0" err="1" smtClean="0">
                <a:latin typeface="Calibri" pitchFamily="34" charset="0"/>
              </a:rPr>
              <a:t>cav</a:t>
            </a:r>
            <a:r>
              <a:rPr lang="en-GB" sz="1600" dirty="0" smtClean="0">
                <a:latin typeface="Calibri" pitchFamily="34" charset="0"/>
              </a:rPr>
              <a:t>  =&gt; </a:t>
            </a:r>
            <a:r>
              <a:rPr lang="en-GB" sz="1600" b="1" dirty="0" smtClean="0">
                <a:solidFill>
                  <a:srgbClr val="1F497D"/>
                </a:solidFill>
                <a:latin typeface="Calibri" pitchFamily="34" charset="0"/>
              </a:rPr>
              <a:t>1056 cavities total </a:t>
            </a:r>
            <a:r>
              <a:rPr lang="en-GB" sz="1600" dirty="0" smtClean="0">
                <a:latin typeface="Calibri" pitchFamily="34" charset="0"/>
              </a:rPr>
              <a:t>(=132 </a:t>
            </a:r>
            <a:r>
              <a:rPr lang="en-GB" sz="1600" dirty="0" err="1" smtClean="0">
                <a:latin typeface="Calibri" pitchFamily="34" charset="0"/>
              </a:rPr>
              <a:t>x</a:t>
            </a:r>
            <a:r>
              <a:rPr lang="en-GB" sz="1600" dirty="0" smtClean="0">
                <a:latin typeface="Calibri" pitchFamily="34" charset="0"/>
              </a:rPr>
              <a:t> 8) </a:t>
            </a:r>
          </a:p>
          <a:p>
            <a:pPr>
              <a:spcAft>
                <a:spcPct val="35000"/>
              </a:spcAft>
              <a:buFontTx/>
              <a:buChar char="•"/>
            </a:pPr>
            <a:r>
              <a:rPr lang="en-GB" sz="1600" dirty="0" smtClean="0">
                <a:latin typeface="Calibri" pitchFamily="34" charset="0"/>
              </a:rPr>
              <a:t>   Take 8 cavities in a 14 m cryomodule  (</a:t>
            </a:r>
            <a:r>
              <a:rPr lang="en-GB" sz="1600" dirty="0" err="1" smtClean="0">
                <a:latin typeface="Calibri" pitchFamily="34" charset="0"/>
              </a:rPr>
              <a:t>cf</a:t>
            </a:r>
            <a:r>
              <a:rPr lang="en-GB" sz="1600" dirty="0" smtClean="0">
                <a:latin typeface="Calibri" pitchFamily="34" charset="0"/>
              </a:rPr>
              <a:t> SPL) =&gt; </a:t>
            </a:r>
            <a:r>
              <a:rPr lang="en-GB" sz="1600" b="1" dirty="0" smtClean="0">
                <a:solidFill>
                  <a:srgbClr val="1F497D"/>
                </a:solidFill>
                <a:latin typeface="Calibri" pitchFamily="34" charset="0"/>
              </a:rPr>
              <a:t>66 </a:t>
            </a:r>
            <a:r>
              <a:rPr lang="en-GB" sz="1600" b="1" dirty="0" err="1" smtClean="0">
                <a:solidFill>
                  <a:srgbClr val="1F497D"/>
                </a:solidFill>
                <a:latin typeface="Calibri" pitchFamily="34" charset="0"/>
              </a:rPr>
              <a:t>cryo</a:t>
            </a:r>
            <a:r>
              <a:rPr lang="en-GB" sz="1600" b="1" dirty="0" smtClean="0">
                <a:solidFill>
                  <a:srgbClr val="1F497D"/>
                </a:solidFill>
                <a:latin typeface="Calibri" pitchFamily="34" charset="0"/>
              </a:rPr>
              <a:t> modules/</a:t>
            </a:r>
            <a:r>
              <a:rPr lang="en-GB" sz="1600" b="1" dirty="0" err="1" smtClean="0">
                <a:solidFill>
                  <a:srgbClr val="1F497D"/>
                </a:solidFill>
                <a:latin typeface="Calibri" pitchFamily="34" charset="0"/>
              </a:rPr>
              <a:t>linac</a:t>
            </a:r>
            <a:endParaRPr lang="en-GB" sz="1600" b="1" dirty="0" smtClean="0">
              <a:solidFill>
                <a:srgbClr val="1F497D"/>
              </a:solidFill>
              <a:latin typeface="Calibri" pitchFamily="34" charset="0"/>
            </a:endParaRPr>
          </a:p>
          <a:p>
            <a:pPr>
              <a:spcAft>
                <a:spcPct val="35000"/>
              </a:spcAft>
            </a:pPr>
            <a:r>
              <a:rPr lang="en-GB" sz="1600" dirty="0" smtClean="0">
                <a:latin typeface="Calibri" pitchFamily="34" charset="0"/>
              </a:rPr>
              <a:t>    Total length = 924 m/</a:t>
            </a:r>
            <a:r>
              <a:rPr lang="en-GB" sz="1600" dirty="0" err="1" smtClean="0">
                <a:latin typeface="Calibri" pitchFamily="34" charset="0"/>
              </a:rPr>
              <a:t>linac</a:t>
            </a:r>
            <a:r>
              <a:rPr lang="en-GB" sz="1600" dirty="0" smtClean="0">
                <a:latin typeface="Calibri" pitchFamily="34" charset="0"/>
              </a:rPr>
              <a:t> + </a:t>
            </a:r>
            <a:r>
              <a:rPr lang="en-GB" sz="1600" u="sng" dirty="0" smtClean="0">
                <a:latin typeface="Calibri" pitchFamily="34" charset="0"/>
              </a:rPr>
              <a:t>margin ~10%</a:t>
            </a:r>
            <a:endParaRPr lang="en-GB" sz="1600" dirty="0" smtClean="0">
              <a:latin typeface="Calibri" pitchFamily="34" charset="0"/>
            </a:endParaRPr>
          </a:p>
          <a:p>
            <a:pPr>
              <a:spcAft>
                <a:spcPct val="35000"/>
              </a:spcAft>
              <a:buFontTx/>
              <a:buChar char="•"/>
            </a:pPr>
            <a:r>
              <a:rPr lang="en-GB" sz="1600" dirty="0" smtClean="0">
                <a:latin typeface="Calibri" pitchFamily="34" charset="0"/>
              </a:rPr>
              <a:t>   Power loss in arcs = 9.5 MW, 9 kW/cavity, Take </a:t>
            </a:r>
            <a:r>
              <a:rPr lang="en-GB" sz="1600" dirty="0" err="1" smtClean="0">
                <a:latin typeface="Calibri" pitchFamily="34" charset="0"/>
              </a:rPr>
              <a:t>P</a:t>
            </a:r>
            <a:r>
              <a:rPr lang="en-GB" sz="1600" baseline="-25000" dirty="0" err="1" smtClean="0">
                <a:latin typeface="Calibri" pitchFamily="34" charset="0"/>
              </a:rPr>
              <a:t>rf</a:t>
            </a:r>
            <a:r>
              <a:rPr lang="en-GB" sz="1600" dirty="0" smtClean="0">
                <a:latin typeface="Calibri" pitchFamily="34" charset="0"/>
              </a:rPr>
              <a:t>  = 20 kW/cavity  with overhead for    feedbacks, </a:t>
            </a:r>
            <a:r>
              <a:rPr lang="en-GB" sz="1600" b="1" dirty="0" smtClean="0">
                <a:solidFill>
                  <a:srgbClr val="1F497D"/>
                </a:solidFill>
                <a:latin typeface="Calibri" pitchFamily="34" charset="0"/>
              </a:rPr>
              <a:t>total installed RF 21 MW</a:t>
            </a:r>
            <a:r>
              <a:rPr lang="en-GB" sz="1600" b="1" dirty="0" smtClean="0">
                <a:latin typeface="Calibri" pitchFamily="34" charset="0"/>
              </a:rPr>
              <a:t>. </a:t>
            </a:r>
          </a:p>
          <a:p>
            <a:pPr>
              <a:spcAft>
                <a:spcPct val="35000"/>
              </a:spcAft>
              <a:buFontTx/>
              <a:buChar char="•"/>
            </a:pPr>
            <a:r>
              <a:rPr lang="en-GB" sz="1600" dirty="0" smtClean="0">
                <a:latin typeface="Calibri" pitchFamily="34" charset="0"/>
              </a:rPr>
              <a:t>   No challenge for power couplers, power sources – could be solid state</a:t>
            </a:r>
          </a:p>
          <a:p>
            <a:pPr>
              <a:spcAft>
                <a:spcPct val="35000"/>
              </a:spcAft>
              <a:buFontTx/>
              <a:buChar char="•"/>
            </a:pPr>
            <a:r>
              <a:rPr lang="en-GB" sz="1600" dirty="0" smtClean="0">
                <a:latin typeface="Calibri" pitchFamily="34" charset="0"/>
              </a:rPr>
              <a:t>   However, still need adjacent gallery to house RF equipment (high gradient = radiation !)        4-5 m diameter sufficient</a:t>
            </a:r>
          </a:p>
          <a:p>
            <a:pPr>
              <a:spcAft>
                <a:spcPct val="35000"/>
              </a:spcAft>
              <a:buFontTx/>
              <a:buChar char="•"/>
            </a:pPr>
            <a:r>
              <a:rPr lang="en-US" sz="1600" dirty="0" smtClean="0">
                <a:latin typeface="Calibri" pitchFamily="34" charset="0"/>
              </a:rPr>
              <a:t> Synchrotron radiation losses in arcs:  need re-accelerating ‘mini’-</a:t>
            </a:r>
            <a:r>
              <a:rPr lang="en-US" sz="1600" dirty="0" err="1" smtClean="0">
                <a:latin typeface="Calibri" pitchFamily="34" charset="0"/>
              </a:rPr>
              <a:t>linacs</a:t>
            </a:r>
            <a:endParaRPr lang="en-US" sz="1600" dirty="0" smtClean="0">
              <a:latin typeface="Calibri" pitchFamily="34" charset="0"/>
            </a:endParaRPr>
          </a:p>
          <a:p>
            <a:pPr>
              <a:spcAft>
                <a:spcPct val="35000"/>
              </a:spcAft>
            </a:pPr>
            <a:endParaRPr lang="en-US" sz="1600" dirty="0" smtClean="0">
              <a:latin typeface="Calibri" pitchFamily="34" charset="0"/>
            </a:endParaRPr>
          </a:p>
        </p:txBody>
      </p:sp>
      <p:sp>
        <p:nvSpPr>
          <p:cNvPr id="4" name="Rectangle 1026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0"/>
            <a:ext cx="9144000" cy="596348"/>
          </a:xfrm>
          <a:prstGeom prst="rect">
            <a:avLst/>
          </a:prstGeom>
          <a:solidFill>
            <a:srgbClr val="D1B039">
              <a:alpha val="27000"/>
            </a:srgbClr>
          </a:solidFill>
          <a:ln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>
              <a:tabLst>
                <a:tab pos="1947863" algn="l"/>
              </a:tabLst>
            </a:pPr>
            <a:r>
              <a:rPr lang="en-US" sz="2800" b="1" dirty="0" smtClean="0">
                <a:solidFill>
                  <a:srgbClr val="1F497D"/>
                </a:solidFill>
              </a:rPr>
              <a:t>Three Pass ERL RF system at 721 MHz</a:t>
            </a:r>
            <a:endParaRPr lang="en-US" sz="2800" b="1" dirty="0" smtClean="0">
              <a:solidFill>
                <a:srgbClr val="1F497D"/>
              </a:solidFill>
              <a:latin typeface="Calibri" pitchFamily="34" charset="0"/>
            </a:endParaRPr>
          </a:p>
        </p:txBody>
      </p:sp>
      <p:sp>
        <p:nvSpPr>
          <p:cNvPr id="5" name="Text Box 1027"/>
          <p:cNvSpPr txBox="1">
            <a:spLocks noChangeArrowheads="1"/>
          </p:cNvSpPr>
          <p:nvPr/>
        </p:nvSpPr>
        <p:spPr bwMode="auto">
          <a:xfrm>
            <a:off x="225551" y="1090723"/>
            <a:ext cx="848982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ct val="35000"/>
              </a:spcAft>
            </a:pPr>
            <a:r>
              <a:rPr lang="en-US" dirty="0" smtClean="0">
                <a:latin typeface="Calibri" pitchFamily="34" charset="0"/>
              </a:rPr>
              <a:t>Energy = 3 * 20 GeV, 2 x 10 GeV Linacs, 6.6 </a:t>
            </a:r>
            <a:r>
              <a:rPr lang="en-US" dirty="0" err="1" smtClean="0">
                <a:latin typeface="Calibri" pitchFamily="34" charset="0"/>
              </a:rPr>
              <a:t>mA</a:t>
            </a:r>
            <a:r>
              <a:rPr lang="en-US" dirty="0" smtClean="0">
                <a:latin typeface="Calibri" pitchFamily="34" charset="0"/>
              </a:rPr>
              <a:t>.  721 MHz, allow for 25 ns bunches</a:t>
            </a:r>
            <a:endParaRPr lang="en-GB" dirty="0">
              <a:latin typeface="Calibri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262" y="996713"/>
            <a:ext cx="2443564" cy="2861336"/>
          </a:xfrm>
          <a:prstGeom prst="rect">
            <a:avLst/>
          </a:prstGeom>
        </p:spPr>
      </p:pic>
      <p:sp>
        <p:nvSpPr>
          <p:cNvPr id="64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6096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sz="2400" b="1" dirty="0" smtClean="0"/>
              <a:t>Charm – </a:t>
            </a:r>
            <a:r>
              <a:rPr lang="en-US" sz="2400" b="1" dirty="0" err="1" smtClean="0"/>
              <a:t>α</a:t>
            </a:r>
            <a:r>
              <a:rPr lang="en-US" sz="2400" b="1" baseline="-25000" dirty="0" err="1" smtClean="0"/>
              <a:t>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167866" y="5964957"/>
            <a:ext cx="349146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/>
              <a:t>LHeC</a:t>
            </a:r>
            <a:r>
              <a:rPr lang="en-US" sz="1600" b="1" dirty="0" smtClean="0"/>
              <a:t>: higher fraction of </a:t>
            </a:r>
            <a:r>
              <a:rPr lang="en-US" sz="1600" b="1" dirty="0" err="1" smtClean="0"/>
              <a:t>c</a:t>
            </a:r>
            <a:r>
              <a:rPr lang="en-US" sz="1600" b="1" dirty="0" smtClean="0"/>
              <a:t>, larger range,</a:t>
            </a:r>
          </a:p>
          <a:p>
            <a:r>
              <a:rPr lang="en-US" sz="1600" b="1" dirty="0" smtClean="0"/>
              <a:t>smaller beam spot, better Si detectors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262" y="3920435"/>
            <a:ext cx="2639510" cy="26811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9822" y="841239"/>
            <a:ext cx="5433620" cy="512371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59714" y="2211937"/>
            <a:ext cx="50526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>
                <a:solidFill>
                  <a:srgbClr val="FF0000"/>
                </a:solidFill>
              </a:rPr>
              <a:t>LHeC</a:t>
            </a:r>
            <a:endParaRPr lang="en-US" sz="1100" dirty="0" smtClean="0">
              <a:solidFill>
                <a:srgbClr val="FF0000"/>
              </a:solidFill>
            </a:endParaRPr>
          </a:p>
          <a:p>
            <a:r>
              <a:rPr lang="en-US" sz="1100" dirty="0" smtClean="0"/>
              <a:t>HERA</a:t>
            </a:r>
            <a:endParaRPr lang="en-US" sz="1100" dirty="0"/>
          </a:p>
        </p:txBody>
      </p:sp>
      <p:cxnSp>
        <p:nvCxnSpPr>
          <p:cNvPr id="15" name="Straight Connector 14"/>
          <p:cNvCxnSpPr/>
          <p:nvPr/>
        </p:nvCxnSpPr>
        <p:spPr>
          <a:xfrm rot="10800000">
            <a:off x="1159565" y="996713"/>
            <a:ext cx="1612348" cy="1588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33262" y="1402522"/>
            <a:ext cx="498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</a:t>
            </a:r>
            <a:r>
              <a:rPr lang="en-US" baseline="-25000" dirty="0" smtClean="0"/>
              <a:t>2</a:t>
            </a:r>
            <a:r>
              <a:rPr lang="en-US" baseline="30000" dirty="0" smtClean="0"/>
              <a:t>cc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6879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J/ψ – golden channel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E2BAA-81C4-184E-8BFA-3AFA3D83D168}" type="slidenum">
              <a:rPr lang="en-US" smtClean="0"/>
              <a:pPr/>
              <a:t>62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862" y="2362200"/>
            <a:ext cx="5543688" cy="39941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550" y="1162050"/>
            <a:ext cx="2768600" cy="24003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715550" y="1417638"/>
            <a:ext cx="228050" cy="3349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593889" y="4921478"/>
            <a:ext cx="189026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cf</a:t>
            </a:r>
            <a:r>
              <a:rPr lang="en-US" sz="1400" dirty="0" smtClean="0"/>
              <a:t> also:</a:t>
            </a:r>
          </a:p>
          <a:p>
            <a:r>
              <a:rPr lang="en-US" sz="1400" dirty="0" err="1" smtClean="0"/>
              <a:t>A.Caldwell</a:t>
            </a:r>
            <a:r>
              <a:rPr lang="en-US" sz="1400" dirty="0" smtClean="0"/>
              <a:t>, </a:t>
            </a:r>
            <a:r>
              <a:rPr lang="en-US" sz="1400" dirty="0" err="1" smtClean="0"/>
              <a:t>H.Kowalski</a:t>
            </a:r>
            <a:endParaRPr lang="en-US" sz="1400" dirty="0" smtClean="0"/>
          </a:p>
          <a:p>
            <a:r>
              <a:rPr lang="en-US" sz="1400" dirty="0" smtClean="0"/>
              <a:t>PR C81:025203,2010</a:t>
            </a:r>
          </a:p>
          <a:p>
            <a:r>
              <a:rPr lang="en-US" sz="1400" dirty="0" smtClean="0"/>
              <a:t>Investigation of nuclear</a:t>
            </a:r>
          </a:p>
          <a:p>
            <a:r>
              <a:rPr lang="en-US" sz="1400" dirty="0" smtClean="0"/>
              <a:t>matter with J/Psi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334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z="2400" b="1" dirty="0"/>
              <a:t>Quark-Gluon Dynamics - Diffraction and HFS </a:t>
            </a:r>
            <a:r>
              <a:rPr lang="en-US" sz="1400" b="1" dirty="0"/>
              <a:t>(fwd jets)</a:t>
            </a:r>
            <a:endParaRPr lang="en-US" dirty="0"/>
          </a:p>
        </p:txBody>
      </p:sp>
      <p:sp>
        <p:nvSpPr>
          <p:cNvPr id="153607" name="Text Box 7"/>
          <p:cNvSpPr txBox="1">
            <a:spLocks noChangeArrowheads="1"/>
          </p:cNvSpPr>
          <p:nvPr/>
        </p:nvSpPr>
        <p:spPr bwMode="auto">
          <a:xfrm>
            <a:off x="1219200" y="2630099"/>
            <a:ext cx="22780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 smtClean="0"/>
              <a:t>Production of high mass 1</a:t>
            </a:r>
            <a:r>
              <a:rPr lang="en-US" sz="1200" b="1" baseline="30000" dirty="0" smtClean="0"/>
              <a:t>-</a:t>
            </a:r>
            <a:r>
              <a:rPr lang="en-US" sz="1200" b="1" dirty="0" smtClean="0"/>
              <a:t> states</a:t>
            </a:r>
            <a:endParaRPr lang="en-US" sz="1200" b="1" dirty="0"/>
          </a:p>
        </p:txBody>
      </p:sp>
      <p:pic>
        <p:nvPicPr>
          <p:cNvPr id="153609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782348"/>
            <a:ext cx="2133600" cy="1929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3611" name="Line 11"/>
          <p:cNvSpPr>
            <a:spLocks noChangeShapeType="1"/>
          </p:cNvSpPr>
          <p:nvPr/>
        </p:nvSpPr>
        <p:spPr bwMode="auto">
          <a:xfrm>
            <a:off x="7162800" y="39624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2383" y="2711450"/>
            <a:ext cx="3803454" cy="36893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8799" y="762000"/>
            <a:ext cx="2727281" cy="179361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812383" y="2251501"/>
            <a:ext cx="38860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 dirty="0" smtClean="0"/>
          </a:p>
          <a:p>
            <a:r>
              <a:rPr lang="en-US" sz="1200" b="1" dirty="0" smtClean="0"/>
              <a:t>Understand multi-jet emission (</a:t>
            </a:r>
            <a:r>
              <a:rPr lang="en-US" sz="1200" b="1" dirty="0" err="1" smtClean="0"/>
              <a:t>unintegr</a:t>
            </a:r>
            <a:r>
              <a:rPr lang="en-US" sz="1200" b="1" dirty="0" smtClean="0"/>
              <a:t>. </a:t>
            </a:r>
            <a:r>
              <a:rPr lang="en-US" sz="1200" b="1" dirty="0" err="1" smtClean="0"/>
              <a:t>pdf’s</a:t>
            </a:r>
            <a:r>
              <a:rPr lang="en-US" sz="1200" b="1" dirty="0" smtClean="0"/>
              <a:t>), tune </a:t>
            </a:r>
            <a:r>
              <a:rPr lang="en-US" sz="1200" b="1" dirty="0" err="1" smtClean="0"/>
              <a:t>MC’s</a:t>
            </a:r>
            <a:endParaRPr lang="en-US" sz="1200" b="1" dirty="0" smtClean="0"/>
          </a:p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029200" y="6400800"/>
            <a:ext cx="387610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At HERA resolved </a:t>
            </a:r>
            <a:r>
              <a:rPr lang="en-US" sz="1200" b="1" dirty="0" err="1" smtClean="0">
                <a:sym typeface="Symbol" charset="2"/>
              </a:rPr>
              <a:t></a:t>
            </a:r>
            <a:r>
              <a:rPr lang="en-US" sz="1200" b="1" dirty="0" smtClean="0"/>
              <a:t> effects mimic non-</a:t>
            </a:r>
            <a:r>
              <a:rPr lang="en-US" sz="1200" b="1" dirty="0" err="1" smtClean="0"/>
              <a:t>kt</a:t>
            </a:r>
            <a:r>
              <a:rPr lang="en-US" sz="1200" b="1" dirty="0" smtClean="0"/>
              <a:t> ordered emission</a:t>
            </a:r>
          </a:p>
          <a:p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837" y="2907098"/>
            <a:ext cx="4003027" cy="37985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806174"/>
          </a:xfrm>
          <a:prstGeom prst="rect">
            <a:avLst/>
          </a:prstGeom>
          <a:solidFill>
            <a:srgbClr val="C8D144">
              <a:alpha val="28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smtClean="0">
                <a:solidFill>
                  <a:schemeClr val="bg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LINAC – </a:t>
            </a:r>
            <a:r>
              <a:rPr lang="en-US" sz="2800" b="1" dirty="0" smtClean="0">
                <a:solidFill>
                  <a:schemeClr val="bg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near</a:t>
            </a:r>
            <a:r>
              <a:rPr lang="en-US" sz="2800" b="1" noProof="0" dirty="0" smtClean="0">
                <a:solidFill>
                  <a:schemeClr val="bg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the IR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491" y="1168044"/>
            <a:ext cx="8460449" cy="525632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806174"/>
          </a:xfrm>
          <a:prstGeom prst="rect">
            <a:avLst/>
          </a:prstGeom>
          <a:solidFill>
            <a:srgbClr val="C8D144">
              <a:alpha val="28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smtClean="0">
                <a:solidFill>
                  <a:schemeClr val="bg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LINAC – </a:t>
            </a:r>
            <a:r>
              <a:rPr lang="en-US" sz="2800" b="1" dirty="0" smtClean="0">
                <a:solidFill>
                  <a:schemeClr val="bg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injector side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016" y="1100483"/>
            <a:ext cx="8481255" cy="535995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875992" y="6105327"/>
            <a:ext cx="29372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000000"/>
                </a:solidFill>
              </a:rPr>
              <a:t>18.1.11 -All civil engineering drawings tentative!</a:t>
            </a:r>
            <a:endParaRPr lang="en-US" sz="11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31" y="1913224"/>
            <a:ext cx="8751224" cy="351874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775252"/>
          </a:xfrm>
          <a:prstGeom prst="rect">
            <a:avLst/>
          </a:prstGeom>
          <a:solidFill>
            <a:srgbClr val="C9A122">
              <a:alpha val="26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2800" b="1" dirty="0" smtClean="0">
                <a:solidFill>
                  <a:srgbClr val="1F497D"/>
                </a:solidFill>
              </a:rPr>
              <a:t>Calorimeter - Resolutions and Scales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lafresolut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5042" y="737116"/>
            <a:ext cx="6255287" cy="4762106"/>
          </a:xfrm>
          <a:prstGeom prst="rect">
            <a:avLst/>
          </a:prstGeom>
        </p:spPr>
      </p:pic>
      <p:graphicFrame>
        <p:nvGraphicFramePr>
          <p:cNvPr id="22530" name="Object 2"/>
          <p:cNvGraphicFramePr>
            <a:graphicFrameLocks noChangeAspect="1"/>
          </p:cNvGraphicFramePr>
          <p:nvPr/>
        </p:nvGraphicFramePr>
        <p:xfrm>
          <a:off x="4991652" y="5499222"/>
          <a:ext cx="3403314" cy="866908"/>
        </p:xfrm>
        <a:graphic>
          <a:graphicData uri="http://schemas.openxmlformats.org/presentationml/2006/ole">
            <p:oleObj spid="_x0000_s29698" name="Equation" r:id="rId4" imgW="2641600" imgH="673100" progId="Equation.3">
              <p:embed/>
            </p:oleObj>
          </a:graphicData>
        </a:graphic>
      </p:graphicFrame>
      <p:graphicFrame>
        <p:nvGraphicFramePr>
          <p:cNvPr id="22531" name="Object 3"/>
          <p:cNvGraphicFramePr>
            <a:graphicFrameLocks noChangeAspect="1"/>
          </p:cNvGraphicFramePr>
          <p:nvPr/>
        </p:nvGraphicFramePr>
        <p:xfrm>
          <a:off x="387423" y="5714104"/>
          <a:ext cx="2295237" cy="652026"/>
        </p:xfrm>
        <a:graphic>
          <a:graphicData uri="http://schemas.openxmlformats.org/presentationml/2006/ole">
            <p:oleObj spid="_x0000_s29699" name="Equation" r:id="rId5" imgW="2235200" imgH="635000" progId="Equation.3">
              <p:embed/>
            </p:oleObj>
          </a:graphicData>
        </a:graphic>
      </p:graphicFrame>
      <p:cxnSp>
        <p:nvCxnSpPr>
          <p:cNvPr id="9" name="Straight Arrow Connector 8"/>
          <p:cNvCxnSpPr/>
          <p:nvPr/>
        </p:nvCxnSpPr>
        <p:spPr>
          <a:xfrm rot="10800000">
            <a:off x="7557868" y="2497414"/>
            <a:ext cx="464924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0" y="0"/>
            <a:ext cx="9144000" cy="775252"/>
          </a:xfrm>
          <a:prstGeom prst="rect">
            <a:avLst/>
          </a:prstGeom>
          <a:solidFill>
            <a:srgbClr val="C9A122">
              <a:alpha val="26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2800" b="1" dirty="0" smtClean="0">
                <a:solidFill>
                  <a:srgbClr val="FF0000"/>
                </a:solidFill>
              </a:rPr>
              <a:t>Momentum Resolution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5739"/>
          </a:xfrm>
          <a:solidFill>
            <a:srgbClr val="D1B039">
              <a:alpha val="27000"/>
            </a:srgbClr>
          </a:solidFill>
          <a:ln w="3175">
            <a:noFill/>
          </a:ln>
        </p:spPr>
        <p:txBody>
          <a:bodyPr>
            <a:normAutofit/>
          </a:bodyPr>
          <a:lstStyle/>
          <a:p>
            <a:r>
              <a:rPr lang="de-CH" sz="2800" b="1" dirty="0" err="1" smtClean="0">
                <a:solidFill>
                  <a:srgbClr val="1F497D"/>
                </a:solidFill>
              </a:rPr>
              <a:t>Linac-Ring</a:t>
            </a:r>
            <a:r>
              <a:rPr lang="de-CH" sz="2800" b="1" dirty="0" smtClean="0">
                <a:solidFill>
                  <a:srgbClr val="1F497D"/>
                </a:solidFill>
              </a:rPr>
              <a:t> </a:t>
            </a:r>
            <a:r>
              <a:rPr lang="de-CH" sz="2800" b="1" dirty="0" err="1" smtClean="0">
                <a:solidFill>
                  <a:srgbClr val="1F497D"/>
                </a:solidFill>
              </a:rPr>
              <a:t>Cryogenics</a:t>
            </a:r>
            <a:endParaRPr lang="en-US" sz="2800" b="1" dirty="0">
              <a:solidFill>
                <a:srgbClr val="1F497D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92080" y="4221088"/>
            <a:ext cx="3672408" cy="430887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de-CH" sz="1100" dirty="0" smtClean="0"/>
              <a:t>Cooling requirements dominated by dynamic losses at 2 K</a:t>
            </a:r>
          </a:p>
          <a:p>
            <a:r>
              <a:rPr lang="de-CH" sz="1100" dirty="0" smtClean="0"/>
              <a:t>(other loads neglected here for simplicity)</a:t>
            </a:r>
          </a:p>
        </p:txBody>
      </p:sp>
      <p:sp>
        <p:nvSpPr>
          <p:cNvPr id="6" name="Rectangle 5"/>
          <p:cNvSpPr/>
          <p:nvPr/>
        </p:nvSpPr>
        <p:spPr>
          <a:xfrm>
            <a:off x="1907704" y="1700808"/>
            <a:ext cx="3168352" cy="14401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907704" y="2564904"/>
            <a:ext cx="3168352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923928" y="2348880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smtClean="0"/>
              <a:t>1 km</a:t>
            </a:r>
            <a:endParaRPr lang="en-US" sz="1200" dirty="0"/>
          </a:p>
        </p:txBody>
      </p:sp>
      <p:sp>
        <p:nvSpPr>
          <p:cNvPr id="9" name="Oval 8"/>
          <p:cNvSpPr/>
          <p:nvPr/>
        </p:nvSpPr>
        <p:spPr>
          <a:xfrm>
            <a:off x="2555776" y="1484784"/>
            <a:ext cx="144016" cy="1440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699792" y="1484784"/>
            <a:ext cx="144016" cy="1440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139952" y="1484784"/>
            <a:ext cx="144016" cy="1440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283968" y="1484784"/>
            <a:ext cx="144016" cy="1440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907704" y="2780928"/>
            <a:ext cx="3168352" cy="14401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2555776" y="2996952"/>
            <a:ext cx="144016" cy="1440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699792" y="2996952"/>
            <a:ext cx="144016" cy="1440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131568" y="2996952"/>
            <a:ext cx="144016" cy="1440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283968" y="2996952"/>
            <a:ext cx="144016" cy="1440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267744" y="2564904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smtClean="0"/>
              <a:t>string of cryomodules</a:t>
            </a:r>
            <a:endParaRPr lang="en-US" sz="1200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2915816" y="1628800"/>
            <a:ext cx="576064" cy="1587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4499992" y="1628800"/>
            <a:ext cx="576064" cy="1587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10800000" flipV="1">
            <a:off x="1907704" y="1628798"/>
            <a:ext cx="648072" cy="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rot="10800000">
            <a:off x="3563890" y="1627212"/>
            <a:ext cx="576062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1907704" y="2059260"/>
            <a:ext cx="792088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835696" y="1844824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smtClean="0"/>
              <a:t>Sector 250 m</a:t>
            </a:r>
            <a:endParaRPr lang="en-US" sz="1200" dirty="0"/>
          </a:p>
        </p:txBody>
      </p:sp>
      <p:sp>
        <p:nvSpPr>
          <p:cNvPr id="36" name="TextBox 35"/>
          <p:cNvSpPr txBox="1"/>
          <p:nvPr/>
        </p:nvSpPr>
        <p:spPr>
          <a:xfrm>
            <a:off x="611560" y="1980129"/>
            <a:ext cx="792088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sz="3200" b="1" dirty="0" smtClean="0"/>
              <a:t>ERL</a:t>
            </a:r>
            <a:endParaRPr lang="en-US" sz="32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1763688" y="1279793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smtClean="0"/>
              <a:t>Cryo supply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187624" y="3152001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u="sng" dirty="0" smtClean="0"/>
              <a:t>2 Cryoplant units</a:t>
            </a:r>
            <a:endParaRPr lang="en-US" sz="1200" u="sng" dirty="0"/>
          </a:p>
        </p:txBody>
      </p:sp>
      <p:cxnSp>
        <p:nvCxnSpPr>
          <p:cNvPr id="42" name="Straight Arrow Connector 41"/>
          <p:cNvCxnSpPr>
            <a:endCxn id="14" idx="3"/>
          </p:cNvCxnSpPr>
          <p:nvPr/>
        </p:nvCxnSpPr>
        <p:spPr>
          <a:xfrm flipV="1">
            <a:off x="2348136" y="3119877"/>
            <a:ext cx="228731" cy="930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2555776" y="2204864"/>
            <a:ext cx="12241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000" dirty="0" smtClean="0"/>
              <a:t>Picture not to scale</a:t>
            </a:r>
            <a:endParaRPr lang="en-US" sz="1000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4365104"/>
            <a:ext cx="1584176" cy="1980221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3" name="Rectangle 52"/>
          <p:cNvSpPr/>
          <p:nvPr/>
        </p:nvSpPr>
        <p:spPr>
          <a:xfrm>
            <a:off x="2267744" y="4221088"/>
            <a:ext cx="576064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Connector 53"/>
          <p:cNvCxnSpPr/>
          <p:nvPr/>
        </p:nvCxnSpPr>
        <p:spPr>
          <a:xfrm rot="5400000">
            <a:off x="1367644" y="5049180"/>
            <a:ext cx="12241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2195736" y="5661248"/>
            <a:ext cx="576064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Connector 55"/>
          <p:cNvCxnSpPr/>
          <p:nvPr/>
        </p:nvCxnSpPr>
        <p:spPr>
          <a:xfrm rot="10800000">
            <a:off x="1979713" y="4437112"/>
            <a:ext cx="2880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rot="10800000">
            <a:off x="1979712" y="5661248"/>
            <a:ext cx="2160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1331640" y="5877272"/>
            <a:ext cx="648072" cy="21602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1187624" y="6145559"/>
            <a:ext cx="936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smtClean="0"/>
              <a:t>Distribution</a:t>
            </a:r>
            <a:endParaRPr lang="en-US" sz="1200" dirty="0"/>
          </a:p>
        </p:txBody>
      </p:sp>
      <p:sp>
        <p:nvSpPr>
          <p:cNvPr id="67" name="TextBox 66"/>
          <p:cNvSpPr txBox="1"/>
          <p:nvPr/>
        </p:nvSpPr>
        <p:spPr>
          <a:xfrm>
            <a:off x="2123728" y="6165304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smtClean="0"/>
              <a:t>Cryo supply</a:t>
            </a:r>
          </a:p>
        </p:txBody>
      </p:sp>
      <p:cxnSp>
        <p:nvCxnSpPr>
          <p:cNvPr id="73" name="Straight Arrow Connector 72"/>
          <p:cNvCxnSpPr/>
          <p:nvPr/>
        </p:nvCxnSpPr>
        <p:spPr>
          <a:xfrm>
            <a:off x="1979712" y="6093296"/>
            <a:ext cx="576064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rot="10800000">
            <a:off x="755576" y="6091708"/>
            <a:ext cx="576064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rot="10800000">
            <a:off x="1979712" y="5877272"/>
            <a:ext cx="2160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1979712" y="4725144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smtClean="0"/>
              <a:t>Split cold boxes (see LEP2, LHC)</a:t>
            </a:r>
            <a:endParaRPr lang="en-US" sz="1200" dirty="0"/>
          </a:p>
        </p:txBody>
      </p:sp>
      <p:cxnSp>
        <p:nvCxnSpPr>
          <p:cNvPr id="85" name="Straight Arrow Connector 84"/>
          <p:cNvCxnSpPr/>
          <p:nvPr/>
        </p:nvCxnSpPr>
        <p:spPr>
          <a:xfrm>
            <a:off x="3059832" y="4437112"/>
            <a:ext cx="72008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2915816" y="4088105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smtClean="0"/>
              <a:t>On surface</a:t>
            </a:r>
            <a:endParaRPr lang="en-US" sz="1200" dirty="0"/>
          </a:p>
        </p:txBody>
      </p:sp>
      <p:sp>
        <p:nvSpPr>
          <p:cNvPr id="88" name="TextBox 87"/>
          <p:cNvSpPr txBox="1"/>
          <p:nvPr/>
        </p:nvSpPr>
        <p:spPr>
          <a:xfrm>
            <a:off x="2915816" y="5775647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smtClean="0"/>
              <a:t>Underground cavern</a:t>
            </a:r>
            <a:endParaRPr lang="en-US" sz="1200" dirty="0"/>
          </a:p>
        </p:txBody>
      </p:sp>
      <p:cxnSp>
        <p:nvCxnSpPr>
          <p:cNvPr id="89" name="Straight Arrow Connector 88"/>
          <p:cNvCxnSpPr/>
          <p:nvPr/>
        </p:nvCxnSpPr>
        <p:spPr>
          <a:xfrm>
            <a:off x="2987824" y="5805264"/>
            <a:ext cx="792088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 rot="5400000" flipH="1" flipV="1">
            <a:off x="2375756" y="4545124"/>
            <a:ext cx="216024" cy="1440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 rot="16200000" flipH="1">
            <a:off x="2267744" y="5229200"/>
            <a:ext cx="360040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 rot="5400000" flipH="1" flipV="1">
            <a:off x="1007604" y="5049180"/>
            <a:ext cx="16561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>
            <a:off x="1835696" y="4221088"/>
            <a:ext cx="4320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Rectangle 103"/>
          <p:cNvSpPr/>
          <p:nvPr/>
        </p:nvSpPr>
        <p:spPr>
          <a:xfrm>
            <a:off x="2267744" y="3933056"/>
            <a:ext cx="576064" cy="14401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6" name="Straight Connector 105"/>
          <p:cNvCxnSpPr>
            <a:stCxn id="104" idx="2"/>
            <a:endCxn id="53" idx="0"/>
          </p:cNvCxnSpPr>
          <p:nvPr/>
        </p:nvCxnSpPr>
        <p:spPr>
          <a:xfrm rot="5400000">
            <a:off x="2483768" y="4149080"/>
            <a:ext cx="1440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/>
          <p:cNvSpPr txBox="1"/>
          <p:nvPr/>
        </p:nvSpPr>
        <p:spPr>
          <a:xfrm>
            <a:off x="2051720" y="3717032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smtClean="0"/>
              <a:t>Compressor s</a:t>
            </a:r>
            <a:endParaRPr lang="en-US" sz="1200" dirty="0"/>
          </a:p>
        </p:txBody>
      </p:sp>
      <p:sp>
        <p:nvSpPr>
          <p:cNvPr id="108" name="Rectangle 107"/>
          <p:cNvSpPr/>
          <p:nvPr/>
        </p:nvSpPr>
        <p:spPr>
          <a:xfrm>
            <a:off x="539552" y="4221088"/>
            <a:ext cx="576064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9" name="Straight Connector 108"/>
          <p:cNvCxnSpPr/>
          <p:nvPr/>
        </p:nvCxnSpPr>
        <p:spPr>
          <a:xfrm rot="5400000">
            <a:off x="719572" y="5049180"/>
            <a:ext cx="12241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Rectangle 109"/>
          <p:cNvSpPr/>
          <p:nvPr/>
        </p:nvSpPr>
        <p:spPr>
          <a:xfrm>
            <a:off x="539552" y="5661248"/>
            <a:ext cx="576064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1" name="Straight Connector 110"/>
          <p:cNvCxnSpPr/>
          <p:nvPr/>
        </p:nvCxnSpPr>
        <p:spPr>
          <a:xfrm rot="10800000">
            <a:off x="1115616" y="4437112"/>
            <a:ext cx="2160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 rot="10800000">
            <a:off x="1115615" y="5661248"/>
            <a:ext cx="2160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 rot="10800000">
            <a:off x="1115615" y="5877272"/>
            <a:ext cx="2160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 rot="5400000" flipH="1" flipV="1">
            <a:off x="647564" y="5049180"/>
            <a:ext cx="16561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/>
          <p:nvPr/>
        </p:nvCxnSpPr>
        <p:spPr>
          <a:xfrm>
            <a:off x="1115616" y="4221088"/>
            <a:ext cx="360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Rectangle 120"/>
          <p:cNvSpPr/>
          <p:nvPr/>
        </p:nvSpPr>
        <p:spPr>
          <a:xfrm>
            <a:off x="539552" y="3933056"/>
            <a:ext cx="576064" cy="14401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2" name="Straight Connector 121"/>
          <p:cNvCxnSpPr>
            <a:stCxn id="121" idx="2"/>
            <a:endCxn id="108" idx="0"/>
          </p:cNvCxnSpPr>
          <p:nvPr/>
        </p:nvCxnSpPr>
        <p:spPr>
          <a:xfrm rot="5400000">
            <a:off x="755576" y="4149080"/>
            <a:ext cx="1440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/>
          <p:nvPr/>
        </p:nvCxnSpPr>
        <p:spPr>
          <a:xfrm rot="5400000">
            <a:off x="1475656" y="3429000"/>
            <a:ext cx="216024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/>
          <p:cNvCxnSpPr>
            <a:stCxn id="40" idx="2"/>
          </p:cNvCxnSpPr>
          <p:nvPr/>
        </p:nvCxnSpPr>
        <p:spPr>
          <a:xfrm rot="16200000" flipH="1">
            <a:off x="1853698" y="3447002"/>
            <a:ext cx="216024" cy="1800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>
            <a:stCxn id="58" idx="0"/>
            <a:endCxn id="58" idx="2"/>
          </p:cNvCxnSpPr>
          <p:nvPr/>
        </p:nvCxnSpPr>
        <p:spPr>
          <a:xfrm rot="16200000" flipH="1">
            <a:off x="1547664" y="5985284"/>
            <a:ext cx="216024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340768"/>
            <a:ext cx="3744416" cy="1296144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sp>
        <p:nvSpPr>
          <p:cNvPr id="138" name="TextBox 137"/>
          <p:cNvSpPr txBox="1"/>
          <p:nvPr/>
        </p:nvSpPr>
        <p:spPr>
          <a:xfrm>
            <a:off x="5292080" y="2733308"/>
            <a:ext cx="3672408" cy="1415772"/>
          </a:xfrm>
          <a:prstGeom prst="rect">
            <a:avLst/>
          </a:prstGeom>
          <a:solidFill>
            <a:srgbClr val="D1B039">
              <a:alpha val="28000"/>
            </a:srgbClr>
          </a:solidFill>
          <a:ln w="63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de-CH" dirty="0" smtClean="0"/>
              <a:t>CW operation, 18 MV/m</a:t>
            </a:r>
          </a:p>
          <a:p>
            <a:r>
              <a:rPr lang="de-CH" dirty="0" smtClean="0"/>
              <a:t>2 K thermal load: 37 W/m </a:t>
            </a:r>
            <a:r>
              <a:rPr lang="de-CH" sz="1100" dirty="0" smtClean="0"/>
              <a:t>(for active length)</a:t>
            </a:r>
            <a:endParaRPr lang="de-CH" dirty="0" smtClean="0"/>
          </a:p>
          <a:p>
            <a:r>
              <a:rPr lang="de-CH" dirty="0" smtClean="0"/>
              <a:t>2 K total therma l load: 42 kW @ 2 K</a:t>
            </a:r>
          </a:p>
          <a:p>
            <a:r>
              <a:rPr lang="de-CH" dirty="0" smtClean="0"/>
              <a:t>Electric power: 30 MW</a:t>
            </a:r>
          </a:p>
          <a:p>
            <a:r>
              <a:rPr lang="de-CH" sz="1400" dirty="0" smtClean="0"/>
              <a:t>(with a COP of 700)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5292080" y="4725144"/>
            <a:ext cx="3672408" cy="1600438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sz="1400" dirty="0" smtClean="0"/>
              <a:t>Lay-out is based on LHC cryogenic principles with split cold boxes (surface cold box and underground cold box with cold compressors).</a:t>
            </a:r>
          </a:p>
          <a:p>
            <a:endParaRPr lang="de-CH" sz="1400" dirty="0" smtClean="0"/>
          </a:p>
          <a:p>
            <a:r>
              <a:rPr lang="de-CH" sz="1400" dirty="0" smtClean="0"/>
              <a:t>Refrigerator units of approx. 5 kW @ 2 K assumed. To be designed. Technology and experience: LHC, CEBAF (JLAB).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51565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US" sz="2800" b="1" dirty="0" smtClean="0"/>
              <a:t>Heavy </a:t>
            </a:r>
            <a:r>
              <a:rPr lang="en-US" sz="2800" b="1" dirty="0" err="1" smtClean="0"/>
              <a:t>Flavours</a:t>
            </a:r>
            <a:r>
              <a:rPr lang="en-US" sz="2800" b="1" dirty="0" smtClean="0"/>
              <a:t> at the </a:t>
            </a:r>
            <a:r>
              <a:rPr lang="en-US" sz="2800" b="1" dirty="0" err="1" smtClean="0"/>
              <a:t>LHeC</a:t>
            </a:r>
            <a:endParaRPr 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522" y="850347"/>
            <a:ext cx="5941391" cy="59851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63851"/>
          </a:xfrm>
          <a:solidFill>
            <a:srgbClr val="D1B039">
              <a:alpha val="28000"/>
            </a:srgbClr>
          </a:solidFill>
        </p:spPr>
        <p:txBody>
          <a:bodyPr>
            <a:normAutofit/>
          </a:bodyPr>
          <a:lstStyle/>
          <a:p>
            <a:r>
              <a:rPr lang="en-US" sz="2800" b="1" dirty="0" err="1" smtClean="0">
                <a:solidFill>
                  <a:srgbClr val="1F497D"/>
                </a:solidFill>
              </a:rPr>
              <a:t>LHeC</a:t>
            </a:r>
            <a:r>
              <a:rPr lang="en-US" sz="2800" b="1" dirty="0" smtClean="0">
                <a:solidFill>
                  <a:srgbClr val="1F497D"/>
                </a:solidFill>
              </a:rPr>
              <a:t> Physics -1 </a:t>
            </a:r>
            <a:endParaRPr lang="en-US" sz="2800" b="1" dirty="0">
              <a:solidFill>
                <a:srgbClr val="1F497D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37974" y="960783"/>
            <a:ext cx="6900334" cy="5539979"/>
          </a:xfrm>
          <a:prstGeom prst="rect">
            <a:avLst/>
          </a:prstGeom>
          <a:noFill/>
          <a:ln>
            <a:solidFill>
              <a:srgbClr val="1F497D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Grand unification? </a:t>
            </a:r>
            <a:r>
              <a:rPr lang="en-US" dirty="0" err="1" smtClean="0"/>
              <a:t>α</a:t>
            </a:r>
            <a:r>
              <a:rPr lang="en-US" baseline="-25000" dirty="0" err="1" smtClean="0"/>
              <a:t>s</a:t>
            </a:r>
            <a:r>
              <a:rPr lang="en-US" dirty="0" smtClean="0"/>
              <a:t> to per mille accuracy: jets </a:t>
            </a:r>
            <a:r>
              <a:rPr lang="en-US" dirty="0" err="1" smtClean="0"/>
              <a:t>vs</a:t>
            </a:r>
            <a:r>
              <a:rPr lang="en-US" dirty="0" smtClean="0"/>
              <a:t> inclusive</a:t>
            </a:r>
            <a:endParaRPr lang="en-US" dirty="0" smtClean="0">
              <a:sym typeface="Wingdings"/>
            </a:endParaRPr>
          </a:p>
          <a:p>
            <a:pPr marL="342900" indent="-342900"/>
            <a:r>
              <a:rPr lang="en-US" dirty="0" smtClean="0">
                <a:sym typeface="Wingdings"/>
              </a:rPr>
              <a:t>                </a:t>
            </a:r>
            <a:r>
              <a:rPr lang="en-US" dirty="0" err="1" smtClean="0">
                <a:sym typeface="Wingdings"/>
              </a:rPr>
              <a:t>ultraprecision</a:t>
            </a:r>
            <a:r>
              <a:rPr lang="en-US" dirty="0" smtClean="0">
                <a:sym typeface="Wingdings"/>
              </a:rPr>
              <a:t> DIS </a:t>
            </a:r>
            <a:r>
              <a:rPr lang="en-US" dirty="0" err="1" smtClean="0">
                <a:sym typeface="Wingdings"/>
              </a:rPr>
              <a:t>programme</a:t>
            </a:r>
            <a:r>
              <a:rPr lang="en-US" dirty="0" smtClean="0">
                <a:sym typeface="Wingdings"/>
              </a:rPr>
              <a:t>: </a:t>
            </a:r>
            <a:r>
              <a:rPr lang="en-US" dirty="0" err="1" smtClean="0">
                <a:sym typeface="Wingdings"/>
              </a:rPr>
              <a:t>N</a:t>
            </a:r>
            <a:r>
              <a:rPr lang="en-US" baseline="30000" dirty="0" err="1" smtClean="0">
                <a:sym typeface="Wingdings"/>
              </a:rPr>
              <a:t>k</a:t>
            </a:r>
            <a:r>
              <a:rPr lang="en-US" dirty="0" err="1" smtClean="0">
                <a:sym typeface="Wingdings"/>
              </a:rPr>
              <a:t>LO</a:t>
            </a:r>
            <a:r>
              <a:rPr lang="en-US" dirty="0" smtClean="0">
                <a:sym typeface="Wingdings"/>
              </a:rPr>
              <a:t>, charm, beauty, </a:t>
            </a:r>
            <a:r>
              <a:rPr lang="en-US" dirty="0" err="1" smtClean="0">
                <a:sym typeface="Wingdings"/>
              </a:rPr>
              <a:t>ep/eD</a:t>
            </a:r>
            <a:r>
              <a:rPr lang="en-US" dirty="0" smtClean="0">
                <a:sym typeface="Wingdings"/>
              </a:rPr>
              <a:t>,..</a:t>
            </a:r>
          </a:p>
          <a:p>
            <a:pPr marL="342900" indent="-342900"/>
            <a:endParaRPr lang="en-US" dirty="0" smtClean="0">
              <a:sym typeface="Wingdings"/>
            </a:endParaRPr>
          </a:p>
          <a:p>
            <a:pPr marL="342900" indent="-342900">
              <a:buAutoNum type="arabicPeriod" startAt="2"/>
            </a:pPr>
            <a:r>
              <a:rPr lang="en-US" dirty="0" smtClean="0">
                <a:sym typeface="Wingdings"/>
              </a:rPr>
              <a:t>A new phase of </a:t>
            </a:r>
            <a:r>
              <a:rPr lang="en-US" dirty="0" err="1" smtClean="0">
                <a:sym typeface="Wingdings"/>
              </a:rPr>
              <a:t>hadronic</a:t>
            </a:r>
            <a:r>
              <a:rPr lang="en-US" dirty="0" smtClean="0">
                <a:sym typeface="Wingdings"/>
              </a:rPr>
              <a:t> matter: high densities, small </a:t>
            </a:r>
            <a:r>
              <a:rPr lang="en-US" dirty="0" err="1" smtClean="0"/>
              <a:t>α</a:t>
            </a:r>
            <a:r>
              <a:rPr lang="en-US" baseline="-25000" dirty="0" err="1" smtClean="0"/>
              <a:t>s</a:t>
            </a:r>
            <a:r>
              <a:rPr lang="en-US" baseline="-25000" dirty="0" smtClean="0"/>
              <a:t>     </a:t>
            </a:r>
          </a:p>
          <a:p>
            <a:pPr marL="342900" indent="-342900"/>
            <a:r>
              <a:rPr lang="en-US" baseline="-25000" dirty="0" smtClean="0"/>
              <a:t> </a:t>
            </a:r>
            <a:r>
              <a:rPr lang="en-US" dirty="0" smtClean="0"/>
              <a:t>                saturation of the gluon density? BFKL-Planck scale</a:t>
            </a:r>
          </a:p>
          <a:p>
            <a:pPr marL="342900" indent="-342900"/>
            <a:r>
              <a:rPr lang="en-US" dirty="0" smtClean="0"/>
              <a:t>                 </a:t>
            </a:r>
            <a:r>
              <a:rPr lang="en-US" dirty="0" err="1" smtClean="0"/>
              <a:t>superhigh</a:t>
            </a:r>
            <a:r>
              <a:rPr lang="en-US" dirty="0" smtClean="0"/>
              <a:t>-energy neutrino physics (</a:t>
            </a:r>
            <a:r>
              <a:rPr lang="en-US" dirty="0" err="1" smtClean="0"/>
              <a:t>p</a:t>
            </a:r>
            <a:r>
              <a:rPr lang="en-US" dirty="0" smtClean="0"/>
              <a:t>-N)</a:t>
            </a:r>
          </a:p>
          <a:p>
            <a:pPr marL="342900" indent="-342900"/>
            <a:endParaRPr lang="en-US" dirty="0" smtClean="0"/>
          </a:p>
          <a:p>
            <a:pPr marL="342900" indent="-342900">
              <a:buAutoNum type="arabicPeriod" startAt="3"/>
            </a:pPr>
            <a:r>
              <a:rPr lang="en-US" dirty="0" err="1" smtClean="0"/>
              <a:t>Partons</a:t>
            </a:r>
            <a:r>
              <a:rPr lang="en-US" dirty="0" smtClean="0"/>
              <a:t> in nuclei (4 orders of magnitude extension)</a:t>
            </a:r>
          </a:p>
          <a:p>
            <a:pPr marL="342900" indent="-342900"/>
            <a:r>
              <a:rPr lang="en-US" dirty="0" smtClean="0"/>
              <a:t>                 saturation in </a:t>
            </a:r>
            <a:r>
              <a:rPr lang="en-US" dirty="0" err="1" smtClean="0"/>
              <a:t>eA</a:t>
            </a:r>
            <a:r>
              <a:rPr lang="en-US" dirty="0" smtClean="0"/>
              <a:t> (A</a:t>
            </a:r>
            <a:r>
              <a:rPr lang="en-US" baseline="30000" dirty="0" smtClean="0"/>
              <a:t>1/3</a:t>
            </a:r>
            <a:r>
              <a:rPr lang="en-US" dirty="0" smtClean="0"/>
              <a:t>?), nuclear </a:t>
            </a:r>
            <a:r>
              <a:rPr lang="en-US" dirty="0" err="1" smtClean="0"/>
              <a:t>parton</a:t>
            </a:r>
            <a:r>
              <a:rPr lang="en-US" dirty="0" smtClean="0"/>
              <a:t> distributions</a:t>
            </a:r>
          </a:p>
          <a:p>
            <a:pPr marL="342900" indent="-342900"/>
            <a:r>
              <a:rPr lang="en-US" dirty="0" smtClean="0"/>
              <a:t>                 black body limit of F</a:t>
            </a:r>
            <a:r>
              <a:rPr lang="en-US" baseline="-25000" dirty="0" smtClean="0"/>
              <a:t>2</a:t>
            </a:r>
            <a:r>
              <a:rPr lang="en-US" dirty="0" smtClean="0"/>
              <a:t>, </a:t>
            </a:r>
            <a:r>
              <a:rPr lang="en-US" dirty="0" err="1" smtClean="0"/>
              <a:t>colour</a:t>
            </a:r>
            <a:r>
              <a:rPr lang="en-US" dirty="0" smtClean="0"/>
              <a:t> transparency, …</a:t>
            </a:r>
          </a:p>
          <a:p>
            <a:pPr marL="342900" indent="-342900"/>
            <a:endParaRPr lang="en-US" dirty="0" smtClean="0"/>
          </a:p>
          <a:p>
            <a:pPr marL="342900" indent="-342900">
              <a:buAutoNum type="arabicPeriod" startAt="4"/>
            </a:pPr>
            <a:r>
              <a:rPr lang="en-US" dirty="0" smtClean="0"/>
              <a:t>Novel QCD phenomena</a:t>
            </a:r>
          </a:p>
          <a:p>
            <a:pPr marL="342900" indent="-342900"/>
            <a:r>
              <a:rPr lang="en-US" dirty="0" smtClean="0"/>
              <a:t>                  </a:t>
            </a:r>
            <a:r>
              <a:rPr lang="en-US" dirty="0" err="1" smtClean="0"/>
              <a:t>instantons</a:t>
            </a:r>
            <a:r>
              <a:rPr lang="en-US" dirty="0" smtClean="0"/>
              <a:t>, </a:t>
            </a:r>
            <a:r>
              <a:rPr lang="en-US" dirty="0" err="1" smtClean="0"/>
              <a:t>odderons</a:t>
            </a:r>
            <a:r>
              <a:rPr lang="en-US" dirty="0" smtClean="0"/>
              <a:t>, hidden </a:t>
            </a:r>
            <a:r>
              <a:rPr lang="en-US" dirty="0" err="1" smtClean="0"/>
              <a:t>colour</a:t>
            </a:r>
            <a:r>
              <a:rPr lang="en-US" dirty="0" smtClean="0"/>
              <a:t>, sea=</a:t>
            </a:r>
            <a:r>
              <a:rPr lang="en-US" dirty="0" err="1" smtClean="0"/>
              <a:t>antiquarks</a:t>
            </a:r>
            <a:r>
              <a:rPr lang="en-US" dirty="0" smtClean="0"/>
              <a:t> (strange)</a:t>
            </a:r>
          </a:p>
          <a:p>
            <a:pPr marL="342900" indent="-342900"/>
            <a:r>
              <a:rPr lang="en-US" dirty="0" smtClean="0"/>
              <a:t>                  </a:t>
            </a:r>
          </a:p>
          <a:p>
            <a:pPr marL="342900" indent="-342900">
              <a:buAutoNum type="arabicPeriod" startAt="5"/>
            </a:pPr>
            <a:r>
              <a:rPr lang="en-US" dirty="0" err="1" smtClean="0"/>
              <a:t>Complementarity</a:t>
            </a:r>
            <a:r>
              <a:rPr lang="en-US" dirty="0" smtClean="0"/>
              <a:t> to new physics at the LHC</a:t>
            </a:r>
          </a:p>
          <a:p>
            <a:pPr marL="342900" indent="-342900"/>
            <a:r>
              <a:rPr lang="en-US" dirty="0" smtClean="0"/>
              <a:t>                   LQ spectroscopy, </a:t>
            </a:r>
            <a:r>
              <a:rPr lang="en-US" dirty="0" err="1" smtClean="0"/>
              <a:t>eeqq</a:t>
            </a:r>
            <a:r>
              <a:rPr lang="en-US" dirty="0" smtClean="0"/>
              <a:t> CI, Higgs, </a:t>
            </a:r>
            <a:r>
              <a:rPr lang="en-US" dirty="0" err="1" smtClean="0"/>
              <a:t>e</a:t>
            </a:r>
            <a:r>
              <a:rPr lang="en-US" baseline="30000" dirty="0" smtClean="0"/>
              <a:t>*</a:t>
            </a:r>
          </a:p>
          <a:p>
            <a:pPr marL="342900" indent="-342900"/>
            <a:endParaRPr lang="en-US" dirty="0" smtClean="0"/>
          </a:p>
          <a:p>
            <a:pPr marL="342900" indent="-342900">
              <a:buAutoNum type="arabicPeriod" startAt="6"/>
            </a:pPr>
            <a:r>
              <a:rPr lang="en-US" dirty="0" smtClean="0">
                <a:sym typeface="Wingdings"/>
              </a:rPr>
              <a:t>Complete unfolding of </a:t>
            </a:r>
            <a:r>
              <a:rPr lang="en-US" dirty="0" err="1" smtClean="0">
                <a:sym typeface="Wingdings"/>
              </a:rPr>
              <a:t>partonic</a:t>
            </a:r>
            <a:r>
              <a:rPr lang="en-US" dirty="0" smtClean="0">
                <a:sym typeface="Wingdings"/>
              </a:rPr>
              <a:t> content of the proton, </a:t>
            </a:r>
          </a:p>
          <a:p>
            <a:pPr marL="342900" indent="-342900"/>
            <a:r>
              <a:rPr lang="en-US" dirty="0" smtClean="0">
                <a:sym typeface="Wingdings"/>
              </a:rPr>
              <a:t>                   direct and in QCD</a:t>
            </a:r>
            <a:endParaRPr lang="en-US" dirty="0" smtClean="0"/>
          </a:p>
          <a:p>
            <a:pPr marL="342900" indent="-342900"/>
            <a:endParaRPr lang="en-US" baseline="30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609600"/>
          </a:xfrm>
          <a:solidFill>
            <a:srgbClr val="008000">
              <a:alpha val="16000"/>
            </a:srgbClr>
          </a:solidFill>
        </p:spPr>
        <p:txBody>
          <a:bodyPr/>
          <a:lstStyle/>
          <a:p>
            <a:pPr eaLnBrk="1" hangingPunct="1"/>
            <a:r>
              <a:rPr lang="en-US" sz="2400" b="1" dirty="0" smtClean="0">
                <a:solidFill>
                  <a:srgbClr val="008000"/>
                </a:solidFill>
              </a:rPr>
              <a:t>HERA  - ‘an unfinished business’</a:t>
            </a:r>
            <a:endParaRPr lang="en-US" b="1" dirty="0" smtClean="0">
              <a:solidFill>
                <a:srgbClr val="008000"/>
              </a:solidFill>
            </a:endParaRPr>
          </a:p>
        </p:txBody>
      </p:sp>
      <p:sp>
        <p:nvSpPr>
          <p:cNvPr id="75779" name="Text Box 1028"/>
          <p:cNvSpPr txBox="1">
            <a:spLocks noChangeArrowheads="1"/>
          </p:cNvSpPr>
          <p:nvPr/>
        </p:nvSpPr>
        <p:spPr bwMode="auto">
          <a:xfrm>
            <a:off x="2234096" y="883478"/>
            <a:ext cx="4525898" cy="5509201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Low </a:t>
            </a:r>
            <a:r>
              <a:rPr lang="en-US" sz="1600" dirty="0" err="1">
                <a:solidFill>
                  <a:srgbClr val="000000"/>
                </a:solidFill>
              </a:rPr>
              <a:t>x</a:t>
            </a:r>
            <a:r>
              <a:rPr lang="en-US" sz="1600" dirty="0">
                <a:solidFill>
                  <a:srgbClr val="000000"/>
                </a:solidFill>
              </a:rPr>
              <a:t>: DGLAP holds</a:t>
            </a:r>
            <a:r>
              <a:rPr lang="en-US" sz="1600" dirty="0" smtClean="0">
                <a:solidFill>
                  <a:srgbClr val="000000"/>
                </a:solidFill>
              </a:rPr>
              <a:t> although </a:t>
            </a:r>
            <a:r>
              <a:rPr lang="en-US" sz="1600" dirty="0">
                <a:solidFill>
                  <a:srgbClr val="000000"/>
                </a:solidFill>
              </a:rPr>
              <a:t>ln1/x is large</a:t>
            </a:r>
          </a:p>
          <a:p>
            <a:r>
              <a:rPr lang="en-US" sz="1600" dirty="0">
                <a:solidFill>
                  <a:srgbClr val="000000"/>
                </a:solidFill>
              </a:rPr>
              <a:t>            Saturation not proven</a:t>
            </a:r>
          </a:p>
          <a:p>
            <a:endParaRPr lang="en-US" sz="1600" dirty="0">
              <a:solidFill>
                <a:srgbClr val="000000"/>
              </a:solidFill>
            </a:endParaRPr>
          </a:p>
          <a:p>
            <a:r>
              <a:rPr lang="en-US" sz="1600" dirty="0">
                <a:solidFill>
                  <a:srgbClr val="000000"/>
                </a:solidFill>
              </a:rPr>
              <a:t>High </a:t>
            </a:r>
            <a:r>
              <a:rPr lang="en-US" sz="1600" dirty="0" err="1">
                <a:solidFill>
                  <a:srgbClr val="000000"/>
                </a:solidFill>
              </a:rPr>
              <a:t>x</a:t>
            </a:r>
            <a:r>
              <a:rPr lang="en-US" sz="1600" dirty="0">
                <a:solidFill>
                  <a:srgbClr val="000000"/>
                </a:solidFill>
              </a:rPr>
              <a:t>: would have required much higher luminosity</a:t>
            </a:r>
          </a:p>
          <a:p>
            <a:r>
              <a:rPr lang="en-US" sz="1600" dirty="0">
                <a:solidFill>
                  <a:srgbClr val="000000"/>
                </a:solidFill>
              </a:rPr>
              <a:t>            [</a:t>
            </a:r>
            <a:r>
              <a:rPr lang="en-US" sz="1600" dirty="0" err="1">
                <a:solidFill>
                  <a:srgbClr val="000000"/>
                </a:solidFill>
              </a:rPr>
              <a:t>u/d</a:t>
            </a:r>
            <a:r>
              <a:rPr lang="en-US" sz="1600" dirty="0">
                <a:solidFill>
                  <a:srgbClr val="000000"/>
                </a:solidFill>
              </a:rPr>
              <a:t> ?, </a:t>
            </a:r>
            <a:r>
              <a:rPr lang="en-US" sz="1600" dirty="0" err="1">
                <a:solidFill>
                  <a:srgbClr val="000000"/>
                </a:solidFill>
              </a:rPr>
              <a:t>xg</a:t>
            </a:r>
            <a:r>
              <a:rPr lang="en-US" sz="1600" dirty="0">
                <a:solidFill>
                  <a:srgbClr val="000000"/>
                </a:solidFill>
              </a:rPr>
              <a:t> ?]</a:t>
            </a:r>
          </a:p>
          <a:p>
            <a:endParaRPr lang="en-US" sz="1600" dirty="0">
              <a:solidFill>
                <a:srgbClr val="000000"/>
              </a:solidFill>
            </a:endParaRPr>
          </a:p>
          <a:p>
            <a:r>
              <a:rPr lang="en-US" sz="1600" dirty="0">
                <a:solidFill>
                  <a:srgbClr val="000000"/>
                </a:solidFill>
              </a:rPr>
              <a:t>Neutron structure not explored</a:t>
            </a:r>
          </a:p>
          <a:p>
            <a:endParaRPr lang="en-US" sz="1600" dirty="0">
              <a:solidFill>
                <a:srgbClr val="000000"/>
              </a:solidFill>
            </a:endParaRPr>
          </a:p>
          <a:p>
            <a:r>
              <a:rPr lang="en-US" sz="1600" dirty="0">
                <a:solidFill>
                  <a:srgbClr val="000000"/>
                </a:solidFill>
              </a:rPr>
              <a:t>Nuclear structure not explored</a:t>
            </a:r>
          </a:p>
          <a:p>
            <a:endParaRPr lang="en-US" sz="1600" dirty="0">
              <a:solidFill>
                <a:srgbClr val="000000"/>
              </a:solidFill>
            </a:endParaRPr>
          </a:p>
          <a:p>
            <a:r>
              <a:rPr lang="en-US" sz="1600" dirty="0">
                <a:solidFill>
                  <a:srgbClr val="000000"/>
                </a:solidFill>
              </a:rPr>
              <a:t>New concepts introduced, investigation just started:</a:t>
            </a:r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sz="1600" dirty="0" smtClean="0">
                <a:solidFill>
                  <a:srgbClr val="000000"/>
                </a:solidFill>
              </a:rPr>
              <a:t> -</a:t>
            </a:r>
            <a:r>
              <a:rPr lang="en-US" sz="1600" dirty="0" err="1">
                <a:solidFill>
                  <a:srgbClr val="000000"/>
                </a:solidFill>
              </a:rPr>
              <a:t>parton</a:t>
            </a:r>
            <a:r>
              <a:rPr lang="en-US" sz="1600" dirty="0">
                <a:solidFill>
                  <a:srgbClr val="000000"/>
                </a:solidFill>
              </a:rPr>
              <a:t> amplitudes (</a:t>
            </a:r>
            <a:r>
              <a:rPr lang="en-US" sz="1600" dirty="0" err="1">
                <a:solidFill>
                  <a:srgbClr val="000000"/>
                </a:solidFill>
              </a:rPr>
              <a:t>GPD’s</a:t>
            </a:r>
            <a:r>
              <a:rPr lang="en-US" sz="1600" dirty="0">
                <a:solidFill>
                  <a:srgbClr val="000000"/>
                </a:solidFill>
              </a:rPr>
              <a:t>, proton hologram)</a:t>
            </a:r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sz="1600" dirty="0" smtClean="0">
                <a:solidFill>
                  <a:srgbClr val="000000"/>
                </a:solidFill>
              </a:rPr>
              <a:t> -</a:t>
            </a:r>
            <a:r>
              <a:rPr lang="en-US" sz="1600" dirty="0">
                <a:solidFill>
                  <a:srgbClr val="000000"/>
                </a:solidFill>
              </a:rPr>
              <a:t>diffractive </a:t>
            </a:r>
            <a:r>
              <a:rPr lang="en-US" sz="1600" dirty="0" err="1">
                <a:solidFill>
                  <a:srgbClr val="000000"/>
                </a:solidFill>
              </a:rPr>
              <a:t>partons</a:t>
            </a:r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sz="1600" dirty="0" smtClean="0">
                <a:solidFill>
                  <a:srgbClr val="000000"/>
                </a:solidFill>
              </a:rPr>
              <a:t> -</a:t>
            </a:r>
            <a:r>
              <a:rPr lang="en-US" sz="1600" dirty="0" err="1">
                <a:solidFill>
                  <a:srgbClr val="000000"/>
                </a:solidFill>
              </a:rPr>
              <a:t>unintegrated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partons</a:t>
            </a:r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sz="1600" dirty="0" smtClean="0">
                <a:solidFill>
                  <a:srgbClr val="000000"/>
                </a:solidFill>
              </a:rPr>
              <a:t> -heavy quarks</a:t>
            </a:r>
          </a:p>
          <a:p>
            <a:endParaRPr lang="en-US" sz="1600" dirty="0">
              <a:solidFill>
                <a:srgbClr val="000000"/>
              </a:solidFill>
            </a:endParaRPr>
          </a:p>
          <a:p>
            <a:r>
              <a:rPr lang="en-US" sz="1600" dirty="0" err="1">
                <a:solidFill>
                  <a:srgbClr val="000000"/>
                </a:solidFill>
              </a:rPr>
              <a:t>Instantons</a:t>
            </a:r>
            <a:r>
              <a:rPr lang="en-US" sz="1600" dirty="0">
                <a:solidFill>
                  <a:srgbClr val="000000"/>
                </a:solidFill>
              </a:rPr>
              <a:t> not observed</a:t>
            </a:r>
          </a:p>
          <a:p>
            <a:endParaRPr lang="en-US" sz="1600" dirty="0">
              <a:solidFill>
                <a:srgbClr val="000000"/>
              </a:solidFill>
            </a:endParaRPr>
          </a:p>
          <a:p>
            <a:r>
              <a:rPr lang="en-US" sz="1600" dirty="0" err="1">
                <a:solidFill>
                  <a:srgbClr val="000000"/>
                </a:solidFill>
              </a:rPr>
              <a:t>Odderons</a:t>
            </a:r>
            <a:r>
              <a:rPr lang="en-US" sz="1600" dirty="0">
                <a:solidFill>
                  <a:srgbClr val="000000"/>
                </a:solidFill>
              </a:rPr>
              <a:t> not found</a:t>
            </a:r>
          </a:p>
          <a:p>
            <a:r>
              <a:rPr lang="en-US" sz="1600" dirty="0">
                <a:solidFill>
                  <a:srgbClr val="000000"/>
                </a:solidFill>
              </a:rPr>
              <a:t>…</a:t>
            </a:r>
          </a:p>
          <a:p>
            <a:endParaRPr lang="en-US" sz="1600" dirty="0">
              <a:solidFill>
                <a:srgbClr val="000000"/>
              </a:solidFill>
            </a:endParaRPr>
          </a:p>
          <a:p>
            <a:r>
              <a:rPr lang="en-US" sz="1600" dirty="0">
                <a:solidFill>
                  <a:srgbClr val="000000"/>
                </a:solidFill>
              </a:rPr>
              <a:t>Lepton-quark states not observed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67011"/>
          </a:xfrm>
          <a:solidFill>
            <a:schemeClr val="bg1">
              <a:lumMod val="75000"/>
              <a:alpha val="58000"/>
            </a:schemeClr>
          </a:solidFill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Intrinsic Charm ??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DF1D7-840B-3144-94E4-6FE80170439B}" type="slidenum">
              <a:rPr lang="en-US" smtClean="0"/>
              <a:pPr/>
              <a:t>71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10" y="803742"/>
            <a:ext cx="6344610" cy="52922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78042" y="2133600"/>
            <a:ext cx="1646605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CTEQ6 with (solid)</a:t>
            </a:r>
          </a:p>
          <a:p>
            <a:r>
              <a:rPr lang="en-US" sz="1400" dirty="0" smtClean="0"/>
              <a:t>and w/o (dashed)</a:t>
            </a:r>
          </a:p>
          <a:p>
            <a:r>
              <a:rPr lang="en-US" sz="1400" dirty="0" smtClean="0"/>
              <a:t>intrinsic charm</a:t>
            </a:r>
          </a:p>
          <a:p>
            <a:endParaRPr lang="en-US" sz="1400" dirty="0" smtClean="0"/>
          </a:p>
          <a:p>
            <a:r>
              <a:rPr lang="en-US" sz="1400" b="1" dirty="0" smtClean="0"/>
              <a:t>To access the high </a:t>
            </a:r>
            <a:r>
              <a:rPr lang="en-US" sz="1400" b="1" dirty="0" err="1" smtClean="0"/>
              <a:t>x</a:t>
            </a:r>
            <a:endParaRPr lang="en-US" sz="1400" b="1" dirty="0" smtClean="0"/>
          </a:p>
          <a:p>
            <a:r>
              <a:rPr lang="en-US" sz="1400" b="1" dirty="0" smtClean="0"/>
              <a:t>region one needs</a:t>
            </a:r>
          </a:p>
          <a:p>
            <a:r>
              <a:rPr lang="en-US" sz="1400" b="1" dirty="0" smtClean="0"/>
              <a:t>to tag charm in fwd</a:t>
            </a:r>
          </a:p>
          <a:p>
            <a:r>
              <a:rPr lang="en-US" sz="1400" b="1" dirty="0" smtClean="0"/>
              <a:t>direction and lower</a:t>
            </a:r>
          </a:p>
          <a:p>
            <a:r>
              <a:rPr lang="en-US" sz="1400" b="1" dirty="0" smtClean="0"/>
              <a:t>the proton beam</a:t>
            </a:r>
          </a:p>
          <a:p>
            <a:r>
              <a:rPr lang="en-US" sz="1400" b="1" dirty="0" smtClean="0"/>
              <a:t>energy and get</a:t>
            </a:r>
          </a:p>
          <a:p>
            <a:r>
              <a:rPr lang="en-US" sz="1400" b="1" dirty="0" smtClean="0"/>
              <a:t>high luminosity.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806174"/>
          </a:xfrm>
          <a:prstGeom prst="rect">
            <a:avLst/>
          </a:prstGeom>
          <a:solidFill>
            <a:srgbClr val="D1B039">
              <a:alpha val="28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rgbClr val="1F497D"/>
                </a:solidFill>
                <a:latin typeface="+mj-lt"/>
                <a:ea typeface="+mj-ea"/>
                <a:cs typeface="+mj-cs"/>
              </a:rPr>
              <a:t>LR Parameters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231" y="1309792"/>
            <a:ext cx="5073616" cy="27100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806174"/>
          </a:xfrm>
          <a:prstGeom prst="rect">
            <a:avLst/>
          </a:prstGeom>
          <a:solidFill>
            <a:srgbClr val="D1B039">
              <a:alpha val="28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smtClean="0">
                <a:solidFill>
                  <a:srgbClr val="1F497D"/>
                </a:solidFill>
                <a:latin typeface="+mj-lt"/>
                <a:ea typeface="+mj-ea"/>
                <a:cs typeface="+mj-cs"/>
              </a:rPr>
              <a:t>6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 </a:t>
            </a:r>
            <a:r>
              <a:rPr lang="en-US" sz="3200" b="1" noProof="0" dirty="0" smtClean="0">
                <a:solidFill>
                  <a:srgbClr val="1F497D"/>
                </a:solidFill>
                <a:latin typeface="+mj-lt"/>
                <a:ea typeface="+mj-ea"/>
                <a:cs typeface="+mj-cs"/>
              </a:rPr>
              <a:t>Final Remarks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63851"/>
          </a:xfrm>
          <a:solidFill>
            <a:srgbClr val="D1B039">
              <a:alpha val="28000"/>
            </a:srgbClr>
          </a:solidFill>
        </p:spPr>
        <p:txBody>
          <a:bodyPr>
            <a:normAutofit/>
          </a:bodyPr>
          <a:lstStyle/>
          <a:p>
            <a:r>
              <a:rPr lang="en-US" sz="2800" b="1" dirty="0" err="1" smtClean="0">
                <a:solidFill>
                  <a:srgbClr val="1F497D"/>
                </a:solidFill>
              </a:rPr>
              <a:t>LHeC</a:t>
            </a:r>
            <a:r>
              <a:rPr lang="en-US" sz="2800" b="1" dirty="0" smtClean="0">
                <a:solidFill>
                  <a:srgbClr val="1F497D"/>
                </a:solidFill>
              </a:rPr>
              <a:t> Physics - 2 </a:t>
            </a:r>
            <a:endParaRPr lang="en-US" sz="2800" b="1" dirty="0">
              <a:solidFill>
                <a:srgbClr val="1F497D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35540" y="1004957"/>
            <a:ext cx="5198859" cy="3416320"/>
          </a:xfrm>
          <a:prstGeom prst="rect">
            <a:avLst/>
          </a:prstGeom>
          <a:noFill/>
          <a:ln>
            <a:solidFill>
              <a:srgbClr val="1F497D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Neutron structure free of Fermi motion </a:t>
            </a:r>
          </a:p>
          <a:p>
            <a:pPr marL="342900" indent="-342900">
              <a:buAutoNum type="arabicPeriod"/>
            </a:pPr>
            <a:r>
              <a:rPr lang="en-US" dirty="0" smtClean="0"/>
              <a:t>Diffraction – Shadowing </a:t>
            </a:r>
            <a:r>
              <a:rPr lang="en-US" sz="1200" dirty="0" smtClean="0"/>
              <a:t>(</a:t>
            </a:r>
            <a:r>
              <a:rPr lang="en-US" sz="1200" dirty="0" err="1" smtClean="0"/>
              <a:t>Glauber</a:t>
            </a:r>
            <a:r>
              <a:rPr lang="en-US" sz="1200" dirty="0" smtClean="0"/>
              <a:t>)</a:t>
            </a:r>
            <a:r>
              <a:rPr lang="en-US" dirty="0" smtClean="0"/>
              <a:t>. </a:t>
            </a:r>
            <a:r>
              <a:rPr lang="en-US" dirty="0" err="1" smtClean="0"/>
              <a:t>Antishadowing</a:t>
            </a: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Vector Mesons to probe strong interactions</a:t>
            </a:r>
          </a:p>
          <a:p>
            <a:pPr marL="342900" indent="-342900">
              <a:buAutoNum type="arabicPeriod"/>
            </a:pPr>
            <a:r>
              <a:rPr lang="en-US" dirty="0" smtClean="0"/>
              <a:t>Diffractive scattering “in extreme domains” </a:t>
            </a:r>
            <a:r>
              <a:rPr lang="en-US" sz="1200" dirty="0" smtClean="0"/>
              <a:t>(Brodsky) </a:t>
            </a:r>
          </a:p>
          <a:p>
            <a:pPr marL="342900" indent="-342900">
              <a:buAutoNum type="arabicPeriod"/>
            </a:pPr>
            <a:r>
              <a:rPr lang="en-US" dirty="0" smtClean="0"/>
              <a:t>Single top and anti-top ‘factory’ (CC)</a:t>
            </a:r>
          </a:p>
          <a:p>
            <a:pPr marL="342900" indent="-342900">
              <a:buAutoNum type="arabicPeriod"/>
            </a:pPr>
            <a:r>
              <a:rPr lang="en-US" dirty="0" smtClean="0"/>
              <a:t>Gluon density over 6 orders of magnitude in </a:t>
            </a:r>
            <a:r>
              <a:rPr lang="en-US" dirty="0" err="1" smtClean="0"/>
              <a:t>x</a:t>
            </a: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err="1" smtClean="0"/>
              <a:t>GPDs</a:t>
            </a:r>
            <a:r>
              <a:rPr lang="en-US" dirty="0" smtClean="0"/>
              <a:t> via DVCS</a:t>
            </a:r>
          </a:p>
          <a:p>
            <a:pPr marL="342900" indent="-342900">
              <a:buAutoNum type="arabicPeriod"/>
            </a:pPr>
            <a:r>
              <a:rPr lang="en-US" dirty="0" err="1" smtClean="0"/>
              <a:t>Unintegrated</a:t>
            </a:r>
            <a:r>
              <a:rPr lang="en-US" dirty="0" smtClean="0"/>
              <a:t> </a:t>
            </a:r>
            <a:r>
              <a:rPr lang="en-US" dirty="0" err="1" smtClean="0"/>
              <a:t>parton</a:t>
            </a:r>
            <a:r>
              <a:rPr lang="en-US" dirty="0" smtClean="0"/>
              <a:t> distributions </a:t>
            </a:r>
          </a:p>
          <a:p>
            <a:pPr marL="342900" indent="-342900">
              <a:buAutoNum type="arabicPeriod"/>
            </a:pPr>
            <a:r>
              <a:rPr lang="en-US" dirty="0" err="1" smtClean="0"/>
              <a:t>Partonic</a:t>
            </a:r>
            <a:r>
              <a:rPr lang="en-US" dirty="0" smtClean="0"/>
              <a:t> structure of the photon</a:t>
            </a:r>
          </a:p>
          <a:p>
            <a:pPr marL="342900" indent="-342900">
              <a:buAutoNum type="arabicPeriod"/>
            </a:pPr>
            <a:r>
              <a:rPr lang="en-US" dirty="0" smtClean="0"/>
              <a:t>Electroweak Couplings to per cent accuracy</a:t>
            </a:r>
          </a:p>
          <a:p>
            <a:pPr marL="342900" indent="-342900"/>
            <a:r>
              <a:rPr lang="en-US" dirty="0" smtClean="0"/>
              <a:t>…. </a:t>
            </a:r>
          </a:p>
          <a:p>
            <a:pPr marL="342900" indent="-342900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5800" y="5289826"/>
            <a:ext cx="7727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1F497D"/>
                </a:solidFill>
              </a:rPr>
              <a:t>Every major step in energy can lead to new unexpected results, </a:t>
            </a:r>
            <a:r>
              <a:rPr lang="en-US" b="1" dirty="0" err="1" smtClean="0">
                <a:solidFill>
                  <a:srgbClr val="1F497D"/>
                </a:solidFill>
              </a:rPr>
              <a:t>ep</a:t>
            </a:r>
            <a:r>
              <a:rPr lang="en-US" b="1" dirty="0" smtClean="0">
                <a:solidFill>
                  <a:srgbClr val="1F497D"/>
                </a:solidFill>
              </a:rPr>
              <a:t>: SLAC, HERA</a:t>
            </a:r>
            <a:endParaRPr lang="en-US" b="1" dirty="0">
              <a:solidFill>
                <a:srgbClr val="1F497D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5900291"/>
            <a:ext cx="8084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Requires: High energy, </a:t>
            </a:r>
            <a:r>
              <a:rPr lang="en-US" dirty="0" err="1" smtClean="0"/>
              <a:t>e</a:t>
            </a:r>
            <a:r>
              <a:rPr lang="en-US" baseline="30000" dirty="0" smtClean="0"/>
              <a:t>±</a:t>
            </a:r>
            <a:r>
              <a:rPr lang="en-US" dirty="0" smtClean="0"/>
              <a:t>, </a:t>
            </a:r>
            <a:r>
              <a:rPr lang="en-US" dirty="0" err="1" smtClean="0"/>
              <a:t>p</a:t>
            </a:r>
            <a:r>
              <a:rPr lang="en-US" dirty="0" smtClean="0"/>
              <a:t>, </a:t>
            </a:r>
            <a:r>
              <a:rPr lang="en-US" dirty="0" err="1" smtClean="0"/>
              <a:t>d</a:t>
            </a:r>
            <a:r>
              <a:rPr lang="en-US" dirty="0" smtClean="0"/>
              <a:t>, A, high luminosity, 4π acceptance, high precision (</a:t>
            </a:r>
            <a:r>
              <a:rPr lang="en-US" dirty="0" err="1" smtClean="0"/>
              <a:t>e/h</a:t>
            </a:r>
            <a:r>
              <a:rPr lang="en-US" dirty="0" smtClean="0"/>
              <a:t>)</a:t>
            </a:r>
            <a:endParaRPr lang="en-US" baseline="30000" dirty="0"/>
          </a:p>
        </p:txBody>
      </p:sp>
      <p:sp>
        <p:nvSpPr>
          <p:cNvPr id="8" name="Bent-Up Arrow 7"/>
          <p:cNvSpPr/>
          <p:nvPr/>
        </p:nvSpPr>
        <p:spPr>
          <a:xfrm rot="5400000">
            <a:off x="1883824" y="6234958"/>
            <a:ext cx="280698" cy="302784"/>
          </a:xfrm>
          <a:prstGeom prst="bentUpArrow">
            <a:avLst/>
          </a:prstGeom>
          <a:solidFill>
            <a:srgbClr val="1F497D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175565" y="6269623"/>
            <a:ext cx="43082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1F497D"/>
                </a:solidFill>
              </a:rPr>
              <a:t>TeV</a:t>
            </a:r>
            <a:r>
              <a:rPr lang="en-US" sz="1400" dirty="0" smtClean="0">
                <a:solidFill>
                  <a:srgbClr val="1F497D"/>
                </a:solidFill>
              </a:rPr>
              <a:t> scale physics, electroweak, top, Higgs, low </a:t>
            </a:r>
            <a:r>
              <a:rPr lang="en-US" sz="1400" dirty="0" err="1" smtClean="0">
                <a:solidFill>
                  <a:srgbClr val="1F497D"/>
                </a:solidFill>
              </a:rPr>
              <a:t>x</a:t>
            </a:r>
            <a:r>
              <a:rPr lang="en-US" sz="1400" dirty="0" smtClean="0">
                <a:solidFill>
                  <a:srgbClr val="1F497D"/>
                </a:solidFill>
              </a:rPr>
              <a:t> </a:t>
            </a:r>
            <a:r>
              <a:rPr lang="en-US" sz="1400" dirty="0" err="1" smtClean="0">
                <a:solidFill>
                  <a:srgbClr val="1F497D"/>
                </a:solidFill>
              </a:rPr>
              <a:t>unitarity</a:t>
            </a:r>
            <a:endParaRPr lang="en-US" sz="1400" dirty="0">
              <a:solidFill>
                <a:srgbClr val="1F497D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48216" y="4588109"/>
            <a:ext cx="67572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For numeric studies and plots see recent talks at DIS10, ICHEP10, EIC and </a:t>
            </a:r>
            <a:r>
              <a:rPr lang="en-US" sz="1200" dirty="0" err="1" smtClean="0"/>
              <a:t>LHeC</a:t>
            </a:r>
            <a:r>
              <a:rPr lang="en-US" sz="1200" dirty="0" smtClean="0"/>
              <a:t> Workshops [ </a:t>
            </a:r>
            <a:r>
              <a:rPr lang="en-US" sz="1200" dirty="0" err="1" smtClean="0"/>
              <a:t>cern.ch/lhec</a:t>
            </a:r>
            <a:r>
              <a:rPr lang="en-US" sz="1200" dirty="0" smtClean="0"/>
              <a:t>]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1837" y="1054641"/>
            <a:ext cx="4642163" cy="479691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629478"/>
          </a:xfrm>
          <a:prstGeom prst="rect">
            <a:avLst/>
          </a:prstGeom>
          <a:solidFill>
            <a:srgbClr val="C9A122">
              <a:alpha val="26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2800" b="1" noProof="0" dirty="0" smtClean="0">
                <a:solidFill>
                  <a:srgbClr val="1F497D"/>
                </a:solidFill>
              </a:rPr>
              <a:t>Statistics and Range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54641"/>
            <a:ext cx="4501836" cy="47969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27871" y="869975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NC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918183" y="1022375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CC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65" y="6135061"/>
            <a:ext cx="82089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Need much higher luminosity than HERA to cover largest Q</a:t>
            </a:r>
            <a:r>
              <a:rPr lang="en-US" sz="1600" b="1" baseline="30000" dirty="0" smtClean="0"/>
              <a:t>2</a:t>
            </a:r>
            <a:r>
              <a:rPr lang="en-US" sz="1600" b="1" dirty="0" smtClean="0"/>
              <a:t>. Huge rates in electroweak region.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FF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2563</TotalTime>
  <Words>4233</Words>
  <Application>Microsoft Macintosh PowerPoint</Application>
  <PresentationFormat>On-screen Show (4:3)</PresentationFormat>
  <Paragraphs>828</Paragraphs>
  <Slides>73</Slides>
  <Notes>18</Notes>
  <HiddenSlides>0</HiddenSlides>
  <MMClips>0</MMClips>
  <ScaleCrop>false</ScaleCrop>
  <HeadingPairs>
    <vt:vector size="8" baseType="variant">
      <vt:variant>
        <vt:lpstr>Design Template</vt:lpstr>
      </vt:variant>
      <vt:variant>
        <vt:i4>1</vt:i4>
      </vt:variant>
      <vt:variant>
        <vt:lpstr>Links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73</vt:i4>
      </vt:variant>
    </vt:vector>
  </HeadingPairs>
  <TitlesOfParts>
    <vt:vector size="79" baseType="lpstr">
      <vt:lpstr>Office Theme</vt:lpstr>
      <vt:lpstr>???</vt:lpstr>
      <vt:lpstr>???</vt:lpstr>
      <vt:lpstr>???</vt:lpstr>
      <vt:lpstr>Equation</vt:lpstr>
      <vt:lpstr>Photo Editor Photo</vt:lpstr>
      <vt:lpstr>Deep Inelastic Scattering with the LHC*</vt:lpstr>
      <vt:lpstr>The 10-100 GeV Energy Scale [1968-1986]</vt:lpstr>
      <vt:lpstr>The Fermi Scale [1985-2010]</vt:lpstr>
      <vt:lpstr>The TeV Scale [2010-2035..]</vt:lpstr>
      <vt:lpstr>title</vt:lpstr>
      <vt:lpstr>Deep Inelastic Scattering - History and Prospects</vt:lpstr>
      <vt:lpstr>LHeC Physics -1 </vt:lpstr>
      <vt:lpstr>LHeC Physics - 2 </vt:lpstr>
      <vt:lpstr>Slide 9</vt:lpstr>
      <vt:lpstr>Two Options </vt:lpstr>
      <vt:lpstr>Slide 11</vt:lpstr>
      <vt:lpstr>Slide 12</vt:lpstr>
      <vt:lpstr>Slide 13</vt:lpstr>
      <vt:lpstr>Slide 14</vt:lpstr>
      <vt:lpstr>Slide 15</vt:lpstr>
      <vt:lpstr>Ring Installation Study</vt:lpstr>
      <vt:lpstr>Ring -  Optics</vt:lpstr>
      <vt:lpstr>Ring Dipole + Quadrupol Magnets</vt:lpstr>
      <vt:lpstr>Interaction Region(s)</vt:lpstr>
      <vt:lpstr>LINACs</vt:lpstr>
      <vt:lpstr>Slide 21</vt:lpstr>
      <vt:lpstr>Slide 22</vt:lpstr>
      <vt:lpstr>60 GeV Energy Recovery Linac</vt:lpstr>
      <vt:lpstr>Design Parameters</vt:lpstr>
      <vt:lpstr>Slide 25</vt:lpstr>
      <vt:lpstr>Slide 26</vt:lpstr>
      <vt:lpstr>Questions  on a TeV ep Collider</vt:lpstr>
      <vt:lpstr>Slide 28</vt:lpstr>
      <vt:lpstr>   LQ Quantum Numbers</vt:lpstr>
      <vt:lpstr>Structure Functions – Examples:</vt:lpstr>
      <vt:lpstr>Slide 31</vt:lpstr>
      <vt:lpstr>Strong Coupling Constant</vt:lpstr>
      <vt:lpstr>Beauty - MSSM Higgs</vt:lpstr>
      <vt:lpstr>Strange (=? anti-strange) Quark  </vt:lpstr>
      <vt:lpstr>Top and Top Production in Charged Currents</vt:lpstr>
      <vt:lpstr>Slide 36</vt:lpstr>
      <vt:lpstr>Slide 37</vt:lpstr>
      <vt:lpstr>Neutron Structure (ed   eX)</vt:lpstr>
      <vt:lpstr>Saturation of Gluon Density</vt:lpstr>
      <vt:lpstr>Electron-Ion Scattering: eA  eX</vt:lpstr>
      <vt:lpstr>                               Nuclear Parton Distributions</vt:lpstr>
      <vt:lpstr>In-medium Hadronisation</vt:lpstr>
      <vt:lpstr>NuPECC – Roadmap 2010: New Large-Scale Facilities</vt:lpstr>
      <vt:lpstr>Slide 44</vt:lpstr>
      <vt:lpstr>Slide 45</vt:lpstr>
      <vt:lpstr>LHeC Detector Overview</vt:lpstr>
      <vt:lpstr>LHeC Detector Overview</vt:lpstr>
      <vt:lpstr>Slide 48</vt:lpstr>
      <vt:lpstr> Track Detector Concept</vt:lpstr>
      <vt:lpstr>Beam Pipe </vt:lpstr>
      <vt:lpstr>Slide 51</vt:lpstr>
      <vt:lpstr>Slide 52</vt:lpstr>
      <vt:lpstr>Slide 53</vt:lpstr>
      <vt:lpstr>Slide 54</vt:lpstr>
      <vt:lpstr>LHeC  DRAFT  Timeline</vt:lpstr>
      <vt:lpstr>Organisation + Status for the CDR</vt:lpstr>
      <vt:lpstr>Summary</vt:lpstr>
      <vt:lpstr>backup</vt:lpstr>
      <vt:lpstr>Slide 59</vt:lpstr>
      <vt:lpstr>Three Pass ERL RF system at 721 MHz</vt:lpstr>
      <vt:lpstr>Charm – αs</vt:lpstr>
      <vt:lpstr>J/ψ – golden channel</vt:lpstr>
      <vt:lpstr>Quark-Gluon Dynamics - Diffraction and HFS (fwd jets)</vt:lpstr>
      <vt:lpstr>Slide 64</vt:lpstr>
      <vt:lpstr>Slide 65</vt:lpstr>
      <vt:lpstr>Slide 66</vt:lpstr>
      <vt:lpstr>Slide 67</vt:lpstr>
      <vt:lpstr>Linac-Ring Cryogenics</vt:lpstr>
      <vt:lpstr>Heavy Flavours at the LHeC</vt:lpstr>
      <vt:lpstr>HERA  - ‘an unfinished business’</vt:lpstr>
      <vt:lpstr>Intrinsic Charm ??</vt:lpstr>
      <vt:lpstr>Slide 72</vt:lpstr>
      <vt:lpstr>Slide 73</vt:lpstr>
    </vt:vector>
  </TitlesOfParts>
  <Company>Liverpool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paris</dc:title>
  <dc:creator>max klein</dc:creator>
  <cp:lastModifiedBy>max klein</cp:lastModifiedBy>
  <cp:revision>59</cp:revision>
  <cp:lastPrinted>2011-02-04T12:42:31Z</cp:lastPrinted>
  <dcterms:created xsi:type="dcterms:W3CDTF">2011-03-31T21:14:41Z</dcterms:created>
  <dcterms:modified xsi:type="dcterms:W3CDTF">2011-03-31T21:31:27Z</dcterms:modified>
</cp:coreProperties>
</file>