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notesSlides/notesSlide6.xml" ContentType="application/vnd.openxmlformats-officedocument.presentationml.notesSlide+xml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embeddings/oleObject15.bin" ContentType="application/vnd.openxmlformats-officedocument.oleObject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57" r:id="rId2"/>
    <p:sldId id="269" r:id="rId3"/>
    <p:sldId id="274" r:id="rId4"/>
    <p:sldId id="275" r:id="rId5"/>
    <p:sldId id="279" r:id="rId6"/>
    <p:sldId id="277" r:id="rId7"/>
    <p:sldId id="280" r:id="rId8"/>
    <p:sldId id="278" r:id="rId9"/>
    <p:sldId id="271" r:id="rId10"/>
    <p:sldId id="286" r:id="rId11"/>
    <p:sldId id="282" r:id="rId12"/>
    <p:sldId id="285" r:id="rId13"/>
    <p:sldId id="287" r:id="rId14"/>
    <p:sldId id="276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AE00"/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2787"/>
    <p:restoredTop sz="90929"/>
  </p:normalViewPr>
  <p:slideViewPr>
    <p:cSldViewPr>
      <p:cViewPr varScale="1">
        <p:scale>
          <a:sx n="99" d="100"/>
          <a:sy n="99" d="100"/>
        </p:scale>
        <p:origin x="-111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6" Type="http://schemas.openxmlformats.org/officeDocument/2006/relationships/image" Target="../media/image10.emf"/><Relationship Id="rId7" Type="http://schemas.openxmlformats.org/officeDocument/2006/relationships/image" Target="../media/image11.emf"/><Relationship Id="rId8" Type="http://schemas.openxmlformats.org/officeDocument/2006/relationships/image" Target="../media/image12.emf"/><Relationship Id="rId9" Type="http://schemas.openxmlformats.org/officeDocument/2006/relationships/image" Target="../media/image13.emf"/><Relationship Id="rId10" Type="http://schemas.openxmlformats.org/officeDocument/2006/relationships/image" Target="../media/image14.emf"/><Relationship Id="rId11" Type="http://schemas.openxmlformats.org/officeDocument/2006/relationships/image" Target="../media/image15.emf"/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Relationship Id="rId2" Type="http://schemas.openxmlformats.org/officeDocument/2006/relationships/image" Target="../media/image20.emf"/><Relationship Id="rId3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705CCF2-C3D1-EE42-9163-AAD63154F0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5566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E72E3E-B053-4E48-B795-F16661D796C8}" type="slidenum">
              <a:rPr lang="en-US"/>
              <a:pPr/>
              <a:t>1</a:t>
            </a:fld>
            <a:endParaRPr lang="en-US"/>
          </a:p>
        </p:txBody>
      </p:sp>
      <p:sp>
        <p:nvSpPr>
          <p:cNvPr id="51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E71D38-8705-7B43-B21F-508123BE575A}" type="slidenum">
              <a:rPr lang="en-US"/>
              <a:pPr/>
              <a:t>10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CD5428-005D-3A46-B3DA-C958C023AAB8}" type="slidenum">
              <a:rPr lang="en-US"/>
              <a:pPr/>
              <a:t>11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DCA343-15F6-3142-B0BD-C349E06625B3}" type="slidenum">
              <a:rPr lang="en-US"/>
              <a:pPr/>
              <a:t>14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109A04-2F88-B54A-AEB8-E61A9E0A238B}" type="slidenum">
              <a:rPr lang="en-US"/>
              <a:pPr/>
              <a:t>2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5E6DD6-1A5F-F746-A4F4-6B74D0D8FAB9}" type="slidenum">
              <a:rPr lang="en-US"/>
              <a:pPr/>
              <a:t>3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5BA033-B672-B347-8571-80B2ABDAE7B4}" type="slidenum">
              <a:rPr lang="en-US"/>
              <a:pPr/>
              <a:t>4</a:t>
            </a:fld>
            <a:endParaRPr 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3E5C69-D644-7441-AFA2-2C6627EB6904}" type="slidenum">
              <a:rPr lang="en-US"/>
              <a:pPr/>
              <a:t>5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092F60-BD80-DB4A-9473-6D916610B58A}" type="slidenum">
              <a:rPr lang="en-US"/>
              <a:pPr/>
              <a:t>6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E0E805-53A4-0541-92D7-7A00D424D318}" type="slidenum">
              <a:rPr lang="en-US"/>
              <a:pPr/>
              <a:t>7</a:t>
            </a:fld>
            <a:endParaRPr 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B89E58-0A77-2C4F-BEBD-C37A82F92E2D}" type="slidenum">
              <a:rPr lang="en-US"/>
              <a:pPr/>
              <a:t>8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9C0890-9DBE-6F47-B733-176C42C38E2A}" type="slidenum">
              <a:rPr lang="en-US"/>
              <a:pPr/>
              <a:t>9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 </a:t>
            </a:r>
            <a:r>
              <a:rPr lang="en-US" sz="1000"/>
              <a:t>Particle Physics - L7 - M.Klein 14/03/08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7964F4D-22F7-ED47-8990-99EFD1226A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 </a:t>
            </a:r>
            <a:r>
              <a:rPr lang="en-US" sz="1000"/>
              <a:t>Particle Physics - L7 - M.Klein 14/03/08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8291162-66AB-564A-AA36-300DE534E5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 </a:t>
            </a:r>
            <a:r>
              <a:rPr lang="en-US" sz="1000"/>
              <a:t>Particle Physics - L7 - M.Klein 14/03/08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8F2FDF1-71D3-034C-836F-64A24D9C3F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2819400" cy="4572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/>
              <a:t> </a:t>
            </a:r>
            <a:r>
              <a:rPr lang="en-US" sz="1000"/>
              <a:t>Particle Physics - L7 - M.Klein 14/03/08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7AC9410D-28A3-524E-91DE-733E1F4257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 </a:t>
            </a:r>
            <a:r>
              <a:rPr lang="en-US" sz="1000"/>
              <a:t>Particle Physics - L7 - M.Klein 14/03/08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B1C3597-6EF9-C940-AD9A-019B5763D7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 </a:t>
            </a:r>
            <a:r>
              <a:rPr lang="en-US" sz="1000"/>
              <a:t>Particle Physics - L7 - M.Klein 14/03/08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0AF9C0E-6468-0E40-9E98-CF8B006282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 </a:t>
            </a:r>
            <a:r>
              <a:rPr lang="en-US" sz="1000"/>
              <a:t>Particle Physics - L7 - M.Klein 14/03/08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7219BE0-2854-554B-83A8-AF11EC4D44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 </a:t>
            </a:r>
            <a:r>
              <a:rPr lang="en-US" sz="1000"/>
              <a:t>Particle Physics - L7 - M.Klein 14/03/08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E0198EF-0C91-794B-9277-6684185087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 </a:t>
            </a:r>
            <a:r>
              <a:rPr lang="en-US" sz="1000"/>
              <a:t>Particle Physics - L7 - M.Klein 14/03/08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66160DD-1362-8243-8514-554483E56B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 </a:t>
            </a:r>
            <a:r>
              <a:rPr lang="en-US" sz="1000"/>
              <a:t>Particle Physics - L7 - M.Klein 14/03/08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4D813C4-11E6-FB41-97F2-61CD42985B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 </a:t>
            </a:r>
            <a:r>
              <a:rPr lang="en-US" sz="1000"/>
              <a:t>Particle Physics - L7 - M.Klein 14/03/08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DD654E0-C815-9442-9326-3079CA28A6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 </a:t>
            </a:r>
            <a:r>
              <a:rPr lang="en-US" sz="1000"/>
              <a:t>Particle Physics - L7 - M.Klein 14/03/08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8E37D5F-12AE-A747-9C09-16B672C21C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US" dirty="0" smtClean="0"/>
              <a:t> </a:t>
            </a:r>
            <a:r>
              <a:rPr lang="en-US" sz="1000" dirty="0" smtClean="0"/>
              <a:t>Particle Physics – L6 - </a:t>
            </a:r>
            <a:r>
              <a:rPr lang="en-US" sz="1000" dirty="0" err="1" smtClean="0"/>
              <a:t>M.Klein</a:t>
            </a:r>
            <a:r>
              <a:rPr lang="en-US" sz="1000" dirty="0" smtClean="0"/>
              <a:t> 13/03/09</a:t>
            </a:r>
            <a:endParaRPr lang="en-US" sz="1000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C55FABD-2D8D-814D-A8F1-D760302B72F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oleObject" Target="../embeddings/oleObject15.bin"/><Relationship Id="rId5" Type="http://schemas.openxmlformats.org/officeDocument/2006/relationships/image" Target="../media/image33.emf"/><Relationship Id="rId6" Type="http://schemas.openxmlformats.org/officeDocument/2006/relationships/image" Target="../media/image35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20" Type="http://schemas.openxmlformats.org/officeDocument/2006/relationships/oleObject" Target="../embeddings/oleObject8.bin"/><Relationship Id="rId21" Type="http://schemas.openxmlformats.org/officeDocument/2006/relationships/image" Target="../media/image12.emf"/><Relationship Id="rId22" Type="http://schemas.openxmlformats.org/officeDocument/2006/relationships/oleObject" Target="../embeddings/oleObject9.bin"/><Relationship Id="rId23" Type="http://schemas.openxmlformats.org/officeDocument/2006/relationships/image" Target="../media/image13.emf"/><Relationship Id="rId24" Type="http://schemas.openxmlformats.org/officeDocument/2006/relationships/oleObject" Target="../embeddings/oleObject10.bin"/><Relationship Id="rId25" Type="http://schemas.openxmlformats.org/officeDocument/2006/relationships/image" Target="../media/image14.emf"/><Relationship Id="rId26" Type="http://schemas.openxmlformats.org/officeDocument/2006/relationships/oleObject" Target="../embeddings/oleObject11.bin"/><Relationship Id="rId27" Type="http://schemas.openxmlformats.org/officeDocument/2006/relationships/image" Target="../media/image15.emf"/><Relationship Id="rId28" Type="http://schemas.openxmlformats.org/officeDocument/2006/relationships/image" Target="../media/image18.jpeg"/><Relationship Id="rId10" Type="http://schemas.openxmlformats.org/officeDocument/2006/relationships/oleObject" Target="../embeddings/oleObject3.bin"/><Relationship Id="rId11" Type="http://schemas.openxmlformats.org/officeDocument/2006/relationships/image" Target="../media/image7.emf"/><Relationship Id="rId12" Type="http://schemas.openxmlformats.org/officeDocument/2006/relationships/oleObject" Target="../embeddings/oleObject4.bin"/><Relationship Id="rId13" Type="http://schemas.openxmlformats.org/officeDocument/2006/relationships/image" Target="../media/image8.emf"/><Relationship Id="rId14" Type="http://schemas.openxmlformats.org/officeDocument/2006/relationships/oleObject" Target="../embeddings/oleObject5.bin"/><Relationship Id="rId15" Type="http://schemas.openxmlformats.org/officeDocument/2006/relationships/image" Target="../media/image9.emf"/><Relationship Id="rId16" Type="http://schemas.openxmlformats.org/officeDocument/2006/relationships/oleObject" Target="../embeddings/oleObject6.bin"/><Relationship Id="rId17" Type="http://schemas.openxmlformats.org/officeDocument/2006/relationships/image" Target="../media/image10.emf"/><Relationship Id="rId18" Type="http://schemas.openxmlformats.org/officeDocument/2006/relationships/oleObject" Target="../embeddings/oleObject7.bin"/><Relationship Id="rId19" Type="http://schemas.openxmlformats.org/officeDocument/2006/relationships/image" Target="../media/image1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5.xml"/><Relationship Id="rId4" Type="http://schemas.openxmlformats.org/officeDocument/2006/relationships/image" Target="../media/image16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5.emf"/><Relationship Id="rId7" Type="http://schemas.openxmlformats.org/officeDocument/2006/relationships/oleObject" Target="../embeddings/oleObject2.bin"/><Relationship Id="rId8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22.png"/><Relationship Id="rId5" Type="http://schemas.openxmlformats.org/officeDocument/2006/relationships/oleObject" Target="../embeddings/oleObject12.bin"/><Relationship Id="rId6" Type="http://schemas.openxmlformats.org/officeDocument/2006/relationships/image" Target="../media/image19.emf"/><Relationship Id="rId7" Type="http://schemas.openxmlformats.org/officeDocument/2006/relationships/oleObject" Target="../embeddings/oleObject13.bin"/><Relationship Id="rId8" Type="http://schemas.openxmlformats.org/officeDocument/2006/relationships/image" Target="../media/image20.emf"/><Relationship Id="rId9" Type="http://schemas.openxmlformats.org/officeDocument/2006/relationships/oleObject" Target="../embeddings/oleObject14.bin"/><Relationship Id="rId10" Type="http://schemas.openxmlformats.org/officeDocument/2006/relationships/image" Target="../media/image21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381000"/>
            <a:ext cx="8229600" cy="762000"/>
          </a:xfrm>
          <a:noFill/>
          <a:ln w="28575">
            <a:noFill/>
          </a:ln>
        </p:spPr>
        <p:txBody>
          <a:bodyPr/>
          <a:lstStyle/>
          <a:p>
            <a:r>
              <a:rPr lang="en-US" sz="3200" dirty="0" smtClean="0">
                <a:solidFill>
                  <a:srgbClr val="000000"/>
                </a:solidFill>
                <a:latin typeface="Baskerville"/>
                <a:cs typeface="Baskerville"/>
              </a:rPr>
              <a:t>Strong </a:t>
            </a:r>
            <a:r>
              <a:rPr lang="en-US" sz="3200" dirty="0">
                <a:solidFill>
                  <a:srgbClr val="000000"/>
                </a:solidFill>
                <a:latin typeface="Baskerville"/>
                <a:cs typeface="Baskerville"/>
              </a:rPr>
              <a:t>Interaction, </a:t>
            </a:r>
            <a:r>
              <a:rPr lang="en-US" sz="3200" dirty="0">
                <a:solidFill>
                  <a:srgbClr val="000000"/>
                </a:solidFill>
                <a:latin typeface="Baskerville"/>
                <a:cs typeface="Baskerville"/>
                <a:sym typeface="Symbol" charset="2"/>
              </a:rPr>
              <a:t>Quarks + Gluons</a:t>
            </a:r>
            <a:endParaRPr lang="en-US" sz="3200" dirty="0">
              <a:solidFill>
                <a:srgbClr val="000000"/>
              </a:solidFill>
              <a:latin typeface="Baskerville"/>
              <a:cs typeface="Baskerville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352800" y="2438400"/>
            <a:ext cx="2209800" cy="1569660"/>
          </a:xfrm>
          <a:prstGeom prst="rect">
            <a:avLst/>
          </a:prstGeom>
          <a:noFill/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  <a:latin typeface="Baskerville"/>
                <a:cs typeface="Baskerville"/>
              </a:rPr>
              <a:t>Quark </a:t>
            </a:r>
            <a:r>
              <a:rPr lang="en-US" dirty="0">
                <a:solidFill>
                  <a:srgbClr val="000000"/>
                </a:solidFill>
                <a:latin typeface="Baskerville"/>
                <a:cs typeface="Baskerville"/>
              </a:rPr>
              <a:t>Model</a:t>
            </a:r>
          </a:p>
          <a:p>
            <a:pPr algn="ctr">
              <a:spcBef>
                <a:spcPct val="50000"/>
              </a:spcBef>
            </a:pPr>
            <a:r>
              <a:rPr lang="en-US" dirty="0" err="1">
                <a:solidFill>
                  <a:srgbClr val="000000"/>
                </a:solidFill>
                <a:latin typeface="Baskerville"/>
                <a:cs typeface="Baskerville"/>
              </a:rPr>
              <a:t>Partons</a:t>
            </a:r>
            <a:endParaRPr lang="en-US" dirty="0">
              <a:solidFill>
                <a:srgbClr val="000000"/>
              </a:solidFill>
              <a:latin typeface="Baskerville"/>
              <a:cs typeface="Baskerville"/>
            </a:endParaRPr>
          </a:p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latin typeface="Baskerville"/>
                <a:cs typeface="Baskerville"/>
              </a:rPr>
              <a:t>Gluons + QCD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01923" y="6552518"/>
            <a:ext cx="15472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000000"/>
                </a:solidFill>
                <a:latin typeface="Baskerville"/>
                <a:cs typeface="Baskerville"/>
              </a:rPr>
              <a:t>M.Klein</a:t>
            </a:r>
            <a:r>
              <a:rPr lang="en-US" sz="1200" dirty="0" smtClean="0">
                <a:solidFill>
                  <a:srgbClr val="000000"/>
                </a:solidFill>
                <a:latin typeface="Baskerville"/>
                <a:cs typeface="Baskerville"/>
              </a:rPr>
              <a:t> 4.3.2013  L4</a:t>
            </a:r>
            <a:endParaRPr lang="en-US" sz="1200" dirty="0">
              <a:solidFill>
                <a:srgbClr val="000000"/>
              </a:solidFill>
              <a:latin typeface="Baskerville"/>
              <a:cs typeface="Baskerville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23528" y="5733256"/>
            <a:ext cx="85689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Baskerville"/>
                <a:cs typeface="Baskerville"/>
              </a:rPr>
              <a:t>Introduction to Particle Physics - Max Klein </a:t>
            </a:r>
            <a:r>
              <a:rPr lang="en-US" sz="1800" dirty="0" smtClean="0">
                <a:solidFill>
                  <a:srgbClr val="000000"/>
                </a:solidFill>
                <a:latin typeface="Baskerville"/>
                <a:cs typeface="Baskerville"/>
              </a:rPr>
              <a:t>– </a:t>
            </a:r>
            <a:r>
              <a:rPr lang="en-US" dirty="0" smtClean="0">
                <a:solidFill>
                  <a:srgbClr val="000000"/>
                </a:solidFill>
                <a:latin typeface="Baskerville"/>
                <a:cs typeface="Baskerville"/>
              </a:rPr>
              <a:t>Lecture </a:t>
            </a:r>
            <a:r>
              <a:rPr lang="en-US" dirty="0">
                <a:solidFill>
                  <a:srgbClr val="000000"/>
                </a:solidFill>
                <a:latin typeface="Baskerville"/>
                <a:cs typeface="Baskerville"/>
              </a:rPr>
              <a:t>4</a:t>
            </a:r>
            <a:r>
              <a:rPr lang="en-US" dirty="0" smtClean="0">
                <a:solidFill>
                  <a:srgbClr val="000000"/>
                </a:solidFill>
                <a:latin typeface="Baskerville"/>
                <a:cs typeface="Baskerville"/>
              </a:rPr>
              <a:t> - </a:t>
            </a:r>
            <a:r>
              <a:rPr lang="en-US" sz="1800" dirty="0" smtClean="0">
                <a:solidFill>
                  <a:srgbClr val="000000"/>
                </a:solidFill>
                <a:latin typeface="Baskerville"/>
                <a:cs typeface="Baskerville"/>
              </a:rPr>
              <a:t>Liverpool </a:t>
            </a:r>
            <a:r>
              <a:rPr lang="en-US" sz="1800" dirty="0">
                <a:solidFill>
                  <a:srgbClr val="000000"/>
                </a:solidFill>
                <a:latin typeface="Baskerville"/>
                <a:cs typeface="Baskerville"/>
              </a:rPr>
              <a:t>University</a:t>
            </a:r>
            <a:r>
              <a:rPr lang="en-US" sz="1800" dirty="0" smtClean="0">
                <a:solidFill>
                  <a:srgbClr val="000000"/>
                </a:solidFill>
                <a:latin typeface="Baskerville"/>
                <a:cs typeface="Baskerville"/>
              </a:rPr>
              <a:t> 4.3.13</a:t>
            </a:r>
            <a:endParaRPr lang="en-US" sz="1800" dirty="0">
              <a:solidFill>
                <a:srgbClr val="000000"/>
              </a:solidFill>
              <a:latin typeface="Baskerville"/>
              <a:cs typeface="Baskerville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228600"/>
            <a:ext cx="6480720" cy="824136"/>
          </a:xfrm>
        </p:spPr>
        <p:txBody>
          <a:bodyPr/>
          <a:lstStyle/>
          <a:p>
            <a:pPr algn="l" eaLnBrk="1" hangingPunct="1"/>
            <a:r>
              <a:rPr lang="en-US" sz="1800" b="1" dirty="0">
                <a:solidFill>
                  <a:srgbClr val="FF0000"/>
                </a:solidFill>
              </a:rPr>
              <a:t>      </a:t>
            </a:r>
            <a:r>
              <a:rPr lang="en-US" sz="2400" dirty="0">
                <a:solidFill>
                  <a:srgbClr val="000000"/>
                </a:solidFill>
                <a:latin typeface="Baskerville"/>
                <a:cs typeface="Baskerville"/>
              </a:rPr>
              <a:t>Adapting to new, hypothetical theories? </a:t>
            </a:r>
          </a:p>
        </p:txBody>
      </p:sp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611560" y="1124744"/>
            <a:ext cx="7407275" cy="5047535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latin typeface="Baskerville"/>
                <a:cs typeface="Baskerville"/>
              </a:rPr>
              <a:t>“… when I reported these things here in </a:t>
            </a:r>
            <a:r>
              <a:rPr lang="en-US" sz="1400" dirty="0" err="1">
                <a:latin typeface="Baskerville"/>
                <a:cs typeface="Baskerville"/>
              </a:rPr>
              <a:t>Göttingen</a:t>
            </a:r>
            <a:r>
              <a:rPr lang="en-US" sz="1400" dirty="0">
                <a:latin typeface="Baskerville"/>
                <a:cs typeface="Baskerville"/>
              </a:rPr>
              <a:t>, they laughed at me that I should take such fantasies seriously”</a:t>
            </a:r>
          </a:p>
          <a:p>
            <a:r>
              <a:rPr lang="en-US" sz="1400" dirty="0">
                <a:latin typeface="Baskerville"/>
                <a:cs typeface="Baskerville"/>
              </a:rPr>
              <a:t>                                                       </a:t>
            </a:r>
            <a:r>
              <a:rPr lang="en-US" sz="1400" dirty="0" err="1">
                <a:solidFill>
                  <a:schemeClr val="accent2"/>
                </a:solidFill>
                <a:latin typeface="Baskerville"/>
                <a:cs typeface="Baskerville"/>
              </a:rPr>
              <a:t>R.Courant</a:t>
            </a:r>
            <a:r>
              <a:rPr lang="en-US" sz="1400" dirty="0">
                <a:solidFill>
                  <a:schemeClr val="accent2"/>
                </a:solidFill>
                <a:latin typeface="Baskerville"/>
                <a:cs typeface="Baskerville"/>
              </a:rPr>
              <a:t> to </a:t>
            </a:r>
            <a:r>
              <a:rPr lang="en-US" sz="1400" dirty="0" err="1">
                <a:solidFill>
                  <a:schemeClr val="accent2"/>
                </a:solidFill>
                <a:latin typeface="Baskerville"/>
                <a:cs typeface="Baskerville"/>
              </a:rPr>
              <a:t>N.Bohr</a:t>
            </a:r>
            <a:r>
              <a:rPr lang="en-US" sz="1400" dirty="0">
                <a:solidFill>
                  <a:schemeClr val="accent2"/>
                </a:solidFill>
                <a:latin typeface="Baskerville"/>
                <a:cs typeface="Baskerville"/>
              </a:rPr>
              <a:t>, 1922, December, 8</a:t>
            </a:r>
          </a:p>
          <a:p>
            <a:endParaRPr lang="en-US" sz="1400" dirty="0">
              <a:latin typeface="Baskerville"/>
              <a:cs typeface="Baskerville"/>
            </a:endParaRPr>
          </a:p>
          <a:p>
            <a:r>
              <a:rPr lang="en-US" sz="1400" dirty="0">
                <a:latin typeface="Baskerville"/>
                <a:cs typeface="Baskerville"/>
              </a:rPr>
              <a:t>Fermi’s “A Tentative Theory of </a:t>
            </a:r>
            <a:r>
              <a:rPr lang="en-US" sz="1400" dirty="0" err="1">
                <a:latin typeface="Baskerville"/>
                <a:cs typeface="Baskerville"/>
              </a:rPr>
              <a:t>ß</a:t>
            </a:r>
            <a:r>
              <a:rPr lang="en-US" sz="1400" dirty="0">
                <a:latin typeface="Baskerville"/>
                <a:cs typeface="Baskerville"/>
              </a:rPr>
              <a:t> Decay” refused to publish in Nature</a:t>
            </a:r>
          </a:p>
          <a:p>
            <a:r>
              <a:rPr lang="en-US" sz="1400" dirty="0">
                <a:latin typeface="Baskerville"/>
                <a:cs typeface="Baskerville"/>
              </a:rPr>
              <a:t>                                                       </a:t>
            </a:r>
            <a:r>
              <a:rPr lang="en-US" sz="1400" dirty="0">
                <a:solidFill>
                  <a:schemeClr val="accent2"/>
                </a:solidFill>
                <a:latin typeface="Baskerville"/>
                <a:cs typeface="Baskerville"/>
              </a:rPr>
              <a:t>cited by </a:t>
            </a:r>
            <a:r>
              <a:rPr lang="en-US" sz="1400" dirty="0" err="1">
                <a:solidFill>
                  <a:schemeClr val="accent2"/>
                </a:solidFill>
                <a:latin typeface="Baskerville"/>
                <a:cs typeface="Baskerville"/>
              </a:rPr>
              <a:t>Pontecorvo</a:t>
            </a:r>
            <a:endParaRPr lang="en-US" sz="1400" dirty="0">
              <a:latin typeface="Baskerville"/>
              <a:cs typeface="Baskerville"/>
            </a:endParaRPr>
          </a:p>
          <a:p>
            <a:endParaRPr lang="en-US" sz="1400" dirty="0">
              <a:latin typeface="Baskerville"/>
              <a:cs typeface="Baskerville"/>
            </a:endParaRPr>
          </a:p>
          <a:p>
            <a:r>
              <a:rPr lang="en-US" sz="1400" dirty="0">
                <a:latin typeface="Baskerville"/>
                <a:cs typeface="Baskerville"/>
              </a:rPr>
              <a:t>1962: </a:t>
            </a:r>
            <a:r>
              <a:rPr lang="en-US" sz="1400" dirty="0" err="1">
                <a:latin typeface="Baskerville"/>
                <a:cs typeface="Baskerville"/>
              </a:rPr>
              <a:t>Gell</a:t>
            </a:r>
            <a:r>
              <a:rPr lang="en-US" sz="1400" dirty="0">
                <a:latin typeface="Baskerville"/>
                <a:cs typeface="Baskerville"/>
              </a:rPr>
              <a:t> Mann predicts the Omega minus (</a:t>
            </a:r>
            <a:r>
              <a:rPr lang="en-US" sz="1400" dirty="0" err="1">
                <a:latin typeface="Baskerville"/>
                <a:cs typeface="Baskerville"/>
              </a:rPr>
              <a:t>sss</a:t>
            </a:r>
            <a:r>
              <a:rPr lang="en-US" sz="1400" dirty="0">
                <a:latin typeface="Baskerville"/>
                <a:cs typeface="Baskerville"/>
              </a:rPr>
              <a:t> state)</a:t>
            </a:r>
          </a:p>
          <a:p>
            <a:r>
              <a:rPr lang="en-US" sz="1400" dirty="0">
                <a:latin typeface="Baskerville"/>
                <a:cs typeface="Baskerville"/>
              </a:rPr>
              <a:t>“ The paper looks crazy, but if I accept it and it is nonsense, everyone will blame Gell-Mann and not Physics Letters. If I reject it and it turns out to be right, I will be ridiculed.”</a:t>
            </a:r>
          </a:p>
          <a:p>
            <a:r>
              <a:rPr lang="en-US" sz="1400" dirty="0">
                <a:latin typeface="Baskerville"/>
                <a:cs typeface="Baskerville"/>
              </a:rPr>
              <a:t>                                                       </a:t>
            </a:r>
            <a:r>
              <a:rPr lang="en-US" sz="1400" dirty="0">
                <a:solidFill>
                  <a:schemeClr val="accent2"/>
                </a:solidFill>
                <a:latin typeface="Baskerville"/>
                <a:cs typeface="Baskerville"/>
              </a:rPr>
              <a:t>cited by </a:t>
            </a:r>
            <a:r>
              <a:rPr lang="en-US" sz="1400" dirty="0" err="1">
                <a:solidFill>
                  <a:schemeClr val="accent2"/>
                </a:solidFill>
                <a:latin typeface="Baskerville"/>
                <a:cs typeface="Baskerville"/>
              </a:rPr>
              <a:t>Lipkin</a:t>
            </a:r>
            <a:endParaRPr lang="en-US" sz="1400" dirty="0">
              <a:latin typeface="Baskerville"/>
              <a:cs typeface="Baskerville"/>
            </a:endParaRPr>
          </a:p>
          <a:p>
            <a:endParaRPr lang="en-US" sz="1400" dirty="0">
              <a:latin typeface="Baskerville"/>
              <a:cs typeface="Baskerville"/>
            </a:endParaRPr>
          </a:p>
          <a:p>
            <a:r>
              <a:rPr lang="en-US" sz="1400" dirty="0">
                <a:latin typeface="Baskerville"/>
                <a:cs typeface="Baskerville"/>
              </a:rPr>
              <a:t>“ …we know that … mesons and baryons are mostly, if not entirely, made up out of one another. The probability that a meson consists of a real quark pair rather than two mesons… must be quite small”                        </a:t>
            </a:r>
            <a:r>
              <a:rPr lang="en-US" sz="1400" dirty="0">
                <a:solidFill>
                  <a:schemeClr val="accent2"/>
                </a:solidFill>
                <a:latin typeface="Baskerville"/>
                <a:cs typeface="Baskerville"/>
              </a:rPr>
              <a:t>Gell-Mann XIII ICHEP Berkeley, 1967</a:t>
            </a:r>
            <a:endParaRPr lang="en-US" sz="1400" dirty="0">
              <a:latin typeface="Baskerville"/>
              <a:cs typeface="Baskerville"/>
            </a:endParaRPr>
          </a:p>
          <a:p>
            <a:endParaRPr lang="en-US" sz="1400" dirty="0">
              <a:latin typeface="Baskerville"/>
              <a:cs typeface="Baskerville"/>
            </a:endParaRPr>
          </a:p>
          <a:p>
            <a:endParaRPr lang="en-US" sz="1400" dirty="0">
              <a:latin typeface="Baskerville"/>
              <a:cs typeface="Baskerville"/>
            </a:endParaRPr>
          </a:p>
          <a:p>
            <a:r>
              <a:rPr lang="en-US" sz="1400" dirty="0">
                <a:latin typeface="Baskerville"/>
                <a:cs typeface="Baskerville"/>
              </a:rPr>
              <a:t>Zweig, who invented the Quark Model with </a:t>
            </a:r>
            <a:r>
              <a:rPr lang="en-US" sz="1400" dirty="0" err="1">
                <a:latin typeface="Baskerville"/>
                <a:cs typeface="Baskerville"/>
              </a:rPr>
              <a:t>Gell</a:t>
            </a:r>
            <a:r>
              <a:rPr lang="en-US" sz="1400" dirty="0">
                <a:latin typeface="Baskerville"/>
                <a:cs typeface="Baskerville"/>
              </a:rPr>
              <a:t> Mann in 1964, could not get a paper published describing his quark theory until the mid 70ies.  </a:t>
            </a:r>
          </a:p>
          <a:p>
            <a:r>
              <a:rPr lang="en-US" sz="1400" dirty="0">
                <a:latin typeface="Baskerville"/>
                <a:cs typeface="Baskerville"/>
              </a:rPr>
              <a:t>                                                        </a:t>
            </a:r>
            <a:r>
              <a:rPr lang="en-US" sz="1400" dirty="0">
                <a:solidFill>
                  <a:schemeClr val="accent2"/>
                </a:solidFill>
                <a:latin typeface="Baskerville"/>
                <a:cs typeface="Baskerville"/>
              </a:rPr>
              <a:t>cited by </a:t>
            </a:r>
            <a:r>
              <a:rPr lang="en-US" sz="1400" dirty="0" err="1">
                <a:solidFill>
                  <a:schemeClr val="accent2"/>
                </a:solidFill>
                <a:latin typeface="Baskerville"/>
                <a:cs typeface="Baskerville"/>
              </a:rPr>
              <a:t>H.Kendall</a:t>
            </a:r>
            <a:endParaRPr lang="en-US" sz="1400" dirty="0">
              <a:solidFill>
                <a:schemeClr val="accent2"/>
              </a:solidFill>
              <a:latin typeface="Baskerville"/>
              <a:cs typeface="Baskerville"/>
            </a:endParaRPr>
          </a:p>
          <a:p>
            <a:endParaRPr lang="en-US" sz="1400" dirty="0">
              <a:solidFill>
                <a:schemeClr val="accent2"/>
              </a:solidFill>
              <a:latin typeface="Baskerville"/>
              <a:cs typeface="Baskerville"/>
            </a:endParaRPr>
          </a:p>
          <a:p>
            <a:r>
              <a:rPr lang="en-US" sz="1400" dirty="0">
                <a:latin typeface="Baskerville"/>
                <a:cs typeface="Baskerville"/>
              </a:rPr>
              <a:t>“The correct theory will not be found within the next 100 years”</a:t>
            </a:r>
            <a:r>
              <a:rPr lang="en-US" sz="1400" dirty="0">
                <a:solidFill>
                  <a:schemeClr val="accent2"/>
                </a:solidFill>
                <a:latin typeface="Baskerville"/>
                <a:cs typeface="Baskerville"/>
              </a:rPr>
              <a:t> </a:t>
            </a:r>
            <a:endParaRPr lang="en-US" sz="1400" dirty="0">
              <a:latin typeface="Baskerville"/>
              <a:cs typeface="Baskerville"/>
            </a:endParaRPr>
          </a:p>
          <a:p>
            <a:r>
              <a:rPr lang="en-US" sz="1400" dirty="0">
                <a:latin typeface="Baskerville"/>
                <a:cs typeface="Baskerville"/>
              </a:rPr>
              <a:t>                                                        </a:t>
            </a:r>
            <a:r>
              <a:rPr lang="en-US" sz="1400" dirty="0" err="1">
                <a:solidFill>
                  <a:schemeClr val="accent2"/>
                </a:solidFill>
                <a:latin typeface="Baskerville"/>
                <a:cs typeface="Baskerville"/>
              </a:rPr>
              <a:t>F.Dyson</a:t>
            </a:r>
            <a:r>
              <a:rPr lang="en-US" sz="1400" dirty="0">
                <a:solidFill>
                  <a:schemeClr val="accent2"/>
                </a:solidFill>
                <a:latin typeface="Baskerville"/>
                <a:cs typeface="Baskerville"/>
              </a:rPr>
              <a:t> 1960</a:t>
            </a:r>
            <a:endParaRPr lang="en-US" sz="1400" dirty="0">
              <a:latin typeface="Baskerville"/>
              <a:cs typeface="Baskervill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01923" y="6552518"/>
            <a:ext cx="15472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latin typeface="Baskerville"/>
                <a:cs typeface="Baskerville"/>
              </a:rPr>
              <a:t>M.Klein</a:t>
            </a:r>
            <a:r>
              <a:rPr lang="en-US" sz="1200" dirty="0" smtClean="0">
                <a:latin typeface="Baskerville"/>
                <a:cs typeface="Baskerville"/>
              </a:rPr>
              <a:t> 4.3.2013  L4</a:t>
            </a:r>
            <a:endParaRPr lang="en-US" sz="1200" dirty="0">
              <a:latin typeface="Baskerville"/>
              <a:cs typeface="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4163390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381000"/>
          </a:xfrm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Baskerville"/>
                <a:cs typeface="Baskerville"/>
              </a:rPr>
              <a:t>The </a:t>
            </a:r>
            <a:r>
              <a:rPr lang="en-US" sz="2400" dirty="0" err="1">
                <a:solidFill>
                  <a:srgbClr val="000000"/>
                </a:solidFill>
                <a:latin typeface="Baskerville"/>
                <a:cs typeface="Baskerville"/>
              </a:rPr>
              <a:t>Lagrangian</a:t>
            </a:r>
            <a:r>
              <a:rPr lang="en-US" sz="2400" dirty="0">
                <a:solidFill>
                  <a:srgbClr val="000000"/>
                </a:solidFill>
                <a:latin typeface="Baskerville"/>
                <a:cs typeface="Baskerville"/>
              </a:rPr>
              <a:t> of QCD</a:t>
            </a:r>
            <a:endParaRPr lang="en-US" sz="2800" dirty="0">
              <a:solidFill>
                <a:srgbClr val="000000"/>
              </a:solidFill>
              <a:latin typeface="Baskerville"/>
              <a:cs typeface="Baskerville"/>
            </a:endParaRPr>
          </a:p>
        </p:txBody>
      </p:sp>
      <p:pic>
        <p:nvPicPr>
          <p:cNvPr id="809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066800"/>
            <a:ext cx="8305800" cy="510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0902" name="Line 6"/>
          <p:cNvSpPr>
            <a:spLocks noChangeShapeType="1"/>
          </p:cNvSpPr>
          <p:nvPr/>
        </p:nvSpPr>
        <p:spPr bwMode="auto">
          <a:xfrm flipV="1">
            <a:off x="7543800" y="3200400"/>
            <a:ext cx="0" cy="21336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6781800" y="5410200"/>
            <a:ext cx="15732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/>
              <a:t>selfinteraction</a:t>
            </a:r>
          </a:p>
          <a:p>
            <a:r>
              <a:rPr lang="en-US" sz="1600" b="1"/>
              <a:t>of gluon field</a:t>
            </a:r>
          </a:p>
        </p:txBody>
      </p:sp>
      <p:sp>
        <p:nvSpPr>
          <p:cNvPr id="80904" name="Line 8"/>
          <p:cNvSpPr>
            <a:spLocks noChangeShapeType="1"/>
          </p:cNvSpPr>
          <p:nvPr/>
        </p:nvSpPr>
        <p:spPr bwMode="auto">
          <a:xfrm>
            <a:off x="7010400" y="762000"/>
            <a:ext cx="0" cy="53340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905" name="Text Box 9"/>
          <p:cNvSpPr txBox="1">
            <a:spLocks noChangeArrowheads="1"/>
          </p:cNvSpPr>
          <p:nvPr/>
        </p:nvSpPr>
        <p:spPr bwMode="auto">
          <a:xfrm>
            <a:off x="6781800" y="381000"/>
            <a:ext cx="1314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/>
              <a:t>quark mass</a:t>
            </a:r>
            <a:endParaRPr lang="en-US"/>
          </a:p>
        </p:txBody>
      </p:sp>
      <p:sp>
        <p:nvSpPr>
          <p:cNvPr id="80907" name="Line 11"/>
          <p:cNvSpPr>
            <a:spLocks noChangeShapeType="1"/>
          </p:cNvSpPr>
          <p:nvPr/>
        </p:nvSpPr>
        <p:spPr bwMode="auto">
          <a:xfrm>
            <a:off x="2286000" y="914400"/>
            <a:ext cx="381000" cy="45720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908" name="Text Box 12"/>
          <p:cNvSpPr txBox="1">
            <a:spLocks noChangeArrowheads="1"/>
          </p:cNvSpPr>
          <p:nvPr/>
        </p:nvSpPr>
        <p:spPr bwMode="auto">
          <a:xfrm>
            <a:off x="1752600" y="609600"/>
            <a:ext cx="736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/>
              <a:t>gluon</a:t>
            </a:r>
            <a:endParaRPr lang="en-US"/>
          </a:p>
        </p:txBody>
      </p:sp>
      <p:sp>
        <p:nvSpPr>
          <p:cNvPr id="80909" name="Line 13"/>
          <p:cNvSpPr>
            <a:spLocks noChangeShapeType="1"/>
          </p:cNvSpPr>
          <p:nvPr/>
        </p:nvSpPr>
        <p:spPr bwMode="auto">
          <a:xfrm>
            <a:off x="5410200" y="914400"/>
            <a:ext cx="533400" cy="38100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910" name="Text Box 14"/>
          <p:cNvSpPr txBox="1">
            <a:spLocks noChangeArrowheads="1"/>
          </p:cNvSpPr>
          <p:nvPr/>
        </p:nvSpPr>
        <p:spPr bwMode="auto">
          <a:xfrm>
            <a:off x="3581400" y="609600"/>
            <a:ext cx="34242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/>
              <a:t>q propagation and q-g interaction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401923" y="6552518"/>
            <a:ext cx="15472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000000"/>
                </a:solidFill>
                <a:latin typeface="Baskerville"/>
                <a:cs typeface="Baskerville"/>
              </a:rPr>
              <a:t>M.Klein</a:t>
            </a:r>
            <a:r>
              <a:rPr lang="en-US" sz="1200" dirty="0" smtClean="0">
                <a:solidFill>
                  <a:srgbClr val="000000"/>
                </a:solidFill>
                <a:latin typeface="Baskerville"/>
                <a:cs typeface="Baskerville"/>
              </a:rPr>
              <a:t> 4.3.2013  L4</a:t>
            </a:r>
            <a:endParaRPr lang="en-US" sz="1200" dirty="0">
              <a:solidFill>
                <a:srgbClr val="000000"/>
              </a:solidFill>
              <a:latin typeface="Baskerville"/>
              <a:cs typeface="Baskerville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548680"/>
            <a:ext cx="3240360" cy="16201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640522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latin typeface="Baskerville"/>
                <a:cs typeface="Baskerville"/>
              </a:rPr>
              <a:t>Drell</a:t>
            </a:r>
            <a:r>
              <a:rPr lang="en-US" sz="3200" dirty="0" smtClean="0">
                <a:latin typeface="Baskerville"/>
                <a:cs typeface="Baskerville"/>
              </a:rPr>
              <a:t>-Yan Scattering and Jets</a:t>
            </a:r>
            <a:endParaRPr lang="en-US" sz="3200" dirty="0">
              <a:latin typeface="Baskerville"/>
              <a:cs typeface="Baskerville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85987" y="5554870"/>
            <a:ext cx="3003926" cy="3865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401923" y="6552518"/>
            <a:ext cx="15472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000000"/>
                </a:solidFill>
                <a:latin typeface="Baskerville"/>
                <a:cs typeface="Baskerville"/>
              </a:rPr>
              <a:t>M.Klein</a:t>
            </a:r>
            <a:r>
              <a:rPr lang="en-US" sz="1200" dirty="0" smtClean="0">
                <a:solidFill>
                  <a:srgbClr val="000000"/>
                </a:solidFill>
                <a:latin typeface="Baskerville"/>
                <a:cs typeface="Baskerville"/>
              </a:rPr>
              <a:t> 4.3.2013  L4</a:t>
            </a:r>
            <a:endParaRPr lang="en-US" sz="1200" dirty="0">
              <a:solidFill>
                <a:srgbClr val="000000"/>
              </a:solidFill>
              <a:latin typeface="Baskerville"/>
              <a:cs typeface="Baskerville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4504829"/>
              </p:ext>
            </p:extLst>
          </p:nvPr>
        </p:nvGraphicFramePr>
        <p:xfrm>
          <a:off x="908050" y="2060575"/>
          <a:ext cx="2359025" cy="448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4" imgW="1701800" imgH="3238500" progId="Equation.3">
                  <p:embed/>
                </p:oleObj>
              </mc:Choice>
              <mc:Fallback>
                <p:oleObj name="Equation" r:id="rId4" imgW="1701800" imgH="3238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08050" y="2060575"/>
                        <a:ext cx="2359025" cy="4489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 bwMode="auto">
          <a:xfrm>
            <a:off x="755576" y="980728"/>
            <a:ext cx="216024" cy="72008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683568" y="980728"/>
            <a:ext cx="288032" cy="72008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12" y="764704"/>
            <a:ext cx="370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P</a:t>
            </a:r>
            <a:r>
              <a:rPr lang="en-US" sz="1400" baseline="-250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1</a:t>
            </a:r>
            <a:endParaRPr lang="en-US" sz="1400" baseline="-250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512" y="1556792"/>
            <a:ext cx="370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P</a:t>
            </a:r>
            <a:r>
              <a:rPr lang="en-US" sz="1400" baseline="-250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2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1475656" y="1052736"/>
            <a:ext cx="144016" cy="14401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475656" y="1484784"/>
            <a:ext cx="144016" cy="14401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75656" y="980728"/>
            <a:ext cx="3510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D0D0D"/>
                </a:solidFill>
              </a:rPr>
              <a:t>p</a:t>
            </a:r>
            <a:r>
              <a:rPr lang="en-US" sz="1400" baseline="-25000" dirty="0" smtClean="0">
                <a:solidFill>
                  <a:srgbClr val="0D0D0D"/>
                </a:solidFill>
              </a:rPr>
              <a:t>1</a:t>
            </a:r>
            <a:endParaRPr lang="en-US" sz="1400" baseline="-25000" dirty="0">
              <a:solidFill>
                <a:srgbClr val="0D0D0D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75656" y="1412776"/>
            <a:ext cx="3510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D0D0D"/>
                </a:solidFill>
              </a:rPr>
              <a:t>p</a:t>
            </a:r>
            <a:r>
              <a:rPr lang="en-US" sz="1400" baseline="-25000" dirty="0">
                <a:solidFill>
                  <a:srgbClr val="0D0D0D"/>
                </a:solidFill>
              </a:rPr>
              <a:t>2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2915816" y="908720"/>
            <a:ext cx="144016" cy="2880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2915816" y="1484784"/>
            <a:ext cx="144016" cy="3600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26" name="Curved Connector 25"/>
          <p:cNvCxnSpPr/>
          <p:nvPr/>
        </p:nvCxnSpPr>
        <p:spPr bwMode="auto">
          <a:xfrm flipV="1">
            <a:off x="2699792" y="1340768"/>
            <a:ext cx="216024" cy="144016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2915816" y="908720"/>
            <a:ext cx="4925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solidFill>
                  <a:srgbClr val="0D0D0D"/>
                </a:solidFill>
              </a:rPr>
              <a:t>q,l</a:t>
            </a:r>
            <a:endParaRPr lang="en-US" sz="1800" dirty="0" smtClean="0">
              <a:solidFill>
                <a:srgbClr val="0D0D0D"/>
              </a:solidFill>
            </a:endParaRPr>
          </a:p>
          <a:p>
            <a:r>
              <a:rPr lang="en-US" sz="1800" dirty="0" err="1">
                <a:solidFill>
                  <a:srgbClr val="0D0D0D"/>
                </a:solidFill>
              </a:rPr>
              <a:t>g</a:t>
            </a:r>
            <a:r>
              <a:rPr lang="en-US" sz="1800" dirty="0" err="1" smtClean="0">
                <a:solidFill>
                  <a:srgbClr val="0D0D0D"/>
                </a:solidFill>
              </a:rPr>
              <a:t>,γ</a:t>
            </a:r>
            <a:endParaRPr lang="en-US" sz="1800" dirty="0" smtClean="0">
              <a:solidFill>
                <a:srgbClr val="0D0D0D"/>
              </a:solidFill>
            </a:endParaRPr>
          </a:p>
          <a:p>
            <a:r>
              <a:rPr lang="en-US" sz="1800" dirty="0" err="1">
                <a:solidFill>
                  <a:srgbClr val="0D0D0D"/>
                </a:solidFill>
              </a:rPr>
              <a:t>q</a:t>
            </a:r>
            <a:r>
              <a:rPr lang="en-US" sz="1800" dirty="0" err="1" smtClean="0">
                <a:solidFill>
                  <a:srgbClr val="0D0D0D"/>
                </a:solidFill>
              </a:rPr>
              <a:t>,l</a:t>
            </a:r>
            <a:endParaRPr lang="en-US" sz="1800" dirty="0">
              <a:solidFill>
                <a:srgbClr val="0D0D0D"/>
              </a:solidFill>
            </a:endParaRPr>
          </a:p>
        </p:txBody>
      </p:sp>
      <p:pic>
        <p:nvPicPr>
          <p:cNvPr id="28" name="Picture 27" descr="fig_05.eps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836712"/>
            <a:ext cx="4752528" cy="455974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635896" y="5445224"/>
            <a:ext cx="48397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0D0D0D"/>
                </a:solidFill>
                <a:latin typeface="Baskerville"/>
                <a:cs typeface="Baskerville"/>
              </a:rPr>
              <a:t>Drell</a:t>
            </a:r>
            <a:r>
              <a:rPr lang="en-US" sz="1600" dirty="0" smtClean="0">
                <a:solidFill>
                  <a:srgbClr val="0D0D0D"/>
                </a:solidFill>
                <a:latin typeface="Baskerville"/>
                <a:cs typeface="Baskerville"/>
              </a:rPr>
              <a:t>-Yan process is THE tool for studying the </a:t>
            </a:r>
            <a:r>
              <a:rPr lang="en-US" sz="1600" dirty="0" err="1" smtClean="0">
                <a:solidFill>
                  <a:srgbClr val="0D0D0D"/>
                </a:solidFill>
                <a:latin typeface="Baskerville"/>
                <a:cs typeface="Baskerville"/>
              </a:rPr>
              <a:t>partonic</a:t>
            </a:r>
            <a:endParaRPr lang="en-US" sz="1600" dirty="0" smtClean="0">
              <a:solidFill>
                <a:srgbClr val="0D0D0D"/>
              </a:solidFill>
              <a:latin typeface="Baskerville"/>
              <a:cs typeface="Baskerville"/>
            </a:endParaRPr>
          </a:p>
          <a:p>
            <a:r>
              <a:rPr lang="en-US" sz="1600" dirty="0">
                <a:solidFill>
                  <a:srgbClr val="0D0D0D"/>
                </a:solidFill>
                <a:latin typeface="Baskerville"/>
                <a:cs typeface="Baskerville"/>
              </a:rPr>
              <a:t>s</a:t>
            </a:r>
            <a:r>
              <a:rPr lang="en-US" sz="1600" dirty="0" smtClean="0">
                <a:solidFill>
                  <a:srgbClr val="0D0D0D"/>
                </a:solidFill>
                <a:latin typeface="Baskerville"/>
                <a:cs typeface="Baskerville"/>
              </a:rPr>
              <a:t>tructure of the proton and for searching for new physics</a:t>
            </a:r>
          </a:p>
          <a:p>
            <a:r>
              <a:rPr lang="en-US" sz="1600" dirty="0">
                <a:solidFill>
                  <a:srgbClr val="0D0D0D"/>
                </a:solidFill>
                <a:latin typeface="Baskerville"/>
                <a:cs typeface="Baskerville"/>
              </a:rPr>
              <a:t>a</a:t>
            </a:r>
            <a:r>
              <a:rPr lang="en-US" sz="1600" dirty="0" smtClean="0">
                <a:solidFill>
                  <a:srgbClr val="0D0D0D"/>
                </a:solidFill>
                <a:latin typeface="Baskerville"/>
                <a:cs typeface="Baskerville"/>
              </a:rPr>
              <a:t>t the LHC. Few </a:t>
            </a:r>
            <a:r>
              <a:rPr lang="en-US" sz="1600" dirty="0" err="1" smtClean="0">
                <a:solidFill>
                  <a:srgbClr val="0D0D0D"/>
                </a:solidFill>
                <a:latin typeface="Baskerville"/>
                <a:cs typeface="Baskerville"/>
              </a:rPr>
              <a:t>TeV</a:t>
            </a:r>
            <a:r>
              <a:rPr lang="en-US" sz="1600" dirty="0" smtClean="0">
                <a:solidFill>
                  <a:srgbClr val="0D0D0D"/>
                </a:solidFill>
                <a:latin typeface="Baskerville"/>
                <a:cs typeface="Baskerville"/>
              </a:rPr>
              <a:t> mass range being explored.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772400" cy="720080"/>
          </a:xfrm>
        </p:spPr>
        <p:txBody>
          <a:bodyPr/>
          <a:lstStyle/>
          <a:p>
            <a:r>
              <a:rPr lang="en-US" sz="3200" dirty="0" err="1" smtClean="0">
                <a:latin typeface="Baskerville"/>
                <a:cs typeface="Baskerville"/>
              </a:rPr>
              <a:t>Multijets</a:t>
            </a:r>
            <a:r>
              <a:rPr lang="en-US" sz="3200" dirty="0" smtClean="0">
                <a:latin typeface="Baskerville"/>
                <a:cs typeface="Baskerville"/>
              </a:rPr>
              <a:t> on ATLAS</a:t>
            </a:r>
            <a:endParaRPr lang="en-US" sz="3200" dirty="0">
              <a:latin typeface="Baskerville"/>
              <a:cs typeface="Baskerville"/>
            </a:endParaRPr>
          </a:p>
        </p:txBody>
      </p:sp>
      <p:pic>
        <p:nvPicPr>
          <p:cNvPr id="5" name="Picture 4" descr="fig_08.ep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48680"/>
            <a:ext cx="5832648" cy="58326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1628800"/>
            <a:ext cx="1378202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D0D0D"/>
                </a:solidFill>
                <a:latin typeface="Baskerville"/>
                <a:cs typeface="Baskerville"/>
              </a:rPr>
              <a:t>Transverse </a:t>
            </a:r>
          </a:p>
          <a:p>
            <a:r>
              <a:rPr lang="en-US" sz="1600" dirty="0">
                <a:solidFill>
                  <a:srgbClr val="0D0D0D"/>
                </a:solidFill>
                <a:latin typeface="Baskerville"/>
                <a:cs typeface="Baskerville"/>
              </a:rPr>
              <a:t>v</a:t>
            </a:r>
            <a:r>
              <a:rPr lang="en-US" sz="1600" dirty="0" smtClean="0">
                <a:solidFill>
                  <a:srgbClr val="0D0D0D"/>
                </a:solidFill>
                <a:latin typeface="Baskerville"/>
                <a:cs typeface="Baskerville"/>
              </a:rPr>
              <a:t>iew of a </a:t>
            </a:r>
          </a:p>
          <a:p>
            <a:r>
              <a:rPr lang="en-US" sz="1600" dirty="0">
                <a:solidFill>
                  <a:srgbClr val="0D0D0D"/>
                </a:solidFill>
                <a:latin typeface="Baskerville"/>
                <a:cs typeface="Baskerville"/>
              </a:rPr>
              <a:t>m</a:t>
            </a:r>
            <a:r>
              <a:rPr lang="en-US" sz="1600" dirty="0" smtClean="0">
                <a:solidFill>
                  <a:srgbClr val="0D0D0D"/>
                </a:solidFill>
                <a:latin typeface="Baskerville"/>
                <a:cs typeface="Baskerville"/>
              </a:rPr>
              <a:t>ulti-jet event</a:t>
            </a:r>
          </a:p>
          <a:p>
            <a:r>
              <a:rPr lang="en-US" sz="1600" dirty="0">
                <a:solidFill>
                  <a:srgbClr val="0D0D0D"/>
                </a:solidFill>
                <a:latin typeface="Baskerville"/>
                <a:cs typeface="Baskerville"/>
              </a:rPr>
              <a:t>f</a:t>
            </a:r>
            <a:r>
              <a:rPr lang="en-US" sz="1600" dirty="0" smtClean="0">
                <a:solidFill>
                  <a:srgbClr val="0D0D0D"/>
                </a:solidFill>
                <a:latin typeface="Baskerville"/>
                <a:cs typeface="Baskerville"/>
              </a:rPr>
              <a:t>rom SUSY</a:t>
            </a:r>
          </a:p>
          <a:p>
            <a:r>
              <a:rPr lang="en-US" sz="1600" dirty="0">
                <a:solidFill>
                  <a:srgbClr val="0D0D0D"/>
                </a:solidFill>
                <a:latin typeface="Baskerville"/>
                <a:cs typeface="Baskerville"/>
              </a:rPr>
              <a:t>s</a:t>
            </a:r>
            <a:r>
              <a:rPr lang="en-US" sz="1600" dirty="0" smtClean="0">
                <a:solidFill>
                  <a:srgbClr val="0D0D0D"/>
                </a:solidFill>
                <a:latin typeface="Baskerville"/>
                <a:cs typeface="Baskerville"/>
              </a:rPr>
              <a:t>earches </a:t>
            </a:r>
          </a:p>
          <a:p>
            <a:r>
              <a:rPr lang="en-US" sz="1600" dirty="0" smtClean="0">
                <a:solidFill>
                  <a:srgbClr val="0D0D0D"/>
                </a:solidFill>
                <a:latin typeface="Baskerville"/>
                <a:cs typeface="Baskerville"/>
              </a:rPr>
              <a:t>on ATLAS</a:t>
            </a:r>
          </a:p>
          <a:p>
            <a:endParaRPr lang="en-US" sz="1600" dirty="0">
              <a:solidFill>
                <a:srgbClr val="0D0D0D"/>
              </a:solidFill>
              <a:latin typeface="Baskerville"/>
              <a:cs typeface="Baskerville"/>
            </a:endParaRPr>
          </a:p>
          <a:p>
            <a:endParaRPr lang="en-US" sz="1600" dirty="0" smtClean="0">
              <a:solidFill>
                <a:srgbClr val="0D0D0D"/>
              </a:solidFill>
              <a:latin typeface="Baskerville"/>
              <a:cs typeface="Baskerville"/>
            </a:endParaRPr>
          </a:p>
          <a:p>
            <a:endParaRPr lang="en-US" sz="1600" dirty="0">
              <a:solidFill>
                <a:srgbClr val="0D0D0D"/>
              </a:solidFill>
              <a:latin typeface="Baskerville"/>
              <a:cs typeface="Baskerville"/>
            </a:endParaRPr>
          </a:p>
          <a:p>
            <a:endParaRPr lang="en-US" sz="1600" dirty="0" smtClean="0">
              <a:solidFill>
                <a:srgbClr val="0D0D0D"/>
              </a:solidFill>
              <a:latin typeface="Baskerville"/>
              <a:cs typeface="Baskerville"/>
            </a:endParaRPr>
          </a:p>
          <a:p>
            <a:endParaRPr lang="en-US" sz="1600" dirty="0">
              <a:solidFill>
                <a:srgbClr val="0D0D0D"/>
              </a:solidFill>
              <a:latin typeface="Baskerville"/>
              <a:cs typeface="Baskerville"/>
            </a:endParaRPr>
          </a:p>
          <a:p>
            <a:endParaRPr lang="en-US" sz="1600" dirty="0" smtClean="0">
              <a:solidFill>
                <a:srgbClr val="0D0D0D"/>
              </a:solidFill>
              <a:latin typeface="Baskerville"/>
              <a:cs typeface="Baskerville"/>
            </a:endParaRPr>
          </a:p>
          <a:p>
            <a:endParaRPr lang="en-US" sz="1600" dirty="0">
              <a:solidFill>
                <a:srgbClr val="0D0D0D"/>
              </a:solidFill>
              <a:latin typeface="Baskerville"/>
              <a:cs typeface="Baskerville"/>
            </a:endParaRPr>
          </a:p>
          <a:p>
            <a:endParaRPr lang="en-US" sz="1600" dirty="0" smtClean="0">
              <a:solidFill>
                <a:srgbClr val="0D0D0D"/>
              </a:solidFill>
              <a:latin typeface="Baskerville"/>
              <a:cs typeface="Baskerville"/>
            </a:endParaRPr>
          </a:p>
          <a:p>
            <a:r>
              <a:rPr lang="en-US" sz="1600" dirty="0" err="1">
                <a:solidFill>
                  <a:srgbClr val="0D0D0D"/>
                </a:solidFill>
                <a:latin typeface="Baskerville"/>
                <a:cs typeface="Baskerville"/>
              </a:rPr>
              <a:t>r</a:t>
            </a:r>
            <a:r>
              <a:rPr lang="en-US" sz="1600" dirty="0" err="1" smtClean="0">
                <a:solidFill>
                  <a:srgbClr val="0D0D0D"/>
                </a:solidFill>
                <a:latin typeface="Baskerville"/>
                <a:cs typeface="Baskerville"/>
              </a:rPr>
              <a:t>,z</a:t>
            </a:r>
            <a:r>
              <a:rPr lang="en-US" sz="1600" dirty="0" smtClean="0">
                <a:solidFill>
                  <a:srgbClr val="0D0D0D"/>
                </a:solidFill>
                <a:latin typeface="Baskerville"/>
                <a:cs typeface="Baskerville"/>
              </a:rPr>
              <a:t> view</a:t>
            </a:r>
            <a:endParaRPr lang="en-US" sz="1600" dirty="0">
              <a:solidFill>
                <a:srgbClr val="0D0D0D"/>
              </a:solidFill>
              <a:latin typeface="Baskerville"/>
              <a:cs typeface="Baskerville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00805" y="2564904"/>
            <a:ext cx="1534294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D0D0D"/>
                </a:solidFill>
                <a:latin typeface="Baskerville"/>
                <a:cs typeface="Baskerville"/>
              </a:rPr>
              <a:t>Multiple,</a:t>
            </a:r>
          </a:p>
          <a:p>
            <a:r>
              <a:rPr lang="en-US" sz="1600" dirty="0">
                <a:solidFill>
                  <a:srgbClr val="0D0D0D"/>
                </a:solidFill>
                <a:latin typeface="Baskerville"/>
                <a:cs typeface="Baskerville"/>
              </a:rPr>
              <a:t>l</a:t>
            </a:r>
            <a:r>
              <a:rPr lang="en-US" sz="1600" dirty="0" smtClean="0">
                <a:solidFill>
                  <a:srgbClr val="0D0D0D"/>
                </a:solidFill>
                <a:latin typeface="Baskerville"/>
                <a:cs typeface="Baskerville"/>
              </a:rPr>
              <a:t>arge (missing)</a:t>
            </a:r>
          </a:p>
          <a:p>
            <a:r>
              <a:rPr lang="en-US" sz="1600" dirty="0" smtClean="0">
                <a:solidFill>
                  <a:srgbClr val="0D0D0D"/>
                </a:solidFill>
                <a:latin typeface="Baskerville"/>
                <a:cs typeface="Baskerville"/>
              </a:rPr>
              <a:t>energy</a:t>
            </a:r>
          </a:p>
          <a:p>
            <a:r>
              <a:rPr lang="en-US" sz="1600" dirty="0">
                <a:solidFill>
                  <a:srgbClr val="0D0D0D"/>
                </a:solidFill>
                <a:latin typeface="Baskerville"/>
                <a:cs typeface="Baskerville"/>
              </a:rPr>
              <a:t>d</a:t>
            </a:r>
            <a:r>
              <a:rPr lang="en-US" sz="1600" dirty="0" smtClean="0">
                <a:solidFill>
                  <a:srgbClr val="0D0D0D"/>
                </a:solidFill>
                <a:latin typeface="Baskerville"/>
                <a:cs typeface="Baskerville"/>
              </a:rPr>
              <a:t>epositions</a:t>
            </a:r>
          </a:p>
          <a:p>
            <a:r>
              <a:rPr lang="en-US" sz="1600" dirty="0">
                <a:solidFill>
                  <a:srgbClr val="0D0D0D"/>
                </a:solidFill>
                <a:latin typeface="Baskerville"/>
                <a:cs typeface="Baskerville"/>
              </a:rPr>
              <a:t>i</a:t>
            </a:r>
            <a:r>
              <a:rPr lang="en-US" sz="1600" dirty="0" smtClean="0">
                <a:solidFill>
                  <a:srgbClr val="0D0D0D"/>
                </a:solidFill>
                <a:latin typeface="Baskerville"/>
                <a:cs typeface="Baskerville"/>
              </a:rPr>
              <a:t>n angular</a:t>
            </a:r>
          </a:p>
          <a:p>
            <a:r>
              <a:rPr lang="en-US" sz="1600" dirty="0">
                <a:solidFill>
                  <a:srgbClr val="0D0D0D"/>
                </a:solidFill>
                <a:latin typeface="Baskerville"/>
                <a:cs typeface="Baskerville"/>
              </a:rPr>
              <a:t>s</a:t>
            </a:r>
            <a:r>
              <a:rPr lang="en-US" sz="1600" dirty="0" smtClean="0">
                <a:solidFill>
                  <a:srgbClr val="0D0D0D"/>
                </a:solidFill>
                <a:latin typeface="Baskerville"/>
                <a:cs typeface="Baskerville"/>
              </a:rPr>
              <a:t>pace.</a:t>
            </a:r>
          </a:p>
          <a:p>
            <a:endParaRPr lang="en-US" sz="1600" dirty="0">
              <a:solidFill>
                <a:srgbClr val="0D0D0D"/>
              </a:solidFill>
              <a:latin typeface="Baskerville"/>
              <a:cs typeface="Baskerville"/>
            </a:endParaRPr>
          </a:p>
          <a:p>
            <a:r>
              <a:rPr lang="en-US" sz="1600" dirty="0" smtClean="0">
                <a:solidFill>
                  <a:srgbClr val="0D0D0D"/>
                </a:solidFill>
                <a:latin typeface="Baskerville"/>
                <a:cs typeface="Baskerville"/>
              </a:rPr>
              <a:t>The event has</a:t>
            </a:r>
          </a:p>
          <a:p>
            <a:r>
              <a:rPr lang="en-US" sz="1600" dirty="0">
                <a:solidFill>
                  <a:srgbClr val="0D0D0D"/>
                </a:solidFill>
                <a:latin typeface="Baskerville"/>
                <a:cs typeface="Baskerville"/>
              </a:rPr>
              <a:t>m</a:t>
            </a:r>
            <a:r>
              <a:rPr lang="en-US" sz="1600" dirty="0" smtClean="0">
                <a:solidFill>
                  <a:srgbClr val="0D0D0D"/>
                </a:solidFill>
                <a:latin typeface="Baskerville"/>
                <a:cs typeface="Baskerville"/>
              </a:rPr>
              <a:t>ultiple vertices</a:t>
            </a:r>
          </a:p>
          <a:p>
            <a:r>
              <a:rPr lang="en-US" sz="1600" dirty="0" smtClean="0">
                <a:solidFill>
                  <a:srgbClr val="0D0D0D"/>
                </a:solidFill>
                <a:latin typeface="Baskerville"/>
                <a:cs typeface="Baskerville"/>
              </a:rPr>
              <a:t>“pile-up”</a:t>
            </a:r>
          </a:p>
          <a:p>
            <a:r>
              <a:rPr lang="en-US" sz="1600" dirty="0">
                <a:solidFill>
                  <a:srgbClr val="0D0D0D"/>
                </a:solidFill>
                <a:latin typeface="Baskerville"/>
                <a:cs typeface="Baskerville"/>
              </a:rPr>
              <a:t>b</a:t>
            </a:r>
            <a:r>
              <a:rPr lang="en-US" sz="1600" dirty="0" smtClean="0">
                <a:solidFill>
                  <a:srgbClr val="0D0D0D"/>
                </a:solidFill>
                <a:latin typeface="Baskerville"/>
                <a:cs typeface="Baskerville"/>
              </a:rPr>
              <a:t>ecause of the</a:t>
            </a:r>
          </a:p>
          <a:p>
            <a:r>
              <a:rPr lang="en-US" sz="1600" dirty="0">
                <a:solidFill>
                  <a:srgbClr val="0D0D0D"/>
                </a:solidFill>
                <a:latin typeface="Baskerville"/>
                <a:cs typeface="Baskerville"/>
              </a:rPr>
              <a:t>l</a:t>
            </a:r>
            <a:r>
              <a:rPr lang="en-US" sz="1600" dirty="0" smtClean="0">
                <a:solidFill>
                  <a:srgbClr val="0D0D0D"/>
                </a:solidFill>
                <a:latin typeface="Baskerville"/>
                <a:cs typeface="Baskerville"/>
              </a:rPr>
              <a:t>arge </a:t>
            </a:r>
            <a:r>
              <a:rPr lang="en-US" sz="1600" dirty="0" err="1" smtClean="0">
                <a:solidFill>
                  <a:srgbClr val="0D0D0D"/>
                </a:solidFill>
                <a:latin typeface="Baskerville"/>
                <a:cs typeface="Baskerville"/>
              </a:rPr>
              <a:t>pp</a:t>
            </a:r>
            <a:endParaRPr lang="en-US" sz="1600" dirty="0" smtClean="0">
              <a:solidFill>
                <a:srgbClr val="0D0D0D"/>
              </a:solidFill>
              <a:latin typeface="Baskerville"/>
              <a:cs typeface="Baskerville"/>
            </a:endParaRPr>
          </a:p>
          <a:p>
            <a:r>
              <a:rPr lang="en-US" sz="1600" dirty="0">
                <a:solidFill>
                  <a:srgbClr val="0D0D0D"/>
                </a:solidFill>
                <a:latin typeface="Baskerville"/>
                <a:cs typeface="Baskerville"/>
              </a:rPr>
              <a:t>c</a:t>
            </a:r>
            <a:r>
              <a:rPr lang="en-US" sz="1600" dirty="0" smtClean="0">
                <a:solidFill>
                  <a:srgbClr val="0D0D0D"/>
                </a:solidFill>
                <a:latin typeface="Baskerville"/>
                <a:cs typeface="Baskerville"/>
              </a:rPr>
              <a:t>ross section,</a:t>
            </a:r>
          </a:p>
          <a:p>
            <a:r>
              <a:rPr lang="en-US" sz="1600" dirty="0" smtClean="0">
                <a:solidFill>
                  <a:srgbClr val="0D0D0D"/>
                </a:solidFill>
                <a:latin typeface="Baskerville"/>
                <a:cs typeface="Baskerville"/>
              </a:rPr>
              <a:t>high luminosity</a:t>
            </a:r>
          </a:p>
          <a:p>
            <a:r>
              <a:rPr lang="en-US" sz="1600" dirty="0">
                <a:solidFill>
                  <a:srgbClr val="0D0D0D"/>
                </a:solidFill>
                <a:latin typeface="Baskerville"/>
                <a:cs typeface="Baskerville"/>
              </a:rPr>
              <a:t>a</a:t>
            </a:r>
            <a:r>
              <a:rPr lang="en-US" sz="1600" dirty="0" smtClean="0">
                <a:solidFill>
                  <a:srgbClr val="0D0D0D"/>
                </a:solidFill>
                <a:latin typeface="Baskerville"/>
                <a:cs typeface="Baskerville"/>
              </a:rPr>
              <a:t>nd acceptance</a:t>
            </a:r>
          </a:p>
          <a:p>
            <a:r>
              <a:rPr lang="en-US" sz="1600" dirty="0" smtClean="0">
                <a:solidFill>
                  <a:srgbClr val="0D0D0D"/>
                </a:solidFill>
                <a:latin typeface="Baskerville"/>
                <a:cs typeface="Baskerville"/>
              </a:rPr>
              <a:t>N=</a:t>
            </a:r>
            <a:r>
              <a:rPr lang="en-US" sz="1600" dirty="0" err="1" smtClean="0">
                <a:solidFill>
                  <a:srgbClr val="0D0D0D"/>
                </a:solidFill>
                <a:latin typeface="Baskerville"/>
                <a:cs typeface="Baskerville"/>
              </a:rPr>
              <a:t>σLA</a:t>
            </a:r>
            <a:endParaRPr lang="en-US" sz="1600" dirty="0" smtClean="0">
              <a:solidFill>
                <a:srgbClr val="0D0D0D"/>
              </a:solidFill>
              <a:latin typeface="Baskerville"/>
              <a:cs typeface="Baskervill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01923" y="6552518"/>
            <a:ext cx="15472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chemeClr val="bg1">
                    <a:lumMod val="65000"/>
                  </a:schemeClr>
                </a:solidFill>
                <a:latin typeface="Baskerville"/>
                <a:cs typeface="Baskerville"/>
              </a:rPr>
              <a:t>M.Klein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Baskerville"/>
                <a:cs typeface="Baskerville"/>
              </a:rPr>
              <a:t> 4.3.2013  L4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Baskerville"/>
              <a:cs typeface="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570946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r>
              <a:rPr lang="en-US" sz="2800" dirty="0">
                <a:latin typeface="Baskerville"/>
                <a:cs typeface="Baskerville"/>
              </a:rPr>
              <a:t>Fractional Charges in Deep Inelastic Scattering</a:t>
            </a:r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1624687" y="-471343"/>
            <a:ext cx="5676369" cy="7990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4114800" y="3657600"/>
            <a:ext cx="4114800" cy="2362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401923" y="6552518"/>
            <a:ext cx="15472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000000"/>
                </a:solidFill>
                <a:latin typeface="Baskerville"/>
                <a:cs typeface="Baskerville"/>
              </a:rPr>
              <a:t>M.Klein</a:t>
            </a:r>
            <a:r>
              <a:rPr lang="en-US" sz="1200" dirty="0" smtClean="0">
                <a:solidFill>
                  <a:srgbClr val="000000"/>
                </a:solidFill>
                <a:latin typeface="Baskerville"/>
                <a:cs typeface="Baskerville"/>
              </a:rPr>
              <a:t> 4.3.2013  L4</a:t>
            </a:r>
            <a:endParaRPr lang="en-US" sz="1200" dirty="0">
              <a:solidFill>
                <a:srgbClr val="000000"/>
              </a:solidFill>
              <a:latin typeface="Baskerville"/>
              <a:cs typeface="Baskerville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5486400" y="838200"/>
            <a:ext cx="2971800" cy="533400"/>
          </a:xfrm>
        </p:spPr>
        <p:txBody>
          <a:bodyPr/>
          <a:lstStyle/>
          <a:p>
            <a:r>
              <a:rPr lang="en-US" sz="3200" dirty="0">
                <a:solidFill>
                  <a:srgbClr val="000000"/>
                </a:solidFill>
                <a:latin typeface="Baskerville"/>
                <a:cs typeface="Baskerville"/>
              </a:rPr>
              <a:t>Light Quarks</a:t>
            </a:r>
          </a:p>
        </p:txBody>
      </p:sp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762000"/>
            <a:ext cx="5181600" cy="489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7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3200400"/>
            <a:ext cx="2794000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5638800" y="5029200"/>
            <a:ext cx="2941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Baskerville"/>
                <a:cs typeface="Baskerville"/>
              </a:rPr>
              <a:t>Light quarks are </a:t>
            </a:r>
            <a:r>
              <a:rPr lang="en-US" sz="1800" dirty="0" err="1">
                <a:solidFill>
                  <a:srgbClr val="000000"/>
                </a:solidFill>
                <a:latin typeface="Baskerville"/>
                <a:cs typeface="Baskerville"/>
              </a:rPr>
              <a:t>u,d,s</a:t>
            </a:r>
            <a:r>
              <a:rPr lang="en-US" sz="1800" dirty="0">
                <a:solidFill>
                  <a:srgbClr val="000000"/>
                </a:solidFill>
                <a:latin typeface="Baskerville"/>
                <a:cs typeface="Baskerville"/>
              </a:rPr>
              <a:t>, with </a:t>
            </a:r>
          </a:p>
          <a:p>
            <a:r>
              <a:rPr lang="en-US" sz="1800" dirty="0">
                <a:solidFill>
                  <a:srgbClr val="000000"/>
                </a:solidFill>
                <a:latin typeface="Baskerville"/>
                <a:cs typeface="Baskerville"/>
              </a:rPr>
              <a:t>masses much smaller than </a:t>
            </a:r>
            <a:r>
              <a:rPr lang="en-US" sz="1800" dirty="0" err="1">
                <a:solidFill>
                  <a:srgbClr val="000000"/>
                </a:solidFill>
                <a:latin typeface="Baskerville"/>
                <a:cs typeface="Baskerville"/>
              </a:rPr>
              <a:t>M</a:t>
            </a:r>
            <a:r>
              <a:rPr lang="en-US" sz="1800" baseline="-25000" dirty="0" err="1">
                <a:solidFill>
                  <a:srgbClr val="000000"/>
                </a:solidFill>
                <a:latin typeface="Baskerville"/>
                <a:cs typeface="Baskerville"/>
              </a:rPr>
              <a:t>p</a:t>
            </a:r>
            <a:endParaRPr lang="en-US" sz="1800" baseline="-25000" dirty="0">
              <a:solidFill>
                <a:srgbClr val="000000"/>
              </a:solidFill>
              <a:latin typeface="Baskerville"/>
              <a:cs typeface="Baskerville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01923" y="6552518"/>
            <a:ext cx="15472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000000"/>
                </a:solidFill>
                <a:latin typeface="Baskerville"/>
                <a:cs typeface="Baskerville"/>
              </a:rPr>
              <a:t>M.Klein</a:t>
            </a:r>
            <a:r>
              <a:rPr lang="en-US" sz="1200" dirty="0" smtClean="0">
                <a:solidFill>
                  <a:srgbClr val="000000"/>
                </a:solidFill>
                <a:latin typeface="Baskerville"/>
                <a:cs typeface="Baskerville"/>
              </a:rPr>
              <a:t> 4.3.2013  L4</a:t>
            </a:r>
            <a:endParaRPr lang="en-US" sz="1200" dirty="0">
              <a:solidFill>
                <a:srgbClr val="000000"/>
              </a:solidFill>
              <a:latin typeface="Baskerville"/>
              <a:cs typeface="Baskerville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533400"/>
          </a:xfrm>
        </p:spPr>
        <p:txBody>
          <a:bodyPr/>
          <a:lstStyle/>
          <a:p>
            <a:r>
              <a:rPr lang="en-US" sz="2400" b="1"/>
              <a:t>Quark Model</a:t>
            </a:r>
            <a:endParaRPr lang="en-US" sz="2800"/>
          </a:p>
        </p:txBody>
      </p:sp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28600"/>
            <a:ext cx="8305800" cy="5994400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ffectLst/>
        </p:spPr>
      </p:pic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467544" y="6453336"/>
            <a:ext cx="84045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dirty="0" err="1">
                <a:solidFill>
                  <a:srgbClr val="000000"/>
                </a:solidFill>
                <a:latin typeface="Baskerville"/>
                <a:cs typeface="Baskerville"/>
              </a:rPr>
              <a:t>T.Naumann</a:t>
            </a:r>
            <a:endParaRPr lang="en-US" sz="1000" dirty="0">
              <a:solidFill>
                <a:srgbClr val="000000"/>
              </a:solidFill>
              <a:latin typeface="Baskerville"/>
              <a:cs typeface="Baskervill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01923" y="6552518"/>
            <a:ext cx="15472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000000"/>
                </a:solidFill>
                <a:latin typeface="Baskerville"/>
                <a:cs typeface="Baskerville"/>
              </a:rPr>
              <a:t>M.Klein</a:t>
            </a:r>
            <a:r>
              <a:rPr lang="en-US" sz="1200" dirty="0" smtClean="0">
                <a:solidFill>
                  <a:srgbClr val="000000"/>
                </a:solidFill>
                <a:latin typeface="Baskerville"/>
                <a:cs typeface="Baskerville"/>
              </a:rPr>
              <a:t> 4.3.2013  L4</a:t>
            </a:r>
            <a:endParaRPr lang="en-US" sz="1200" dirty="0">
              <a:solidFill>
                <a:srgbClr val="000000"/>
              </a:solidFill>
              <a:latin typeface="Baskerville"/>
              <a:cs typeface="Baskerville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533400"/>
          </a:xfrm>
        </p:spPr>
        <p:txBody>
          <a:bodyPr/>
          <a:lstStyle/>
          <a:p>
            <a:r>
              <a:rPr lang="en-US" sz="3200" dirty="0">
                <a:solidFill>
                  <a:srgbClr val="000000"/>
                </a:solidFill>
                <a:latin typeface="Baskerville"/>
                <a:cs typeface="Baskerville"/>
              </a:rPr>
              <a:t>Light Quark Masses</a:t>
            </a:r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295400"/>
            <a:ext cx="8001000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401923" y="6552518"/>
            <a:ext cx="15472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000000"/>
                </a:solidFill>
                <a:latin typeface="Baskerville"/>
                <a:cs typeface="Baskerville"/>
              </a:rPr>
              <a:t>M.Klein</a:t>
            </a:r>
            <a:r>
              <a:rPr lang="en-US" sz="1200" dirty="0" smtClean="0">
                <a:solidFill>
                  <a:srgbClr val="000000"/>
                </a:solidFill>
                <a:latin typeface="Baskerville"/>
                <a:cs typeface="Baskerville"/>
              </a:rPr>
              <a:t> 4.3.2013  L4</a:t>
            </a:r>
            <a:endParaRPr lang="en-US" sz="1200" dirty="0">
              <a:solidFill>
                <a:srgbClr val="000000"/>
              </a:solidFill>
              <a:latin typeface="Baskerville"/>
              <a:cs typeface="Baskerville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4" name="Group 2"/>
          <p:cNvGrpSpPr>
            <a:grpSpLocks/>
          </p:cNvGrpSpPr>
          <p:nvPr/>
        </p:nvGrpSpPr>
        <p:grpSpPr bwMode="auto">
          <a:xfrm>
            <a:off x="4191000" y="1066800"/>
            <a:ext cx="4953000" cy="3430588"/>
            <a:chOff x="2640" y="624"/>
            <a:chExt cx="3120" cy="2161"/>
          </a:xfrm>
        </p:grpSpPr>
        <p:pic>
          <p:nvPicPr>
            <p:cNvPr id="74755" name="Picture 3" descr="figfried"/>
            <p:cNvPicPr>
              <a:picLocks noChangeAspect="1" noChangeArrowheads="1"/>
            </p:cNvPicPr>
            <p:nvPr/>
          </p:nvPicPr>
          <p:blipFill>
            <a:blip r:embed="rId4">
              <a:lum bright="-12000" contrast="30000"/>
            </a:blip>
            <a:srcRect/>
            <a:stretch>
              <a:fillRect/>
            </a:stretch>
          </p:blipFill>
          <p:spPr bwMode="auto">
            <a:xfrm>
              <a:off x="2640" y="624"/>
              <a:ext cx="3120" cy="2161"/>
            </a:xfrm>
            <a:prstGeom prst="rect">
              <a:avLst/>
            </a:prstGeom>
            <a:noFill/>
          </p:spPr>
        </p:pic>
        <p:graphicFrame>
          <p:nvGraphicFramePr>
            <p:cNvPr id="74756" name="Object 4"/>
            <p:cNvGraphicFramePr>
              <a:graphicFrameLocks noChangeAspect="1"/>
            </p:cNvGraphicFramePr>
            <p:nvPr/>
          </p:nvGraphicFramePr>
          <p:xfrm>
            <a:off x="2793" y="866"/>
            <a:ext cx="160" cy="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934" name="Equation" r:id="rId5" imgW="165282" imgH="216016" progId="Equation.3">
                    <p:embed/>
                  </p:oleObj>
                </mc:Choice>
                <mc:Fallback>
                  <p:oleObj name="Equation" r:id="rId5" imgW="165282" imgH="216016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93" y="866"/>
                          <a:ext cx="160" cy="2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4757" name="Oval 5"/>
            <p:cNvSpPr>
              <a:spLocks noChangeArrowheads="1"/>
            </p:cNvSpPr>
            <p:nvPr/>
          </p:nvSpPr>
          <p:spPr bwMode="auto">
            <a:xfrm>
              <a:off x="2742" y="1417"/>
              <a:ext cx="256" cy="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758" name="Oval 6"/>
            <p:cNvSpPr>
              <a:spLocks noChangeArrowheads="1"/>
            </p:cNvSpPr>
            <p:nvPr/>
          </p:nvSpPr>
          <p:spPr bwMode="auto">
            <a:xfrm>
              <a:off x="4072" y="2218"/>
              <a:ext cx="512" cy="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74759" name="Object 7"/>
            <p:cNvGraphicFramePr>
              <a:graphicFrameLocks noChangeAspect="1"/>
            </p:cNvGraphicFramePr>
            <p:nvPr/>
          </p:nvGraphicFramePr>
          <p:xfrm>
            <a:off x="4890" y="2168"/>
            <a:ext cx="614" cy="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935" name="Equation" r:id="rId7" imgW="660797" imgH="228997" progId="Equation.3">
                    <p:embed/>
                  </p:oleObj>
                </mc:Choice>
                <mc:Fallback>
                  <p:oleObj name="Equation" r:id="rId7" imgW="660797" imgH="228997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90" y="2168"/>
                          <a:ext cx="614" cy="20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4495800" y="4346575"/>
            <a:ext cx="4648200" cy="1492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761" name="Rectangle 9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153400" cy="685800"/>
          </a:xfrm>
        </p:spPr>
        <p:txBody>
          <a:bodyPr/>
          <a:lstStyle/>
          <a:p>
            <a:r>
              <a:rPr lang="en-US" sz="3200" dirty="0" smtClean="0">
                <a:solidFill>
                  <a:srgbClr val="000000"/>
                </a:solidFill>
                <a:latin typeface="Baskerville"/>
                <a:cs typeface="Baskerville"/>
              </a:rPr>
              <a:t>The discovery of </a:t>
            </a:r>
            <a:r>
              <a:rPr lang="en-US" sz="3200" dirty="0" err="1" smtClean="0">
                <a:solidFill>
                  <a:srgbClr val="000000"/>
                </a:solidFill>
                <a:latin typeface="Baskerville"/>
                <a:cs typeface="Baskerville"/>
              </a:rPr>
              <a:t>partons</a:t>
            </a:r>
            <a:r>
              <a:rPr lang="en-US" sz="3200" dirty="0" smtClean="0">
                <a:solidFill>
                  <a:srgbClr val="000000"/>
                </a:solidFill>
                <a:latin typeface="Baskerville"/>
                <a:cs typeface="Baskerville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Baskerville"/>
                <a:cs typeface="Baskerville"/>
              </a:rPr>
              <a:t>in deep </a:t>
            </a:r>
            <a:r>
              <a:rPr lang="en-US" sz="2000" dirty="0">
                <a:solidFill>
                  <a:srgbClr val="000000"/>
                </a:solidFill>
                <a:latin typeface="Baskerville"/>
                <a:cs typeface="Baskerville"/>
              </a:rPr>
              <a:t>i</a:t>
            </a:r>
            <a:r>
              <a:rPr lang="en-US" sz="2000" dirty="0" smtClean="0">
                <a:solidFill>
                  <a:srgbClr val="000000"/>
                </a:solidFill>
                <a:latin typeface="Baskerville"/>
                <a:cs typeface="Baskerville"/>
              </a:rPr>
              <a:t>nelastic </a:t>
            </a:r>
            <a:r>
              <a:rPr lang="en-US" sz="2000" dirty="0" err="1" smtClean="0">
                <a:solidFill>
                  <a:srgbClr val="000000"/>
                </a:solidFill>
                <a:latin typeface="Baskerville"/>
                <a:cs typeface="Baskerville"/>
              </a:rPr>
              <a:t>ep</a:t>
            </a:r>
            <a:r>
              <a:rPr lang="en-US" sz="2000" dirty="0" smtClean="0">
                <a:solidFill>
                  <a:srgbClr val="000000"/>
                </a:solidFill>
                <a:latin typeface="Baskerville"/>
                <a:cs typeface="Baskerville"/>
              </a:rPr>
              <a:t> scattering in1969    </a:t>
            </a:r>
            <a:endParaRPr lang="en-US" sz="2000" dirty="0">
              <a:solidFill>
                <a:srgbClr val="000000"/>
              </a:solidFill>
              <a:latin typeface="Baskerville"/>
              <a:cs typeface="Baskerville"/>
            </a:endParaRPr>
          </a:p>
        </p:txBody>
      </p:sp>
      <p:cxnSp>
        <p:nvCxnSpPr>
          <p:cNvPr id="74762" name="AutoShape 10"/>
          <p:cNvCxnSpPr>
            <a:cxnSpLocks noChangeShapeType="1"/>
          </p:cNvCxnSpPr>
          <p:nvPr/>
        </p:nvCxnSpPr>
        <p:spPr bwMode="auto">
          <a:xfrm flipH="1">
            <a:off x="7148513" y="685800"/>
            <a:ext cx="395287" cy="685800"/>
          </a:xfrm>
          <a:prstGeom prst="straightConnector1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</p:cxnSp>
      <p:grpSp>
        <p:nvGrpSpPr>
          <p:cNvPr id="74763" name="Group 11"/>
          <p:cNvGrpSpPr>
            <a:grpSpLocks/>
          </p:cNvGrpSpPr>
          <p:nvPr/>
        </p:nvGrpSpPr>
        <p:grpSpPr bwMode="auto">
          <a:xfrm>
            <a:off x="228600" y="1066800"/>
            <a:ext cx="1752600" cy="1371600"/>
            <a:chOff x="192" y="672"/>
            <a:chExt cx="1296" cy="960"/>
          </a:xfrm>
        </p:grpSpPr>
        <p:pic>
          <p:nvPicPr>
            <p:cNvPr id="74764" name="Picture 1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82" y="837"/>
              <a:ext cx="858" cy="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aphicFrame>
          <p:nvGraphicFramePr>
            <p:cNvPr id="74765" name="Object 13"/>
            <p:cNvGraphicFramePr>
              <a:graphicFrameLocks noChangeAspect="1"/>
            </p:cNvGraphicFramePr>
            <p:nvPr/>
          </p:nvGraphicFramePr>
          <p:xfrm>
            <a:off x="219" y="713"/>
            <a:ext cx="162" cy="2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936" name="Equation" r:id="rId10" imgW="114597" imgH="139975" progId="Equation.3">
                    <p:embed/>
                  </p:oleObj>
                </mc:Choice>
                <mc:Fallback>
                  <p:oleObj name="Equation" r:id="rId10" imgW="114597" imgH="139975" progId="Equation.3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9" y="713"/>
                          <a:ext cx="162" cy="2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4766" name="Object 14"/>
            <p:cNvGraphicFramePr>
              <a:graphicFrameLocks noChangeAspect="1"/>
            </p:cNvGraphicFramePr>
            <p:nvPr/>
          </p:nvGraphicFramePr>
          <p:xfrm>
            <a:off x="1240" y="672"/>
            <a:ext cx="216" cy="2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937" name="Equation" r:id="rId12" imgW="152598" imgH="177965" progId="Equation.3">
                    <p:embed/>
                  </p:oleObj>
                </mc:Choice>
                <mc:Fallback>
                  <p:oleObj name="Equation" r:id="rId12" imgW="152598" imgH="177965" progId="Equation.3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0" y="672"/>
                          <a:ext cx="216" cy="25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4767" name="Object 15"/>
            <p:cNvGraphicFramePr>
              <a:graphicFrameLocks noChangeAspect="1"/>
            </p:cNvGraphicFramePr>
            <p:nvPr/>
          </p:nvGraphicFramePr>
          <p:xfrm>
            <a:off x="618" y="1083"/>
            <a:ext cx="159" cy="2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938" name="Equation" r:id="rId14" imgW="127176" imgH="165210" progId="Equation.3">
                    <p:embed/>
                  </p:oleObj>
                </mc:Choice>
                <mc:Fallback>
                  <p:oleObj name="Equation" r:id="rId14" imgW="127176" imgH="165210" progId="Equation.3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8" y="1083"/>
                          <a:ext cx="159" cy="20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4768" name="Object 16"/>
            <p:cNvGraphicFramePr>
              <a:graphicFrameLocks noChangeAspect="1"/>
            </p:cNvGraphicFramePr>
            <p:nvPr/>
          </p:nvGraphicFramePr>
          <p:xfrm>
            <a:off x="192" y="1313"/>
            <a:ext cx="217" cy="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939" name="Equation" r:id="rId16" imgW="152664" imgH="165353" progId="Equation.3">
                    <p:embed/>
                  </p:oleObj>
                </mc:Choice>
                <mc:Fallback>
                  <p:oleObj name="Equation" r:id="rId16" imgW="152664" imgH="165353" progId="Equation.3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" y="1313"/>
                          <a:ext cx="217" cy="2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4769" name="Object 17"/>
            <p:cNvGraphicFramePr>
              <a:graphicFrameLocks noChangeAspect="1"/>
            </p:cNvGraphicFramePr>
            <p:nvPr/>
          </p:nvGraphicFramePr>
          <p:xfrm>
            <a:off x="1235" y="1395"/>
            <a:ext cx="253" cy="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940" name="Equation" r:id="rId18" imgW="177888" imgH="165210" progId="Equation.3">
                    <p:embed/>
                  </p:oleObj>
                </mc:Choice>
                <mc:Fallback>
                  <p:oleObj name="Equation" r:id="rId18" imgW="177888" imgH="165210" progId="Equation.3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35" y="1395"/>
                          <a:ext cx="253" cy="2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4770" name="Group 18"/>
          <p:cNvGrpSpPr>
            <a:grpSpLocks/>
          </p:cNvGrpSpPr>
          <p:nvPr/>
        </p:nvGrpSpPr>
        <p:grpSpPr bwMode="auto">
          <a:xfrm>
            <a:off x="2133600" y="1143000"/>
            <a:ext cx="1828800" cy="1219200"/>
            <a:chOff x="1632" y="720"/>
            <a:chExt cx="1324" cy="840"/>
          </a:xfrm>
        </p:grpSpPr>
        <p:graphicFrame>
          <p:nvGraphicFramePr>
            <p:cNvPr id="74771" name="Object 19"/>
            <p:cNvGraphicFramePr>
              <a:graphicFrameLocks noChangeAspect="1"/>
            </p:cNvGraphicFramePr>
            <p:nvPr/>
          </p:nvGraphicFramePr>
          <p:xfrm>
            <a:off x="1680" y="720"/>
            <a:ext cx="1276" cy="2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941" name="Equation" r:id="rId20" imgW="1156097" imgH="228997" progId="Equation.3">
                    <p:embed/>
                  </p:oleObj>
                </mc:Choice>
                <mc:Fallback>
                  <p:oleObj name="Equation" r:id="rId20" imgW="1156097" imgH="228997" progId="Equation.3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0" y="720"/>
                          <a:ext cx="1276" cy="2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4772" name="Object 20"/>
            <p:cNvGraphicFramePr>
              <a:graphicFrameLocks noChangeAspect="1"/>
            </p:cNvGraphicFramePr>
            <p:nvPr/>
          </p:nvGraphicFramePr>
          <p:xfrm>
            <a:off x="1728" y="1008"/>
            <a:ext cx="912" cy="2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942" name="Equation" r:id="rId22" imgW="787455" imgH="178120" progId="Equation.3">
                    <p:embed/>
                  </p:oleObj>
                </mc:Choice>
                <mc:Fallback>
                  <p:oleObj name="Equation" r:id="rId22" imgW="787455" imgH="178120" progId="Equation.3">
                    <p:embed/>
                    <p:pic>
                      <p:nvPicPr>
                        <p:cNvPr id="0" name="Picture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8" y="1008"/>
                          <a:ext cx="912" cy="20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4773" name="Object 21"/>
            <p:cNvGraphicFramePr>
              <a:graphicFrameLocks noChangeAspect="1"/>
            </p:cNvGraphicFramePr>
            <p:nvPr/>
          </p:nvGraphicFramePr>
          <p:xfrm>
            <a:off x="1632" y="1296"/>
            <a:ext cx="1191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943" name="Equation" r:id="rId24" imgW="1029097" imgH="228997" progId="Equation.3">
                    <p:embed/>
                  </p:oleObj>
                </mc:Choice>
                <mc:Fallback>
                  <p:oleObj name="Equation" r:id="rId24" imgW="1029097" imgH="228997" progId="Equation.3">
                    <p:embed/>
                    <p:pic>
                      <p:nvPicPr>
                        <p:cNvPr id="0" name="Picture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32" y="1296"/>
                          <a:ext cx="1191" cy="2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4776" name="Object 24"/>
          <p:cNvGraphicFramePr>
            <a:graphicFrameLocks noChangeAspect="1"/>
          </p:cNvGraphicFramePr>
          <p:nvPr/>
        </p:nvGraphicFramePr>
        <p:xfrm>
          <a:off x="4876800" y="3886200"/>
          <a:ext cx="1752600" cy="335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44" name="Equation" r:id="rId26" imgW="1194197" imgH="228997" progId="Equation.3">
                  <p:embed/>
                </p:oleObj>
              </mc:Choice>
              <mc:Fallback>
                <p:oleObj name="Equation" r:id="rId26" imgW="1194197" imgH="228997" progId="Equation.3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886200"/>
                        <a:ext cx="1752600" cy="3356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78" name="Text Box 26"/>
          <p:cNvSpPr txBox="1">
            <a:spLocks noChangeArrowheads="1"/>
          </p:cNvSpPr>
          <p:nvPr/>
        </p:nvSpPr>
        <p:spPr bwMode="auto">
          <a:xfrm>
            <a:off x="381000" y="5791200"/>
            <a:ext cx="227498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20000"/>
              </a:spcBef>
              <a:buFontTx/>
              <a:buChar char=" "/>
            </a:pPr>
            <a:r>
              <a:rPr lang="en-US" sz="1400" dirty="0">
                <a:solidFill>
                  <a:schemeClr val="bg2"/>
                </a:solidFill>
              </a:rPr>
              <a:t>Friedman, Kendall, Taylor</a:t>
            </a:r>
            <a:endParaRPr lang="en-US" sz="1400" dirty="0">
              <a:solidFill>
                <a:schemeClr val="accent2"/>
              </a:solidFill>
              <a:latin typeface="Comic Sans MS" charset="0"/>
            </a:endParaRPr>
          </a:p>
        </p:txBody>
      </p:sp>
      <p:grpSp>
        <p:nvGrpSpPr>
          <p:cNvPr id="74779" name="Group 27"/>
          <p:cNvGrpSpPr>
            <a:grpSpLocks/>
          </p:cNvGrpSpPr>
          <p:nvPr/>
        </p:nvGrpSpPr>
        <p:grpSpPr bwMode="auto">
          <a:xfrm>
            <a:off x="381000" y="2819400"/>
            <a:ext cx="4038600" cy="2882900"/>
            <a:chOff x="240" y="2304"/>
            <a:chExt cx="2400" cy="1720"/>
          </a:xfrm>
        </p:grpSpPr>
        <p:pic>
          <p:nvPicPr>
            <p:cNvPr id="74780" name="Picture 28" descr="slac"/>
            <p:cNvPicPr>
              <a:picLocks noChangeAspect="1" noChangeArrowheads="1"/>
            </p:cNvPicPr>
            <p:nvPr/>
          </p:nvPicPr>
          <p:blipFill>
            <a:blip r:embed="rId28"/>
            <a:srcRect/>
            <a:stretch>
              <a:fillRect/>
            </a:stretch>
          </p:blipFill>
          <p:spPr bwMode="auto">
            <a:xfrm>
              <a:off x="240" y="2304"/>
              <a:ext cx="2400" cy="1720"/>
            </a:xfrm>
            <a:prstGeom prst="rect">
              <a:avLst/>
            </a:prstGeom>
            <a:noFill/>
          </p:spPr>
        </p:pic>
        <p:sp>
          <p:nvSpPr>
            <p:cNvPr id="74781" name="Text Box 29"/>
            <p:cNvSpPr txBox="1">
              <a:spLocks noChangeArrowheads="1"/>
            </p:cNvSpPr>
            <p:nvPr/>
          </p:nvSpPr>
          <p:spPr bwMode="auto">
            <a:xfrm>
              <a:off x="1982" y="3702"/>
              <a:ext cx="503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20000"/>
                </a:spcBef>
                <a:buFontTx/>
                <a:buChar char=" "/>
              </a:pPr>
              <a:r>
                <a:rPr lang="en-US" sz="1800" b="1">
                  <a:solidFill>
                    <a:srgbClr val="FFFF66"/>
                  </a:solidFill>
                  <a:latin typeface="Comic Sans MS" charset="0"/>
                </a:rPr>
                <a:t>SLAC</a:t>
              </a:r>
            </a:p>
          </p:txBody>
        </p:sp>
      </p:grpSp>
      <p:sp>
        <p:nvSpPr>
          <p:cNvPr id="74782" name="Text Box 30"/>
          <p:cNvSpPr txBox="1">
            <a:spLocks noChangeArrowheads="1"/>
          </p:cNvSpPr>
          <p:nvPr/>
        </p:nvSpPr>
        <p:spPr bwMode="auto">
          <a:xfrm>
            <a:off x="4724400" y="4495800"/>
            <a:ext cx="4191000" cy="2111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600" dirty="0" err="1">
                <a:solidFill>
                  <a:srgbClr val="000000"/>
                </a:solidFill>
                <a:latin typeface="Baskerville"/>
                <a:cs typeface="Baskerville"/>
              </a:rPr>
              <a:t>pointlike</a:t>
            </a:r>
            <a:r>
              <a:rPr lang="en-US" sz="1600" dirty="0">
                <a:solidFill>
                  <a:srgbClr val="000000"/>
                </a:solidFill>
                <a:latin typeface="Baskerville"/>
                <a:cs typeface="Baskerville"/>
              </a:rPr>
              <a:t> scattering centers inside </a:t>
            </a:r>
            <a:r>
              <a:rPr lang="en-US" sz="1600" dirty="0" smtClean="0">
                <a:solidFill>
                  <a:srgbClr val="000000"/>
                </a:solidFill>
                <a:latin typeface="Baskerville"/>
                <a:cs typeface="Baskerville"/>
              </a:rPr>
              <a:t>proton</a:t>
            </a:r>
          </a:p>
          <a:p>
            <a:pPr>
              <a:spcBef>
                <a:spcPct val="20000"/>
              </a:spcBef>
            </a:pPr>
            <a:endParaRPr lang="en-US" sz="1600" dirty="0" smtClean="0">
              <a:solidFill>
                <a:srgbClr val="000000"/>
              </a:solidFill>
              <a:latin typeface="Baskerville"/>
              <a:cs typeface="Baskerville"/>
            </a:endParaRPr>
          </a:p>
          <a:p>
            <a:pPr>
              <a:spcBef>
                <a:spcPct val="20000"/>
              </a:spcBef>
            </a:pPr>
            <a:r>
              <a:rPr lang="en-US" sz="1600" dirty="0" err="1">
                <a:solidFill>
                  <a:srgbClr val="000000"/>
                </a:solidFill>
                <a:latin typeface="Baskerville"/>
                <a:cs typeface="Baskerville"/>
              </a:rPr>
              <a:t>x</a:t>
            </a:r>
            <a:r>
              <a:rPr lang="en-US" sz="1600" dirty="0">
                <a:solidFill>
                  <a:srgbClr val="000000"/>
                </a:solidFill>
                <a:latin typeface="Baskerville"/>
                <a:cs typeface="Baskerville"/>
              </a:rPr>
              <a:t> = momentum fraction carried by </a:t>
            </a:r>
            <a:r>
              <a:rPr lang="en-US" sz="1600" dirty="0" smtClean="0">
                <a:solidFill>
                  <a:srgbClr val="000000"/>
                </a:solidFill>
                <a:latin typeface="Baskerville"/>
                <a:cs typeface="Baskerville"/>
              </a:rPr>
              <a:t>quarks</a:t>
            </a:r>
          </a:p>
          <a:p>
            <a:pPr>
              <a:spcBef>
                <a:spcPct val="20000"/>
              </a:spcBef>
            </a:pPr>
            <a:r>
              <a:rPr lang="en-US" sz="1600" dirty="0" smtClean="0">
                <a:solidFill>
                  <a:srgbClr val="000000"/>
                </a:solidFill>
                <a:latin typeface="Baskerville"/>
                <a:cs typeface="Baskerville"/>
              </a:rPr>
              <a:t>Q</a:t>
            </a:r>
            <a:r>
              <a:rPr lang="en-US" sz="1600" baseline="30000" dirty="0" smtClean="0">
                <a:solidFill>
                  <a:srgbClr val="000000"/>
                </a:solidFill>
                <a:latin typeface="Baskerville"/>
                <a:cs typeface="Baskerville"/>
              </a:rPr>
              <a:t>2 </a:t>
            </a:r>
            <a:r>
              <a:rPr lang="en-US" sz="1600" dirty="0" smtClean="0">
                <a:solidFill>
                  <a:srgbClr val="000000"/>
                </a:solidFill>
                <a:latin typeface="Baskerville"/>
                <a:cs typeface="Baskerville"/>
              </a:rPr>
              <a:t>negative 4 momentum transfer squared</a:t>
            </a:r>
          </a:p>
          <a:p>
            <a:pPr>
              <a:spcBef>
                <a:spcPct val="20000"/>
              </a:spcBef>
            </a:pPr>
            <a:r>
              <a:rPr lang="en-US" sz="1600" dirty="0" err="1" smtClean="0">
                <a:solidFill>
                  <a:srgbClr val="000000"/>
                </a:solidFill>
                <a:latin typeface="Baskerville"/>
                <a:cs typeface="Baskerville"/>
              </a:rPr>
              <a:t>ν</a:t>
            </a:r>
            <a:r>
              <a:rPr lang="en-US" sz="1600" dirty="0" smtClean="0">
                <a:solidFill>
                  <a:srgbClr val="000000"/>
                </a:solidFill>
                <a:latin typeface="Baskerville"/>
                <a:cs typeface="Baskerville"/>
              </a:rPr>
              <a:t>=E-E’: energy transfer = energy of the photon</a:t>
            </a:r>
          </a:p>
          <a:p>
            <a:pPr>
              <a:spcBef>
                <a:spcPct val="20000"/>
              </a:spcBef>
            </a:pPr>
            <a:endParaRPr lang="en-US" sz="1600" dirty="0" smtClean="0">
              <a:solidFill>
                <a:srgbClr val="000000"/>
              </a:solidFill>
              <a:latin typeface="Baskerville"/>
              <a:cs typeface="Baskerville"/>
            </a:endParaRPr>
          </a:p>
          <a:p>
            <a:pPr>
              <a:spcBef>
                <a:spcPct val="20000"/>
              </a:spcBef>
            </a:pPr>
            <a:r>
              <a:rPr lang="en-US" sz="1600" dirty="0" smtClean="0">
                <a:solidFill>
                  <a:srgbClr val="000000"/>
                </a:solidFill>
                <a:latin typeface="Baskerville"/>
                <a:cs typeface="Baskerville"/>
              </a:rPr>
              <a:t>spatial resolution: </a:t>
            </a:r>
            <a:r>
              <a:rPr lang="en-US" sz="1600" dirty="0" err="1" smtClean="0">
                <a:solidFill>
                  <a:srgbClr val="000000"/>
                </a:solidFill>
                <a:latin typeface="Baskerville"/>
                <a:cs typeface="Baskerville"/>
              </a:rPr>
              <a:t>d</a:t>
            </a:r>
            <a:r>
              <a:rPr lang="en-US" sz="1600" dirty="0" smtClean="0">
                <a:solidFill>
                  <a:srgbClr val="000000"/>
                </a:solidFill>
                <a:latin typeface="Baskerville"/>
                <a:cs typeface="Baskerville"/>
              </a:rPr>
              <a:t> =1/√Q</a:t>
            </a:r>
            <a:r>
              <a:rPr lang="en-US" sz="1600" baseline="30000" dirty="0" smtClean="0">
                <a:solidFill>
                  <a:srgbClr val="000000"/>
                </a:solidFill>
                <a:latin typeface="Baskerville"/>
                <a:cs typeface="Baskerville"/>
              </a:rPr>
              <a:t>2</a:t>
            </a:r>
            <a:r>
              <a:rPr lang="en-US" sz="1600" dirty="0" smtClean="0">
                <a:solidFill>
                  <a:srgbClr val="000000"/>
                </a:solidFill>
                <a:latin typeface="Baskerville"/>
                <a:cs typeface="Baskerville"/>
              </a:rPr>
              <a:t>=10</a:t>
            </a:r>
            <a:r>
              <a:rPr lang="en-US" sz="1600" baseline="30000" dirty="0" smtClean="0">
                <a:solidFill>
                  <a:srgbClr val="000000"/>
                </a:solidFill>
                <a:latin typeface="Baskerville"/>
                <a:cs typeface="Baskerville"/>
              </a:rPr>
              <a:t>-16</a:t>
            </a:r>
            <a:r>
              <a:rPr lang="en-US" sz="1600" dirty="0" smtClean="0">
                <a:solidFill>
                  <a:srgbClr val="000000"/>
                </a:solidFill>
                <a:latin typeface="Baskerville"/>
                <a:cs typeface="Baskerville"/>
              </a:rPr>
              <a:t>m</a:t>
            </a:r>
            <a:endParaRPr lang="en-US" sz="1600" dirty="0">
              <a:solidFill>
                <a:srgbClr val="000000"/>
              </a:solidFill>
              <a:latin typeface="Baskerville"/>
              <a:cs typeface="Baskerville"/>
            </a:endParaRPr>
          </a:p>
        </p:txBody>
      </p:sp>
      <p:sp>
        <p:nvSpPr>
          <p:cNvPr id="74783" name="Rectangle 31"/>
          <p:cNvSpPr>
            <a:spLocks noChangeArrowheads="1"/>
          </p:cNvSpPr>
          <p:nvPr/>
        </p:nvSpPr>
        <p:spPr bwMode="auto">
          <a:xfrm>
            <a:off x="2195513" y="1125538"/>
            <a:ext cx="1800225" cy="3587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7401923" y="6552518"/>
            <a:ext cx="15472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000000"/>
                </a:solidFill>
                <a:latin typeface="Baskerville"/>
                <a:cs typeface="Baskerville"/>
              </a:rPr>
              <a:t>M.Klein</a:t>
            </a:r>
            <a:r>
              <a:rPr lang="en-US" sz="1200" dirty="0" smtClean="0">
                <a:solidFill>
                  <a:srgbClr val="000000"/>
                </a:solidFill>
                <a:latin typeface="Baskerville"/>
                <a:cs typeface="Baskerville"/>
              </a:rPr>
              <a:t> 4.3.2013  L4</a:t>
            </a:r>
            <a:endParaRPr lang="en-US" sz="1200" dirty="0">
              <a:solidFill>
                <a:srgbClr val="000000"/>
              </a:solidFill>
              <a:latin typeface="Baskerville"/>
              <a:cs typeface="Baskerville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5334000" cy="533400"/>
          </a:xfrm>
        </p:spPr>
        <p:txBody>
          <a:bodyPr/>
          <a:lstStyle/>
          <a:p>
            <a:r>
              <a:rPr lang="en-US" sz="3200" dirty="0">
                <a:solidFill>
                  <a:srgbClr val="000000"/>
                </a:solidFill>
                <a:latin typeface="Baskerville"/>
                <a:cs typeface="Baskerville"/>
              </a:rPr>
              <a:t>Deep Inelastic Scattering - F</a:t>
            </a:r>
            <a:r>
              <a:rPr lang="en-US" sz="3200" baseline="-25000" dirty="0">
                <a:solidFill>
                  <a:srgbClr val="000000"/>
                </a:solidFill>
                <a:latin typeface="Baskerville"/>
                <a:cs typeface="Baskerville"/>
              </a:rPr>
              <a:t>2</a:t>
            </a:r>
            <a:endParaRPr lang="en-US" sz="3200" dirty="0">
              <a:solidFill>
                <a:srgbClr val="000000"/>
              </a:solidFill>
              <a:latin typeface="Baskerville"/>
              <a:cs typeface="Baskerville"/>
            </a:endParaRPr>
          </a:p>
        </p:txBody>
      </p:sp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219200"/>
            <a:ext cx="6172200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6372200" y="836712"/>
            <a:ext cx="2544286" cy="5755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Baskerville"/>
                <a:cs typeface="Baskerville"/>
              </a:rPr>
              <a:t>In DIS the inclusive</a:t>
            </a:r>
          </a:p>
          <a:p>
            <a:r>
              <a:rPr lang="en-US" sz="1600" dirty="0">
                <a:solidFill>
                  <a:schemeClr val="tx2"/>
                </a:solidFill>
                <a:latin typeface="Baskerville"/>
                <a:cs typeface="Baskerville"/>
              </a:rPr>
              <a:t>cross section depends</a:t>
            </a:r>
          </a:p>
          <a:p>
            <a:r>
              <a:rPr lang="en-US" sz="1600" dirty="0">
                <a:solidFill>
                  <a:schemeClr val="tx2"/>
                </a:solidFill>
                <a:latin typeface="Baskerville"/>
                <a:cs typeface="Baskerville"/>
              </a:rPr>
              <a:t>on two variables, the</a:t>
            </a:r>
          </a:p>
          <a:p>
            <a:r>
              <a:rPr lang="en-US" sz="1600" dirty="0">
                <a:solidFill>
                  <a:schemeClr val="tx2"/>
                </a:solidFill>
                <a:latin typeface="Baskerville"/>
                <a:cs typeface="Baskerville"/>
              </a:rPr>
              <a:t>negative 4-momentum </a:t>
            </a:r>
          </a:p>
          <a:p>
            <a:r>
              <a:rPr lang="en-US" sz="1600" dirty="0">
                <a:solidFill>
                  <a:schemeClr val="tx2"/>
                </a:solidFill>
                <a:latin typeface="Baskerville"/>
                <a:cs typeface="Baskerville"/>
              </a:rPr>
              <a:t>transfer squared (Q</a:t>
            </a:r>
            <a:r>
              <a:rPr lang="en-US" sz="1600" baseline="30000" dirty="0">
                <a:solidFill>
                  <a:schemeClr val="tx2"/>
                </a:solidFill>
                <a:latin typeface="Baskerville"/>
                <a:cs typeface="Baskerville"/>
              </a:rPr>
              <a:t>2</a:t>
            </a:r>
            <a:r>
              <a:rPr lang="en-US" sz="1600" dirty="0">
                <a:solidFill>
                  <a:schemeClr val="tx2"/>
                </a:solidFill>
                <a:latin typeface="Baskerville"/>
                <a:cs typeface="Baskerville"/>
              </a:rPr>
              <a:t> ),</a:t>
            </a:r>
          </a:p>
          <a:p>
            <a:r>
              <a:rPr lang="en-US" sz="1600" dirty="0">
                <a:solidFill>
                  <a:schemeClr val="tx2"/>
                </a:solidFill>
                <a:latin typeface="Baskerville"/>
                <a:cs typeface="Baskerville"/>
              </a:rPr>
              <a:t>which determines the</a:t>
            </a:r>
          </a:p>
          <a:p>
            <a:r>
              <a:rPr lang="en-US" sz="1600" dirty="0">
                <a:solidFill>
                  <a:schemeClr val="tx2"/>
                </a:solidFill>
                <a:latin typeface="Baskerville"/>
                <a:cs typeface="Baskerville"/>
              </a:rPr>
              <a:t>resolving power of the</a:t>
            </a:r>
          </a:p>
          <a:p>
            <a:r>
              <a:rPr lang="en-US" sz="1600" dirty="0">
                <a:solidFill>
                  <a:schemeClr val="tx2"/>
                </a:solidFill>
                <a:latin typeface="Baskerville"/>
                <a:cs typeface="Baskerville"/>
              </a:rPr>
              <a:t>exchanged particle in</a:t>
            </a:r>
          </a:p>
          <a:p>
            <a:r>
              <a:rPr lang="en-US" sz="1600" dirty="0">
                <a:solidFill>
                  <a:schemeClr val="tx2"/>
                </a:solidFill>
                <a:latin typeface="Baskerville"/>
                <a:cs typeface="Baskerville"/>
              </a:rPr>
              <a:t>terms of </a:t>
            </a:r>
            <a:r>
              <a:rPr lang="en-US" sz="1600" dirty="0" err="1">
                <a:solidFill>
                  <a:schemeClr val="tx2"/>
                </a:solidFill>
                <a:latin typeface="Baskerville"/>
                <a:cs typeface="Baskerville"/>
              </a:rPr>
              <a:t>p</a:t>
            </a:r>
            <a:r>
              <a:rPr lang="en-US" sz="1600" dirty="0">
                <a:solidFill>
                  <a:schemeClr val="tx2"/>
                </a:solidFill>
                <a:latin typeface="Baskerville"/>
                <a:cs typeface="Baskerville"/>
              </a:rPr>
              <a:t> substructure,</a:t>
            </a:r>
            <a:endParaRPr lang="en-US" sz="1600" dirty="0" smtClean="0">
              <a:solidFill>
                <a:schemeClr val="tx2"/>
              </a:solidFill>
              <a:latin typeface="Baskerville"/>
              <a:cs typeface="Baskerville"/>
            </a:endParaRPr>
          </a:p>
          <a:p>
            <a:r>
              <a:rPr lang="en-US" sz="1600" dirty="0" smtClean="0">
                <a:solidFill>
                  <a:schemeClr val="tx2"/>
                </a:solidFill>
                <a:latin typeface="Baskerville"/>
                <a:cs typeface="Baskerville"/>
              </a:rPr>
              <a:t>and  </a:t>
            </a:r>
            <a:r>
              <a:rPr lang="en-US" sz="1600" dirty="0">
                <a:solidFill>
                  <a:schemeClr val="tx2"/>
                </a:solidFill>
                <a:latin typeface="Baskerville"/>
                <a:cs typeface="Baskerville"/>
              </a:rPr>
              <a:t>the variable</a:t>
            </a:r>
            <a:endParaRPr lang="en-US" sz="1600" dirty="0" smtClean="0">
              <a:solidFill>
                <a:schemeClr val="tx2"/>
              </a:solidFill>
              <a:latin typeface="Baskerville"/>
              <a:cs typeface="Baskerville"/>
            </a:endParaRPr>
          </a:p>
          <a:p>
            <a:r>
              <a:rPr lang="en-US" sz="1600" dirty="0" err="1" smtClean="0">
                <a:solidFill>
                  <a:schemeClr val="tx2"/>
                </a:solidFill>
                <a:latin typeface="Baskerville"/>
                <a:cs typeface="Baskerville"/>
              </a:rPr>
              <a:t>Bjorken</a:t>
            </a:r>
            <a:r>
              <a:rPr lang="en-US" sz="1600" dirty="0" smtClean="0">
                <a:solidFill>
                  <a:schemeClr val="tx2"/>
                </a:solidFill>
                <a:latin typeface="Baskerville"/>
                <a:cs typeface="Baskerville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Baskerville"/>
                <a:cs typeface="Baskerville"/>
              </a:rPr>
              <a:t>x</a:t>
            </a:r>
            <a:r>
              <a:rPr lang="en-US" sz="1600" dirty="0" smtClean="0">
                <a:solidFill>
                  <a:schemeClr val="tx2"/>
                </a:solidFill>
                <a:latin typeface="Baskerville"/>
                <a:cs typeface="Baskerville"/>
              </a:rPr>
              <a:t>, </a:t>
            </a:r>
            <a:r>
              <a:rPr lang="en-US" sz="1600" dirty="0">
                <a:solidFill>
                  <a:schemeClr val="tx2"/>
                </a:solidFill>
                <a:latin typeface="Baskerville"/>
                <a:cs typeface="Baskerville"/>
              </a:rPr>
              <a:t>which Feynman</a:t>
            </a:r>
            <a:endParaRPr lang="en-US" sz="1600" dirty="0" smtClean="0">
              <a:solidFill>
                <a:schemeClr val="tx2"/>
              </a:solidFill>
              <a:latin typeface="Baskerville"/>
              <a:cs typeface="Baskerville"/>
            </a:endParaRPr>
          </a:p>
          <a:p>
            <a:r>
              <a:rPr lang="en-US" sz="1600" dirty="0" smtClean="0">
                <a:solidFill>
                  <a:schemeClr val="tx2"/>
                </a:solidFill>
                <a:latin typeface="Baskerville"/>
                <a:cs typeface="Baskerville"/>
              </a:rPr>
              <a:t>could </a:t>
            </a:r>
            <a:r>
              <a:rPr lang="en-US" sz="1600" dirty="0">
                <a:solidFill>
                  <a:schemeClr val="tx2"/>
                </a:solidFill>
                <a:latin typeface="Baskerville"/>
                <a:cs typeface="Baskerville"/>
              </a:rPr>
              <a:t>relate to the fraction</a:t>
            </a:r>
            <a:endParaRPr lang="en-US" sz="1600" dirty="0" smtClean="0">
              <a:solidFill>
                <a:schemeClr val="tx2"/>
              </a:solidFill>
              <a:latin typeface="Baskerville"/>
              <a:cs typeface="Baskerville"/>
            </a:endParaRPr>
          </a:p>
          <a:p>
            <a:r>
              <a:rPr lang="en-US" sz="1600" dirty="0" smtClean="0">
                <a:solidFill>
                  <a:schemeClr val="tx2"/>
                </a:solidFill>
                <a:latin typeface="Baskerville"/>
                <a:cs typeface="Baskerville"/>
              </a:rPr>
              <a:t>of momentum </a:t>
            </a:r>
            <a:r>
              <a:rPr lang="en-US" sz="1600" dirty="0">
                <a:solidFill>
                  <a:schemeClr val="tx2"/>
                </a:solidFill>
                <a:latin typeface="Baskerville"/>
                <a:cs typeface="Baskerville"/>
              </a:rPr>
              <a:t>of the proton</a:t>
            </a:r>
          </a:p>
          <a:p>
            <a:r>
              <a:rPr lang="en-US" sz="1600" dirty="0">
                <a:solidFill>
                  <a:schemeClr val="tx2"/>
                </a:solidFill>
                <a:latin typeface="Baskerville"/>
                <a:cs typeface="Baskerville"/>
              </a:rPr>
              <a:t>carried by a </a:t>
            </a:r>
            <a:r>
              <a:rPr lang="en-US" sz="1600" dirty="0" err="1">
                <a:solidFill>
                  <a:schemeClr val="tx2"/>
                </a:solidFill>
                <a:latin typeface="Baskerville"/>
                <a:cs typeface="Baskerville"/>
              </a:rPr>
              <a:t>parton</a:t>
            </a:r>
            <a:r>
              <a:rPr lang="en-US" sz="1600" dirty="0" smtClean="0">
                <a:solidFill>
                  <a:schemeClr val="tx2"/>
                </a:solidFill>
                <a:latin typeface="Baskerville"/>
                <a:cs typeface="Baskerville"/>
              </a:rPr>
              <a:t> [in </a:t>
            </a:r>
            <a:endParaRPr lang="en-US" sz="1600" dirty="0">
              <a:solidFill>
                <a:schemeClr val="tx2"/>
              </a:solidFill>
              <a:latin typeface="Baskerville"/>
              <a:cs typeface="Baskerville"/>
            </a:endParaRPr>
          </a:p>
          <a:p>
            <a:r>
              <a:rPr lang="en-US" sz="1600" dirty="0">
                <a:solidFill>
                  <a:schemeClr val="tx2"/>
                </a:solidFill>
                <a:latin typeface="Baskerville"/>
                <a:cs typeface="Baskerville"/>
              </a:rPr>
              <a:t>what he called the</a:t>
            </a:r>
          </a:p>
          <a:p>
            <a:r>
              <a:rPr lang="en-US" sz="1600" dirty="0">
                <a:solidFill>
                  <a:schemeClr val="tx2"/>
                </a:solidFill>
                <a:latin typeface="Baskerville"/>
                <a:cs typeface="Baskerville"/>
              </a:rPr>
              <a:t>‘infinite momentum frame’</a:t>
            </a:r>
          </a:p>
          <a:p>
            <a:r>
              <a:rPr lang="en-US" sz="1600" dirty="0">
                <a:solidFill>
                  <a:schemeClr val="tx2"/>
                </a:solidFill>
                <a:latin typeface="Baskerville"/>
                <a:cs typeface="Baskerville"/>
              </a:rPr>
              <a:t>in which the transverse</a:t>
            </a:r>
          </a:p>
          <a:p>
            <a:r>
              <a:rPr lang="en-US" sz="1600" dirty="0" err="1">
                <a:solidFill>
                  <a:schemeClr val="tx2"/>
                </a:solidFill>
                <a:latin typeface="Baskerville"/>
                <a:cs typeface="Baskerville"/>
              </a:rPr>
              <a:t>momenta</a:t>
            </a:r>
            <a:r>
              <a:rPr lang="en-US" sz="1600" dirty="0">
                <a:solidFill>
                  <a:schemeClr val="tx2"/>
                </a:solidFill>
                <a:latin typeface="Baskerville"/>
                <a:cs typeface="Baskerville"/>
              </a:rPr>
              <a:t> are </a:t>
            </a:r>
            <a:r>
              <a:rPr lang="en-US" sz="1600" dirty="0" smtClean="0">
                <a:solidFill>
                  <a:schemeClr val="tx2"/>
                </a:solidFill>
                <a:latin typeface="Baskerville"/>
                <a:cs typeface="Baskerville"/>
              </a:rPr>
              <a:t>neglected].</a:t>
            </a:r>
            <a:endParaRPr lang="en-US" sz="1600" dirty="0">
              <a:solidFill>
                <a:schemeClr val="tx2"/>
              </a:solidFill>
              <a:latin typeface="Baskerville"/>
              <a:cs typeface="Baskerville"/>
            </a:endParaRPr>
          </a:p>
          <a:p>
            <a:endParaRPr lang="en-US" sz="1600" dirty="0">
              <a:solidFill>
                <a:schemeClr val="tx2"/>
              </a:solidFill>
              <a:latin typeface="Baskerville"/>
              <a:cs typeface="Baskerville"/>
            </a:endParaRPr>
          </a:p>
          <a:p>
            <a:r>
              <a:rPr lang="en-US" sz="1600" dirty="0">
                <a:solidFill>
                  <a:srgbClr val="0000FF"/>
                </a:solidFill>
                <a:latin typeface="Baskerville"/>
                <a:cs typeface="Baskerville"/>
              </a:rPr>
              <a:t>Feynman’s </a:t>
            </a:r>
            <a:r>
              <a:rPr lang="en-US" sz="1600" dirty="0" err="1">
                <a:solidFill>
                  <a:srgbClr val="0000FF"/>
                </a:solidFill>
                <a:latin typeface="Baskerville"/>
                <a:cs typeface="Baskerville"/>
              </a:rPr>
              <a:t>partons</a:t>
            </a:r>
            <a:r>
              <a:rPr lang="en-US" sz="1600" dirty="0">
                <a:solidFill>
                  <a:srgbClr val="0000FF"/>
                </a:solidFill>
                <a:latin typeface="Baskerville"/>
                <a:cs typeface="Baskerville"/>
              </a:rPr>
              <a:t> were</a:t>
            </a:r>
          </a:p>
          <a:p>
            <a:r>
              <a:rPr lang="en-US" sz="1600" dirty="0">
                <a:solidFill>
                  <a:srgbClr val="0000FF"/>
                </a:solidFill>
                <a:latin typeface="Baskerville"/>
                <a:cs typeface="Baskerville"/>
              </a:rPr>
              <a:t>readily linked to Gell-Mann</a:t>
            </a:r>
            <a:endParaRPr lang="en-US" sz="1600" dirty="0" smtClean="0">
              <a:solidFill>
                <a:srgbClr val="0000FF"/>
              </a:solidFill>
              <a:latin typeface="Baskerville"/>
              <a:cs typeface="Baskerville"/>
            </a:endParaRPr>
          </a:p>
          <a:p>
            <a:r>
              <a:rPr lang="en-US" sz="1600" dirty="0" smtClean="0">
                <a:solidFill>
                  <a:srgbClr val="0000FF"/>
                </a:solidFill>
                <a:latin typeface="Baskerville"/>
                <a:cs typeface="Baskerville"/>
              </a:rPr>
              <a:t>and Zweig’s </a:t>
            </a:r>
            <a:r>
              <a:rPr lang="en-US" sz="1600" dirty="0">
                <a:solidFill>
                  <a:srgbClr val="0000FF"/>
                </a:solidFill>
                <a:latin typeface="Baskerville"/>
                <a:cs typeface="Baskerville"/>
              </a:rPr>
              <a:t>quarks.</a:t>
            </a:r>
            <a:r>
              <a:rPr lang="en-US" sz="1600" dirty="0" smtClean="0">
                <a:solidFill>
                  <a:srgbClr val="0000FF"/>
                </a:solidFill>
                <a:latin typeface="Baskerville"/>
                <a:cs typeface="Baskerville"/>
              </a:rPr>
              <a:t> </a:t>
            </a:r>
          </a:p>
          <a:p>
            <a:endParaRPr lang="en-US" sz="1600" dirty="0" smtClean="0">
              <a:solidFill>
                <a:schemeClr val="tx2"/>
              </a:solidFill>
              <a:latin typeface="Baskerville"/>
              <a:cs typeface="Baskerville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971800" y="1371600"/>
            <a:ext cx="3048000" cy="2362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2083666"/>
              </p:ext>
            </p:extLst>
          </p:nvPr>
        </p:nvGraphicFramePr>
        <p:xfrm>
          <a:off x="3419872" y="1093012"/>
          <a:ext cx="2304256" cy="2558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50" name="Equation" r:id="rId5" imgW="1498600" imgH="1663700" progId="Equation.3">
                  <p:embed/>
                </p:oleObj>
              </mc:Choice>
              <mc:Fallback>
                <p:oleObj name="Equation" r:id="rId5" imgW="1498600" imgH="1663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1093012"/>
                        <a:ext cx="2304256" cy="25581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 bwMode="auto">
          <a:xfrm>
            <a:off x="304800" y="3733800"/>
            <a:ext cx="5943600" cy="2209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6956495"/>
              </p:ext>
            </p:extLst>
          </p:nvPr>
        </p:nvGraphicFramePr>
        <p:xfrm>
          <a:off x="323528" y="3810000"/>
          <a:ext cx="1694185" cy="2198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51" name="Equation" r:id="rId7" imgW="1244600" imgH="1612900" progId="Equation.3">
                  <p:embed/>
                </p:oleObj>
              </mc:Choice>
              <mc:Fallback>
                <p:oleObj name="Equation" r:id="rId7" imgW="1244600" imgH="16129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3810000"/>
                        <a:ext cx="1694185" cy="21984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4832926"/>
              </p:ext>
            </p:extLst>
          </p:nvPr>
        </p:nvGraphicFramePr>
        <p:xfrm>
          <a:off x="2158304" y="4114800"/>
          <a:ext cx="4114994" cy="190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52" name="Equation" r:id="rId9" imgW="2768600" imgH="1282700" progId="Equation.3">
                  <p:embed/>
                </p:oleObj>
              </mc:Choice>
              <mc:Fallback>
                <p:oleObj name="Equation" r:id="rId9" imgW="2768600" imgH="12827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8304" y="4114800"/>
                        <a:ext cx="4114994" cy="19064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 bwMode="auto">
          <a:xfrm>
            <a:off x="304800" y="3276600"/>
            <a:ext cx="1600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rgbClr val="000000"/>
                </a:solidFill>
              </a:rPr>
              <a:t>“f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ixed target”: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5536" y="6165304"/>
            <a:ext cx="1120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- </a:t>
            </a:r>
            <a:r>
              <a:rPr lang="en-US" sz="1400" dirty="0" err="1" smtClean="0">
                <a:solidFill>
                  <a:srgbClr val="000000"/>
                </a:solidFill>
              </a:rPr>
              <a:t>ep</a:t>
            </a:r>
            <a:r>
              <a:rPr lang="en-US" sz="1400" dirty="0" smtClean="0">
                <a:solidFill>
                  <a:srgbClr val="000000"/>
                </a:solidFill>
              </a:rPr>
              <a:t> collider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01923" y="6552518"/>
            <a:ext cx="15472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000000"/>
                </a:solidFill>
                <a:latin typeface="Baskerville"/>
                <a:cs typeface="Baskerville"/>
              </a:rPr>
              <a:t>M.Klein</a:t>
            </a:r>
            <a:r>
              <a:rPr lang="en-US" sz="1200" dirty="0" smtClean="0">
                <a:solidFill>
                  <a:srgbClr val="000000"/>
                </a:solidFill>
                <a:latin typeface="Baskerville"/>
                <a:cs typeface="Baskerville"/>
              </a:rPr>
              <a:t> 4.3.2013  L4</a:t>
            </a:r>
            <a:endParaRPr lang="en-US" sz="1200" dirty="0">
              <a:solidFill>
                <a:srgbClr val="000000"/>
              </a:solidFill>
              <a:latin typeface="Baskerville"/>
              <a:cs typeface="Baskerville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747" y="3429000"/>
            <a:ext cx="299790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7416824" cy="533400"/>
          </a:xfrm>
        </p:spPr>
        <p:txBody>
          <a:bodyPr/>
          <a:lstStyle/>
          <a:p>
            <a:r>
              <a:rPr lang="en-US" sz="3200" dirty="0">
                <a:latin typeface="Baskerville"/>
                <a:cs typeface="Baskerville"/>
              </a:rPr>
              <a:t>The </a:t>
            </a:r>
            <a:r>
              <a:rPr lang="en-US" sz="3200" dirty="0" smtClean="0">
                <a:latin typeface="Baskerville"/>
                <a:cs typeface="Baskerville"/>
              </a:rPr>
              <a:t>“dynamic” </a:t>
            </a:r>
            <a:r>
              <a:rPr lang="en-US" sz="3200" dirty="0">
                <a:latin typeface="Baskerville"/>
                <a:cs typeface="Baskerville"/>
              </a:rPr>
              <a:t>s</a:t>
            </a:r>
            <a:r>
              <a:rPr lang="en-US" sz="3200" dirty="0" smtClean="0">
                <a:latin typeface="Baskerville"/>
                <a:cs typeface="Baskerville"/>
              </a:rPr>
              <a:t>tructure </a:t>
            </a:r>
            <a:r>
              <a:rPr lang="en-US" sz="3200" dirty="0">
                <a:latin typeface="Baskerville"/>
                <a:cs typeface="Baskerville"/>
              </a:rPr>
              <a:t>of the </a:t>
            </a:r>
            <a:r>
              <a:rPr lang="en-US" sz="3200" dirty="0" smtClean="0">
                <a:latin typeface="Baskerville"/>
                <a:cs typeface="Baskerville"/>
              </a:rPr>
              <a:t>proton</a:t>
            </a:r>
            <a:endParaRPr lang="en-US" sz="3200" dirty="0">
              <a:latin typeface="Baskerville"/>
              <a:cs typeface="Baskerville"/>
            </a:endParaRPr>
          </a:p>
        </p:txBody>
      </p:sp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536" y="1052736"/>
            <a:ext cx="5410200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7" name="Text Box 7"/>
          <p:cNvSpPr txBox="1">
            <a:spLocks noChangeArrowheads="1"/>
          </p:cNvSpPr>
          <p:nvPr/>
        </p:nvSpPr>
        <p:spPr bwMode="auto">
          <a:xfrm>
            <a:off x="899592" y="3861048"/>
            <a:ext cx="468589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Baskerville"/>
                <a:cs typeface="Baskerville"/>
              </a:rPr>
              <a:t>The view on proton’s structure is dynamic. It </a:t>
            </a:r>
          </a:p>
          <a:p>
            <a:r>
              <a:rPr lang="en-US" sz="1800" dirty="0">
                <a:solidFill>
                  <a:srgbClr val="000000"/>
                </a:solidFill>
                <a:latin typeface="Baskerville"/>
                <a:cs typeface="Baskerville"/>
              </a:rPr>
              <a:t>is determined by the resolving power of the </a:t>
            </a:r>
          </a:p>
          <a:p>
            <a:r>
              <a:rPr lang="en-US" sz="1800" dirty="0">
                <a:solidFill>
                  <a:srgbClr val="000000"/>
                </a:solidFill>
                <a:latin typeface="Baskerville"/>
                <a:cs typeface="Baskerville"/>
              </a:rPr>
              <a:t>process, as in ordinary microscopes. However,</a:t>
            </a:r>
          </a:p>
          <a:p>
            <a:r>
              <a:rPr lang="en-US" sz="1800" dirty="0">
                <a:solidFill>
                  <a:srgbClr val="000000"/>
                </a:solidFill>
                <a:latin typeface="Baskerville"/>
                <a:cs typeface="Baskerville"/>
              </a:rPr>
              <a:t>with a lepton beam emitting a photon or Z,W</a:t>
            </a:r>
          </a:p>
          <a:p>
            <a:r>
              <a:rPr lang="en-US" sz="1800" dirty="0">
                <a:solidFill>
                  <a:srgbClr val="000000"/>
                </a:solidFill>
                <a:latin typeface="Baskerville"/>
                <a:cs typeface="Baskerville"/>
              </a:rPr>
              <a:t>boson for resolving the proton structure, one</a:t>
            </a:r>
          </a:p>
          <a:p>
            <a:r>
              <a:rPr lang="en-US" sz="1800" dirty="0">
                <a:solidFill>
                  <a:srgbClr val="000000"/>
                </a:solidFill>
                <a:latin typeface="Baskerville"/>
                <a:cs typeface="Baskerville"/>
              </a:rPr>
              <a:t>reaches MUCH smaller dimensions. The best</a:t>
            </a:r>
          </a:p>
          <a:p>
            <a:r>
              <a:rPr lang="en-US" sz="1800" dirty="0">
                <a:solidFill>
                  <a:srgbClr val="000000"/>
                </a:solidFill>
                <a:latin typeface="Baskerville"/>
                <a:cs typeface="Baskerville"/>
              </a:rPr>
              <a:t>limit for the </a:t>
            </a:r>
            <a:r>
              <a:rPr lang="en-US" sz="1800" dirty="0" smtClean="0">
                <a:solidFill>
                  <a:srgbClr val="000000"/>
                </a:solidFill>
                <a:latin typeface="Baskerville"/>
                <a:cs typeface="Baskerville"/>
              </a:rPr>
              <a:t>point-like </a:t>
            </a:r>
            <a:r>
              <a:rPr lang="en-US" sz="1800" dirty="0">
                <a:solidFill>
                  <a:srgbClr val="000000"/>
                </a:solidFill>
                <a:latin typeface="Baskerville"/>
                <a:cs typeface="Baskerville"/>
              </a:rPr>
              <a:t>structure of quarks </a:t>
            </a:r>
            <a:r>
              <a:rPr lang="en-US" sz="1800" dirty="0" smtClean="0">
                <a:solidFill>
                  <a:srgbClr val="000000"/>
                </a:solidFill>
                <a:latin typeface="Baskerville"/>
                <a:cs typeface="Baskerville"/>
              </a:rPr>
              <a:t>is now</a:t>
            </a:r>
            <a:endParaRPr lang="en-US" sz="1800" dirty="0">
              <a:solidFill>
                <a:srgbClr val="000000"/>
              </a:solidFill>
              <a:latin typeface="Baskerville"/>
              <a:cs typeface="Baskerville"/>
            </a:endParaRPr>
          </a:p>
          <a:p>
            <a:r>
              <a:rPr lang="en-US" sz="1800" dirty="0" err="1" smtClean="0">
                <a:solidFill>
                  <a:srgbClr val="000000"/>
                </a:solidFill>
                <a:latin typeface="Baskerville"/>
                <a:cs typeface="Baskerville"/>
              </a:rPr>
              <a:t>r</a:t>
            </a:r>
            <a:r>
              <a:rPr lang="en-US" sz="1800" baseline="-25000" dirty="0" err="1" smtClean="0">
                <a:solidFill>
                  <a:srgbClr val="000000"/>
                </a:solidFill>
                <a:latin typeface="Baskerville"/>
                <a:cs typeface="Baskerville"/>
              </a:rPr>
              <a:t>q</a:t>
            </a:r>
            <a:r>
              <a:rPr lang="en-US" sz="1800" dirty="0" smtClean="0">
                <a:solidFill>
                  <a:srgbClr val="000000"/>
                </a:solidFill>
                <a:latin typeface="Baskerville"/>
                <a:cs typeface="Baskerville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Baskerville"/>
                <a:cs typeface="Baskerville"/>
              </a:rPr>
              <a:t>&lt; </a:t>
            </a:r>
            <a:r>
              <a:rPr lang="en-US" sz="1800" dirty="0" smtClean="0">
                <a:solidFill>
                  <a:srgbClr val="000000"/>
                </a:solidFill>
                <a:latin typeface="Baskerville"/>
                <a:cs typeface="Baskerville"/>
              </a:rPr>
              <a:t>10</a:t>
            </a:r>
            <a:r>
              <a:rPr lang="en-US" sz="1800" baseline="30000" dirty="0" smtClean="0">
                <a:solidFill>
                  <a:srgbClr val="000000"/>
                </a:solidFill>
                <a:latin typeface="Baskerville"/>
                <a:cs typeface="Baskerville"/>
              </a:rPr>
              <a:t>-20</a:t>
            </a:r>
            <a:r>
              <a:rPr lang="en-US" sz="1800" dirty="0" smtClean="0">
                <a:solidFill>
                  <a:srgbClr val="000000"/>
                </a:solidFill>
                <a:latin typeface="Baskerville"/>
                <a:cs typeface="Baskerville"/>
              </a:rPr>
              <a:t> m (LHC)</a:t>
            </a:r>
            <a:endParaRPr lang="en-US" sz="1800" dirty="0">
              <a:solidFill>
                <a:srgbClr val="000000"/>
              </a:solidFill>
              <a:latin typeface="Baskerville"/>
              <a:cs typeface="Baskerville"/>
            </a:endParaRPr>
          </a:p>
        </p:txBody>
      </p:sp>
      <p:sp>
        <p:nvSpPr>
          <p:cNvPr id="76809" name="Rectangle 9"/>
          <p:cNvSpPr>
            <a:spLocks noChangeArrowheads="1"/>
          </p:cNvSpPr>
          <p:nvPr/>
        </p:nvSpPr>
        <p:spPr bwMode="auto">
          <a:xfrm>
            <a:off x="6477000" y="3429000"/>
            <a:ext cx="2487488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810" name="Line 10"/>
          <p:cNvSpPr>
            <a:spLocks noChangeShapeType="1"/>
          </p:cNvSpPr>
          <p:nvPr/>
        </p:nvSpPr>
        <p:spPr bwMode="auto">
          <a:xfrm>
            <a:off x="6019800" y="914400"/>
            <a:ext cx="0" cy="533400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808" name="Text Box 8"/>
          <p:cNvSpPr txBox="1">
            <a:spLocks noChangeArrowheads="1"/>
          </p:cNvSpPr>
          <p:nvPr/>
        </p:nvSpPr>
        <p:spPr bwMode="auto">
          <a:xfrm>
            <a:off x="6205326" y="908720"/>
            <a:ext cx="2967037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Baskerville"/>
                <a:cs typeface="Baskerville"/>
              </a:rPr>
              <a:t>Early on the measured</a:t>
            </a:r>
          </a:p>
          <a:p>
            <a:r>
              <a:rPr lang="en-US" sz="1800" dirty="0">
                <a:solidFill>
                  <a:srgbClr val="000000"/>
                </a:solidFill>
                <a:latin typeface="Baskerville"/>
                <a:cs typeface="Baskerville"/>
              </a:rPr>
              <a:t>integrated density of </a:t>
            </a:r>
          </a:p>
          <a:p>
            <a:r>
              <a:rPr lang="en-US" sz="1800" dirty="0">
                <a:solidFill>
                  <a:srgbClr val="000000"/>
                </a:solidFill>
                <a:latin typeface="Baskerville"/>
                <a:cs typeface="Baskerville"/>
              </a:rPr>
              <a:t>quarks was observed</a:t>
            </a:r>
          </a:p>
          <a:p>
            <a:r>
              <a:rPr lang="en-US" sz="1800" dirty="0">
                <a:solidFill>
                  <a:srgbClr val="000000"/>
                </a:solidFill>
                <a:latin typeface="Baskerville"/>
                <a:cs typeface="Baskerville"/>
              </a:rPr>
              <a:t>to not add up to 1. This</a:t>
            </a:r>
          </a:p>
          <a:p>
            <a:r>
              <a:rPr lang="en-US" sz="1800" dirty="0">
                <a:solidFill>
                  <a:srgbClr val="000000"/>
                </a:solidFill>
                <a:latin typeface="Baskerville"/>
                <a:cs typeface="Baskerville"/>
              </a:rPr>
              <a:t>implied that half of proton’s</a:t>
            </a:r>
          </a:p>
          <a:p>
            <a:r>
              <a:rPr lang="en-US" sz="1800" dirty="0">
                <a:solidFill>
                  <a:srgbClr val="000000"/>
                </a:solidFill>
                <a:latin typeface="Baskerville"/>
                <a:cs typeface="Baskerville"/>
              </a:rPr>
              <a:t>momentum is carried by</a:t>
            </a:r>
          </a:p>
          <a:p>
            <a:r>
              <a:rPr lang="en-US" sz="1800" dirty="0">
                <a:solidFill>
                  <a:srgbClr val="000000"/>
                </a:solidFill>
                <a:latin typeface="Baskerville"/>
                <a:cs typeface="Baskerville"/>
              </a:rPr>
              <a:t>gluons. A strong support </a:t>
            </a:r>
          </a:p>
          <a:p>
            <a:r>
              <a:rPr lang="en-US" sz="1800" dirty="0">
                <a:solidFill>
                  <a:srgbClr val="000000"/>
                </a:solidFill>
                <a:latin typeface="Baskerville"/>
                <a:cs typeface="Baskerville"/>
              </a:rPr>
              <a:t>for the existence of gluons</a:t>
            </a:r>
            <a:r>
              <a:rPr lang="en-US" sz="1600" b="1" dirty="0"/>
              <a:t>.</a:t>
            </a:r>
            <a:r>
              <a:rPr lang="en-US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01923" y="6552518"/>
            <a:ext cx="15472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000000"/>
                </a:solidFill>
                <a:latin typeface="Baskerville"/>
                <a:cs typeface="Baskerville"/>
              </a:rPr>
              <a:t>M.Klein</a:t>
            </a:r>
            <a:r>
              <a:rPr lang="en-US" sz="1200" dirty="0" smtClean="0">
                <a:solidFill>
                  <a:srgbClr val="000000"/>
                </a:solidFill>
                <a:latin typeface="Baskerville"/>
                <a:cs typeface="Baskerville"/>
              </a:rPr>
              <a:t> 4.3.2013  L4</a:t>
            </a:r>
            <a:endParaRPr lang="en-US" sz="1200" dirty="0">
              <a:solidFill>
                <a:srgbClr val="000000"/>
              </a:solidFill>
              <a:latin typeface="Baskerville"/>
              <a:cs typeface="Baskerville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260648"/>
            <a:ext cx="7772400" cy="533400"/>
          </a:xfrm>
        </p:spPr>
        <p:txBody>
          <a:bodyPr/>
          <a:lstStyle/>
          <a:p>
            <a:r>
              <a:rPr lang="en-US" sz="3200" dirty="0">
                <a:latin typeface="Baskerville"/>
                <a:cs typeface="Baskerville"/>
              </a:rPr>
              <a:t>The Gluon and its ‘</a:t>
            </a:r>
            <a:r>
              <a:rPr lang="en-US" sz="3200" dirty="0" err="1">
                <a:latin typeface="Baskerville"/>
                <a:cs typeface="Baskerville"/>
              </a:rPr>
              <a:t>Bremsstrahlung</a:t>
            </a:r>
            <a:r>
              <a:rPr lang="en-US" sz="3200" dirty="0">
                <a:latin typeface="Baskerville"/>
                <a:cs typeface="Baskerville"/>
              </a:rPr>
              <a:t>’</a:t>
            </a:r>
          </a:p>
        </p:txBody>
      </p:sp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3505200"/>
            <a:ext cx="1576388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1066800"/>
            <a:ext cx="2514600" cy="229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457200" y="4648200"/>
            <a:ext cx="3657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Baskerville"/>
                <a:cs typeface="Baskerville"/>
              </a:rPr>
              <a:t>The lowest order reaction leads to two bundles (“jets”) of particles which are back-to-back in azimuth, “balanced” in transverse momentum. The observation </a:t>
            </a:r>
          </a:p>
          <a:p>
            <a:r>
              <a:rPr lang="en-US" sz="1600" dirty="0">
                <a:solidFill>
                  <a:srgbClr val="000000"/>
                </a:solidFill>
                <a:latin typeface="Baskerville"/>
                <a:cs typeface="Baskerville"/>
              </a:rPr>
              <a:t>of jet production was a major success </a:t>
            </a:r>
          </a:p>
          <a:p>
            <a:r>
              <a:rPr lang="en-US" sz="1600" dirty="0">
                <a:solidFill>
                  <a:srgbClr val="000000"/>
                </a:solidFill>
                <a:latin typeface="Baskerville"/>
                <a:cs typeface="Baskerville"/>
              </a:rPr>
              <a:t>of the Quark Parton Model approach.</a:t>
            </a:r>
          </a:p>
        </p:txBody>
      </p:sp>
      <p:pic>
        <p:nvPicPr>
          <p:cNvPr id="7271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2080" y="2780928"/>
            <a:ext cx="2509838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36096" y="1340768"/>
            <a:ext cx="2166938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12" name="Text Box 8"/>
          <p:cNvSpPr txBox="1">
            <a:spLocks noChangeArrowheads="1"/>
          </p:cNvSpPr>
          <p:nvPr/>
        </p:nvSpPr>
        <p:spPr bwMode="auto">
          <a:xfrm>
            <a:off x="4932040" y="980728"/>
            <a:ext cx="33338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Baskerville"/>
                <a:cs typeface="Baskerville"/>
              </a:rPr>
              <a:t>3 jets discovered at DESY in 1979</a:t>
            </a:r>
          </a:p>
        </p:txBody>
      </p:sp>
      <p:sp>
        <p:nvSpPr>
          <p:cNvPr id="72713" name="Text Box 9"/>
          <p:cNvSpPr txBox="1">
            <a:spLocks noChangeArrowheads="1"/>
          </p:cNvSpPr>
          <p:nvPr/>
        </p:nvSpPr>
        <p:spPr bwMode="auto">
          <a:xfrm>
            <a:off x="3975267" y="5301208"/>
            <a:ext cx="520056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Baskerville"/>
                <a:cs typeface="Baskerville"/>
              </a:rPr>
              <a:t>At the LHC </a:t>
            </a:r>
            <a:r>
              <a:rPr lang="en-US" sz="1600" dirty="0" smtClean="0">
                <a:solidFill>
                  <a:srgbClr val="000000"/>
                </a:solidFill>
                <a:latin typeface="Baskerville"/>
                <a:cs typeface="Baskerville"/>
              </a:rPr>
              <a:t>observe </a:t>
            </a:r>
            <a:r>
              <a:rPr lang="en-US" sz="1600" dirty="0">
                <a:solidFill>
                  <a:srgbClr val="000000"/>
                </a:solidFill>
                <a:latin typeface="Baskerville"/>
                <a:cs typeface="Baskerville"/>
              </a:rPr>
              <a:t>a significant number of </a:t>
            </a:r>
            <a:r>
              <a:rPr lang="en-US" sz="1600" dirty="0" smtClean="0">
                <a:solidFill>
                  <a:srgbClr val="000000"/>
                </a:solidFill>
                <a:latin typeface="Baskerville"/>
                <a:cs typeface="Baskerville"/>
              </a:rPr>
              <a:t>multi </a:t>
            </a:r>
            <a:r>
              <a:rPr lang="en-US" sz="1600" dirty="0">
                <a:solidFill>
                  <a:srgbClr val="000000"/>
                </a:solidFill>
                <a:latin typeface="Baskerville"/>
                <a:cs typeface="Baskerville"/>
              </a:rPr>
              <a:t>jet events.</a:t>
            </a:r>
          </a:p>
          <a:p>
            <a:r>
              <a:rPr lang="en-US" sz="1600" dirty="0">
                <a:solidFill>
                  <a:srgbClr val="000000"/>
                </a:solidFill>
                <a:latin typeface="Baskerville"/>
                <a:cs typeface="Baskerville"/>
              </a:rPr>
              <a:t>Jet production is an important means to understand the</a:t>
            </a:r>
          </a:p>
          <a:p>
            <a:r>
              <a:rPr lang="en-US" sz="1600" dirty="0">
                <a:solidFill>
                  <a:srgbClr val="000000"/>
                </a:solidFill>
                <a:latin typeface="Baskerville"/>
                <a:cs typeface="Baskerville"/>
              </a:rPr>
              <a:t>dynamics of quark-gluon interactions in the underlying</a:t>
            </a:r>
          </a:p>
          <a:p>
            <a:r>
              <a:rPr lang="en-US" sz="1600" dirty="0">
                <a:solidFill>
                  <a:srgbClr val="000000"/>
                </a:solidFill>
                <a:latin typeface="Baskerville"/>
                <a:cs typeface="Baskerville"/>
              </a:rPr>
              <a:t>field theory: Quantum </a:t>
            </a:r>
            <a:r>
              <a:rPr lang="en-US" sz="1600" dirty="0" smtClean="0">
                <a:solidFill>
                  <a:srgbClr val="000000"/>
                </a:solidFill>
                <a:latin typeface="Baskerville"/>
                <a:cs typeface="Baskerville"/>
              </a:rPr>
              <a:t>Chromo-Dynamics </a:t>
            </a:r>
            <a:r>
              <a:rPr lang="en-US" sz="1600" dirty="0">
                <a:solidFill>
                  <a:srgbClr val="000000"/>
                </a:solidFill>
                <a:latin typeface="Baskerville"/>
                <a:cs typeface="Baskerville"/>
              </a:rPr>
              <a:t>[QCD]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01923" y="6552518"/>
            <a:ext cx="15472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000000"/>
                </a:solidFill>
                <a:latin typeface="Baskerville"/>
                <a:cs typeface="Baskerville"/>
              </a:rPr>
              <a:t>M.Klein</a:t>
            </a:r>
            <a:r>
              <a:rPr lang="en-US" sz="1200" dirty="0" smtClean="0">
                <a:solidFill>
                  <a:srgbClr val="000000"/>
                </a:solidFill>
                <a:latin typeface="Baskerville"/>
                <a:cs typeface="Baskerville"/>
              </a:rPr>
              <a:t> 4.3.2013  L4</a:t>
            </a:r>
            <a:endParaRPr lang="en-US" sz="1200" dirty="0">
              <a:solidFill>
                <a:srgbClr val="000000"/>
              </a:solidFill>
              <a:latin typeface="Baskerville"/>
              <a:cs typeface="Baskerville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533400"/>
          </a:xfrm>
        </p:spPr>
        <p:txBody>
          <a:bodyPr/>
          <a:lstStyle/>
          <a:p>
            <a:r>
              <a:rPr lang="en-US" sz="3200" dirty="0">
                <a:solidFill>
                  <a:srgbClr val="000000"/>
                </a:solidFill>
                <a:latin typeface="Baskerville"/>
                <a:cs typeface="Baskerville"/>
              </a:rPr>
              <a:t>Quantum </a:t>
            </a:r>
            <a:r>
              <a:rPr lang="en-US" sz="3200" dirty="0" err="1">
                <a:solidFill>
                  <a:srgbClr val="000000"/>
                </a:solidFill>
                <a:latin typeface="Baskerville"/>
                <a:cs typeface="Baskerville"/>
              </a:rPr>
              <a:t>Chromodynamics</a:t>
            </a:r>
            <a:endParaRPr lang="en-US" sz="3200" dirty="0">
              <a:solidFill>
                <a:srgbClr val="000000"/>
              </a:solidFill>
              <a:latin typeface="Baskerville"/>
              <a:cs typeface="Baskerville"/>
            </a:endParaRP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4931627" y="1143000"/>
            <a:ext cx="344317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1600" dirty="0">
                <a:solidFill>
                  <a:srgbClr val="000000"/>
                </a:solidFill>
                <a:latin typeface="Baskerville"/>
                <a:cs typeface="Baskerville"/>
              </a:rPr>
              <a:t>QED: one photon, QCD: 8 gluons</a:t>
            </a:r>
          </a:p>
          <a:p>
            <a:pPr algn="just"/>
            <a:endParaRPr lang="en-US" sz="1600" dirty="0">
              <a:solidFill>
                <a:srgbClr val="000000"/>
              </a:solidFill>
              <a:latin typeface="Baskerville"/>
              <a:cs typeface="Baskerville"/>
            </a:endParaRPr>
          </a:p>
          <a:p>
            <a:pPr algn="just"/>
            <a:r>
              <a:rPr lang="en-US" sz="1600" dirty="0">
                <a:solidFill>
                  <a:srgbClr val="000000"/>
                </a:solidFill>
                <a:latin typeface="Baskerville"/>
                <a:cs typeface="Baskerville"/>
              </a:rPr>
              <a:t>At high energies the effective charge</a:t>
            </a:r>
          </a:p>
          <a:p>
            <a:pPr algn="just"/>
            <a:r>
              <a:rPr lang="en-US" sz="1600" dirty="0">
                <a:solidFill>
                  <a:srgbClr val="000000"/>
                </a:solidFill>
                <a:latin typeface="Baskerville"/>
                <a:cs typeface="Baskerville"/>
              </a:rPr>
              <a:t>is small; the coupling approaches</a:t>
            </a:r>
          </a:p>
          <a:p>
            <a:pPr algn="just"/>
            <a:r>
              <a:rPr lang="en-US" sz="1600" dirty="0">
                <a:solidFill>
                  <a:srgbClr val="000000"/>
                </a:solidFill>
                <a:latin typeface="Baskerville"/>
                <a:cs typeface="Baskerville"/>
              </a:rPr>
              <a:t>an asymptotic value. In this regime</a:t>
            </a:r>
          </a:p>
          <a:p>
            <a:pPr algn="just"/>
            <a:r>
              <a:rPr lang="en-US" sz="1600" dirty="0">
                <a:solidFill>
                  <a:srgbClr val="000000"/>
                </a:solidFill>
                <a:latin typeface="Baskerville"/>
                <a:cs typeface="Baskerville"/>
              </a:rPr>
              <a:t>the coupling constant is so small</a:t>
            </a:r>
          </a:p>
          <a:p>
            <a:pPr algn="just"/>
            <a:r>
              <a:rPr lang="en-US" sz="1600" dirty="0">
                <a:solidFill>
                  <a:srgbClr val="000000"/>
                </a:solidFill>
                <a:latin typeface="Baskerville"/>
                <a:cs typeface="Baskerville"/>
              </a:rPr>
              <a:t>that the quarks can be considered </a:t>
            </a:r>
          </a:p>
          <a:p>
            <a:pPr algn="just"/>
            <a:r>
              <a:rPr lang="en-US" sz="1600" dirty="0">
                <a:solidFill>
                  <a:srgbClr val="000000"/>
                </a:solidFill>
                <a:latin typeface="Baskerville"/>
                <a:cs typeface="Baskerville"/>
              </a:rPr>
              <a:t>free. The strong interaction gets</a:t>
            </a:r>
          </a:p>
          <a:p>
            <a:pPr algn="just"/>
            <a:r>
              <a:rPr lang="en-US" sz="1600" dirty="0">
                <a:solidFill>
                  <a:srgbClr val="000000"/>
                </a:solidFill>
                <a:latin typeface="Baskerville"/>
                <a:cs typeface="Baskerville"/>
              </a:rPr>
              <a:t>weakened and </a:t>
            </a:r>
            <a:r>
              <a:rPr lang="en-US" sz="1600" dirty="0" err="1">
                <a:solidFill>
                  <a:srgbClr val="000000"/>
                </a:solidFill>
                <a:latin typeface="Baskerville"/>
                <a:cs typeface="Baskerville"/>
              </a:rPr>
              <a:t>perturbative</a:t>
            </a:r>
            <a:r>
              <a:rPr lang="en-US" sz="1600" dirty="0">
                <a:solidFill>
                  <a:srgbClr val="000000"/>
                </a:solidFill>
                <a:latin typeface="Baskerville"/>
                <a:cs typeface="Baskerville"/>
              </a:rPr>
              <a:t> calculations</a:t>
            </a:r>
          </a:p>
          <a:p>
            <a:pPr algn="just"/>
            <a:r>
              <a:rPr lang="en-US" sz="1600" dirty="0">
                <a:solidFill>
                  <a:srgbClr val="000000"/>
                </a:solidFill>
                <a:latin typeface="Baskerville"/>
                <a:cs typeface="Baskerville"/>
              </a:rPr>
              <a:t>become meaningful in the theory of</a:t>
            </a:r>
          </a:p>
          <a:p>
            <a:pPr algn="just"/>
            <a:r>
              <a:rPr lang="en-US" sz="1600" dirty="0">
                <a:solidFill>
                  <a:srgbClr val="000000"/>
                </a:solidFill>
                <a:latin typeface="Baskerville"/>
                <a:cs typeface="Baskerville"/>
              </a:rPr>
              <a:t>strong interactions, a major surprise!</a:t>
            </a:r>
          </a:p>
          <a:p>
            <a:pPr algn="just"/>
            <a:endParaRPr lang="en-US" sz="1600" dirty="0">
              <a:solidFill>
                <a:srgbClr val="000000"/>
              </a:solidFill>
              <a:latin typeface="Baskerville"/>
              <a:cs typeface="Baskerville"/>
            </a:endParaRPr>
          </a:p>
          <a:p>
            <a:pPr algn="just"/>
            <a:r>
              <a:rPr lang="en-US" sz="1600" dirty="0">
                <a:solidFill>
                  <a:srgbClr val="000000"/>
                </a:solidFill>
                <a:latin typeface="Baskerville"/>
                <a:cs typeface="Baskerville"/>
              </a:rPr>
              <a:t>QCD is asymptotically free</a:t>
            </a:r>
          </a:p>
        </p:txBody>
      </p:sp>
      <p:pic>
        <p:nvPicPr>
          <p:cNvPr id="5837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066800"/>
            <a:ext cx="38989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7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4495800"/>
            <a:ext cx="3017838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4876800" y="5715000"/>
            <a:ext cx="32111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 err="1">
                <a:solidFill>
                  <a:srgbClr val="000000"/>
                </a:solidFill>
                <a:latin typeface="Baskerville"/>
                <a:cs typeface="Baskerville"/>
              </a:rPr>
              <a:t>F.Wilzcek</a:t>
            </a:r>
            <a:r>
              <a:rPr lang="en-US" sz="1800" dirty="0">
                <a:solidFill>
                  <a:srgbClr val="000000"/>
                </a:solidFill>
                <a:latin typeface="Baskerville"/>
                <a:cs typeface="Baskerville"/>
              </a:rPr>
              <a:t>    </a:t>
            </a:r>
            <a:r>
              <a:rPr lang="en-US" sz="1800" dirty="0" err="1">
                <a:solidFill>
                  <a:srgbClr val="000000"/>
                </a:solidFill>
                <a:latin typeface="Baskerville"/>
                <a:cs typeface="Baskerville"/>
              </a:rPr>
              <a:t>D.Gross</a:t>
            </a:r>
            <a:r>
              <a:rPr lang="en-US" sz="1800" dirty="0">
                <a:solidFill>
                  <a:srgbClr val="000000"/>
                </a:solidFill>
                <a:latin typeface="Baskerville"/>
                <a:cs typeface="Baskerville"/>
              </a:rPr>
              <a:t>    </a:t>
            </a:r>
            <a:r>
              <a:rPr lang="en-US" sz="1800" dirty="0" err="1">
                <a:solidFill>
                  <a:srgbClr val="000000"/>
                </a:solidFill>
                <a:latin typeface="Baskerville"/>
                <a:cs typeface="Baskerville"/>
              </a:rPr>
              <a:t>H.Politzer</a:t>
            </a:r>
            <a:endParaRPr lang="en-US" sz="1800" dirty="0">
              <a:solidFill>
                <a:srgbClr val="000000"/>
              </a:solidFill>
              <a:latin typeface="Baskerville"/>
              <a:cs typeface="Baskerville"/>
            </a:endParaRPr>
          </a:p>
        </p:txBody>
      </p:sp>
      <p:pic>
        <p:nvPicPr>
          <p:cNvPr id="58379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4343400"/>
            <a:ext cx="3200400" cy="6413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58380" name="Text Box 12"/>
          <p:cNvSpPr txBox="1">
            <a:spLocks noChangeArrowheads="1"/>
          </p:cNvSpPr>
          <p:nvPr/>
        </p:nvSpPr>
        <p:spPr bwMode="auto">
          <a:xfrm>
            <a:off x="1143000" y="5334000"/>
            <a:ext cx="3048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Baskerville"/>
                <a:cs typeface="Baskerville"/>
              </a:rPr>
              <a:t>The story of asymptotic freedom is around a minus sign and who got it first, back in 1974...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01923" y="6552518"/>
            <a:ext cx="15472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000000"/>
                </a:solidFill>
                <a:latin typeface="Baskerville"/>
                <a:cs typeface="Baskerville"/>
              </a:rPr>
              <a:t>M.Klein</a:t>
            </a:r>
            <a:r>
              <a:rPr lang="en-US" sz="1200" dirty="0" smtClean="0">
                <a:solidFill>
                  <a:srgbClr val="000000"/>
                </a:solidFill>
                <a:latin typeface="Baskerville"/>
                <a:cs typeface="Baskerville"/>
              </a:rPr>
              <a:t> 4.3.2013  L4</a:t>
            </a:r>
            <a:endParaRPr lang="en-US" sz="1200" dirty="0">
              <a:solidFill>
                <a:srgbClr val="000000"/>
              </a:solidFill>
              <a:latin typeface="Baskerville"/>
              <a:cs typeface="Baskerville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Custom 1">
      <a:dk1>
        <a:srgbClr val="0000FF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1007</TotalTime>
  <Words>936</Words>
  <Application>Microsoft Macintosh PowerPoint</Application>
  <PresentationFormat>On-screen Show (4:3)</PresentationFormat>
  <Paragraphs>183</Paragraphs>
  <Slides>14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Blank Presentation</vt:lpstr>
      <vt:lpstr>Equation</vt:lpstr>
      <vt:lpstr>Strong Interaction, Quarks + Gluons</vt:lpstr>
      <vt:lpstr>Light Quarks</vt:lpstr>
      <vt:lpstr>Quark Model</vt:lpstr>
      <vt:lpstr>Light Quark Masses</vt:lpstr>
      <vt:lpstr>The discovery of partons in deep inelastic ep scattering in1969    </vt:lpstr>
      <vt:lpstr>Deep Inelastic Scattering - F2</vt:lpstr>
      <vt:lpstr>The “dynamic” structure of the proton</vt:lpstr>
      <vt:lpstr>The Gluon and its ‘Bremsstrahlung’</vt:lpstr>
      <vt:lpstr>Quantum Chromodynamics</vt:lpstr>
      <vt:lpstr>      Adapting to new, hypothetical theories? </vt:lpstr>
      <vt:lpstr>The Lagrangian of QCD</vt:lpstr>
      <vt:lpstr>Drell-Yan Scattering and Jets</vt:lpstr>
      <vt:lpstr>Multijets on ATLAS</vt:lpstr>
      <vt:lpstr>Fractional Charges in Deep Inelastic Scattering</vt:lpstr>
    </vt:vector>
  </TitlesOfParts>
  <Company>DESY, Zeuthen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4 - e, , Feynman Diagrams</dc:title>
  <dc:creator>Max Klein</dc:creator>
  <cp:lastModifiedBy>max klein</cp:lastModifiedBy>
  <cp:revision>90</cp:revision>
  <cp:lastPrinted>2011-02-24T00:02:08Z</cp:lastPrinted>
  <dcterms:created xsi:type="dcterms:W3CDTF">2011-02-23T23:58:58Z</dcterms:created>
  <dcterms:modified xsi:type="dcterms:W3CDTF">2013-03-03T20:22:01Z</dcterms:modified>
</cp:coreProperties>
</file>