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7" r:id="rId4"/>
    <p:sldId id="262" r:id="rId5"/>
    <p:sldId id="281" r:id="rId6"/>
    <p:sldId id="283" r:id="rId7"/>
    <p:sldId id="261" r:id="rId8"/>
    <p:sldId id="264" r:id="rId9"/>
    <p:sldId id="265" r:id="rId10"/>
    <p:sldId id="266" r:id="rId11"/>
    <p:sldId id="268" r:id="rId12"/>
    <p:sldId id="269" r:id="rId13"/>
    <p:sldId id="272" r:id="rId14"/>
    <p:sldId id="284" r:id="rId15"/>
    <p:sldId id="285" r:id="rId16"/>
    <p:sldId id="270" r:id="rId17"/>
    <p:sldId id="290" r:id="rId18"/>
    <p:sldId id="287" r:id="rId19"/>
    <p:sldId id="267" r:id="rId20"/>
    <p:sldId id="271" r:id="rId21"/>
    <p:sldId id="282" r:id="rId22"/>
    <p:sldId id="260" r:id="rId23"/>
    <p:sldId id="275" r:id="rId24"/>
    <p:sldId id="280" r:id="rId25"/>
    <p:sldId id="288" r:id="rId26"/>
    <p:sldId id="289" r:id="rId27"/>
    <p:sldId id="276" r:id="rId28"/>
    <p:sldId id="286" r:id="rId29"/>
    <p:sldId id="274" r:id="rId30"/>
    <p:sldId id="273" r:id="rId31"/>
    <p:sldId id="26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5BB8"/>
    <a:srgbClr val="D69E65"/>
    <a:srgbClr val="93F0EC"/>
    <a:srgbClr val="78F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1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1C598-A31A-954A-AC9E-12E8E2EA10B2}" type="datetimeFigureOut">
              <a:rPr lang="en-US" smtClean="0"/>
              <a:t>10/5/15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9A684-17A3-8448-856C-44AB5CEAD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3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6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4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37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5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3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1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5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3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7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8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3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00EC3-05D2-7446-B8CF-DFF8E069EDA8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81339-1C5C-CD44-9476-00FFB40F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5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7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Parton Distribution Functions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3992" y="4249694"/>
            <a:ext cx="5628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Claire </a:t>
            </a:r>
            <a:r>
              <a:rPr lang="en-US" dirty="0" err="1" smtClean="0"/>
              <a:t>Gwenlan</a:t>
            </a:r>
            <a:r>
              <a:rPr lang="en-US" dirty="0" smtClean="0"/>
              <a:t> (Oxford) and </a:t>
            </a:r>
            <a:r>
              <a:rPr lang="en-US" u="sng" dirty="0" smtClean="0"/>
              <a:t>Max Klein</a:t>
            </a:r>
            <a:r>
              <a:rPr lang="en-US" dirty="0" smtClean="0"/>
              <a:t>  (</a:t>
            </a:r>
            <a:r>
              <a:rPr lang="en-US" dirty="0" err="1" smtClean="0"/>
              <a:t>Liverpool+CERN</a:t>
            </a:r>
            <a:r>
              <a:rPr lang="en-US" dirty="0" smtClean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For the ATLAS PDF Forum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7419" y="2207854"/>
            <a:ext cx="1929547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PDF Status</a:t>
            </a:r>
          </a:p>
          <a:p>
            <a:pPr algn="ctr"/>
            <a:r>
              <a:rPr lang="en-US" dirty="0" smtClean="0"/>
              <a:t>QCD Fits </a:t>
            </a:r>
          </a:p>
          <a:p>
            <a:pPr algn="ctr"/>
            <a:r>
              <a:rPr lang="en-US" dirty="0" smtClean="0"/>
              <a:t>Data Comparisons</a:t>
            </a:r>
          </a:p>
          <a:p>
            <a:pPr algn="ctr"/>
            <a:r>
              <a:rPr lang="en-US" dirty="0" smtClean="0"/>
              <a:t>PDF Relevance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8813" y="6136886"/>
            <a:ext cx="554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ATLAS Collaboration Week Lecce (Italy) 6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October, 2015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7648" y="5324286"/>
            <a:ext cx="4923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See Marjorie for PDFs in MCs – links to PMG group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See Claire at Sibiu for a complementary summary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173" y="1626215"/>
            <a:ext cx="232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DRAFT 4.10.2015, </a:t>
            </a:r>
            <a:r>
              <a:rPr lang="en-US" dirty="0">
                <a:solidFill>
                  <a:srgbClr val="FF0000"/>
                </a:solidFill>
              </a:rPr>
              <a:t>7</a:t>
            </a:r>
            <a:r>
              <a:rPr lang="en-US" dirty="0" smtClean="0">
                <a:solidFill>
                  <a:srgbClr val="FF0000"/>
                </a:solidFill>
              </a:rPr>
              <a:t>pm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2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4416" y="213116"/>
            <a:ext cx="4470032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Fitting inclusive n-Jets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1" y="159638"/>
            <a:ext cx="3516592" cy="2128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1" y="2213703"/>
            <a:ext cx="3331191" cy="2680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2122" y="1393938"/>
            <a:ext cx="36141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 attempt to fit the 7 </a:t>
            </a:r>
            <a:r>
              <a:rPr lang="en-US" sz="1600" dirty="0" err="1" smtClean="0"/>
              <a:t>TeV</a:t>
            </a:r>
            <a:r>
              <a:rPr lang="en-US" sz="1600" dirty="0" smtClean="0"/>
              <a:t> 1,2,3 jet data</a:t>
            </a:r>
          </a:p>
          <a:p>
            <a:r>
              <a:rPr lang="en-US" sz="1600" dirty="0" smtClean="0"/>
              <a:t>together with HERA for a study of </a:t>
            </a:r>
            <a:r>
              <a:rPr lang="en-US" sz="1600" dirty="0" err="1" smtClean="0"/>
              <a:t>xg</a:t>
            </a:r>
            <a:endParaRPr lang="en-US" sz="1600" dirty="0" smtClean="0"/>
          </a:p>
          <a:p>
            <a:r>
              <a:rPr lang="en-US" sz="1600" dirty="0" smtClean="0"/>
              <a:t>reveals that we have been unable to</a:t>
            </a:r>
          </a:p>
          <a:p>
            <a:r>
              <a:rPr lang="en-US" sz="1600" dirty="0" smtClean="0"/>
              <a:t>obtain respectable Χ</a:t>
            </a:r>
            <a:r>
              <a:rPr lang="en-US" sz="1600" baseline="30000" dirty="0"/>
              <a:t>2</a:t>
            </a:r>
            <a:r>
              <a:rPr lang="en-US" sz="1600" dirty="0" smtClean="0"/>
              <a:t> values, especially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the central region of the inclusive jets</a:t>
            </a:r>
          </a:p>
          <a:p>
            <a:r>
              <a:rPr lang="en-US" sz="1600" dirty="0"/>
              <a:t>w</a:t>
            </a:r>
            <a:r>
              <a:rPr lang="en-US" sz="1600" dirty="0" smtClean="0"/>
              <a:t>hich has been difficult also for the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omparison with ABM and </a:t>
            </a:r>
            <a:r>
              <a:rPr lang="en-US" sz="1600" dirty="0" smtClean="0"/>
              <a:t>HERA1.5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515" y="3419401"/>
            <a:ext cx="3770964" cy="3101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540055" y="4741272"/>
            <a:ext cx="2408860" cy="2399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2378" y="5010497"/>
            <a:ext cx="4522297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Study ongoing on why that is, as one hardly can use a bad fit to change </a:t>
            </a:r>
            <a:r>
              <a:rPr lang="en-US" sz="1600" dirty="0" err="1" smtClean="0"/>
              <a:t>xg</a:t>
            </a:r>
            <a:r>
              <a:rPr lang="en-US" sz="1600" dirty="0"/>
              <a:t> </a:t>
            </a:r>
            <a:r>
              <a:rPr lang="en-US" sz="1600" dirty="0" smtClean="0"/>
              <a:t>– variation of: jet radius, </a:t>
            </a:r>
          </a:p>
          <a:p>
            <a:r>
              <a:rPr lang="en-US" sz="1600" dirty="0" smtClean="0"/>
              <a:t>scales-</a:t>
            </a:r>
            <a:r>
              <a:rPr lang="en-US" sz="1600" dirty="0" err="1" smtClean="0"/>
              <a:t>jets,h.o</a:t>
            </a:r>
            <a:r>
              <a:rPr lang="en-US" sz="1600" dirty="0" smtClean="0"/>
              <a:t>., </a:t>
            </a:r>
            <a:r>
              <a:rPr lang="en-US" sz="1600" dirty="0" err="1" smtClean="0"/>
              <a:t>hadronisation</a:t>
            </a:r>
            <a:r>
              <a:rPr lang="en-US" sz="1600" dirty="0" smtClean="0"/>
              <a:t> and UE (PERUGIA, AUET2B, HERWIG), data correlations, order </a:t>
            </a:r>
            <a:r>
              <a:rPr lang="en-US" sz="1600" dirty="0" smtClean="0"/>
              <a:t>NLO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1600" dirty="0" smtClean="0"/>
              <a:t>Also looking at + HERA jet and the 8 </a:t>
            </a:r>
            <a:r>
              <a:rPr lang="en-US" sz="1600" dirty="0" err="1" smtClean="0"/>
              <a:t>TeV</a:t>
            </a:r>
            <a:r>
              <a:rPr lang="en-US" sz="1600" dirty="0" smtClean="0"/>
              <a:t> data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927460" y="6470703"/>
            <a:ext cx="3689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study showed some sensitivity to </a:t>
            </a:r>
            <a:r>
              <a:rPr lang="en-US" sz="1600" dirty="0" err="1" smtClean="0"/>
              <a:t>xg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6641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037" y="171844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Determination of the Strange Sea Fraction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19" y="902134"/>
            <a:ext cx="4433074" cy="4485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792" y="4231344"/>
            <a:ext cx="1519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CooperSarkar</a:t>
            </a:r>
            <a:endParaRPr lang="en-US" sz="1400" dirty="0" smtClean="0"/>
          </a:p>
          <a:p>
            <a:r>
              <a:rPr lang="en-US" sz="1400" dirty="0"/>
              <a:t>a</a:t>
            </a:r>
            <a:r>
              <a:rPr lang="en-US" sz="1400" dirty="0" smtClean="0"/>
              <a:t>nd V. </a:t>
            </a:r>
            <a:r>
              <a:rPr lang="en-US" sz="1400" dirty="0" err="1" smtClean="0"/>
              <a:t>Radescu</a:t>
            </a:r>
            <a:endParaRPr lang="en-US" sz="1400" dirty="0" smtClean="0"/>
          </a:p>
          <a:p>
            <a:r>
              <a:rPr lang="en-US" sz="1400" dirty="0" smtClean="0"/>
              <a:t>PDF forum 2.10.</a:t>
            </a:r>
          </a:p>
          <a:p>
            <a:r>
              <a:rPr lang="en-US" sz="1400" dirty="0" smtClean="0"/>
              <a:t>WZ meeting 27.9..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04998" y="5547198"/>
            <a:ext cx="885240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HERA measures (</a:t>
            </a:r>
            <a:r>
              <a:rPr lang="en-US" sz="1600" dirty="0" err="1" smtClean="0"/>
              <a:t>down+strange</a:t>
            </a:r>
            <a:r>
              <a:rPr lang="en-US" sz="1600" dirty="0" smtClean="0"/>
              <a:t>) in 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 and, for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limited range and luminosity, cannot separate the two.</a:t>
            </a:r>
          </a:p>
          <a:p>
            <a:r>
              <a:rPr lang="en-US" sz="1600" dirty="0" smtClean="0"/>
              <a:t>Neutrino di-lepton data suggest(</a:t>
            </a:r>
            <a:r>
              <a:rPr lang="en-US" sz="1600" dirty="0" err="1" smtClean="0"/>
              <a:t>ed</a:t>
            </a:r>
            <a:r>
              <a:rPr lang="en-US" sz="1600" dirty="0" smtClean="0"/>
              <a:t>) suppression of s/d. Is the strange a ‘heavy quark’? No – WK. Tung</a:t>
            </a:r>
          </a:p>
          <a:p>
            <a:r>
              <a:rPr lang="en-US" sz="1600" dirty="0" smtClean="0"/>
              <a:t>Nuclear </a:t>
            </a:r>
            <a:r>
              <a:rPr lang="en-US" sz="1600" dirty="0" err="1" smtClean="0"/>
              <a:t>Corr’s</a:t>
            </a:r>
            <a:r>
              <a:rPr lang="en-US" sz="1600" dirty="0" smtClean="0"/>
              <a:t> in </a:t>
            </a:r>
            <a:r>
              <a:rPr lang="en-US" sz="1600" dirty="0" err="1" smtClean="0"/>
              <a:t>νN</a:t>
            </a:r>
            <a:r>
              <a:rPr lang="en-US" sz="1600" dirty="0"/>
              <a:t>!</a:t>
            </a:r>
            <a:r>
              <a:rPr lang="en-US" sz="1600" dirty="0" smtClean="0"/>
              <a:t> HERMES obtained a very different x shape in an LO analysis of K multiplicities.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4785" y="1058993"/>
            <a:ext cx="258958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Published W,Z 2010 </a:t>
            </a:r>
          </a:p>
          <a:p>
            <a:r>
              <a:rPr lang="en-US" dirty="0" smtClean="0"/>
              <a:t>+ QCD analysis – 2 papers</a:t>
            </a:r>
          </a:p>
          <a:p>
            <a:r>
              <a:rPr lang="en-US" dirty="0" smtClean="0"/>
              <a:t>found s/d ≈1 ± 0.2 (</a:t>
            </a:r>
            <a:r>
              <a:rPr lang="en-US" dirty="0" err="1" smtClean="0"/>
              <a:t>exp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Note </a:t>
            </a:r>
            <a:r>
              <a:rPr lang="en-US" dirty="0" smtClean="0"/>
              <a:t>the </a:t>
            </a:r>
            <a:r>
              <a:rPr lang="en-US" dirty="0" err="1" smtClean="0"/>
              <a:t>u,d</a:t>
            </a:r>
            <a:r>
              <a:rPr lang="en-US" dirty="0" smtClean="0"/>
              <a:t> </a:t>
            </a:r>
            <a:r>
              <a:rPr lang="en-US" dirty="0" smtClean="0"/>
              <a:t>sea changes 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hen </a:t>
            </a:r>
            <a:r>
              <a:rPr lang="en-US" dirty="0" smtClean="0"/>
              <a:t>substantially also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HERA I+II and WZ2010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dd WZ2011 (imminent..)</a:t>
            </a:r>
          </a:p>
          <a:p>
            <a:r>
              <a:rPr lang="en-US" dirty="0" smtClean="0"/>
              <a:t>now s/d ≈1 ± 0.06 (</a:t>
            </a:r>
            <a:r>
              <a:rPr lang="en-US" dirty="0" err="1" smtClean="0"/>
              <a:t>exp</a:t>
            </a:r>
            <a:r>
              <a:rPr lang="en-US" dirty="0" smtClean="0"/>
              <a:t>)</a:t>
            </a:r>
          </a:p>
          <a:p>
            <a:r>
              <a:rPr lang="en-US" dirty="0"/>
              <a:t>e</a:t>
            </a:r>
            <a:r>
              <a:rPr lang="en-US" dirty="0" smtClean="0"/>
              <a:t>xtra errors delicate to</a:t>
            </a:r>
          </a:p>
          <a:p>
            <a:r>
              <a:rPr lang="en-US" dirty="0"/>
              <a:t>e</a:t>
            </a:r>
            <a:r>
              <a:rPr lang="en-US" dirty="0" smtClean="0"/>
              <a:t>stimate..</a:t>
            </a:r>
          </a:p>
          <a:p>
            <a:endParaRPr lang="en-US" dirty="0"/>
          </a:p>
          <a:p>
            <a:r>
              <a:rPr lang="en-US" dirty="0" smtClean="0"/>
              <a:t>Revived area of “global”</a:t>
            </a:r>
          </a:p>
          <a:p>
            <a:r>
              <a:rPr lang="en-US" dirty="0"/>
              <a:t>a</a:t>
            </a:r>
            <a:r>
              <a:rPr lang="en-US" dirty="0" smtClean="0"/>
              <a:t>ctivity.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4241" y="5146057"/>
            <a:ext cx="3532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parameterisation</a:t>
            </a:r>
            <a:r>
              <a:rPr lang="en-US" sz="1200" dirty="0" smtClean="0"/>
              <a:t> leads to </a:t>
            </a:r>
            <a:r>
              <a:rPr lang="en-US" sz="1200" dirty="0" smtClean="0"/>
              <a:t> </a:t>
            </a:r>
            <a:r>
              <a:rPr lang="en-US" sz="1200" dirty="0" smtClean="0"/>
              <a:t>outside x range covered..)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8735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3250" y="284275"/>
            <a:ext cx="3387271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Nuclear PDFs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412322" y="3127799"/>
            <a:ext cx="5597883" cy="64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37387" y="5758699"/>
            <a:ext cx="324068" cy="1867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38" y="284275"/>
            <a:ext cx="5317698" cy="6276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0436" y="1216470"/>
            <a:ext cx="2793591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 into di-leptons in </a:t>
            </a:r>
            <a:r>
              <a:rPr lang="en-US" b="1" dirty="0" err="1" smtClean="0"/>
              <a:t>pPb</a:t>
            </a:r>
            <a:endParaRPr lang="en-US" b="1" dirty="0" smtClean="0"/>
          </a:p>
          <a:p>
            <a:endParaRPr lang="en-US" dirty="0"/>
          </a:p>
          <a:p>
            <a:r>
              <a:rPr lang="en-US" dirty="0" smtClean="0"/>
              <a:t>Not affected by QGP</a:t>
            </a:r>
          </a:p>
          <a:p>
            <a:endParaRPr lang="en-US" dirty="0"/>
          </a:p>
          <a:p>
            <a:r>
              <a:rPr lang="en-US" dirty="0" smtClean="0"/>
              <a:t>Sensitive to </a:t>
            </a:r>
            <a:r>
              <a:rPr lang="en-US" dirty="0" err="1" smtClean="0"/>
              <a:t>nPDFs</a:t>
            </a:r>
            <a:r>
              <a:rPr lang="en-US" dirty="0" smtClean="0"/>
              <a:t> and</a:t>
            </a:r>
          </a:p>
          <a:p>
            <a:r>
              <a:rPr lang="en-US" dirty="0" smtClean="0"/>
              <a:t>to nuclear corrections</a:t>
            </a:r>
          </a:p>
          <a:p>
            <a:endParaRPr lang="en-US" dirty="0"/>
          </a:p>
          <a:p>
            <a:r>
              <a:rPr lang="en-US" dirty="0" smtClean="0"/>
              <a:t>Consistent with </a:t>
            </a:r>
            <a:r>
              <a:rPr lang="en-US" dirty="0" err="1" smtClean="0"/>
              <a:t>pQCD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and binding effects as</a:t>
            </a:r>
          </a:p>
          <a:p>
            <a:r>
              <a:rPr lang="en-US" dirty="0" smtClean="0"/>
              <a:t>implemented in EPS09</a:t>
            </a:r>
          </a:p>
          <a:p>
            <a:endParaRPr lang="en-US" dirty="0"/>
          </a:p>
          <a:p>
            <a:r>
              <a:rPr lang="en-US" dirty="0" smtClean="0"/>
              <a:t>Difficult to constrain</a:t>
            </a:r>
          </a:p>
          <a:p>
            <a:r>
              <a:rPr lang="en-US" dirty="0" smtClean="0"/>
              <a:t>PDFs with W,Z because</a:t>
            </a:r>
          </a:p>
          <a:p>
            <a:r>
              <a:rPr lang="en-US" dirty="0"/>
              <a:t>a</a:t>
            </a:r>
            <a:r>
              <a:rPr lang="en-US" dirty="0" smtClean="0"/>
              <a:t>t Q</a:t>
            </a:r>
            <a:r>
              <a:rPr lang="en-US" baseline="30000" dirty="0" smtClean="0"/>
              <a:t>2</a:t>
            </a:r>
            <a:r>
              <a:rPr lang="en-US" dirty="0" smtClean="0"/>
              <a:t> = M</a:t>
            </a:r>
            <a:r>
              <a:rPr lang="en-US" baseline="-25000" dirty="0" smtClean="0"/>
              <a:t>W,Z</a:t>
            </a:r>
            <a:r>
              <a:rPr lang="en-US" baseline="30000" dirty="0" smtClean="0"/>
              <a:t>2 </a:t>
            </a:r>
            <a:r>
              <a:rPr lang="en-US" dirty="0" smtClean="0"/>
              <a:t>the Q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e</a:t>
            </a:r>
            <a:r>
              <a:rPr lang="en-US" dirty="0" smtClean="0"/>
              <a:t>volution has washed out</a:t>
            </a:r>
          </a:p>
          <a:p>
            <a:r>
              <a:rPr lang="en-US" dirty="0"/>
              <a:t>i</a:t>
            </a:r>
            <a:r>
              <a:rPr lang="en-US" dirty="0" smtClean="0"/>
              <a:t>nitial differences in x shape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equires &lt;1% precision..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60436" y="4249527"/>
            <a:ext cx="2793591" cy="1780528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044556" y="3952772"/>
            <a:ext cx="1115880" cy="52228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2682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676"/>
            <a:ext cx="7772400" cy="47929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 Recent comparisons – High Mass </a:t>
            </a:r>
            <a:r>
              <a:rPr lang="en-US" sz="3200" dirty="0" err="1" smtClean="0"/>
              <a:t>Drell</a:t>
            </a:r>
            <a:r>
              <a:rPr lang="en-US" sz="3200" dirty="0" smtClean="0"/>
              <a:t> Yan 8 </a:t>
            </a:r>
            <a:r>
              <a:rPr lang="en-US" sz="3200" dirty="0" err="1" smtClean="0"/>
              <a:t>TeV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90" y="520622"/>
            <a:ext cx="5768865" cy="5448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458" y="6058190"/>
            <a:ext cx="831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mass </a:t>
            </a:r>
            <a:r>
              <a:rPr lang="en-US" dirty="0" err="1" smtClean="0"/>
              <a:t>Drell</a:t>
            </a:r>
            <a:r>
              <a:rPr lang="en-US" dirty="0" smtClean="0"/>
              <a:t>-Yan (e and mu), 8 </a:t>
            </a:r>
            <a:r>
              <a:rPr lang="en-US" dirty="0" err="1" smtClean="0"/>
              <a:t>TeV</a:t>
            </a:r>
            <a:r>
              <a:rPr lang="en-US" dirty="0" smtClean="0"/>
              <a:t>.  Notice success of ABM12 (all basically </a:t>
            </a:r>
            <a:r>
              <a:rPr lang="en-US" dirty="0" err="1" smtClean="0"/>
              <a:t>d’accord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5944" y="5689302"/>
            <a:ext cx="20510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ATL-COM-PHYS-2014-376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64333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9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Recent comparisons – W,</a:t>
            </a:r>
            <a:r>
              <a:rPr lang="en-US" sz="3200" dirty="0" smtClean="0"/>
              <a:t>Z</a:t>
            </a:r>
            <a:r>
              <a:rPr lang="en-US" sz="3200" dirty="0"/>
              <a:t> </a:t>
            </a:r>
            <a:r>
              <a:rPr lang="en-US" sz="3200" dirty="0" smtClean="0"/>
              <a:t>-</a:t>
            </a:r>
            <a:r>
              <a:rPr lang="en-US" sz="3200" dirty="0" smtClean="0"/>
              <a:t> </a:t>
            </a:r>
            <a:r>
              <a:rPr lang="en-US" sz="3200" dirty="0" smtClean="0"/>
              <a:t>13 </a:t>
            </a:r>
            <a:r>
              <a:rPr lang="en-US" sz="3200" dirty="0" err="1" smtClean="0"/>
              <a:t>TeV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" y="1740541"/>
            <a:ext cx="4450969" cy="3077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634" y="3430825"/>
            <a:ext cx="4685175" cy="3148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17" y="6052677"/>
            <a:ext cx="2493642" cy="2684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0325" y="6056949"/>
            <a:ext cx="91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18.8.2015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0278" y="1173311"/>
            <a:ext cx="3677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tests of cross sections measured </a:t>
            </a:r>
          </a:p>
          <a:p>
            <a:r>
              <a:rPr lang="en-US" dirty="0"/>
              <a:t>f</a:t>
            </a:r>
            <a:r>
              <a:rPr lang="en-US" dirty="0" smtClean="0"/>
              <a:t>or W,</a:t>
            </a:r>
            <a:r>
              <a:rPr lang="en-US" dirty="0" smtClean="0"/>
              <a:t>Z </a:t>
            </a:r>
            <a:r>
              <a:rPr lang="en-US" dirty="0" smtClean="0"/>
              <a:t>with 0.1fb</a:t>
            </a:r>
            <a:r>
              <a:rPr lang="en-US" baseline="30000" dirty="0" smtClean="0"/>
              <a:t>-1 </a:t>
            </a:r>
            <a:r>
              <a:rPr lang="en-US" dirty="0" smtClean="0"/>
              <a:t>of 13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against modern PDF sets.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86715" y="1173311"/>
            <a:ext cx="1098678" cy="461665"/>
          </a:xfrm>
          <a:prstGeom prst="rect">
            <a:avLst/>
          </a:prstGeom>
          <a:solidFill>
            <a:srgbClr val="78FF68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W+/W-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3931" y="2711203"/>
            <a:ext cx="723275" cy="461665"/>
          </a:xfrm>
          <a:prstGeom prst="rect">
            <a:avLst/>
          </a:prstGeom>
          <a:solidFill>
            <a:srgbClr val="78FF6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</a:t>
            </a:r>
            <a:r>
              <a:rPr lang="en-US" sz="2400" dirty="0" smtClean="0">
                <a:solidFill>
                  <a:srgbClr val="FF0000"/>
                </a:solidFill>
              </a:rPr>
              <a:t>/Z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31632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9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Recent comparisons – </a:t>
            </a:r>
            <a:r>
              <a:rPr lang="en-US" sz="3200" dirty="0" err="1" smtClean="0"/>
              <a:t>tt</a:t>
            </a:r>
            <a:r>
              <a:rPr lang="en-US" sz="3200" dirty="0" smtClean="0"/>
              <a:t>/</a:t>
            </a:r>
            <a:r>
              <a:rPr lang="en-US" sz="3200" dirty="0" smtClean="0"/>
              <a:t>Z - 13 </a:t>
            </a:r>
            <a:r>
              <a:rPr lang="en-US" sz="3200" dirty="0" err="1" smtClean="0"/>
              <a:t>TeV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204"/>
            <a:ext cx="4858602" cy="3534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95" y="6165021"/>
            <a:ext cx="2392077" cy="2927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5801" y="6150422"/>
            <a:ext cx="91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14.9.2015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69595" y="1446553"/>
            <a:ext cx="653845" cy="461665"/>
          </a:xfrm>
          <a:prstGeom prst="rect">
            <a:avLst/>
          </a:prstGeom>
          <a:solidFill>
            <a:srgbClr val="78FF68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t</a:t>
            </a:r>
            <a:r>
              <a:rPr lang="en-US" sz="2400" dirty="0" err="1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/Z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126" y="2644166"/>
            <a:ext cx="4285398" cy="3854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0623" y="961023"/>
            <a:ext cx="383951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“profiling”</a:t>
            </a:r>
            <a:r>
              <a:rPr lang="en-US" dirty="0" smtClean="0"/>
              <a:t>: use </a:t>
            </a:r>
            <a:r>
              <a:rPr lang="en-US" dirty="0" err="1" smtClean="0"/>
              <a:t>PDFset</a:t>
            </a:r>
            <a:r>
              <a:rPr lang="en-US" dirty="0" smtClean="0"/>
              <a:t> (here CT10) to</a:t>
            </a:r>
          </a:p>
          <a:p>
            <a:r>
              <a:rPr lang="en-US" dirty="0" smtClean="0"/>
              <a:t>represent “the world” and add ATLAS</a:t>
            </a:r>
          </a:p>
          <a:p>
            <a:r>
              <a:rPr lang="en-US" dirty="0" smtClean="0"/>
              <a:t>(simulated) data to estimate sensitivity</a:t>
            </a:r>
          </a:p>
          <a:p>
            <a:endParaRPr lang="en-US" dirty="0"/>
          </a:p>
          <a:p>
            <a:r>
              <a:rPr lang="en-US" dirty="0" smtClean="0"/>
              <a:t>With </a:t>
            </a:r>
            <a:r>
              <a:rPr lang="en-US" dirty="0" err="1" smtClean="0"/>
              <a:t>ttbar+Z</a:t>
            </a:r>
            <a:r>
              <a:rPr lang="en-US" dirty="0" smtClean="0"/>
              <a:t> can improve on the gluon</a:t>
            </a:r>
          </a:p>
          <a:p>
            <a:r>
              <a:rPr lang="en-US" dirty="0"/>
              <a:t>a</a:t>
            </a:r>
            <a:r>
              <a:rPr lang="en-US" dirty="0" smtClean="0"/>
              <a:t>nd, correlated also the low x sea.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62574" y="6457064"/>
            <a:ext cx="2390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indico.cern.ch</a:t>
            </a:r>
            <a:r>
              <a:rPr lang="en-US" sz="1400" dirty="0"/>
              <a:t>/event/395434/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3901" y="6481848"/>
            <a:ext cx="82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A.Glazov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0567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9"/>
            <a:ext cx="4608017" cy="730290"/>
          </a:xfrm>
        </p:spPr>
        <p:txBody>
          <a:bodyPr>
            <a:norm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op-top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626" y="1792371"/>
            <a:ext cx="4107793" cy="4187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25" y="792337"/>
            <a:ext cx="4580601" cy="5187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3817" y="204724"/>
            <a:ext cx="3481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Sensitive to generators, tunes, IFSR</a:t>
            </a:r>
          </a:p>
          <a:p>
            <a:r>
              <a:rPr lang="en-US" dirty="0" smtClean="0"/>
              <a:t>PDF </a:t>
            </a:r>
            <a:r>
              <a:rPr lang="en-US" dirty="0" smtClean="0"/>
              <a:t>sets, </a:t>
            </a:r>
            <a:r>
              <a:rPr lang="en-US" dirty="0" err="1" smtClean="0"/>
              <a:t>perturbative</a:t>
            </a:r>
            <a:r>
              <a:rPr lang="en-US" dirty="0" smtClean="0"/>
              <a:t> </a:t>
            </a:r>
            <a:r>
              <a:rPr lang="en-US" dirty="0" smtClean="0"/>
              <a:t>series and</a:t>
            </a:r>
          </a:p>
          <a:p>
            <a:r>
              <a:rPr lang="en-US" dirty="0"/>
              <a:t>e</a:t>
            </a:r>
            <a:r>
              <a:rPr lang="en-US" dirty="0" smtClean="0"/>
              <a:t>lectroweak corrections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48" y="5979609"/>
            <a:ext cx="7992655" cy="740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3991" y="6488668"/>
            <a:ext cx="2901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Draft conclusion of 8 </a:t>
            </a:r>
            <a:r>
              <a:rPr lang="en-US" sz="1400" i="1" dirty="0" err="1" smtClean="0"/>
              <a:t>TeV</a:t>
            </a:r>
            <a:r>
              <a:rPr lang="en-US" sz="1400" i="1" dirty="0" smtClean="0"/>
              <a:t> paper draft</a:t>
            </a:r>
            <a:endParaRPr lang="en-US" sz="14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361" y="1145704"/>
            <a:ext cx="1177374" cy="513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05" y="2403800"/>
            <a:ext cx="463341" cy="22493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6004" y="5965010"/>
            <a:ext cx="8213725" cy="816836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82038" y="-368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8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9"/>
            <a:ext cx="4608017" cy="730290"/>
          </a:xfrm>
        </p:spPr>
        <p:txBody>
          <a:bodyPr>
            <a:norm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op-top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626" y="1792371"/>
            <a:ext cx="4107793" cy="4187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7501" y="353765"/>
            <a:ext cx="3481918" cy="923330"/>
          </a:xfrm>
          <a:prstGeom prst="rect">
            <a:avLst/>
          </a:prstGeom>
          <a:noFill/>
          <a:ln>
            <a:solidFill>
              <a:srgbClr val="CA5BB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Sensitive to generators, tunes, IFSR</a:t>
            </a:r>
          </a:p>
          <a:p>
            <a:r>
              <a:rPr lang="en-US" dirty="0" smtClean="0"/>
              <a:t>PDF </a:t>
            </a:r>
            <a:r>
              <a:rPr lang="en-US" dirty="0" smtClean="0"/>
              <a:t>sets, </a:t>
            </a:r>
            <a:r>
              <a:rPr lang="en-US" dirty="0" err="1" smtClean="0"/>
              <a:t>perturbative</a:t>
            </a:r>
            <a:r>
              <a:rPr lang="en-US" dirty="0" smtClean="0"/>
              <a:t> </a:t>
            </a:r>
            <a:r>
              <a:rPr lang="en-US" dirty="0" smtClean="0"/>
              <a:t>series and</a:t>
            </a:r>
          </a:p>
          <a:p>
            <a:r>
              <a:rPr lang="en-US" dirty="0"/>
              <a:t>e</a:t>
            </a:r>
            <a:r>
              <a:rPr lang="en-US" dirty="0" smtClean="0"/>
              <a:t>lectroweak corrections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48" y="5862817"/>
            <a:ext cx="7992655" cy="740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8137" y="6328079"/>
            <a:ext cx="2901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Draft conclusion of 8 </a:t>
            </a:r>
            <a:r>
              <a:rPr lang="en-US" sz="1400" i="1" dirty="0" err="1" smtClean="0"/>
              <a:t>TeV</a:t>
            </a:r>
            <a:r>
              <a:rPr lang="en-US" sz="1400" i="1" dirty="0" smtClean="0"/>
              <a:t> paper draft</a:t>
            </a:r>
            <a:endParaRPr lang="en-US" sz="14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371" y="1277095"/>
            <a:ext cx="1177374" cy="5137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6004" y="5819020"/>
            <a:ext cx="8213725" cy="816836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82038" y="-368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____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4" y="1087308"/>
            <a:ext cx="4718452" cy="45626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92569" y="85354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A5BB8"/>
                </a:solidFill>
              </a:rPr>
              <a:t>7 </a:t>
            </a:r>
            <a:r>
              <a:rPr lang="en-US" b="1" dirty="0" err="1" smtClean="0">
                <a:solidFill>
                  <a:srgbClr val="CA5BB8"/>
                </a:solidFill>
              </a:rPr>
              <a:t>TeV</a:t>
            </a:r>
            <a:endParaRPr lang="en-US" b="1" dirty="0">
              <a:solidFill>
                <a:srgbClr val="CA5BB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6763" y="140308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</a:t>
            </a:r>
            <a:r>
              <a:rPr lang="en-US" b="1" dirty="0" smtClean="0"/>
              <a:t>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614494" y="211423"/>
            <a:ext cx="365851" cy="18235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912953" y="4783469"/>
            <a:ext cx="298772" cy="14504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6004" y="5300888"/>
            <a:ext cx="93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ee also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9101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502"/>
            <a:ext cx="7468789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Prompt Photons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21" y="926413"/>
            <a:ext cx="5765890" cy="5761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9511" y="1122672"/>
            <a:ext cx="2996471" cy="5078314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Work in progress, 8 </a:t>
            </a:r>
            <a:r>
              <a:rPr lang="en-US" dirty="0" err="1" smtClean="0"/>
              <a:t>TeV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STDM-2014-09</a:t>
            </a:r>
          </a:p>
          <a:p>
            <a:endParaRPr lang="en-US" dirty="0"/>
          </a:p>
          <a:p>
            <a:r>
              <a:rPr lang="en-US" b="1" dirty="0" smtClean="0"/>
              <a:t>Amazing agreement with</a:t>
            </a:r>
          </a:p>
          <a:p>
            <a:r>
              <a:rPr lang="en-US" b="1" dirty="0" smtClean="0"/>
              <a:t>theory (</a:t>
            </a:r>
            <a:r>
              <a:rPr lang="en-US" b="1" dirty="0" err="1" smtClean="0"/>
              <a:t>JetPhox</a:t>
            </a:r>
            <a:r>
              <a:rPr lang="en-US" b="1" dirty="0" smtClean="0"/>
              <a:t>, NLO, CT10)</a:t>
            </a:r>
          </a:p>
          <a:p>
            <a:r>
              <a:rPr lang="en-US" b="1" dirty="0"/>
              <a:t>o</a:t>
            </a:r>
            <a:r>
              <a:rPr lang="en-US" b="1" dirty="0" smtClean="0"/>
              <a:t>ver 10 orders of magnitude</a:t>
            </a:r>
          </a:p>
          <a:p>
            <a:endParaRPr lang="en-US" dirty="0"/>
          </a:p>
          <a:p>
            <a:r>
              <a:rPr lang="en-US" dirty="0" smtClean="0"/>
              <a:t>10-20% uncertainties from </a:t>
            </a:r>
          </a:p>
          <a:p>
            <a:r>
              <a:rPr lang="en-US" dirty="0" smtClean="0"/>
              <a:t>CT10, coupling, scales</a:t>
            </a:r>
          </a:p>
          <a:p>
            <a:endParaRPr lang="en-US" dirty="0"/>
          </a:p>
          <a:p>
            <a:r>
              <a:rPr lang="en-US" dirty="0" smtClean="0"/>
              <a:t>Sensitive to gluon distribution</a:t>
            </a:r>
          </a:p>
          <a:p>
            <a:r>
              <a:rPr lang="en-US" dirty="0" smtClean="0"/>
              <a:t>(renewal ? as photons had</a:t>
            </a:r>
          </a:p>
          <a:p>
            <a:r>
              <a:rPr lang="en-US" dirty="0" smtClean="0"/>
              <a:t>been </a:t>
            </a:r>
            <a:r>
              <a:rPr lang="en-US" dirty="0" err="1" smtClean="0"/>
              <a:t>abondened</a:t>
            </a:r>
            <a:r>
              <a:rPr lang="en-US" dirty="0" smtClean="0"/>
              <a:t> from QCD </a:t>
            </a:r>
          </a:p>
          <a:p>
            <a:r>
              <a:rPr lang="en-US" dirty="0"/>
              <a:t>f</a:t>
            </a:r>
            <a:r>
              <a:rPr lang="en-US" dirty="0" smtClean="0"/>
              <a:t>its for </a:t>
            </a:r>
            <a:r>
              <a:rPr lang="en-US" dirty="0" err="1" smtClean="0"/>
              <a:t>kt</a:t>
            </a:r>
            <a:r>
              <a:rPr lang="en-US" dirty="0" smtClean="0"/>
              <a:t> </a:t>
            </a:r>
            <a:r>
              <a:rPr lang="en-US" dirty="0" err="1" smtClean="0"/>
              <a:t>effecs</a:t>
            </a:r>
            <a:r>
              <a:rPr lang="en-US" dirty="0" smtClean="0"/>
              <a:t> in fixed target</a:t>
            </a:r>
          </a:p>
          <a:p>
            <a:r>
              <a:rPr lang="en-US" dirty="0"/>
              <a:t>d</a:t>
            </a:r>
            <a:r>
              <a:rPr lang="en-US" dirty="0" smtClean="0"/>
              <a:t>ata description, long ago..)</a:t>
            </a:r>
          </a:p>
          <a:p>
            <a:endParaRPr lang="en-US" dirty="0"/>
          </a:p>
          <a:p>
            <a:r>
              <a:rPr lang="en-US" sz="1400" dirty="0" err="1"/>
              <a:t>c</a:t>
            </a:r>
            <a:r>
              <a:rPr lang="en-US" sz="1400" dirty="0" err="1" smtClean="0"/>
              <a:t>f</a:t>
            </a:r>
            <a:r>
              <a:rPr lang="en-US" sz="1400" dirty="0" smtClean="0"/>
              <a:t> </a:t>
            </a:r>
            <a:r>
              <a:rPr lang="en-US" sz="1400" dirty="0" err="1" smtClean="0"/>
              <a:t>eg</a:t>
            </a:r>
            <a:r>
              <a:rPr lang="en-US" sz="1400" dirty="0" smtClean="0"/>
              <a:t> </a:t>
            </a:r>
            <a:r>
              <a:rPr lang="en-US" sz="1400" dirty="0" err="1" smtClean="0"/>
              <a:t>Aurenche</a:t>
            </a:r>
            <a:r>
              <a:rPr lang="en-US" sz="1400" dirty="0"/>
              <a:t> </a:t>
            </a:r>
            <a:r>
              <a:rPr lang="en-US" sz="1400" dirty="0" smtClean="0"/>
              <a:t>et al, PRD39(89)3275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3144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083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Gluon at High x 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3" y="1191344"/>
            <a:ext cx="4547106" cy="4660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279" y="1643155"/>
            <a:ext cx="4430721" cy="4128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609" y="5809780"/>
            <a:ext cx="305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 prior to LHC data (2011)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03782" y="5850647"/>
            <a:ext cx="3326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 with (first) LHC data (2015)</a:t>
            </a:r>
          </a:p>
          <a:p>
            <a:r>
              <a:rPr lang="en-US" sz="1400" dirty="0" smtClean="0">
                <a:solidFill>
                  <a:srgbClr val="7F7F7F"/>
                </a:solidFill>
              </a:rPr>
              <a:t>            used by CT14,NNPDF,MMHT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817" y="6282581"/>
            <a:ext cx="829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Related to quark distributions,  low x,  α</a:t>
            </a:r>
            <a:r>
              <a:rPr lang="en-US" baseline="-25000" dirty="0" smtClean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 ,  heavy </a:t>
            </a:r>
            <a:r>
              <a:rPr lang="en-US" dirty="0" err="1" smtClean="0">
                <a:solidFill>
                  <a:srgbClr val="008000"/>
                </a:solidFill>
              </a:rPr>
              <a:t>flavour</a:t>
            </a:r>
            <a:r>
              <a:rPr lang="en-US" dirty="0" smtClean="0">
                <a:solidFill>
                  <a:srgbClr val="008000"/>
                </a:solidFill>
              </a:rPr>
              <a:t> treatment, to </a:t>
            </a:r>
            <a:r>
              <a:rPr lang="en-US" dirty="0" err="1" smtClean="0">
                <a:solidFill>
                  <a:srgbClr val="008000"/>
                </a:solidFill>
              </a:rPr>
              <a:t>resummation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972" y="848723"/>
            <a:ext cx="787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 QCD problem by itself and a key question for searches as luminosity increases …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5422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7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/>
              <a:t>P</a:t>
            </a:r>
            <a:r>
              <a:rPr lang="en-US" sz="3200" dirty="0" smtClean="0"/>
              <a:t>DFs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489" y="195584"/>
            <a:ext cx="5831951" cy="3604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214" y="3843542"/>
            <a:ext cx="5682226" cy="1650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891" y="5677476"/>
            <a:ext cx="62103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87330" y="5492350"/>
            <a:ext cx="350331" cy="1483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3693" y="195584"/>
            <a:ext cx="6551988" cy="6570422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90519" y="5618126"/>
            <a:ext cx="632954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90555" y="6362421"/>
            <a:ext cx="120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(1941-2015)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0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9978" y="160397"/>
            <a:ext cx="3334201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Large </a:t>
            </a:r>
            <a:r>
              <a:rPr lang="en-US" sz="3200" dirty="0" err="1" smtClean="0"/>
              <a:t>Bjorken</a:t>
            </a:r>
            <a:r>
              <a:rPr lang="en-US" sz="3200" dirty="0" smtClean="0"/>
              <a:t> x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31" y="800427"/>
            <a:ext cx="5994690" cy="50263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9381" y="4453807"/>
            <a:ext cx="3422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CC at HERA reached at best x=0.5. </a:t>
            </a:r>
          </a:p>
          <a:p>
            <a:r>
              <a:rPr lang="en-US" sz="1600" dirty="0" smtClean="0"/>
              <a:t>The luminosity was 3 10</a:t>
            </a:r>
            <a:r>
              <a:rPr lang="en-US" sz="1600" baseline="30000" dirty="0" smtClean="0"/>
              <a:t>31</a:t>
            </a:r>
            <a:r>
              <a:rPr lang="en-US" sz="1600" dirty="0" smtClean="0"/>
              <a:t> while &gt; 10</a:t>
            </a:r>
            <a:r>
              <a:rPr lang="en-US" sz="1600" baseline="30000" dirty="0" smtClean="0"/>
              <a:t>33</a:t>
            </a:r>
            <a:r>
              <a:rPr lang="en-US" sz="1600" dirty="0" smtClean="0"/>
              <a:t> is required as </a:t>
            </a:r>
            <a:r>
              <a:rPr lang="en-US" sz="1600" dirty="0" err="1" smtClean="0"/>
              <a:t>xq</a:t>
            </a:r>
            <a:r>
              <a:rPr lang="en-US" sz="1400" dirty="0" smtClean="0"/>
              <a:t> ~ </a:t>
            </a:r>
            <a:r>
              <a:rPr lang="en-US" sz="1600" dirty="0" smtClean="0"/>
              <a:t>(1-x)</a:t>
            </a:r>
            <a:r>
              <a:rPr lang="en-US" sz="1600" baseline="30000" dirty="0" smtClean="0"/>
              <a:t>k </a:t>
            </a:r>
            <a:r>
              <a:rPr lang="en-US" sz="1600" dirty="0" smtClean="0"/>
              <a:t>for x </a:t>
            </a:r>
            <a:r>
              <a:rPr lang="en-US" sz="1200" dirty="0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1</a:t>
            </a:r>
            <a:endParaRPr lang="en-US" sz="1600" dirty="0" smtClean="0"/>
          </a:p>
          <a:p>
            <a:r>
              <a:rPr lang="en-US" sz="1600" dirty="0" smtClean="0"/>
              <a:t>Fixed target DIS data suffer from</a:t>
            </a:r>
          </a:p>
          <a:p>
            <a:r>
              <a:rPr lang="en-US" sz="1600" dirty="0" smtClean="0"/>
              <a:t>TMC, HT, nuclear corrections and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nconsistencies  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There is no reliable prediction at large x which is the high mass region we are interested in HL LHC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98920" y="183456"/>
            <a:ext cx="276863" cy="1516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110" y="5836220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HERA data on charged currents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044" y="361767"/>
            <a:ext cx="4446168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Valence quarks</a:t>
            </a:r>
            <a:endParaRPr lang="en-US" sz="3200" dirty="0"/>
          </a:p>
        </p:txBody>
      </p:sp>
      <p:pic>
        <p:nvPicPr>
          <p:cNvPr id="3" name="Picture 2" descr="uval_nlo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2" y="2797257"/>
            <a:ext cx="4743568" cy="2557003"/>
          </a:xfrm>
          <a:prstGeom prst="rect">
            <a:avLst/>
          </a:prstGeom>
        </p:spPr>
      </p:pic>
      <p:pic>
        <p:nvPicPr>
          <p:cNvPr id="4" name="Picture 3" descr="dval_nlo_new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27" y="361768"/>
            <a:ext cx="4750074" cy="6496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686551" y="2059331"/>
            <a:ext cx="106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up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2114" y="5371421"/>
            <a:ext cx="78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down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1968500"/>
            <a:ext cx="533400" cy="292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1968500"/>
            <a:ext cx="5334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0499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142"/>
            <a:ext cx="7772400" cy="73029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Rising PDF uncertainties at high x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3200" dirty="0" smtClean="0"/>
              <a:t>mass SUSY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71" y="783432"/>
            <a:ext cx="7980785" cy="59384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9857" y="4261396"/>
            <a:ext cx="960757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Juan </a:t>
            </a:r>
            <a:r>
              <a:rPr lang="en-US" sz="1400" dirty="0" err="1" smtClean="0"/>
              <a:t>Rojo</a:t>
            </a:r>
            <a:endParaRPr lang="en-US" sz="1400" dirty="0" smtClean="0"/>
          </a:p>
          <a:p>
            <a:r>
              <a:rPr lang="en-US" sz="1400" dirty="0" smtClean="0"/>
              <a:t>PDF forum</a:t>
            </a:r>
          </a:p>
          <a:p>
            <a:r>
              <a:rPr lang="en-US" sz="1400" dirty="0" smtClean="0"/>
              <a:t>2.10.15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4617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776" y="129422"/>
            <a:ext cx="7772400" cy="73029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Very High </a:t>
            </a:r>
            <a:r>
              <a:rPr lang="en-US" sz="3200" dirty="0" smtClean="0"/>
              <a:t>Mass Dell Yan  13 </a:t>
            </a:r>
            <a:r>
              <a:rPr lang="en-US" sz="3200" dirty="0" err="1" smtClean="0"/>
              <a:t>TeV</a:t>
            </a:r>
            <a:r>
              <a:rPr lang="en-US" sz="3200" dirty="0" smtClean="0"/>
              <a:t> - </a:t>
            </a:r>
            <a:r>
              <a:rPr lang="en-US" sz="3200" dirty="0" err="1" smtClean="0"/>
              <a:t>σ</a:t>
            </a:r>
            <a:r>
              <a:rPr lang="en-US" sz="3200" dirty="0" smtClean="0"/>
              <a:t>(PDF)/</a:t>
            </a:r>
            <a:r>
              <a:rPr lang="en-US" sz="3200" dirty="0" err="1" smtClean="0"/>
              <a:t>σ</a:t>
            </a:r>
            <a:r>
              <a:rPr lang="en-US" sz="3200" dirty="0" smtClean="0"/>
              <a:t>(CT14)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08" y="906182"/>
            <a:ext cx="8165220" cy="5626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3750" y="6394439"/>
            <a:ext cx="1754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VRAP calculation, </a:t>
            </a:r>
            <a:r>
              <a:rPr lang="en-US" sz="1200" dirty="0" err="1" smtClean="0"/>
              <a:t>U.Klein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451938" y="1548955"/>
            <a:ext cx="124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NNPDF3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70454" y="5173507"/>
            <a:ext cx="1153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ABM12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7524" y="435256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 </a:t>
            </a:r>
            <a:r>
              <a:rPr lang="en-US" dirty="0" smtClean="0"/>
              <a:t>MMHT14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9710" y="4956660"/>
            <a:ext cx="654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3F0EC"/>
                </a:solidFill>
              </a:rPr>
              <a:t>CT10</a:t>
            </a:r>
            <a:endParaRPr lang="en-US" b="1" dirty="0">
              <a:solidFill>
                <a:srgbClr val="93F0E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709" y="464444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JR14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5320" y="4739835"/>
            <a:ext cx="99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9E65"/>
                </a:solidFill>
              </a:rPr>
              <a:t>HERA2.0</a:t>
            </a:r>
            <a:endParaRPr lang="en-US" dirty="0">
              <a:solidFill>
                <a:srgbClr val="D69E6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8644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589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Approaching 10 </a:t>
            </a:r>
            <a:r>
              <a:rPr lang="en-US" sz="3200" dirty="0" err="1" smtClean="0"/>
              <a:t>TeV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69" y="789664"/>
            <a:ext cx="7976137" cy="58078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564" y="6292279"/>
            <a:ext cx="2277332" cy="42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11622" y="6423672"/>
            <a:ext cx="310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Dave Charlton  5.10.2015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7092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7414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Fina</a:t>
            </a:r>
            <a:r>
              <a:rPr lang="en-US" sz="3200" dirty="0"/>
              <a:t>l</a:t>
            </a:r>
            <a:r>
              <a:rPr lang="en-US" sz="3200" dirty="0" smtClean="0"/>
              <a:t> </a:t>
            </a:r>
            <a:r>
              <a:rPr lang="en-US" sz="3200" dirty="0"/>
              <a:t>R</a:t>
            </a:r>
            <a:r>
              <a:rPr lang="en-US" sz="3200" dirty="0" smtClean="0"/>
              <a:t>emarks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62589" y="1092057"/>
            <a:ext cx="7302713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pQCD</a:t>
            </a:r>
            <a:r>
              <a:rPr lang="en-US" dirty="0" smtClean="0"/>
              <a:t> has a major success in broadly describing our measurements</a:t>
            </a:r>
          </a:p>
          <a:p>
            <a:endParaRPr lang="en-US" dirty="0"/>
          </a:p>
          <a:p>
            <a:r>
              <a:rPr lang="en-US" dirty="0" smtClean="0"/>
              <a:t>Higher precision is required to </a:t>
            </a:r>
            <a:r>
              <a:rPr lang="en-US" dirty="0" err="1" smtClean="0"/>
              <a:t>interprete</a:t>
            </a:r>
            <a:r>
              <a:rPr lang="en-US" dirty="0" smtClean="0"/>
              <a:t> the measurements in terms</a:t>
            </a:r>
          </a:p>
          <a:p>
            <a:r>
              <a:rPr lang="en-US" dirty="0" smtClean="0"/>
              <a:t>of PDFs, to derive constraints on the PDFs. Important areas are the</a:t>
            </a:r>
          </a:p>
          <a:p>
            <a:r>
              <a:rPr lang="en-US" dirty="0"/>
              <a:t>c</a:t>
            </a:r>
            <a:r>
              <a:rPr lang="en-US" dirty="0" smtClean="0"/>
              <a:t>onstraints  on the strange quark (W,Z, </a:t>
            </a:r>
            <a:r>
              <a:rPr lang="en-US" dirty="0" err="1" smtClean="0"/>
              <a:t>W+c</a:t>
            </a:r>
            <a:r>
              <a:rPr lang="en-US" dirty="0" smtClean="0"/>
              <a:t>) and the gluon (jets, </a:t>
            </a:r>
            <a:r>
              <a:rPr lang="en-US" dirty="0" err="1" smtClean="0"/>
              <a:t>tt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Higgs, M</a:t>
            </a:r>
            <a:r>
              <a:rPr lang="en-US" baseline="-25000" dirty="0" smtClean="0"/>
              <a:t>W</a:t>
            </a:r>
            <a:r>
              <a:rPr lang="en-US" dirty="0" smtClean="0"/>
              <a:t>, .. measurements demand even higher precision.</a:t>
            </a:r>
          </a:p>
          <a:p>
            <a:endParaRPr lang="en-US" dirty="0"/>
          </a:p>
          <a:p>
            <a:r>
              <a:rPr lang="en-US" dirty="0" smtClean="0"/>
              <a:t>The Forum, with the analysis groups, provides a professional base for</a:t>
            </a:r>
          </a:p>
          <a:p>
            <a:r>
              <a:rPr lang="en-US" dirty="0"/>
              <a:t>t</a:t>
            </a:r>
            <a:r>
              <a:rPr lang="en-US" dirty="0" smtClean="0"/>
              <a:t>reating these as appropriate as possible. Besides the data, we face</a:t>
            </a:r>
          </a:p>
          <a:p>
            <a:r>
              <a:rPr lang="en-US" dirty="0" smtClean="0"/>
              <a:t>many </a:t>
            </a:r>
            <a:r>
              <a:rPr lang="en-US" dirty="0" err="1" smtClean="0"/>
              <a:t>calculational</a:t>
            </a:r>
            <a:r>
              <a:rPr lang="en-US" dirty="0" smtClean="0"/>
              <a:t> challenges on which impressive work is being done</a:t>
            </a:r>
          </a:p>
          <a:p>
            <a:r>
              <a:rPr lang="en-US" dirty="0" smtClean="0"/>
              <a:t>as a </a:t>
            </a:r>
            <a:r>
              <a:rPr lang="en-US" dirty="0" err="1" smtClean="0"/>
              <a:t>collborative</a:t>
            </a:r>
            <a:r>
              <a:rPr lang="en-US" dirty="0" smtClean="0"/>
              <a:t> effort, with also theorists such as: statistical treatment, </a:t>
            </a:r>
          </a:p>
          <a:p>
            <a:r>
              <a:rPr lang="en-US" dirty="0" err="1" smtClean="0"/>
              <a:t>h.o</a:t>
            </a:r>
            <a:r>
              <a:rPr lang="en-US" dirty="0" smtClean="0"/>
              <a:t>. QCD and linked electroweak  corrections, QCD fit techniques, …</a:t>
            </a:r>
          </a:p>
          <a:p>
            <a:endParaRPr lang="en-US" dirty="0"/>
          </a:p>
          <a:p>
            <a:r>
              <a:rPr lang="en-US" dirty="0" smtClean="0"/>
              <a:t>There is a close collaboration with the PDF4LHC forum (new paper today)</a:t>
            </a:r>
          </a:p>
          <a:p>
            <a:endParaRPr lang="en-US" dirty="0"/>
          </a:p>
          <a:p>
            <a:r>
              <a:rPr lang="en-US" dirty="0" smtClean="0"/>
              <a:t>We need to very seriously think of how we master the high x challenge</a:t>
            </a:r>
          </a:p>
          <a:p>
            <a:r>
              <a:rPr lang="en-US" dirty="0"/>
              <a:t>w</a:t>
            </a:r>
            <a:r>
              <a:rPr lang="en-US" dirty="0" smtClean="0"/>
              <a:t>here new phenomena are expected which may not be confused with PDFs.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6542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7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32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9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Recent comparisons – </a:t>
            </a:r>
            <a:r>
              <a:rPr lang="en-US" sz="3200" dirty="0" err="1" smtClean="0"/>
              <a:t>W,Z,tt</a:t>
            </a:r>
            <a:r>
              <a:rPr lang="en-US" sz="3200" dirty="0" smtClean="0"/>
              <a:t> 13 </a:t>
            </a:r>
            <a:r>
              <a:rPr lang="en-US" sz="3200" dirty="0" err="1" smtClean="0"/>
              <a:t>TeV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878" y="3415770"/>
            <a:ext cx="4858602" cy="317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699" y="6442701"/>
            <a:ext cx="2392077" cy="292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8" y="753249"/>
            <a:ext cx="4253662" cy="2940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5" y="3749872"/>
            <a:ext cx="4293525" cy="288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17" y="6490654"/>
            <a:ext cx="2493642" cy="2684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93717" y="6413204"/>
            <a:ext cx="91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14.9.2015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0325" y="6467309"/>
            <a:ext cx="91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18.8.2015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0446" y="1517976"/>
            <a:ext cx="36779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tests of cross sections measured </a:t>
            </a:r>
          </a:p>
          <a:p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 err="1" smtClean="0"/>
              <a:t>W,Z,tt</a:t>
            </a:r>
            <a:r>
              <a:rPr lang="en-US" dirty="0" smtClean="0"/>
              <a:t> with 0.1fb</a:t>
            </a:r>
            <a:r>
              <a:rPr lang="en-US" baseline="30000" dirty="0" smtClean="0"/>
              <a:t>-1 </a:t>
            </a:r>
            <a:r>
              <a:rPr lang="en-US" dirty="0" smtClean="0"/>
              <a:t>of 13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against modern PDF sets.  </a:t>
            </a:r>
          </a:p>
          <a:p>
            <a:r>
              <a:rPr lang="en-US" dirty="0" smtClean="0"/>
              <a:t>Working machinery for NNLO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47478" y="3047045"/>
            <a:ext cx="653845" cy="461665"/>
          </a:xfrm>
          <a:prstGeom prst="rect">
            <a:avLst/>
          </a:prstGeom>
          <a:solidFill>
            <a:srgbClr val="78FF68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t</a:t>
            </a:r>
            <a:r>
              <a:rPr lang="en-US" sz="2400" dirty="0" err="1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/Z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190" y="399551"/>
            <a:ext cx="907220" cy="461665"/>
          </a:xfrm>
          <a:prstGeom prst="rect">
            <a:avLst/>
          </a:prstGeom>
          <a:solidFill>
            <a:srgbClr val="78FF68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W:+/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353" y="3382294"/>
            <a:ext cx="723275" cy="461665"/>
          </a:xfrm>
          <a:prstGeom prst="rect">
            <a:avLst/>
          </a:prstGeom>
          <a:solidFill>
            <a:srgbClr val="78FF6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</a:t>
            </a:r>
            <a:r>
              <a:rPr lang="en-US" sz="2400" dirty="0" smtClean="0">
                <a:solidFill>
                  <a:srgbClr val="FF0000"/>
                </a:solidFill>
              </a:rPr>
              <a:t>/Z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2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fig_01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" y="2032761"/>
            <a:ext cx="4156602" cy="3430846"/>
          </a:xfrm>
          <a:prstGeom prst="rect">
            <a:avLst/>
          </a:prstGeom>
        </p:spPr>
      </p:pic>
      <p:pic>
        <p:nvPicPr>
          <p:cNvPr id="10" name="Picture 9" descr="kle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78" y="2551732"/>
            <a:ext cx="4890122" cy="383686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9219"/>
            <a:ext cx="9143999" cy="693876"/>
          </a:xfrm>
        </p:spPr>
        <p:txBody>
          <a:bodyPr/>
          <a:lstStyle/>
          <a:p>
            <a:pPr algn="ctr"/>
            <a:r>
              <a:rPr lang="en-US" sz="3400" dirty="0" smtClean="0">
                <a:latin typeface="Palatino"/>
                <a:cs typeface="Palatino"/>
              </a:rPr>
              <a:t>high x PDFs: link to LHC</a:t>
            </a:r>
            <a:endParaRPr lang="en-US" sz="3400" dirty="0">
              <a:latin typeface="Palatino"/>
              <a:cs typeface="Palatin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265" y="841140"/>
            <a:ext cx="85665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Palatino"/>
                <a:cs typeface="Palatino"/>
              </a:rPr>
              <a:t>l</a:t>
            </a:r>
            <a:r>
              <a:rPr lang="en-US" dirty="0" smtClean="0">
                <a:latin typeface="Palatino"/>
                <a:cs typeface="Palatino"/>
              </a:rPr>
              <a:t>arge uncertainties in high x PDFs limit searches for new physics at high scales</a:t>
            </a:r>
            <a:endParaRPr lang="en-US" sz="1400" baseline="30000" dirty="0" smtClean="0">
              <a:latin typeface="Palatino"/>
              <a:cs typeface="Palatin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85"/>
          <a:stretch/>
        </p:blipFill>
        <p:spPr>
          <a:xfrm>
            <a:off x="6740008" y="1370905"/>
            <a:ext cx="1688768" cy="1259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909" y="1305106"/>
            <a:ext cx="6554681" cy="66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latin typeface="Palatino"/>
                <a:cs typeface="Palatino"/>
              </a:rPr>
              <a:t>m</a:t>
            </a:r>
            <a:r>
              <a:rPr lang="en-US" sz="1700" dirty="0" smtClean="0">
                <a:latin typeface="Palatino"/>
                <a:cs typeface="Palatino"/>
              </a:rPr>
              <a:t>any interesting processes at LHC are gluon-gluon initiated:                                        </a:t>
            </a:r>
            <a:r>
              <a:rPr lang="en-US" sz="1600" dirty="0" smtClean="0">
                <a:latin typeface="Palatino"/>
                <a:cs typeface="Palatino"/>
              </a:rPr>
              <a:t>top, Higgs, … and BSM processes, such as </a:t>
            </a:r>
            <a:r>
              <a:rPr lang="en-US" sz="1600" dirty="0" err="1" smtClean="0">
                <a:latin typeface="Palatino"/>
                <a:cs typeface="Palatino"/>
              </a:rPr>
              <a:t>gluino</a:t>
            </a:r>
            <a:r>
              <a:rPr lang="en-US" sz="1600" dirty="0" smtClean="0">
                <a:latin typeface="Palatino"/>
                <a:cs typeface="Palatino"/>
              </a:rPr>
              <a:t> pair production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0172" y="5598307"/>
            <a:ext cx="4320042" cy="63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latin typeface="Palatino"/>
                <a:cs typeface="Palatino"/>
              </a:rPr>
              <a:t>c</a:t>
            </a:r>
            <a:r>
              <a:rPr lang="en-US" sz="1700" dirty="0" smtClean="0">
                <a:latin typeface="Palatino"/>
                <a:cs typeface="Palatino"/>
              </a:rPr>
              <a:t>urrent BSM search in </a:t>
            </a:r>
            <a:r>
              <a:rPr lang="en-US" sz="1700" dirty="0" err="1" smtClean="0">
                <a:latin typeface="Palatino"/>
                <a:cs typeface="Palatino"/>
              </a:rPr>
              <a:t>dilepton</a:t>
            </a:r>
            <a:r>
              <a:rPr lang="en-US" sz="1700" dirty="0" smtClean="0">
                <a:latin typeface="Palatino"/>
                <a:cs typeface="Palatino"/>
              </a:rPr>
              <a:t> final state; </a:t>
            </a:r>
            <a:r>
              <a:rPr lang="en-US" sz="1500" dirty="0" smtClean="0">
                <a:latin typeface="Palatino"/>
                <a:cs typeface="Palatino"/>
              </a:rPr>
              <a:t>uncertainties on high-x (anti)quarks dominate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054698" y="2058417"/>
            <a:ext cx="0" cy="750846"/>
          </a:xfrm>
          <a:prstGeom prst="straightConnector1">
            <a:avLst/>
          </a:prstGeom>
          <a:ln w="28575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023643" y="4999483"/>
            <a:ext cx="273459" cy="675408"/>
          </a:xfrm>
          <a:prstGeom prst="straightConnector1">
            <a:avLst/>
          </a:prstGeom>
          <a:ln w="28575" cmpd="sng">
            <a:solidFill>
              <a:schemeClr val="tx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900750" y="5171243"/>
            <a:ext cx="144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Arial"/>
                <a:cs typeface="Arial"/>
              </a:rPr>
              <a:t>LHeC</a:t>
            </a:r>
            <a:r>
              <a:rPr lang="en-US" b="1" dirty="0" smtClean="0">
                <a:solidFill>
                  <a:srgbClr val="800000"/>
                </a:solidFill>
                <a:latin typeface="Arial"/>
                <a:cs typeface="Arial"/>
              </a:rPr>
              <a:t> PDF</a:t>
            </a:r>
            <a:endParaRPr lang="en-US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186803" y="4553827"/>
            <a:ext cx="1241295" cy="845640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392982" y="6202461"/>
            <a:ext cx="15247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Palatino"/>
                <a:cs typeface="Palatino"/>
              </a:rPr>
              <a:t>arXiv:1211.5102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663909" y="5271766"/>
            <a:ext cx="15247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Palatino"/>
                <a:cs typeface="Palatino"/>
              </a:rPr>
              <a:t>arXiv:1407.2410</a:t>
            </a:r>
            <a:endParaRPr lang="en-US" sz="1400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37485" y="6356350"/>
            <a:ext cx="6281105" cy="365125"/>
          </a:xfrm>
        </p:spPr>
        <p:txBody>
          <a:bodyPr/>
          <a:lstStyle/>
          <a:p>
            <a:r>
              <a:rPr lang="en-US" dirty="0" smtClean="0"/>
              <a:t>C. Gwenlan, PDFs and QCD at the </a:t>
            </a:r>
            <a:r>
              <a:rPr lang="en-US" dirty="0" err="1" smtClean="0"/>
              <a:t>LHeC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15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Higgs  and M</a:t>
            </a:r>
            <a:r>
              <a:rPr lang="en-US" sz="3200" baseline="-25000" dirty="0" smtClean="0"/>
              <a:t>W</a:t>
            </a:r>
            <a:r>
              <a:rPr lang="en-US" sz="3200" dirty="0" smtClean="0"/>
              <a:t> Theory Uncertainties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53" y="920446"/>
            <a:ext cx="4393925" cy="5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1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Gluons </a:t>
            </a:r>
            <a:r>
              <a:rPr lang="en-US" sz="3200" dirty="0" smtClean="0">
                <a:solidFill>
                  <a:srgbClr val="0000FF"/>
                </a:solidFill>
              </a:rPr>
              <a:t>and Quarks 1989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3200" dirty="0" smtClean="0">
                <a:solidFill>
                  <a:srgbClr val="0000FF"/>
                </a:solidFill>
              </a:rPr>
              <a:t>2015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036" y="1388810"/>
            <a:ext cx="4557905" cy="481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6129" y="6036161"/>
            <a:ext cx="18044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arXiv:1506.06042</a:t>
            </a:r>
          </a:p>
          <a:p>
            <a:r>
              <a:rPr lang="en-US" sz="1400" dirty="0" smtClean="0"/>
              <a:t>“Legacy” paper NC/CC</a:t>
            </a:r>
          </a:p>
          <a:p>
            <a:r>
              <a:rPr lang="en-US" sz="1400" dirty="0" smtClean="0"/>
              <a:t>HERAPDF2.0 NNLO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281" y="865242"/>
            <a:ext cx="2352209" cy="251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43" y="3798672"/>
            <a:ext cx="2462121" cy="2677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22" y="3044459"/>
            <a:ext cx="1460665" cy="308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085" y="1204144"/>
            <a:ext cx="87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BCDMS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560" y="6036161"/>
            <a:ext cx="1021944" cy="326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33560" y="5317843"/>
            <a:ext cx="69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CDHS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682639" y="4629375"/>
            <a:ext cx="158400" cy="1584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151381" y="4807426"/>
            <a:ext cx="1507518" cy="1320907"/>
          </a:xfrm>
          <a:prstGeom prst="straightConnector1">
            <a:avLst/>
          </a:prstGeom>
          <a:ln w="63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2209" y="6128333"/>
            <a:ext cx="6973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g</a:t>
            </a:r>
            <a:r>
              <a:rPr lang="en-US" sz="1600" b="1" dirty="0" err="1" smtClean="0">
                <a:solidFill>
                  <a:srgbClr val="0000FF"/>
                </a:solidFill>
              </a:rPr>
              <a:t>g</a:t>
            </a:r>
            <a:r>
              <a:rPr lang="en-US" sz="1400" b="1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b="1" dirty="0" err="1" smtClean="0">
                <a:solidFill>
                  <a:srgbClr val="0000FF"/>
                </a:solidFill>
              </a:rPr>
              <a:t>H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(y=0)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344289" y="5828261"/>
            <a:ext cx="113911" cy="486254"/>
          </a:xfrm>
          <a:prstGeom prst="straightConnector1">
            <a:avLst/>
          </a:prstGeom>
          <a:ln w="12700">
            <a:solidFill>
              <a:srgbClr val="00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41357" y="6255165"/>
            <a:ext cx="10501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High mass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HL-LHC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84281" y="3429340"/>
            <a:ext cx="308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ixed target </a:t>
            </a:r>
            <a:r>
              <a:rPr lang="en-US" dirty="0" err="1" smtClean="0"/>
              <a:t>lN</a:t>
            </a:r>
            <a:r>
              <a:rPr lang="en-US" dirty="0" smtClean="0"/>
              <a:t> to </a:t>
            </a:r>
            <a:r>
              <a:rPr lang="en-US" dirty="0" err="1" smtClean="0"/>
              <a:t>ep</a:t>
            </a:r>
            <a:r>
              <a:rPr lang="en-US" dirty="0" smtClean="0"/>
              <a:t> collider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2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7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more on PDFs …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8" y="0"/>
            <a:ext cx="704589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0938" y="4553947"/>
            <a:ext cx="1662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x HERA</a:t>
            </a:r>
          </a:p>
          <a:p>
            <a:endParaRPr lang="en-US" dirty="0"/>
          </a:p>
          <a:p>
            <a:r>
              <a:rPr lang="en-US" dirty="0" smtClean="0"/>
              <a:t>Neutral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76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ATLAS Data-PDF Comparisons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98522" y="3121858"/>
            <a:ext cx="837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Should perhaps have a list of recent (2014-15) PDF relevant papers, but survive without</a:t>
            </a:r>
          </a:p>
        </p:txBody>
      </p:sp>
    </p:spTree>
    <p:extLst>
      <p:ext uri="{BB962C8B-B14F-4D97-AF65-F5344CB8AC3E}">
        <p14:creationId xmlns:p14="http://schemas.microsoft.com/office/powerpoint/2010/main" val="239866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D93C-4104-5B4C-B343-43524BABF1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M.Klein HERA &amp; p Structure 12.5.2009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2400"/>
            <a:ext cx="8814761" cy="6501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890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454"/>
            <a:ext cx="9144000" cy="6197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7842"/>
            <a:ext cx="7772400" cy="45444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PDF sets and their assumptions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-35615" y="629122"/>
            <a:ext cx="123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00"/>
                </a:solidFill>
              </a:rPr>
              <a:t>V.Radescu</a:t>
            </a:r>
            <a:r>
              <a:rPr lang="en-US" sz="1200" dirty="0" smtClean="0">
                <a:solidFill>
                  <a:srgbClr val="FFFF00"/>
                </a:solidFill>
              </a:rPr>
              <a:t> 10/15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2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655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Parton-</a:t>
            </a:r>
            <a:r>
              <a:rPr lang="en-US" sz="3200" dirty="0"/>
              <a:t>P</a:t>
            </a:r>
            <a:r>
              <a:rPr lang="en-US" sz="3200" dirty="0" smtClean="0"/>
              <a:t>arton “Luminosities”</a:t>
            </a:r>
            <a:endParaRPr lang="en-US" sz="3200" dirty="0"/>
          </a:p>
        </p:txBody>
      </p:sp>
      <p:pic>
        <p:nvPicPr>
          <p:cNvPr id="3" name="Picture 2" descr="gg-lumi13-nnlo-f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3" y="948950"/>
            <a:ext cx="4779153" cy="3241035"/>
          </a:xfrm>
          <a:prstGeom prst="rect">
            <a:avLst/>
          </a:prstGeom>
        </p:spPr>
      </p:pic>
      <p:pic>
        <p:nvPicPr>
          <p:cNvPr id="4" name="Picture 3" descr="qq-lumi13-nn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10" y="3562218"/>
            <a:ext cx="4563875" cy="3095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9568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49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Inclusive jets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42788"/>
            <a:ext cx="5874560" cy="5578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3683" y="148108"/>
            <a:ext cx="176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JHEP 02(2015)15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70684" y="2290946"/>
            <a:ext cx="22108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– y cross section</a:t>
            </a:r>
          </a:p>
          <a:p>
            <a:endParaRPr lang="en-US" dirty="0"/>
          </a:p>
          <a:p>
            <a:r>
              <a:rPr lang="en-US" dirty="0" smtClean="0"/>
              <a:t>Drops by ~5 orders </a:t>
            </a:r>
          </a:p>
          <a:p>
            <a:r>
              <a:rPr lang="en-US" dirty="0"/>
              <a:t>o</a:t>
            </a:r>
            <a:r>
              <a:rPr lang="en-US" dirty="0" smtClean="0"/>
              <a:t>f magnitude for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 increase 0.1-1 </a:t>
            </a:r>
            <a:r>
              <a:rPr lang="en-US" dirty="0" err="1" smtClean="0"/>
              <a:t>TeV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Sensitive to q and </a:t>
            </a:r>
            <a:r>
              <a:rPr lang="en-US" b="1" dirty="0" err="1" smtClean="0"/>
              <a:t>xg</a:t>
            </a:r>
            <a:endParaRPr lang="en-US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39492" y="6246584"/>
            <a:ext cx="642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published di-jets (JHEP05(14)059 and tri-jets (EPJ C75(15)228)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5665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29" y="1025816"/>
            <a:ext cx="4498557" cy="5538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49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Inclusive jets - forward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943683" y="148108"/>
            <a:ext cx="176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JHEP 02(2015)15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4" y="937744"/>
            <a:ext cx="4648374" cy="5626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6914" y="6453058"/>
            <a:ext cx="540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energy scale and large x PDF uncertainties dominant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160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4" y="5041635"/>
            <a:ext cx="1134177" cy="1297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03" y="595626"/>
            <a:ext cx="3856200" cy="5433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497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Inclusive jets - central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943683" y="148108"/>
            <a:ext cx="176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JHEP 02(2015)15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279" y="640045"/>
            <a:ext cx="4011575" cy="5389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2492" y="6117426"/>
            <a:ext cx="255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major success of </a:t>
            </a:r>
            <a:r>
              <a:rPr lang="en-US" b="1" dirty="0" err="1" smtClean="0"/>
              <a:t>pQCD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686" y="5654801"/>
            <a:ext cx="1051997" cy="925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43683" y="6072174"/>
            <a:ext cx="1838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ß"/>
            </a:pPr>
            <a:r>
              <a:rPr lang="en-US" sz="1600" dirty="0" smtClean="0">
                <a:solidFill>
                  <a:srgbClr val="0000FF"/>
                </a:solidFill>
              </a:rPr>
              <a:t>Not bad, neither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ABM nor HERA fit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LHC jet data !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5038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1581</Words>
  <Application>Microsoft Macintosh PowerPoint</Application>
  <PresentationFormat>On-screen Show (4:3)</PresentationFormat>
  <Paragraphs>255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Parton Distribution Functions</vt:lpstr>
      <vt:lpstr>PDFs</vt:lpstr>
      <vt:lpstr>Gluons and Quarks 1989  2015</vt:lpstr>
      <vt:lpstr>PowerPoint Presentation</vt:lpstr>
      <vt:lpstr>PDF sets and their assumptions</vt:lpstr>
      <vt:lpstr>Parton-Parton “Luminosities”</vt:lpstr>
      <vt:lpstr>Inclusive jets</vt:lpstr>
      <vt:lpstr>Inclusive jets - forward</vt:lpstr>
      <vt:lpstr>Inclusive jets - central</vt:lpstr>
      <vt:lpstr>Fitting inclusive n-Jets</vt:lpstr>
      <vt:lpstr>Determination of the Strange Sea Fraction</vt:lpstr>
      <vt:lpstr>Nuclear PDFs</vt:lpstr>
      <vt:lpstr> Recent comparisons – High Mass Drell Yan 8 TeV </vt:lpstr>
      <vt:lpstr> Recent comparisons – W,Z - 13 TeV </vt:lpstr>
      <vt:lpstr> Recent comparisons – tt/Z - 13 TeV </vt:lpstr>
      <vt:lpstr>top-top</vt:lpstr>
      <vt:lpstr>top-top</vt:lpstr>
      <vt:lpstr>Prompt Photons</vt:lpstr>
      <vt:lpstr>    Gluon at High x ?</vt:lpstr>
      <vt:lpstr> Large Bjorken x</vt:lpstr>
      <vt:lpstr>Valence quarks</vt:lpstr>
      <vt:lpstr>Rising PDF uncertainties at high x  mass SUSY</vt:lpstr>
      <vt:lpstr>Very High Mass Dell Yan  13 TeV - σ(PDF)/σ(CT14)</vt:lpstr>
      <vt:lpstr>Approaching 10 TeV</vt:lpstr>
      <vt:lpstr>Final Remarks</vt:lpstr>
      <vt:lpstr>backup</vt:lpstr>
      <vt:lpstr> Recent comparisons – W,Z,tt 13 TeV </vt:lpstr>
      <vt:lpstr>high x PDFs: link to LHC</vt:lpstr>
      <vt:lpstr>Higgs  and MW Theory Uncertainties</vt:lpstr>
      <vt:lpstr> more on PDFs …</vt:lpstr>
      <vt:lpstr>ATLAS Data-PDF Comparisons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Parton Distribution Functions</dc:title>
  <dc:creator>max klein</dc:creator>
  <cp:lastModifiedBy>max klein</cp:lastModifiedBy>
  <cp:revision>62</cp:revision>
  <dcterms:created xsi:type="dcterms:W3CDTF">2015-10-03T13:21:40Z</dcterms:created>
  <dcterms:modified xsi:type="dcterms:W3CDTF">2015-10-05T15:43:01Z</dcterms:modified>
</cp:coreProperties>
</file>