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70" r:id="rId3"/>
    <p:sldId id="258" r:id="rId4"/>
    <p:sldId id="257" r:id="rId5"/>
    <p:sldId id="265" r:id="rId6"/>
    <p:sldId id="268" r:id="rId7"/>
    <p:sldId id="307" r:id="rId8"/>
    <p:sldId id="309" r:id="rId9"/>
    <p:sldId id="311" r:id="rId10"/>
    <p:sldId id="259" r:id="rId11"/>
    <p:sldId id="308" r:id="rId12"/>
    <p:sldId id="310" r:id="rId13"/>
    <p:sldId id="266" r:id="rId14"/>
    <p:sldId id="261" r:id="rId15"/>
    <p:sldId id="267" r:id="rId16"/>
    <p:sldId id="260" r:id="rId17"/>
    <p:sldId id="263" r:id="rId18"/>
    <p:sldId id="262" r:id="rId19"/>
    <p:sldId id="264" r:id="rId20"/>
    <p:sldId id="332" r:id="rId21"/>
    <p:sldId id="269" r:id="rId22"/>
    <p:sldId id="274" r:id="rId23"/>
    <p:sldId id="305" r:id="rId24"/>
    <p:sldId id="276" r:id="rId25"/>
    <p:sldId id="312" r:id="rId26"/>
    <p:sldId id="272" r:id="rId27"/>
    <p:sldId id="271" r:id="rId28"/>
    <p:sldId id="325" r:id="rId29"/>
    <p:sldId id="326" r:id="rId30"/>
    <p:sldId id="327" r:id="rId31"/>
    <p:sldId id="328" r:id="rId32"/>
    <p:sldId id="331" r:id="rId33"/>
    <p:sldId id="329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06" r:id="rId4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46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2B012-A1E5-4C46-811C-9F33CC037467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86864-8DE3-B344-BE4A-2151A3BF0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29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15B405-3732-D14D-821C-0E43CA7ADC92}" type="slidenum">
              <a:rPr lang="en-US"/>
              <a:pPr/>
              <a:t>23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5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A832F3-4478-1040-A5C9-8757C23D21D7}" type="slidenum">
              <a:rPr lang="en-US"/>
              <a:pPr/>
              <a:t>24</a:t>
            </a:fld>
            <a:endParaRPr lang="en-US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6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7B2EC6-AABA-F342-B730-6608E0047150}" type="slidenum">
              <a:rPr lang="en-US"/>
              <a:pPr/>
              <a:t>35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62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C37A9-B8BE-0649-AF58-5AD74BB2ECB1}" type="slidenum">
              <a:rPr lang="en-US"/>
              <a:pPr/>
              <a:t>37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87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A832F3-4478-1040-A5C9-8757C23D21D7}" type="slidenum">
              <a:rPr lang="en-US"/>
              <a:pPr/>
              <a:t>44</a:t>
            </a:fld>
            <a:endParaRPr lang="en-US"/>
          </a:p>
        </p:txBody>
      </p:sp>
      <p:sp>
        <p:nvSpPr>
          <p:cNvPr id="9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0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CB71-6AA6-C641-BE80-B2A31362C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74AD5-142B-2D4B-A2B7-64BE5B411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90C79-34AB-B044-ADEC-45857A95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E39C-576D-5243-9B1E-998FC21021C6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0DCBE-CA36-7E47-979F-9F5555D2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B9B83-ADA4-644E-AD66-F927B540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C45C-E438-DC4A-BB37-D0C164F18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963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CA9B-3161-9A4E-8728-2ABBD94F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04A43-1204-4944-897D-49BCF834E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D90F5-78AF-344D-8006-B8EA9BFF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E39C-576D-5243-9B1E-998FC21021C6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2D32C-AE88-0D4F-9616-ADC3EEF2A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27683-BEA6-4A43-BAD7-BE442095B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C45C-E438-DC4A-BB37-D0C164F18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63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FC4E75-2C3C-3A4B-935A-4E16870DF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EBB2C-E4D8-D943-BD9D-9810CE9DE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B0539-9600-0A45-8E1E-2487779B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E39C-576D-5243-9B1E-998FC21021C6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48855-4F35-1949-9AC0-481F3E97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57C6-7404-4849-A821-405CE3F4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C45C-E438-DC4A-BB37-D0C164F18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02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5CC1-60FA-B349-9D8B-8B8FB60E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F6B38-23A4-8945-971D-F52AB8CBD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EBD13-E7BD-834E-8BF4-521BA0EB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E39C-576D-5243-9B1E-998FC21021C6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8347F-C6FC-A144-8ED4-3111F1A0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CFEA4-EDA3-6443-9447-426E8088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C45C-E438-DC4A-BB37-D0C164F18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03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2543-A33F-C748-A23A-0A311563D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B581A-25CF-714A-8AD0-78D83B91C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FFBEF-298A-D841-8150-F524FE0E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E39C-576D-5243-9B1E-998FC21021C6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6C990-3A3E-5E4C-A84C-0A18A933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5FD4D-B06C-4D43-9B3B-5729BDBD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C45C-E438-DC4A-BB37-D0C164F18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47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9AB5-5660-754C-A2B8-F699347B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98442-5AD6-EA43-82BC-FA395054F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0598D-D232-D241-86C1-F02F558AF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ECD0F-593E-DF49-B535-0338079B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E39C-576D-5243-9B1E-998FC21021C6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FD9C9-DBE2-1E4B-933D-3B352C50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76EC7-7A86-8741-BE69-4C9AA2D8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C45C-E438-DC4A-BB37-D0C164F18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4554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43F7-E9AF-8243-9713-955BF7398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B36E4-968E-EC41-894E-145DD87EB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1AD2A-A8D9-6A4D-A8AF-8EAE3275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F45D87-B3DC-3247-B687-BF5AE4E6C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3B5172-B065-6F4D-86FE-0E529F304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BDAC65-E32E-5046-ACC3-A7EB14251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E39C-576D-5243-9B1E-998FC21021C6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D1B89-665D-E940-8735-32735E34D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E81609-D53A-B04F-A99B-740CBAEC7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C45C-E438-DC4A-BB37-D0C164F18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F3C2F-083F-D54A-B12D-DA5A6B2D2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C9D4A-4CC1-274E-A195-CF5BCB9D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E39C-576D-5243-9B1E-998FC21021C6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99541-CB44-A341-BDB6-48889B23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BC9614-4DC9-1546-9C1D-2794FD04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C45C-E438-DC4A-BB37-D0C164F18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68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C019E9-A7CB-5249-B6AA-B85B3FF3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E39C-576D-5243-9B1E-998FC21021C6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F10B1-5905-EC48-AAFF-D136C709A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46BD1-C3B8-3E4D-AEF0-66EDB8BD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C45C-E438-DC4A-BB37-D0C164F18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82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AD9E-0811-3E4E-9965-BB3E2863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CEDBC-CEBD-C94B-8E37-830BFAC03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085B3-0AE2-FB45-BAD9-6EB678B67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4D1E0-99D3-284E-8D5D-DED9DA561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E39C-576D-5243-9B1E-998FC21021C6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F4889-DBB4-B943-A9D3-409BBEAB5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7109B-B8E0-814B-9D1A-3FEC131E0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C45C-E438-DC4A-BB37-D0C164F18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4805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BB32-E41F-6E4C-B7FD-1B22E358A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524A32-6EEB-1047-8AB5-2DFBF6787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7DD2C-8B22-464B-959F-E26B16BE2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FD442-34E6-D442-A3DF-A8E17A3C3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E39C-576D-5243-9B1E-998FC21021C6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0A67-B634-8A44-8021-C860C1C61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68C54E-E168-D54F-BB83-196295B82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C45C-E438-DC4A-BB37-D0C164F18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47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DA2D06-ADBE-9441-9DAC-E768EF4F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3F07F-3E5F-6549-AC58-256246BAF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AF7A0-EB09-BF47-8ACB-4A1B05B63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DE39C-576D-5243-9B1E-998FC21021C6}" type="datetimeFigureOut">
              <a:rPr lang="de-DE" smtClean="0"/>
              <a:t>04.11.20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6AF40-83EF-6542-BD0A-0715B807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CD8E7-4941-A24C-A705-D54E1A90A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2C45C-E438-DC4A-BB37-D0C164F18C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4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tiff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935" y="331271"/>
            <a:ext cx="9144000" cy="770831"/>
          </a:xfrm>
        </p:spPr>
        <p:txBody>
          <a:bodyPr>
            <a:normAutofit/>
          </a:bodyPr>
          <a:lstStyle/>
          <a:p>
            <a:r>
              <a:rPr lang="de-DE" sz="3600" b="1" dirty="0" err="1">
                <a:solidFill>
                  <a:srgbClr val="002060"/>
                </a:solidFill>
              </a:rPr>
              <a:t>Kinematics</a:t>
            </a:r>
            <a:endParaRPr lang="de-DE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A0A4E-3895-6348-A138-01D0C3836211}"/>
              </a:ext>
            </a:extLst>
          </p:cNvPr>
          <p:cNvSpPr txBox="1"/>
          <p:nvPr/>
        </p:nvSpPr>
        <p:spPr>
          <a:xfrm>
            <a:off x="3090930" y="5228823"/>
            <a:ext cx="641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Max Klein, Lectures </a:t>
            </a:r>
            <a:r>
              <a:rPr lang="de-DE" dirty="0" err="1">
                <a:solidFill>
                  <a:srgbClr val="002060"/>
                </a:solidFill>
              </a:rPr>
              <a:t>for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Postgraduates</a:t>
            </a:r>
            <a:r>
              <a:rPr lang="de-DE" dirty="0">
                <a:solidFill>
                  <a:srgbClr val="002060"/>
                </a:solidFill>
              </a:rPr>
              <a:t> at </a:t>
            </a:r>
            <a:r>
              <a:rPr lang="de-DE" dirty="0" err="1">
                <a:solidFill>
                  <a:srgbClr val="002060"/>
                </a:solidFill>
              </a:rPr>
              <a:t>the</a:t>
            </a:r>
            <a:r>
              <a:rPr lang="de-DE" dirty="0">
                <a:solidFill>
                  <a:srgbClr val="002060"/>
                </a:solidFill>
              </a:rPr>
              <a:t> University </a:t>
            </a:r>
            <a:r>
              <a:rPr lang="de-DE" dirty="0" err="1">
                <a:solidFill>
                  <a:srgbClr val="002060"/>
                </a:solidFill>
              </a:rPr>
              <a:t>of</a:t>
            </a:r>
            <a:r>
              <a:rPr lang="de-DE" dirty="0">
                <a:solidFill>
                  <a:srgbClr val="002060"/>
                </a:solidFill>
              </a:rPr>
              <a:t> Liverpool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A1C34A-1B4E-1041-A831-4DFF3BC7583C}"/>
              </a:ext>
            </a:extLst>
          </p:cNvPr>
          <p:cNvSpPr txBox="1"/>
          <p:nvPr/>
        </p:nvSpPr>
        <p:spPr>
          <a:xfrm>
            <a:off x="4591271" y="6044450"/>
            <a:ext cx="2271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November 4+10,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10AAD3-232E-5B41-8DAD-48F3E178C309}"/>
              </a:ext>
            </a:extLst>
          </p:cNvPr>
          <p:cNvSpPr txBox="1"/>
          <p:nvPr/>
        </p:nvSpPr>
        <p:spPr>
          <a:xfrm>
            <a:off x="3985311" y="1458541"/>
            <a:ext cx="392485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Reactions and Phase Space</a:t>
            </a:r>
          </a:p>
          <a:p>
            <a:r>
              <a:rPr lang="en-US" dirty="0"/>
              <a:t>Units and Dimensions</a:t>
            </a:r>
          </a:p>
          <a:p>
            <a:r>
              <a:rPr lang="en-US" dirty="0"/>
              <a:t>4-Vectors</a:t>
            </a:r>
          </a:p>
          <a:p>
            <a:r>
              <a:rPr lang="en-US" dirty="0"/>
              <a:t>Kinematics of 2-2 Reaction</a:t>
            </a:r>
          </a:p>
          <a:p>
            <a:r>
              <a:rPr lang="en-US" dirty="0"/>
              <a:t>3-Body Decay</a:t>
            </a:r>
          </a:p>
          <a:p>
            <a:endParaRPr lang="en-US" dirty="0"/>
          </a:p>
          <a:p>
            <a:r>
              <a:rPr lang="en-US" dirty="0"/>
              <a:t>Deep Inelastic ep Scattering </a:t>
            </a:r>
          </a:p>
          <a:p>
            <a:r>
              <a:rPr lang="en-US" dirty="0" err="1"/>
              <a:t>Drell</a:t>
            </a:r>
            <a:r>
              <a:rPr lang="en-US" dirty="0"/>
              <a:t>-Yan pp Scattering</a:t>
            </a:r>
          </a:p>
          <a:p>
            <a:r>
              <a:rPr lang="en-US" dirty="0"/>
              <a:t>Proton Structure </a:t>
            </a:r>
          </a:p>
          <a:p>
            <a:r>
              <a:rPr lang="en-US" dirty="0"/>
              <a:t>Feynman Rules</a:t>
            </a:r>
          </a:p>
          <a:p>
            <a:r>
              <a:rPr lang="en-US" dirty="0"/>
              <a:t>Calculation of a Scattering Cross Section</a:t>
            </a:r>
          </a:p>
        </p:txBody>
      </p:sp>
    </p:spTree>
    <p:extLst>
      <p:ext uri="{BB962C8B-B14F-4D97-AF65-F5344CB8AC3E}">
        <p14:creationId xmlns:p14="http://schemas.microsoft.com/office/powerpoint/2010/main" val="3000294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053"/>
            <a:ext cx="9144000" cy="642044"/>
          </a:xfrm>
        </p:spPr>
        <p:txBody>
          <a:bodyPr>
            <a:normAutofit fontScale="90000"/>
          </a:bodyPr>
          <a:lstStyle/>
          <a:p>
            <a:r>
              <a:rPr lang="de-DE" sz="3600" b="1" dirty="0" err="1">
                <a:solidFill>
                  <a:srgbClr val="002060"/>
                </a:solidFill>
              </a:rPr>
              <a:t>Four-Vectors</a:t>
            </a:r>
            <a:r>
              <a:rPr lang="de-DE" sz="3600" b="1" dirty="0">
                <a:solidFill>
                  <a:srgbClr val="002060"/>
                </a:solidFill>
              </a:rPr>
              <a:t>, </a:t>
            </a:r>
            <a:r>
              <a:rPr lang="de-DE" sz="3600" b="1" dirty="0" err="1">
                <a:solidFill>
                  <a:srgbClr val="002060"/>
                </a:solidFill>
              </a:rPr>
              <a:t>Energy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and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Momentum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Conservation</a:t>
            </a:r>
            <a:endParaRPr lang="de-DE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DEA69-6996-504F-812C-776255E6A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557" y="1481070"/>
            <a:ext cx="7901437" cy="494808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A69ED4-9DF3-9A47-97B9-A43121260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06" y="956882"/>
            <a:ext cx="3653883" cy="513741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E3ABB-1EE0-C34B-8DAB-9E29825D0D5B}"/>
              </a:ext>
            </a:extLst>
          </p:cNvPr>
          <p:cNvSpPr txBox="1"/>
          <p:nvPr/>
        </p:nvSpPr>
        <p:spPr>
          <a:xfrm>
            <a:off x="1030309" y="6290073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Space </a:t>
            </a:r>
            <a:r>
              <a:rPr lang="de-DE" dirty="0" err="1">
                <a:solidFill>
                  <a:srgbClr val="002060"/>
                </a:solidFill>
              </a:rPr>
              <a:t>and</a:t>
            </a:r>
            <a:r>
              <a:rPr lang="de-DE" dirty="0">
                <a:solidFill>
                  <a:srgbClr val="002060"/>
                </a:solidFill>
              </a:rPr>
              <a:t>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3F3AA-8572-994C-9109-696E5D56578D}"/>
              </a:ext>
            </a:extLst>
          </p:cNvPr>
          <p:cNvSpPr txBox="1"/>
          <p:nvPr/>
        </p:nvSpPr>
        <p:spPr>
          <a:xfrm>
            <a:off x="6452315" y="888641"/>
            <a:ext cx="3018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Three-Momentum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and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Energy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14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739C-62CF-F54F-82F9-37BCC5B1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>
            <a:normAutofit/>
          </a:bodyPr>
          <a:lstStyle/>
          <a:p>
            <a:pPr algn="ctr"/>
            <a:r>
              <a:rPr lang="de-DE" sz="3600" dirty="0" err="1">
                <a:solidFill>
                  <a:srgbClr val="002060"/>
                </a:solidFill>
              </a:rPr>
              <a:t>Decay</a:t>
            </a:r>
            <a:endParaRPr lang="de-DE" sz="36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4E0CF-C910-D844-AFAB-4E7CB943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749" y="1120462"/>
            <a:ext cx="6166297" cy="148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40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739C-62CF-F54F-82F9-37BCC5B1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>
            <a:normAutofit/>
          </a:bodyPr>
          <a:lstStyle/>
          <a:p>
            <a:pPr algn="ctr"/>
            <a:r>
              <a:rPr lang="de-DE" sz="3600" dirty="0" err="1">
                <a:solidFill>
                  <a:srgbClr val="002060"/>
                </a:solidFill>
              </a:rPr>
              <a:t>Decay</a:t>
            </a:r>
            <a:endParaRPr lang="de-DE" sz="36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DE9E7-8560-7C40-8500-3D9C32F77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787" y="2936383"/>
            <a:ext cx="8216316" cy="3556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E5F98-01D2-4C4F-BBB1-1EB1E88F5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749" y="1120462"/>
            <a:ext cx="6166297" cy="148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51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415"/>
            <a:ext cx="9144000" cy="770831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Mandelstam Variables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4CDDE-B714-5A42-AFF5-5366A093F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36" y="1165441"/>
            <a:ext cx="10285927" cy="56925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D43BCA-B85C-0E48-AAE9-BE7124AFE7B5}"/>
              </a:ext>
            </a:extLst>
          </p:cNvPr>
          <p:cNvSpPr/>
          <p:nvPr/>
        </p:nvSpPr>
        <p:spPr>
          <a:xfrm>
            <a:off x="5834270" y="5009322"/>
            <a:ext cx="4701208" cy="85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40F2B3-6CC1-5945-BB10-8E5DA3B9AAD5}"/>
              </a:ext>
            </a:extLst>
          </p:cNvPr>
          <p:cNvSpPr/>
          <p:nvPr/>
        </p:nvSpPr>
        <p:spPr>
          <a:xfrm>
            <a:off x="2554357" y="5963478"/>
            <a:ext cx="626165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1E1AF-D494-F545-A93A-F654651D50D3}"/>
              </a:ext>
            </a:extLst>
          </p:cNvPr>
          <p:cNvSpPr txBox="1"/>
          <p:nvPr/>
        </p:nvSpPr>
        <p:spPr>
          <a:xfrm>
            <a:off x="5920310" y="5009322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f(</a:t>
            </a:r>
            <a:r>
              <a:rPr lang="en-US" sz="2800" dirty="0" err="1">
                <a:solidFill>
                  <a:srgbClr val="FF0000"/>
                </a:solidFill>
              </a:rPr>
              <a:t>m</a:t>
            </a:r>
            <a:r>
              <a:rPr lang="en-US" sz="2800" baseline="-25000" dirty="0" err="1">
                <a:solidFill>
                  <a:srgbClr val="FF0000"/>
                </a:solidFill>
              </a:rPr>
              <a:t>e</a:t>
            </a:r>
            <a:r>
              <a:rPr lang="en-US" sz="2800" dirty="0" err="1">
                <a:solidFill>
                  <a:srgbClr val="FF0000"/>
                </a:solidFill>
              </a:rPr>
              <a:t>,m</a:t>
            </a:r>
            <a:r>
              <a:rPr lang="en-US" sz="2800" baseline="-25000" dirty="0" err="1">
                <a:solidFill>
                  <a:srgbClr val="FF0000"/>
                </a:solidFill>
              </a:rPr>
              <a:t>p</a:t>
            </a:r>
            <a:r>
              <a:rPr lang="en-US" sz="2800" dirty="0">
                <a:solidFill>
                  <a:srgbClr val="FF0000"/>
                </a:solidFill>
              </a:rPr>
              <a:t>)=?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010C11-1BF1-4346-84BD-7BC46C55B54D}"/>
              </a:ext>
            </a:extLst>
          </p:cNvPr>
          <p:cNvSpPr txBox="1"/>
          <p:nvPr/>
        </p:nvSpPr>
        <p:spPr>
          <a:xfrm>
            <a:off x="2691750" y="5986910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FCEBB7-A877-B843-A383-BE957F075099}"/>
              </a:ext>
            </a:extLst>
          </p:cNvPr>
          <p:cNvSpPr/>
          <p:nvPr/>
        </p:nvSpPr>
        <p:spPr>
          <a:xfrm>
            <a:off x="5190186" y="1325458"/>
            <a:ext cx="197050" cy="181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941C73-C5A3-0244-BBAB-D6ED8234011F}"/>
              </a:ext>
            </a:extLst>
          </p:cNvPr>
          <p:cNvSpPr txBox="1"/>
          <p:nvPr/>
        </p:nvSpPr>
        <p:spPr>
          <a:xfrm>
            <a:off x="5125791" y="11977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451995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415"/>
            <a:ext cx="9144000" cy="770831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Mandelstam Variables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4CDDE-B714-5A42-AFF5-5366A093F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36" y="1165441"/>
            <a:ext cx="10285927" cy="56925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2F00FB-AC5F-EC4B-89D1-A02509F97A60}"/>
              </a:ext>
            </a:extLst>
          </p:cNvPr>
          <p:cNvSpPr/>
          <p:nvPr/>
        </p:nvSpPr>
        <p:spPr>
          <a:xfrm>
            <a:off x="5215944" y="1313645"/>
            <a:ext cx="103031" cy="193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77221-6FFC-4146-9093-D6B6999D2456}"/>
              </a:ext>
            </a:extLst>
          </p:cNvPr>
          <p:cNvSpPr txBox="1"/>
          <p:nvPr/>
        </p:nvSpPr>
        <p:spPr>
          <a:xfrm>
            <a:off x="5117418" y="12106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717019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4548" y="112404"/>
            <a:ext cx="9144000" cy="531592"/>
          </a:xfrm>
        </p:spPr>
        <p:txBody>
          <a:bodyPr>
            <a:normAutofit fontScale="90000"/>
          </a:bodyPr>
          <a:lstStyle/>
          <a:p>
            <a:r>
              <a:rPr lang="de-DE" sz="3600" dirty="0" err="1"/>
              <a:t>Two</a:t>
            </a:r>
            <a:r>
              <a:rPr lang="de-DE" sz="3600" dirty="0"/>
              <a:t>-body </a:t>
            </a:r>
            <a:r>
              <a:rPr lang="de-DE" sz="3600" dirty="0" err="1"/>
              <a:t>Decay</a:t>
            </a:r>
            <a:endParaRPr lang="de-DE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C74BE-17DB-5B4F-ACC8-3011AC8E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450" y="625799"/>
            <a:ext cx="9054549" cy="60036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E770BD-F524-CC48-851C-1C7009161EF3}"/>
              </a:ext>
            </a:extLst>
          </p:cNvPr>
          <p:cNvSpPr/>
          <p:nvPr/>
        </p:nvSpPr>
        <p:spPr>
          <a:xfrm>
            <a:off x="10108096" y="6241774"/>
            <a:ext cx="685800" cy="526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4A2835-03BF-564D-A595-560530805774}"/>
              </a:ext>
            </a:extLst>
          </p:cNvPr>
          <p:cNvSpPr/>
          <p:nvPr/>
        </p:nvSpPr>
        <p:spPr>
          <a:xfrm>
            <a:off x="5933661" y="3429000"/>
            <a:ext cx="725556" cy="208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11BC39-C9D3-DB4B-8C84-6CD9D80DE8B3}"/>
              </a:ext>
            </a:extLst>
          </p:cNvPr>
          <p:cNvSpPr/>
          <p:nvPr/>
        </p:nvSpPr>
        <p:spPr>
          <a:xfrm>
            <a:off x="1848678" y="765313"/>
            <a:ext cx="1977887" cy="526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96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447"/>
            <a:ext cx="9384406" cy="77083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de-DE" sz="3600" dirty="0" err="1">
                <a:solidFill>
                  <a:srgbClr val="002060"/>
                </a:solidFill>
              </a:rPr>
              <a:t>Example</a:t>
            </a:r>
            <a:r>
              <a:rPr lang="de-DE" sz="3600" dirty="0">
                <a:solidFill>
                  <a:srgbClr val="002060"/>
                </a:solidFill>
              </a:rPr>
              <a:t>: </a:t>
            </a:r>
            <a:r>
              <a:rPr lang="de-DE" sz="3600" b="1" dirty="0" err="1">
                <a:solidFill>
                  <a:srgbClr val="002060"/>
                </a:solidFill>
              </a:rPr>
              <a:t>Calculation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of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Elastic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ep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Scattering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Kinematics</a:t>
            </a:r>
            <a:endParaRPr lang="de-DE" sz="36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3CD9A-D520-DD45-9967-ED9949664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9" y="1130823"/>
            <a:ext cx="1819161" cy="770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F092A5-A81A-344B-B168-7C6B125BF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40" y="2105199"/>
            <a:ext cx="1624258" cy="554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FC9531-AF1E-D147-8F58-62083EBF6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56" y="2876032"/>
            <a:ext cx="2906701" cy="346191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0C870-E712-FC4A-8650-DD80B4A11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424" y="1036556"/>
            <a:ext cx="6069706" cy="1354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EB519-F550-C64F-87DA-C288DE223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239" y="2677171"/>
            <a:ext cx="4652851" cy="107861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DE1F59-D9BA-944D-9A47-5936B80C11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720" y="3921416"/>
            <a:ext cx="4194410" cy="26642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F6334F-4149-2E4E-AB6D-CF1FAFE7F4E8}"/>
              </a:ext>
            </a:extLst>
          </p:cNvPr>
          <p:cNvSpPr txBox="1"/>
          <p:nvPr/>
        </p:nvSpPr>
        <p:spPr>
          <a:xfrm>
            <a:off x="4095482" y="5137616"/>
            <a:ext cx="23261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Application</a:t>
            </a:r>
            <a:r>
              <a:rPr lang="de-DE" dirty="0">
                <a:solidFill>
                  <a:srgbClr val="002060"/>
                </a:solidFill>
              </a:rPr>
              <a:t>:</a:t>
            </a:r>
          </a:p>
          <a:p>
            <a:r>
              <a:rPr lang="de-DE" dirty="0">
                <a:solidFill>
                  <a:srgbClr val="002060"/>
                </a:solidFill>
              </a:rPr>
              <a:t>Search </a:t>
            </a:r>
            <a:r>
              <a:rPr lang="de-DE" dirty="0" err="1">
                <a:solidFill>
                  <a:srgbClr val="002060"/>
                </a:solidFill>
              </a:rPr>
              <a:t>for</a:t>
            </a:r>
            <a:r>
              <a:rPr lang="de-DE" dirty="0">
                <a:solidFill>
                  <a:srgbClr val="002060"/>
                </a:solidFill>
              </a:rPr>
              <a:t> Dark Matter</a:t>
            </a:r>
          </a:p>
          <a:p>
            <a:r>
              <a:rPr lang="de-DE" dirty="0" err="1">
                <a:solidFill>
                  <a:srgbClr val="002060"/>
                </a:solidFill>
              </a:rPr>
              <a:t>as</a:t>
            </a:r>
            <a:r>
              <a:rPr lang="de-DE" dirty="0">
                <a:solidFill>
                  <a:srgbClr val="002060"/>
                </a:solidFill>
              </a:rPr>
              <a:t> WIMPs</a:t>
            </a:r>
          </a:p>
          <a:p>
            <a:r>
              <a:rPr lang="de-DE" dirty="0" err="1">
                <a:solidFill>
                  <a:srgbClr val="002060"/>
                </a:solidFill>
              </a:rPr>
              <a:t>generate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recoils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E7901-11E2-6F4E-9BBD-CCB069D96F4E}"/>
              </a:ext>
            </a:extLst>
          </p:cNvPr>
          <p:cNvSpPr txBox="1"/>
          <p:nvPr/>
        </p:nvSpPr>
        <p:spPr>
          <a:xfrm>
            <a:off x="2511380" y="1713754"/>
            <a:ext cx="101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 = E(</a:t>
            </a:r>
            <a:r>
              <a:rPr lang="de-DE" dirty="0" err="1"/>
              <a:t>e</a:t>
            </a:r>
            <a:r>
              <a:rPr lang="de-DE" dirty="0"/>
              <a:t>)</a:t>
            </a:r>
          </a:p>
          <a:p>
            <a:r>
              <a:rPr lang="de-DE" dirty="0"/>
              <a:t>M= M(p)</a:t>
            </a:r>
          </a:p>
        </p:txBody>
      </p:sp>
    </p:spTree>
    <p:extLst>
      <p:ext uri="{BB962C8B-B14F-4D97-AF65-F5344CB8AC3E}">
        <p14:creationId xmlns:p14="http://schemas.microsoft.com/office/powerpoint/2010/main" val="3096283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3721"/>
            <a:ext cx="9144000" cy="770831"/>
          </a:xfrm>
        </p:spPr>
        <p:txBody>
          <a:bodyPr>
            <a:normAutofit/>
          </a:bodyPr>
          <a:lstStyle/>
          <a:p>
            <a:r>
              <a:rPr lang="de-DE" sz="3600" dirty="0" err="1"/>
              <a:t>Dalitz</a:t>
            </a:r>
            <a:r>
              <a:rPr lang="de-DE" sz="3600" dirty="0"/>
              <a:t> Plot </a:t>
            </a:r>
            <a:r>
              <a:rPr lang="de-DE" sz="2000" dirty="0"/>
              <a:t>(</a:t>
            </a:r>
            <a:r>
              <a:rPr lang="de-DE" sz="2000" dirty="0" err="1"/>
              <a:t>kinematics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3-body </a:t>
            </a:r>
            <a:r>
              <a:rPr lang="de-DE" sz="2000" dirty="0" err="1"/>
              <a:t>decay</a:t>
            </a:r>
            <a:r>
              <a:rPr lang="de-DE" sz="20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012E6-0C1C-5C4E-BB51-672C01D8E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20" y="1680464"/>
            <a:ext cx="6320339" cy="44322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EE8109-3B6E-B341-8402-061582135333}"/>
              </a:ext>
            </a:extLst>
          </p:cNvPr>
          <p:cNvSpPr txBox="1"/>
          <p:nvPr/>
        </p:nvSpPr>
        <p:spPr>
          <a:xfrm>
            <a:off x="8806070" y="4691270"/>
            <a:ext cx="329250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Richard Henry </a:t>
            </a:r>
            <a:r>
              <a:rPr lang="en-US" dirty="0" err="1"/>
              <a:t>Dalitz</a:t>
            </a:r>
            <a:r>
              <a:rPr lang="en-US" dirty="0"/>
              <a:t> (1925-2006)</a:t>
            </a:r>
          </a:p>
          <a:p>
            <a:endParaRPr lang="en-US" sz="1400" dirty="0"/>
          </a:p>
          <a:p>
            <a:r>
              <a:rPr lang="en-US" sz="1400" dirty="0"/>
              <a:t>Cambridge</a:t>
            </a:r>
          </a:p>
          <a:p>
            <a:r>
              <a:rPr lang="en-US" sz="1400" dirty="0"/>
              <a:t>Bristol</a:t>
            </a:r>
          </a:p>
          <a:p>
            <a:r>
              <a:rPr lang="en-US" sz="1400" dirty="0"/>
              <a:t>Birmingham</a:t>
            </a:r>
          </a:p>
          <a:p>
            <a:r>
              <a:rPr lang="en-US" sz="1400" dirty="0"/>
              <a:t>Cornell</a:t>
            </a:r>
          </a:p>
          <a:p>
            <a:r>
              <a:rPr lang="en-US" sz="1400" dirty="0"/>
              <a:t>Chicago</a:t>
            </a:r>
          </a:p>
          <a:p>
            <a:r>
              <a:rPr lang="en-US" sz="1400" dirty="0"/>
              <a:t>Oxford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22861-30A5-2147-9914-9D8CD4EEB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286" y="2017920"/>
            <a:ext cx="3050761" cy="2075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DAE52E-0C08-764A-A05F-CB388F3FD0DF}"/>
                  </a:ext>
                </a:extLst>
              </p:cNvPr>
              <p:cNvSpPr txBox="1"/>
              <p:nvPr/>
            </p:nvSpPr>
            <p:spPr>
              <a:xfrm>
                <a:off x="8885583" y="1341783"/>
                <a:ext cx="1508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J/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DAE52E-0C08-764A-A05F-CB388F3FD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5583" y="1341783"/>
                <a:ext cx="1508746" cy="369332"/>
              </a:xfrm>
              <a:prstGeom prst="rect">
                <a:avLst/>
              </a:prstGeom>
              <a:blipFill>
                <a:blip r:embed="rId4"/>
                <a:stretch>
                  <a:fillRect l="-336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95FC24B-BDC5-4746-9308-1A94111CA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0" y="274983"/>
            <a:ext cx="2311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00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26B42-61B0-6641-AD84-6BD3173D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08" y="311362"/>
            <a:ext cx="4578670" cy="6235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E92F73-E71F-7548-9BC4-F09569D83B84}"/>
              </a:ext>
            </a:extLst>
          </p:cNvPr>
          <p:cNvSpPr/>
          <p:nvPr/>
        </p:nvSpPr>
        <p:spPr>
          <a:xfrm>
            <a:off x="3902299" y="311362"/>
            <a:ext cx="1184856" cy="4118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672759-A237-9446-BDFA-9CF244E6A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881" y="193184"/>
            <a:ext cx="5720640" cy="6353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2052"/>
            <a:ext cx="5580847" cy="770831"/>
          </a:xfrm>
        </p:spPr>
        <p:txBody>
          <a:bodyPr>
            <a:normAutofit/>
          </a:bodyPr>
          <a:lstStyle/>
          <a:p>
            <a:r>
              <a:rPr lang="de-DE" sz="3600" b="1" dirty="0" err="1">
                <a:solidFill>
                  <a:srgbClr val="002060"/>
                </a:solidFill>
              </a:rPr>
              <a:t>Dalitz</a:t>
            </a:r>
            <a:r>
              <a:rPr lang="de-DE" sz="3600" b="1" dirty="0">
                <a:solidFill>
                  <a:srgbClr val="002060"/>
                </a:solidFill>
              </a:rPr>
              <a:t> Plot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08CF7C-210E-4A40-9EE2-5C4B15AA7651}"/>
              </a:ext>
            </a:extLst>
          </p:cNvPr>
          <p:cNvSpPr/>
          <p:nvPr/>
        </p:nvSpPr>
        <p:spPr>
          <a:xfrm>
            <a:off x="5640946" y="6117465"/>
            <a:ext cx="1146220" cy="55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8A8A87-5B03-AB45-9188-0ECCAFAFB4E1}"/>
              </a:ext>
            </a:extLst>
          </p:cNvPr>
          <p:cNvSpPr txBox="1"/>
          <p:nvPr/>
        </p:nvSpPr>
        <p:spPr>
          <a:xfrm>
            <a:off x="3649411" y="4677588"/>
            <a:ext cx="1639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Restframe</a:t>
            </a:r>
            <a:r>
              <a:rPr lang="en-US" sz="1400" dirty="0">
                <a:solidFill>
                  <a:srgbClr val="002060"/>
                </a:solidFill>
              </a:rPr>
              <a:t> of Parent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510587-9386-6F49-95C5-38FAB25BABA0}"/>
              </a:ext>
            </a:extLst>
          </p:cNvPr>
          <p:cNvSpPr txBox="1"/>
          <p:nvPr/>
        </p:nvSpPr>
        <p:spPr>
          <a:xfrm>
            <a:off x="4896671" y="5824116"/>
            <a:ext cx="1432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Restframe</a:t>
            </a:r>
            <a:r>
              <a:rPr lang="en-US" sz="1400" dirty="0">
                <a:solidFill>
                  <a:srgbClr val="002060"/>
                </a:solidFill>
              </a:rPr>
              <a:t> of 2+3</a:t>
            </a:r>
          </a:p>
          <a:p>
            <a:r>
              <a:rPr lang="en-US" sz="1400" dirty="0">
                <a:solidFill>
                  <a:srgbClr val="002060"/>
                </a:solidFill>
              </a:rPr>
              <a:t>to find min(s</a:t>
            </a:r>
            <a:r>
              <a:rPr lang="en-US" sz="1400" baseline="-25000" dirty="0">
                <a:solidFill>
                  <a:srgbClr val="002060"/>
                </a:solidFill>
              </a:rPr>
              <a:t>1</a:t>
            </a:r>
            <a:r>
              <a:rPr lang="en-US" sz="1400" dirty="0">
                <a:solidFill>
                  <a:srgbClr val="002060"/>
                </a:solidFill>
              </a:rPr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3B607C-4867-DD4E-853F-BD3E7F9303CE}"/>
              </a:ext>
            </a:extLst>
          </p:cNvPr>
          <p:cNvCxnSpPr/>
          <p:nvPr/>
        </p:nvCxnSpPr>
        <p:spPr>
          <a:xfrm>
            <a:off x="715618" y="6568257"/>
            <a:ext cx="36512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2269650-1686-B54D-A163-B08B45CE4316}"/>
              </a:ext>
            </a:extLst>
          </p:cNvPr>
          <p:cNvSpPr/>
          <p:nvPr/>
        </p:nvSpPr>
        <p:spPr>
          <a:xfrm>
            <a:off x="6329307" y="311362"/>
            <a:ext cx="697658" cy="384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BC5EF-14E4-0346-A23B-94F7265B5C99}"/>
              </a:ext>
            </a:extLst>
          </p:cNvPr>
          <p:cNvSpPr/>
          <p:nvPr/>
        </p:nvSpPr>
        <p:spPr>
          <a:xfrm>
            <a:off x="7036904" y="1162879"/>
            <a:ext cx="77882" cy="14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DABA42-B7B2-384D-BB56-DDD52CC50DBB}"/>
              </a:ext>
            </a:extLst>
          </p:cNvPr>
          <p:cNvCxnSpPr>
            <a:cxnSpLocks/>
          </p:cNvCxnSpPr>
          <p:nvPr/>
        </p:nvCxnSpPr>
        <p:spPr>
          <a:xfrm flipV="1">
            <a:off x="6023113" y="2643809"/>
            <a:ext cx="5118652" cy="69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3C4577-5B7C-7E4C-A3CE-F7675158AE7C}"/>
              </a:ext>
            </a:extLst>
          </p:cNvPr>
          <p:cNvCxnSpPr/>
          <p:nvPr/>
        </p:nvCxnSpPr>
        <p:spPr>
          <a:xfrm flipV="1">
            <a:off x="6096000" y="3846443"/>
            <a:ext cx="5045765" cy="89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11BE0FD-B9C8-3149-9733-912627FDC918}"/>
              </a:ext>
            </a:extLst>
          </p:cNvPr>
          <p:cNvSpPr txBox="1"/>
          <p:nvPr/>
        </p:nvSpPr>
        <p:spPr>
          <a:xfrm>
            <a:off x="10356574" y="2754881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1</a:t>
            </a:r>
            <a:r>
              <a:rPr lang="en-US" dirty="0"/>
              <a:t> = m</a:t>
            </a:r>
            <a:r>
              <a:rPr lang="en-US" baseline="-25000" dirty="0"/>
              <a:t>23</a:t>
            </a:r>
            <a:r>
              <a:rPr lang="en-US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33E37-0085-7B4D-87EF-27E617D7F84F}"/>
              </a:ext>
            </a:extLst>
          </p:cNvPr>
          <p:cNvSpPr txBox="1"/>
          <p:nvPr/>
        </p:nvSpPr>
        <p:spPr>
          <a:xfrm>
            <a:off x="3806687" y="570505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80166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991" y="207962"/>
            <a:ext cx="3228305" cy="770831"/>
          </a:xfrm>
        </p:spPr>
        <p:txBody>
          <a:bodyPr>
            <a:normAutofit/>
          </a:bodyPr>
          <a:lstStyle/>
          <a:p>
            <a:r>
              <a:rPr lang="de-DE" sz="3600" b="1" dirty="0" err="1">
                <a:solidFill>
                  <a:srgbClr val="002060"/>
                </a:solidFill>
              </a:rPr>
              <a:t>Dalitz</a:t>
            </a:r>
            <a:r>
              <a:rPr lang="de-DE" sz="3600" b="1" dirty="0">
                <a:solidFill>
                  <a:srgbClr val="002060"/>
                </a:solidFill>
              </a:rPr>
              <a:t> Plot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55EBD-7C38-8C43-9C2D-EEBDA31D5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372" y="360153"/>
            <a:ext cx="8343310" cy="6310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E92691-07BD-A54A-829A-629CB8E2B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199" y="1254529"/>
            <a:ext cx="5793674" cy="40629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26E88F-4FE7-F842-BB92-AB78ADEA0996}"/>
              </a:ext>
            </a:extLst>
          </p:cNvPr>
          <p:cNvSpPr/>
          <p:nvPr/>
        </p:nvSpPr>
        <p:spPr>
          <a:xfrm>
            <a:off x="8219661" y="3041374"/>
            <a:ext cx="129209" cy="178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4C617-8A71-8F4F-B26C-E76759500DC8}"/>
              </a:ext>
            </a:extLst>
          </p:cNvPr>
          <p:cNvSpPr txBox="1"/>
          <p:nvPr/>
        </p:nvSpPr>
        <p:spPr>
          <a:xfrm>
            <a:off x="8691969" y="1254529"/>
            <a:ext cx="221028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This formula provides the</a:t>
            </a:r>
          </a:p>
          <a:p>
            <a:r>
              <a:rPr lang="en-US" sz="1400" dirty="0">
                <a:solidFill>
                  <a:srgbClr val="002060"/>
                </a:solidFill>
              </a:rPr>
              <a:t>maximum (minimum) of s</a:t>
            </a:r>
            <a:r>
              <a:rPr lang="en-US" sz="1400" baseline="-25000" dirty="0">
                <a:solidFill>
                  <a:srgbClr val="002060"/>
                </a:solidFill>
              </a:rPr>
              <a:t>2</a:t>
            </a:r>
          </a:p>
          <a:p>
            <a:r>
              <a:rPr lang="en-US" sz="1400" dirty="0">
                <a:solidFill>
                  <a:srgbClr val="002060"/>
                </a:solidFill>
              </a:rPr>
              <a:t>in the s</a:t>
            </a:r>
            <a:r>
              <a:rPr lang="en-US" sz="1400" baseline="-25000" dirty="0">
                <a:solidFill>
                  <a:srgbClr val="002060"/>
                </a:solidFill>
              </a:rPr>
              <a:t>2</a:t>
            </a:r>
            <a:r>
              <a:rPr lang="en-US" sz="1400" dirty="0">
                <a:solidFill>
                  <a:srgbClr val="002060"/>
                </a:solidFill>
              </a:rPr>
              <a:t>-s</a:t>
            </a:r>
            <a:r>
              <a:rPr lang="en-US" sz="1400" baseline="-25000" dirty="0">
                <a:solidFill>
                  <a:srgbClr val="002060"/>
                </a:solidFill>
              </a:rPr>
              <a:t>1 </a:t>
            </a:r>
            <a:r>
              <a:rPr lang="en-US" sz="1400" dirty="0">
                <a:solidFill>
                  <a:srgbClr val="002060"/>
                </a:solidFill>
              </a:rPr>
              <a:t>plane.</a:t>
            </a:r>
          </a:p>
          <a:p>
            <a:r>
              <a:rPr lang="en-US" sz="1400" dirty="0">
                <a:solidFill>
                  <a:srgbClr val="002060"/>
                </a:solidFill>
              </a:rPr>
              <a:t>Similar for s</a:t>
            </a:r>
            <a:r>
              <a:rPr lang="en-US" sz="1400" baseline="-25000" dirty="0">
                <a:solidFill>
                  <a:srgbClr val="002060"/>
                </a:solidFill>
              </a:rPr>
              <a:t>1</a:t>
            </a:r>
            <a:r>
              <a:rPr lang="en-US" sz="1400" dirty="0">
                <a:solidFill>
                  <a:srgbClr val="002060"/>
                </a:solidFill>
              </a:rPr>
              <a:t>-s</a:t>
            </a:r>
            <a:r>
              <a:rPr lang="en-US" sz="1400" baseline="-25000" dirty="0">
                <a:solidFill>
                  <a:srgbClr val="002060"/>
                </a:solidFill>
              </a:rPr>
              <a:t>3</a:t>
            </a:r>
            <a:r>
              <a:rPr lang="en-US" sz="1400" dirty="0">
                <a:solidFill>
                  <a:srgbClr val="002060"/>
                </a:solidFill>
              </a:rPr>
              <a:t> plane which</a:t>
            </a:r>
          </a:p>
          <a:p>
            <a:r>
              <a:rPr lang="en-US" sz="1400" dirty="0">
                <a:solidFill>
                  <a:srgbClr val="002060"/>
                </a:solidFill>
              </a:rPr>
              <a:t>is illustrated left</a:t>
            </a:r>
          </a:p>
        </p:txBody>
      </p:sp>
    </p:spTree>
    <p:extLst>
      <p:ext uri="{BB962C8B-B14F-4D97-AF65-F5344CB8AC3E}">
        <p14:creationId xmlns:p14="http://schemas.microsoft.com/office/powerpoint/2010/main" val="268825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687" y="233721"/>
            <a:ext cx="3674165" cy="770831"/>
          </a:xfrm>
        </p:spPr>
        <p:txBody>
          <a:bodyPr>
            <a:normAutofit/>
          </a:bodyPr>
          <a:lstStyle/>
          <a:p>
            <a:r>
              <a:rPr lang="de-DE" sz="3600" dirty="0"/>
              <a:t>Phase Space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67462F-6175-C74E-A6B9-20D3769530BC}"/>
              </a:ext>
            </a:extLst>
          </p:cNvPr>
          <p:cNvSpPr/>
          <p:nvPr/>
        </p:nvSpPr>
        <p:spPr>
          <a:xfrm>
            <a:off x="1958009" y="1212849"/>
            <a:ext cx="1848678" cy="695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59E52-6215-914F-A1EE-A8237789D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86" y="199851"/>
            <a:ext cx="10142865" cy="642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5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7F6FB-2A35-6348-9F7C-839F5E39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>
                <a:solidFill>
                  <a:srgbClr val="0070C0"/>
                </a:solidFill>
              </a:rPr>
              <a:t>Kinematics</a:t>
            </a:r>
            <a:r>
              <a:rPr lang="de-DE" dirty="0">
                <a:solidFill>
                  <a:srgbClr val="0070C0"/>
                </a:solidFill>
              </a:rPr>
              <a:t> Part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94890-4504-534B-9333-F73D8C7AC1A1}"/>
              </a:ext>
            </a:extLst>
          </p:cNvPr>
          <p:cNvSpPr txBox="1"/>
          <p:nvPr/>
        </p:nvSpPr>
        <p:spPr>
          <a:xfrm>
            <a:off x="5215944" y="543488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6.11.2019</a:t>
            </a:r>
          </a:p>
        </p:txBody>
      </p:sp>
    </p:spTree>
    <p:extLst>
      <p:ext uri="{BB962C8B-B14F-4D97-AF65-F5344CB8AC3E}">
        <p14:creationId xmlns:p14="http://schemas.microsoft.com/office/powerpoint/2010/main" val="4005374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3721"/>
            <a:ext cx="9144000" cy="770831"/>
          </a:xfrm>
        </p:spPr>
        <p:txBody>
          <a:bodyPr>
            <a:normAutofit/>
          </a:bodyPr>
          <a:lstStyle/>
          <a:p>
            <a:r>
              <a:rPr lang="de-DE" sz="3600" dirty="0" err="1">
                <a:solidFill>
                  <a:srgbClr val="002060"/>
                </a:solidFill>
              </a:rPr>
              <a:t>Deep</a:t>
            </a:r>
            <a:r>
              <a:rPr lang="de-DE" sz="3600" dirty="0">
                <a:solidFill>
                  <a:srgbClr val="002060"/>
                </a:solidFill>
              </a:rPr>
              <a:t> </a:t>
            </a:r>
            <a:r>
              <a:rPr lang="de-DE" sz="3600" dirty="0" err="1">
                <a:solidFill>
                  <a:srgbClr val="002060"/>
                </a:solidFill>
              </a:rPr>
              <a:t>Inelastic</a:t>
            </a:r>
            <a:r>
              <a:rPr lang="de-DE" sz="3600" dirty="0">
                <a:solidFill>
                  <a:srgbClr val="002060"/>
                </a:solidFill>
              </a:rPr>
              <a:t> </a:t>
            </a:r>
            <a:r>
              <a:rPr lang="de-DE" sz="3600" dirty="0" err="1">
                <a:solidFill>
                  <a:srgbClr val="002060"/>
                </a:solidFill>
              </a:rPr>
              <a:t>ep</a:t>
            </a:r>
            <a:r>
              <a:rPr lang="de-DE" sz="3600" dirty="0">
                <a:solidFill>
                  <a:srgbClr val="002060"/>
                </a:solidFill>
              </a:rPr>
              <a:t> </a:t>
            </a:r>
            <a:r>
              <a:rPr lang="de-DE" sz="3600" dirty="0" err="1">
                <a:solidFill>
                  <a:srgbClr val="002060"/>
                </a:solidFill>
              </a:rPr>
              <a:t>Scattering</a:t>
            </a:r>
            <a:r>
              <a:rPr lang="de-DE" sz="3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31324-D7C5-A340-B1E6-FB18FBD66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65" y="1292363"/>
            <a:ext cx="2006600" cy="168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B36D1-0BF4-E747-9B2B-3989F9A88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95" y="3269274"/>
            <a:ext cx="2686326" cy="2882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B51776-015E-6145-97ED-C95F26A4671E}"/>
              </a:ext>
            </a:extLst>
          </p:cNvPr>
          <p:cNvSpPr txBox="1"/>
          <p:nvPr/>
        </p:nvSpPr>
        <p:spPr>
          <a:xfrm>
            <a:off x="3637721" y="3268574"/>
            <a:ext cx="2699650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4-momentum transfer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Conservation of 4-momentum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Deep inelastic scattering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 err="1">
                <a:solidFill>
                  <a:srgbClr val="002060"/>
                </a:solidFill>
              </a:rPr>
              <a:t>Bjorken</a:t>
            </a:r>
            <a:r>
              <a:rPr lang="en-US" sz="1600" dirty="0">
                <a:solidFill>
                  <a:srgbClr val="002060"/>
                </a:solidFill>
              </a:rPr>
              <a:t> 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F62C4A-70BD-EF4A-A475-5E27B798F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373" y="1292363"/>
            <a:ext cx="2034830" cy="2713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1C1457-C529-4444-88BB-2E04B9DF8C5B}"/>
              </a:ext>
            </a:extLst>
          </p:cNvPr>
          <p:cNvSpPr txBox="1"/>
          <p:nvPr/>
        </p:nvSpPr>
        <p:spPr>
          <a:xfrm>
            <a:off x="9263270" y="1858617"/>
            <a:ext cx="16454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Proton at rest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Energy transfer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y=relative E transfer</a:t>
            </a:r>
          </a:p>
          <a:p>
            <a:r>
              <a:rPr lang="en-US" sz="1400" dirty="0">
                <a:solidFill>
                  <a:srgbClr val="002060"/>
                </a:solidFill>
              </a:rPr>
              <a:t>= inelasticity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dirty="0" err="1">
                <a:solidFill>
                  <a:srgbClr val="002060"/>
                </a:solidFill>
              </a:rPr>
              <a:t>cms</a:t>
            </a:r>
            <a:r>
              <a:rPr lang="en-US" sz="1400" dirty="0">
                <a:solidFill>
                  <a:srgbClr val="002060"/>
                </a:solidFill>
              </a:rPr>
              <a:t> energy squared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074BE-D559-8341-9A55-FD2FDE026009}"/>
              </a:ext>
            </a:extLst>
          </p:cNvPr>
          <p:cNvSpPr txBox="1"/>
          <p:nvPr/>
        </p:nvSpPr>
        <p:spPr>
          <a:xfrm>
            <a:off x="6876373" y="4744007"/>
            <a:ext cx="430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Calculate the </a:t>
            </a:r>
            <a:r>
              <a:rPr lang="en-US" dirty="0" err="1">
                <a:solidFill>
                  <a:srgbClr val="FF0000"/>
                </a:solidFill>
              </a:rPr>
              <a:t>cms</a:t>
            </a:r>
            <a:r>
              <a:rPr lang="en-US" dirty="0">
                <a:solidFill>
                  <a:srgbClr val="FF0000"/>
                </a:solidFill>
              </a:rPr>
              <a:t> energy squared for a</a:t>
            </a:r>
          </a:p>
          <a:p>
            <a:r>
              <a:rPr lang="en-US" dirty="0">
                <a:solidFill>
                  <a:srgbClr val="FF0000"/>
                </a:solidFill>
              </a:rPr>
              <a:t>head-on ep collider of beam energies </a:t>
            </a:r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-25000" dirty="0" err="1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, E</a:t>
            </a:r>
            <a:r>
              <a:rPr lang="en-US" baseline="-25000" dirty="0">
                <a:solidFill>
                  <a:srgbClr val="FF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817092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3721"/>
            <a:ext cx="9144000" cy="770831"/>
          </a:xfrm>
        </p:spPr>
        <p:txBody>
          <a:bodyPr>
            <a:normAutofit/>
          </a:bodyPr>
          <a:lstStyle/>
          <a:p>
            <a:r>
              <a:rPr lang="de-DE" sz="3600" dirty="0" err="1">
                <a:solidFill>
                  <a:srgbClr val="002060"/>
                </a:solidFill>
              </a:rPr>
              <a:t>Deep</a:t>
            </a:r>
            <a:r>
              <a:rPr lang="de-DE" sz="3600" dirty="0">
                <a:solidFill>
                  <a:srgbClr val="002060"/>
                </a:solidFill>
              </a:rPr>
              <a:t> </a:t>
            </a:r>
            <a:r>
              <a:rPr lang="de-DE" sz="3600" dirty="0" err="1">
                <a:solidFill>
                  <a:srgbClr val="002060"/>
                </a:solidFill>
              </a:rPr>
              <a:t>Inelastic</a:t>
            </a:r>
            <a:r>
              <a:rPr lang="de-DE" sz="3600" dirty="0">
                <a:solidFill>
                  <a:srgbClr val="002060"/>
                </a:solidFill>
              </a:rPr>
              <a:t> </a:t>
            </a:r>
            <a:r>
              <a:rPr lang="de-DE" sz="3600" dirty="0" err="1">
                <a:solidFill>
                  <a:srgbClr val="002060"/>
                </a:solidFill>
              </a:rPr>
              <a:t>ep</a:t>
            </a:r>
            <a:r>
              <a:rPr lang="de-DE" sz="3600" dirty="0">
                <a:solidFill>
                  <a:srgbClr val="002060"/>
                </a:solidFill>
              </a:rPr>
              <a:t> </a:t>
            </a:r>
            <a:r>
              <a:rPr lang="de-DE" sz="3600" dirty="0" err="1">
                <a:solidFill>
                  <a:srgbClr val="002060"/>
                </a:solidFill>
              </a:rPr>
              <a:t>Scattering</a:t>
            </a:r>
            <a:r>
              <a:rPr lang="de-DE" sz="3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31324-D7C5-A340-B1E6-FB18FBD66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65" y="1292363"/>
            <a:ext cx="2006600" cy="168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B36D1-0BF4-E747-9B2B-3989F9A88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95" y="3083011"/>
            <a:ext cx="2686326" cy="2882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B51776-015E-6145-97ED-C95F26A4671E}"/>
              </a:ext>
            </a:extLst>
          </p:cNvPr>
          <p:cNvSpPr txBox="1"/>
          <p:nvPr/>
        </p:nvSpPr>
        <p:spPr>
          <a:xfrm>
            <a:off x="3637721" y="3116177"/>
            <a:ext cx="2699650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4-momentum transfer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Conservation of 4-momentum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Deep inelastic scattering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 err="1">
                <a:solidFill>
                  <a:srgbClr val="002060"/>
                </a:solidFill>
              </a:rPr>
              <a:t>Bjorken</a:t>
            </a:r>
            <a:r>
              <a:rPr lang="en-US" sz="1600" dirty="0">
                <a:solidFill>
                  <a:srgbClr val="002060"/>
                </a:solidFill>
              </a:rPr>
              <a:t> 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F62C4A-70BD-EF4A-A475-5E27B798F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373" y="1292363"/>
            <a:ext cx="2034830" cy="2713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1C1457-C529-4444-88BB-2E04B9DF8C5B}"/>
              </a:ext>
            </a:extLst>
          </p:cNvPr>
          <p:cNvSpPr txBox="1"/>
          <p:nvPr/>
        </p:nvSpPr>
        <p:spPr>
          <a:xfrm>
            <a:off x="9263270" y="1858617"/>
            <a:ext cx="16454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Proton at rest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Energy transfer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y=relative E transfer</a:t>
            </a:r>
          </a:p>
          <a:p>
            <a:r>
              <a:rPr lang="en-US" sz="1400" dirty="0">
                <a:solidFill>
                  <a:srgbClr val="002060"/>
                </a:solidFill>
              </a:rPr>
              <a:t>= inelasticity</a:t>
            </a:r>
          </a:p>
          <a:p>
            <a:endParaRPr lang="en-US" sz="1400" dirty="0">
              <a:solidFill>
                <a:srgbClr val="002060"/>
              </a:solidFill>
            </a:endParaRPr>
          </a:p>
          <a:p>
            <a:endParaRPr lang="en-US" sz="1400" dirty="0">
              <a:solidFill>
                <a:srgbClr val="002060"/>
              </a:solidFill>
            </a:endParaRPr>
          </a:p>
          <a:p>
            <a:r>
              <a:rPr lang="en-US" sz="1400" dirty="0" err="1">
                <a:solidFill>
                  <a:srgbClr val="002060"/>
                </a:solidFill>
              </a:rPr>
              <a:t>cms</a:t>
            </a:r>
            <a:r>
              <a:rPr lang="en-US" sz="1400" dirty="0">
                <a:solidFill>
                  <a:srgbClr val="002060"/>
                </a:solidFill>
              </a:rPr>
              <a:t> energy squared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0074BE-D559-8341-9A55-FD2FDE026009}"/>
                  </a:ext>
                </a:extLst>
              </p:cNvPr>
              <p:cNvSpPr txBox="1"/>
              <p:nvPr/>
            </p:nvSpPr>
            <p:spPr>
              <a:xfrm>
                <a:off x="6876373" y="4710717"/>
                <a:ext cx="3751604" cy="1286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GB" b="0" i="1" baseline="30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𝑚𝑒</m:t>
                      </m:r>
                      <m:r>
                        <a:rPr lang="en-GB" b="0" i="1" baseline="30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𝑀𝑝</m:t>
                      </m:r>
                      <m:r>
                        <a:rPr lang="en-GB" b="0" i="1" baseline="30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𝑘𝑃</m:t>
                      </m:r>
                    </m:oMath>
                  </m:oMathPara>
                </a14:m>
                <a:endParaRPr lang="en-GB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≈2(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𝐸𝑒𝐸𝑝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−|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||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)=4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b="0" i="1" baseline="-25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 b="0" baseline="-25000" dirty="0">
                  <a:solidFill>
                    <a:srgbClr val="FF0000"/>
                  </a:solidFill>
                </a:endParaRPr>
              </a:p>
              <a:p>
                <a:endParaRPr lang="en-US" sz="1400" dirty="0">
                  <a:solidFill>
                    <a:srgbClr val="002060"/>
                  </a:solidFill>
                </a:endParaRPr>
              </a:p>
              <a:p>
                <a:r>
                  <a:rPr lang="en-US" sz="1400" dirty="0">
                    <a:solidFill>
                      <a:srgbClr val="002060"/>
                    </a:solidFill>
                  </a:rPr>
                  <a:t>  Note that  the 3-momentum in absolute</a:t>
                </a:r>
              </a:p>
              <a:p>
                <a:r>
                  <a:rPr lang="en-US" sz="1400" dirty="0">
                    <a:solidFill>
                      <a:srgbClr val="002060"/>
                    </a:solidFill>
                  </a:rPr>
                  <a:t>  equals the energy if the mass is negligible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0074BE-D559-8341-9A55-FD2FDE026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373" y="4710717"/>
                <a:ext cx="3751604" cy="1286314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2FC6364-4D9B-2345-80FC-273DF3696455}"/>
              </a:ext>
            </a:extLst>
          </p:cNvPr>
          <p:cNvSpPr txBox="1"/>
          <p:nvPr/>
        </p:nvSpPr>
        <p:spPr>
          <a:xfrm>
            <a:off x="825126" y="6098971"/>
            <a:ext cx="10286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Example: </a:t>
            </a:r>
            <a:r>
              <a:rPr lang="en-US" dirty="0" err="1">
                <a:solidFill>
                  <a:srgbClr val="002060"/>
                </a:solidFill>
              </a:rPr>
              <a:t>LHeC</a:t>
            </a:r>
            <a:r>
              <a:rPr lang="en-US" dirty="0">
                <a:solidFill>
                  <a:srgbClr val="002060"/>
                </a:solidFill>
              </a:rPr>
              <a:t>: s=4x60x7000 GeV</a:t>
            </a:r>
            <a:r>
              <a:rPr lang="en-US" baseline="30000" dirty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  </a:t>
            </a:r>
            <a:r>
              <a:rPr lang="en-US" sz="1400" dirty="0">
                <a:solidFill>
                  <a:srgbClr val="00206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2060"/>
                </a:solidFill>
                <a:sym typeface="Wingdings" pitchFamily="2" charset="2"/>
              </a:rPr>
              <a:t> an equivalent fixed target electron beam would need to have 900 </a:t>
            </a:r>
            <a:r>
              <a:rPr lang="en-US" dirty="0" err="1">
                <a:solidFill>
                  <a:srgbClr val="002060"/>
                </a:solidFill>
                <a:sym typeface="Wingdings" pitchFamily="2" charset="2"/>
              </a:rPr>
              <a:t>TeV</a:t>
            </a:r>
            <a:endParaRPr lang="en-US" dirty="0">
              <a:solidFill>
                <a:srgbClr val="002060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rgbClr val="002060"/>
                </a:solidFill>
                <a:sym typeface="Wingdings" pitchFamily="2" charset="2"/>
              </a:rPr>
              <a:t>Quarks were discovered with a 2mile LINAC of 20 GeV. The </a:t>
            </a:r>
            <a:r>
              <a:rPr lang="en-US" dirty="0" err="1">
                <a:solidFill>
                  <a:srgbClr val="002060"/>
                </a:solidFill>
                <a:sym typeface="Wingdings" pitchFamily="2" charset="2"/>
              </a:rPr>
              <a:t>LHeC</a:t>
            </a:r>
            <a:r>
              <a:rPr lang="en-US" dirty="0">
                <a:solidFill>
                  <a:srgbClr val="002060"/>
                </a:solidFill>
                <a:sym typeface="Wingdings" pitchFamily="2" charset="2"/>
              </a:rPr>
              <a:t> equivalent would be 90 000 miles long.  </a:t>
            </a:r>
            <a:endParaRPr lang="en-US" baseline="30000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346AAE-81B2-7646-881D-EF344C254FB7}"/>
              </a:ext>
            </a:extLst>
          </p:cNvPr>
          <p:cNvCxnSpPr/>
          <p:nvPr/>
        </p:nvCxnSpPr>
        <p:spPr>
          <a:xfrm>
            <a:off x="8399891" y="5062104"/>
            <a:ext cx="1931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42250B-C5EA-6946-99DA-D5FD41879CFA}"/>
              </a:ext>
            </a:extLst>
          </p:cNvPr>
          <p:cNvCxnSpPr/>
          <p:nvPr/>
        </p:nvCxnSpPr>
        <p:spPr>
          <a:xfrm>
            <a:off x="8738559" y="5028241"/>
            <a:ext cx="1931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609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64295" y="165652"/>
            <a:ext cx="6629400" cy="685800"/>
          </a:xfrm>
        </p:spPr>
        <p:txBody>
          <a:bodyPr/>
          <a:lstStyle/>
          <a:p>
            <a:r>
              <a:rPr lang="en-US" sz="3200" dirty="0">
                <a:solidFill>
                  <a:srgbClr val="002060"/>
                </a:solidFill>
                <a:latin typeface="+mn-lt"/>
                <a:cs typeface="Baskerville"/>
              </a:rPr>
              <a:t>Storage Rings </a:t>
            </a:r>
          </a:p>
        </p:txBody>
      </p:sp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8460" y="1124744"/>
            <a:ext cx="7681566" cy="4536504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</p:spPr>
      </p:pic>
      <p:sp>
        <p:nvSpPr>
          <p:cNvPr id="146436" name="Text Box 4"/>
          <p:cNvSpPr txBox="1">
            <a:spLocks noChangeArrowheads="1"/>
          </p:cNvSpPr>
          <p:nvPr/>
        </p:nvSpPr>
        <p:spPr bwMode="auto">
          <a:xfrm rot="16200000">
            <a:off x="9109391" y="4432710"/>
            <a:ext cx="20247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Tazzari</a:t>
            </a:r>
            <a:r>
              <a:rPr lang="en-US" sz="1200" dirty="0"/>
              <a:t>, </a:t>
            </a:r>
            <a:r>
              <a:rPr lang="en-US" sz="1200" dirty="0" err="1"/>
              <a:t>Cern</a:t>
            </a:r>
            <a:r>
              <a:rPr lang="en-US" sz="1200" dirty="0"/>
              <a:t> </a:t>
            </a:r>
            <a:r>
              <a:rPr lang="en-US" sz="1200" dirty="0" err="1"/>
              <a:t>Acc</a:t>
            </a:r>
            <a:r>
              <a:rPr lang="en-US" sz="1200" dirty="0"/>
              <a:t> School 2006</a:t>
            </a:r>
            <a:endParaRPr lang="en-US" dirty="0"/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3124200" y="5715000"/>
            <a:ext cx="586959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Baskerville"/>
              </a:rPr>
              <a:t>fixed target accelerator: s=2ME, collider: s=4E</a:t>
            </a:r>
            <a:r>
              <a:rPr lang="en-US" baseline="30000" dirty="0">
                <a:cs typeface="Baskerville"/>
              </a:rPr>
              <a:t>2 </a:t>
            </a:r>
            <a:r>
              <a:rPr lang="en-US" dirty="0">
                <a:cs typeface="Baskerville"/>
              </a:rPr>
              <a:t>: gain: 2E/M</a:t>
            </a:r>
          </a:p>
          <a:p>
            <a:endParaRPr lang="en-US" dirty="0">
              <a:cs typeface="Baskerville"/>
            </a:endParaRPr>
          </a:p>
          <a:p>
            <a:r>
              <a:rPr lang="en-US" sz="1400" dirty="0">
                <a:cs typeface="Baskerville"/>
              </a:rPr>
              <a:t>First </a:t>
            </a:r>
            <a:r>
              <a:rPr lang="en-US" sz="1400" dirty="0" err="1">
                <a:cs typeface="Baskerville"/>
              </a:rPr>
              <a:t>e</a:t>
            </a:r>
            <a:r>
              <a:rPr lang="en-US" sz="1400" baseline="30000" dirty="0" err="1">
                <a:cs typeface="Baskerville"/>
              </a:rPr>
              <a:t>+</a:t>
            </a:r>
            <a:r>
              <a:rPr lang="en-US" sz="1400" dirty="0" err="1">
                <a:cs typeface="Baskerville"/>
              </a:rPr>
              <a:t>e</a:t>
            </a:r>
            <a:r>
              <a:rPr lang="en-US" sz="1400" baseline="30000" dirty="0">
                <a:cs typeface="Baskerville"/>
              </a:rPr>
              <a:t>-</a:t>
            </a:r>
            <a:r>
              <a:rPr lang="en-US" sz="1400" dirty="0">
                <a:cs typeface="Baskerville"/>
              </a:rPr>
              <a:t> storage ring ADA at </a:t>
            </a:r>
            <a:r>
              <a:rPr lang="en-US" sz="1400" dirty="0" err="1">
                <a:cs typeface="Baskerville"/>
              </a:rPr>
              <a:t>Frascati</a:t>
            </a:r>
            <a:r>
              <a:rPr lang="en-US" sz="1400" dirty="0">
                <a:cs typeface="Baskerville"/>
              </a:rPr>
              <a:t>: Bruno </a:t>
            </a:r>
            <a:r>
              <a:rPr lang="en-US" sz="1400" dirty="0" err="1">
                <a:cs typeface="Baskerville"/>
              </a:rPr>
              <a:t>Touschek</a:t>
            </a:r>
            <a:r>
              <a:rPr lang="en-US" sz="1400" dirty="0">
                <a:cs typeface="Baskerville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617753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181600" y="-381000"/>
            <a:ext cx="5638800" cy="11430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Inelastic </a:t>
            </a:r>
            <a:r>
              <a:rPr lang="en-US" sz="1800" dirty="0" err="1">
                <a:solidFill>
                  <a:srgbClr val="000000"/>
                </a:solidFill>
              </a:rPr>
              <a:t>ep</a:t>
            </a:r>
            <a:r>
              <a:rPr lang="en-US" sz="1800" dirty="0">
                <a:solidFill>
                  <a:srgbClr val="000000"/>
                </a:solidFill>
              </a:rPr>
              <a:t> Scattering in the QPM</a:t>
            </a:r>
          </a:p>
        </p:txBody>
      </p:sp>
      <p:cxnSp>
        <p:nvCxnSpPr>
          <p:cNvPr id="91139" name="AutoShape 1027"/>
          <p:cNvCxnSpPr>
            <a:cxnSpLocks noChangeShapeType="1"/>
          </p:cNvCxnSpPr>
          <p:nvPr/>
        </p:nvCxnSpPr>
        <p:spPr bwMode="auto">
          <a:xfrm flipH="1">
            <a:off x="4362450" y="998538"/>
            <a:ext cx="395288" cy="6858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1140" name="Text Box 1028"/>
          <p:cNvSpPr txBox="1">
            <a:spLocks noChangeArrowheads="1"/>
          </p:cNvSpPr>
          <p:nvPr/>
        </p:nvSpPr>
        <p:spPr bwMode="auto">
          <a:xfrm>
            <a:off x="3521161" y="3061208"/>
            <a:ext cx="277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buFontTx/>
              <a:buChar char=" "/>
            </a:pPr>
            <a:endParaRPr lang="de-DE" sz="3200">
              <a:solidFill>
                <a:schemeClr val="accent2"/>
              </a:solidFill>
            </a:endParaRPr>
          </a:p>
        </p:txBody>
      </p:sp>
      <p:sp>
        <p:nvSpPr>
          <p:cNvPr id="91141" name="Text Box 1029"/>
          <p:cNvSpPr txBox="1">
            <a:spLocks noChangeArrowheads="1"/>
          </p:cNvSpPr>
          <p:nvPr/>
        </p:nvSpPr>
        <p:spPr bwMode="auto">
          <a:xfrm>
            <a:off x="8616950" y="1341438"/>
            <a:ext cx="719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endParaRPr lang="de-DE">
              <a:solidFill>
                <a:srgbClr val="008000"/>
              </a:solidFill>
            </a:endParaRPr>
          </a:p>
        </p:txBody>
      </p:sp>
      <p:sp>
        <p:nvSpPr>
          <p:cNvPr id="91144" name="Rectangle 1032"/>
          <p:cNvSpPr>
            <a:spLocks noChangeArrowheads="1"/>
          </p:cNvSpPr>
          <p:nvPr/>
        </p:nvSpPr>
        <p:spPr bwMode="auto">
          <a:xfrm>
            <a:off x="1981200" y="23813"/>
            <a:ext cx="33687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Elastic </a:t>
            </a:r>
            <a:r>
              <a:rPr lang="en-US" dirty="0" err="1"/>
              <a:t>ep</a:t>
            </a:r>
            <a:r>
              <a:rPr lang="en-US" dirty="0"/>
              <a:t> Scattering Cross Section</a:t>
            </a:r>
          </a:p>
        </p:txBody>
      </p:sp>
      <p:pic>
        <p:nvPicPr>
          <p:cNvPr id="91145" name="Picture 1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7200"/>
            <a:ext cx="4267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1146" name="Picture 1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457200"/>
            <a:ext cx="4459288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447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95301" y="-702525"/>
            <a:ext cx="6172200" cy="86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785491" y="78147"/>
            <a:ext cx="855984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+mn-lt"/>
              </a:rPr>
              <a:t>Verification of the Quark-Parton Model - Fractional Electric Charges</a:t>
            </a:r>
          </a:p>
        </p:txBody>
      </p:sp>
    </p:spTree>
    <p:extLst>
      <p:ext uri="{BB962C8B-B14F-4D97-AF65-F5344CB8AC3E}">
        <p14:creationId xmlns:p14="http://schemas.microsoft.com/office/powerpoint/2010/main" val="1544182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6AAE5-52D9-F540-AF03-9589B2FE1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52" y="721219"/>
            <a:ext cx="8788574" cy="6006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358" y="143569"/>
            <a:ext cx="5198772" cy="770831"/>
          </a:xfrm>
        </p:spPr>
        <p:txBody>
          <a:bodyPr>
            <a:normAutofit/>
          </a:bodyPr>
          <a:lstStyle/>
          <a:p>
            <a:r>
              <a:rPr lang="de-DE" sz="3600" dirty="0" err="1"/>
              <a:t>Drell</a:t>
            </a:r>
            <a:r>
              <a:rPr lang="de-DE" sz="3600" dirty="0"/>
              <a:t>-Yan </a:t>
            </a:r>
            <a:r>
              <a:rPr lang="de-DE" sz="3600" dirty="0" err="1"/>
              <a:t>Scattering</a:t>
            </a:r>
            <a:endParaRPr lang="de-DE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79606A-EB50-C149-BA80-5C8FC9C8CC48}"/>
              </a:ext>
            </a:extLst>
          </p:cNvPr>
          <p:cNvSpPr/>
          <p:nvPr/>
        </p:nvSpPr>
        <p:spPr>
          <a:xfrm>
            <a:off x="2176670" y="1182757"/>
            <a:ext cx="1918252" cy="924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909ABE-F98B-A94E-BA80-ABEA36998C64}"/>
              </a:ext>
            </a:extLst>
          </p:cNvPr>
          <p:cNvSpPr/>
          <p:nvPr/>
        </p:nvSpPr>
        <p:spPr>
          <a:xfrm>
            <a:off x="8994913" y="6062870"/>
            <a:ext cx="1019109" cy="56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9A6DCD-3A7A-AA46-88EC-EB3CE6F00655}"/>
              </a:ext>
            </a:extLst>
          </p:cNvPr>
          <p:cNvSpPr/>
          <p:nvPr/>
        </p:nvSpPr>
        <p:spPr>
          <a:xfrm>
            <a:off x="2408349" y="862884"/>
            <a:ext cx="1416676" cy="373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8080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3721"/>
            <a:ext cx="9144000" cy="770831"/>
          </a:xfrm>
        </p:spPr>
        <p:txBody>
          <a:bodyPr>
            <a:normAutofit/>
          </a:bodyPr>
          <a:lstStyle/>
          <a:p>
            <a:r>
              <a:rPr lang="de-DE" sz="3600" dirty="0" err="1">
                <a:solidFill>
                  <a:srgbClr val="002060"/>
                </a:solidFill>
              </a:rPr>
              <a:t>Rapidity</a:t>
            </a:r>
            <a:endParaRPr lang="de-DE" sz="36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077D9-A3A0-FA40-8B2E-BE97F72B3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560" y="1041400"/>
            <a:ext cx="8287718" cy="56248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402FAF-2A94-4644-A3D0-5C2AE885F4CD}"/>
              </a:ext>
            </a:extLst>
          </p:cNvPr>
          <p:cNvSpPr/>
          <p:nvPr/>
        </p:nvSpPr>
        <p:spPr>
          <a:xfrm>
            <a:off x="2405270" y="1381539"/>
            <a:ext cx="1808921" cy="64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22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7B39-A204-F949-B9A5-DFD89D4DD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49" y="229795"/>
            <a:ext cx="10515600" cy="678064"/>
          </a:xfrm>
        </p:spPr>
        <p:txBody>
          <a:bodyPr>
            <a:normAutofit/>
          </a:bodyPr>
          <a:lstStyle/>
          <a:p>
            <a:pPr algn="ctr"/>
            <a:r>
              <a:rPr lang="de-DE" sz="3600" dirty="0" err="1"/>
              <a:t>Drell</a:t>
            </a:r>
            <a:r>
              <a:rPr lang="de-DE" sz="3600" dirty="0"/>
              <a:t> Yan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D5417-D373-B24E-9245-B13964F34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9" y="1043190"/>
            <a:ext cx="10430251" cy="5308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5CFA44-1104-7A4F-B126-D3FCA4AD0827}"/>
              </a:ext>
            </a:extLst>
          </p:cNvPr>
          <p:cNvSpPr txBox="1"/>
          <p:nvPr/>
        </p:nvSpPr>
        <p:spPr>
          <a:xfrm>
            <a:off x="528034" y="6351206"/>
            <a:ext cx="1810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ATLAS Internal Note 2010 </a:t>
            </a:r>
          </a:p>
        </p:txBody>
      </p:sp>
    </p:spTree>
    <p:extLst>
      <p:ext uri="{BB962C8B-B14F-4D97-AF65-F5344CB8AC3E}">
        <p14:creationId xmlns:p14="http://schemas.microsoft.com/office/powerpoint/2010/main" val="3299766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7B39-A204-F949-B9A5-DFD89D4DD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10" y="171941"/>
            <a:ext cx="10515600" cy="678064"/>
          </a:xfrm>
        </p:spPr>
        <p:txBody>
          <a:bodyPr>
            <a:normAutofit/>
          </a:bodyPr>
          <a:lstStyle/>
          <a:p>
            <a:pPr algn="ctr"/>
            <a:r>
              <a:rPr lang="de-DE" sz="3600" dirty="0" err="1"/>
              <a:t>Drell</a:t>
            </a:r>
            <a:r>
              <a:rPr lang="de-DE" sz="3600" dirty="0"/>
              <a:t> Yan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A5880-2823-AB45-B44A-9F33B5F66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398" y="1043190"/>
            <a:ext cx="10021536" cy="499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79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3721"/>
            <a:ext cx="9144000" cy="770831"/>
          </a:xfrm>
        </p:spPr>
        <p:txBody>
          <a:bodyPr>
            <a:normAutofit/>
          </a:bodyPr>
          <a:lstStyle/>
          <a:p>
            <a:r>
              <a:rPr lang="de-DE" sz="3600" dirty="0"/>
              <a:t>Units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F148E-25F3-434E-A454-AE6C36F8F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32" y="282086"/>
            <a:ext cx="9605873" cy="633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7B39-A204-F949-B9A5-DFD89D4DD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/>
          </a:bodyPr>
          <a:lstStyle/>
          <a:p>
            <a:pPr algn="ctr"/>
            <a:r>
              <a:rPr lang="de-DE" sz="3600" dirty="0" err="1"/>
              <a:t>Drell</a:t>
            </a:r>
            <a:r>
              <a:rPr lang="de-DE" sz="3600" dirty="0"/>
              <a:t> Yan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F38F5B-3E2E-3D48-B508-6BEE3DA45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" y="519225"/>
            <a:ext cx="4605583" cy="5973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EE9787-68ED-9F4E-ABED-044DCA76B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574" y="1482032"/>
            <a:ext cx="5094513" cy="4571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C6825D-D995-3841-868C-795CA4652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986" y="5972173"/>
            <a:ext cx="1830297" cy="397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2E8617-C02B-954F-811C-E865BA66EB96}"/>
              </a:ext>
            </a:extLst>
          </p:cNvPr>
          <p:cNvSpPr txBox="1"/>
          <p:nvPr/>
        </p:nvSpPr>
        <p:spPr>
          <a:xfrm>
            <a:off x="8459027" y="982175"/>
            <a:ext cx="163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4 </a:t>
            </a:r>
            <a:r>
              <a:rPr lang="de-DE" dirty="0" err="1"/>
              <a:t>leptons</a:t>
            </a:r>
            <a:r>
              <a:rPr lang="de-DE" dirty="0"/>
              <a:t>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79E49-0F45-D344-95D0-B280002FB8C6}"/>
              </a:ext>
            </a:extLst>
          </p:cNvPr>
          <p:cNvSpPr txBox="1"/>
          <p:nvPr/>
        </p:nvSpPr>
        <p:spPr>
          <a:xfrm>
            <a:off x="1712888" y="141667"/>
            <a:ext cx="277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 </a:t>
            </a:r>
            <a:r>
              <a:rPr lang="de-DE" dirty="0" err="1"/>
              <a:t>electrons</a:t>
            </a:r>
            <a:r>
              <a:rPr lang="de-DE" dirty="0"/>
              <a:t>, </a:t>
            </a:r>
            <a:r>
              <a:rPr lang="de-DE" dirty="0" err="1"/>
              <a:t>simulated</a:t>
            </a:r>
            <a:r>
              <a:rPr lang="de-DE" dirty="0"/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714401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7B39-A204-F949-B9A5-DFD89D4DD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An </a:t>
            </a:r>
            <a:r>
              <a:rPr lang="de-DE" sz="3600" dirty="0" err="1"/>
              <a:t>Exercise</a:t>
            </a:r>
            <a:endParaRPr lang="de-DE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0B588-D34B-5747-B337-A62679765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952" y="1022675"/>
            <a:ext cx="8882130" cy="18857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79D508-3307-854F-84F4-7B41185F9B29}"/>
              </a:ext>
            </a:extLst>
          </p:cNvPr>
          <p:cNvSpPr/>
          <p:nvPr/>
        </p:nvSpPr>
        <p:spPr>
          <a:xfrm>
            <a:off x="10032642" y="2395470"/>
            <a:ext cx="656823" cy="39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070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7B39-A204-F949-B9A5-DFD89D4DD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An </a:t>
            </a:r>
            <a:r>
              <a:rPr lang="de-DE" sz="3600" dirty="0" err="1"/>
              <a:t>Exercise</a:t>
            </a:r>
            <a:endParaRPr lang="de-DE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0B588-D34B-5747-B337-A62679765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952" y="1022675"/>
            <a:ext cx="8882130" cy="18857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79D508-3307-854F-84F4-7B41185F9B29}"/>
              </a:ext>
            </a:extLst>
          </p:cNvPr>
          <p:cNvSpPr/>
          <p:nvPr/>
        </p:nvSpPr>
        <p:spPr>
          <a:xfrm>
            <a:off x="10032642" y="2395470"/>
            <a:ext cx="656823" cy="399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5960C-EEE2-2041-955C-176B5D2E3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203" y="2908419"/>
            <a:ext cx="6161736" cy="341872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25395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A7B39-A204-F949-B9A5-DFD89D4DD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064"/>
          </a:xfrm>
        </p:spPr>
        <p:txBody>
          <a:bodyPr>
            <a:normAutofit/>
          </a:bodyPr>
          <a:lstStyle/>
          <a:p>
            <a:pPr algn="ctr"/>
            <a:r>
              <a:rPr lang="de-DE" sz="3600" dirty="0" err="1">
                <a:solidFill>
                  <a:srgbClr val="0070C0"/>
                </a:solidFill>
              </a:rPr>
              <a:t>Calculation</a:t>
            </a:r>
            <a:r>
              <a:rPr lang="de-DE" sz="3600" dirty="0">
                <a:solidFill>
                  <a:srgbClr val="0070C0"/>
                </a:solidFill>
              </a:rPr>
              <a:t> </a:t>
            </a:r>
            <a:r>
              <a:rPr lang="de-DE" sz="3600" dirty="0" err="1">
                <a:solidFill>
                  <a:srgbClr val="0070C0"/>
                </a:solidFill>
              </a:rPr>
              <a:t>of</a:t>
            </a:r>
            <a:r>
              <a:rPr lang="de-DE" sz="3600" dirty="0">
                <a:solidFill>
                  <a:srgbClr val="0070C0"/>
                </a:solidFill>
              </a:rPr>
              <a:t> a Cross </a:t>
            </a:r>
            <a:r>
              <a:rPr lang="de-DE" sz="3600" dirty="0" err="1">
                <a:solidFill>
                  <a:srgbClr val="0070C0"/>
                </a:solidFill>
              </a:rPr>
              <a:t>Section</a:t>
            </a:r>
            <a:r>
              <a:rPr lang="de-DE" sz="3600" dirty="0">
                <a:solidFill>
                  <a:srgbClr val="0070C0"/>
                </a:solidFill>
              </a:rPr>
              <a:t> (Born)</a:t>
            </a:r>
          </a:p>
        </p:txBody>
      </p:sp>
    </p:spTree>
    <p:extLst>
      <p:ext uri="{BB962C8B-B14F-4D97-AF65-F5344CB8AC3E}">
        <p14:creationId xmlns:p14="http://schemas.microsoft.com/office/powerpoint/2010/main" val="236621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85609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4-momenta of scattering diagram kinematics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827" y="1263540"/>
            <a:ext cx="8686800" cy="48351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7C99EE-5A1D-EA40-9CD5-1FA039168BF8}"/>
              </a:ext>
            </a:extLst>
          </p:cNvPr>
          <p:cNvSpPr txBox="1"/>
          <p:nvPr/>
        </p:nvSpPr>
        <p:spPr>
          <a:xfrm>
            <a:off x="10185843" y="163561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70C0"/>
                </a:solidFill>
              </a:rPr>
              <a:t>Neglect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masses</a:t>
            </a:r>
            <a:endParaRPr lang="de-D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13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381000"/>
            <a:ext cx="7772400" cy="533400"/>
          </a:xfrm>
        </p:spPr>
        <p:txBody>
          <a:bodyPr/>
          <a:lstStyle/>
          <a:p>
            <a:r>
              <a:rPr lang="en-US" sz="2800"/>
              <a:t>QED</a:t>
            </a:r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28600"/>
            <a:ext cx="8686800" cy="603408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75520" y="6309320"/>
            <a:ext cx="5673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Baskerville"/>
                <a:cs typeface="Baskerville"/>
              </a:rPr>
              <a:t>Classical mechanics: Equations of motion  from Lagrange equations L=T-V</a:t>
            </a:r>
          </a:p>
          <a:p>
            <a:r>
              <a:rPr lang="en-US" sz="1400" dirty="0">
                <a:latin typeface="Baskerville"/>
                <a:cs typeface="Baskerville"/>
              </a:rPr>
              <a:t>QED – a </a:t>
            </a:r>
            <a:r>
              <a:rPr lang="en-US" sz="1400" dirty="0" err="1">
                <a:latin typeface="Baskerville"/>
                <a:cs typeface="Baskerville"/>
              </a:rPr>
              <a:t>Lagrangian</a:t>
            </a:r>
            <a:r>
              <a:rPr lang="en-US" sz="1400" dirty="0">
                <a:latin typeface="Baskerville"/>
                <a:cs typeface="Baskerville"/>
              </a:rPr>
              <a:t>, </a:t>
            </a:r>
            <a:r>
              <a:rPr lang="en-US" sz="1400" dirty="0" err="1">
                <a:latin typeface="Baskerville"/>
                <a:cs typeface="Baskerville"/>
              </a:rPr>
              <a:t>renormalisable</a:t>
            </a:r>
            <a:r>
              <a:rPr lang="en-US" sz="1400" dirty="0">
                <a:latin typeface="Baskerville"/>
                <a:cs typeface="Baskerville"/>
              </a:rPr>
              <a:t> gauge field theory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5560" y="5229200"/>
            <a:ext cx="5626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Baskerville"/>
                <a:cs typeface="Baskerville"/>
              </a:rPr>
              <a:t>“QED and the men who made it”, by </a:t>
            </a:r>
            <a:r>
              <a:rPr lang="en-US" sz="1600" dirty="0" err="1">
                <a:solidFill>
                  <a:srgbClr val="FF0000"/>
                </a:solidFill>
                <a:latin typeface="Baskerville"/>
                <a:cs typeface="Baskerville"/>
              </a:rPr>
              <a:t>S.Schweber</a:t>
            </a:r>
            <a:r>
              <a:rPr lang="en-US" sz="1600" dirty="0">
                <a:solidFill>
                  <a:srgbClr val="FF0000"/>
                </a:solidFill>
                <a:latin typeface="Baskerville"/>
                <a:cs typeface="Baskerville"/>
              </a:rPr>
              <a:t>, Princeton 1994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14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260648"/>
            <a:ext cx="7772400" cy="50405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n-lt"/>
                <a:cs typeface="Baskerville"/>
              </a:rPr>
              <a:t>Feynman Diagrams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5" y="980728"/>
            <a:ext cx="4392137" cy="381642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2567608" y="2420888"/>
            <a:ext cx="0" cy="11521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2279576" y="3789040"/>
            <a:ext cx="595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/>
                <a:cs typeface="Baskerville"/>
              </a:rPr>
              <a:t>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49611" y="4941168"/>
            <a:ext cx="3106765" cy="1569660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Baskerville"/>
                <a:cs typeface="Baskerville"/>
              </a:rPr>
              <a:t>In QED, as in other quantum field theories,</a:t>
            </a:r>
          </a:p>
          <a:p>
            <a:r>
              <a:rPr lang="en-US" sz="1200" dirty="0">
                <a:latin typeface="Baskerville"/>
                <a:cs typeface="Baskerville"/>
              </a:rPr>
              <a:t>we can use the little pictures invented by</a:t>
            </a:r>
          </a:p>
          <a:p>
            <a:r>
              <a:rPr lang="en-US" sz="1200" dirty="0">
                <a:latin typeface="Baskerville"/>
                <a:cs typeface="Baskerville"/>
              </a:rPr>
              <a:t>my colleague Richard Feynman, which are</a:t>
            </a:r>
          </a:p>
          <a:p>
            <a:r>
              <a:rPr lang="en-US" sz="1200" dirty="0">
                <a:latin typeface="Baskerville"/>
                <a:cs typeface="Baskerville"/>
              </a:rPr>
              <a:t>supposed to give the illusion of understanding</a:t>
            </a:r>
          </a:p>
          <a:p>
            <a:r>
              <a:rPr lang="en-US" sz="1200" dirty="0">
                <a:latin typeface="Baskerville"/>
                <a:cs typeface="Baskerville"/>
              </a:rPr>
              <a:t>what is going on in quantum field theory.</a:t>
            </a:r>
          </a:p>
          <a:p>
            <a:r>
              <a:rPr lang="en-US" sz="1200" dirty="0" err="1">
                <a:latin typeface="Baskerville"/>
                <a:cs typeface="Baskerville"/>
              </a:rPr>
              <a:t>M.Gell</a:t>
            </a:r>
            <a:r>
              <a:rPr lang="en-US" sz="1200" dirty="0">
                <a:latin typeface="Baskerville"/>
                <a:cs typeface="Baskerville"/>
              </a:rPr>
              <a:t>-Mann</a:t>
            </a:r>
          </a:p>
          <a:p>
            <a:endParaRPr lang="en-US" sz="1200" dirty="0">
              <a:latin typeface="Baskerville"/>
              <a:cs typeface="Baskerville"/>
            </a:endParaRPr>
          </a:p>
          <a:p>
            <a:r>
              <a:rPr lang="en-US" sz="1200" dirty="0">
                <a:latin typeface="Baskerville"/>
                <a:cs typeface="Baskerville"/>
              </a:rPr>
              <a:t>cited in “Particles and Nuclei”,  </a:t>
            </a:r>
            <a:r>
              <a:rPr lang="en-US" sz="1200" dirty="0" err="1">
                <a:latin typeface="Baskerville"/>
                <a:cs typeface="Baskerville"/>
              </a:rPr>
              <a:t>B.Povh</a:t>
            </a:r>
            <a:r>
              <a:rPr lang="en-US" sz="1200" dirty="0">
                <a:latin typeface="Baskerville"/>
                <a:cs typeface="Baskerville"/>
              </a:rPr>
              <a:t> et al.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6281" y="1628800"/>
            <a:ext cx="970347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47529" y="5013176"/>
            <a:ext cx="5262979" cy="156966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Baskerville"/>
                <a:cs typeface="Baskerville"/>
              </a:rPr>
              <a:t>Electron is a line, incoming/outgoing</a:t>
            </a:r>
          </a:p>
          <a:p>
            <a:r>
              <a:rPr lang="en-US" sz="1600" dirty="0">
                <a:latin typeface="Baskerville"/>
                <a:cs typeface="Baskerville"/>
              </a:rPr>
              <a:t>Photon is a wiggly line</a:t>
            </a:r>
          </a:p>
          <a:p>
            <a:r>
              <a:rPr lang="en-US" sz="1600" dirty="0">
                <a:latin typeface="Baskerville"/>
                <a:cs typeface="Baskerville"/>
              </a:rPr>
              <a:t>Emission of photon determines a vertex.</a:t>
            </a:r>
          </a:p>
          <a:p>
            <a:r>
              <a:rPr lang="en-US" sz="1600" dirty="0">
                <a:latin typeface="Baskerville"/>
                <a:cs typeface="Baskerville"/>
              </a:rPr>
              <a:t>Conservation of charge and energy-momentum at the vertex</a:t>
            </a:r>
          </a:p>
          <a:p>
            <a:r>
              <a:rPr lang="en-US" sz="1600" dirty="0">
                <a:latin typeface="Baskerville"/>
                <a:cs typeface="Baskerville"/>
              </a:rPr>
              <a:t>(yields </a:t>
            </a:r>
            <a:r>
              <a:rPr lang="en-US" sz="1600" dirty="0" err="1">
                <a:latin typeface="Baskerville"/>
                <a:cs typeface="Baskerville"/>
              </a:rPr>
              <a:t>δ</a:t>
            </a:r>
            <a:r>
              <a:rPr lang="en-US" sz="1600" dirty="0">
                <a:latin typeface="Baskerville"/>
                <a:cs typeface="Baskerville"/>
              </a:rPr>
              <a:t>-functions for the sum of 4-momenta)</a:t>
            </a:r>
          </a:p>
          <a:p>
            <a:r>
              <a:rPr lang="en-US" sz="1600" dirty="0">
                <a:latin typeface="Baskerville"/>
                <a:cs typeface="Baskerville"/>
              </a:rPr>
              <a:t>Probability of this emission is proportional to charge e=√(4πα)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040216" y="3212977"/>
            <a:ext cx="22538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    </a:t>
            </a:r>
            <a:r>
              <a:rPr lang="en-US" sz="1400" dirty="0">
                <a:latin typeface="Baskerville"/>
                <a:cs typeface="Baskerville"/>
              </a:rPr>
              <a:t> </a:t>
            </a:r>
            <a:r>
              <a:rPr lang="en-US" sz="1400" dirty="0" err="1">
                <a:latin typeface="Baskerville"/>
                <a:cs typeface="Baskerville"/>
              </a:rPr>
              <a:t>cf</a:t>
            </a:r>
            <a:r>
              <a:rPr lang="en-US" sz="1400" dirty="0">
                <a:latin typeface="Baskerville"/>
                <a:cs typeface="Baskerville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Baskerville"/>
                <a:cs typeface="Baskerville"/>
              </a:rPr>
              <a:t>Feynman lectures</a:t>
            </a:r>
          </a:p>
          <a:p>
            <a:r>
              <a:rPr lang="en-US" sz="1400" dirty="0">
                <a:solidFill>
                  <a:srgbClr val="FF0000"/>
                </a:solidFill>
                <a:latin typeface="Baskerville"/>
                <a:cs typeface="Baskerville"/>
              </a:rPr>
              <a:t>(video tapes, New Zealand)</a:t>
            </a:r>
          </a:p>
          <a:p>
            <a:r>
              <a:rPr lang="en-US" sz="1400" dirty="0">
                <a:solidFill>
                  <a:srgbClr val="FF0000"/>
                </a:solidFill>
                <a:latin typeface="Baskerville"/>
                <a:cs typeface="Baskerville"/>
              </a:rPr>
              <a:t>An introduction to QED by </a:t>
            </a:r>
          </a:p>
          <a:p>
            <a:r>
              <a:rPr lang="en-US" sz="1400" dirty="0">
                <a:solidFill>
                  <a:srgbClr val="FF0000"/>
                </a:solidFill>
                <a:latin typeface="Baskerville"/>
                <a:cs typeface="Baskerville"/>
              </a:rPr>
              <a:t>the master, you can listen to</a:t>
            </a:r>
            <a:endParaRPr lang="en-US" sz="1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478062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44072" y="381000"/>
            <a:ext cx="3390528" cy="533400"/>
          </a:xfrm>
        </p:spPr>
        <p:txBody>
          <a:bodyPr/>
          <a:lstStyle/>
          <a:p>
            <a:r>
              <a:rPr lang="en-US" sz="2800" dirty="0">
                <a:solidFill>
                  <a:srgbClr val="0070C0"/>
                </a:solidFill>
                <a:latin typeface="+mn-lt"/>
                <a:cs typeface="Baskerville"/>
              </a:rPr>
              <a:t>Feynman Rules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381000"/>
            <a:ext cx="4816053" cy="600032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6600056" y="1196752"/>
          <a:ext cx="38100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5" imgW="2667000" imgH="419100" progId="Equation.3">
                  <p:embed/>
                </p:oleObj>
              </mc:Choice>
              <mc:Fallback>
                <p:oleObj name="Equation" r:id="rId5" imgW="2667000" imgH="419100" progId="Equation.3">
                  <p:embed/>
                  <p:pic>
                    <p:nvPicPr>
                      <p:cNvPr id="235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056" y="1196752"/>
                        <a:ext cx="3810000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4153" y="2060848"/>
            <a:ext cx="19272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816080" y="4365104"/>
            <a:ext cx="3672800" cy="1815882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Baskerville"/>
                <a:cs typeface="Baskerville"/>
              </a:rPr>
              <a:t>Feynman diagrams lead to straightforward</a:t>
            </a:r>
          </a:p>
          <a:p>
            <a:r>
              <a:rPr lang="en-US" sz="1600" dirty="0">
                <a:latin typeface="Baskerville"/>
                <a:cs typeface="Baskerville"/>
              </a:rPr>
              <a:t>calculation of scattering amplitudes. This</a:t>
            </a:r>
          </a:p>
          <a:p>
            <a:r>
              <a:rPr lang="en-US" sz="1600" dirty="0">
                <a:latin typeface="Baskerville"/>
                <a:cs typeface="Baskerville"/>
              </a:rPr>
              <a:t>requires also to sum over incoming and </a:t>
            </a:r>
          </a:p>
          <a:p>
            <a:r>
              <a:rPr lang="en-US" sz="1600" dirty="0">
                <a:latin typeface="Baskerville"/>
                <a:cs typeface="Baskerville"/>
              </a:rPr>
              <a:t>average over final state spin states. The</a:t>
            </a:r>
          </a:p>
          <a:p>
            <a:r>
              <a:rPr lang="en-US" sz="1600" dirty="0">
                <a:latin typeface="Baskerville"/>
                <a:cs typeface="Baskerville"/>
              </a:rPr>
              <a:t>cross section is obtained from the square</a:t>
            </a:r>
          </a:p>
          <a:p>
            <a:r>
              <a:rPr lang="en-US" sz="1600" dirty="0">
                <a:latin typeface="Baskerville"/>
                <a:cs typeface="Baskerville"/>
              </a:rPr>
              <a:t>of the (complex) amplitude (TT*)</a:t>
            </a:r>
          </a:p>
          <a:p>
            <a:r>
              <a:rPr lang="en-US" sz="1600" dirty="0">
                <a:latin typeface="Baskerville"/>
                <a:cs typeface="Baskerville"/>
              </a:rPr>
              <a:t>taking into account phase space factors.</a:t>
            </a:r>
          </a:p>
        </p:txBody>
      </p:sp>
    </p:spTree>
    <p:extLst>
      <p:ext uri="{BB962C8B-B14F-4D97-AF65-F5344CB8AC3E}">
        <p14:creationId xmlns:p14="http://schemas.microsoft.com/office/powerpoint/2010/main" val="255924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8759"/>
            <a:ext cx="8229600" cy="80963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Amplitudes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56" y="1027511"/>
            <a:ext cx="8686800" cy="5385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0508" y="6412669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Feynman Rules: </a:t>
            </a:r>
            <a:r>
              <a:rPr lang="en-US" dirty="0" err="1">
                <a:solidFill>
                  <a:srgbClr val="0070C0"/>
                </a:solidFill>
              </a:rPr>
              <a:t>Bogoljubov,Shirkov</a:t>
            </a:r>
            <a:r>
              <a:rPr lang="en-US" dirty="0">
                <a:solidFill>
                  <a:srgbClr val="0070C0"/>
                </a:solidFill>
              </a:rPr>
              <a:t>: Quantum Field Theory</a:t>
            </a:r>
          </a:p>
        </p:txBody>
      </p:sp>
    </p:spTree>
    <p:extLst>
      <p:ext uri="{BB962C8B-B14F-4D97-AF65-F5344CB8AC3E}">
        <p14:creationId xmlns:p14="http://schemas.microsoft.com/office/powerpoint/2010/main" val="2611272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24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Amplitude Product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377" y="913884"/>
            <a:ext cx="7596685" cy="5878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78" y="384226"/>
            <a:ext cx="2105223" cy="10593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48692" y="867415"/>
            <a:ext cx="201350" cy="1548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7359F-D24F-0A4F-A7C3-10FBB5C1E532}"/>
              </a:ext>
            </a:extLst>
          </p:cNvPr>
          <p:cNvSpPr txBox="1"/>
          <p:nvPr/>
        </p:nvSpPr>
        <p:spPr>
          <a:xfrm>
            <a:off x="9493040" y="1181932"/>
            <a:ext cx="2260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70C0"/>
                </a:solidFill>
              </a:rPr>
              <a:t>Average </a:t>
            </a:r>
            <a:r>
              <a:rPr lang="de-DE" sz="1400" dirty="0" err="1">
                <a:solidFill>
                  <a:srgbClr val="0070C0"/>
                </a:solidFill>
              </a:rPr>
              <a:t>over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r>
              <a:rPr lang="de-DE" sz="1400" dirty="0" err="1">
                <a:solidFill>
                  <a:srgbClr val="0070C0"/>
                </a:solidFill>
              </a:rPr>
              <a:t>incoming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r>
              <a:rPr lang="de-DE" sz="1400" dirty="0" err="1">
                <a:solidFill>
                  <a:srgbClr val="0070C0"/>
                </a:solidFill>
              </a:rPr>
              <a:t>spins</a:t>
            </a:r>
            <a:endParaRPr lang="de-DE" sz="1400" dirty="0">
              <a:solidFill>
                <a:srgbClr val="0070C0"/>
              </a:solidFill>
            </a:endParaRPr>
          </a:p>
          <a:p>
            <a:r>
              <a:rPr lang="de-DE" sz="1400" dirty="0" err="1">
                <a:solidFill>
                  <a:srgbClr val="0070C0"/>
                </a:solidFill>
              </a:rPr>
              <a:t>Sum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r>
              <a:rPr lang="de-DE" sz="1400" dirty="0" err="1">
                <a:solidFill>
                  <a:srgbClr val="0070C0"/>
                </a:solidFill>
              </a:rPr>
              <a:t>over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r>
              <a:rPr lang="de-DE" sz="1400" dirty="0" err="1">
                <a:solidFill>
                  <a:srgbClr val="0070C0"/>
                </a:solidFill>
              </a:rPr>
              <a:t>outgoing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r>
              <a:rPr lang="de-DE" sz="1400" dirty="0" err="1">
                <a:solidFill>
                  <a:srgbClr val="0070C0"/>
                </a:solidFill>
              </a:rPr>
              <a:t>spins</a:t>
            </a:r>
            <a:endParaRPr lang="de-DE" sz="1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32389-37B0-1D4D-83FD-12FA40DF4708}"/>
              </a:ext>
            </a:extLst>
          </p:cNvPr>
          <p:cNvSpPr txBox="1"/>
          <p:nvPr/>
        </p:nvSpPr>
        <p:spPr>
          <a:xfrm>
            <a:off x="9324304" y="4945487"/>
            <a:ext cx="194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</a:rPr>
              <a:t>Trace </a:t>
            </a:r>
            <a:r>
              <a:rPr lang="de-DE" dirty="0" err="1">
                <a:solidFill>
                  <a:srgbClr val="0070C0"/>
                </a:solidFill>
              </a:rPr>
              <a:t>of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y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matrices</a:t>
            </a:r>
            <a:endParaRPr lang="de-D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0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C0D1FB-E2B1-EC4F-B3F0-BF9BF41B3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90" y="901520"/>
            <a:ext cx="3623635" cy="579933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C5A7A3-F904-9441-9C4C-3EFB195993F7}"/>
              </a:ext>
            </a:extLst>
          </p:cNvPr>
          <p:cNvSpPr txBox="1"/>
          <p:nvPr/>
        </p:nvSpPr>
        <p:spPr>
          <a:xfrm>
            <a:off x="682580" y="193320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</a:rPr>
              <a:t>Units </a:t>
            </a:r>
            <a:r>
              <a:rPr lang="de-DE" sz="2400" b="1" dirty="0" err="1">
                <a:solidFill>
                  <a:srgbClr val="002060"/>
                </a:solidFill>
              </a:rPr>
              <a:t>and</a:t>
            </a:r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de-DE" sz="2400" b="1" dirty="0" err="1">
                <a:solidFill>
                  <a:srgbClr val="002060"/>
                </a:solidFill>
              </a:rPr>
              <a:t>Dimensions</a:t>
            </a:r>
            <a:endParaRPr lang="de-DE" sz="24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8091D-8C7E-1A4A-90D7-AB854941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909" y="1287886"/>
            <a:ext cx="2354018" cy="4494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872DD8-9DB2-C945-B01B-0C75EE2C3878}"/>
              </a:ext>
            </a:extLst>
          </p:cNvPr>
          <p:cNvSpPr txBox="1"/>
          <p:nvPr/>
        </p:nvSpPr>
        <p:spPr>
          <a:xfrm>
            <a:off x="5064769" y="358145"/>
            <a:ext cx="6673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Dimension </a:t>
            </a:r>
            <a:r>
              <a:rPr lang="de-DE" sz="2000" dirty="0" err="1">
                <a:solidFill>
                  <a:srgbClr val="FF0000"/>
                </a:solidFill>
              </a:rPr>
              <a:t>Counting</a:t>
            </a:r>
            <a:r>
              <a:rPr lang="de-DE" sz="2000" dirty="0">
                <a:solidFill>
                  <a:srgbClr val="FF0000"/>
                </a:solidFill>
              </a:rPr>
              <a:t>. </a:t>
            </a:r>
            <a:r>
              <a:rPr lang="de-DE" sz="2000" dirty="0" err="1">
                <a:solidFill>
                  <a:srgbClr val="FF0000"/>
                </a:solidFill>
              </a:rPr>
              <a:t>Example</a:t>
            </a:r>
            <a:r>
              <a:rPr lang="de-DE" sz="2000" dirty="0">
                <a:solidFill>
                  <a:srgbClr val="FF0000"/>
                </a:solidFill>
              </a:rPr>
              <a:t>: </a:t>
            </a:r>
            <a:r>
              <a:rPr lang="de-DE" sz="2000" dirty="0" err="1">
                <a:solidFill>
                  <a:srgbClr val="FF0000"/>
                </a:solidFill>
              </a:rPr>
              <a:t>ey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16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sz="2000" dirty="0" err="1">
                <a:solidFill>
                  <a:srgbClr val="FF0000"/>
                </a:solidFill>
                <a:sym typeface="Wingdings" pitchFamily="2" charset="2"/>
              </a:rPr>
              <a:t>ey</a:t>
            </a:r>
            <a:r>
              <a:rPr lang="de-DE" sz="2000" dirty="0">
                <a:solidFill>
                  <a:srgbClr val="FF0000"/>
                </a:solidFill>
                <a:sym typeface="Wingdings" pitchFamily="2" charset="2"/>
              </a:rPr>
              <a:t> Thompson </a:t>
            </a:r>
            <a:r>
              <a:rPr lang="de-DE" sz="2000" dirty="0" err="1">
                <a:solidFill>
                  <a:srgbClr val="FF0000"/>
                </a:solidFill>
                <a:sym typeface="Wingdings" pitchFamily="2" charset="2"/>
              </a:rPr>
              <a:t>Scattering</a:t>
            </a:r>
            <a:endParaRPr lang="de-DE" sz="20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96B4A8-B85A-0D4A-BC6D-09C2168D4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202" y="965913"/>
            <a:ext cx="3703335" cy="34273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21EE21-28C9-394A-9531-085B3593FC9E}"/>
                  </a:ext>
                </a:extLst>
              </p:cNvPr>
              <p:cNvSpPr txBox="1"/>
              <p:nvPr/>
            </p:nvSpPr>
            <p:spPr>
              <a:xfrm>
                <a:off x="8130113" y="4623515"/>
                <a:ext cx="147829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de-DE" dirty="0">
                  <a:sym typeface="Wingdings" pitchFamily="2" charset="2"/>
                </a:endParaRPr>
              </a:p>
              <a:p>
                <a:endParaRPr lang="de-DE" dirty="0">
                  <a:sym typeface="Wingdings" pitchFamily="2" charset="2"/>
                </a:endParaRPr>
              </a:p>
              <a:p>
                <a:endParaRPr lang="de-DE" dirty="0">
                  <a:sym typeface="Wingdings" pitchFamily="2" charset="2"/>
                </a:endParaRPr>
              </a:p>
              <a:p>
                <a:endParaRPr lang="de-DE" dirty="0">
                  <a:sym typeface="Wingdings" pitchFamily="2" charset="2"/>
                </a:endParaRPr>
              </a:p>
              <a:p>
                <a:r>
                  <a:rPr lang="de-DE" sz="1400" dirty="0">
                    <a:solidFill>
                      <a:srgbClr val="FF0000"/>
                    </a:solidFill>
                    <a:sym typeface="Wingdings" pitchFamily="2" charset="2"/>
                  </a:rPr>
                  <a:t></a:t>
                </a:r>
                <a:r>
                  <a:rPr lang="de-DE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𝜎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=? 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𝑏𝑎𝑟𝑛</m:t>
                    </m:r>
                  </m:oMath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21EE21-28C9-394A-9531-085B3593F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113" y="4623515"/>
                <a:ext cx="1478290" cy="1477328"/>
              </a:xfrm>
              <a:prstGeom prst="rect">
                <a:avLst/>
              </a:prstGeom>
              <a:blipFill>
                <a:blip r:embed="rId5"/>
                <a:stretch>
                  <a:fillRect l="-847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2E26322-270E-554D-BE24-AB21A60DE519}"/>
              </a:ext>
            </a:extLst>
          </p:cNvPr>
          <p:cNvSpPr txBox="1"/>
          <p:nvPr/>
        </p:nvSpPr>
        <p:spPr>
          <a:xfrm>
            <a:off x="4932609" y="6203875"/>
            <a:ext cx="4088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</a:t>
            </a:r>
            <a:r>
              <a:rPr lang="de-DE" baseline="-25000" dirty="0"/>
              <a:t>e</a:t>
            </a:r>
            <a:r>
              <a:rPr lang="de-DE" dirty="0"/>
              <a:t> = Compton </a:t>
            </a:r>
            <a:r>
              <a:rPr lang="de-DE" dirty="0" err="1"/>
              <a:t>wavelength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electron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54702-62D6-EA49-9655-B4C28054438E}"/>
              </a:ext>
            </a:extLst>
          </p:cNvPr>
          <p:cNvSpPr txBox="1"/>
          <p:nvPr/>
        </p:nvSpPr>
        <p:spPr>
          <a:xfrm>
            <a:off x="5769734" y="2640169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-1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393BE-332D-7540-AFE3-0903AF8797D8}"/>
              </a:ext>
            </a:extLst>
          </p:cNvPr>
          <p:cNvSpPr txBox="1"/>
          <p:nvPr/>
        </p:nvSpPr>
        <p:spPr>
          <a:xfrm>
            <a:off x="5502833" y="2835734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(       )</a:t>
            </a:r>
          </a:p>
        </p:txBody>
      </p:sp>
    </p:spTree>
    <p:extLst>
      <p:ext uri="{BB962C8B-B14F-4D97-AF65-F5344CB8AC3E}">
        <p14:creationId xmlns:p14="http://schemas.microsoft.com/office/powerpoint/2010/main" val="1692271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4-Vector Algebra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732" y="1448618"/>
            <a:ext cx="8735876" cy="491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13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9277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Product of Amplitudes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450" y="1057745"/>
            <a:ext cx="6247658" cy="2147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871" y="3183800"/>
            <a:ext cx="5062500" cy="1594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6612" y="4777983"/>
            <a:ext cx="5947192" cy="1842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63805" y="5560750"/>
            <a:ext cx="97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cf</a:t>
            </a:r>
            <a:r>
              <a:rPr lang="en-US" dirty="0"/>
              <a:t> above</a:t>
            </a:r>
          </a:p>
        </p:txBody>
      </p:sp>
    </p:spTree>
    <p:extLst>
      <p:ext uri="{BB962C8B-B14F-4D97-AF65-F5344CB8AC3E}">
        <p14:creationId xmlns:p14="http://schemas.microsoft.com/office/powerpoint/2010/main" val="7687811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702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Cross Section </a:t>
            </a:r>
            <a:r>
              <a:rPr lang="en-US" sz="1800" dirty="0" err="1">
                <a:solidFill>
                  <a:srgbClr val="0070C0"/>
                </a:solidFill>
              </a:rPr>
              <a:t>Kajantie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Byckling</a:t>
            </a:r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944863"/>
            <a:ext cx="8028831" cy="35140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934" y="4766026"/>
            <a:ext cx="7370281" cy="16041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0448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1698"/>
            <a:ext cx="8229600" cy="82512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Elastic </a:t>
            </a:r>
            <a:r>
              <a:rPr lang="en-US" sz="3200" dirty="0" err="1">
                <a:solidFill>
                  <a:srgbClr val="0070C0"/>
                </a:solidFill>
              </a:rPr>
              <a:t>lp</a:t>
            </a:r>
            <a:r>
              <a:rPr lang="en-US" sz="3200" dirty="0">
                <a:solidFill>
                  <a:srgbClr val="0070C0"/>
                </a:solidFill>
              </a:rPr>
              <a:t> Scattering Cross Section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128" y="986036"/>
            <a:ext cx="7751684" cy="5526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973" y="6110089"/>
            <a:ext cx="1453689" cy="46592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E36007-495B-8D43-AFDC-A4F058396B76}"/>
              </a:ext>
            </a:extLst>
          </p:cNvPr>
          <p:cNvSpPr/>
          <p:nvPr/>
        </p:nvSpPr>
        <p:spPr>
          <a:xfrm>
            <a:off x="3966693" y="4855335"/>
            <a:ext cx="154546" cy="180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450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121754" y="-342363"/>
            <a:ext cx="5638800" cy="11430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Inelastic </a:t>
            </a:r>
            <a:r>
              <a:rPr lang="en-US" sz="1800" dirty="0" err="1">
                <a:solidFill>
                  <a:srgbClr val="000000"/>
                </a:solidFill>
              </a:rPr>
              <a:t>ep</a:t>
            </a:r>
            <a:r>
              <a:rPr lang="en-US" sz="1800" dirty="0">
                <a:solidFill>
                  <a:srgbClr val="000000"/>
                </a:solidFill>
              </a:rPr>
              <a:t> Scattering in the QPM</a:t>
            </a:r>
          </a:p>
        </p:txBody>
      </p:sp>
      <p:cxnSp>
        <p:nvCxnSpPr>
          <p:cNvPr id="91139" name="AutoShape 1027"/>
          <p:cNvCxnSpPr>
            <a:cxnSpLocks noChangeShapeType="1"/>
          </p:cNvCxnSpPr>
          <p:nvPr/>
        </p:nvCxnSpPr>
        <p:spPr bwMode="auto">
          <a:xfrm flipH="1">
            <a:off x="4362450" y="998538"/>
            <a:ext cx="395288" cy="6858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1140" name="Text Box 1028"/>
          <p:cNvSpPr txBox="1">
            <a:spLocks noChangeArrowheads="1"/>
          </p:cNvSpPr>
          <p:nvPr/>
        </p:nvSpPr>
        <p:spPr bwMode="auto">
          <a:xfrm>
            <a:off x="3521161" y="3061208"/>
            <a:ext cx="277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buFontTx/>
              <a:buChar char=" "/>
            </a:pPr>
            <a:endParaRPr lang="de-DE" sz="3200">
              <a:solidFill>
                <a:schemeClr val="accent2"/>
              </a:solidFill>
            </a:endParaRPr>
          </a:p>
        </p:txBody>
      </p:sp>
      <p:sp>
        <p:nvSpPr>
          <p:cNvPr id="91141" name="Text Box 1029"/>
          <p:cNvSpPr txBox="1">
            <a:spLocks noChangeArrowheads="1"/>
          </p:cNvSpPr>
          <p:nvPr/>
        </p:nvSpPr>
        <p:spPr bwMode="auto">
          <a:xfrm>
            <a:off x="8616950" y="1341438"/>
            <a:ext cx="719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endParaRPr lang="de-DE">
              <a:solidFill>
                <a:srgbClr val="008000"/>
              </a:solidFill>
            </a:endParaRPr>
          </a:p>
        </p:txBody>
      </p:sp>
      <p:sp>
        <p:nvSpPr>
          <p:cNvPr id="91144" name="Rectangle 1032"/>
          <p:cNvSpPr>
            <a:spLocks noChangeArrowheads="1"/>
          </p:cNvSpPr>
          <p:nvPr/>
        </p:nvSpPr>
        <p:spPr bwMode="auto">
          <a:xfrm>
            <a:off x="1981200" y="23813"/>
            <a:ext cx="33687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Elastic </a:t>
            </a:r>
            <a:r>
              <a:rPr lang="en-US" dirty="0" err="1"/>
              <a:t>ep</a:t>
            </a:r>
            <a:r>
              <a:rPr lang="en-US" dirty="0"/>
              <a:t> Scattering Cross Section</a:t>
            </a:r>
          </a:p>
        </p:txBody>
      </p:sp>
      <p:pic>
        <p:nvPicPr>
          <p:cNvPr id="91145" name="Picture 1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7200"/>
            <a:ext cx="4267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1146" name="Picture 1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457200"/>
            <a:ext cx="4459288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1063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95301" y="-702525"/>
            <a:ext cx="6172200" cy="868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785491" y="78147"/>
            <a:ext cx="855984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+mn-lt"/>
              </a:rPr>
              <a:t>Verification of the Quark-Parton Model - Fractional Electric Charges</a:t>
            </a:r>
          </a:p>
        </p:txBody>
      </p:sp>
    </p:spTree>
    <p:extLst>
      <p:ext uri="{BB962C8B-B14F-4D97-AF65-F5344CB8AC3E}">
        <p14:creationId xmlns:p14="http://schemas.microsoft.com/office/powerpoint/2010/main" val="2905861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3721"/>
            <a:ext cx="9144000" cy="770831"/>
          </a:xfrm>
        </p:spPr>
        <p:txBody>
          <a:bodyPr>
            <a:normAutofit/>
          </a:bodyPr>
          <a:lstStyle/>
          <a:p>
            <a:r>
              <a:rPr lang="de-DE" sz="3600" dirty="0" err="1"/>
              <a:t>Kinematics</a:t>
            </a:r>
            <a:endParaRPr lang="de-DE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EE5C6-6010-A346-B98A-FFDB3633FF05}"/>
              </a:ext>
            </a:extLst>
          </p:cNvPr>
          <p:cNvSpPr txBox="1"/>
          <p:nvPr/>
        </p:nvSpPr>
        <p:spPr>
          <a:xfrm>
            <a:off x="3094216" y="3618963"/>
            <a:ext cx="600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70C0"/>
                </a:solidFill>
              </a:rPr>
              <a:t>Good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luck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to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your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further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research</a:t>
            </a:r>
            <a:r>
              <a:rPr lang="de-DE" dirty="0">
                <a:solidFill>
                  <a:srgbClr val="0070C0"/>
                </a:solidFill>
              </a:rPr>
              <a:t>, </a:t>
            </a:r>
            <a:r>
              <a:rPr lang="de-DE" dirty="0" err="1">
                <a:solidFill>
                  <a:srgbClr val="0070C0"/>
                </a:solidFill>
              </a:rPr>
              <a:t>PhDs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and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beyond</a:t>
            </a:r>
            <a:r>
              <a:rPr lang="de-DE" dirty="0">
                <a:solidFill>
                  <a:srgbClr val="0070C0"/>
                </a:solidFill>
              </a:rPr>
              <a:t>. </a:t>
            </a:r>
            <a:r>
              <a:rPr lang="de-DE" dirty="0" err="1">
                <a:solidFill>
                  <a:srgbClr val="0070C0"/>
                </a:solidFill>
              </a:rPr>
              <a:t>Thanks</a:t>
            </a:r>
            <a:r>
              <a:rPr lang="de-DE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61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C0D1FB-E2B1-EC4F-B3F0-BF9BF41B3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90" y="901520"/>
            <a:ext cx="3623635" cy="579933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C5A7A3-F904-9441-9C4C-3EFB195993F7}"/>
              </a:ext>
            </a:extLst>
          </p:cNvPr>
          <p:cNvSpPr txBox="1"/>
          <p:nvPr/>
        </p:nvSpPr>
        <p:spPr>
          <a:xfrm>
            <a:off x="682580" y="193320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</a:rPr>
              <a:t>Units </a:t>
            </a:r>
            <a:r>
              <a:rPr lang="de-DE" sz="2400" b="1" dirty="0" err="1">
                <a:solidFill>
                  <a:srgbClr val="002060"/>
                </a:solidFill>
              </a:rPr>
              <a:t>and</a:t>
            </a:r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de-DE" sz="2400" b="1" dirty="0" err="1">
                <a:solidFill>
                  <a:srgbClr val="002060"/>
                </a:solidFill>
              </a:rPr>
              <a:t>Dimensions</a:t>
            </a:r>
            <a:endParaRPr lang="de-DE" sz="24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8091D-8C7E-1A4A-90D7-AB854941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909" y="1287886"/>
            <a:ext cx="2354018" cy="4494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872DD8-9DB2-C945-B01B-0C75EE2C3878}"/>
              </a:ext>
            </a:extLst>
          </p:cNvPr>
          <p:cNvSpPr txBox="1"/>
          <p:nvPr/>
        </p:nvSpPr>
        <p:spPr>
          <a:xfrm>
            <a:off x="5064769" y="358145"/>
            <a:ext cx="6673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Dimension </a:t>
            </a:r>
            <a:r>
              <a:rPr lang="de-DE" sz="2000" dirty="0" err="1">
                <a:solidFill>
                  <a:srgbClr val="FF0000"/>
                </a:solidFill>
              </a:rPr>
              <a:t>Counting</a:t>
            </a:r>
            <a:r>
              <a:rPr lang="de-DE" sz="2000" dirty="0">
                <a:solidFill>
                  <a:srgbClr val="FF0000"/>
                </a:solidFill>
              </a:rPr>
              <a:t>. </a:t>
            </a:r>
            <a:r>
              <a:rPr lang="de-DE" sz="2000" dirty="0" err="1">
                <a:solidFill>
                  <a:srgbClr val="FF0000"/>
                </a:solidFill>
              </a:rPr>
              <a:t>Example</a:t>
            </a:r>
            <a:r>
              <a:rPr lang="de-DE" sz="2000" dirty="0">
                <a:solidFill>
                  <a:srgbClr val="FF0000"/>
                </a:solidFill>
              </a:rPr>
              <a:t>: </a:t>
            </a:r>
            <a:r>
              <a:rPr lang="de-DE" sz="2000" dirty="0" err="1">
                <a:solidFill>
                  <a:srgbClr val="FF0000"/>
                </a:solidFill>
              </a:rPr>
              <a:t>ey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16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sz="2000" dirty="0" err="1">
                <a:solidFill>
                  <a:srgbClr val="FF0000"/>
                </a:solidFill>
                <a:sym typeface="Wingdings" pitchFamily="2" charset="2"/>
              </a:rPr>
              <a:t>ey</a:t>
            </a:r>
            <a:r>
              <a:rPr lang="de-DE" sz="2000" dirty="0">
                <a:solidFill>
                  <a:srgbClr val="FF0000"/>
                </a:solidFill>
                <a:sym typeface="Wingdings" pitchFamily="2" charset="2"/>
              </a:rPr>
              <a:t> Thompson </a:t>
            </a:r>
            <a:r>
              <a:rPr lang="de-DE" sz="2000" dirty="0" err="1">
                <a:solidFill>
                  <a:srgbClr val="FF0000"/>
                </a:solidFill>
                <a:sym typeface="Wingdings" pitchFamily="2" charset="2"/>
              </a:rPr>
              <a:t>Scattering</a:t>
            </a:r>
            <a:endParaRPr lang="de-DE" sz="2000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96B4A8-B85A-0D4A-BC6D-09C2168D4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202" y="965913"/>
            <a:ext cx="3703335" cy="342735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21EE21-28C9-394A-9531-085B3593FC9E}"/>
                  </a:ext>
                </a:extLst>
              </p:cNvPr>
              <p:cNvSpPr txBox="1"/>
              <p:nvPr/>
            </p:nvSpPr>
            <p:spPr>
              <a:xfrm>
                <a:off x="8130113" y="4623515"/>
                <a:ext cx="3498073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(2 10</a:t>
                </a:r>
                <a:r>
                  <a:rPr lang="de-DE" baseline="30000" dirty="0"/>
                  <a:t>-16</a:t>
                </a:r>
                <a:r>
                  <a:rPr lang="de-DE" dirty="0"/>
                  <a:t> m/ 0.5 10</a:t>
                </a:r>
                <a:r>
                  <a:rPr lang="de-DE" baseline="30000" dirty="0"/>
                  <a:t>-3 </a:t>
                </a:r>
                <a:r>
                  <a:rPr lang="de-DE" dirty="0"/>
                  <a:t>)</a:t>
                </a:r>
                <a:r>
                  <a:rPr lang="de-DE" baseline="30000" dirty="0"/>
                  <a:t> 2 </a:t>
                </a:r>
                <a:r>
                  <a:rPr lang="de-DE" dirty="0"/>
                  <a:t> = 16 10</a:t>
                </a:r>
                <a:r>
                  <a:rPr lang="de-DE" baseline="30000" dirty="0"/>
                  <a:t>-26 </a:t>
                </a:r>
                <a:r>
                  <a:rPr lang="de-DE" dirty="0"/>
                  <a:t> m</a:t>
                </a:r>
                <a:r>
                  <a:rPr lang="de-DE" baseline="30000" dirty="0"/>
                  <a:t>2</a:t>
                </a:r>
              </a:p>
              <a:p>
                <a:r>
                  <a:rPr lang="de-DE" dirty="0"/>
                  <a:t>4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de-DE" dirty="0"/>
                  <a:t>⍺</a:t>
                </a:r>
                <a:r>
                  <a:rPr lang="de-DE" baseline="30000" dirty="0"/>
                  <a:t>2 </a:t>
                </a:r>
                <a:r>
                  <a:rPr lang="de-DE" dirty="0"/>
                  <a:t> = 0.00067  </a:t>
                </a:r>
              </a:p>
              <a:p>
                <a:pPr marL="285750" indent="-285750">
                  <a:buFont typeface="Wingdings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4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𝜋𝛼</m:t>
                    </m:r>
                    <m:r>
                      <a:rPr lang="en-GB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2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𝑅</m:t>
                    </m:r>
                    <m:r>
                      <a:rPr lang="en-GB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𝑒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=1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𝑏𝑎𝑟𝑛</m:t>
                    </m:r>
                  </m:oMath>
                </a14:m>
                <a:endParaRPr lang="de-DE" dirty="0">
                  <a:sym typeface="Wingdings" pitchFamily="2" charset="2"/>
                </a:endParaRPr>
              </a:p>
              <a:p>
                <a:endParaRPr lang="de-DE" dirty="0">
                  <a:sym typeface="Wingdings" pitchFamily="2" charset="2"/>
                </a:endParaRPr>
              </a:p>
              <a:p>
                <a:r>
                  <a:rPr lang="de-DE" sz="1400" dirty="0">
                    <a:solidFill>
                      <a:srgbClr val="FF0000"/>
                    </a:solidFill>
                    <a:sym typeface="Wingdings" pitchFamily="2" charset="2"/>
                  </a:rPr>
                  <a:t></a:t>
                </a:r>
                <a:r>
                  <a:rPr lang="de-DE" dirty="0">
                    <a:solidFill>
                      <a:srgbClr val="FF0000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𝜎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=2/3 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𝑏𝑎𝑟𝑛</m:t>
                    </m:r>
                  </m:oMath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21EE21-28C9-394A-9531-085B3593F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113" y="4623515"/>
                <a:ext cx="3498073" cy="1477328"/>
              </a:xfrm>
              <a:prstGeom prst="rect">
                <a:avLst/>
              </a:prstGeom>
              <a:blipFill>
                <a:blip r:embed="rId5"/>
                <a:stretch>
                  <a:fillRect l="-1083" t="-1709" b="-256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2E26322-270E-554D-BE24-AB21A60DE519}"/>
              </a:ext>
            </a:extLst>
          </p:cNvPr>
          <p:cNvSpPr txBox="1"/>
          <p:nvPr/>
        </p:nvSpPr>
        <p:spPr>
          <a:xfrm>
            <a:off x="4932609" y="6203875"/>
            <a:ext cx="641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</a:t>
            </a:r>
            <a:r>
              <a:rPr lang="de-DE" baseline="-25000" dirty="0"/>
              <a:t>e</a:t>
            </a:r>
            <a:r>
              <a:rPr lang="de-DE" dirty="0"/>
              <a:t> = Compton </a:t>
            </a:r>
            <a:r>
              <a:rPr lang="de-DE" dirty="0" err="1"/>
              <a:t>wavelength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[</a:t>
            </a:r>
            <a:r>
              <a:rPr lang="de-DE" dirty="0" err="1"/>
              <a:t>often</a:t>
            </a:r>
            <a:r>
              <a:rPr lang="de-DE" dirty="0"/>
              <a:t> h/mc: </a:t>
            </a:r>
            <a:r>
              <a:rPr lang="de-DE"/>
              <a:t>2.4 10</a:t>
            </a:r>
            <a:r>
              <a:rPr lang="de-DE" baseline="30000"/>
              <a:t>-12 </a:t>
            </a:r>
            <a:r>
              <a:rPr lang="de-DE"/>
              <a:t>m]</a:t>
            </a:r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5B4865-81E8-8A40-89F9-65D155F0ED94}"/>
              </a:ext>
            </a:extLst>
          </p:cNvPr>
          <p:cNvSpPr txBox="1"/>
          <p:nvPr/>
        </p:nvSpPr>
        <p:spPr>
          <a:xfrm>
            <a:off x="5769734" y="2640169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4">
                    <a:lumMod val="75000"/>
                  </a:schemeClr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06216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19F9-9A0A-1249-880B-60F0275D2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3721"/>
            <a:ext cx="9144000" cy="770831"/>
          </a:xfrm>
        </p:spPr>
        <p:txBody>
          <a:bodyPr>
            <a:normAutofit/>
          </a:bodyPr>
          <a:lstStyle/>
          <a:p>
            <a:r>
              <a:rPr lang="de-DE" sz="3600" dirty="0" err="1"/>
              <a:t>Kinematics</a:t>
            </a:r>
            <a:endParaRPr lang="de-DE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D9E15-A97B-0B4F-928A-537641D96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983" y="337930"/>
            <a:ext cx="8740800" cy="620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46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739C-62CF-F54F-82F9-37BCC5B1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>
            <a:normAutofit/>
          </a:bodyPr>
          <a:lstStyle/>
          <a:p>
            <a:pPr algn="ctr"/>
            <a:r>
              <a:rPr lang="de-DE" sz="3600" dirty="0" err="1">
                <a:solidFill>
                  <a:srgbClr val="002060"/>
                </a:solidFill>
              </a:rPr>
              <a:t>Lifetime</a:t>
            </a:r>
            <a:endParaRPr lang="de-DE" sz="36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8C7D9-36EF-1F42-A304-6A0969EE7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403797"/>
            <a:ext cx="9499600" cy="147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0982E0-FBA2-864C-93AA-9D872AA98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3430432"/>
            <a:ext cx="3263900" cy="279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1BFE9F-74FD-5E41-80D6-41CA5A191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620" y="3429000"/>
            <a:ext cx="2946400" cy="264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D7744-80BE-1B49-A5C8-295E2C55F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126" y="3429000"/>
            <a:ext cx="32258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47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739C-62CF-F54F-82F9-37BCC5B1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365125"/>
            <a:ext cx="2806520" cy="755337"/>
          </a:xfrm>
        </p:spPr>
        <p:txBody>
          <a:bodyPr>
            <a:normAutofit/>
          </a:bodyPr>
          <a:lstStyle/>
          <a:p>
            <a:pPr algn="ctr"/>
            <a:r>
              <a:rPr lang="de-DE" sz="3600" dirty="0" err="1">
                <a:solidFill>
                  <a:srgbClr val="002060"/>
                </a:solidFill>
              </a:rPr>
              <a:t>Lifetime</a:t>
            </a:r>
            <a:endParaRPr lang="de-DE" sz="36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8C7D9-36EF-1F42-A304-6A0969EE7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145" y="365125"/>
            <a:ext cx="7201079" cy="1116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D98DB-FE1D-0241-90B9-6B07998F9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222" y="1672010"/>
            <a:ext cx="7534141" cy="47504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2CE14A-DBAF-9645-90B3-E58F57F4F3BB}"/>
              </a:ext>
            </a:extLst>
          </p:cNvPr>
          <p:cNvSpPr/>
          <p:nvPr/>
        </p:nvSpPr>
        <p:spPr>
          <a:xfrm>
            <a:off x="2034862" y="5061397"/>
            <a:ext cx="7160653" cy="146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DF789-BFD4-6549-9C41-0A5351182D3C}"/>
              </a:ext>
            </a:extLst>
          </p:cNvPr>
          <p:cNvSpPr txBox="1"/>
          <p:nvPr/>
        </p:nvSpPr>
        <p:spPr>
          <a:xfrm>
            <a:off x="2369713" y="531897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EC773-2FED-764A-BB71-5903D7CD5BC6}"/>
              </a:ext>
            </a:extLst>
          </p:cNvPr>
          <p:cNvSpPr/>
          <p:nvPr/>
        </p:nvSpPr>
        <p:spPr>
          <a:xfrm>
            <a:off x="3425780" y="4069724"/>
            <a:ext cx="4443212" cy="991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049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739C-62CF-F54F-82F9-37BCC5B16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7" y="365125"/>
            <a:ext cx="2806520" cy="755337"/>
          </a:xfrm>
        </p:spPr>
        <p:txBody>
          <a:bodyPr>
            <a:normAutofit/>
          </a:bodyPr>
          <a:lstStyle/>
          <a:p>
            <a:pPr algn="ctr"/>
            <a:r>
              <a:rPr lang="de-DE" sz="3600" dirty="0" err="1">
                <a:solidFill>
                  <a:srgbClr val="002060"/>
                </a:solidFill>
              </a:rPr>
              <a:t>Lifetime</a:t>
            </a:r>
            <a:endParaRPr lang="de-DE" sz="36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8C7D9-36EF-1F42-A304-6A0969EE7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145" y="365125"/>
            <a:ext cx="7201079" cy="1116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D98DB-FE1D-0241-90B9-6B07998F9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222" y="1672010"/>
            <a:ext cx="7534141" cy="47504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9B8FCA-032B-614A-A500-2C7D623DE13C}"/>
              </a:ext>
            </a:extLst>
          </p:cNvPr>
          <p:cNvSpPr/>
          <p:nvPr/>
        </p:nvSpPr>
        <p:spPr>
          <a:xfrm>
            <a:off x="3425780" y="4069724"/>
            <a:ext cx="4443212" cy="991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0843D7-3011-094D-B1C0-5D0042B24291}"/>
                  </a:ext>
                </a:extLst>
              </p:cNvPr>
              <p:cNvSpPr txBox="1"/>
              <p:nvPr/>
            </p:nvSpPr>
            <p:spPr>
              <a:xfrm>
                <a:off x="8860665" y="4461232"/>
                <a:ext cx="309392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de-DE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𝜏𝜏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GB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de-DE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𝜏𝜇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GB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de-DE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𝜏𝜇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𝑏𝑟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𝜏𝜏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)/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𝜏𝜇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GB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𝑏𝑟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GB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GB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GB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GB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de-DE" baseline="30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0843D7-3011-094D-B1C0-5D0042B24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665" y="4461232"/>
                <a:ext cx="3093924" cy="1200329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1969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4893</TotalTime>
  <Words>879</Words>
  <Application>Microsoft Macintosh PowerPoint</Application>
  <PresentationFormat>Widescreen</PresentationFormat>
  <Paragraphs>208</Paragraphs>
  <Slides>46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Baskerville</vt:lpstr>
      <vt:lpstr>Calibri</vt:lpstr>
      <vt:lpstr>Calibri Light</vt:lpstr>
      <vt:lpstr>Cambria Math</vt:lpstr>
      <vt:lpstr>Wingdings</vt:lpstr>
      <vt:lpstr>Office Theme</vt:lpstr>
      <vt:lpstr>Equation</vt:lpstr>
      <vt:lpstr>Kinematics</vt:lpstr>
      <vt:lpstr>Phase Space</vt:lpstr>
      <vt:lpstr>Units</vt:lpstr>
      <vt:lpstr>PowerPoint Presentation</vt:lpstr>
      <vt:lpstr>PowerPoint Presentation</vt:lpstr>
      <vt:lpstr>Kinematics</vt:lpstr>
      <vt:lpstr>Lifetime</vt:lpstr>
      <vt:lpstr>Lifetime</vt:lpstr>
      <vt:lpstr>Lifetime</vt:lpstr>
      <vt:lpstr>Four-Vectors, Energy and Momentum Conservation</vt:lpstr>
      <vt:lpstr>Decay</vt:lpstr>
      <vt:lpstr>Decay</vt:lpstr>
      <vt:lpstr>Mandelstam Variables</vt:lpstr>
      <vt:lpstr>Mandelstam Variables</vt:lpstr>
      <vt:lpstr>Two-body Decay</vt:lpstr>
      <vt:lpstr>Example: Calculation of Elastic ep Scattering Kinematics</vt:lpstr>
      <vt:lpstr>Dalitz Plot (kinematics of 3-body decay)</vt:lpstr>
      <vt:lpstr>Dalitz Plot</vt:lpstr>
      <vt:lpstr>Dalitz Plot</vt:lpstr>
      <vt:lpstr>Kinematics Part 2</vt:lpstr>
      <vt:lpstr>Deep Inelastic ep Scattering </vt:lpstr>
      <vt:lpstr>Deep Inelastic ep Scattering </vt:lpstr>
      <vt:lpstr>Storage Rings </vt:lpstr>
      <vt:lpstr>Inelastic ep Scattering in the QPM</vt:lpstr>
      <vt:lpstr>Verification of the Quark-Parton Model - Fractional Electric Charges</vt:lpstr>
      <vt:lpstr>Drell-Yan Scattering</vt:lpstr>
      <vt:lpstr>Rapidity</vt:lpstr>
      <vt:lpstr>Drell Yan</vt:lpstr>
      <vt:lpstr>Drell Yan</vt:lpstr>
      <vt:lpstr>Drell Yan</vt:lpstr>
      <vt:lpstr>An Exercise</vt:lpstr>
      <vt:lpstr>An Exercise</vt:lpstr>
      <vt:lpstr>Calculation of a Cross Section (Born)</vt:lpstr>
      <vt:lpstr>4-momenta of scattering diagram kinematics</vt:lpstr>
      <vt:lpstr>QED</vt:lpstr>
      <vt:lpstr>Feynman Diagrams</vt:lpstr>
      <vt:lpstr>Feynman Rules</vt:lpstr>
      <vt:lpstr>Amplitudes</vt:lpstr>
      <vt:lpstr>Amplitude Product</vt:lpstr>
      <vt:lpstr>4-Vector Algebra</vt:lpstr>
      <vt:lpstr>Product of Amplitudes</vt:lpstr>
      <vt:lpstr>Cross Section Kajantie Byckling</vt:lpstr>
      <vt:lpstr>Elastic lp Scattering Cross Section</vt:lpstr>
      <vt:lpstr>Inelastic ep Scattering in the QPM</vt:lpstr>
      <vt:lpstr>Verification of the Quark-Parton Model - Fractional Electric Charges</vt:lpstr>
      <vt:lpstr>Kinematics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Kinematics</dc:title>
  <dc:creator>max.klein@desy.de</dc:creator>
  <cp:lastModifiedBy>Klein, Max</cp:lastModifiedBy>
  <cp:revision>52</cp:revision>
  <dcterms:created xsi:type="dcterms:W3CDTF">2019-10-30T14:35:53Z</dcterms:created>
  <dcterms:modified xsi:type="dcterms:W3CDTF">2020-11-04T12:47:35Z</dcterms:modified>
</cp:coreProperties>
</file>