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8" r:id="rId4"/>
    <p:sldId id="257" r:id="rId5"/>
    <p:sldId id="260" r:id="rId6"/>
    <p:sldId id="261" r:id="rId7"/>
    <p:sldId id="262" r:id="rId8"/>
    <p:sldId id="263" r:id="rId9"/>
    <p:sldId id="269" r:id="rId10"/>
    <p:sldId id="270" r:id="rId11"/>
    <p:sldId id="265" r:id="rId12"/>
    <p:sldId id="267" r:id="rId13"/>
    <p:sldId id="278" r:id="rId14"/>
    <p:sldId id="282" r:id="rId15"/>
    <p:sldId id="280" r:id="rId16"/>
    <p:sldId id="281" r:id="rId17"/>
    <p:sldId id="279" r:id="rId18"/>
    <p:sldId id="283" r:id="rId19"/>
    <p:sldId id="284" r:id="rId20"/>
    <p:sldId id="285" r:id="rId21"/>
    <p:sldId id="286" r:id="rId22"/>
    <p:sldId id="287" r:id="rId23"/>
    <p:sldId id="302" r:id="rId24"/>
    <p:sldId id="301" r:id="rId25"/>
    <p:sldId id="288" r:id="rId26"/>
    <p:sldId id="289" r:id="rId27"/>
    <p:sldId id="290" r:id="rId28"/>
    <p:sldId id="291" r:id="rId29"/>
    <p:sldId id="292" r:id="rId30"/>
    <p:sldId id="305" r:id="rId31"/>
    <p:sldId id="293" r:id="rId32"/>
    <p:sldId id="294" r:id="rId33"/>
    <p:sldId id="295" r:id="rId34"/>
    <p:sldId id="296" r:id="rId35"/>
    <p:sldId id="297" r:id="rId36"/>
    <p:sldId id="266" r:id="rId37"/>
    <p:sldId id="298" r:id="rId38"/>
    <p:sldId id="300" r:id="rId39"/>
    <p:sldId id="303" r:id="rId40"/>
    <p:sldId id="304" r:id="rId41"/>
    <p:sldId id="299" r:id="rId42"/>
    <p:sldId id="306" r:id="rId43"/>
    <p:sldId id="307" r:id="rId44"/>
    <p:sldId id="308" r:id="rId45"/>
    <p:sldId id="274" r:id="rId46"/>
    <p:sldId id="264" r:id="rId47"/>
    <p:sldId id="271" r:id="rId48"/>
    <p:sldId id="272" r:id="rId49"/>
    <p:sldId id="273" r:id="rId50"/>
    <p:sldId id="277" r:id="rId51"/>
    <p:sldId id="275" r:id="rId52"/>
    <p:sldId id="276" r:id="rId53"/>
    <p:sldId id="25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LHC</c:v>
                </c:pt>
              </c:strCache>
            </c:strRef>
          </c:tx>
          <c:spPr>
            <a:solidFill>
              <a:srgbClr val="008000">
                <a:alpha val="49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5.8</c:v>
                </c:pt>
                <c:pt idx="1">
                  <c:v>4.1</c:v>
                </c:pt>
                <c:pt idx="2">
                  <c:v>7.5</c:v>
                </c:pt>
                <c:pt idx="3">
                  <c:v>5.9</c:v>
                </c:pt>
                <c:pt idx="4">
                  <c:v>15.6</c:v>
                </c:pt>
                <c:pt idx="5">
                  <c:v>0.0</c:v>
                </c:pt>
                <c:pt idx="6">
                  <c:v>9.9</c:v>
                </c:pt>
                <c:pt idx="7">
                  <c:v>11.3</c:v>
                </c:pt>
                <c:pt idx="8">
                  <c:v>9.1</c:v>
                </c:pt>
                <c:pt idx="9">
                  <c:v>11.3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3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0.55</c:v>
                </c:pt>
                <c:pt idx="1">
                  <c:v>1.19</c:v>
                </c:pt>
                <c:pt idx="2">
                  <c:v>3.05</c:v>
                </c:pt>
                <c:pt idx="3">
                  <c:v>7.22</c:v>
                </c:pt>
                <c:pt idx="4">
                  <c:v>0.0</c:v>
                </c:pt>
                <c:pt idx="5">
                  <c:v>3.73</c:v>
                </c:pt>
                <c:pt idx="6">
                  <c:v>0.0</c:v>
                </c:pt>
                <c:pt idx="7">
                  <c:v>1.4</c:v>
                </c:pt>
                <c:pt idx="8">
                  <c:v>0.0</c:v>
                </c:pt>
                <c:pt idx="9">
                  <c:v>2.82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ep+pp</c:v>
                </c:pt>
              </c:strCache>
            </c:strRef>
          </c:tx>
          <c:spPr>
            <a:solidFill>
              <a:schemeClr val="accent6">
                <a:lumMod val="75000"/>
                <a:alpha val="47000"/>
              </a:scheme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0.53</c:v>
                </c:pt>
                <c:pt idx="1">
                  <c:v>1.08</c:v>
                </c:pt>
                <c:pt idx="2">
                  <c:v>2.63</c:v>
                </c:pt>
                <c:pt idx="3">
                  <c:v>3.79</c:v>
                </c:pt>
                <c:pt idx="4">
                  <c:v>14.9</c:v>
                </c:pt>
                <c:pt idx="5">
                  <c:v>3.71</c:v>
                </c:pt>
                <c:pt idx="6">
                  <c:v>7.1</c:v>
                </c:pt>
                <c:pt idx="7">
                  <c:v>1.34</c:v>
                </c:pt>
                <c:pt idx="8">
                  <c:v>7.88</c:v>
                </c:pt>
                <c:pt idx="9">
                  <c:v>2.73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ep+pp, no thy unc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0.5</c:v>
                </c:pt>
                <c:pt idx="1">
                  <c:v>1.01</c:v>
                </c:pt>
                <c:pt idx="2">
                  <c:v>1.93</c:v>
                </c:pt>
                <c:pt idx="3">
                  <c:v>2.01</c:v>
                </c:pt>
                <c:pt idx="4">
                  <c:v>13.4</c:v>
                </c:pt>
                <c:pt idx="5">
                  <c:v>3.69</c:v>
                </c:pt>
                <c:pt idx="6">
                  <c:v>5.47</c:v>
                </c:pt>
                <c:pt idx="7">
                  <c:v>1.28</c:v>
                </c:pt>
                <c:pt idx="8">
                  <c:v>6.23</c:v>
                </c:pt>
                <c:pt idx="9">
                  <c:v>2.66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0398184"/>
        <c:axId val="1830405624"/>
      </c:barChart>
      <c:catAx>
        <c:axId val="1830398184"/>
        <c:scaling>
          <c:orientation val="minMax"/>
        </c:scaling>
        <c:delete val="0"/>
        <c:axPos val="b"/>
        <c:majorTickMark val="out"/>
        <c:minorTickMark val="none"/>
        <c:tickLblPos val="nextTo"/>
        <c:crossAx val="1830405624"/>
        <c:crosses val="autoZero"/>
        <c:auto val="1"/>
        <c:lblAlgn val="ctr"/>
        <c:lblOffset val="100"/>
        <c:noMultiLvlLbl val="0"/>
      </c:catAx>
      <c:valAx>
        <c:axId val="1830405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03981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4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9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3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3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9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8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0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1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9AEAB-FB78-5848-9373-3862B9C05577}" type="datetimeFigureOut">
              <a:rPr lang="en-US" smtClean="0"/>
              <a:t>25.06.18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605C8-DA12-F049-BC41-C26258843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3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lhec.web.cern.ch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lhec.web.cern.ch" TargetMode="External"/><Relationship Id="rId4" Type="http://schemas.openxmlformats.org/officeDocument/2006/relationships/image" Target="../media/image98.pn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121" y="298283"/>
            <a:ext cx="8198090" cy="7611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From Quarks 1968 to Future DIS at CERN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0721" y="4366374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Klein</a:t>
            </a:r>
          </a:p>
        </p:txBody>
      </p:sp>
      <p:pic>
        <p:nvPicPr>
          <p:cNvPr id="5" name="Picture 4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45" y="5020086"/>
            <a:ext cx="1302397" cy="327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459" y="1759442"/>
            <a:ext cx="64094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Bits of History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The Case for the </a:t>
            </a:r>
            <a:r>
              <a:rPr lang="en-US" sz="2400" dirty="0" err="1" smtClean="0"/>
              <a:t>LHeC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Updating the CDR for the European Strategy 2020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15848" y="6166770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 to the 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/PERLE Workshop at </a:t>
            </a:r>
            <a:r>
              <a:rPr lang="en-US" dirty="0" err="1" smtClean="0"/>
              <a:t>Orsay</a:t>
            </a:r>
            <a:r>
              <a:rPr lang="en-US" dirty="0" smtClean="0"/>
              <a:t>, 27.6.2018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9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1" y="778506"/>
            <a:ext cx="8661518" cy="5429036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107066" y="6392208"/>
            <a:ext cx="2819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Guido </a:t>
            </a:r>
            <a:r>
              <a:rPr lang="en-US" sz="1600" dirty="0" err="1" smtClean="0"/>
              <a:t>Altarelli</a:t>
            </a:r>
            <a:r>
              <a:rPr lang="en-US" sz="1600" dirty="0" smtClean="0"/>
              <a:t> DIS2009, Madrid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506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2796" y="421876"/>
            <a:ext cx="3905821" cy="761180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Polarised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 err="1" smtClean="0">
                <a:solidFill>
                  <a:srgbClr val="000090"/>
                </a:solidFill>
              </a:rPr>
              <a:t>eD</a:t>
            </a:r>
            <a:r>
              <a:rPr lang="en-US" sz="3200" dirty="0" smtClean="0">
                <a:solidFill>
                  <a:srgbClr val="000090"/>
                </a:solidFill>
              </a:rPr>
              <a:t> Scattering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4" y="0"/>
            <a:ext cx="3539153" cy="4900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703" y="1360883"/>
            <a:ext cx="1736663" cy="999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78" y="4862548"/>
            <a:ext cx="8059421" cy="1707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73" y="2360780"/>
            <a:ext cx="4548106" cy="540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7589" y="2958772"/>
            <a:ext cx="54858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polarised</a:t>
            </a:r>
            <a:r>
              <a:rPr lang="en-US" dirty="0" smtClean="0"/>
              <a:t> electrons, P=0.37, Q</a:t>
            </a:r>
            <a:r>
              <a:rPr lang="en-US" baseline="30000" dirty="0" smtClean="0"/>
              <a:t>2</a:t>
            </a:r>
            <a:r>
              <a:rPr lang="en-US" dirty="0" smtClean="0"/>
              <a:t> ~ 2 GeV</a:t>
            </a:r>
            <a:r>
              <a:rPr lang="en-US" baseline="30000" dirty="0" smtClean="0"/>
              <a:t>2</a:t>
            </a:r>
          </a:p>
          <a:p>
            <a:endParaRPr lang="en-US" dirty="0"/>
          </a:p>
          <a:p>
            <a:r>
              <a:rPr lang="en-US" dirty="0" err="1" smtClean="0"/>
              <a:t>C.Prescott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en-GB" dirty="0" smtClean="0"/>
              <a:t> </a:t>
            </a:r>
            <a:r>
              <a:rPr lang="en-GB" dirty="0" err="1" smtClean="0"/>
              <a:t>W.Jentschke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>
                <a:sym typeface="Wingdings"/>
              </a:rPr>
              <a:t> SU</a:t>
            </a:r>
            <a:r>
              <a:rPr lang="en-GB" baseline="-25000" dirty="0" smtClean="0">
                <a:sym typeface="Wingdings"/>
              </a:rPr>
              <a:t>L</a:t>
            </a:r>
            <a:r>
              <a:rPr lang="en-GB" dirty="0" smtClean="0">
                <a:sym typeface="Wingdings"/>
              </a:rPr>
              <a:t>(2) x U(1), electron </a:t>
            </a:r>
            <a:r>
              <a:rPr lang="en-GB" dirty="0" err="1" smtClean="0">
                <a:sym typeface="Wingdings"/>
              </a:rPr>
              <a:t>r.h</a:t>
            </a:r>
            <a:r>
              <a:rPr lang="en-GB" dirty="0" smtClean="0">
                <a:sym typeface="Wingdings"/>
              </a:rPr>
              <a:t>. singlet: GWS </a:t>
            </a:r>
            <a:r>
              <a:rPr lang="en-GB" dirty="0" err="1" smtClean="0">
                <a:sym typeface="Wingdings"/>
              </a:rPr>
              <a:t>eweak</a:t>
            </a:r>
            <a:r>
              <a:rPr lang="en-GB" dirty="0" smtClean="0">
                <a:sym typeface="Wingdings"/>
              </a:rPr>
              <a:t> theory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6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EMC Effect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89" y="136499"/>
            <a:ext cx="6432552" cy="1738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59" y="1842134"/>
            <a:ext cx="3581967" cy="4027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" y="5912234"/>
            <a:ext cx="9144000" cy="685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5364" y="3429000"/>
            <a:ext cx="2172390" cy="2308324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DIS on Nuclei,</a:t>
            </a:r>
          </a:p>
          <a:p>
            <a:r>
              <a:rPr lang="en-US" dirty="0" smtClean="0"/>
              <a:t>Unresolved till today</a:t>
            </a:r>
          </a:p>
          <a:p>
            <a:endParaRPr lang="en-US" dirty="0"/>
          </a:p>
          <a:p>
            <a:r>
              <a:rPr lang="en-US" dirty="0" smtClean="0"/>
              <a:t>EIC +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  <a:p>
            <a:r>
              <a:rPr lang="en-US" dirty="0" smtClean="0"/>
              <a:t>well complementary</a:t>
            </a:r>
          </a:p>
          <a:p>
            <a:endParaRPr lang="en-US" dirty="0"/>
          </a:p>
          <a:p>
            <a:r>
              <a:rPr lang="en-US" dirty="0" smtClean="0"/>
              <a:t>QGP, </a:t>
            </a:r>
            <a:r>
              <a:rPr lang="en-US" dirty="0" err="1" smtClean="0"/>
              <a:t>Deconfinement</a:t>
            </a:r>
            <a:endParaRPr lang="en-US" dirty="0" smtClean="0"/>
          </a:p>
          <a:p>
            <a:r>
              <a:rPr lang="en-US" dirty="0" smtClean="0"/>
              <a:t>Saturation at small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6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1712494" y="165037"/>
            <a:ext cx="6132866" cy="2597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60000">
            <a:off x="2055695" y="1135572"/>
            <a:ext cx="3603245" cy="565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94" y="5921603"/>
            <a:ext cx="8701606" cy="740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4490" y="3905250"/>
            <a:ext cx="1826141" cy="147732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87 discovery</a:t>
            </a:r>
          </a:p>
          <a:p>
            <a:r>
              <a:rPr lang="en-US" dirty="0"/>
              <a:t>o</a:t>
            </a:r>
            <a:r>
              <a:rPr lang="en-US" dirty="0" smtClean="0"/>
              <a:t>f the spin deficit</a:t>
            </a:r>
          </a:p>
          <a:p>
            <a:endParaRPr lang="en-US" dirty="0"/>
          </a:p>
          <a:p>
            <a:r>
              <a:rPr lang="en-US" dirty="0" smtClean="0"/>
              <a:t>..EMC, HERMES,</a:t>
            </a:r>
          </a:p>
          <a:p>
            <a:r>
              <a:rPr lang="en-US" dirty="0" smtClean="0"/>
              <a:t>COMPASS to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3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88"/>
            <a:ext cx="7772400" cy="70684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PDFs before HERA -  Gluon - </a:t>
            </a:r>
            <a:r>
              <a:rPr lang="en-US" sz="3200" dirty="0" err="1" smtClean="0">
                <a:solidFill>
                  <a:srgbClr val="000090"/>
                </a:solidFill>
              </a:rPr>
              <a:t>xg</a:t>
            </a:r>
            <a:r>
              <a:rPr lang="en-US" sz="3200" dirty="0" smtClean="0">
                <a:solidFill>
                  <a:srgbClr val="000090"/>
                </a:solidFill>
              </a:rPr>
              <a:t>(x,Q</a:t>
            </a:r>
            <a:r>
              <a:rPr lang="en-US" sz="3200" baseline="30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)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33" y="1381721"/>
            <a:ext cx="3637602" cy="4458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25" y="1353805"/>
            <a:ext cx="4009572" cy="4360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237" y="5845983"/>
            <a:ext cx="1610545" cy="51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417" y="5943682"/>
            <a:ext cx="2438949" cy="51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8889" y="1016223"/>
            <a:ext cx="85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CDHS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6286" y="1011263"/>
            <a:ext cx="131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BCDMS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3121" y="6458681"/>
            <a:ext cx="270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9 Nov 89: R Taylor at Paris </a:t>
            </a:r>
            <a:endParaRPr lang="en-US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7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76" y="92940"/>
            <a:ext cx="3903774" cy="6194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552" y="135795"/>
            <a:ext cx="4186571" cy="79899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Low x </a:t>
            </a:r>
            <a:r>
              <a:rPr lang="en-US" sz="3600" dirty="0" smtClean="0">
                <a:solidFill>
                  <a:srgbClr val="000090"/>
                </a:solidFill>
              </a:rPr>
              <a:t>+ </a:t>
            </a:r>
            <a:r>
              <a:rPr lang="en-US" sz="3600" dirty="0" err="1" smtClean="0">
                <a:solidFill>
                  <a:srgbClr val="000090"/>
                </a:solidFill>
              </a:rPr>
              <a:t>Partons</a:t>
            </a:r>
            <a:r>
              <a:rPr lang="en-US" sz="3600" dirty="0" smtClean="0">
                <a:solidFill>
                  <a:srgbClr val="000090"/>
                </a:solidFill>
              </a:rPr>
              <a:t> - HERA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0" y="1524000"/>
            <a:ext cx="4321281" cy="2771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81" y="4191000"/>
            <a:ext cx="21209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81" y="4737903"/>
            <a:ext cx="2171700" cy="62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562" y="5616370"/>
            <a:ext cx="263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Low x &gt; 0.01 before HERA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8262684" y="4646776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0911.0884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43136" y="6380308"/>
            <a:ext cx="879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Note: HERA: QCD vacuum dominates p structure at small x. </a:t>
            </a:r>
            <a:r>
              <a:rPr lang="en-US" b="1" dirty="0" err="1" smtClean="0">
                <a:solidFill>
                  <a:srgbClr val="FF0000"/>
                </a:solidFill>
              </a:rPr>
              <a:t>xg</a:t>
            </a:r>
            <a:r>
              <a:rPr lang="en-US" b="1" dirty="0" smtClean="0">
                <a:solidFill>
                  <a:srgbClr val="FF0000"/>
                </a:solidFill>
              </a:rPr>
              <a:t> vanishes/rises at low/hi Q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552" y="1223675"/>
            <a:ext cx="4356939" cy="4817251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5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70" y="1597532"/>
            <a:ext cx="3861317" cy="3867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871" y="157901"/>
            <a:ext cx="7772400" cy="65663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How to determine</a:t>
            </a:r>
            <a:r>
              <a:rPr lang="en-US" sz="3600" dirty="0" smtClean="0"/>
              <a:t> </a:t>
            </a:r>
            <a:r>
              <a:rPr lang="en-US" sz="3200" dirty="0" smtClean="0"/>
              <a:t>low x evolution </a:t>
            </a:r>
            <a:r>
              <a:rPr lang="en-US" sz="2200" dirty="0" smtClean="0"/>
              <a:t>+ discover </a:t>
            </a:r>
            <a:r>
              <a:rPr lang="en-US" sz="3200" dirty="0" smtClean="0"/>
              <a:t>saturation 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70" y="956891"/>
            <a:ext cx="4476165" cy="640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935" y="1759921"/>
            <a:ext cx="4094760" cy="519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231" y="2891488"/>
            <a:ext cx="3549095" cy="3116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14" y="3408226"/>
            <a:ext cx="927850" cy="468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8038" y="2279184"/>
            <a:ext cx="319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precision F</a:t>
            </a:r>
            <a:r>
              <a:rPr lang="en-US" b="1" baseline="-25000" dirty="0" smtClean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 from variation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of </a:t>
            </a: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 independently of LHC/FCC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19" y="5563988"/>
            <a:ext cx="3842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precision F</a:t>
            </a:r>
            <a:r>
              <a:rPr lang="en-US" b="1" baseline="-25000" dirty="0" smtClean="0"/>
              <a:t>2</a:t>
            </a:r>
            <a:r>
              <a:rPr lang="en-US" b="1" dirty="0" smtClean="0"/>
              <a:t>(x,Q</a:t>
            </a:r>
            <a:r>
              <a:rPr lang="en-US" b="1" baseline="30000" dirty="0" smtClean="0"/>
              <a:t>2</a:t>
            </a:r>
            <a:r>
              <a:rPr lang="en-US" b="1" dirty="0" smtClean="0"/>
              <a:t>) from few days</a:t>
            </a:r>
          </a:p>
          <a:p>
            <a:r>
              <a:rPr lang="en-US" b="1" dirty="0" smtClean="0"/>
              <a:t>of nominal </a:t>
            </a:r>
            <a:r>
              <a:rPr lang="en-US" b="1" dirty="0" err="1" smtClean="0"/>
              <a:t>ep</a:t>
            </a:r>
            <a:r>
              <a:rPr lang="en-US" b="1" dirty="0" smtClean="0"/>
              <a:t> running. Needs large Q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  <a:endParaRPr lang="en-US" dirty="0" smtClean="0"/>
          </a:p>
          <a:p>
            <a:r>
              <a:rPr lang="en-US" b="1" dirty="0"/>
              <a:t>a</a:t>
            </a:r>
            <a:r>
              <a:rPr lang="en-US" b="1" dirty="0" smtClean="0"/>
              <a:t>nd low x</a:t>
            </a:r>
            <a:r>
              <a:rPr lang="en-US" sz="1400" b="1" dirty="0" smtClean="0"/>
              <a:t> ~ </a:t>
            </a:r>
            <a:r>
              <a:rPr lang="en-US" b="1" dirty="0" smtClean="0"/>
              <a:t>1/s:</a:t>
            </a:r>
          </a:p>
          <a:p>
            <a:r>
              <a:rPr lang="en-US" b="1" dirty="0" smtClean="0"/>
              <a:t>Impossible at EIC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61306" y="6334239"/>
            <a:ext cx="613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constrains DGLAP and rules it out (or not..). </a:t>
            </a:r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 CDR (</a:t>
            </a:r>
            <a:r>
              <a:rPr lang="en-US" b="1" dirty="0" err="1" smtClean="0">
                <a:solidFill>
                  <a:srgbClr val="FF0000"/>
                </a:solidFill>
              </a:rPr>
              <a:t>LHeC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14" y="5876735"/>
            <a:ext cx="1384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MK: 1802.04317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3871" y="5256211"/>
            <a:ext cx="2394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LHeC</a:t>
            </a:r>
            <a:r>
              <a:rPr lang="en-US" sz="1400" dirty="0" smtClean="0"/>
              <a:t> CDR: 1206.2913 J </a:t>
            </a:r>
            <a:r>
              <a:rPr lang="en-US" sz="1400" dirty="0" err="1" smtClean="0"/>
              <a:t>Phys</a:t>
            </a:r>
            <a:r>
              <a:rPr lang="en-US" sz="1400" dirty="0" smtClean="0"/>
              <a:t> G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08038" y="951201"/>
            <a:ext cx="3116170" cy="646331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Needs cleanest DIS constraints, </a:t>
            </a:r>
          </a:p>
          <a:p>
            <a:r>
              <a:rPr lang="en-US" dirty="0"/>
              <a:t>p</a:t>
            </a:r>
            <a:r>
              <a:rPr lang="en-US" dirty="0" smtClean="0"/>
              <a:t>roton, not ion, high E: F</a:t>
            </a:r>
            <a:r>
              <a:rPr lang="en-US" baseline="-25000" dirty="0" smtClean="0"/>
              <a:t>2</a:t>
            </a:r>
            <a:r>
              <a:rPr lang="en-US" dirty="0" smtClean="0"/>
              <a:t>+F</a:t>
            </a:r>
            <a:r>
              <a:rPr lang="en-US" baseline="-25000" dirty="0" smtClean="0"/>
              <a:t>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0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Case for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13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319"/>
            <a:ext cx="7772400" cy="722889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90"/>
                </a:solidFill>
              </a:rPr>
              <a:t> 60 </a:t>
            </a:r>
            <a:r>
              <a:rPr lang="en-GB" sz="3600" dirty="0" err="1" smtClean="0">
                <a:solidFill>
                  <a:srgbClr val="000090"/>
                </a:solidFill>
              </a:rPr>
              <a:t>GeV</a:t>
            </a:r>
            <a:r>
              <a:rPr lang="en-GB" sz="3600" dirty="0" smtClean="0">
                <a:solidFill>
                  <a:srgbClr val="000090"/>
                </a:solidFill>
              </a:rPr>
              <a:t> Electron ERL added to LHC </a:t>
            </a:r>
            <a:endParaRPr lang="en-US" sz="36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6" y="1121328"/>
            <a:ext cx="8268658" cy="379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83" y="5127855"/>
            <a:ext cx="8327921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Concurrent operation to </a:t>
            </a:r>
            <a:r>
              <a:rPr lang="en-US" b="1" dirty="0" err="1" smtClean="0">
                <a:solidFill>
                  <a:srgbClr val="000090"/>
                </a:solidFill>
              </a:rPr>
              <a:t>pp</a:t>
            </a:r>
            <a:r>
              <a:rPr lang="en-US" b="1" dirty="0" smtClean="0">
                <a:solidFill>
                  <a:srgbClr val="000090"/>
                </a:solidFill>
              </a:rPr>
              <a:t>, LHC/FCC become 3 beam facilities. Power limit: 100 MW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10</a:t>
            </a:r>
            <a:r>
              <a:rPr lang="en-US" b="1" baseline="30000" dirty="0" smtClean="0">
                <a:solidFill>
                  <a:srgbClr val="000090"/>
                </a:solidFill>
              </a:rPr>
              <a:t>34 </a:t>
            </a:r>
            <a:r>
              <a:rPr lang="en-US" b="1" dirty="0" smtClean="0">
                <a:solidFill>
                  <a:srgbClr val="000090"/>
                </a:solidFill>
              </a:rPr>
              <a:t>cm</a:t>
            </a:r>
            <a:r>
              <a:rPr lang="en-US" b="1" baseline="30000" dirty="0" smtClean="0">
                <a:solidFill>
                  <a:srgbClr val="000090"/>
                </a:solidFill>
              </a:rPr>
              <a:t>-2 </a:t>
            </a:r>
            <a:r>
              <a:rPr lang="en-US" b="1" dirty="0" smtClean="0">
                <a:solidFill>
                  <a:srgbClr val="000090"/>
                </a:solidFill>
              </a:rPr>
              <a:t>s</a:t>
            </a:r>
            <a:r>
              <a:rPr lang="en-US" b="1" baseline="30000" dirty="0" smtClean="0">
                <a:solidFill>
                  <a:srgbClr val="000090"/>
                </a:solidFill>
              </a:rPr>
              <a:t>-1 </a:t>
            </a:r>
            <a:r>
              <a:rPr lang="en-US" b="1" dirty="0" smtClean="0">
                <a:solidFill>
                  <a:srgbClr val="000090"/>
                </a:solidFill>
              </a:rPr>
              <a:t>luminosity and factor of 15/120 (LHC/</a:t>
            </a:r>
            <a:r>
              <a:rPr lang="en-US" b="1" dirty="0" err="1" smtClean="0">
                <a:solidFill>
                  <a:srgbClr val="000090"/>
                </a:solidFill>
              </a:rPr>
              <a:t>FCCeh</a:t>
            </a:r>
            <a:r>
              <a:rPr lang="en-US" b="1" dirty="0" smtClean="0">
                <a:solidFill>
                  <a:srgbClr val="000090"/>
                </a:solidFill>
              </a:rPr>
              <a:t>) extension of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, 1/x reach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        1000 times HERA luminosity. It therefore extends up to  x</a:t>
            </a:r>
            <a:r>
              <a:rPr lang="en-US" sz="1400" dirty="0" smtClean="0">
                <a:solidFill>
                  <a:srgbClr val="000090"/>
                </a:solidFill>
              </a:rPr>
              <a:t>~</a:t>
            </a:r>
            <a:r>
              <a:rPr lang="en-US" dirty="0" smtClean="0">
                <a:solidFill>
                  <a:srgbClr val="000090"/>
                </a:solidFill>
              </a:rPr>
              <a:t>1.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Four orders of magnitude extension in deep inelastic lepton-nucleus (ion) scattering.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8980" y="2823584"/>
            <a:ext cx="20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U(ERL) = 1/3 U(LHC)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5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283710"/>
            <a:ext cx="7772400" cy="962917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   Towards a strategy for European Particle Physics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“Two Problems” of HEP</a:t>
            </a:r>
            <a:r>
              <a:rPr lang="en-US" sz="2800" b="1" dirty="0" smtClean="0">
                <a:solidFill>
                  <a:srgbClr val="000090"/>
                </a:solidFill>
              </a:rPr>
              <a:t/>
            </a:r>
            <a:br>
              <a:rPr lang="en-US" sz="2800" b="1" dirty="0" smtClean="0">
                <a:solidFill>
                  <a:srgbClr val="00009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804" y="1403771"/>
            <a:ext cx="8554207" cy="1692771"/>
          </a:xfrm>
          <a:prstGeom prst="rect">
            <a:avLst/>
          </a:prstGeom>
          <a:solidFill>
            <a:schemeClr val="bg1">
              <a:lumMod val="50000"/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1980: Leon Lederman at ICHEP in Madison: </a:t>
            </a:r>
          </a:p>
          <a:p>
            <a:r>
              <a:rPr lang="en-US" sz="2000" b="1" dirty="0" smtClean="0"/>
              <a:t>“Shortage of Money and Overconfidence of Theorists” </a:t>
            </a:r>
            <a:r>
              <a:rPr lang="en-US" dirty="0" smtClean="0"/>
              <a:t>[SU(5)/SUSY ahead times..]</a:t>
            </a:r>
          </a:p>
          <a:p>
            <a:endParaRPr lang="en-US" sz="2400" dirty="0" smtClean="0"/>
          </a:p>
          <a:p>
            <a:r>
              <a:rPr lang="en-US" sz="2000" dirty="0" smtClean="0"/>
              <a:t>Today: </a:t>
            </a:r>
          </a:p>
          <a:p>
            <a:r>
              <a:rPr lang="en-US" sz="2000" b="1" dirty="0" smtClean="0"/>
              <a:t>Shortage of Money and Missing  Confidence of Theory </a:t>
            </a:r>
            <a:r>
              <a:rPr lang="en-US" dirty="0" smtClean="0"/>
              <a:t>[EFT/</a:t>
            </a:r>
            <a:r>
              <a:rPr lang="en-US" dirty="0"/>
              <a:t> </a:t>
            </a:r>
            <a:r>
              <a:rPr lang="en-US" dirty="0" smtClean="0"/>
              <a:t>SUSY passed times?]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091" y="4327349"/>
            <a:ext cx="2393804" cy="1477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Time for high precision,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energy,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luminosity</a:t>
            </a:r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ollider experiments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ep</a:t>
            </a:r>
            <a:r>
              <a:rPr lang="en-US" dirty="0" smtClean="0">
                <a:solidFill>
                  <a:srgbClr val="FF0000"/>
                </a:solidFill>
              </a:rPr>
              <a:t>: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89" y="4343594"/>
            <a:ext cx="3047182" cy="15057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06813" y="5893157"/>
            <a:ext cx="291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Guido </a:t>
            </a:r>
            <a:r>
              <a:rPr lang="en-US" sz="1600" dirty="0" err="1" smtClean="0">
                <a:solidFill>
                  <a:srgbClr val="7F7F7F"/>
                </a:solidFill>
              </a:rPr>
              <a:t>Altarelli</a:t>
            </a:r>
            <a:r>
              <a:rPr lang="en-US" sz="1600" dirty="0" smtClean="0">
                <a:solidFill>
                  <a:srgbClr val="7F7F7F"/>
                </a:solidFill>
              </a:rPr>
              <a:t>, DIS 2009, Madrid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155" y="3334438"/>
            <a:ext cx="619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Reminiscent of the situation as experienced 50 years ago:</a:t>
            </a:r>
          </a:p>
          <a:p>
            <a:r>
              <a:rPr lang="en-US" sz="2000" dirty="0" smtClean="0"/>
              <a:t>before the SM and </a:t>
            </a:r>
            <a:r>
              <a:rPr lang="en-US" sz="2000" b="1" dirty="0" smtClean="0"/>
              <a:t>discovery of </a:t>
            </a:r>
            <a:r>
              <a:rPr lang="en-US" sz="2000" b="1" dirty="0" err="1" smtClean="0"/>
              <a:t>partons</a:t>
            </a:r>
            <a:r>
              <a:rPr lang="en-US" sz="2000" b="1" dirty="0" smtClean="0"/>
              <a:t> in </a:t>
            </a:r>
            <a:r>
              <a:rPr lang="en-US" sz="2000" b="1" dirty="0" err="1" smtClean="0"/>
              <a:t>ep</a:t>
            </a:r>
            <a:r>
              <a:rPr lang="en-US" sz="2000" b="1" dirty="0" smtClean="0"/>
              <a:t> at Stanford</a:t>
            </a:r>
            <a:r>
              <a:rPr lang="en-US" sz="2000" dirty="0" smtClean="0"/>
              <a:t>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0120" y="4123384"/>
            <a:ext cx="2557110" cy="258532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2014 CERN decided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set up a new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o</a:t>
            </a:r>
            <a:r>
              <a:rPr lang="en-US" dirty="0" err="1" smtClean="0">
                <a:solidFill>
                  <a:srgbClr val="FF0000"/>
                </a:solidFill>
              </a:rPr>
              <a:t>rganisation</a:t>
            </a:r>
            <a:r>
              <a:rPr lang="en-US" dirty="0" smtClean="0">
                <a:solidFill>
                  <a:srgbClr val="FF0000"/>
                </a:solidFill>
              </a:rPr>
              <a:t> and an IAC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“assist building the 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nternational case  of an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/A collider” at CERN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IAC: Two main tasks: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Update CDR + </a:t>
            </a:r>
            <a:r>
              <a:rPr lang="en-US" dirty="0" err="1" smtClean="0">
                <a:solidFill>
                  <a:srgbClr val="FF0000"/>
                </a:solidFill>
              </a:rPr>
              <a:t>Testfacility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6187" y="4904120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1152258" y="3958017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9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375" y="1612638"/>
            <a:ext cx="5033886" cy="4797896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913" y="152994"/>
            <a:ext cx="6462242" cy="129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890718" y="6410534"/>
            <a:ext cx="306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Rapporteur Talk at ICHEP 1966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9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Organisation</a:t>
            </a:r>
            <a:r>
              <a:rPr lang="en-US" sz="2200" b="1" baseline="30000" dirty="0" smtClean="0">
                <a:solidFill>
                  <a:srgbClr val="000090"/>
                </a:solidFill>
              </a:rPr>
              <a:t>*)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Stefano Forte (Milano)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b="1" dirty="0" err="1" smtClean="0"/>
              <a:t>Herwig</a:t>
            </a:r>
            <a:r>
              <a:rPr lang="en-US" b="1" dirty="0" smtClean="0"/>
              <a:t> </a:t>
            </a:r>
            <a:r>
              <a:rPr lang="en-US" b="1" dirty="0" err="1" smtClean="0"/>
              <a:t>Schopper</a:t>
            </a:r>
            <a:r>
              <a:rPr lang="en-US" b="1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Mandate by CERN to define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1410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Gianluigi</a:t>
            </a:r>
            <a:r>
              <a:rPr lang="en-US" dirty="0" smtClean="0"/>
              <a:t> </a:t>
            </a:r>
            <a:r>
              <a:rPr lang="en-US" dirty="0" err="1" smtClean="0"/>
              <a:t>Arduini</a:t>
            </a:r>
            <a:endParaRPr lang="en-US" dirty="0" smtClean="0"/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</a:t>
            </a:r>
            <a:r>
              <a:rPr lang="en-US" dirty="0" smtClean="0"/>
              <a:t>Jensen</a:t>
            </a:r>
          </a:p>
          <a:p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/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5(12) are members of the</a:t>
            </a:r>
          </a:p>
          <a:p>
            <a:r>
              <a:rPr lang="en-US" b="1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co-coordinate </a:t>
            </a:r>
            <a:r>
              <a:rPr lang="en-US" sz="1600" dirty="0" err="1" smtClean="0"/>
              <a:t>FCCeh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/>
              <a:t>Oliver Fischer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Working Groups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3890" y="648181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</a:t>
            </a:r>
            <a:r>
              <a:rPr lang="en-US" sz="1400" dirty="0"/>
              <a:t> </a:t>
            </a:r>
            <a:r>
              <a:rPr lang="en-US" sz="1400" dirty="0" smtClean="0"/>
              <a:t>April 2018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6006400"/>
            <a:ext cx="249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/>
              <a:t>We miss Guido </a:t>
            </a:r>
            <a:r>
              <a:rPr lang="en-US" b="1" dirty="0" err="1" smtClean="0"/>
              <a:t>Altarelli</a:t>
            </a:r>
            <a:r>
              <a:rPr lang="en-US" b="1" dirty="0" smtClean="0"/>
              <a:t>.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7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305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Physics with Energy Frontier DIS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8" y="938160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067" y="1175469"/>
            <a:ext cx="2944849" cy="48013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</a:t>
            </a:r>
            <a:r>
              <a:rPr lang="en-US" b="1" dirty="0" err="1" smtClean="0">
                <a:solidFill>
                  <a:srgbClr val="000090"/>
                </a:solidFill>
              </a:rPr>
              <a:t>’etre</a:t>
            </a:r>
            <a:r>
              <a:rPr lang="en-US" b="1" dirty="0" smtClean="0">
                <a:solidFill>
                  <a:srgbClr val="000090"/>
                </a:solidFill>
              </a:rPr>
              <a:t>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endParaRPr lang="en-US" b="1" dirty="0" smtClean="0">
              <a:solidFill>
                <a:srgbClr val="00009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Search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Discovery (top, H, heavy </a:t>
            </a:r>
            <a:r>
              <a:rPr lang="en-US" dirty="0" err="1" smtClean="0">
                <a:solidFill>
                  <a:srgbClr val="000090"/>
                </a:solidFill>
              </a:rPr>
              <a:t>ν’s</a:t>
            </a:r>
            <a:r>
              <a:rPr lang="en-US" dirty="0" smtClean="0">
                <a:solidFill>
                  <a:srgbClr val="000090"/>
                </a:solidFill>
              </a:rPr>
              <a:t>..)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Nuclear Physics Facility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90" y="573895"/>
            <a:ext cx="7772400" cy="89003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153591"/>
                </a:solidFill>
              </a:rPr>
              <a:t>Huge increase in energy and luminosity</a:t>
            </a:r>
            <a:br>
              <a:rPr lang="en-US" sz="3200" b="1" dirty="0" smtClean="0">
                <a:solidFill>
                  <a:srgbClr val="153591"/>
                </a:solidFill>
              </a:rPr>
            </a:br>
            <a:r>
              <a:rPr lang="en-US" sz="3200" b="1" dirty="0" smtClean="0">
                <a:solidFill>
                  <a:srgbClr val="153591"/>
                </a:solidFill>
              </a:rPr>
              <a:t>enables unique development of particle physics</a:t>
            </a:r>
            <a:endParaRPr lang="en-US" sz="3200" b="1" dirty="0">
              <a:solidFill>
                <a:srgbClr val="15359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173" y="2766274"/>
            <a:ext cx="7341110" cy="2585323"/>
          </a:xfrm>
          <a:prstGeom prst="rect">
            <a:avLst/>
          </a:prstGeom>
          <a:noFill/>
          <a:ln>
            <a:solidFill>
              <a:srgbClr val="15359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Generalised</a:t>
            </a:r>
            <a:r>
              <a:rPr lang="en-US" b="1" dirty="0" smtClean="0"/>
              <a:t> Parton Distributions  </a:t>
            </a:r>
            <a:r>
              <a:rPr lang="en-US" dirty="0" smtClean="0"/>
              <a:t>[DVCS] – “proton in 3D - tomography”</a:t>
            </a:r>
          </a:p>
          <a:p>
            <a:endParaRPr lang="en-US" dirty="0"/>
          </a:p>
          <a:p>
            <a:r>
              <a:rPr lang="en-US" b="1" dirty="0" err="1" smtClean="0"/>
              <a:t>Unintegrated</a:t>
            </a:r>
            <a:r>
              <a:rPr lang="en-US" b="1" dirty="0" smtClean="0"/>
              <a:t> Parton Distributions  </a:t>
            </a:r>
            <a:r>
              <a:rPr lang="en-US" dirty="0" smtClean="0"/>
              <a:t>[Final State] – DGLAP/BFKL?</a:t>
            </a:r>
          </a:p>
          <a:p>
            <a:endParaRPr lang="en-US" dirty="0"/>
          </a:p>
          <a:p>
            <a:r>
              <a:rPr lang="en-US" b="1" dirty="0" smtClean="0"/>
              <a:t>Diffractive Parton Distributions  </a:t>
            </a:r>
            <a:r>
              <a:rPr lang="en-US" dirty="0" smtClean="0"/>
              <a:t>[Diffraction] – </a:t>
            </a:r>
            <a:r>
              <a:rPr lang="en-US" dirty="0" err="1" smtClean="0"/>
              <a:t>pomeron</a:t>
            </a:r>
            <a:r>
              <a:rPr lang="en-US" dirty="0" smtClean="0"/>
              <a:t>, confinement??</a:t>
            </a:r>
          </a:p>
          <a:p>
            <a:endParaRPr lang="en-US" b="1" dirty="0"/>
          </a:p>
          <a:p>
            <a:r>
              <a:rPr lang="en-US" b="1" dirty="0" smtClean="0"/>
              <a:t>Photon Parton Distribution  </a:t>
            </a:r>
            <a:r>
              <a:rPr lang="en-US" dirty="0" smtClean="0"/>
              <a:t>[</a:t>
            </a:r>
            <a:r>
              <a:rPr lang="en-US" dirty="0" err="1" smtClean="0"/>
              <a:t>Photoproduction</a:t>
            </a:r>
            <a:r>
              <a:rPr lang="en-US" dirty="0" smtClean="0"/>
              <a:t> </a:t>
            </a:r>
            <a:r>
              <a:rPr lang="en-US" dirty="0" err="1" smtClean="0"/>
              <a:t>Dijets,QQ</a:t>
            </a:r>
            <a:r>
              <a:rPr lang="en-US" dirty="0" smtClean="0"/>
              <a:t>; F</a:t>
            </a:r>
            <a:r>
              <a:rPr lang="en-US" baseline="-25000" dirty="0" smtClean="0"/>
              <a:t>2,L</a:t>
            </a:r>
            <a:r>
              <a:rPr lang="en-US" dirty="0" smtClean="0"/>
              <a:t>]  - fashionable..</a:t>
            </a:r>
          </a:p>
          <a:p>
            <a:endParaRPr lang="en-US" dirty="0"/>
          </a:p>
          <a:p>
            <a:r>
              <a:rPr lang="en-US" b="1" dirty="0" smtClean="0"/>
              <a:t>Neutron Parton Distributions </a:t>
            </a:r>
            <a:r>
              <a:rPr lang="en-US" dirty="0" smtClean="0"/>
              <a:t>[Tagged en (</a:t>
            </a:r>
            <a:r>
              <a:rPr lang="en-US" dirty="0" err="1" smtClean="0"/>
              <a:t>eD</a:t>
            </a:r>
            <a:r>
              <a:rPr lang="en-US" dirty="0" smtClean="0"/>
              <a:t>) Scattering] – ignored at HERA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1254" y="5702838"/>
            <a:ext cx="348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see the CDR 1206.2913 + updates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523" y="1935651"/>
            <a:ext cx="77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sz="2400" dirty="0" smtClean="0">
                <a:solidFill>
                  <a:srgbClr val="000090"/>
                </a:solidFill>
              </a:rPr>
              <a:t>Classic DIS </a:t>
            </a:r>
            <a:r>
              <a:rPr lang="en-US" sz="2400" dirty="0" err="1" smtClean="0">
                <a:solidFill>
                  <a:srgbClr val="000090"/>
                </a:solidFill>
              </a:rPr>
              <a:t>Programme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with the </a:t>
            </a:r>
            <a:r>
              <a:rPr lang="en-US" dirty="0" err="1" smtClean="0"/>
              <a:t>LHeC</a:t>
            </a:r>
            <a:r>
              <a:rPr lang="en-US" dirty="0" smtClean="0"/>
              <a:t>: 0 &lt; Q</a:t>
            </a:r>
            <a:r>
              <a:rPr lang="en-US" baseline="30000" dirty="0" smtClean="0"/>
              <a:t>2</a:t>
            </a:r>
            <a:r>
              <a:rPr lang="en-US" dirty="0" smtClean="0"/>
              <a:t> &lt; 10</a:t>
            </a:r>
            <a:r>
              <a:rPr lang="en-US" baseline="30000" dirty="0" smtClean="0"/>
              <a:t>6</a:t>
            </a:r>
            <a:r>
              <a:rPr lang="en-US" dirty="0" smtClean="0"/>
              <a:t> GeV2, 1 &lt; x &lt; 10</a:t>
            </a:r>
            <a:r>
              <a:rPr lang="en-US" baseline="30000" dirty="0" smtClean="0"/>
              <a:t>-6    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8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26633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QCD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4" y="279400"/>
            <a:ext cx="8836725" cy="6286500"/>
          </a:xfrm>
          <a:prstGeom prst="rect">
            <a:avLst/>
          </a:prstGeom>
          <a:ln w="57150" cmpd="thickThin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970327" y="279400"/>
            <a:ext cx="2929357" cy="212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1919" y="5633906"/>
            <a:ext cx="1025491" cy="646331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QCD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4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4897"/>
            <a:ext cx="8229600" cy="65964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en-US" sz="3600" b="1" dirty="0" smtClean="0"/>
              <a:t>           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Apple Chancery"/>
                <a:cs typeface="Apple Chancery"/>
              </a:rPr>
              <a:t>That’s it??   That may not be it..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099" y="1301232"/>
            <a:ext cx="2739602" cy="5355313"/>
          </a:xfrm>
          <a:prstGeom prst="rect">
            <a:avLst/>
          </a:prstGeom>
          <a:solidFill>
            <a:schemeClr val="tx1">
              <a:lumMod val="65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</a:p>
          <a:p>
            <a:r>
              <a:rPr lang="en-US" dirty="0" err="1" smtClean="0"/>
              <a:t>Instantons</a:t>
            </a:r>
            <a:endParaRPr lang="en-US" dirty="0" smtClean="0"/>
          </a:p>
          <a:p>
            <a:r>
              <a:rPr lang="en-US" dirty="0" err="1" smtClean="0"/>
              <a:t>Odderons</a:t>
            </a:r>
            <a:endParaRPr lang="en-US" dirty="0" smtClean="0"/>
          </a:p>
          <a:p>
            <a:r>
              <a:rPr lang="en-US" dirty="0" smtClean="0"/>
              <a:t>TOTEM ? </a:t>
            </a:r>
            <a:r>
              <a:rPr lang="en-US" sz="1400" dirty="0" smtClean="0"/>
              <a:t>CERN EP 2017-335</a:t>
            </a:r>
          </a:p>
          <a:p>
            <a:endParaRPr lang="en-US" dirty="0"/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r>
              <a:rPr lang="en-US" dirty="0" smtClean="0"/>
              <a:t>, Spin</a:t>
            </a:r>
          </a:p>
          <a:p>
            <a:r>
              <a:rPr lang="en-US" dirty="0" smtClean="0"/>
              <a:t>Quark Gluon Plasma</a:t>
            </a:r>
          </a:p>
          <a:p>
            <a:endParaRPr lang="en-US" dirty="0" smtClean="0"/>
          </a:p>
          <a:p>
            <a:r>
              <a:rPr lang="en-US" dirty="0" smtClean="0"/>
              <a:t>QCD of Higgs boson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r>
              <a:rPr lang="en-US" dirty="0" smtClean="0"/>
              <a:t>, Monte Carlos..</a:t>
            </a:r>
          </a:p>
          <a:p>
            <a:r>
              <a:rPr lang="en-US" dirty="0" err="1" smtClean="0"/>
              <a:t>Resummation</a:t>
            </a:r>
            <a:endParaRPr lang="en-US" dirty="0" smtClean="0"/>
          </a:p>
          <a:p>
            <a:r>
              <a:rPr lang="en-US" dirty="0" smtClean="0"/>
              <a:t>Saturation and BFKL</a:t>
            </a:r>
          </a:p>
          <a:p>
            <a:endParaRPr lang="en-US" dirty="0"/>
          </a:p>
          <a:p>
            <a:r>
              <a:rPr lang="en-US" dirty="0" smtClean="0"/>
              <a:t>Photon, </a:t>
            </a:r>
            <a:r>
              <a:rPr lang="en-US" dirty="0" err="1" smtClean="0"/>
              <a:t>Pomeron</a:t>
            </a:r>
            <a:r>
              <a:rPr lang="en-US" dirty="0" smtClean="0"/>
              <a:t>, n PDFs</a:t>
            </a:r>
          </a:p>
          <a:p>
            <a:r>
              <a:rPr lang="en-US" dirty="0" smtClean="0"/>
              <a:t>Non-conventional </a:t>
            </a:r>
            <a:r>
              <a:rPr lang="en-US" dirty="0" err="1" smtClean="0"/>
              <a:t>partons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unintegrated</a:t>
            </a:r>
            <a:r>
              <a:rPr lang="en-US" dirty="0" smtClean="0"/>
              <a:t>, </a:t>
            </a:r>
            <a:r>
              <a:rPr lang="en-US" dirty="0" err="1" smtClean="0"/>
              <a:t>generalised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Vector Mesons</a:t>
            </a:r>
            <a:endParaRPr lang="en-US" dirty="0"/>
          </a:p>
          <a:p>
            <a:r>
              <a:rPr lang="en-US" dirty="0" smtClean="0"/>
              <a:t>The 3 D view on hadrons..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8404" y="2847174"/>
            <a:ext cx="3264498" cy="3139321"/>
          </a:xfrm>
          <a:prstGeom prst="rect">
            <a:avLst/>
          </a:prstGeom>
          <a:solidFill>
            <a:srgbClr val="DDC98E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Factorisation</a:t>
            </a:r>
            <a:r>
              <a:rPr lang="en-US" dirty="0" smtClean="0"/>
              <a:t> [</a:t>
            </a:r>
            <a:r>
              <a:rPr lang="en-US" dirty="0" err="1" smtClean="0"/>
              <a:t>ep-pp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Free Quarks</a:t>
            </a:r>
          </a:p>
          <a:p>
            <a:endParaRPr lang="en-US" dirty="0"/>
          </a:p>
          <a:p>
            <a:r>
              <a:rPr lang="en-US" dirty="0" smtClean="0"/>
              <a:t>Unconfined Color</a:t>
            </a:r>
          </a:p>
          <a:p>
            <a:endParaRPr lang="en-US" dirty="0"/>
          </a:p>
          <a:p>
            <a:r>
              <a:rPr lang="en-US" dirty="0" smtClean="0"/>
              <a:t>New kind of </a:t>
            </a:r>
            <a:r>
              <a:rPr lang="en-US" dirty="0" err="1" smtClean="0"/>
              <a:t>coloured</a:t>
            </a:r>
            <a:r>
              <a:rPr lang="en-US" dirty="0" smtClean="0"/>
              <a:t> matter</a:t>
            </a:r>
          </a:p>
          <a:p>
            <a:endParaRPr lang="en-US" dirty="0"/>
          </a:p>
          <a:p>
            <a:r>
              <a:rPr lang="en-US" dirty="0" smtClean="0"/>
              <a:t>Quark substructure</a:t>
            </a:r>
          </a:p>
          <a:p>
            <a:endParaRPr lang="en-US" dirty="0"/>
          </a:p>
          <a:p>
            <a:r>
              <a:rPr lang="en-US" dirty="0" smtClean="0"/>
              <a:t>New symmetry embedding QCD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864727" y="4624103"/>
            <a:ext cx="2275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Quigg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arXiv1308.6637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574" y="1448671"/>
            <a:ext cx="3891961" cy="1200329"/>
          </a:xfrm>
          <a:prstGeom prst="rect">
            <a:avLst/>
          </a:prstGeom>
          <a:solidFill>
            <a:schemeClr val="bg2">
              <a:lumMod val="90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CP violation in QCD?</a:t>
            </a:r>
          </a:p>
          <a:p>
            <a:r>
              <a:rPr lang="en-US" dirty="0" smtClean="0"/>
              <a:t>Massless quarks?? Would solve it.. </a:t>
            </a:r>
          </a:p>
          <a:p>
            <a:r>
              <a:rPr lang="en-US" dirty="0" smtClean="0"/>
              <a:t>Electric dipole moment of the neutron? 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, candidates for Dark Matter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99093" y="904288"/>
            <a:ext cx="5336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Developments                                  Discoveries 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3313" y="6240194"/>
            <a:ext cx="4202070" cy="369332"/>
          </a:xfrm>
          <a:prstGeom prst="rect">
            <a:avLst/>
          </a:prstGeom>
          <a:solidFill>
            <a:schemeClr val="bg2">
              <a:lumMod val="1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pple Chancery"/>
                <a:cs typeface="Apple Chancery"/>
              </a:rPr>
              <a:t>QCD has an exciting future with the FCC </a:t>
            </a:r>
            <a:endParaRPr lang="en-US" dirty="0">
              <a:solidFill>
                <a:schemeClr val="bg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62826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614"/>
            <a:ext cx="7772400" cy="7035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The </a:t>
            </a:r>
            <a:r>
              <a:rPr lang="en-US" sz="3200" b="1" dirty="0" err="1" smtClean="0">
                <a:solidFill>
                  <a:srgbClr val="008000"/>
                </a:solidFill>
              </a:rPr>
              <a:t>LHeC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collinear proton (and nuclear)</a:t>
            </a:r>
            <a:r>
              <a:rPr lang="en-US" sz="3200" b="1" dirty="0" smtClean="0">
                <a:solidFill>
                  <a:srgbClr val="008000"/>
                </a:solidFill>
              </a:rPr>
              <a:t> PDF </a:t>
            </a:r>
            <a:r>
              <a:rPr lang="en-US" sz="3200" b="1" dirty="0" err="1" smtClean="0">
                <a:solidFill>
                  <a:srgbClr val="008000"/>
                </a:solidFill>
              </a:rPr>
              <a:t>Programme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869" y="809975"/>
            <a:ext cx="8427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Resolve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structure of the proton completely: u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,d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,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?,</a:t>
            </a:r>
            <a:r>
              <a:rPr lang="en-US" sz="2000" dirty="0" err="1" smtClean="0"/>
              <a:t>u,d,s,c,b,t</a:t>
            </a:r>
            <a:r>
              <a:rPr lang="en-US" sz="2000" dirty="0" smtClean="0"/>
              <a:t> and </a:t>
            </a:r>
            <a:r>
              <a:rPr lang="en-US" sz="2000" dirty="0" err="1" smtClean="0"/>
              <a:t>xg</a:t>
            </a:r>
            <a:endParaRPr lang="en-US" sz="2000" dirty="0" smtClean="0"/>
          </a:p>
          <a:p>
            <a:r>
              <a:rPr lang="en-US" sz="2000" dirty="0" smtClean="0"/>
              <a:t>Unprecedented range, sub% precision, free of </a:t>
            </a:r>
            <a:r>
              <a:rPr lang="en-US" sz="2000" dirty="0" err="1" smtClean="0"/>
              <a:t>parameterisation</a:t>
            </a:r>
            <a:r>
              <a:rPr lang="en-US" sz="2000" dirty="0" smtClean="0"/>
              <a:t> assumptions,</a:t>
            </a:r>
          </a:p>
          <a:p>
            <a:r>
              <a:rPr lang="en-US" sz="2000" dirty="0" smtClean="0"/>
              <a:t>Resolve p structure, solve non linear and saturation issues, test QCD, N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LO</a:t>
            </a:r>
            <a:r>
              <a:rPr lang="mr-IN" sz="2000" dirty="0" smtClean="0"/>
              <a:t>…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14" y="2037109"/>
            <a:ext cx="6658970" cy="4764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123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8515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53123" y="4403854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1702" y="4348639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9810" y="6478406"/>
            <a:ext cx="4491466" cy="305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19605" y="6478406"/>
            <a:ext cx="483171" cy="30597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17559" y="614606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 </a:t>
            </a:r>
            <a:r>
              <a:rPr lang="en-US" sz="1600" dirty="0" err="1" smtClean="0"/>
              <a:t>TeV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08985" y="62677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 </a:t>
            </a:r>
            <a:r>
              <a:rPr lang="en-US" sz="1600" dirty="0" err="1"/>
              <a:t>G</a:t>
            </a:r>
            <a:r>
              <a:rPr lang="en-US" sz="1600" dirty="0" err="1" smtClean="0"/>
              <a:t>eV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7969" y="4251523"/>
            <a:ext cx="1311439" cy="2031325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PDFs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re NOT</a:t>
            </a:r>
          </a:p>
          <a:p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etermined</a:t>
            </a:r>
          </a:p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</a:t>
            </a:r>
            <a:r>
              <a:rPr lang="en-US" b="1" dirty="0" err="1" smtClean="0">
                <a:solidFill>
                  <a:srgbClr val="FF0000"/>
                </a:solidFill>
              </a:rPr>
              <a:t>pp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ut in </a:t>
            </a:r>
            <a:r>
              <a:rPr lang="en-US" b="1" dirty="0" err="1" smtClean="0">
                <a:solidFill>
                  <a:srgbClr val="FF0000"/>
                </a:solidFill>
              </a:rPr>
              <a:t>ep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 backup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127994" y="5464248"/>
            <a:ext cx="1" cy="605498"/>
          </a:xfrm>
          <a:prstGeom prst="straightConnector1">
            <a:avLst/>
          </a:prstGeom>
          <a:ln>
            <a:solidFill>
              <a:srgbClr val="0000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47435" y="5641466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5098" y="5419946"/>
            <a:ext cx="7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SUSY?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3694" y="3411463"/>
            <a:ext cx="55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NP?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3674" y="6432693"/>
            <a:ext cx="406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Empowers the LHC H,  BSM + SM Physics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7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9" y="37197"/>
            <a:ext cx="8277857" cy="85457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Empowering </a:t>
            </a:r>
            <a:r>
              <a:rPr lang="en-GB" sz="3200" dirty="0" err="1" smtClean="0">
                <a:solidFill>
                  <a:srgbClr val="FF0000"/>
                </a:solidFill>
              </a:rPr>
              <a:t>pp</a:t>
            </a:r>
            <a:r>
              <a:rPr lang="en-GB" sz="3200" dirty="0" smtClean="0">
                <a:solidFill>
                  <a:srgbClr val="FF0000"/>
                </a:solidFill>
              </a:rPr>
              <a:t> Discoveries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9" y="2238344"/>
            <a:ext cx="3566367" cy="388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17" y="1167840"/>
            <a:ext cx="1464699" cy="110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00786"/>
            <a:ext cx="220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SUSY, RPC, RPV, LQS..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336" y="724888"/>
            <a:ext cx="909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xternal, reliable input (PDFs, </a:t>
            </a:r>
            <a:r>
              <a:rPr lang="en-US" b="1" dirty="0" err="1" smtClean="0">
                <a:solidFill>
                  <a:srgbClr val="000090"/>
                </a:solidFill>
              </a:rPr>
              <a:t>factorisation</a:t>
            </a:r>
            <a:r>
              <a:rPr lang="en-US" b="1" dirty="0" smtClean="0">
                <a:solidFill>
                  <a:srgbClr val="000090"/>
                </a:solidFill>
              </a:rPr>
              <a:t>..) is crucial for range extension + CI interpretation 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6688" y="116784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3828" y="1214699"/>
            <a:ext cx="97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32" y="2183128"/>
            <a:ext cx="4259772" cy="4108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6435" y="1758581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Exotic+ Extra boson searches at high mass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511916" y="2451527"/>
            <a:ext cx="29533" cy="3426231"/>
          </a:xfrm>
          <a:prstGeom prst="line">
            <a:avLst/>
          </a:prstGeom>
          <a:effectLst>
            <a:outerShdw blurRad="40000" dist="20000" dir="60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2197" y="2629585"/>
            <a:ext cx="63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</a:p>
          <a:p>
            <a:r>
              <a:rPr lang="en-US" sz="1400" dirty="0" smtClean="0"/>
              <a:t>today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9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17485814"/>
              </p:ext>
            </p:extLst>
          </p:nvPr>
        </p:nvGraphicFramePr>
        <p:xfrm>
          <a:off x="623258" y="1373448"/>
          <a:ext cx="8147893" cy="367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3258" y="269860"/>
            <a:ext cx="80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Determination of SM Higgs Couplings, </a:t>
            </a:r>
            <a:r>
              <a:rPr lang="en-US" sz="2400" b="1" dirty="0" smtClean="0">
                <a:solidFill>
                  <a:srgbClr val="008000"/>
                </a:solidFill>
              </a:rPr>
              <a:t>HL-LHC </a:t>
            </a:r>
            <a:r>
              <a:rPr lang="en-US" sz="2400" dirty="0" smtClean="0"/>
              <a:t>and </a:t>
            </a:r>
            <a:r>
              <a:rPr lang="en-US" sz="2400" b="1" dirty="0" err="1" smtClean="0">
                <a:solidFill>
                  <a:srgbClr val="000090"/>
                </a:solidFill>
              </a:rPr>
              <a:t>LHeC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sym typeface="Wingdings"/>
              </a:rPr>
              <a:t>LHC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806" y="5044530"/>
            <a:ext cx="261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J. De Blas, M.+U. Klein, 16.4.2018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431" y="15358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preliminary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94" y="1067162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r>
              <a:rPr lang="en-US" dirty="0" smtClean="0"/>
              <a:t> [%]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194" y="5636865"/>
            <a:ext cx="837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 addition of </a:t>
            </a:r>
            <a:r>
              <a:rPr lang="en-US" b="1" dirty="0" err="1" smtClean="0">
                <a:solidFill>
                  <a:srgbClr val="800000"/>
                </a:solidFill>
              </a:rPr>
              <a:t>ep</a:t>
            </a:r>
            <a:r>
              <a:rPr lang="en-US" b="1" dirty="0" smtClean="0">
                <a:solidFill>
                  <a:srgbClr val="800000"/>
                </a:solidFill>
              </a:rPr>
              <a:t> to </a:t>
            </a:r>
            <a:r>
              <a:rPr lang="en-US" b="1" dirty="0" err="1" smtClean="0">
                <a:solidFill>
                  <a:srgbClr val="800000"/>
                </a:solidFill>
              </a:rPr>
              <a:t>pp</a:t>
            </a:r>
            <a:r>
              <a:rPr lang="en-US" b="1" dirty="0" smtClean="0">
                <a:solidFill>
                  <a:srgbClr val="800000"/>
                </a:solidFill>
              </a:rPr>
              <a:t> (</a:t>
            </a:r>
            <a:r>
              <a:rPr lang="en-US" b="1" dirty="0" err="1" smtClean="0">
                <a:solidFill>
                  <a:srgbClr val="800000"/>
                </a:solidFill>
              </a:rPr>
              <a:t>LHeC</a:t>
            </a:r>
            <a:r>
              <a:rPr lang="en-US" b="1" dirty="0" smtClean="0">
                <a:solidFill>
                  <a:srgbClr val="800000"/>
                </a:solidFill>
              </a:rPr>
              <a:t> to LHC (HL,HE) </a:t>
            </a:r>
            <a:r>
              <a:rPr lang="en-US" dirty="0" smtClean="0">
                <a:solidFill>
                  <a:srgbClr val="800000"/>
                </a:solidFill>
              </a:rPr>
              <a:t>and FCC-eh to FCC-</a:t>
            </a:r>
            <a:r>
              <a:rPr lang="en-US" dirty="0" err="1" smtClean="0">
                <a:solidFill>
                  <a:srgbClr val="800000"/>
                </a:solidFill>
              </a:rPr>
              <a:t>pp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  <a:r>
              <a:rPr lang="en-US" b="1" dirty="0" smtClean="0">
                <a:solidFill>
                  <a:srgbClr val="800000"/>
                </a:solidFill>
              </a:rPr>
              <a:t>transforms these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machines into precision Higgs facilities. Vital complementarity with 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err="1" smtClean="0">
                <a:solidFill>
                  <a:srgbClr val="800000"/>
                </a:solidFill>
              </a:rPr>
              <a:t>+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smtClean="0">
                <a:solidFill>
                  <a:srgbClr val="800000"/>
                </a:solidFill>
              </a:rPr>
              <a:t>-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>
                <a:solidFill>
                  <a:srgbClr val="800000"/>
                </a:solidFill>
              </a:rPr>
              <a:t>(</a:t>
            </a:r>
            <a:r>
              <a:rPr lang="en-US" sz="1400" dirty="0" err="1" smtClean="0">
                <a:solidFill>
                  <a:srgbClr val="800000"/>
                </a:solidFill>
              </a:rPr>
              <a:t>JdB</a:t>
            </a:r>
            <a:r>
              <a:rPr lang="en-US" sz="1400" dirty="0" smtClean="0">
                <a:solidFill>
                  <a:srgbClr val="800000"/>
                </a:solidFill>
              </a:rPr>
              <a:t> Amsterdam)</a:t>
            </a:r>
          </a:p>
          <a:p>
            <a:r>
              <a:rPr lang="en-US" dirty="0" smtClean="0"/>
              <a:t>Note that the HL LHC prospects are being updated (HL/HE LHC Physics workshop).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34" y="886776"/>
            <a:ext cx="1790874" cy="129823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3258" y="5300625"/>
            <a:ext cx="3241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LHC: ATLAS prospects PUB Note 2014-016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6534" y="5115959"/>
            <a:ext cx="198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ttH</a:t>
            </a:r>
            <a:r>
              <a:rPr lang="en-US" dirty="0" smtClean="0">
                <a:solidFill>
                  <a:srgbClr val="000090"/>
                </a:solidFill>
              </a:rPr>
              <a:t> at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to 15%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7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58621"/>
            <a:ext cx="7772400" cy="82322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New Physics through High Precision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667" y="740732"/>
            <a:ext cx="36782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Masses: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Charm</a:t>
            </a:r>
            <a:r>
              <a:rPr lang="en-US" dirty="0" smtClean="0"/>
              <a:t> HERA 40 MeV </a:t>
            </a:r>
            <a:r>
              <a:rPr lang="en-US" dirty="0" err="1" smtClean="0"/>
              <a:t>LHeC</a:t>
            </a:r>
            <a:r>
              <a:rPr lang="en-US" dirty="0" smtClean="0"/>
              <a:t> 3 MeV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W</a:t>
            </a:r>
            <a:r>
              <a:rPr lang="en-US" dirty="0" smtClean="0"/>
              <a:t> LHC 19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10 MeV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15 MeV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and prediction to ±2.8 MeV for </a:t>
            </a:r>
            <a:r>
              <a:rPr lang="en-US" dirty="0" err="1" smtClean="0">
                <a:sym typeface="Wingdings"/>
              </a:rPr>
              <a:t>pp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Top</a:t>
            </a:r>
            <a:r>
              <a:rPr lang="en-US" dirty="0" smtClean="0">
                <a:sym typeface="Wingdings"/>
              </a:rPr>
              <a:t>: to be studied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Proton</a:t>
            </a:r>
            <a:r>
              <a:rPr lang="en-US" dirty="0" smtClean="0">
                <a:sym typeface="Wingdings"/>
              </a:rPr>
              <a:t>: gluon we are made of</a:t>
            </a:r>
            <a:r>
              <a:rPr lang="mr-IN" dirty="0" smtClean="0">
                <a:sym typeface="Wingdings"/>
              </a:rPr>
              <a:t>…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Higgs</a:t>
            </a:r>
            <a:r>
              <a:rPr lang="en-US" dirty="0" smtClean="0">
                <a:sym typeface="Wingdings"/>
              </a:rPr>
              <a:t>: Cross section to 0.3%: Mass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dependent. </a:t>
            </a:r>
            <a:r>
              <a:rPr lang="en-US" sz="1400" dirty="0" smtClean="0">
                <a:sym typeface="Wingdings"/>
              </a:rPr>
              <a:t>OB, MK 1305.2090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Neutrinos: 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H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eavy “sterile” Neutrinos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" y="3429002"/>
            <a:ext cx="4116211" cy="287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6424764"/>
            <a:ext cx="2781300" cy="20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7" y="6183675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Antusch</a:t>
            </a:r>
            <a:r>
              <a:rPr lang="en-US" sz="1200" dirty="0" smtClean="0"/>
              <a:t>, </a:t>
            </a:r>
            <a:r>
              <a:rPr lang="en-US" sz="1200" dirty="0" err="1" smtClean="0"/>
              <a:t>Cazzato</a:t>
            </a:r>
            <a:r>
              <a:rPr lang="en-US" sz="1200" dirty="0" smtClean="0"/>
              <a:t>, Fischer </a:t>
            </a:r>
            <a:r>
              <a:rPr lang="mr-IN" sz="1200" dirty="0" smtClean="0"/>
              <a:t>–</a:t>
            </a:r>
            <a:r>
              <a:rPr lang="en-US" sz="1200" dirty="0" smtClean="0"/>
              <a:t> work still in progress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362222" y="881842"/>
            <a:ext cx="308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CKM, electroweak, </a:t>
            </a:r>
            <a:r>
              <a:rPr lang="en-US" b="1" dirty="0" err="1" smtClean="0">
                <a:solidFill>
                  <a:srgbClr val="FF0000"/>
                </a:solidFill>
              </a:rPr>
              <a:t>alpha_s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7001" y="1284113"/>
            <a:ext cx="370849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V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tb</a:t>
            </a:r>
            <a:r>
              <a:rPr lang="en-US" dirty="0" smtClean="0"/>
              <a:t>: to 0.01</a:t>
            </a:r>
          </a:p>
          <a:p>
            <a:r>
              <a:rPr lang="en-US" b="1" dirty="0" err="1" smtClean="0">
                <a:solidFill>
                  <a:srgbClr val="000090"/>
                </a:solidFill>
              </a:rPr>
              <a:t>V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cs</a:t>
            </a:r>
            <a:r>
              <a:rPr lang="en-US" dirty="0" smtClean="0"/>
              <a:t>: to 0.02 [</a:t>
            </a:r>
            <a:r>
              <a:rPr lang="en-US" dirty="0" err="1" smtClean="0"/>
              <a:t>LHC+LHeC</a:t>
            </a:r>
            <a:r>
              <a:rPr lang="en-US" dirty="0" smtClean="0"/>
              <a:t>,</a:t>
            </a:r>
            <a:r>
              <a:rPr lang="en-US" sz="1400" dirty="0" smtClean="0"/>
              <a:t> like ATLAS+HERA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α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dirty="0" smtClean="0"/>
              <a:t> to 0.2% [0.1% with HERA] </a:t>
            </a:r>
            <a:r>
              <a:rPr lang="mr-IN" dirty="0" smtClean="0"/>
              <a:t>–</a:t>
            </a:r>
            <a:r>
              <a:rPr lang="en-US" dirty="0" smtClean="0"/>
              <a:t> GUT?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sin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θ</a:t>
            </a:r>
            <a:r>
              <a:rPr lang="en-US" b="1" baseline="-25000" dirty="0" smtClean="0">
                <a:solidFill>
                  <a:srgbClr val="000090"/>
                </a:solidFill>
              </a:rPr>
              <a:t>W</a:t>
            </a:r>
            <a:r>
              <a:rPr lang="en-US" b="1" dirty="0" smtClean="0">
                <a:solidFill>
                  <a:srgbClr val="000090"/>
                </a:solidFill>
              </a:rPr>
              <a:t> (μ)</a:t>
            </a:r>
          </a:p>
          <a:p>
            <a:r>
              <a:rPr lang="en-US" dirty="0" smtClean="0"/>
              <a:t>LHC: better than LEP with </a:t>
            </a:r>
            <a:r>
              <a:rPr lang="en-US" dirty="0" err="1" smtClean="0"/>
              <a:t>LHeC</a:t>
            </a:r>
            <a:r>
              <a:rPr lang="en-US" dirty="0" smtClean="0"/>
              <a:t> PDFs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scale dependence from </a:t>
            </a:r>
          </a:p>
          <a:p>
            <a:r>
              <a:rPr lang="en-US" dirty="0" smtClean="0"/>
              <a:t>0.4 </a:t>
            </a:r>
            <a:r>
              <a:rPr lang="en-US" dirty="0" err="1" smtClean="0"/>
              <a:t>GeV</a:t>
            </a:r>
            <a:r>
              <a:rPr lang="en-US" dirty="0" smtClean="0"/>
              <a:t> (PERLE) to 1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dirty="0" err="1" smtClean="0"/>
              <a:t>LHeC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NC couplings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2" y="4205113"/>
            <a:ext cx="3394473" cy="239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8670" y="6519334"/>
            <a:ext cx="372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Britzger</a:t>
            </a:r>
            <a:r>
              <a:rPr lang="en-US" sz="1200" dirty="0" smtClean="0"/>
              <a:t>, MK, </a:t>
            </a:r>
            <a:r>
              <a:rPr lang="en-US" sz="1200" dirty="0" err="1" smtClean="0"/>
              <a:t>Spiessberger</a:t>
            </a:r>
            <a:r>
              <a:rPr lang="en-US" sz="1200" dirty="0" smtClean="0"/>
              <a:t>, Zhang </a:t>
            </a:r>
            <a:r>
              <a:rPr lang="mr-IN" sz="1200" dirty="0" smtClean="0"/>
              <a:t>–</a:t>
            </a:r>
            <a:r>
              <a:rPr lang="en-US" sz="1200" dirty="0" smtClean="0"/>
              <a:t> work still in progress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4826000" y="4118214"/>
            <a:ext cx="914400" cy="213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1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73" y="86843"/>
            <a:ext cx="4695117" cy="82322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Beyond the Standard Model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75" y="993624"/>
            <a:ext cx="33520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Higgs into Dark Matter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into </a:t>
            </a:r>
            <a:r>
              <a:rPr lang="en-US" dirty="0" err="1" smtClean="0">
                <a:solidFill>
                  <a:srgbClr val="000090"/>
                </a:solidFill>
              </a:rPr>
              <a:t>Neutralinos</a:t>
            </a:r>
            <a:r>
              <a:rPr lang="en-US" dirty="0" smtClean="0">
                <a:solidFill>
                  <a:srgbClr val="000090"/>
                </a:solidFill>
              </a:rPr>
              <a:t> (RPV SUSY)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into Scalars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</a:rPr>
              <a:t> 4b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±± </a:t>
            </a:r>
            <a:r>
              <a:rPr lang="en-US" dirty="0" smtClean="0">
                <a:solidFill>
                  <a:srgbClr val="000090"/>
                </a:solidFill>
              </a:rPr>
              <a:t>in Vector Boson Scattering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±</a:t>
            </a:r>
            <a:r>
              <a:rPr lang="en-US" dirty="0" smtClean="0">
                <a:solidFill>
                  <a:srgbClr val="000090"/>
                </a:solidFill>
              </a:rPr>
              <a:t> in Vector Boson Scattering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 in 2HDM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Triple Gauge Couplings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 FCNC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Contact Interactions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Empower LHC Discoveries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3" y="5063851"/>
            <a:ext cx="5029553" cy="1357671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53340" y="4624424"/>
            <a:ext cx="146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arXiv:1712.07135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411468" y="4663026"/>
            <a:ext cx="1141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 Curtin et al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35" y="364065"/>
            <a:ext cx="4269913" cy="3671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8556" y="3960259"/>
            <a:ext cx="32783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Higgsinos</a:t>
            </a:r>
            <a:r>
              <a:rPr lang="en-US" dirty="0" smtClean="0"/>
              <a:t>: mass degenerate</a:t>
            </a:r>
          </a:p>
          <a:p>
            <a:r>
              <a:rPr lang="en-US" dirty="0" smtClean="0"/>
              <a:t>Wino/</a:t>
            </a:r>
            <a:r>
              <a:rPr lang="en-US" dirty="0" err="1" smtClean="0"/>
              <a:t>bino</a:t>
            </a:r>
            <a:r>
              <a:rPr lang="en-US" dirty="0" smtClean="0"/>
              <a:t> compressed</a:t>
            </a:r>
          </a:p>
          <a:p>
            <a:r>
              <a:rPr lang="en-US" dirty="0" smtClean="0"/>
              <a:t>Prompt decays or long lifetimes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SUSY </a:t>
            </a:r>
            <a:r>
              <a:rPr lang="en-US" dirty="0" err="1" smtClean="0">
                <a:sym typeface="Wingdings"/>
              </a:rPr>
              <a:t>ewk</a:t>
            </a:r>
            <a:r>
              <a:rPr lang="en-US" dirty="0" smtClean="0">
                <a:sym typeface="Wingdings"/>
              </a:rPr>
              <a:t> sector most </a:t>
            </a:r>
          </a:p>
          <a:p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hallenging for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colliders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cf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U Klein + M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Donofrio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at Amsterdam FCC</a:t>
            </a:r>
            <a:endParaRPr lang="en-US" sz="1400" dirty="0" smtClean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2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6571"/>
            <a:ext cx="9144000" cy="4099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373" y="6097600"/>
            <a:ext cx="879744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QCD evolved from a </a:t>
            </a:r>
            <a:r>
              <a:rPr lang="en-US" dirty="0" err="1" smtClean="0">
                <a:solidFill>
                  <a:srgbClr val="FF0000"/>
                </a:solidFill>
              </a:rPr>
              <a:t>Lagrangian</a:t>
            </a:r>
            <a:r>
              <a:rPr lang="en-US" dirty="0" smtClean="0">
                <a:solidFill>
                  <a:srgbClr val="FF0000"/>
                </a:solidFill>
              </a:rPr>
              <a:t> with the property of asymptotic freedom to a sophisticated tool for the calculation of high energy processes. </a:t>
            </a:r>
            <a:r>
              <a:rPr lang="en-US" dirty="0" smtClean="0"/>
              <a:t>R.K. Ellis </a:t>
            </a:r>
            <a:r>
              <a:rPr lang="en-US" dirty="0" err="1" smtClean="0"/>
              <a:t>Nuovo</a:t>
            </a:r>
            <a:r>
              <a:rPr lang="en-US" dirty="0" smtClean="0"/>
              <a:t> </a:t>
            </a:r>
            <a:r>
              <a:rPr lang="en-US" dirty="0" err="1" smtClean="0"/>
              <a:t>Cimento</a:t>
            </a:r>
            <a:r>
              <a:rPr lang="en-US" dirty="0" smtClean="0"/>
              <a:t> 39C(2016)355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47"/>
            <a:ext cx="9144000" cy="18703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373" y="14247"/>
            <a:ext cx="3825650" cy="326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70373" y="542134"/>
            <a:ext cx="796106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7250" y="1376075"/>
            <a:ext cx="192056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1192" y="2767639"/>
            <a:ext cx="192056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0373" y="4701338"/>
            <a:ext cx="192056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23484" y="5225488"/>
            <a:ext cx="371971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68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0" y="127001"/>
            <a:ext cx="3684230" cy="295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0" y="2984501"/>
            <a:ext cx="3684230" cy="3714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127001"/>
            <a:ext cx="3968750" cy="5967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874" y="6062721"/>
            <a:ext cx="4333875" cy="484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5750" y="6477000"/>
            <a:ext cx="497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50 journal papers on NP with </a:t>
            </a:r>
            <a:r>
              <a:rPr lang="en-US" b="1" dirty="0" err="1" smtClean="0">
                <a:solidFill>
                  <a:srgbClr val="0000FF"/>
                </a:solidFill>
              </a:rPr>
              <a:t>LHeC</a:t>
            </a:r>
            <a:r>
              <a:rPr lang="en-US" b="1" dirty="0" smtClean="0">
                <a:solidFill>
                  <a:srgbClr val="0000FF"/>
                </a:solidFill>
              </a:rPr>
              <a:t> in recent years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831835" y="3222625"/>
            <a:ext cx="192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Hao</a:t>
            </a:r>
            <a:r>
              <a:rPr lang="en-US" dirty="0" smtClean="0"/>
              <a:t> Sun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1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18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r>
              <a:rPr lang="en-US" sz="3200" b="1" dirty="0" smtClean="0">
                <a:solidFill>
                  <a:srgbClr val="000090"/>
                </a:solidFill>
              </a:rPr>
              <a:t> as Electron</a:t>
            </a:r>
            <a:r>
              <a:rPr lang="en-US" sz="3200" b="1" dirty="0">
                <a:solidFill>
                  <a:srgbClr val="000090"/>
                </a:solidFill>
              </a:rPr>
              <a:t> </a:t>
            </a:r>
            <a:r>
              <a:rPr lang="en-US" sz="3200" b="1" dirty="0" smtClean="0">
                <a:solidFill>
                  <a:srgbClr val="000090"/>
                </a:solidFill>
              </a:rPr>
              <a:t>Ion Collider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337" y="5420487"/>
            <a:ext cx="4779336" cy="923330"/>
          </a:xfrm>
          <a:prstGeom prst="rect">
            <a:avLst/>
          </a:prstGeom>
          <a:noFill/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Precision QCD study of </a:t>
            </a:r>
            <a:r>
              <a:rPr lang="en-US" dirty="0" err="1" smtClean="0">
                <a:solidFill>
                  <a:srgbClr val="000090"/>
                </a:solidFill>
              </a:rPr>
              <a:t>parton</a:t>
            </a:r>
            <a:r>
              <a:rPr lang="en-US" dirty="0" smtClean="0">
                <a:solidFill>
                  <a:srgbClr val="000090"/>
                </a:solidFill>
              </a:rPr>
              <a:t> dynamics in nuclei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Investigation of high density matter and QGP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DGLAP to BFKL </a:t>
            </a:r>
            <a:r>
              <a:rPr lang="mr-IN" dirty="0" smtClean="0">
                <a:solidFill>
                  <a:srgbClr val="00009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vital for LHC and </a:t>
            </a:r>
            <a:r>
              <a:rPr lang="en-US" dirty="0" err="1" smtClean="0">
                <a:solidFill>
                  <a:srgbClr val="000090"/>
                </a:solidFill>
              </a:rPr>
              <a:t>FCCpp</a:t>
            </a:r>
            <a:r>
              <a:rPr lang="en-US" dirty="0" smtClean="0">
                <a:solidFill>
                  <a:srgbClr val="000090"/>
                </a:solidFill>
              </a:rPr>
              <a:t> physics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812" y="1046779"/>
            <a:ext cx="4231884" cy="45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2150" y="1031501"/>
            <a:ext cx="3467616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Extension of kinematic range in </a:t>
            </a:r>
            <a:r>
              <a:rPr lang="en-US" b="1" dirty="0" err="1" smtClean="0">
                <a:solidFill>
                  <a:srgbClr val="000090"/>
                </a:solidFill>
              </a:rPr>
              <a:t>lA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dirty="0" smtClean="0">
                <a:solidFill>
                  <a:srgbClr val="000090"/>
                </a:solidFill>
              </a:rPr>
              <a:t>y 4-5 orders of magnitude will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change QCD view on nuclear </a:t>
            </a:r>
          </a:p>
          <a:p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tructure and </a:t>
            </a:r>
            <a:r>
              <a:rPr lang="en-US" b="1" dirty="0" err="1" smtClean="0">
                <a:solidFill>
                  <a:srgbClr val="000090"/>
                </a:solidFill>
              </a:rPr>
              <a:t>parton</a:t>
            </a:r>
            <a:r>
              <a:rPr lang="en-US" b="1" dirty="0" smtClean="0">
                <a:solidFill>
                  <a:srgbClr val="000090"/>
                </a:solidFill>
              </a:rPr>
              <a:t> dynamics 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ay lead to genuine surprises…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r>
              <a:rPr lang="en-US" dirty="0" smtClean="0"/>
              <a:t>     [</a:t>
            </a:r>
            <a:r>
              <a:rPr lang="en-US" sz="1600" dirty="0" smtClean="0"/>
              <a:t>discover saturation in </a:t>
            </a:r>
            <a:r>
              <a:rPr lang="en-US" sz="1600" dirty="0" err="1" smtClean="0"/>
              <a:t>ep</a:t>
            </a:r>
            <a:endParaRPr lang="en-US" sz="1600" dirty="0"/>
          </a:p>
          <a:p>
            <a:r>
              <a:rPr lang="en-US" sz="1600" dirty="0" smtClean="0"/>
              <a:t>       THEN </a:t>
            </a:r>
            <a:r>
              <a:rPr lang="en-US" sz="1600" dirty="0" err="1" smtClean="0"/>
              <a:t>analyse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  <a:r>
              <a:rPr lang="mr-IN" sz="1600" dirty="0" smtClean="0"/>
              <a:t>–</a:t>
            </a:r>
            <a:r>
              <a:rPr lang="en-US" sz="1600" dirty="0" smtClean="0"/>
              <a:t>separate</a:t>
            </a:r>
          </a:p>
          <a:p>
            <a:r>
              <a:rPr lang="en-US" sz="1600" dirty="0" smtClean="0"/>
              <a:t>      nonlinear g from nuclear effects</a:t>
            </a:r>
            <a:r>
              <a:rPr lang="en-US" dirty="0" smtClean="0"/>
              <a:t>]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shadowing 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Safe: nuclear PDFs like at HERA</a:t>
            </a:r>
          </a:p>
          <a:p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R(x,Q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r>
              <a:rPr lang="en-US" dirty="0" err="1" smtClean="0"/>
              <a:t>flavour</a:t>
            </a:r>
            <a:r>
              <a:rPr lang="en-US" dirty="0" smtClean="0"/>
              <a:t> dependent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6748" y="5915109"/>
            <a:ext cx="19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</a:t>
            </a:r>
            <a:r>
              <a:rPr lang="en-US" baseline="-25000" dirty="0" err="1" smtClean="0">
                <a:solidFill>
                  <a:srgbClr val="000090"/>
                </a:solidFill>
              </a:rPr>
              <a:t>eN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000090"/>
                </a:solidFill>
              </a:rPr>
              <a:t>=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6</a:t>
            </a:r>
            <a:r>
              <a:rPr lang="en-US" dirty="0" smtClean="0">
                <a:solidFill>
                  <a:srgbClr val="000090"/>
                </a:solidFill>
              </a:rPr>
              <a:t> 10</a:t>
            </a:r>
            <a:r>
              <a:rPr lang="en-US" baseline="30000" dirty="0" smtClean="0">
                <a:solidFill>
                  <a:srgbClr val="000090"/>
                </a:solidFill>
              </a:rPr>
              <a:t>32</a:t>
            </a:r>
            <a:r>
              <a:rPr lang="en-US" dirty="0" smtClean="0">
                <a:solidFill>
                  <a:srgbClr val="000090"/>
                </a:solidFill>
              </a:rPr>
              <a:t> cm</a:t>
            </a:r>
            <a:r>
              <a:rPr lang="en-US" baseline="30000" dirty="0" smtClean="0">
                <a:solidFill>
                  <a:srgbClr val="000090"/>
                </a:solidFill>
              </a:rPr>
              <a:t>-2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  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26656" y="1327588"/>
            <a:ext cx="3232600" cy="27417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200" y="10315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FCC-he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63245" y="2525059"/>
            <a:ext cx="2087641" cy="17555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0253" y="42571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EIC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709" y="19473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7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0159"/>
            <a:ext cx="7772400" cy="849842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4406"/>
            <a:ext cx="7734403" cy="5196898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598900" y="221524"/>
            <a:ext cx="5700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Detector for the HL/HE LHC</a:t>
            </a:r>
            <a:endParaRPr lang="en-US" sz="3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80558" y="3086567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86473" y="5109009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P.Kostka</a:t>
            </a:r>
            <a:r>
              <a:rPr lang="en-US" sz="1600" dirty="0" smtClean="0"/>
              <a:t> et al</a:t>
            </a:r>
            <a:endParaRPr lang="en-US" sz="1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984333" y="5762282"/>
            <a:ext cx="740911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Length x Diameter: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(13.3 x 9 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   HE-LHC (15.6 x 10.4)  </a:t>
            </a:r>
            <a:r>
              <a:rPr lang="en-US" dirty="0" err="1" smtClean="0">
                <a:solidFill>
                  <a:srgbClr val="FF0000"/>
                </a:solidFill>
              </a:rPr>
              <a:t>FCCeh</a:t>
            </a:r>
            <a:r>
              <a:rPr lang="en-US" dirty="0" smtClean="0">
                <a:solidFill>
                  <a:srgbClr val="FF0000"/>
                </a:solidFill>
              </a:rPr>
              <a:t> (19 x 12)</a:t>
            </a:r>
          </a:p>
          <a:p>
            <a:r>
              <a:rPr lang="en-US" dirty="0" smtClean="0"/>
              <a:t>ATLAS (45 x 25)  CMS (21 x 15):  [</a:t>
            </a:r>
            <a:r>
              <a:rPr lang="en-US" dirty="0" err="1" smtClean="0"/>
              <a:t>LHeC</a:t>
            </a:r>
            <a:r>
              <a:rPr lang="en-US" dirty="0" smtClean="0"/>
              <a:t> &lt; CMS, FCC-eh </a:t>
            </a:r>
            <a:r>
              <a:rPr lang="en-US" sz="1400" dirty="0" smtClean="0"/>
              <a:t>~</a:t>
            </a:r>
            <a:r>
              <a:rPr lang="en-US" dirty="0" smtClean="0"/>
              <a:t> CMS size]</a:t>
            </a:r>
          </a:p>
          <a:p>
            <a:r>
              <a:rPr lang="en-US" sz="1600" dirty="0" smtClean="0"/>
              <a:t>If CERN decides that the HE LHC comes,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detector should anticipate that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9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2" y="714671"/>
            <a:ext cx="8376838" cy="5311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60" y="4688471"/>
            <a:ext cx="1442845" cy="106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3101" y="41047"/>
            <a:ext cx="601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254061"/>
                </a:solidFill>
              </a:rPr>
              <a:t>owerful</a:t>
            </a:r>
            <a:r>
              <a:rPr lang="en-US" sz="2800" b="1" dirty="0" smtClean="0">
                <a:solidFill>
                  <a:srgbClr val="FF0000"/>
                </a:solidFill>
              </a:rPr>
              <a:t> ERL </a:t>
            </a:r>
            <a:r>
              <a:rPr lang="en-US" sz="2800" dirty="0" smtClean="0">
                <a:solidFill>
                  <a:srgbClr val="254061"/>
                </a:solidFill>
              </a:rPr>
              <a:t>for</a:t>
            </a:r>
            <a:r>
              <a:rPr lang="en-US" sz="2800" b="1" dirty="0" smtClean="0">
                <a:solidFill>
                  <a:srgbClr val="25406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254061"/>
                </a:solidFill>
              </a:rPr>
              <a:t>xperiments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1947" y="2528950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599" y="1687864"/>
            <a:ext cx="199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 20mA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 10 MW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437" y="6199983"/>
            <a:ext cx="866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SCRF, High Intensity (100 x ELI) ERL  Development Facility with unique low E Physics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8763" y="5987063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</a:t>
            </a:r>
            <a:r>
              <a:rPr lang="en-US" sz="1400" dirty="0" err="1" smtClean="0"/>
              <a:t>Walid</a:t>
            </a:r>
            <a:r>
              <a:rPr lang="en-US" sz="1400" dirty="0" smtClean="0"/>
              <a:t> </a:t>
            </a:r>
            <a:r>
              <a:rPr lang="en-US" sz="1400" dirty="0" err="1" smtClean="0"/>
              <a:t>Kaabi</a:t>
            </a:r>
            <a:r>
              <a:rPr lang="en-US" sz="1400" dirty="0" smtClean="0"/>
              <a:t> at Amsterdam FCC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3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349" y="83679"/>
            <a:ext cx="874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Towards PERLE</a:t>
            </a:r>
            <a:r>
              <a:rPr lang="en-US" sz="3200" dirty="0" smtClean="0"/>
              <a:t>: </a:t>
            </a:r>
            <a:r>
              <a:rPr lang="en-US" sz="2400" dirty="0" smtClean="0"/>
              <a:t>802 MHz cavity, Source,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, Magnets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34434" y="752016"/>
            <a:ext cx="426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802 MHz cavity successfully built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52" y="884323"/>
            <a:ext cx="2573186" cy="2598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4" y="1171483"/>
            <a:ext cx="4043578" cy="2439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7" y="3795498"/>
            <a:ext cx="4043578" cy="2755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01" y="3610860"/>
            <a:ext cx="3695518" cy="2233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0182" y="6366261"/>
            <a:ext cx="415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CDR 1705.08783 [</a:t>
            </a:r>
            <a:r>
              <a:rPr lang="en-US" dirty="0" err="1" smtClean="0">
                <a:solidFill>
                  <a:srgbClr val="FF0000"/>
                </a:solidFill>
              </a:rPr>
              <a:t>J.Phys</a:t>
            </a:r>
            <a:r>
              <a:rPr lang="en-US" dirty="0" smtClean="0">
                <a:solidFill>
                  <a:srgbClr val="FF0000"/>
                </a:solidFill>
              </a:rPr>
              <a:t> G]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TDR in 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5193" y="599692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BINP, CERN, </a:t>
            </a:r>
            <a:r>
              <a:rPr lang="en-US" dirty="0" err="1" smtClean="0">
                <a:solidFill>
                  <a:srgbClr val="FF0000"/>
                </a:solidFill>
              </a:rPr>
              <a:t>Daresbury</a:t>
            </a:r>
            <a:r>
              <a:rPr lang="en-US" dirty="0" smtClean="0">
                <a:solidFill>
                  <a:srgbClr val="FF0000"/>
                </a:solidFill>
              </a:rPr>
              <a:t>/Liverpool,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Orsay</a:t>
            </a:r>
            <a:r>
              <a:rPr lang="en-US" dirty="0" smtClean="0">
                <a:solidFill>
                  <a:srgbClr val="FF0000"/>
                </a:solidFill>
              </a:rPr>
              <a:t>, 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51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284397"/>
            <a:ext cx="7772400" cy="8232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Recent Presentations on </a:t>
            </a:r>
            <a:r>
              <a:rPr lang="en-US" sz="3200" dirty="0" err="1" smtClean="0"/>
              <a:t>LHeC</a:t>
            </a:r>
            <a:r>
              <a:rPr lang="en-US" sz="3200" dirty="0" smtClean="0"/>
              <a:t> and </a:t>
            </a:r>
            <a:r>
              <a:rPr lang="en-US" sz="3200" dirty="0" err="1" smtClean="0"/>
              <a:t>FCCeh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82436" y="1292084"/>
            <a:ext cx="326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FCC Week Amsterdam 9-13.4.18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460" y="1706818"/>
            <a:ext cx="3078074" cy="480131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Theory</a:t>
            </a:r>
          </a:p>
          <a:p>
            <a:r>
              <a:rPr lang="en-US" dirty="0" smtClean="0"/>
              <a:t>Jo </a:t>
            </a:r>
            <a:r>
              <a:rPr lang="en-US" dirty="0" err="1" smtClean="0"/>
              <a:t>Rudermann</a:t>
            </a:r>
            <a:r>
              <a:rPr lang="en-US" dirty="0" smtClean="0"/>
              <a:t>, Jorge de Blas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Overviews</a:t>
            </a:r>
          </a:p>
          <a:p>
            <a:r>
              <a:rPr lang="en-US" dirty="0" smtClean="0"/>
              <a:t>Bruce </a:t>
            </a:r>
            <a:r>
              <a:rPr lang="en-US" dirty="0" err="1" smtClean="0"/>
              <a:t>Mellado</a:t>
            </a:r>
            <a:r>
              <a:rPr lang="en-US" dirty="0" smtClean="0"/>
              <a:t>,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QCD</a:t>
            </a:r>
            <a:r>
              <a:rPr lang="en-US" dirty="0" smtClean="0"/>
              <a:t>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</a:t>
            </a:r>
            <a:r>
              <a:rPr lang="en-US" dirty="0" smtClean="0"/>
              <a:t> Christian </a:t>
            </a:r>
            <a:r>
              <a:rPr lang="en-US" dirty="0" err="1" smtClean="0"/>
              <a:t>Schwanenberger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and </a:t>
            </a:r>
            <a:r>
              <a:rPr lang="en-US" dirty="0" err="1" smtClean="0"/>
              <a:t>Orhan</a:t>
            </a:r>
            <a:r>
              <a:rPr lang="en-US" dirty="0" smtClean="0"/>
              <a:t> </a:t>
            </a:r>
            <a:r>
              <a:rPr lang="en-US" dirty="0" err="1" smtClean="0"/>
              <a:t>Cakir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Higgs</a:t>
            </a:r>
            <a:r>
              <a:rPr lang="en-US" dirty="0" smtClean="0"/>
              <a:t>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BSM</a:t>
            </a:r>
            <a:r>
              <a:rPr lang="en-US" dirty="0" smtClean="0"/>
              <a:t> 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Detector</a:t>
            </a:r>
            <a:r>
              <a:rPr lang="en-US" dirty="0" smtClean="0"/>
              <a:t> Peter </a:t>
            </a:r>
            <a:r>
              <a:rPr lang="en-US" dirty="0" err="1" smtClean="0"/>
              <a:t>Kostka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Machine</a:t>
            </a:r>
            <a:r>
              <a:rPr lang="en-US" dirty="0" smtClean="0"/>
              <a:t> Oliver </a:t>
            </a:r>
            <a:r>
              <a:rPr lang="en-US" dirty="0" err="1" smtClean="0"/>
              <a:t>Bruening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Civil Engineering </a:t>
            </a:r>
            <a:r>
              <a:rPr lang="en-US" dirty="0" smtClean="0"/>
              <a:t>John Osborne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Cavity</a:t>
            </a:r>
            <a:r>
              <a:rPr lang="en-US" dirty="0" smtClean="0"/>
              <a:t> Frank </a:t>
            </a:r>
            <a:r>
              <a:rPr lang="en-US" dirty="0" err="1" smtClean="0"/>
              <a:t>Marhauser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IR</a:t>
            </a:r>
            <a:r>
              <a:rPr lang="en-US" dirty="0" smtClean="0"/>
              <a:t> Roman Martin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PERLE</a:t>
            </a:r>
            <a:r>
              <a:rPr lang="en-US" dirty="0" smtClean="0"/>
              <a:t> </a:t>
            </a:r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999306" y="1796826"/>
            <a:ext cx="320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DIS Workshop  Kobe 16.4.-18.4.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9306" y="2377755"/>
            <a:ext cx="3394454" cy="39703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Machine+PERLE</a:t>
            </a:r>
            <a:r>
              <a:rPr lang="en-US" dirty="0" smtClean="0">
                <a:solidFill>
                  <a:srgbClr val="000090"/>
                </a:solidFill>
              </a:rPr>
              <a:t>   </a:t>
            </a:r>
            <a:r>
              <a:rPr lang="en-US" dirty="0" err="1" smtClean="0"/>
              <a:t>Gianluigi</a:t>
            </a:r>
            <a:r>
              <a:rPr lang="en-US" dirty="0" smtClean="0"/>
              <a:t> </a:t>
            </a:r>
            <a:r>
              <a:rPr lang="en-US" dirty="0" err="1" smtClean="0"/>
              <a:t>Arduini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PDFs</a:t>
            </a:r>
            <a:r>
              <a:rPr lang="en-US" dirty="0" smtClean="0"/>
              <a:t> Claire </a:t>
            </a:r>
            <a:r>
              <a:rPr lang="en-US" dirty="0" err="1" smtClean="0"/>
              <a:t>Gwenlan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Low </a:t>
            </a:r>
            <a:r>
              <a:rPr lang="en-US" dirty="0" err="1" smtClean="0">
                <a:solidFill>
                  <a:srgbClr val="000090"/>
                </a:solidFill>
              </a:rPr>
              <a:t>x+Diffraction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Paul Newman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Nuclear PDFs </a:t>
            </a:r>
            <a:r>
              <a:rPr lang="en-US" dirty="0" smtClean="0"/>
              <a:t>Nestor </a:t>
            </a:r>
            <a:r>
              <a:rPr lang="en-US" dirty="0" err="1" smtClean="0"/>
              <a:t>Armesto</a:t>
            </a: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Higgs</a:t>
            </a:r>
            <a:r>
              <a:rPr lang="en-US" dirty="0" smtClean="0"/>
              <a:t>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</a:t>
            </a:r>
            <a:r>
              <a:rPr lang="en-US" dirty="0" smtClean="0"/>
              <a:t> </a:t>
            </a:r>
            <a:r>
              <a:rPr lang="en-US" dirty="0" err="1" smtClean="0"/>
              <a:t>Hao</a:t>
            </a:r>
            <a:r>
              <a:rPr lang="en-US" dirty="0" smtClean="0"/>
              <a:t> Sun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Electroweak</a:t>
            </a:r>
            <a:r>
              <a:rPr lang="en-US" dirty="0" smtClean="0"/>
              <a:t>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New and BSM </a:t>
            </a:r>
            <a:r>
              <a:rPr lang="en-US" dirty="0" smtClean="0"/>
              <a:t>Jose </a:t>
            </a:r>
            <a:r>
              <a:rPr lang="en-US" dirty="0" err="1" smtClean="0"/>
              <a:t>Zurita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Project</a:t>
            </a:r>
            <a:r>
              <a:rPr lang="en-US" dirty="0" smtClean="0"/>
              <a:t> Max Klein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Structure of the Proton </a:t>
            </a:r>
            <a:r>
              <a:rPr lang="en-US" dirty="0" err="1" smtClean="0"/>
              <a:t>Uta</a:t>
            </a:r>
            <a:r>
              <a:rPr lang="en-US" dirty="0" smtClean="0"/>
              <a:t> Klein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FCC</a:t>
            </a:r>
            <a:r>
              <a:rPr lang="en-US" dirty="0" smtClean="0"/>
              <a:t> David </a:t>
            </a:r>
            <a:r>
              <a:rPr lang="en-US" dirty="0" err="1" smtClean="0"/>
              <a:t>D’Enterria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99306" y="1107418"/>
            <a:ext cx="2417699" cy="369332"/>
          </a:xfrm>
          <a:prstGeom prst="rect">
            <a:avLst/>
          </a:prstGeom>
          <a:noFill/>
          <a:ln w="19050">
            <a:solidFill>
              <a:srgbClr val="AC9F6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lhec.web.cern.ch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8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Towards the European Strategy in Particle Physics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875" y="1603375"/>
            <a:ext cx="7258530" cy="369331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15/15.11. ECFA Symposium at CERN about Future Colliders</a:t>
            </a:r>
          </a:p>
          <a:p>
            <a:endParaRPr lang="en-US" dirty="0"/>
          </a:p>
          <a:p>
            <a:r>
              <a:rPr lang="en-US" dirty="0" smtClean="0"/>
              <a:t>December 2018: Submission of a 10 page </a:t>
            </a:r>
            <a:r>
              <a:rPr lang="en-US" dirty="0" err="1" smtClean="0"/>
              <a:t>LHeC</a:t>
            </a:r>
            <a:r>
              <a:rPr lang="en-US" dirty="0" smtClean="0"/>
              <a:t> (HL/HE LHC) Document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‘eh’ also part of the separate FCC submission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[Book1 on Physics, Book2 on </a:t>
            </a:r>
            <a:r>
              <a:rPr lang="en-US" dirty="0" err="1" smtClean="0"/>
              <a:t>FCChh</a:t>
            </a:r>
            <a:r>
              <a:rPr lang="en-US" dirty="0" smtClean="0"/>
              <a:t> +eh, </a:t>
            </a:r>
            <a:r>
              <a:rPr lang="mr-IN" dirty="0" smtClean="0"/>
              <a:t>…</a:t>
            </a:r>
            <a:r>
              <a:rPr lang="en-GB" dirty="0" smtClean="0"/>
              <a:t>]</a:t>
            </a:r>
          </a:p>
          <a:p>
            <a:endParaRPr lang="en-GB" dirty="0"/>
          </a:p>
          <a:p>
            <a:r>
              <a:rPr lang="en-GB" dirty="0" smtClean="0"/>
              <a:t>February 2019: Update of the CDR to appear [Main Topic of this Workshop]</a:t>
            </a:r>
          </a:p>
          <a:p>
            <a:endParaRPr lang="en-GB" dirty="0"/>
          </a:p>
          <a:p>
            <a:r>
              <a:rPr lang="en-GB" dirty="0" smtClean="0"/>
              <a:t>May 13, 2019:  Symposium in Spain</a:t>
            </a:r>
          </a:p>
          <a:p>
            <a:endParaRPr lang="en-GB" dirty="0"/>
          </a:p>
          <a:p>
            <a:r>
              <a:rPr lang="en-GB" dirty="0" smtClean="0"/>
              <a:t>January 2020:  Council + Secretariat Meeting in Bad </a:t>
            </a:r>
            <a:r>
              <a:rPr lang="en-GB" dirty="0" err="1" smtClean="0"/>
              <a:t>Honnef</a:t>
            </a:r>
            <a:r>
              <a:rPr lang="en-GB" dirty="0" smtClean="0"/>
              <a:t> (D)</a:t>
            </a:r>
          </a:p>
          <a:p>
            <a:endParaRPr lang="en-GB" dirty="0"/>
          </a:p>
          <a:p>
            <a:r>
              <a:rPr lang="en-GB" dirty="0" smtClean="0"/>
              <a:t>Spring 2020: Update of the 2013 Paper.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0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63" y="639690"/>
            <a:ext cx="8889188" cy="6155533"/>
          </a:xfrm>
          <a:prstGeom prst="rect">
            <a:avLst/>
          </a:prstGeom>
          <a:solidFill>
            <a:srgbClr val="000090">
              <a:alpha val="2000"/>
            </a:srgbClr>
          </a:solidFill>
          <a:ln>
            <a:solidFill>
              <a:srgbClr val="D5C17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10-60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=1-7  </a:t>
            </a:r>
            <a:r>
              <a:rPr lang="en-US" dirty="0" err="1" smtClean="0"/>
              <a:t>TeV</a:t>
            </a:r>
            <a:r>
              <a:rPr lang="en-US" dirty="0" smtClean="0"/>
              <a:t>: √s = 200 </a:t>
            </a:r>
            <a:r>
              <a:rPr lang="mr-IN" dirty="0" smtClean="0"/>
              <a:t>–</a:t>
            </a:r>
            <a:r>
              <a:rPr lang="en-US" dirty="0" smtClean="0"/>
              <a:t> 1300 </a:t>
            </a:r>
            <a:r>
              <a:rPr lang="en-US" dirty="0" err="1" smtClean="0"/>
              <a:t>GeV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000090"/>
                </a:solidFill>
              </a:rPr>
              <a:t>Kinematics</a:t>
            </a:r>
            <a:r>
              <a:rPr lang="en-US" dirty="0" smtClean="0"/>
              <a:t>: 0 &lt; Q</a:t>
            </a:r>
            <a:r>
              <a:rPr lang="en-US" baseline="30000" dirty="0" smtClean="0"/>
              <a:t>2 </a:t>
            </a:r>
            <a:r>
              <a:rPr lang="en-US" dirty="0" smtClean="0"/>
              <a:t>&lt; s, 1 &gt; x ≥ 10</a:t>
            </a:r>
            <a:r>
              <a:rPr lang="en-US" baseline="30000" dirty="0" smtClean="0"/>
              <a:t>-6  </a:t>
            </a:r>
            <a:r>
              <a:rPr lang="en-US" dirty="0" smtClean="0"/>
              <a:t>(DIS)</a:t>
            </a:r>
            <a:endParaRPr lang="en-US" baseline="30000" dirty="0" smtClean="0"/>
          </a:p>
          <a:p>
            <a:r>
              <a:rPr lang="en-US" dirty="0" smtClean="0"/>
              <a:t>Electron </a:t>
            </a:r>
            <a:r>
              <a:rPr lang="en-US" dirty="0" err="1" smtClean="0"/>
              <a:t>Polarisation</a:t>
            </a:r>
            <a:r>
              <a:rPr lang="en-US" dirty="0"/>
              <a:t> </a:t>
            </a:r>
            <a:r>
              <a:rPr lang="en-US" dirty="0" smtClean="0"/>
              <a:t>P=±80%. Positrons: significantly lower intensity, </a:t>
            </a:r>
            <a:r>
              <a:rPr lang="en-US" dirty="0" err="1" smtClean="0"/>
              <a:t>unpolarised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Luminosity</a:t>
            </a:r>
            <a:r>
              <a:rPr lang="en-US" dirty="0" smtClean="0"/>
              <a:t>: O(10</a:t>
            </a:r>
            <a:r>
              <a:rPr lang="en-US" baseline="30000" dirty="0" smtClean="0"/>
              <a:t>34</a:t>
            </a:r>
            <a:r>
              <a:rPr lang="en-US" dirty="0" smtClean="0"/>
              <a:t>)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.  integrated O(1) ab</a:t>
            </a:r>
            <a:r>
              <a:rPr lang="en-US" baseline="30000" dirty="0" smtClean="0"/>
              <a:t>-1 </a:t>
            </a:r>
            <a:r>
              <a:rPr lang="en-US" dirty="0" smtClean="0"/>
              <a:t>for HL </a:t>
            </a:r>
            <a:r>
              <a:rPr lang="en-US" dirty="0"/>
              <a:t>L</a:t>
            </a:r>
            <a:r>
              <a:rPr lang="en-US" dirty="0" smtClean="0"/>
              <a:t>HC and 2 ab</a:t>
            </a:r>
            <a:r>
              <a:rPr lang="en-US" baseline="30000" dirty="0" smtClean="0"/>
              <a:t>-1 </a:t>
            </a:r>
            <a:r>
              <a:rPr lang="en-US" dirty="0" smtClean="0"/>
              <a:t>for HE LHC/</a:t>
            </a:r>
            <a:r>
              <a:rPr lang="en-US" dirty="0" err="1" smtClean="0"/>
              <a:t>FCCeh</a:t>
            </a:r>
            <a:endParaRPr lang="en-US" dirty="0" smtClean="0"/>
          </a:p>
          <a:p>
            <a:r>
              <a:rPr lang="en-US" dirty="0" smtClean="0"/>
              <a:t>e-ions 6 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O(10)fb</a:t>
            </a:r>
            <a:r>
              <a:rPr lang="en-US" baseline="30000" dirty="0" smtClean="0"/>
              <a:t>-1</a:t>
            </a:r>
            <a:r>
              <a:rPr lang="en-US" dirty="0" smtClean="0"/>
              <a:t> in </a:t>
            </a:r>
            <a:r>
              <a:rPr lang="en-US" dirty="0" err="1" smtClean="0"/>
              <a:t>ePb</a:t>
            </a:r>
            <a:r>
              <a:rPr lang="en-US" dirty="0" smtClean="0"/>
              <a:t> .   O(1)fb</a:t>
            </a:r>
            <a:r>
              <a:rPr lang="en-US" baseline="30000" dirty="0" smtClean="0"/>
              <a:t>-1</a:t>
            </a:r>
            <a:r>
              <a:rPr lang="en-US" dirty="0" smtClean="0"/>
              <a:t> for </a:t>
            </a:r>
            <a:r>
              <a:rPr lang="en-US" dirty="0" err="1" smtClean="0"/>
              <a:t>ep</a:t>
            </a:r>
            <a:r>
              <a:rPr lang="en-US" dirty="0" smtClean="0"/>
              <a:t> F</a:t>
            </a:r>
            <a:r>
              <a:rPr lang="en-US" baseline="-25000" dirty="0" smtClean="0"/>
              <a:t>L</a:t>
            </a:r>
            <a:r>
              <a:rPr lang="en-US" dirty="0" smtClean="0"/>
              <a:t> measurements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Physics</a:t>
            </a:r>
            <a:r>
              <a:rPr lang="en-US" dirty="0" smtClean="0"/>
              <a:t>: QCD: </a:t>
            </a:r>
            <a:r>
              <a:rPr lang="en-US" dirty="0" err="1" smtClean="0"/>
              <a:t>develop+break</a:t>
            </a:r>
            <a:r>
              <a:rPr lang="en-US" dirty="0" smtClean="0"/>
              <a:t>? The worlds best microscope.  BSM (H, top, </a:t>
            </a:r>
            <a:r>
              <a:rPr lang="en-US" dirty="0" err="1" smtClean="0"/>
              <a:t>ν</a:t>
            </a:r>
            <a:r>
              <a:rPr lang="en-US" dirty="0" smtClean="0"/>
              <a:t>, SUSY..)</a:t>
            </a:r>
          </a:p>
          <a:p>
            <a:r>
              <a:rPr lang="en-US" dirty="0" smtClean="0"/>
              <a:t>Transformations: Searches at LHC, LHC as Higgs Precision Facility, QCD of Nuclear Dynamics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a deep, unique QCD, H and BSM precision and discovery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Time</a:t>
            </a:r>
            <a:r>
              <a:rPr lang="en-US" dirty="0" smtClean="0"/>
              <a:t>: Determined by the Large Hadron Collider </a:t>
            </a:r>
            <a:r>
              <a:rPr lang="en-US" sz="1600" dirty="0" smtClean="0"/>
              <a:t>(HL LHC needs till ~2040 for 3 ab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)</a:t>
            </a:r>
            <a:endParaRPr lang="en-US" sz="1600" baseline="30000" dirty="0" smtClean="0"/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LHeC</a:t>
            </a:r>
            <a:r>
              <a:rPr lang="en-US" dirty="0" smtClean="0"/>
              <a:t>: Detector Installation in 2 years, earliest in LS4 (2030/31). </a:t>
            </a:r>
          </a:p>
          <a:p>
            <a:r>
              <a:rPr lang="en-US" dirty="0"/>
              <a:t> </a:t>
            </a:r>
            <a:r>
              <a:rPr lang="en-US" dirty="0" smtClean="0"/>
              <a:t>          HE LHC: re-use ERL. In between HL-HE,  10 years time of ERL Physics (laser, </a:t>
            </a:r>
            <a:r>
              <a:rPr lang="en-US" dirty="0" err="1" smtClean="0"/>
              <a:t>γγ</a:t>
            </a:r>
            <a:r>
              <a:rPr lang="en-US" dirty="0" smtClean="0"/>
              <a:t>..)</a:t>
            </a:r>
          </a:p>
          <a:p>
            <a:r>
              <a:rPr lang="en-US" dirty="0"/>
              <a:t> </a:t>
            </a:r>
            <a:r>
              <a:rPr lang="en-US" dirty="0" smtClean="0"/>
              <a:t>          Very long term: FCC-eh 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Challenges</a:t>
            </a:r>
            <a:r>
              <a:rPr lang="en-US" smtClean="0"/>
              <a:t>: Demonstration </a:t>
            </a:r>
            <a:r>
              <a:rPr lang="en-US" dirty="0" smtClean="0"/>
              <a:t>of ERL Technology (high electron current, multi-turn)</a:t>
            </a:r>
          </a:p>
          <a:p>
            <a:r>
              <a:rPr lang="en-US" dirty="0" smtClean="0"/>
              <a:t>Design 3-beam IR for concurrent </a:t>
            </a:r>
            <a:r>
              <a:rPr lang="en-US" dirty="0" err="1" smtClean="0"/>
              <a:t>ep+pp</a:t>
            </a:r>
            <a:r>
              <a:rPr lang="en-US" dirty="0" smtClean="0"/>
              <a:t> operation, New Detector with Taggers - in 10 years.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is a great opportunity to sustain deep inelastic physics within future HEP.</a:t>
            </a:r>
          </a:p>
          <a:p>
            <a:r>
              <a:rPr lang="en-US" sz="1600" dirty="0" smtClean="0"/>
              <a:t>The cost of an </a:t>
            </a:r>
            <a:r>
              <a:rPr lang="en-US" sz="1600" dirty="0" err="1" smtClean="0"/>
              <a:t>ep</a:t>
            </a:r>
            <a:r>
              <a:rPr lang="en-US" sz="1600" dirty="0" smtClean="0"/>
              <a:t> Higgs event is O(1/10) of that at any of the 4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machines under consideration  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can be done: the 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 is shorter than 2 miles and the time we have longer than HERA had.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CERN and world HEP:</a:t>
            </a:r>
            <a:r>
              <a:rPr lang="en-US" dirty="0" smtClean="0"/>
              <a:t> </a:t>
            </a:r>
            <a:r>
              <a:rPr lang="en-US" dirty="0"/>
              <a:t>V</a:t>
            </a:r>
            <a:r>
              <a:rPr lang="en-US" dirty="0" smtClean="0"/>
              <a:t>ital to make the High Luminosity LHC </a:t>
            </a:r>
            <a:r>
              <a:rPr lang="en-US" dirty="0" err="1" smtClean="0"/>
              <a:t>programme</a:t>
            </a:r>
            <a:r>
              <a:rPr lang="en-US" dirty="0" smtClean="0"/>
              <a:t> a success.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33718"/>
            <a:ext cx="7772400" cy="56789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Large Hadron Electron Collider </a:t>
            </a:r>
            <a:r>
              <a:rPr lang="en-US" sz="3200" dirty="0" smtClean="0">
                <a:solidFill>
                  <a:srgbClr val="000090"/>
                </a:solidFill>
              </a:rPr>
              <a:t>on one page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68" y="1563435"/>
            <a:ext cx="963862" cy="594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0980" y="6549001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6878" y="3003176"/>
            <a:ext cx="11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5C177"/>
                </a:solidFill>
              </a:rPr>
              <a:t>1802.04317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2130" y="4058413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5C177"/>
                </a:solidFill>
              </a:rPr>
              <a:t>http</a:t>
            </a:r>
            <a:r>
              <a:rPr lang="en-US" dirty="0">
                <a:solidFill>
                  <a:srgbClr val="D5C177"/>
                </a:solidFill>
              </a:rPr>
              <a:t>://</a:t>
            </a:r>
            <a:r>
              <a:rPr lang="en-US" dirty="0" err="1">
                <a:solidFill>
                  <a:srgbClr val="D5C177"/>
                </a:solidFill>
              </a:rPr>
              <a:t>lhec.web.cern.ch</a:t>
            </a:r>
            <a:endParaRPr lang="en-US" dirty="0">
              <a:solidFill>
                <a:srgbClr val="D5C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6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224556"/>
            <a:ext cx="5016500" cy="652536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028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79375"/>
            <a:ext cx="5948640" cy="6607603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95550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37" y="277626"/>
            <a:ext cx="4213776" cy="2998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1" y="6119799"/>
            <a:ext cx="5267707" cy="503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663" y="3534719"/>
            <a:ext cx="6053211" cy="826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12" y="4425716"/>
            <a:ext cx="8089649" cy="12767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1712" y="3534719"/>
            <a:ext cx="7974373" cy="2167715"/>
          </a:xfrm>
          <a:prstGeom prst="rect">
            <a:avLst/>
          </a:prstGeom>
          <a:noFill/>
          <a:ln w="285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86" y="126999"/>
            <a:ext cx="7625143" cy="6619875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98370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backup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86" y="279187"/>
            <a:ext cx="4665514" cy="60827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9766" y="6441336"/>
            <a:ext cx="900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SM looks complete, some people believe in the new dark </a:t>
            </a:r>
            <a:r>
              <a:rPr lang="en-US" dirty="0" err="1" smtClean="0">
                <a:solidFill>
                  <a:srgbClr val="FF0000"/>
                </a:solidFill>
              </a:rPr>
              <a:t>aether</a:t>
            </a:r>
            <a:r>
              <a:rPr lang="en-US" dirty="0" smtClean="0">
                <a:solidFill>
                  <a:srgbClr val="FF0000"/>
                </a:solidFill>
              </a:rPr>
              <a:t>, need </a:t>
            </a:r>
            <a:r>
              <a:rPr lang="en-US" dirty="0" err="1" smtClean="0">
                <a:solidFill>
                  <a:srgbClr val="FF0000"/>
                </a:solidFill>
              </a:rPr>
              <a:t>precision+diversity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8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8523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Time comes to unite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pp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with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ee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at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TeV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scale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48" y="1250329"/>
            <a:ext cx="8825435" cy="4402432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 rot="18484859">
            <a:off x="2823136" y="4202165"/>
            <a:ext cx="398597" cy="3048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 rot="18484859">
            <a:off x="4805218" y="3849627"/>
            <a:ext cx="398597" cy="3048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5580" y="4143820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?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9496" y="3763398"/>
            <a:ext cx="59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LHC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161" y="5872968"/>
            <a:ext cx="7769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C2F81"/>
                </a:solidFill>
              </a:rPr>
              <a:t>A</a:t>
            </a:r>
            <a:r>
              <a:rPr lang="en-US" b="1" dirty="0" smtClean="0">
                <a:solidFill>
                  <a:srgbClr val="7C2F81"/>
                </a:solidFill>
              </a:rPr>
              <a:t> </a:t>
            </a:r>
            <a:r>
              <a:rPr lang="en-US" b="1" dirty="0" smtClean="0">
                <a:solidFill>
                  <a:srgbClr val="7C2F81"/>
                </a:solidFill>
              </a:rPr>
              <a:t>currently best bet is HL/HE LHC, </a:t>
            </a:r>
            <a:r>
              <a:rPr lang="en-US" b="1" dirty="0" err="1" smtClean="0">
                <a:solidFill>
                  <a:srgbClr val="7C2F81"/>
                </a:solidFill>
              </a:rPr>
              <a:t>ep</a:t>
            </a:r>
            <a:r>
              <a:rPr lang="en-US" b="1" dirty="0" smtClean="0">
                <a:solidFill>
                  <a:srgbClr val="7C2F81"/>
                </a:solidFill>
              </a:rPr>
              <a:t> with </a:t>
            </a:r>
            <a:r>
              <a:rPr lang="en-US" b="1" dirty="0" smtClean="0">
                <a:solidFill>
                  <a:srgbClr val="7C2F81"/>
                </a:solidFill>
              </a:rPr>
              <a:t>both, </a:t>
            </a:r>
            <a:r>
              <a:rPr lang="en-US" b="1" dirty="0" smtClean="0">
                <a:solidFill>
                  <a:srgbClr val="7C2F81"/>
                </a:solidFill>
              </a:rPr>
              <a:t>and </a:t>
            </a:r>
            <a:r>
              <a:rPr lang="en-US" b="1" dirty="0" err="1" smtClean="0">
                <a:solidFill>
                  <a:srgbClr val="7C2F81"/>
                </a:solidFill>
              </a:rPr>
              <a:t>CepC</a:t>
            </a:r>
            <a:r>
              <a:rPr lang="en-US" b="1" dirty="0">
                <a:solidFill>
                  <a:srgbClr val="7C2F81"/>
                </a:solidFill>
              </a:rPr>
              <a:t>:</a:t>
            </a:r>
            <a:r>
              <a:rPr lang="en-US" b="1" dirty="0" smtClean="0">
                <a:solidFill>
                  <a:srgbClr val="7C2F81"/>
                </a:solidFill>
              </a:rPr>
              <a:t> a realistic program</a:t>
            </a:r>
          </a:p>
          <a:p>
            <a:r>
              <a:rPr lang="en-US" b="1" dirty="0">
                <a:solidFill>
                  <a:srgbClr val="7C2F81"/>
                </a:solidFill>
              </a:rPr>
              <a:t>f</a:t>
            </a:r>
            <a:r>
              <a:rPr lang="en-US" b="1" dirty="0" smtClean="0">
                <a:solidFill>
                  <a:srgbClr val="7C2F81"/>
                </a:solidFill>
              </a:rPr>
              <a:t>or exploring the SM deeper and leading beyond, for the next 40 years ahead.</a:t>
            </a:r>
            <a:endParaRPr lang="en-US" b="1" dirty="0">
              <a:solidFill>
                <a:srgbClr val="7C2F8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9163" y="5565191"/>
            <a:ext cx="1877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Ruderman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modified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1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backup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 descr="postere4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43" y="274915"/>
            <a:ext cx="4508932" cy="6383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80647"/>
            <a:ext cx="1376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It needs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51700" y="4524375"/>
            <a:ext cx="173343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</a:rPr>
              <a:t>Welcome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on behalf of the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Coordination</a:t>
            </a:r>
          </a:p>
          <a:p>
            <a:r>
              <a:rPr lang="en-US" smtClean="0">
                <a:solidFill>
                  <a:srgbClr val="3366FF"/>
                </a:solidFill>
              </a:rPr>
              <a:t>Group.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9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backup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26633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pQCD</a:t>
            </a:r>
            <a:r>
              <a:rPr lang="en-US" sz="3600" dirty="0" smtClean="0"/>
              <a:t> Theory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70" y="1741801"/>
            <a:ext cx="5302433" cy="1539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1" y="3881949"/>
            <a:ext cx="8412342" cy="2612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048" y="1201099"/>
            <a:ext cx="783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Substantial and remarkable theoretical progress in </a:t>
            </a:r>
            <a:r>
              <a:rPr lang="en-US" dirty="0" err="1" smtClean="0"/>
              <a:t>pQCD</a:t>
            </a:r>
            <a:r>
              <a:rPr lang="en-US" dirty="0" smtClean="0"/>
              <a:t> calculations to </a:t>
            </a:r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r>
              <a:rPr lang="en-US" dirty="0" smtClean="0"/>
              <a:t>, e.g.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7900" y="2719731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1803.09973, 2 weeks ago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19" y="3532104"/>
            <a:ext cx="5441784" cy="41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2815" y="3581736"/>
            <a:ext cx="2199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 Heinrich </a:t>
            </a:r>
            <a:r>
              <a:rPr lang="en-US" sz="1400" dirty="0" smtClean="0">
                <a:solidFill>
                  <a:srgbClr val="000090"/>
                </a:solidFill>
              </a:rPr>
              <a:t>1710.04998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4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9" y="247725"/>
            <a:ext cx="8815770" cy="6171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3119" y="6446582"/>
            <a:ext cx="1588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Mk Lecture in 2005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519" y="642101"/>
            <a:ext cx="3995818" cy="2868053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0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126921"/>
            <a:ext cx="7772400" cy="61657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QCD </a:t>
            </a:r>
            <a:r>
              <a:rPr lang="en-US" sz="2200" dirty="0" smtClean="0"/>
              <a:t>with</a:t>
            </a:r>
            <a:r>
              <a:rPr lang="en-US" sz="3600" dirty="0" smtClean="0"/>
              <a:t> </a:t>
            </a:r>
            <a:r>
              <a:rPr lang="en-US" sz="3600" dirty="0" err="1" smtClean="0"/>
              <a:t>ee</a:t>
            </a:r>
            <a:r>
              <a:rPr lang="en-US" sz="3600" dirty="0" smtClean="0"/>
              <a:t>  </a:t>
            </a:r>
            <a:r>
              <a:rPr lang="en-US" sz="3600" dirty="0" err="1" smtClean="0"/>
              <a:t>pp</a:t>
            </a:r>
            <a:r>
              <a:rPr lang="en-US" sz="3600" dirty="0" smtClean="0"/>
              <a:t>  </a:t>
            </a:r>
            <a:r>
              <a:rPr lang="en-US" sz="3600" dirty="0" err="1" smtClean="0"/>
              <a:t>ep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93" y="1099757"/>
            <a:ext cx="1858615" cy="987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0488" y="978889"/>
            <a:ext cx="51838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Final state arises completely from short distance interaction</a:t>
            </a:r>
          </a:p>
          <a:p>
            <a:r>
              <a:rPr lang="en-US" sz="1600" dirty="0" smtClean="0"/>
              <a:t>of virtual boson with quarks: NO PDFs, but jets, α</a:t>
            </a:r>
            <a:r>
              <a:rPr lang="en-US" sz="1600" baseline="-25000" dirty="0" smtClean="0"/>
              <a:t>s</a:t>
            </a:r>
          </a:p>
          <a:p>
            <a:r>
              <a:rPr lang="en-US" sz="1600" dirty="0" err="1" smtClean="0"/>
              <a:t>Njets</a:t>
            </a:r>
            <a:r>
              <a:rPr lang="en-US" sz="1600" dirty="0" smtClean="0"/>
              <a:t> +0, energy, angles. Unique association of </a:t>
            </a:r>
            <a:r>
              <a:rPr lang="en-US" sz="1600" dirty="0" err="1" smtClean="0"/>
              <a:t>q,g</a:t>
            </a:r>
            <a:r>
              <a:rPr lang="en-US" sz="1600" dirty="0" smtClean="0"/>
              <a:t> with jets </a:t>
            </a:r>
          </a:p>
          <a:p>
            <a:r>
              <a:rPr lang="en-US" sz="1600" b="1" dirty="0" smtClean="0"/>
              <a:t>Observation of 3-jet events at PETRA to discover the gluon</a:t>
            </a: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3" y="2854189"/>
            <a:ext cx="2747644" cy="1204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175" y="2794481"/>
            <a:ext cx="45014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Many initial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 but only two interact.</a:t>
            </a:r>
          </a:p>
          <a:p>
            <a:r>
              <a:rPr lang="en-US" sz="1600" dirty="0" smtClean="0"/>
              <a:t>“rest” is the underlying event of soft </a:t>
            </a:r>
            <a:r>
              <a:rPr lang="en-US" sz="1600" dirty="0" err="1" smtClean="0"/>
              <a:t>i.a.’s</a:t>
            </a:r>
            <a:endParaRPr lang="en-US" sz="1600" dirty="0" smtClean="0"/>
          </a:p>
          <a:p>
            <a:r>
              <a:rPr lang="en-US" sz="1600" dirty="0" smtClean="0"/>
              <a:t>Dynamical coupling of all components. MPIs </a:t>
            </a:r>
          </a:p>
          <a:p>
            <a:r>
              <a:rPr lang="en-US" sz="1600" dirty="0" smtClean="0"/>
              <a:t>N jets at large </a:t>
            </a:r>
            <a:r>
              <a:rPr lang="en-US" sz="1600" dirty="0" err="1" smtClean="0"/>
              <a:t>pT</a:t>
            </a:r>
            <a:r>
              <a:rPr lang="en-US" sz="1600" dirty="0" smtClean="0"/>
              <a:t> +X, </a:t>
            </a:r>
            <a:r>
              <a:rPr lang="en-US" sz="1600" dirty="0" err="1" smtClean="0"/>
              <a:t>pseudorapidity</a:t>
            </a:r>
            <a:r>
              <a:rPr lang="en-US" sz="1600" dirty="0" smtClean="0"/>
              <a:t> + azimuth</a:t>
            </a:r>
          </a:p>
          <a:p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Ledermann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600" b="1" dirty="0" err="1" smtClean="0"/>
              <a:t>Drell</a:t>
            </a:r>
            <a:r>
              <a:rPr lang="en-US" sz="1600" b="1" dirty="0" smtClean="0"/>
              <a:t>-Yan scattering, jets</a:t>
            </a:r>
          </a:p>
          <a:p>
            <a:r>
              <a:rPr lang="en-US" sz="1600" dirty="0" smtClean="0"/>
              <a:t>Scattering depends on </a:t>
            </a:r>
            <a:r>
              <a:rPr lang="en-US" sz="1600" dirty="0" err="1" smtClean="0"/>
              <a:t>parton</a:t>
            </a:r>
            <a:r>
              <a:rPr lang="en-US" sz="1600" dirty="0" smtClean="0"/>
              <a:t> distributions</a:t>
            </a:r>
          </a:p>
          <a:p>
            <a:r>
              <a:rPr lang="en-US" sz="1600" b="1" dirty="0" smtClean="0"/>
              <a:t>The “</a:t>
            </a:r>
            <a:r>
              <a:rPr lang="en-US" sz="1600" b="1" dirty="0" err="1" smtClean="0"/>
              <a:t>Altarelli</a:t>
            </a:r>
            <a:r>
              <a:rPr lang="en-US" sz="1600" b="1" dirty="0" smtClean="0"/>
              <a:t> cocktail” to save the SM (1984, Bern)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93" y="4529923"/>
            <a:ext cx="1858615" cy="1390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7836" y="4817247"/>
            <a:ext cx="50957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“Route </a:t>
            </a:r>
            <a:r>
              <a:rPr lang="en-US" sz="1600" dirty="0" err="1" smtClean="0"/>
              <a:t>royale</a:t>
            </a:r>
            <a:r>
              <a:rPr lang="en-US" sz="1600" dirty="0" smtClean="0"/>
              <a:t>” to the structure and dynamics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</a:t>
            </a:r>
            <a:r>
              <a:rPr lang="en-US" sz="1600" dirty="0" err="1" smtClean="0"/>
              <a:t>parton</a:t>
            </a:r>
            <a:r>
              <a:rPr lang="en-US" sz="1600" dirty="0" smtClean="0"/>
              <a:t> interactions inside the proton (nucleon)</a:t>
            </a:r>
          </a:p>
          <a:p>
            <a:r>
              <a:rPr lang="en-US" sz="1600" dirty="0" smtClean="0"/>
              <a:t>Universal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 evolving with resolution scale</a:t>
            </a:r>
          </a:p>
          <a:p>
            <a:r>
              <a:rPr lang="en-US" sz="1600" dirty="0"/>
              <a:t>x</a:t>
            </a:r>
            <a:r>
              <a:rPr lang="en-US" sz="1600" dirty="0" smtClean="0"/>
              <a:t> BJ fixed through electron kinematics. PDFs + </a:t>
            </a:r>
            <a:r>
              <a:rPr lang="en-US" sz="1600" dirty="0"/>
              <a:t>α</a:t>
            </a:r>
            <a:r>
              <a:rPr lang="en-US" sz="1600" baseline="-25000" dirty="0"/>
              <a:t>s</a:t>
            </a:r>
          </a:p>
          <a:p>
            <a:r>
              <a:rPr lang="en-US" sz="1600" dirty="0" smtClean="0"/>
              <a:t>Redundant e and h final state reconstruction.</a:t>
            </a:r>
          </a:p>
          <a:p>
            <a:r>
              <a:rPr lang="en-US" sz="1600" b="1" dirty="0" smtClean="0"/>
              <a:t>Discovery of </a:t>
            </a:r>
            <a:r>
              <a:rPr lang="en-US" sz="1600" b="1" dirty="0" err="1" smtClean="0"/>
              <a:t>partons</a:t>
            </a:r>
            <a:r>
              <a:rPr lang="en-US" sz="1600" b="1" dirty="0" smtClean="0"/>
              <a:t> and the QPM </a:t>
            </a:r>
            <a:r>
              <a:rPr lang="mr-IN" sz="1600" b="1" dirty="0" smtClean="0"/>
              <a:t>…</a:t>
            </a:r>
            <a:r>
              <a:rPr lang="en-US" sz="1600" b="1" dirty="0" smtClean="0"/>
              <a:t> DGLAP  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10489" y="2116765"/>
            <a:ext cx="5779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 Ellis and D </a:t>
            </a:r>
            <a:r>
              <a:rPr lang="en-US" sz="1400" dirty="0" err="1" smtClean="0">
                <a:solidFill>
                  <a:srgbClr val="800000"/>
                </a:solidFill>
              </a:rPr>
              <a:t>Soper</a:t>
            </a:r>
            <a:r>
              <a:rPr lang="en-US" sz="1400" dirty="0" smtClean="0">
                <a:solidFill>
                  <a:srgbClr val="800000"/>
                </a:solidFill>
              </a:rPr>
              <a:t>, </a:t>
            </a:r>
            <a:r>
              <a:rPr lang="en-US" sz="1400" dirty="0" err="1" smtClean="0">
                <a:solidFill>
                  <a:srgbClr val="800000"/>
                </a:solidFill>
              </a:rPr>
              <a:t>hep</a:t>
            </a:r>
            <a:r>
              <a:rPr lang="en-US" sz="1400" dirty="0" err="1">
                <a:solidFill>
                  <a:srgbClr val="800000"/>
                </a:solidFill>
              </a:rPr>
              <a:t>-</a:t>
            </a:r>
            <a:r>
              <a:rPr lang="en-US" sz="1400" dirty="0" err="1" smtClean="0">
                <a:solidFill>
                  <a:srgbClr val="800000"/>
                </a:solidFill>
              </a:rPr>
              <a:t>ph</a:t>
            </a:r>
            <a:r>
              <a:rPr lang="en-US" sz="1400" dirty="0" smtClean="0">
                <a:solidFill>
                  <a:srgbClr val="800000"/>
                </a:solidFill>
              </a:rPr>
              <a:t>/9306280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Successive combination jet algorithm for hadron collisions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671" y="6433377"/>
            <a:ext cx="81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dirty="0" err="1" smtClean="0"/>
              <a:t>ep</a:t>
            </a:r>
            <a:r>
              <a:rPr lang="en-US" dirty="0" smtClean="0"/>
              <a:t> - “option” which ought to be a real part. </a:t>
            </a:r>
            <a:r>
              <a:rPr lang="de-DE" sz="1400" i="1" dirty="0" err="1"/>
              <a:t>Seguil</a:t>
            </a:r>
            <a:r>
              <a:rPr lang="de-DE" sz="1400" i="1" dirty="0"/>
              <a:t> </a:t>
            </a:r>
            <a:r>
              <a:rPr lang="de-DE" sz="1400" i="1" dirty="0" err="1"/>
              <a:t>tuo</a:t>
            </a:r>
            <a:r>
              <a:rPr lang="de-DE" sz="1400" i="1" dirty="0"/>
              <a:t> </a:t>
            </a:r>
            <a:r>
              <a:rPr lang="de-DE" sz="1400" i="1" dirty="0" err="1"/>
              <a:t>corso</a:t>
            </a:r>
            <a:r>
              <a:rPr lang="de-DE" sz="1400" i="1" dirty="0"/>
              <a:t>, </a:t>
            </a:r>
            <a:r>
              <a:rPr lang="de-DE" sz="1400" i="1" dirty="0" err="1"/>
              <a:t>e</a:t>
            </a:r>
            <a:r>
              <a:rPr lang="de-DE" sz="1400" i="1" dirty="0"/>
              <a:t> </a:t>
            </a:r>
            <a:r>
              <a:rPr lang="de-DE" sz="1400" i="1" dirty="0" err="1"/>
              <a:t>lascia</a:t>
            </a:r>
            <a:r>
              <a:rPr lang="de-DE" sz="1400" i="1" dirty="0"/>
              <a:t> dir </a:t>
            </a:r>
            <a:r>
              <a:rPr lang="de-DE" sz="1400" i="1" dirty="0" err="1"/>
              <a:t>el</a:t>
            </a:r>
            <a:r>
              <a:rPr lang="de-DE" sz="1400" i="1" dirty="0"/>
              <a:t> </a:t>
            </a:r>
            <a:r>
              <a:rPr lang="de-DE" sz="1400" i="1" dirty="0" err="1" smtClean="0"/>
              <a:t>genti</a:t>
            </a:r>
            <a:r>
              <a:rPr lang="de-DE" sz="1400" i="1" dirty="0" smtClean="0"/>
              <a:t> (Dante, KM) 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0890" y="2149047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√s=2E</a:t>
            </a:r>
            <a:r>
              <a:rPr lang="en-US" sz="1600" b="1" baseline="-25000" dirty="0" smtClean="0">
                <a:solidFill>
                  <a:srgbClr val="800000"/>
                </a:solidFill>
              </a:rPr>
              <a:t>e </a:t>
            </a:r>
            <a:r>
              <a:rPr lang="en-US" sz="1600" b="1" dirty="0" smtClean="0">
                <a:solidFill>
                  <a:srgbClr val="800000"/>
                </a:solidFill>
              </a:rPr>
              <a:t>≈ [G</a:t>
            </a:r>
            <a:r>
              <a:rPr lang="en-US" sz="1600" b="1" baseline="-25000" dirty="0" smtClean="0">
                <a:solidFill>
                  <a:srgbClr val="800000"/>
                </a:solidFill>
              </a:rPr>
              <a:t>F</a:t>
            </a:r>
            <a:r>
              <a:rPr lang="en-US" sz="1600" b="1" dirty="0" smtClean="0">
                <a:solidFill>
                  <a:srgbClr val="800000"/>
                </a:solidFill>
              </a:rPr>
              <a:t>√2]</a:t>
            </a:r>
            <a:r>
              <a:rPr lang="en-US" sz="1600" b="1" baseline="30000" dirty="0" smtClean="0">
                <a:solidFill>
                  <a:srgbClr val="800000"/>
                </a:solidFill>
              </a:rPr>
              <a:t>-1/2 </a:t>
            </a:r>
            <a:r>
              <a:rPr lang="en-US" sz="1600" b="1" dirty="0" smtClean="0">
                <a:solidFill>
                  <a:srgbClr val="800000"/>
                </a:solidFill>
              </a:rPr>
              <a:t>=246 </a:t>
            </a:r>
            <a:r>
              <a:rPr lang="en-US" sz="1600" b="1" dirty="0" err="1" smtClean="0">
                <a:solidFill>
                  <a:srgbClr val="800000"/>
                </a:solidFill>
              </a:rPr>
              <a:t>GeV</a:t>
            </a:r>
            <a:r>
              <a:rPr lang="en-US" sz="1600" b="1" baseline="30000" dirty="0" smtClean="0">
                <a:solidFill>
                  <a:srgbClr val="800000"/>
                </a:solidFill>
              </a:rPr>
              <a:t> </a:t>
            </a:r>
            <a:endParaRPr lang="en-US" sz="1600" b="1" baseline="30000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250" y="4058257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√</a:t>
            </a:r>
            <a:r>
              <a:rPr lang="en-US" sz="1600" b="1" dirty="0" smtClean="0">
                <a:solidFill>
                  <a:srgbClr val="800000"/>
                </a:solidFill>
              </a:rPr>
              <a:t>s = 2E</a:t>
            </a:r>
            <a:r>
              <a:rPr lang="en-US" sz="1600" b="1" baseline="-25000" dirty="0" smtClean="0">
                <a:solidFill>
                  <a:srgbClr val="800000"/>
                </a:solidFill>
              </a:rPr>
              <a:t>p</a:t>
            </a:r>
            <a:r>
              <a:rPr lang="en-US" sz="1600" b="1" dirty="0" smtClean="0">
                <a:solidFill>
                  <a:srgbClr val="800000"/>
                </a:solidFill>
              </a:rPr>
              <a:t> = 14, 27, 100 </a:t>
            </a:r>
            <a:r>
              <a:rPr lang="en-US" sz="1600" b="1" dirty="0" err="1" smtClean="0">
                <a:solidFill>
                  <a:srgbClr val="800000"/>
                </a:solidFill>
              </a:rPr>
              <a:t>TeV</a:t>
            </a:r>
            <a:r>
              <a:rPr lang="en-US" sz="1600" b="1" dirty="0" smtClean="0">
                <a:solidFill>
                  <a:srgbClr val="800000"/>
                </a:solidFill>
              </a:rPr>
              <a:t> 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068" y="6024347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√</a:t>
            </a:r>
            <a:r>
              <a:rPr lang="en-US" sz="1600" b="1" dirty="0" smtClean="0">
                <a:solidFill>
                  <a:srgbClr val="800000"/>
                </a:solidFill>
              </a:rPr>
              <a:t>s = 2√E</a:t>
            </a:r>
            <a:r>
              <a:rPr lang="en-US" sz="1600" b="1" baseline="-25000" dirty="0" smtClean="0">
                <a:solidFill>
                  <a:srgbClr val="800000"/>
                </a:solidFill>
              </a:rPr>
              <a:t>e</a:t>
            </a:r>
            <a:r>
              <a:rPr lang="en-US" sz="1600" b="1" dirty="0" smtClean="0">
                <a:solidFill>
                  <a:srgbClr val="800000"/>
                </a:solidFill>
              </a:rPr>
              <a:t>E</a:t>
            </a:r>
            <a:r>
              <a:rPr lang="en-US" sz="1600" b="1" baseline="-25000" dirty="0" smtClean="0">
                <a:solidFill>
                  <a:srgbClr val="800000"/>
                </a:solidFill>
              </a:rPr>
              <a:t>p</a:t>
            </a:r>
            <a:r>
              <a:rPr lang="en-US" sz="1600" b="1" dirty="0" smtClean="0">
                <a:solidFill>
                  <a:srgbClr val="800000"/>
                </a:solidFill>
              </a:rPr>
              <a:t> = 1.3, 1.8, 3.5 </a:t>
            </a:r>
            <a:r>
              <a:rPr lang="en-US" sz="1600" b="1" dirty="0" err="1" smtClean="0">
                <a:solidFill>
                  <a:srgbClr val="800000"/>
                </a:solidFill>
              </a:rPr>
              <a:t>TeV</a:t>
            </a:r>
            <a:r>
              <a:rPr lang="en-US" sz="1600" b="1" dirty="0" smtClean="0">
                <a:solidFill>
                  <a:srgbClr val="800000"/>
                </a:solidFill>
              </a:rPr>
              <a:t> </a:t>
            </a:r>
            <a:endParaRPr lang="en-US" sz="1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705" y="266331"/>
            <a:ext cx="6858613" cy="7989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Jets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14" y="1102219"/>
            <a:ext cx="2899286" cy="1696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6" y="648869"/>
            <a:ext cx="1675896" cy="294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718" y="2799038"/>
            <a:ext cx="5836492" cy="362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0" y="1701672"/>
            <a:ext cx="24130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770" y="2050100"/>
            <a:ext cx="2667000" cy="35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9017" y="205706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20239" y="2491818"/>
            <a:ext cx="3723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Jets in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 </a:t>
            </a:r>
            <a:r>
              <a:rPr lang="en-US" sz="1600" dirty="0" smtClean="0"/>
              <a:t>at &gt; 5 </a:t>
            </a:r>
            <a:r>
              <a:rPr lang="en-US" sz="1600" dirty="0" err="1" smtClean="0"/>
              <a:t>GeV</a:t>
            </a:r>
            <a:r>
              <a:rPr lang="en-US" sz="1600" dirty="0" smtClean="0"/>
              <a:t> at SPEAR at Stanford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94059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26633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</a:rPr>
              <a:t>QCD at work at the LHC</a:t>
            </a:r>
            <a:endParaRPr lang="en-US" sz="3600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404"/>
            <a:ext cx="4135419" cy="4009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200" y="1177203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1702.05725 Z + n jets  ATLAS  3fb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13 </a:t>
            </a:r>
            <a:r>
              <a:rPr lang="en-US" sz="1600" dirty="0" err="1" smtClean="0"/>
              <a:t>TeV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7779" y="5374875"/>
            <a:ext cx="240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events with ≥ 7 jets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19" y="1608494"/>
            <a:ext cx="4771337" cy="4135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2407" y="1177198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1609.05331 inclusive jets, 26fb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8 </a:t>
            </a:r>
            <a:r>
              <a:rPr lang="en-US" sz="1600" dirty="0" err="1" smtClean="0"/>
              <a:t>TeV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9392" y="6242290"/>
            <a:ext cx="881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LHC is the trick to attract a few 1000 physicists to work on QCD</a:t>
            </a:r>
            <a:r>
              <a:rPr lang="en-US" sz="1600" dirty="0" smtClean="0">
                <a:solidFill>
                  <a:srgbClr val="800000"/>
                </a:solidFill>
              </a:rPr>
              <a:t>: T </a:t>
            </a:r>
            <a:r>
              <a:rPr lang="en-US" sz="1600" dirty="0" err="1" smtClean="0">
                <a:solidFill>
                  <a:srgbClr val="800000"/>
                </a:solidFill>
              </a:rPr>
              <a:t>Sjoestrand</a:t>
            </a:r>
            <a:r>
              <a:rPr lang="en-US" sz="1600" dirty="0" smtClean="0">
                <a:solidFill>
                  <a:srgbClr val="800000"/>
                </a:solidFill>
              </a:rPr>
              <a:t>, 2007, after we saw ATLAS 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2407" y="5744207"/>
            <a:ext cx="387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orders of magnitude in cross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12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44" y="4195258"/>
            <a:ext cx="6403474" cy="780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690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2mile </a:t>
            </a:r>
            <a:r>
              <a:rPr lang="en-US" sz="3200" dirty="0" err="1" smtClean="0">
                <a:solidFill>
                  <a:srgbClr val="000090"/>
                </a:solidFill>
              </a:rPr>
              <a:t>Linac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491903"/>
            <a:ext cx="66294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80" y="983291"/>
            <a:ext cx="6788787" cy="235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69" y="5181617"/>
            <a:ext cx="6521745" cy="1075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27391" y="854870"/>
            <a:ext cx="7149659" cy="5566144"/>
          </a:xfrm>
          <a:prstGeom prst="rect">
            <a:avLst/>
          </a:prstGeom>
          <a:solidFill>
            <a:schemeClr val="bg1">
              <a:lumMod val="75000"/>
              <a:alpha val="14000"/>
            </a:scheme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6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26633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BFKL and Saturation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84" y="1142768"/>
            <a:ext cx="4063780" cy="300051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08100" y="4261840"/>
            <a:ext cx="662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Gribov</a:t>
            </a:r>
            <a:r>
              <a:rPr lang="en-US" sz="1600" dirty="0" smtClean="0"/>
              <a:t>, Levin, </a:t>
            </a:r>
            <a:r>
              <a:rPr lang="en-US" sz="1600" dirty="0" err="1" smtClean="0"/>
              <a:t>Ryskin</a:t>
            </a:r>
            <a:r>
              <a:rPr lang="en-US" sz="1600" dirty="0" smtClean="0"/>
              <a:t>. </a:t>
            </a:r>
            <a:r>
              <a:rPr lang="en-US" sz="1600" i="1" dirty="0" err="1" smtClean="0"/>
              <a:t>Semihard</a:t>
            </a:r>
            <a:r>
              <a:rPr lang="en-US" sz="1600" i="1" dirty="0" smtClean="0"/>
              <a:t> Processes in QCD</a:t>
            </a:r>
            <a:r>
              <a:rPr lang="en-US" sz="1600" dirty="0" smtClean="0"/>
              <a:t> </a:t>
            </a:r>
            <a:r>
              <a:rPr lang="en-US" sz="1600" dirty="0" err="1" smtClean="0"/>
              <a:t>Phys</a:t>
            </a:r>
            <a:r>
              <a:rPr lang="en-US" sz="1600" dirty="0" smtClean="0"/>
              <a:t> </a:t>
            </a:r>
            <a:r>
              <a:rPr lang="en-US" sz="1600" dirty="0" err="1" smtClean="0"/>
              <a:t>Rept</a:t>
            </a:r>
            <a:r>
              <a:rPr lang="en-US" sz="1600" dirty="0" smtClean="0"/>
              <a:t> 100 (1983) 1-150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347496" y="6349508"/>
            <a:ext cx="6637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BFKL papers: </a:t>
            </a:r>
            <a:r>
              <a:rPr lang="en-US" sz="1600" i="1" dirty="0" smtClean="0"/>
              <a:t>The </a:t>
            </a:r>
            <a:r>
              <a:rPr lang="en-US" sz="1600" i="1" dirty="0" err="1" smtClean="0"/>
              <a:t>Pomeranchuk</a:t>
            </a:r>
            <a:r>
              <a:rPr lang="en-US" sz="1600" i="1" dirty="0" smtClean="0"/>
              <a:t> Singularity in QCD/Gauge Theories </a:t>
            </a:r>
            <a:r>
              <a:rPr lang="en-US" sz="1600" dirty="0" smtClean="0"/>
              <a:t>1978/1977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48664" y="4910194"/>
            <a:ext cx="7545655" cy="1200329"/>
          </a:xfrm>
          <a:prstGeom prst="rect">
            <a:avLst/>
          </a:prstGeom>
          <a:solidFill>
            <a:srgbClr val="000090">
              <a:alpha val="10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Rise of Gluon (and Quark) densities towards low x discovered at HERA. This</a:t>
            </a:r>
          </a:p>
          <a:p>
            <a:r>
              <a:rPr lang="en-US" dirty="0"/>
              <a:t>m</a:t>
            </a:r>
            <a:r>
              <a:rPr lang="en-US" dirty="0" smtClean="0"/>
              <a:t>ay lead to saturation </a:t>
            </a:r>
            <a:r>
              <a:rPr lang="mr-IN" dirty="0" smtClean="0"/>
              <a:t>–</a:t>
            </a:r>
            <a:r>
              <a:rPr lang="en-US" dirty="0" smtClean="0"/>
              <a:t> non-linear interactions and BFKL </a:t>
            </a:r>
            <a:r>
              <a:rPr lang="en-US" dirty="0" err="1" smtClean="0"/>
              <a:t>ln</a:t>
            </a:r>
            <a:r>
              <a:rPr lang="en-US" dirty="0" smtClean="0"/>
              <a:t>(1/x) effects.</a:t>
            </a:r>
          </a:p>
          <a:p>
            <a:r>
              <a:rPr lang="en-US" dirty="0" smtClean="0"/>
              <a:t>Not discovered at HERA, to much surprise, despite recent ‘speculations’ ..</a:t>
            </a:r>
          </a:p>
          <a:p>
            <a:r>
              <a:rPr lang="en-US" dirty="0" smtClean="0"/>
              <a:t>Change of </a:t>
            </a:r>
            <a:r>
              <a:rPr lang="en-US" dirty="0" err="1" smtClean="0"/>
              <a:t>parton</a:t>
            </a:r>
            <a:r>
              <a:rPr lang="en-US" dirty="0" smtClean="0"/>
              <a:t> distributions + evolution </a:t>
            </a:r>
            <a:r>
              <a:rPr lang="en-US" dirty="0" smtClean="0">
                <a:sym typeface="Wingdings"/>
              </a:rPr>
              <a:t> to be clarified for FCC + (HE)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9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895" y="18888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α</a:t>
            </a:r>
            <a:r>
              <a:rPr lang="en-US" sz="3600" baseline="-25000" dirty="0" smtClean="0"/>
              <a:t>s</a:t>
            </a:r>
            <a:r>
              <a:rPr lang="en-US" sz="3600" dirty="0" smtClean="0"/>
              <a:t>(μ) in </a:t>
            </a:r>
            <a:r>
              <a:rPr lang="en-US" sz="3600" dirty="0"/>
              <a:t>D</a:t>
            </a:r>
            <a:r>
              <a:rPr lang="en-US" sz="3600" dirty="0" smtClean="0"/>
              <a:t>eep </a:t>
            </a:r>
            <a:r>
              <a:rPr lang="en-US" sz="3600" dirty="0"/>
              <a:t>I</a:t>
            </a:r>
            <a:r>
              <a:rPr lang="en-US" sz="3600" dirty="0" smtClean="0"/>
              <a:t>nelastic Scattering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02" y="1180289"/>
            <a:ext cx="4056953" cy="3884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839" y="5332638"/>
            <a:ext cx="41162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DIS: Fixed target: higher twist corrections 1/Q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</a:t>
            </a:r>
          </a:p>
          <a:p>
            <a:r>
              <a:rPr lang="en-US" sz="1600" dirty="0" smtClean="0"/>
              <a:t>nuclear corrections, small lever arm, gluon?</a:t>
            </a:r>
            <a:endParaRPr lang="en-US" sz="16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851865" y="4957767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ABMP 2017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584" y="1469605"/>
            <a:ext cx="4443253" cy="352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292" y="2408891"/>
            <a:ext cx="4401545" cy="319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2540" y="1832209"/>
            <a:ext cx="3114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 inclusive (1998) NLO</a:t>
            </a:r>
          </a:p>
          <a:p>
            <a:r>
              <a:rPr lang="en-US" sz="1400" dirty="0" err="1" smtClean="0"/>
              <a:t>hep-ph</a:t>
            </a:r>
            <a:r>
              <a:rPr lang="en-US" sz="1400" dirty="0" smtClean="0"/>
              <a:t>/0012053 </a:t>
            </a:r>
            <a:r>
              <a:rPr lang="mr-IN" sz="1400" dirty="0" smtClean="0"/>
              <a:t>–</a:t>
            </a:r>
            <a:r>
              <a:rPr lang="en-US" sz="1400" dirty="0" smtClean="0"/>
              <a:t> highest cited H1 only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21036" y="2745683"/>
            <a:ext cx="3013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 only jets (2017) NNLO jets!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910" y="3184346"/>
            <a:ext cx="3141323" cy="499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1711" y="3716146"/>
            <a:ext cx="336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 inclusive and jets (2017) NNLO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6292" y="4213152"/>
            <a:ext cx="4208003" cy="2031325"/>
          </a:xfrm>
          <a:prstGeom prst="rect">
            <a:avLst/>
          </a:prstGeom>
          <a:solidFill>
            <a:srgbClr val="000090">
              <a:alpha val="1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It is well possible that α</a:t>
            </a:r>
            <a:r>
              <a:rPr lang="en-US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is smaller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han hitherto assumed. Current practice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o exclude ABM is questionable. Like in the</a:t>
            </a:r>
          </a:p>
          <a:p>
            <a:r>
              <a:rPr lang="en-US" dirty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attice case, one constructs, for perhaps</a:t>
            </a:r>
          </a:p>
          <a:p>
            <a:r>
              <a:rPr lang="en-US" dirty="0" smtClean="0">
                <a:sym typeface="Wingdings"/>
              </a:rPr>
              <a:t>respectable reasons, a norm, which </a:t>
            </a:r>
          </a:p>
          <a:p>
            <a:r>
              <a:rPr lang="en-US" dirty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ives the impression of higher accuracy</a:t>
            </a:r>
          </a:p>
          <a:p>
            <a:r>
              <a:rPr lang="en-US" dirty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han a critical evaluation would lead to.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403" y="4970175"/>
            <a:ext cx="1915459" cy="2827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3164" y="6381705"/>
            <a:ext cx="786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Current strong coupling precision at best 1-2%: FCC </a:t>
            </a:r>
            <a:r>
              <a:rPr lang="en-US" dirty="0" err="1" smtClean="0">
                <a:solidFill>
                  <a:srgbClr val="000090"/>
                </a:solidFill>
              </a:rPr>
              <a:t>ee</a:t>
            </a:r>
            <a:r>
              <a:rPr lang="en-US" dirty="0" smtClean="0">
                <a:solidFill>
                  <a:srgbClr val="000090"/>
                </a:solidFill>
              </a:rPr>
              <a:t> and eh want 1-2 per mille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8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26633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α</a:t>
            </a:r>
            <a:r>
              <a:rPr lang="en-US" sz="3600" b="1" baseline="-25000" dirty="0" smtClean="0">
                <a:solidFill>
                  <a:srgbClr val="008000"/>
                </a:solidFill>
              </a:rPr>
              <a:t>s</a:t>
            </a:r>
            <a:r>
              <a:rPr lang="en-US" sz="3600" b="1" dirty="0" smtClean="0">
                <a:solidFill>
                  <a:srgbClr val="008000"/>
                </a:solidFill>
              </a:rPr>
              <a:t>(μ) at </a:t>
            </a:r>
            <a:r>
              <a:rPr lang="en-US" sz="3600" b="1" dirty="0" err="1" smtClean="0">
                <a:solidFill>
                  <a:srgbClr val="008000"/>
                </a:solidFill>
              </a:rPr>
              <a:t>LHeC</a:t>
            </a:r>
            <a:r>
              <a:rPr lang="en-US" sz="3600" b="1" dirty="0" smtClean="0">
                <a:solidFill>
                  <a:srgbClr val="008000"/>
                </a:solidFill>
              </a:rPr>
              <a:t>/</a:t>
            </a:r>
            <a:r>
              <a:rPr lang="en-US" sz="3600" b="1" dirty="0" err="1" smtClean="0">
                <a:solidFill>
                  <a:srgbClr val="008000"/>
                </a:solidFill>
              </a:rPr>
              <a:t>FCCeh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68" y="1243275"/>
            <a:ext cx="8431531" cy="2700791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1239069" y="2338919"/>
            <a:ext cx="6830411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46040" y="1688361"/>
            <a:ext cx="892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CDR 2012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396" y="4115359"/>
            <a:ext cx="8763938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 lead to 0.1% uncertainty (</a:t>
            </a:r>
            <a:r>
              <a:rPr lang="en-US" dirty="0" err="1" smtClean="0"/>
              <a:t>stat+syst</a:t>
            </a:r>
            <a:r>
              <a:rPr lang="en-US" dirty="0" smtClean="0"/>
              <a:t>), free of previous DIS deficiencies (</a:t>
            </a:r>
            <a:r>
              <a:rPr lang="en-US" dirty="0" err="1" smtClean="0"/>
              <a:t>HT,nc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Joint determination with </a:t>
            </a:r>
            <a:r>
              <a:rPr lang="en-US" dirty="0" err="1" smtClean="0"/>
              <a:t>parton</a:t>
            </a:r>
            <a:r>
              <a:rPr lang="en-US" dirty="0" smtClean="0"/>
              <a:t> distributions (maybe simplified as H1 published in 2001)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Needs clarity about low x </a:t>
            </a:r>
            <a:r>
              <a:rPr lang="en-US" dirty="0" err="1" smtClean="0"/>
              <a:t>behaviour</a:t>
            </a:r>
            <a:r>
              <a:rPr lang="en-US" dirty="0" smtClean="0"/>
              <a:t> as this uses DGLAP.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Requires to control heavy </a:t>
            </a:r>
            <a:r>
              <a:rPr lang="en-US" dirty="0" err="1" smtClean="0"/>
              <a:t>flavour</a:t>
            </a:r>
            <a:r>
              <a:rPr lang="en-US" dirty="0" smtClean="0"/>
              <a:t> (theory) at new level (measure s, c, b, t also)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Very high precision of NC (y and Z) and CC and extension to x near 1 will drastically</a:t>
            </a:r>
          </a:p>
          <a:p>
            <a:r>
              <a:rPr lang="en-US" dirty="0"/>
              <a:t> </a:t>
            </a:r>
            <a:r>
              <a:rPr lang="en-US" dirty="0" smtClean="0"/>
              <a:t>     reduce the PDF </a:t>
            </a:r>
            <a:r>
              <a:rPr lang="en-US" dirty="0" err="1" smtClean="0"/>
              <a:t>parameterisation</a:t>
            </a:r>
            <a:r>
              <a:rPr lang="en-US" dirty="0" smtClean="0"/>
              <a:t> uncertainties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Scale uncertainties require that N</a:t>
            </a:r>
            <a:r>
              <a:rPr lang="en-US" baseline="30000" dirty="0" smtClean="0"/>
              <a:t>3</a:t>
            </a:r>
            <a:r>
              <a:rPr lang="en-US" dirty="0" smtClean="0"/>
              <a:t>LO formalism be applied (the bizarre 1/2 .. 2 rule.??)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 attempt to measure the strong coupling in DIS to </a:t>
            </a:r>
            <a:r>
              <a:rPr lang="en-US" dirty="0" err="1" smtClean="0"/>
              <a:t>permille</a:t>
            </a:r>
            <a:r>
              <a:rPr lang="en-US" dirty="0" smtClean="0"/>
              <a:t> accuracy requires</a:t>
            </a:r>
          </a:p>
          <a:p>
            <a:r>
              <a:rPr lang="en-US" dirty="0"/>
              <a:t> </a:t>
            </a:r>
            <a:r>
              <a:rPr lang="en-US" dirty="0" smtClean="0"/>
              <a:t>     nothing less than a renaissance of experimental and theoretical DIS (</a:t>
            </a:r>
            <a:r>
              <a:rPr lang="en-US" dirty="0" err="1" smtClean="0"/>
              <a:t>ep</a:t>
            </a:r>
            <a:r>
              <a:rPr lang="en-US" dirty="0" smtClean="0"/>
              <a:t>) physics</a:t>
            </a:r>
          </a:p>
        </p:txBody>
      </p:sp>
    </p:spTree>
    <p:extLst>
      <p:ext uri="{BB962C8B-B14F-4D97-AF65-F5344CB8AC3E}">
        <p14:creationId xmlns:p14="http://schemas.microsoft.com/office/powerpoint/2010/main" val="52029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95" y="398743"/>
            <a:ext cx="8785918" cy="9747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 Case for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sz="2200" dirty="0" smtClean="0">
                <a:solidFill>
                  <a:srgbClr val="000090"/>
                </a:solidFill>
              </a:rPr>
              <a:t>From the CDR 2012 to the time ahead 2018+ 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Picture 2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179" y="5525411"/>
            <a:ext cx="1302397" cy="327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9224" y="4947360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Klein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325" y="6173114"/>
            <a:ext cx="850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Contribution to a Panel on Future DIS, 17.4.2018, Kobe, for 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/</a:t>
            </a:r>
            <a:r>
              <a:rPr lang="en-US" dirty="0" err="1" smtClean="0">
                <a:solidFill>
                  <a:srgbClr val="000090"/>
                </a:solidFill>
              </a:rPr>
              <a:t>FCCeh</a:t>
            </a:r>
            <a:r>
              <a:rPr lang="en-US" dirty="0" smtClean="0">
                <a:solidFill>
                  <a:srgbClr val="000090"/>
                </a:solidFill>
              </a:rPr>
              <a:t> Study Group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26301" y="6507831"/>
            <a:ext cx="2417699" cy="369332"/>
          </a:xfrm>
          <a:prstGeom prst="rect">
            <a:avLst/>
          </a:prstGeom>
          <a:noFill/>
          <a:ln w="19050">
            <a:solidFill>
              <a:srgbClr val="AC9F6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lhec.web.cern.ch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95" y="1314375"/>
            <a:ext cx="2938484" cy="4911278"/>
          </a:xfrm>
          <a:prstGeom prst="rect">
            <a:avLst/>
          </a:prstGeom>
        </p:spPr>
      </p:pic>
      <p:pic>
        <p:nvPicPr>
          <p:cNvPr id="11" name="Picture 10" descr="postere4lh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068" y="1465540"/>
            <a:ext cx="3220704" cy="45598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28815" y="2333382"/>
            <a:ext cx="16209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Physics</a:t>
            </a:r>
          </a:p>
          <a:p>
            <a:endParaRPr lang="en-US" dirty="0"/>
          </a:p>
          <a:p>
            <a:r>
              <a:rPr lang="en-US" dirty="0" smtClean="0"/>
              <a:t>Physics Case</a:t>
            </a:r>
          </a:p>
          <a:p>
            <a:endParaRPr lang="en-US" dirty="0"/>
          </a:p>
          <a:p>
            <a:r>
              <a:rPr lang="en-US" dirty="0" smtClean="0"/>
              <a:t>Preparations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5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Cornell</a:t>
            </a:r>
            <a:r>
              <a:rPr lang="en-US" sz="3200" dirty="0" smtClean="0"/>
              <a:t> and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Orsay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346200"/>
            <a:ext cx="8496300" cy="41529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7500" y="2026187"/>
            <a:ext cx="8140700" cy="42806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69900" y="4247580"/>
            <a:ext cx="8140700" cy="4280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51348" y="6020655"/>
            <a:ext cx="359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 smtClean="0"/>
              <a:t>…</a:t>
            </a:r>
            <a:r>
              <a:rPr lang="en-US" dirty="0" smtClean="0"/>
              <a:t>Further from R Taylor (1929-2018)</a:t>
            </a:r>
          </a:p>
          <a:p>
            <a:r>
              <a:rPr lang="en-US" dirty="0" smtClean="0"/>
              <a:t>               Nobel Prize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2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187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4" y="211045"/>
            <a:ext cx="8830043" cy="6344941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5880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903" y="122228"/>
            <a:ext cx="7772400" cy="7611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Quark Parton Model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381" y="1127244"/>
            <a:ext cx="4524635" cy="4274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3785" y="5402014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J Friedman, Nobel prize lecture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64" y="1127244"/>
            <a:ext cx="4326826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 err="1" smtClean="0"/>
              <a:t>ep</a:t>
            </a:r>
            <a:r>
              <a:rPr lang="en-US" dirty="0" smtClean="0"/>
              <a:t>)= x [e</a:t>
            </a:r>
            <a:r>
              <a:rPr lang="en-US" baseline="-25000" dirty="0" smtClean="0"/>
              <a:t>u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u+ubar</a:t>
            </a:r>
            <a:r>
              <a:rPr lang="en-US" dirty="0" smtClean="0"/>
              <a:t>) + e</a:t>
            </a:r>
            <a:r>
              <a:rPr lang="en-US" baseline="-25000" dirty="0" smtClean="0"/>
              <a:t>d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d+dbar</a:t>
            </a:r>
            <a:r>
              <a:rPr lang="en-US" dirty="0" smtClean="0"/>
              <a:t>)]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 err="1" smtClean="0"/>
              <a:t>ep</a:t>
            </a:r>
            <a:r>
              <a:rPr lang="en-US" dirty="0" smtClean="0"/>
              <a:t>)= x [e</a:t>
            </a:r>
            <a:r>
              <a:rPr lang="en-US" baseline="-25000" dirty="0" smtClean="0"/>
              <a:t>u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u+ubar</a:t>
            </a:r>
            <a:r>
              <a:rPr lang="en-US" dirty="0" smtClean="0"/>
              <a:t>) + e</a:t>
            </a:r>
            <a:r>
              <a:rPr lang="en-US" baseline="-25000" dirty="0" smtClean="0"/>
              <a:t>d</a:t>
            </a:r>
            <a:r>
              <a:rPr lang="en-US" baseline="30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d+dbar</a:t>
            </a:r>
            <a:r>
              <a:rPr lang="en-US" dirty="0" smtClean="0"/>
              <a:t>)]</a:t>
            </a:r>
          </a:p>
          <a:p>
            <a:endParaRPr lang="en-US" dirty="0" smtClean="0"/>
          </a:p>
          <a:p>
            <a:r>
              <a:rPr lang="en-US" dirty="0" smtClean="0"/>
              <a:t>q=</a:t>
            </a:r>
            <a:r>
              <a:rPr lang="en-US" dirty="0" err="1" smtClean="0"/>
              <a:t>q</a:t>
            </a:r>
            <a:r>
              <a:rPr lang="en-US" baseline="-25000" dirty="0" err="1" smtClean="0"/>
              <a:t>v</a:t>
            </a:r>
            <a:r>
              <a:rPr lang="en-US" dirty="0" err="1" smtClean="0"/>
              <a:t>+q</a:t>
            </a:r>
            <a:r>
              <a:rPr lang="en-US" baseline="-25000" dirty="0" err="1" smtClean="0"/>
              <a:t>s</a:t>
            </a:r>
            <a:r>
              <a:rPr lang="en-US" dirty="0" smtClean="0"/>
              <a:t> (</a:t>
            </a:r>
            <a:r>
              <a:rPr lang="en-US" dirty="0" err="1" smtClean="0"/>
              <a:t>Kuti</a:t>
            </a:r>
            <a:r>
              <a:rPr lang="en-US" dirty="0" smtClean="0"/>
              <a:t> </a:t>
            </a:r>
            <a:r>
              <a:rPr lang="en-US" dirty="0" err="1" smtClean="0"/>
              <a:t>Weisskopf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u</a:t>
            </a:r>
            <a:r>
              <a:rPr lang="en-US" baseline="-25000" dirty="0" smtClean="0"/>
              <a:t>s</a:t>
            </a:r>
            <a:r>
              <a:rPr lang="en-US" dirty="0" smtClean="0"/>
              <a:t>=</a:t>
            </a:r>
            <a:r>
              <a:rPr lang="en-US" dirty="0" err="1" smtClean="0"/>
              <a:t>ubar</a:t>
            </a:r>
            <a:r>
              <a:rPr lang="en-US" dirty="0" smtClean="0"/>
              <a:t>=d</a:t>
            </a:r>
            <a:r>
              <a:rPr lang="en-US" baseline="-25000" dirty="0" smtClean="0"/>
              <a:t>s</a:t>
            </a:r>
            <a:r>
              <a:rPr lang="en-US" dirty="0" smtClean="0"/>
              <a:t>=</a:t>
            </a:r>
            <a:r>
              <a:rPr lang="en-US" dirty="0" err="1" smtClean="0"/>
              <a:t>dbar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F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dirty="0" err="1" smtClean="0">
                <a:sym typeface="Wingdings"/>
              </a:rPr>
              <a:t>ep</a:t>
            </a:r>
            <a:r>
              <a:rPr lang="en-US" sz="2400" dirty="0" smtClean="0">
                <a:sym typeface="Wingdings"/>
              </a:rPr>
              <a:t>)-F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(en) = x [e</a:t>
            </a:r>
            <a:r>
              <a:rPr lang="en-US" sz="2400" baseline="-25000" dirty="0" smtClean="0">
                <a:sym typeface="Wingdings"/>
              </a:rPr>
              <a:t>u</a:t>
            </a:r>
            <a:r>
              <a:rPr lang="en-US" sz="2400" baseline="30000" dirty="0" smtClean="0">
                <a:sym typeface="Wingdings"/>
              </a:rPr>
              <a:t>2 </a:t>
            </a:r>
            <a:r>
              <a:rPr lang="en-US" sz="2400" dirty="0" err="1" smtClean="0">
                <a:sym typeface="Wingdings"/>
              </a:rPr>
              <a:t>u</a:t>
            </a:r>
            <a:r>
              <a:rPr lang="en-US" sz="2400" baseline="-25000" dirty="0" err="1" smtClean="0">
                <a:sym typeface="Wingdings"/>
              </a:rPr>
              <a:t>v</a:t>
            </a:r>
            <a:r>
              <a:rPr lang="en-US" sz="2400" dirty="0" smtClean="0">
                <a:sym typeface="Wingdings"/>
              </a:rPr>
              <a:t> - e</a:t>
            </a:r>
            <a:r>
              <a:rPr lang="en-US" sz="2400" baseline="-25000" dirty="0" smtClean="0">
                <a:sym typeface="Wingdings"/>
              </a:rPr>
              <a:t>d</a:t>
            </a:r>
            <a:r>
              <a:rPr lang="en-US" sz="2400" baseline="30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 d</a:t>
            </a:r>
            <a:r>
              <a:rPr lang="en-US" sz="2400" baseline="-25000" dirty="0" smtClean="0">
                <a:sym typeface="Wingdings"/>
              </a:rPr>
              <a:t>v</a:t>
            </a:r>
            <a:r>
              <a:rPr lang="en-US" sz="2400" dirty="0" smtClean="0">
                <a:sym typeface="Wingdings"/>
              </a:rPr>
              <a:t>]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err="1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u</a:t>
            </a:r>
            <a:r>
              <a:rPr lang="en-US" dirty="0" smtClean="0">
                <a:sym typeface="Wingdings"/>
              </a:rPr>
              <a:t>=2/3,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-25000" dirty="0" err="1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=-1/3</a:t>
            </a:r>
          </a:p>
          <a:p>
            <a:r>
              <a:rPr lang="en-US" dirty="0" smtClean="0">
                <a:sym typeface="Wingdings"/>
              </a:rPr>
              <a:t> till today </a:t>
            </a:r>
            <a:r>
              <a:rPr lang="en-US" dirty="0" err="1" smtClean="0">
                <a:sym typeface="Wingdings"/>
              </a:rPr>
              <a:t>u</a:t>
            </a:r>
            <a:r>
              <a:rPr lang="en-US" baseline="-25000" dirty="0" err="1" smtClean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 is better known than d</a:t>
            </a:r>
            <a:r>
              <a:rPr lang="en-US" baseline="-25000" dirty="0" smtClean="0">
                <a:sym typeface="Wingdings"/>
              </a:rPr>
              <a:t>v</a:t>
            </a:r>
            <a:endParaRPr lang="en-US" baseline="-25000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F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dirty="0" err="1" smtClean="0">
                <a:sym typeface="Wingdings"/>
              </a:rPr>
              <a:t>eN</a:t>
            </a:r>
            <a:r>
              <a:rPr lang="en-US" sz="2400" dirty="0" smtClean="0">
                <a:sym typeface="Wingdings"/>
              </a:rPr>
              <a:t>)/F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dirty="0" err="1" smtClean="0">
                <a:sym typeface="Wingdings"/>
              </a:rPr>
              <a:t>νN</a:t>
            </a:r>
            <a:r>
              <a:rPr lang="en-US" sz="2400" dirty="0" smtClean="0">
                <a:sym typeface="Wingdings"/>
              </a:rPr>
              <a:t>) =1/2 (e</a:t>
            </a:r>
            <a:r>
              <a:rPr lang="en-US" sz="2400" baseline="-25000" dirty="0" smtClean="0">
                <a:sym typeface="Wingdings"/>
              </a:rPr>
              <a:t>u</a:t>
            </a:r>
            <a:r>
              <a:rPr lang="en-US" sz="2400" baseline="30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+e</a:t>
            </a:r>
            <a:r>
              <a:rPr lang="en-US" sz="2400" baseline="-25000" dirty="0" smtClean="0">
                <a:sym typeface="Wingdings"/>
              </a:rPr>
              <a:t>d</a:t>
            </a:r>
            <a:r>
              <a:rPr lang="en-US" sz="2400" baseline="30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)</a:t>
            </a: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SLAC/GGM: 0.29 +- 0.05  (1974) 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4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919" y="266331"/>
            <a:ext cx="7772400" cy="79899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That may not be it..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82"/>
            <a:ext cx="9144000" cy="1681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8" y="1780210"/>
            <a:ext cx="9144000" cy="3870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" y="5681733"/>
            <a:ext cx="8880696" cy="8073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7869" y="6226801"/>
            <a:ext cx="7424787" cy="262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488" y="5681733"/>
            <a:ext cx="9128512" cy="1009754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31384" y="6304403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Handbook of </a:t>
            </a:r>
            <a:r>
              <a:rPr lang="en-US" dirty="0" err="1" smtClean="0">
                <a:solidFill>
                  <a:srgbClr val="0000FF"/>
                </a:solidFill>
              </a:rPr>
              <a:t>perturbative</a:t>
            </a:r>
            <a:r>
              <a:rPr lang="en-US" dirty="0" smtClean="0">
                <a:solidFill>
                  <a:srgbClr val="0000FF"/>
                </a:solidFill>
              </a:rPr>
              <a:t> QCD, CTEQ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62880" y="671559"/>
            <a:ext cx="266278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2115" y="2063124"/>
            <a:ext cx="180595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7407" y="2866084"/>
            <a:ext cx="551858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70343" y="3996822"/>
            <a:ext cx="197751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64" y="4273137"/>
            <a:ext cx="24936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23589" y="5385890"/>
            <a:ext cx="334302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07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3617</Words>
  <Application>Microsoft Macintosh PowerPoint</Application>
  <PresentationFormat>On-screen Show (4:3)</PresentationFormat>
  <Paragraphs>558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From Quarks 1968 to Future DIS at CERN</vt:lpstr>
      <vt:lpstr>PowerPoint Presentation</vt:lpstr>
      <vt:lpstr>PowerPoint Presentation</vt:lpstr>
      <vt:lpstr>PowerPoint Presentation</vt:lpstr>
      <vt:lpstr>2mile Linac</vt:lpstr>
      <vt:lpstr>Cornell and Orsay</vt:lpstr>
      <vt:lpstr>title</vt:lpstr>
      <vt:lpstr>The Quark Parton Model</vt:lpstr>
      <vt:lpstr>That may not be it..</vt:lpstr>
      <vt:lpstr>PowerPoint Presentation</vt:lpstr>
      <vt:lpstr>Polarised eD Scattering</vt:lpstr>
      <vt:lpstr>The EMC Effect</vt:lpstr>
      <vt:lpstr>title</vt:lpstr>
      <vt:lpstr>PDFs before HERA -  Gluon - xg(x,Q2)</vt:lpstr>
      <vt:lpstr>Low x + Partons - HERA</vt:lpstr>
      <vt:lpstr>How to determine low x evolution + discover saturation ?</vt:lpstr>
      <vt:lpstr>The Case for the LHeC</vt:lpstr>
      <vt:lpstr> 60 GeV Electron ERL added to LHC </vt:lpstr>
      <vt:lpstr>   Towards a strategy for European Particle Physics  “Two Problems” of HEP </vt:lpstr>
      <vt:lpstr>Organisation*)</vt:lpstr>
      <vt:lpstr>Physics with Energy Frontier DIS</vt:lpstr>
      <vt:lpstr>Huge increase in energy and luminosity enables unique development of particle physics</vt:lpstr>
      <vt:lpstr>QCD</vt:lpstr>
      <vt:lpstr>            That’s it??   That may not be it..</vt:lpstr>
      <vt:lpstr>The LHeC collinear proton (and nuclear) PDF Programme</vt:lpstr>
      <vt:lpstr>Empowering pp Discoveries</vt:lpstr>
      <vt:lpstr>PowerPoint Presentation</vt:lpstr>
      <vt:lpstr>New Physics through High Precision</vt:lpstr>
      <vt:lpstr>Beyond the Standard Model</vt:lpstr>
      <vt:lpstr>PowerPoint Presentation</vt:lpstr>
      <vt:lpstr>LHeC as Electron Ion Collider</vt:lpstr>
      <vt:lpstr>title</vt:lpstr>
      <vt:lpstr>PowerPoint Presentation</vt:lpstr>
      <vt:lpstr>PowerPoint Presentation</vt:lpstr>
      <vt:lpstr>Recent Presentations on LHeC and FCCeh </vt:lpstr>
      <vt:lpstr>Towards the European Strategy in Particle Physics</vt:lpstr>
      <vt:lpstr>Large Hadron Electron Collider on one page</vt:lpstr>
      <vt:lpstr>PowerPoint Presentation</vt:lpstr>
      <vt:lpstr>PowerPoint Presentation</vt:lpstr>
      <vt:lpstr>PowerPoint Presentation</vt:lpstr>
      <vt:lpstr>backup</vt:lpstr>
      <vt:lpstr>Time comes to unite pp with ep and ee at TeV scale</vt:lpstr>
      <vt:lpstr>backup</vt:lpstr>
      <vt:lpstr>backup</vt:lpstr>
      <vt:lpstr>pQCD Theory</vt:lpstr>
      <vt:lpstr>title</vt:lpstr>
      <vt:lpstr>QCD with ee  pp  ep </vt:lpstr>
      <vt:lpstr>Jets</vt:lpstr>
      <vt:lpstr>QCD at work at the LHC</vt:lpstr>
      <vt:lpstr>BFKL and Saturation</vt:lpstr>
      <vt:lpstr>αs(μ) in Deep Inelastic Scattering</vt:lpstr>
      <vt:lpstr>αs(μ) at LHeC/FCCeh</vt:lpstr>
      <vt:lpstr>The Case for the LHeC From the CDR 2012 to the time ahead 2018+  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30</cp:revision>
  <dcterms:created xsi:type="dcterms:W3CDTF">2018-06-25T13:19:33Z</dcterms:created>
  <dcterms:modified xsi:type="dcterms:W3CDTF">2018-06-25T21:30:08Z</dcterms:modified>
</cp:coreProperties>
</file>