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1565" r:id="rId4"/>
    <p:sldId id="270" r:id="rId5"/>
    <p:sldId id="286" r:id="rId6"/>
    <p:sldId id="260" r:id="rId7"/>
    <p:sldId id="262" r:id="rId8"/>
    <p:sldId id="1096" r:id="rId9"/>
    <p:sldId id="283" r:id="rId10"/>
    <p:sldId id="257" r:id="rId11"/>
    <p:sldId id="1571" r:id="rId12"/>
    <p:sldId id="261" r:id="rId13"/>
    <p:sldId id="263" r:id="rId14"/>
    <p:sldId id="1569" r:id="rId15"/>
    <p:sldId id="1570" r:id="rId16"/>
    <p:sldId id="1567" r:id="rId17"/>
    <p:sldId id="1566" r:id="rId18"/>
    <p:sldId id="1568" r:id="rId19"/>
    <p:sldId id="1576" r:id="rId20"/>
  </p:sldIdLst>
  <p:sldSz cx="12192000" cy="6858000"/>
  <p:notesSz cx="6858000" cy="9144000"/>
  <p:defaultTextStyle>
    <a:defPPr>
      <a:defRPr lang="en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94"/>
  </p:normalViewPr>
  <p:slideViewPr>
    <p:cSldViewPr snapToGrid="0" snapToObjects="1">
      <p:cViewPr varScale="1">
        <p:scale>
          <a:sx n="128" d="100"/>
          <a:sy n="128" d="100"/>
        </p:scale>
        <p:origin x="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48AC8-FD43-C046-A613-531A9E5B49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EFDE4D-E868-E544-AF65-FB465B9673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B689F9-34B6-D74E-913B-E374C551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CEFB6-B1F4-6547-9F5A-93D61D541F5F}" type="datetimeFigureOut">
              <a:rPr lang="en-DE" smtClean="0"/>
              <a:t>13.11.20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E2C08B-40E2-AC44-BAFB-392D3682F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BF374F-C455-E44A-B095-5A5529ED5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CAB6B-89D4-8640-920A-E8A61A8AB4D2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796210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F6EFF-8F6A-3E49-8C5D-CF33EBCF2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8A82AB-3726-0A4E-9943-1A2509AA65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150A7B-835C-2144-AC9A-4186BE2DB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CEFB6-B1F4-6547-9F5A-93D61D541F5F}" type="datetimeFigureOut">
              <a:rPr lang="en-DE" smtClean="0"/>
              <a:t>13.11.20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1421FE-6D5F-D741-BE38-48D1841EB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465512-C020-A841-AEE1-033997BA3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CAB6B-89D4-8640-920A-E8A61A8AB4D2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927363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DCA10BC-9A3D-3D4E-B40A-22B7071B90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43ED57-76B8-A24B-A862-3A26343F7A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12E0BE-2F0B-AC46-876A-8684E78A4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CEFB6-B1F4-6547-9F5A-93D61D541F5F}" type="datetimeFigureOut">
              <a:rPr lang="en-DE" smtClean="0"/>
              <a:t>13.11.20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0AD3F0-72BE-784E-BE5F-BCBCEF43E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A23D47-128D-AB40-9770-BEA8922BC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CAB6B-89D4-8640-920A-E8A61A8AB4D2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366706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7DB5C-C5A5-BB47-8DFE-526F469D9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A2E39C-4321-7345-9EC8-F951724890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85A77D-8E44-5D47-8333-179D510F7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CEFB6-B1F4-6547-9F5A-93D61D541F5F}" type="datetimeFigureOut">
              <a:rPr lang="en-DE" smtClean="0"/>
              <a:t>13.11.20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F29B42-30A0-4B4E-B618-BAE0AB62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C4003-A04E-E044-854A-23CBEA07F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CAB6B-89D4-8640-920A-E8A61A8AB4D2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809050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D8D48-D290-F94F-BBDA-C0FCBAD6E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9CA3AF-2023-3544-A35D-1885A93A2F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03E3C6-82C1-134F-A1A4-10650F44A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CEFB6-B1F4-6547-9F5A-93D61D541F5F}" type="datetimeFigureOut">
              <a:rPr lang="en-DE" smtClean="0"/>
              <a:t>13.11.20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7E70CB-4293-2F47-8C2B-68D4BB387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DDA0AA-1EF2-FB4C-BE19-9ECB5E0FC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CAB6B-89D4-8640-920A-E8A61A8AB4D2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314442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A46C1-6A42-6C48-8A22-3A0629697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6A1948-6BD8-434C-BAB9-E9DBC1F197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C6569A-3849-774A-A1EF-E601EC40D9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F5701C-E54E-EC4B-9844-AC26D12F0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CEFB6-B1F4-6547-9F5A-93D61D541F5F}" type="datetimeFigureOut">
              <a:rPr lang="en-DE" smtClean="0"/>
              <a:t>13.11.20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5D6C58-224E-D54F-904B-A4F52CBDD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57FB67-C714-3549-9E2C-D74F06A4E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CAB6B-89D4-8640-920A-E8A61A8AB4D2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324034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BBF28-54D1-1445-BB2A-58B3B76B8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418264-359B-114E-8843-CBED50CB3A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3CFEC8-8C2B-E843-9348-1E074208F7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C37B89-E58C-B54B-AB6A-654A390EF7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7C35D6-2BFD-174F-BD3B-86F5B0D9F7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274D8B4-044F-A243-8227-F438FE168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CEFB6-B1F4-6547-9F5A-93D61D541F5F}" type="datetimeFigureOut">
              <a:rPr lang="en-DE" smtClean="0"/>
              <a:t>13.11.20</a:t>
            </a:fld>
            <a:endParaRPr lang="en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6B8DE0-C316-1C4E-BF7B-333C7DF76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7D164F-5790-6842-9FF7-E8B6253FF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CAB6B-89D4-8640-920A-E8A61A8AB4D2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248209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EB0DB-56FC-EB46-9F20-5423196C5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FABA2B-839F-0646-98EC-7874C65DC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CEFB6-B1F4-6547-9F5A-93D61D541F5F}" type="datetimeFigureOut">
              <a:rPr lang="en-DE" smtClean="0"/>
              <a:t>13.11.20</a:t>
            </a:fld>
            <a:endParaRPr lang="en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644DB3-3215-E544-B4AD-EFB99B49B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F2C9A0-44EE-CF45-AA01-14958E04C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CAB6B-89D4-8640-920A-E8A61A8AB4D2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950514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B99798-2B28-CB43-9CC0-94990FBD8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CEFB6-B1F4-6547-9F5A-93D61D541F5F}" type="datetimeFigureOut">
              <a:rPr lang="en-DE" smtClean="0"/>
              <a:t>13.11.20</a:t>
            </a:fld>
            <a:endParaRPr lang="en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AF23D1-C566-E749-B6C5-605D003D2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501AF-9F4B-0A41-A6AB-417F48DC7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CAB6B-89D4-8640-920A-E8A61A8AB4D2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035533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31D0F-0F6E-824B-A9D6-D2071E446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D8F612-305D-4541-A306-C4E3BE124C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21DD58-469A-BF4A-9E5D-64C0FD5EC3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A87D5B-736D-8943-955C-7872418BC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CEFB6-B1F4-6547-9F5A-93D61D541F5F}" type="datetimeFigureOut">
              <a:rPr lang="en-DE" smtClean="0"/>
              <a:t>13.11.20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F4A843-1B61-F643-8755-962E4DAE1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171A03-7258-1448-AAB8-849439E5B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CAB6B-89D4-8640-920A-E8A61A8AB4D2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806622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C5783-26F9-4746-A600-456899715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03B54F4-FD60-0A40-A368-2B733FC07E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BD9456-A823-8E46-9AEE-13B86FFC35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4AACCB-12A9-A342-B0D8-551842033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CEFB6-B1F4-6547-9F5A-93D61D541F5F}" type="datetimeFigureOut">
              <a:rPr lang="en-DE" smtClean="0"/>
              <a:t>13.11.20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3BF1B5-3209-D541-A97B-E6E30A15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5D8E5B-718D-7A4F-980C-67096E93F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CAB6B-89D4-8640-920A-E8A61A8AB4D2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860284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624059-D1A2-8B45-9DE4-3D9DD4411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8C3B80-26A1-6D48-841D-2117068EF8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B22D9C-9B5A-044E-B8D4-5F450CB24E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CEFB6-B1F4-6547-9F5A-93D61D541F5F}" type="datetimeFigureOut">
              <a:rPr lang="en-DE" smtClean="0"/>
              <a:t>13.11.20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B436DE-1173-6E4F-B0E9-A6F24B15B2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F9231D-78BC-AF46-8628-D01CB91DA9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ACAB6B-89D4-8640-920A-E8A61A8AB4D2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307358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7" Type="http://schemas.openxmlformats.org/officeDocument/2006/relationships/hyperlink" Target="https://indico.cern.ch/event/923021/" TargetMode="External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tiff"/><Relationship Id="rId5" Type="http://schemas.openxmlformats.org/officeDocument/2006/relationships/image" Target="../media/image29.tiff"/><Relationship Id="rId4" Type="http://schemas.openxmlformats.org/officeDocument/2006/relationships/image" Target="../media/image28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tiff"/><Relationship Id="rId4" Type="http://schemas.openxmlformats.org/officeDocument/2006/relationships/image" Target="../media/image33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tif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tiff"/><Relationship Id="rId4" Type="http://schemas.openxmlformats.org/officeDocument/2006/relationships/image" Target="../media/image7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ds.cern.ch/record/2729018/files/ECFA-Newsletter-5-Summer2020.pdf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EDBD6-D4BF-3046-A7B7-B251894550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0140" y="469873"/>
            <a:ext cx="9144000" cy="547411"/>
          </a:xfrm>
        </p:spPr>
        <p:txBody>
          <a:bodyPr>
            <a:noAutofit/>
          </a:bodyPr>
          <a:lstStyle/>
          <a:p>
            <a:r>
              <a:rPr lang="en-DE" sz="4000" b="1" dirty="0">
                <a:solidFill>
                  <a:srgbClr val="002060"/>
                </a:solidFill>
              </a:rPr>
              <a:t>Introduction and Synergies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0FFB8B-7AC2-B24A-A4C4-429A1EB23FB9}"/>
              </a:ext>
            </a:extLst>
          </p:cNvPr>
          <p:cNvSpPr txBox="1"/>
          <p:nvPr/>
        </p:nvSpPr>
        <p:spPr>
          <a:xfrm>
            <a:off x="3138267" y="6018795"/>
            <a:ext cx="5915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>
                <a:solidFill>
                  <a:srgbClr val="002060"/>
                </a:solidFill>
              </a:rPr>
              <a:t>Parallel Session on FCC-eh, on-line FCC Workshop, 12.11.2020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1985A5-9099-2444-A3D2-8F829BCA247B}"/>
              </a:ext>
            </a:extLst>
          </p:cNvPr>
          <p:cNvSpPr txBox="1"/>
          <p:nvPr/>
        </p:nvSpPr>
        <p:spPr>
          <a:xfrm>
            <a:off x="3407346" y="1890794"/>
            <a:ext cx="5049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DE" dirty="0">
                <a:solidFill>
                  <a:srgbClr val="002060"/>
                </a:solidFill>
              </a:rPr>
              <a:t>Max Klein (U Liverpool) with Oliver Bruening (CERN)</a:t>
            </a:r>
          </a:p>
          <a:p>
            <a:pPr algn="ctr"/>
            <a:r>
              <a:rPr lang="en-GB" dirty="0"/>
              <a:t>F</a:t>
            </a:r>
            <a:r>
              <a:rPr lang="en-DE" dirty="0"/>
              <a:t>or the LHeC/PERLE/FCC-eh Collaboration (global)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65E849-6575-0E4E-A1E0-16533901A4F3}"/>
              </a:ext>
            </a:extLst>
          </p:cNvPr>
          <p:cNvSpPr txBox="1"/>
          <p:nvPr/>
        </p:nvSpPr>
        <p:spPr>
          <a:xfrm>
            <a:off x="4681331" y="3308464"/>
            <a:ext cx="1991892" cy="193899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DE" sz="2400" dirty="0"/>
              <a:t>Overview</a:t>
            </a:r>
          </a:p>
          <a:p>
            <a:pPr algn="ctr"/>
            <a:r>
              <a:rPr lang="en-DE" sz="2400" dirty="0"/>
              <a:t>Physics</a:t>
            </a:r>
          </a:p>
          <a:p>
            <a:pPr algn="ctr"/>
            <a:r>
              <a:rPr lang="en-DE" sz="2400" dirty="0"/>
              <a:t>Prospects</a:t>
            </a:r>
          </a:p>
          <a:p>
            <a:pPr algn="ctr"/>
            <a:r>
              <a:rPr lang="en-DE" sz="2400" dirty="0"/>
              <a:t>Developments</a:t>
            </a:r>
          </a:p>
          <a:p>
            <a:pPr algn="ctr"/>
            <a:r>
              <a:rPr lang="en-DE" sz="2400" dirty="0"/>
              <a:t>Synergies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A4912D-4924-1F45-A5DB-B24EB6E92F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374" y="1412618"/>
            <a:ext cx="1719469" cy="10600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091B98-2F46-FF49-B722-35DAECC3B4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469" y="3826571"/>
            <a:ext cx="2382893" cy="15729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0BD3CC-95B7-8346-95D4-96227D1D2C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1435" y="3417352"/>
            <a:ext cx="1950805" cy="19821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146FD6-DB9E-2E4D-AFE7-2384F4D23D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1985" y="1382937"/>
            <a:ext cx="2769704" cy="1154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376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EDBD6-D4BF-3046-A7B7-B251894550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6253" y="158268"/>
            <a:ext cx="9144000" cy="547411"/>
          </a:xfrm>
        </p:spPr>
        <p:txBody>
          <a:bodyPr>
            <a:normAutofit fontScale="90000"/>
          </a:bodyPr>
          <a:lstStyle/>
          <a:p>
            <a:r>
              <a:rPr lang="en-DE" sz="3600" b="1" dirty="0">
                <a:solidFill>
                  <a:srgbClr val="002060"/>
                </a:solidFill>
              </a:rPr>
              <a:t>Lessons/Scenarios/Prospect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D11C15-A4BC-4049-874E-76C3F12A3974}"/>
              </a:ext>
            </a:extLst>
          </p:cNvPr>
          <p:cNvSpPr txBox="1"/>
          <p:nvPr/>
        </p:nvSpPr>
        <p:spPr>
          <a:xfrm>
            <a:off x="106443" y="789804"/>
            <a:ext cx="11979113" cy="563231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DE" dirty="0">
                <a:solidFill>
                  <a:srgbClr val="002060"/>
                </a:solidFill>
              </a:rPr>
              <a:t>The discussion of the past years has shown that the time is not ripe for any decision about the next big machines.</a:t>
            </a:r>
          </a:p>
          <a:p>
            <a:r>
              <a:rPr lang="en-DE" dirty="0">
                <a:solidFill>
                  <a:srgbClr val="002060"/>
                </a:solidFill>
              </a:rPr>
              <a:t>We enter a novel phase of physics (exp+thy), detector, accelerator and CE R+D “to evaluate their feasibility” (HA).</a:t>
            </a:r>
          </a:p>
          <a:p>
            <a:endParaRPr lang="en-DE" dirty="0"/>
          </a:p>
          <a:p>
            <a:r>
              <a:rPr lang="en-DE" dirty="0">
                <a:solidFill>
                  <a:schemeClr val="bg1">
                    <a:lumMod val="50000"/>
                  </a:schemeClr>
                </a:solidFill>
              </a:rPr>
              <a:t>Strategy is difficult to make, just take FCC and LHC: Highest priority is for two decades the exploitation of the LHC. What</a:t>
            </a:r>
          </a:p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m</a:t>
            </a:r>
            <a:r>
              <a:rPr lang="en-DE" dirty="0">
                <a:solidFill>
                  <a:schemeClr val="bg1">
                    <a:lumMod val="50000"/>
                  </a:schemeClr>
                </a:solidFill>
              </a:rPr>
              <a:t>ay or may not happen, we do not know now, and projects are related in reality. Consider for example:</a:t>
            </a:r>
          </a:p>
          <a:p>
            <a:endParaRPr lang="en-DE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en-DE" dirty="0">
                <a:solidFill>
                  <a:schemeClr val="bg1">
                    <a:lumMod val="50000"/>
                  </a:schemeClr>
                </a:solidFill>
              </a:rPr>
              <a:t>FCC-ee asap: reduces the exploitation of the LHC (cf UB’s schedule where FCC-ee operates together with LHC)</a:t>
            </a:r>
          </a:p>
          <a:p>
            <a:pPr marL="285750" indent="-285750">
              <a:buFontTx/>
              <a:buChar char="-"/>
            </a:pPr>
            <a:r>
              <a:rPr lang="en-DE" dirty="0">
                <a:solidFill>
                  <a:schemeClr val="bg1">
                    <a:lumMod val="50000"/>
                  </a:schemeClr>
                </a:solidFill>
              </a:rPr>
              <a:t>FCC-ee later: challenged by the developments of CEPC and ILC, moves FCC-hh to beyond 2070 </a:t>
            </a:r>
            <a:r>
              <a:rPr lang="en-DE" sz="1200" dirty="0">
                <a:solidFill>
                  <a:schemeClr val="bg1">
                    <a:lumMod val="50000"/>
                  </a:schemeClr>
                </a:solidFill>
              </a:rPr>
              <a:t>(Lausanne was 84, 25 years to LHC, not 50)</a:t>
            </a:r>
          </a:p>
          <a:p>
            <a:pPr marL="285750" indent="-285750">
              <a:buFontTx/>
              <a:buChar char="-"/>
            </a:pPr>
            <a:r>
              <a:rPr lang="en-DE" dirty="0">
                <a:solidFill>
                  <a:schemeClr val="bg1">
                    <a:lumMod val="50000"/>
                  </a:schemeClr>
                </a:solidFill>
              </a:rPr>
              <a:t>FCC-hh following LHC: opens window for a bridge project (LHeC) and full exploitation of HL-LHC</a:t>
            </a:r>
          </a:p>
          <a:p>
            <a:pPr marL="285750" indent="-285750">
              <a:buFontTx/>
              <a:buChar char="-"/>
            </a:pPr>
            <a:r>
              <a:rPr lang="en-DE" dirty="0">
                <a:solidFill>
                  <a:schemeClr val="bg1">
                    <a:lumMod val="50000"/>
                  </a:schemeClr>
                </a:solidFill>
              </a:rPr>
              <a:t>No FCC: possible revival of HE-LHC</a:t>
            </a:r>
          </a:p>
          <a:p>
            <a:pPr marL="285750" indent="-285750">
              <a:buFontTx/>
              <a:buChar char="-"/>
            </a:pPr>
            <a:r>
              <a:rPr lang="en-DE" dirty="0">
                <a:solidFill>
                  <a:schemeClr val="bg1">
                    <a:lumMod val="50000"/>
                  </a:schemeClr>
                </a:solidFill>
              </a:rPr>
              <a:t>No FCC, No HE-LHC: muon collider by 2050ish?, CLIC?</a:t>
            </a:r>
          </a:p>
          <a:p>
            <a:r>
              <a:rPr lang="en-DE" dirty="0">
                <a:solidFill>
                  <a:schemeClr val="bg1">
                    <a:lumMod val="50000"/>
                  </a:schemeClr>
                </a:solidFill>
              </a:rPr>
              <a:t>-    No big project [“soon”]? 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E</a:t>
            </a:r>
            <a:r>
              <a:rPr lang="en-DE" dirty="0">
                <a:solidFill>
                  <a:schemeClr val="bg1">
                    <a:lumMod val="50000"/>
                  </a:schemeClr>
                </a:solidFill>
              </a:rPr>
              <a:t>xtend HL-LHC beyond 2040 with updated programme (H-HH with 5ab</a:t>
            </a:r>
            <a:r>
              <a:rPr lang="en-DE" baseline="30000" dirty="0">
                <a:solidFill>
                  <a:schemeClr val="bg1">
                    <a:lumMod val="50000"/>
                  </a:schemeClr>
                </a:solidFill>
              </a:rPr>
              <a:t>-1</a:t>
            </a:r>
            <a:r>
              <a:rPr lang="en-DE" dirty="0">
                <a:solidFill>
                  <a:schemeClr val="bg1">
                    <a:lumMod val="50000"/>
                  </a:schemeClr>
                </a:solidFill>
              </a:rPr>
              <a:t>, ..)</a:t>
            </a:r>
          </a:p>
          <a:p>
            <a:endParaRPr lang="en-DE" dirty="0"/>
          </a:p>
          <a:p>
            <a:r>
              <a:rPr lang="en-DE" dirty="0">
                <a:solidFill>
                  <a:srgbClr val="002060"/>
                </a:solidFill>
              </a:rPr>
              <a:t>Physics is not only telling us that we shall study the Higgs boson, it tells us that we do not know now how to reach beyond</a:t>
            </a:r>
          </a:p>
          <a:p>
            <a:r>
              <a:rPr lang="en-GB" dirty="0">
                <a:solidFill>
                  <a:srgbClr val="002060"/>
                </a:solidFill>
              </a:rPr>
              <a:t>the</a:t>
            </a:r>
            <a:r>
              <a:rPr lang="en-DE" dirty="0">
                <a:solidFill>
                  <a:srgbClr val="002060"/>
                </a:solidFill>
              </a:rPr>
              <a:t> Standard Model. This calls for a desirably parallel rather than sequential, development of particle physics, triples of</a:t>
            </a:r>
          </a:p>
          <a:p>
            <a:r>
              <a:rPr lang="en-GB" dirty="0" err="1">
                <a:solidFill>
                  <a:srgbClr val="002060"/>
                </a:solidFill>
              </a:rPr>
              <a:t>hh</a:t>
            </a:r>
            <a:r>
              <a:rPr lang="en-GB" dirty="0">
                <a:solidFill>
                  <a:srgbClr val="002060"/>
                </a:solidFill>
              </a:rPr>
              <a:t>, eh and </a:t>
            </a:r>
            <a:r>
              <a:rPr lang="en-GB" dirty="0" err="1">
                <a:solidFill>
                  <a:srgbClr val="002060"/>
                </a:solidFill>
              </a:rPr>
              <a:t>ee</a:t>
            </a:r>
            <a:r>
              <a:rPr lang="en-GB" dirty="0">
                <a:solidFill>
                  <a:srgbClr val="002060"/>
                </a:solidFill>
              </a:rPr>
              <a:t> machines, as was crucial for the formation of the SM. HEP is a global science, with </a:t>
            </a:r>
            <a:r>
              <a:rPr lang="en-GB" dirty="0" err="1">
                <a:solidFill>
                  <a:srgbClr val="002060"/>
                </a:solidFill>
              </a:rPr>
              <a:t>Meyrin</a:t>
            </a:r>
            <a:r>
              <a:rPr lang="en-GB" dirty="0">
                <a:solidFill>
                  <a:srgbClr val="002060"/>
                </a:solidFill>
              </a:rPr>
              <a:t> as one key place.</a:t>
            </a:r>
            <a:endParaRPr lang="en-DE" dirty="0">
              <a:solidFill>
                <a:srgbClr val="002060"/>
              </a:solidFill>
            </a:endParaRPr>
          </a:p>
          <a:p>
            <a:endParaRPr lang="en-DE" dirty="0"/>
          </a:p>
          <a:p>
            <a:r>
              <a:rPr lang="en-DE" dirty="0"/>
              <a:t>The LHeC/PERLE/FCC-eh group sees many physics, cost and technology reasons to proceed. It is crucial to maintain the culture</a:t>
            </a:r>
          </a:p>
          <a:p>
            <a:r>
              <a:rPr lang="en-GB" dirty="0"/>
              <a:t>of energy frontier DIS, develop its novel technology and prepare exploiting its potential for the future of high energy physics. </a:t>
            </a:r>
          </a:p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In the example scenarios listed above</a:t>
            </a:r>
            <a:r>
              <a:rPr lang="en-DE" dirty="0">
                <a:solidFill>
                  <a:schemeClr val="bg1">
                    <a:lumMod val="50000"/>
                  </a:schemeClr>
                </a:solidFill>
              </a:rPr>
              <a:t> there appear various possibilities where LHeC and/or FCC-eh may indeed be realised.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82BF37-A527-EE40-A147-A6E140D7DF35}"/>
              </a:ext>
            </a:extLst>
          </p:cNvPr>
          <p:cNvSpPr txBox="1"/>
          <p:nvPr/>
        </p:nvSpPr>
        <p:spPr>
          <a:xfrm>
            <a:off x="10300253" y="424790"/>
            <a:ext cx="13325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50000"/>
                  </a:schemeClr>
                </a:solidFill>
              </a:rPr>
              <a:t>A</a:t>
            </a:r>
            <a:r>
              <a:rPr lang="en-DE" sz="1200" dirty="0">
                <a:solidFill>
                  <a:schemeClr val="bg1">
                    <a:lumMod val="50000"/>
                  </a:schemeClr>
                </a:solidFill>
              </a:rPr>
              <a:t> personal remark</a:t>
            </a:r>
          </a:p>
        </p:txBody>
      </p:sp>
    </p:spTree>
    <p:extLst>
      <p:ext uri="{BB962C8B-B14F-4D97-AF65-F5344CB8AC3E}">
        <p14:creationId xmlns:p14="http://schemas.microsoft.com/office/powerpoint/2010/main" val="25744846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55D41-966F-D849-8F70-6B981EA81E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8025"/>
            <a:ext cx="9144000" cy="646802"/>
          </a:xfrm>
        </p:spPr>
        <p:txBody>
          <a:bodyPr>
            <a:normAutofit/>
          </a:bodyPr>
          <a:lstStyle/>
          <a:p>
            <a:r>
              <a:rPr lang="en-DE" sz="3200" dirty="0"/>
              <a:t>next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1924E7-21C9-2349-BB34-5B2FB06CA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121"/>
            <a:ext cx="12192000" cy="6655758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B52E40-BE16-F747-AB6F-2CBF6299A323}"/>
              </a:ext>
            </a:extLst>
          </p:cNvPr>
          <p:cNvSpPr txBox="1"/>
          <p:nvPr/>
        </p:nvSpPr>
        <p:spPr>
          <a:xfrm>
            <a:off x="234462" y="6290643"/>
            <a:ext cx="3373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J de Hondt (5.10.20 to Snowmass)</a:t>
            </a:r>
          </a:p>
        </p:txBody>
      </p:sp>
    </p:spTree>
    <p:extLst>
      <p:ext uri="{BB962C8B-B14F-4D97-AF65-F5344CB8AC3E}">
        <p14:creationId xmlns:p14="http://schemas.microsoft.com/office/powerpoint/2010/main" val="25612788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B09AB-8989-1C4E-9947-75DF8D36A6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8772" y="143737"/>
            <a:ext cx="4827103" cy="567289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The ERL in more Detail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71381B-DBA5-9944-8B3E-4524D40A78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013" y="834887"/>
            <a:ext cx="5896148" cy="48409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38C72C-4221-F442-9E39-11DED7862E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2870" y="711026"/>
            <a:ext cx="4996077" cy="34455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951890-7968-E54E-8789-C8B6DAB73F4A}"/>
              </a:ext>
            </a:extLst>
          </p:cNvPr>
          <p:cNvSpPr txBox="1"/>
          <p:nvPr/>
        </p:nvSpPr>
        <p:spPr>
          <a:xfrm>
            <a:off x="6588987" y="4153334"/>
            <a:ext cx="4976362" cy="2308324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- </a:t>
            </a:r>
            <a:r>
              <a:rPr lang="en-US" dirty="0" err="1"/>
              <a:t>LHeC</a:t>
            </a:r>
            <a:r>
              <a:rPr lang="en-US" dirty="0"/>
              <a:t> Configuration reduced from 60 to 50 GeV.</a:t>
            </a:r>
          </a:p>
          <a:p>
            <a:r>
              <a:rPr lang="en-US" dirty="0"/>
              <a:t>- LINAC: 112 cryomodules with 4 cavities each</a:t>
            </a:r>
          </a:p>
          <a:p>
            <a:r>
              <a:rPr lang="en-US" sz="1400" dirty="0">
                <a:sym typeface="Wingdings" pitchFamily="2" charset="2"/>
              </a:rPr>
              <a:t>   </a:t>
            </a:r>
            <a:r>
              <a:rPr lang="en-US" sz="1200" dirty="0">
                <a:sym typeface="Wingdings" pitchFamily="2" charset="2"/>
              </a:rPr>
              <a:t></a:t>
            </a:r>
            <a:r>
              <a:rPr lang="en-US" dirty="0">
                <a:sym typeface="Wingdings" pitchFamily="2" charset="2"/>
              </a:rPr>
              <a:t> Total number of cavities: 896 [ILC: O(10</a:t>
            </a:r>
            <a:r>
              <a:rPr lang="en-US" baseline="30000" dirty="0">
                <a:sym typeface="Wingdings" pitchFamily="2" charset="2"/>
              </a:rPr>
              <a:t>4</a:t>
            </a:r>
            <a:r>
              <a:rPr lang="en-US" dirty="0">
                <a:sym typeface="Wingdings" pitchFamily="2" charset="2"/>
              </a:rPr>
              <a:t>)]</a:t>
            </a:r>
          </a:p>
          <a:p>
            <a:r>
              <a:rPr lang="en-US" dirty="0">
                <a:sym typeface="Wingdings" pitchFamily="2" charset="2"/>
              </a:rPr>
              <a:t>- Configuration may be staged with less RF</a:t>
            </a:r>
          </a:p>
          <a:p>
            <a:r>
              <a:rPr lang="en-US" dirty="0">
                <a:sym typeface="Wingdings" pitchFamily="2" charset="2"/>
              </a:rPr>
              <a:t>- Tunnel is small part of cost and better not </a:t>
            </a:r>
          </a:p>
          <a:p>
            <a:r>
              <a:rPr lang="en-US" dirty="0">
                <a:sym typeface="Wingdings" pitchFamily="2" charset="2"/>
              </a:rPr>
              <a:t>   reduced further, synchrotron loss, upgrades.. </a:t>
            </a:r>
          </a:p>
          <a:p>
            <a:r>
              <a:rPr lang="en-US" dirty="0">
                <a:sym typeface="Wingdings" pitchFamily="2" charset="2"/>
              </a:rPr>
              <a:t>- </a:t>
            </a:r>
            <a:r>
              <a:rPr lang="en-US" dirty="0">
                <a:solidFill>
                  <a:srgbClr val="002060"/>
                </a:solidFill>
                <a:sym typeface="Wingdings" pitchFamily="2" charset="2"/>
              </a:rPr>
              <a:t>ERL reduces power to &lt;&lt; GW and dumps at &lt; GeV</a:t>
            </a:r>
          </a:p>
          <a:p>
            <a:r>
              <a:rPr lang="en-US" sz="1400" b="1" dirty="0">
                <a:solidFill>
                  <a:srgbClr val="C00000"/>
                </a:solidFill>
                <a:sym typeface="Wingdings" pitchFamily="2" charset="2"/>
              </a:rPr>
              <a:t>    </a:t>
            </a:r>
            <a:r>
              <a:rPr lang="en-US" sz="1200" b="1" dirty="0">
                <a:solidFill>
                  <a:srgbClr val="C00000"/>
                </a:solidFill>
                <a:sym typeface="Wingdings" pitchFamily="2" charset="2"/>
              </a:rPr>
              <a:t></a:t>
            </a:r>
            <a:r>
              <a:rPr lang="en-US" b="1" dirty="0">
                <a:solidFill>
                  <a:srgbClr val="C00000"/>
                </a:solidFill>
                <a:sym typeface="Wingdings" pitchFamily="2" charset="2"/>
              </a:rPr>
              <a:t> novel, “green” accelerator technology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1D3707-58CE-C949-B2C0-5E76817732D0}"/>
              </a:ext>
            </a:extLst>
          </p:cNvPr>
          <p:cNvSpPr txBox="1"/>
          <p:nvPr/>
        </p:nvSpPr>
        <p:spPr>
          <a:xfrm>
            <a:off x="708772" y="5662004"/>
            <a:ext cx="5260630" cy="861774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Positrons: </a:t>
            </a:r>
            <a:r>
              <a:rPr lang="en-US" sz="1600" dirty="0"/>
              <a:t>500pC is 3 10</a:t>
            </a:r>
            <a:r>
              <a:rPr lang="en-US" sz="1600" baseline="30000" dirty="0"/>
              <a:t>9</a:t>
            </a:r>
            <a:r>
              <a:rPr lang="en-US" sz="1600" dirty="0"/>
              <a:t>e</a:t>
            </a:r>
            <a:r>
              <a:rPr lang="en-US" sz="1600" baseline="30000" dirty="0"/>
              <a:t>-</a:t>
            </a:r>
            <a:r>
              <a:rPr lang="en-US" sz="1600" dirty="0"/>
              <a:t>/bunch </a:t>
            </a:r>
            <a:r>
              <a:rPr lang="en-US" sz="1200" dirty="0">
                <a:sym typeface="Wingdings" pitchFamily="2" charset="2"/>
              </a:rPr>
              <a:t></a:t>
            </a:r>
            <a:r>
              <a:rPr lang="en-US" sz="1600" dirty="0">
                <a:sym typeface="Wingdings" pitchFamily="2" charset="2"/>
              </a:rPr>
              <a:t> 20mA and 1.2 10</a:t>
            </a:r>
            <a:r>
              <a:rPr lang="en-US" sz="1600" baseline="30000" dirty="0">
                <a:sym typeface="Wingdings" pitchFamily="2" charset="2"/>
              </a:rPr>
              <a:t>17</a:t>
            </a:r>
            <a:r>
              <a:rPr lang="en-US" sz="1600" dirty="0">
                <a:sym typeface="Wingdings" pitchFamily="2" charset="2"/>
              </a:rPr>
              <a:t> e</a:t>
            </a:r>
            <a:r>
              <a:rPr lang="en-US" sz="1600" baseline="30000" dirty="0">
                <a:sym typeface="Wingdings" pitchFamily="2" charset="2"/>
              </a:rPr>
              <a:t>-</a:t>
            </a:r>
            <a:r>
              <a:rPr lang="en-US" sz="1600" dirty="0">
                <a:sym typeface="Wingdings" pitchFamily="2" charset="2"/>
              </a:rPr>
              <a:t>/s</a:t>
            </a:r>
            <a:r>
              <a:rPr lang="en-US" sz="1600" dirty="0"/>
              <a:t> </a:t>
            </a:r>
          </a:p>
          <a:p>
            <a:r>
              <a:rPr lang="en-US" sz="1600" dirty="0" err="1"/>
              <a:t>LHeC</a:t>
            </a:r>
            <a:r>
              <a:rPr lang="en-US" sz="1600" dirty="0"/>
              <a:t> </a:t>
            </a:r>
            <a:r>
              <a:rPr lang="en-US" sz="1600" dirty="0" err="1"/>
              <a:t>programme</a:t>
            </a:r>
            <a:r>
              <a:rPr lang="en-US" sz="1600" dirty="0"/>
              <a:t> needs e</a:t>
            </a:r>
            <a:r>
              <a:rPr lang="en-US" sz="1600" baseline="30000" dirty="0"/>
              <a:t>-</a:t>
            </a:r>
            <a:r>
              <a:rPr lang="en-US" sz="1600" dirty="0"/>
              <a:t>p predominantly (Higgs) and only </a:t>
            </a:r>
          </a:p>
          <a:p>
            <a:r>
              <a:rPr lang="en-US" sz="1600" dirty="0"/>
              <a:t>smaller </a:t>
            </a:r>
            <a:r>
              <a:rPr lang="en-US" sz="1600" dirty="0" err="1"/>
              <a:t>e</a:t>
            </a:r>
            <a:r>
              <a:rPr lang="en-US" sz="1600" baseline="30000" dirty="0" err="1"/>
              <a:t>+</a:t>
            </a:r>
            <a:r>
              <a:rPr lang="en-US" sz="1600" dirty="0" err="1"/>
              <a:t>p</a:t>
            </a:r>
            <a:r>
              <a:rPr lang="en-US" sz="1600" dirty="0"/>
              <a:t> sample, </a:t>
            </a:r>
            <a:r>
              <a:rPr lang="en-US" sz="1400" dirty="0"/>
              <a:t>~</a:t>
            </a:r>
            <a:r>
              <a:rPr lang="en-US" sz="1600" dirty="0"/>
              <a:t>fb</a:t>
            </a:r>
            <a:r>
              <a:rPr lang="en-US" sz="1600" baseline="30000" dirty="0"/>
              <a:t>-1</a:t>
            </a:r>
            <a:r>
              <a:rPr lang="en-US" sz="1200" dirty="0"/>
              <a:t> </a:t>
            </a:r>
            <a:r>
              <a:rPr lang="en-US" sz="1200" dirty="0">
                <a:sym typeface="Wingdings" pitchFamily="2" charset="2"/>
              </a:rPr>
              <a:t> </a:t>
            </a:r>
            <a:r>
              <a:rPr lang="en-US" sz="1600" dirty="0">
                <a:sym typeface="Wingdings" pitchFamily="2" charset="2"/>
              </a:rPr>
              <a:t>O(10</a:t>
            </a:r>
            <a:r>
              <a:rPr lang="en-US" sz="1600" baseline="30000" dirty="0">
                <a:sym typeface="Wingdings" pitchFamily="2" charset="2"/>
              </a:rPr>
              <a:t>15</a:t>
            </a:r>
            <a:r>
              <a:rPr lang="en-US" sz="1600" dirty="0">
                <a:sym typeface="Wingdings" pitchFamily="2" charset="2"/>
              </a:rPr>
              <a:t>) e</a:t>
            </a:r>
            <a:r>
              <a:rPr lang="en-US" sz="1600" baseline="30000" dirty="0">
                <a:sym typeface="Wingdings" pitchFamily="2" charset="2"/>
              </a:rPr>
              <a:t>+</a:t>
            </a:r>
            <a:r>
              <a:rPr lang="en-US" sz="1600" dirty="0">
                <a:sym typeface="Wingdings" pitchFamily="2" charset="2"/>
              </a:rPr>
              <a:t>/s, still demanding!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ACEFBF-0091-AD44-9541-CAE658365F9F}"/>
              </a:ext>
            </a:extLst>
          </p:cNvPr>
          <p:cNvSpPr txBox="1"/>
          <p:nvPr/>
        </p:nvSpPr>
        <p:spPr>
          <a:xfrm>
            <a:off x="5774635" y="2763078"/>
            <a:ext cx="41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>
                <a:sym typeface="Wingdings" pitchFamily="2" charset="2"/>
              </a:rPr>
              <a:t>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31482001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B09AB-8989-1C4E-9947-75DF8D36A6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417" y="117291"/>
            <a:ext cx="3704091" cy="567289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highlight>
                  <a:srgbClr val="C0C0C0"/>
                </a:highlight>
              </a:rPr>
              <a:t>Developments </a:t>
            </a:r>
            <a:r>
              <a:rPr lang="en-US" sz="2200" dirty="0">
                <a:solidFill>
                  <a:srgbClr val="FF0000"/>
                </a:solidFill>
                <a:highlight>
                  <a:srgbClr val="C0C0C0"/>
                </a:highlight>
              </a:rPr>
              <a:t>+Partners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781C53-1151-E24C-8D5A-00FA6D8795FF}"/>
              </a:ext>
            </a:extLst>
          </p:cNvPr>
          <p:cNvSpPr txBox="1"/>
          <p:nvPr/>
        </p:nvSpPr>
        <p:spPr>
          <a:xfrm>
            <a:off x="306589" y="752402"/>
            <a:ext cx="3704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SCRF: High Q</a:t>
            </a:r>
            <a:r>
              <a:rPr lang="en-US" b="1" baseline="-25000" dirty="0"/>
              <a:t>0</a:t>
            </a:r>
            <a:r>
              <a:rPr lang="en-US" b="1" dirty="0"/>
              <a:t>, complete Cryomodule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CD9C14-B011-7940-B701-74EC8A59F70D}"/>
              </a:ext>
            </a:extLst>
          </p:cNvPr>
          <p:cNvSpPr txBox="1"/>
          <p:nvPr/>
        </p:nvSpPr>
        <p:spPr>
          <a:xfrm>
            <a:off x="4597358" y="216269"/>
            <a:ext cx="3030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High Current Source (e</a:t>
            </a:r>
            <a:r>
              <a:rPr lang="en-US" b="1" baseline="30000" dirty="0"/>
              <a:t>-</a:t>
            </a:r>
            <a:r>
              <a:rPr lang="en-US" b="1" dirty="0"/>
              <a:t>, P, e</a:t>
            </a:r>
            <a:r>
              <a:rPr lang="en-US" b="1" baseline="30000" dirty="0"/>
              <a:t>+</a:t>
            </a:r>
            <a:r>
              <a:rPr lang="en-US" b="1" dirty="0"/>
              <a:t>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94C3A29-BA3D-D843-BB1D-00252ADDF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0567" y="639898"/>
            <a:ext cx="5802492" cy="247818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CBBC97D-EE88-6F4A-ADD1-D628AB8F31DC}"/>
              </a:ext>
            </a:extLst>
          </p:cNvPr>
          <p:cNvSpPr txBox="1"/>
          <p:nvPr/>
        </p:nvSpPr>
        <p:spPr>
          <a:xfrm>
            <a:off x="4622073" y="3656725"/>
            <a:ext cx="4444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Interaction Region Design and Q</a:t>
            </a:r>
            <a:r>
              <a:rPr lang="en-US" b="1" baseline="-25000" dirty="0"/>
              <a:t>1</a:t>
            </a:r>
            <a:r>
              <a:rPr lang="en-US" b="1" dirty="0"/>
              <a:t> Prototype: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1EBB8CE-FB47-4147-B68A-29AFAC772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093" y="1281638"/>
            <a:ext cx="3381684" cy="18901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4072465-9C9F-A146-95FB-0E5F576446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61" y="3171838"/>
            <a:ext cx="3916232" cy="28361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B998A6C-1201-3948-812E-118316C459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7075" y="4026057"/>
            <a:ext cx="4935949" cy="261781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0B03C42-6A23-A345-8ECB-D9D3C2FC2D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66265" y="3874575"/>
            <a:ext cx="2730604" cy="247396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DDCFAF9-3A1D-3F4B-B112-84884FE90CF4}"/>
              </a:ext>
            </a:extLst>
          </p:cNvPr>
          <p:cNvSpPr txBox="1"/>
          <p:nvPr/>
        </p:nvSpPr>
        <p:spPr>
          <a:xfrm>
            <a:off x="556591" y="6423524"/>
            <a:ext cx="1971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CERN, </a:t>
            </a:r>
            <a:r>
              <a:rPr lang="en-US" dirty="0" err="1">
                <a:solidFill>
                  <a:srgbClr val="FF0000"/>
                </a:solidFill>
              </a:rPr>
              <a:t>Jlab</a:t>
            </a:r>
            <a:r>
              <a:rPr lang="en-US" dirty="0">
                <a:solidFill>
                  <a:srgbClr val="FF0000"/>
                </a:solidFill>
              </a:rPr>
              <a:t>, Orsay +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A2C6FE6-5FF9-9349-8505-65A00096DF4D}"/>
              </a:ext>
            </a:extLst>
          </p:cNvPr>
          <p:cNvSpPr txBox="1"/>
          <p:nvPr/>
        </p:nvSpPr>
        <p:spPr>
          <a:xfrm>
            <a:off x="4622073" y="3201275"/>
            <a:ext cx="4775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BINP, BNL/Cornell (</a:t>
            </a:r>
            <a:r>
              <a:rPr lang="en-US" dirty="0" err="1">
                <a:solidFill>
                  <a:srgbClr val="FF0000"/>
                </a:solidFill>
              </a:rPr>
              <a:t>cBETA</a:t>
            </a:r>
            <a:r>
              <a:rPr lang="en-US" dirty="0">
                <a:solidFill>
                  <a:srgbClr val="FF0000"/>
                </a:solidFill>
              </a:rPr>
              <a:t>), Daresbury, IJC, </a:t>
            </a:r>
            <a:r>
              <a:rPr lang="en-US" dirty="0" err="1">
                <a:solidFill>
                  <a:srgbClr val="FF0000"/>
                </a:solidFill>
              </a:rPr>
              <a:t>Jlab</a:t>
            </a:r>
            <a:r>
              <a:rPr lang="en-US" dirty="0">
                <a:solidFill>
                  <a:srgbClr val="FF0000"/>
                </a:solidFill>
              </a:rPr>
              <a:t>, +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4B3052F-6139-4F4C-A29E-05309E92860E}"/>
              </a:ext>
            </a:extLst>
          </p:cNvPr>
          <p:cNvSpPr txBox="1"/>
          <p:nvPr/>
        </p:nvSpPr>
        <p:spPr>
          <a:xfrm>
            <a:off x="9372775" y="6348543"/>
            <a:ext cx="1404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BNL, CERN, +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4A46258-AB39-0F4B-B90C-115C38945755}"/>
              </a:ext>
            </a:extLst>
          </p:cNvPr>
          <p:cNvSpPr txBox="1"/>
          <p:nvPr/>
        </p:nvSpPr>
        <p:spPr>
          <a:xfrm>
            <a:off x="483842" y="5838749"/>
            <a:ext cx="31318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Next: dressed cavity (HOMs), 20mA</a:t>
            </a:r>
          </a:p>
          <a:p>
            <a:r>
              <a:rPr lang="en-US" sz="1600" dirty="0"/>
              <a:t>Adapt SPL Cryomodule for PERLE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E74D31D-EC59-F447-9C0B-EC99140F20F3}"/>
              </a:ext>
            </a:extLst>
          </p:cNvPr>
          <p:cNvSpPr txBox="1"/>
          <p:nvPr/>
        </p:nvSpPr>
        <p:spPr>
          <a:xfrm>
            <a:off x="2347008" y="5111559"/>
            <a:ext cx="12802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F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Marhauser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et al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DF2049C-3D6C-5F46-B1BB-53042DF21025}"/>
              </a:ext>
            </a:extLst>
          </p:cNvPr>
          <p:cNvSpPr txBox="1"/>
          <p:nvPr/>
        </p:nvSpPr>
        <p:spPr>
          <a:xfrm>
            <a:off x="8811147" y="1451113"/>
            <a:ext cx="12640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B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Militsyn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et al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409205D-1FF5-1544-B22A-53D719638666}"/>
              </a:ext>
            </a:extLst>
          </p:cNvPr>
          <p:cNvSpPr txBox="1"/>
          <p:nvPr/>
        </p:nvSpPr>
        <p:spPr>
          <a:xfrm>
            <a:off x="9066688" y="3656725"/>
            <a:ext cx="30229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B Holzer, B Parker, S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Russenschuck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et al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0132956-2BA1-364B-93E9-98FD0D81BA58}"/>
              </a:ext>
            </a:extLst>
          </p:cNvPr>
          <p:cNvSpPr/>
          <p:nvPr/>
        </p:nvSpPr>
        <p:spPr>
          <a:xfrm>
            <a:off x="2266122" y="4313583"/>
            <a:ext cx="80886" cy="13119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CA647E1-1958-3748-84B1-B4A20B3BA855}"/>
              </a:ext>
            </a:extLst>
          </p:cNvPr>
          <p:cNvSpPr txBox="1"/>
          <p:nvPr/>
        </p:nvSpPr>
        <p:spPr>
          <a:xfrm rot="16200000">
            <a:off x="1588426" y="4744158"/>
            <a:ext cx="10695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</a:rPr>
              <a:t>PERLE/</a:t>
            </a:r>
            <a:r>
              <a:rPr lang="en-US" sz="1400" dirty="0" err="1">
                <a:solidFill>
                  <a:schemeClr val="accent2"/>
                </a:solidFill>
              </a:rPr>
              <a:t>LHeC</a:t>
            </a:r>
            <a:endParaRPr lang="en-US" sz="1400" dirty="0">
              <a:solidFill>
                <a:schemeClr val="accent2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22B23A7-0418-134A-A544-8C511843692A}"/>
              </a:ext>
            </a:extLst>
          </p:cNvPr>
          <p:cNvSpPr txBox="1"/>
          <p:nvPr/>
        </p:nvSpPr>
        <p:spPr>
          <a:xfrm>
            <a:off x="1798097" y="3102583"/>
            <a:ext cx="13665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Jointly with FCC-</a:t>
            </a:r>
            <a:r>
              <a:rPr lang="en-US" sz="1200" dirty="0" err="1">
                <a:solidFill>
                  <a:srgbClr val="FF0000"/>
                </a:solidFill>
              </a:rPr>
              <a:t>ee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F125A6C-AD4D-8F4B-83C6-6282E59E9E47}"/>
              </a:ext>
            </a:extLst>
          </p:cNvPr>
          <p:cNvSpPr txBox="1"/>
          <p:nvPr/>
        </p:nvSpPr>
        <p:spPr>
          <a:xfrm>
            <a:off x="10392887" y="730652"/>
            <a:ext cx="149252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PERLE will</a:t>
            </a:r>
          </a:p>
          <a:p>
            <a:r>
              <a:rPr lang="en-US" sz="1600" dirty="0"/>
              <a:t>begin with </a:t>
            </a:r>
          </a:p>
          <a:p>
            <a:r>
              <a:rPr lang="en-US" sz="1600" dirty="0"/>
              <a:t>5mA ALICE</a:t>
            </a:r>
          </a:p>
          <a:p>
            <a:r>
              <a:rPr lang="en-US" sz="1600" dirty="0"/>
              <a:t>source, which</a:t>
            </a:r>
          </a:p>
          <a:p>
            <a:r>
              <a:rPr lang="en-US" sz="1600" dirty="0"/>
              <a:t>has been </a:t>
            </a:r>
          </a:p>
          <a:p>
            <a:r>
              <a:rPr lang="en-US" sz="1600" dirty="0"/>
              <a:t>transferred</a:t>
            </a:r>
          </a:p>
          <a:p>
            <a:r>
              <a:rPr lang="en-US" sz="1600" dirty="0"/>
              <a:t>from Daresbury</a:t>
            </a:r>
          </a:p>
          <a:p>
            <a:r>
              <a:rPr lang="en-US" sz="1600" dirty="0"/>
              <a:t>to Orsay while</a:t>
            </a:r>
          </a:p>
          <a:p>
            <a:r>
              <a:rPr lang="en-US" sz="1600" dirty="0"/>
              <a:t>UK was in EU..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66333A0-1EBA-4948-A590-F8AF2773722D}"/>
              </a:ext>
            </a:extLst>
          </p:cNvPr>
          <p:cNvSpPr txBox="1"/>
          <p:nvPr/>
        </p:nvSpPr>
        <p:spPr>
          <a:xfrm>
            <a:off x="7560124" y="41272"/>
            <a:ext cx="43252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Cf</a:t>
            </a:r>
            <a:r>
              <a:rPr lang="en-US" sz="1400" dirty="0"/>
              <a:t> recent meeting: </a:t>
            </a:r>
            <a:r>
              <a:rPr lang="en-US" sz="1400" dirty="0">
                <a:hlinkClick r:id="rId7"/>
              </a:rPr>
              <a:t>https://indico.cern.ch/event/923021/</a:t>
            </a:r>
            <a:endParaRPr lang="en-US" sz="1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3176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EDBD6-D4BF-3046-A7B7-B251894550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52" y="158268"/>
            <a:ext cx="6192272" cy="547411"/>
          </a:xfrm>
        </p:spPr>
        <p:txBody>
          <a:bodyPr>
            <a:normAutofit/>
          </a:bodyPr>
          <a:lstStyle/>
          <a:p>
            <a:r>
              <a:rPr lang="en-DE" sz="2800" b="1" dirty="0">
                <a:solidFill>
                  <a:srgbClr val="002060"/>
                </a:solidFill>
              </a:rPr>
              <a:t>Energy Recovery and Synergies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43B788-A876-2946-979A-10CD9AC1710C}"/>
              </a:ext>
            </a:extLst>
          </p:cNvPr>
          <p:cNvSpPr txBox="1"/>
          <p:nvPr/>
        </p:nvSpPr>
        <p:spPr>
          <a:xfrm>
            <a:off x="447258" y="964096"/>
            <a:ext cx="5116978" cy="147732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DE" dirty="0"/>
              <a:t>LHeC/FCC-eh: high luminosity, high energy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GB" dirty="0">
                <a:sym typeface="Wingdings" pitchFamily="2" charset="2"/>
              </a:rPr>
              <a:t>H</a:t>
            </a:r>
            <a:r>
              <a:rPr lang="en-DE" dirty="0">
                <a:sym typeface="Wingdings" pitchFamily="2" charset="2"/>
              </a:rPr>
              <a:t>igh ERL power facility P=I</a:t>
            </a:r>
            <a:r>
              <a:rPr lang="en-DE" baseline="-25000" dirty="0">
                <a:sym typeface="Wingdings" pitchFamily="2" charset="2"/>
              </a:rPr>
              <a:t>e</a:t>
            </a:r>
            <a:r>
              <a:rPr lang="en-DE" dirty="0">
                <a:sym typeface="Wingdings" pitchFamily="2" charset="2"/>
              </a:rPr>
              <a:t> E</a:t>
            </a:r>
            <a:r>
              <a:rPr lang="en-DE" baseline="-25000" dirty="0">
                <a:sym typeface="Wingdings" pitchFamily="2" charset="2"/>
              </a:rPr>
              <a:t>e</a:t>
            </a:r>
            <a:r>
              <a:rPr lang="en-DE" baseline="-25000" dirty="0"/>
              <a:t> </a:t>
            </a:r>
            <a:r>
              <a:rPr lang="en-DE" dirty="0"/>
              <a:t> </a:t>
            </a:r>
          </a:p>
          <a:p>
            <a:endParaRPr lang="en-DE" dirty="0"/>
          </a:p>
          <a:p>
            <a:r>
              <a:rPr lang="en-GB" b="1" dirty="0">
                <a:solidFill>
                  <a:srgbClr val="C00000"/>
                </a:solidFill>
              </a:rPr>
              <a:t>This is a programme for high quality SRF (Q</a:t>
            </a:r>
            <a:r>
              <a:rPr lang="en-GB" b="1" baseline="-25000" dirty="0">
                <a:solidFill>
                  <a:srgbClr val="C00000"/>
                </a:solidFill>
              </a:rPr>
              <a:t>0</a:t>
            </a:r>
            <a:r>
              <a:rPr lang="en-GB" b="1" dirty="0">
                <a:solidFill>
                  <a:srgbClr val="C00000"/>
                </a:solidFill>
              </a:rPr>
              <a:t> &gt; 10</a:t>
            </a:r>
            <a:r>
              <a:rPr lang="en-GB" b="1" baseline="30000" dirty="0">
                <a:solidFill>
                  <a:srgbClr val="C00000"/>
                </a:solidFill>
              </a:rPr>
              <a:t>10</a:t>
            </a:r>
            <a:r>
              <a:rPr lang="en-GB" b="1" dirty="0">
                <a:solidFill>
                  <a:srgbClr val="C00000"/>
                </a:solidFill>
              </a:rPr>
              <a:t>),</a:t>
            </a:r>
          </a:p>
          <a:p>
            <a:r>
              <a:rPr lang="en-GB" b="1" dirty="0">
                <a:solidFill>
                  <a:srgbClr val="C00000"/>
                </a:solidFill>
              </a:rPr>
              <a:t>high current sources, and multiturn to reach high </a:t>
            </a:r>
            <a:r>
              <a:rPr lang="en-GB" b="1" dirty="0" err="1">
                <a:solidFill>
                  <a:srgbClr val="C00000"/>
                </a:solidFill>
              </a:rPr>
              <a:t>E</a:t>
            </a:r>
            <a:r>
              <a:rPr lang="en-GB" b="1" baseline="-25000" dirty="0" err="1">
                <a:solidFill>
                  <a:srgbClr val="C00000"/>
                </a:solidFill>
              </a:rPr>
              <a:t>e</a:t>
            </a:r>
            <a:endParaRPr lang="en-DE" b="1" baseline="-25000" dirty="0">
              <a:solidFill>
                <a:srgbClr val="C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3862CE-81DA-0345-A539-E0F7E7AC653A}"/>
              </a:ext>
            </a:extLst>
          </p:cNvPr>
          <p:cNvSpPr txBox="1"/>
          <p:nvPr/>
        </p:nvSpPr>
        <p:spPr>
          <a:xfrm>
            <a:off x="219598" y="2759476"/>
            <a:ext cx="5555037" cy="363176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DE" b="1" dirty="0">
                <a:solidFill>
                  <a:srgbClr val="C00000"/>
                </a:solidFill>
              </a:rPr>
              <a:t>Future/current ERL developments:  </a:t>
            </a:r>
            <a:r>
              <a:rPr lang="en-DE" sz="1400" b="1" dirty="0">
                <a:solidFill>
                  <a:srgbClr val="C00000"/>
                </a:solidFill>
              </a:rPr>
              <a:t>distribution of emphasis</a:t>
            </a:r>
          </a:p>
          <a:p>
            <a:endParaRPr lang="en-DE" sz="1400" dirty="0"/>
          </a:p>
          <a:p>
            <a:r>
              <a:rPr lang="en-DE" dirty="0"/>
              <a:t>- CBETA: high current, single turn - for e cooler (EIC)</a:t>
            </a:r>
          </a:p>
          <a:p>
            <a:r>
              <a:rPr lang="en-DE" dirty="0"/>
              <a:t>- MESA: polarised beam - for new PV asymmetry exp.</a:t>
            </a:r>
          </a:p>
          <a:p>
            <a:r>
              <a:rPr lang="en-DE" dirty="0"/>
              <a:t>- CEBAF: few GeV energy - for study of syn. </a:t>
            </a:r>
            <a:r>
              <a:rPr lang="en-GB" dirty="0"/>
              <a:t>r</a:t>
            </a:r>
            <a:r>
              <a:rPr lang="en-DE" dirty="0"/>
              <a:t>adiation</a:t>
            </a:r>
          </a:p>
          <a:p>
            <a:r>
              <a:rPr lang="en-DE" dirty="0"/>
              <a:t>- PERLE: high current, multiturn - for exp’s and future</a:t>
            </a:r>
          </a:p>
          <a:p>
            <a:r>
              <a:rPr lang="en-DE" dirty="0"/>
              <a:t>  </a:t>
            </a:r>
          </a:p>
          <a:p>
            <a:r>
              <a:rPr lang="en-GB" dirty="0"/>
              <a:t>P</a:t>
            </a:r>
            <a:r>
              <a:rPr lang="en-DE" dirty="0"/>
              <a:t>lans: Daresbury, Darmstadt, Berlin. Revival of KEK ERL</a:t>
            </a:r>
          </a:p>
          <a:p>
            <a:r>
              <a:rPr lang="en-DE" dirty="0"/>
              <a:t>            normal conducting ERL machine at BINP</a:t>
            </a:r>
          </a:p>
          <a:p>
            <a:endParaRPr lang="en-DE" dirty="0"/>
          </a:p>
          <a:p>
            <a:r>
              <a:rPr lang="en-DE" dirty="0"/>
              <a:t>Coordination: Lab Director Group (A Stocchi </a:t>
            </a:r>
            <a:r>
              <a:rPr lang="en-DE" sz="1400" dirty="0"/>
              <a:t>IJClab </a:t>
            </a:r>
            <a:r>
              <a:rPr lang="en-DE" dirty="0"/>
              <a:t>for ERL)</a:t>
            </a:r>
          </a:p>
          <a:p>
            <a:r>
              <a:rPr lang="en-DE" dirty="0"/>
              <a:t>European Accelerator R+D Roadmap:  CERN council 9/21</a:t>
            </a:r>
          </a:p>
          <a:p>
            <a:r>
              <a:rPr lang="en-DE" dirty="0"/>
              <a:t>ERL Network. ERL workshop series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FCD75A-11C2-C549-AF10-F9BCF6ABCD3C}"/>
              </a:ext>
            </a:extLst>
          </p:cNvPr>
          <p:cNvSpPr txBox="1"/>
          <p:nvPr/>
        </p:nvSpPr>
        <p:spPr>
          <a:xfrm>
            <a:off x="6111823" y="214111"/>
            <a:ext cx="5860579" cy="646330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DE" b="1" dirty="0">
                <a:solidFill>
                  <a:srgbClr val="C00000"/>
                </a:solidFill>
              </a:rPr>
              <a:t>     Technical Synergies of LHeC with other applications</a:t>
            </a:r>
          </a:p>
          <a:p>
            <a:endParaRPr lang="en-DE" dirty="0"/>
          </a:p>
          <a:p>
            <a:pPr marL="285750" indent="-285750">
              <a:buFontTx/>
              <a:buChar char="-"/>
            </a:pPr>
            <a:r>
              <a:rPr lang="en-DE" dirty="0"/>
              <a:t>SAPPHIRE: a yy  collider : Higgs, eweak and QCD machine </a:t>
            </a:r>
          </a:p>
          <a:p>
            <a:r>
              <a:rPr lang="en-DE" dirty="0"/>
              <a:t>       </a:t>
            </a:r>
            <a:r>
              <a:rPr lang="en-DE" sz="1600" dirty="0">
                <a:solidFill>
                  <a:srgbClr val="002060"/>
                </a:solidFill>
              </a:rPr>
              <a:t>F. Zimmermann et al, arXiv:1208.2827 </a:t>
            </a:r>
          </a:p>
          <a:p>
            <a:pPr marL="285750" indent="-285750">
              <a:buFontTx/>
              <a:buChar char="-"/>
            </a:pPr>
            <a:r>
              <a:rPr lang="en-DE" dirty="0"/>
              <a:t>ERL as an injector into FCC-ee [direct into Z]</a:t>
            </a:r>
          </a:p>
          <a:p>
            <a:r>
              <a:rPr lang="en-DE" dirty="0"/>
              <a:t>        </a:t>
            </a:r>
            <a:r>
              <a:rPr lang="en-DE" sz="1600" dirty="0">
                <a:solidFill>
                  <a:srgbClr val="002060"/>
                </a:solidFill>
              </a:rPr>
              <a:t>O. Bruening, Y. </a:t>
            </a:r>
            <a:r>
              <a:rPr lang="en-GB" sz="1600" dirty="0" err="1">
                <a:solidFill>
                  <a:srgbClr val="002060"/>
                </a:solidFill>
              </a:rPr>
              <a:t>Papaphilippou</a:t>
            </a:r>
            <a:endParaRPr lang="en-DE" sz="1600" dirty="0">
              <a:solidFill>
                <a:srgbClr val="002060"/>
              </a:solidFill>
            </a:endParaRPr>
          </a:p>
          <a:p>
            <a:pPr marL="285750" indent="-285750">
              <a:buFontTx/>
              <a:buChar char="-"/>
            </a:pPr>
            <a:r>
              <a:rPr lang="en-DE" dirty="0"/>
              <a:t>LHeC-FEL</a:t>
            </a:r>
          </a:p>
          <a:p>
            <a:r>
              <a:rPr lang="en-DE" dirty="0"/>
              <a:t>        </a:t>
            </a:r>
            <a:r>
              <a:rPr lang="en-DE" sz="1600" dirty="0">
                <a:solidFill>
                  <a:srgbClr val="002060"/>
                </a:solidFill>
              </a:rPr>
              <a:t>F. Zimmermann et al, work in progress</a:t>
            </a:r>
          </a:p>
          <a:p>
            <a:pPr marL="285750" indent="-285750">
              <a:buFontTx/>
              <a:buChar char="-"/>
            </a:pPr>
            <a:r>
              <a:rPr lang="en-DE" dirty="0"/>
              <a:t>Injector into FCC-hh</a:t>
            </a:r>
          </a:p>
          <a:p>
            <a:r>
              <a:rPr lang="en-DE" dirty="0"/>
              <a:t>        </a:t>
            </a:r>
            <a:r>
              <a:rPr lang="en-DE" sz="1600" dirty="0">
                <a:solidFill>
                  <a:srgbClr val="002060"/>
                </a:solidFill>
              </a:rPr>
              <a:t>R. Calaga</a:t>
            </a:r>
          </a:p>
          <a:p>
            <a:pPr marL="285750" indent="-285750">
              <a:buFontTx/>
              <a:buChar char="-"/>
            </a:pPr>
            <a:r>
              <a:rPr lang="en-DE" dirty="0"/>
              <a:t>Proposal of ERL Version of FCC-ee for high Lumi at high E</a:t>
            </a:r>
            <a:r>
              <a:rPr lang="en-DE" baseline="-25000" dirty="0"/>
              <a:t>e</a:t>
            </a:r>
          </a:p>
          <a:p>
            <a:r>
              <a:rPr lang="en-DE" dirty="0">
                <a:solidFill>
                  <a:srgbClr val="002060"/>
                </a:solidFill>
              </a:rPr>
              <a:t>        </a:t>
            </a:r>
            <a:r>
              <a:rPr lang="en-DE" sz="1600" dirty="0">
                <a:solidFill>
                  <a:srgbClr val="002060"/>
                </a:solidFill>
              </a:rPr>
              <a:t>V Litvinenko, T Roser, M Chamizo-Llatas arXiv: 1909.04437</a:t>
            </a:r>
          </a:p>
          <a:p>
            <a:pPr marL="285750" indent="-285750">
              <a:buFontTx/>
              <a:buChar char="-"/>
            </a:pPr>
            <a:r>
              <a:rPr lang="en-DE" dirty="0"/>
              <a:t>802 MHz technology: PERLE, FCC-ee, eSPS</a:t>
            </a:r>
          </a:p>
          <a:p>
            <a:r>
              <a:rPr lang="en-DE" dirty="0"/>
              <a:t>        </a:t>
            </a:r>
            <a:r>
              <a:rPr lang="en-DE" sz="1600" dirty="0">
                <a:solidFill>
                  <a:srgbClr val="002060"/>
                </a:solidFill>
              </a:rPr>
              <a:t>F Marhauser, B Rimmer et al</a:t>
            </a:r>
          </a:p>
          <a:p>
            <a:pPr marL="285750" indent="-285750">
              <a:buFontTx/>
              <a:buChar char="-"/>
            </a:pPr>
            <a:r>
              <a:rPr lang="en-DE" dirty="0"/>
              <a:t>704 MHz SPL C</a:t>
            </a:r>
            <a:r>
              <a:rPr lang="en-GB" dirty="0"/>
              <a:t>r</a:t>
            </a:r>
            <a:r>
              <a:rPr lang="en-DE" dirty="0"/>
              <a:t>yomodule (CERN) modified for PERLE </a:t>
            </a:r>
          </a:p>
          <a:p>
            <a:r>
              <a:rPr lang="en-DE" dirty="0"/>
              <a:t>       </a:t>
            </a:r>
            <a:r>
              <a:rPr lang="en-DE" sz="1600" dirty="0">
                <a:solidFill>
                  <a:srgbClr val="002060"/>
                </a:solidFill>
              </a:rPr>
              <a:t>F Gerigk, E Jensen et al.</a:t>
            </a:r>
          </a:p>
          <a:p>
            <a:pPr marL="285750" indent="-285750">
              <a:buFontTx/>
              <a:buChar char="-"/>
            </a:pPr>
            <a:r>
              <a:rPr lang="en-DE" dirty="0"/>
              <a:t>ALICE (Daresbury) Gun delivered to Orsay for PERLE</a:t>
            </a:r>
          </a:p>
          <a:p>
            <a:r>
              <a:rPr lang="en-DE" dirty="0"/>
              <a:t>   </a:t>
            </a:r>
            <a:r>
              <a:rPr lang="en-DE" sz="1600" dirty="0">
                <a:solidFill>
                  <a:srgbClr val="002060"/>
                </a:solidFill>
              </a:rPr>
              <a:t>     D Angal-Kalinin, B Militsyn et al</a:t>
            </a:r>
          </a:p>
          <a:p>
            <a:pPr marL="285750" indent="-285750">
              <a:buFontTx/>
              <a:buChar char="-"/>
            </a:pPr>
            <a:r>
              <a:rPr lang="en-DE" dirty="0"/>
              <a:t>JLEIC Booster (Jlab) likely to be used in PERLE</a:t>
            </a:r>
          </a:p>
          <a:p>
            <a:r>
              <a:rPr lang="en-DE" dirty="0"/>
              <a:t>        </a:t>
            </a:r>
            <a:r>
              <a:rPr lang="en-DE" sz="1600" dirty="0">
                <a:solidFill>
                  <a:srgbClr val="002060"/>
                </a:solidFill>
              </a:rPr>
              <a:t>F Hannon, B Rimmer et al</a:t>
            </a:r>
          </a:p>
          <a:p>
            <a:pPr marL="285750" indent="-285750">
              <a:buFontTx/>
              <a:buChar char="-"/>
            </a:pPr>
            <a:r>
              <a:rPr lang="en-DE" dirty="0"/>
              <a:t>Forward Calorimetry: FCC-hh and ee colliders </a:t>
            </a:r>
            <a:r>
              <a:rPr lang="en-DE" sz="1600" dirty="0">
                <a:solidFill>
                  <a:schemeClr val="bg1">
                    <a:lumMod val="50000"/>
                  </a:schemeClr>
                </a:solidFill>
              </a:rPr>
              <a:t>/ CALICE..</a:t>
            </a:r>
          </a:p>
          <a:p>
            <a:pPr marL="285750" indent="-285750">
              <a:buFontTx/>
              <a:buChar char="-"/>
            </a:pPr>
            <a:r>
              <a:rPr lang="en-DE" dirty="0"/>
              <a:t>Inner Tracker</a:t>
            </a:r>
            <a:r>
              <a:rPr lang="en-DE" sz="1600" dirty="0">
                <a:solidFill>
                  <a:schemeClr val="bg1">
                    <a:lumMod val="50000"/>
                  </a:schemeClr>
                </a:solidFill>
              </a:rPr>
              <a:t>/CMOS</a:t>
            </a:r>
            <a:r>
              <a:rPr lang="en-DE" dirty="0"/>
              <a:t>: ee colliders, new HI detector at IP2</a:t>
            </a:r>
          </a:p>
          <a:p>
            <a:r>
              <a:rPr lang="en-DE" dirty="0"/>
              <a:t>-    …. </a:t>
            </a:r>
          </a:p>
        </p:txBody>
      </p:sp>
    </p:spTree>
    <p:extLst>
      <p:ext uri="{BB962C8B-B14F-4D97-AF65-F5344CB8AC3E}">
        <p14:creationId xmlns:p14="http://schemas.microsoft.com/office/powerpoint/2010/main" val="39800656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4D7B8C56-9A3E-7740-8CF0-948A411CE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7969" y="3673300"/>
            <a:ext cx="4950925" cy="2797273"/>
          </a:xfrm>
          <a:prstGeom prst="rect">
            <a:avLst/>
          </a:prstGeom>
        </p:spPr>
      </p:pic>
      <p:cxnSp>
        <p:nvCxnSpPr>
          <p:cNvPr id="25" name="Straight Connector 14">
            <a:extLst>
              <a:ext uri="{FF2B5EF4-FFF2-40B4-BE49-F238E27FC236}">
                <a16:creationId xmlns:a16="http://schemas.microsoft.com/office/drawing/2014/main" id="{91B6081D-D3E8-4209-B85B-EB1C655A6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1214" y="1111170"/>
            <a:ext cx="11040" cy="4645103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C910BCA3-F1ED-694C-9CB7-CAA150796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0503" y="362507"/>
            <a:ext cx="5158934" cy="2579467"/>
          </a:xfrm>
          <a:prstGeom prst="rect">
            <a:avLst/>
          </a:prstGeom>
        </p:spPr>
      </p:pic>
      <p:cxnSp>
        <p:nvCxnSpPr>
          <p:cNvPr id="26" name="Straight Connector 16">
            <a:extLst>
              <a:ext uri="{FF2B5EF4-FFF2-40B4-BE49-F238E27FC236}">
                <a16:creationId xmlns:a16="http://schemas.microsoft.com/office/drawing/2014/main" id="{28CA55E4-1295-45C8-BA05-5A9E705B74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03027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18">
            <a:extLst>
              <a:ext uri="{FF2B5EF4-FFF2-40B4-BE49-F238E27FC236}">
                <a16:creationId xmlns:a16="http://schemas.microsoft.com/office/drawing/2014/main" id="{08C5794E-A9A1-4A23-AF68-C79A782233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610334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84465D6E-B322-7D4B-BDDB-99790031ED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722" y="3515895"/>
            <a:ext cx="4177864" cy="3028952"/>
          </a:xfrm>
          <a:prstGeom prst="rect">
            <a:avLst/>
          </a:prstGeom>
        </p:spPr>
      </p:pic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DFC499A2-B194-134F-B1C9-3A68631FA9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8155" y="126838"/>
            <a:ext cx="3649011" cy="301043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C75F8FC-213D-B147-B26A-D2F3E446304C}"/>
              </a:ext>
            </a:extLst>
          </p:cNvPr>
          <p:cNvSpPr txBox="1"/>
          <p:nvPr/>
        </p:nvSpPr>
        <p:spPr>
          <a:xfrm>
            <a:off x="469578" y="3112920"/>
            <a:ext cx="52252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FF0000"/>
                </a:solidFill>
              </a:rPr>
              <a:t>W</a:t>
            </a:r>
            <a:r>
              <a:rPr lang="en-DE" sz="1200" dirty="0">
                <a:solidFill>
                  <a:srgbClr val="FF0000"/>
                </a:solidFill>
              </a:rPr>
              <a:t>ork in progress, F Zimmermann et al. </a:t>
            </a:r>
            <a:r>
              <a:rPr lang="en-DE" sz="1200" dirty="0">
                <a:solidFill>
                  <a:schemeClr val="bg1">
                    <a:lumMod val="50000"/>
                  </a:schemeClr>
                </a:solidFill>
              </a:rPr>
              <a:t>[in between LHeC and FCC-hh potentially]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09E9E9A-CEC9-3747-A844-731B9FBFCD0A}"/>
              </a:ext>
            </a:extLst>
          </p:cNvPr>
          <p:cNvSpPr txBox="1"/>
          <p:nvPr/>
        </p:nvSpPr>
        <p:spPr>
          <a:xfrm>
            <a:off x="6450503" y="3064635"/>
            <a:ext cx="52524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FF0000"/>
                </a:solidFill>
              </a:rPr>
              <a:t>Presented by O </a:t>
            </a:r>
            <a:r>
              <a:rPr lang="en-GB" sz="1200" dirty="0" err="1">
                <a:solidFill>
                  <a:srgbClr val="FF0000"/>
                </a:solidFill>
              </a:rPr>
              <a:t>Bruening</a:t>
            </a:r>
            <a:r>
              <a:rPr lang="en-GB" sz="1200" dirty="0">
                <a:solidFill>
                  <a:srgbClr val="FF0000"/>
                </a:solidFill>
              </a:rPr>
              <a:t>, March 2019  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</a:rPr>
              <a:t>[being rediscussed. Note PSI FEL concept]</a:t>
            </a:r>
            <a:endParaRPr lang="en-DE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02156A1-0369-114F-9D32-574EA72C9C52}"/>
              </a:ext>
            </a:extLst>
          </p:cNvPr>
          <p:cNvSpPr txBox="1"/>
          <p:nvPr/>
        </p:nvSpPr>
        <p:spPr>
          <a:xfrm>
            <a:off x="711937" y="6505767"/>
            <a:ext cx="3370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FF0000"/>
                </a:solidFill>
              </a:rPr>
              <a:t>Presented by R </a:t>
            </a:r>
            <a:r>
              <a:rPr lang="en-GB" sz="1200" dirty="0" err="1">
                <a:solidFill>
                  <a:srgbClr val="FF0000"/>
                </a:solidFill>
              </a:rPr>
              <a:t>Calaga</a:t>
            </a:r>
            <a:r>
              <a:rPr lang="en-GB" sz="1200" dirty="0">
                <a:solidFill>
                  <a:srgbClr val="FF0000"/>
                </a:solidFill>
              </a:rPr>
              <a:t>, 2017  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</a:rPr>
              <a:t>[worth reconsidering]</a:t>
            </a:r>
            <a:endParaRPr lang="en-DE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7ACAF9-4F3C-9440-9DFB-4C7B908D30BC}"/>
              </a:ext>
            </a:extLst>
          </p:cNvPr>
          <p:cNvSpPr/>
          <p:nvPr/>
        </p:nvSpPr>
        <p:spPr>
          <a:xfrm>
            <a:off x="6450503" y="6391062"/>
            <a:ext cx="50368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DE" dirty="0"/>
              <a:t> </a:t>
            </a:r>
            <a:r>
              <a:rPr lang="en-DE" sz="1200" dirty="0">
                <a:solidFill>
                  <a:schemeClr val="accent6">
                    <a:lumMod val="50000"/>
                  </a:schemeClr>
                </a:solidFill>
              </a:rPr>
              <a:t>V Litvinenko, T Roser, M Chamizo-Llatas arXiv: 1909.04437, </a:t>
            </a:r>
            <a:r>
              <a:rPr lang="en-DE" sz="1200" dirty="0">
                <a:solidFill>
                  <a:schemeClr val="bg1">
                    <a:lumMod val="50000"/>
                  </a:schemeClr>
                </a:solidFill>
              </a:rPr>
              <a:t>[ongoing study]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74AE994-E33C-8B4F-8598-96A4B3FCED30}"/>
              </a:ext>
            </a:extLst>
          </p:cNvPr>
          <p:cNvSpPr txBox="1"/>
          <p:nvPr/>
        </p:nvSpPr>
        <p:spPr>
          <a:xfrm>
            <a:off x="10278410" y="43239"/>
            <a:ext cx="19196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/>
              <a:t>A</a:t>
            </a:r>
            <a:r>
              <a:rPr lang="en-DE" sz="2000" b="1" dirty="0"/>
              <a:t>pplications/</a:t>
            </a:r>
          </a:p>
          <a:p>
            <a:r>
              <a:rPr lang="en-GB" sz="2000" b="1" dirty="0"/>
              <a:t>S</a:t>
            </a:r>
            <a:r>
              <a:rPr lang="en-DE" sz="2000" b="1" dirty="0"/>
              <a:t>ynergy </a:t>
            </a:r>
            <a:r>
              <a:rPr lang="en-DE" sz="1400" b="1" dirty="0"/>
              <a:t>- examples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96B061E-2307-CF4A-9CC6-7A969C6D6DFF}"/>
              </a:ext>
            </a:extLst>
          </p:cNvPr>
          <p:cNvSpPr txBox="1"/>
          <p:nvPr/>
        </p:nvSpPr>
        <p:spPr>
          <a:xfrm>
            <a:off x="176264" y="352233"/>
            <a:ext cx="11512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000" b="1" dirty="0"/>
              <a:t>LHeC-FEL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B40AF1D-CC0F-F847-8851-6C7458EF2305}"/>
              </a:ext>
            </a:extLst>
          </p:cNvPr>
          <p:cNvSpPr txBox="1"/>
          <p:nvPr/>
        </p:nvSpPr>
        <p:spPr>
          <a:xfrm>
            <a:off x="6917635" y="3437735"/>
            <a:ext cx="3991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E</a:t>
            </a:r>
            <a:r>
              <a:rPr lang="en-DE" b="1" dirty="0"/>
              <a:t>nergy recovery configuration of FCC-ee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A889E9E-82F1-444C-BB6A-13777A1D0F07}"/>
              </a:ext>
            </a:extLst>
          </p:cNvPr>
          <p:cNvSpPr/>
          <p:nvPr/>
        </p:nvSpPr>
        <p:spPr>
          <a:xfrm>
            <a:off x="6297969" y="228600"/>
            <a:ext cx="2406817" cy="397565"/>
          </a:xfrm>
          <a:prstGeom prst="rect">
            <a:avLst/>
          </a:prstGeom>
          <a:noFill/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BFE532B-A311-1041-970E-30C0DCFE8044}"/>
              </a:ext>
            </a:extLst>
          </p:cNvPr>
          <p:cNvSpPr/>
          <p:nvPr/>
        </p:nvSpPr>
        <p:spPr>
          <a:xfrm>
            <a:off x="834641" y="3446573"/>
            <a:ext cx="3033025" cy="397565"/>
          </a:xfrm>
          <a:prstGeom prst="rect">
            <a:avLst/>
          </a:prstGeom>
          <a:noFill/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6347196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55D41-966F-D849-8F70-6B981EA81E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8025"/>
            <a:ext cx="9144000" cy="646802"/>
          </a:xfrm>
        </p:spPr>
        <p:txBody>
          <a:bodyPr>
            <a:normAutofit/>
          </a:bodyPr>
          <a:lstStyle/>
          <a:p>
            <a:r>
              <a:rPr lang="en-DE" sz="3200" dirty="0"/>
              <a:t>Tasks for 2021-2025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DEA44F-E63B-5448-A2AA-D4960EE5E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8861" y="325264"/>
            <a:ext cx="9041433" cy="5395818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2B5B7D-F1C5-544B-B26E-221B6F8C9B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8861" y="5931834"/>
            <a:ext cx="9156604" cy="6009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25CA0C-B991-F441-85AA-350F3A403871}"/>
              </a:ext>
            </a:extLst>
          </p:cNvPr>
          <p:cNvSpPr txBox="1"/>
          <p:nvPr/>
        </p:nvSpPr>
        <p:spPr>
          <a:xfrm>
            <a:off x="10860294" y="5055408"/>
            <a:ext cx="138153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>
                <a:solidFill>
                  <a:schemeClr val="bg1">
                    <a:lumMod val="50000"/>
                  </a:schemeClr>
                </a:solidFill>
              </a:rPr>
              <a:t>ECFA </a:t>
            </a:r>
          </a:p>
          <a:p>
            <a:r>
              <a:rPr lang="en-DE" dirty="0">
                <a:solidFill>
                  <a:schemeClr val="bg1">
                    <a:lumMod val="50000"/>
                  </a:schemeClr>
                </a:solidFill>
              </a:rPr>
              <a:t>Newsletter 5</a:t>
            </a:r>
          </a:p>
          <a:p>
            <a:r>
              <a:rPr lang="en-DE" dirty="0">
                <a:solidFill>
                  <a:schemeClr val="bg1">
                    <a:lumMod val="50000"/>
                  </a:schemeClr>
                </a:solidFill>
              </a:rPr>
              <a:t>8/2020</a:t>
            </a:r>
          </a:p>
          <a:p>
            <a:r>
              <a:rPr lang="en-DE" dirty="0">
                <a:solidFill>
                  <a:schemeClr val="bg1">
                    <a:lumMod val="50000"/>
                  </a:schemeClr>
                </a:solidFill>
              </a:rPr>
              <a:t>O 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B</a:t>
            </a:r>
            <a:r>
              <a:rPr lang="en-DE" dirty="0">
                <a:solidFill>
                  <a:schemeClr val="bg1">
                    <a:lumMod val="50000"/>
                  </a:schemeClr>
                </a:solidFill>
              </a:rPr>
              <a:t>ruening</a:t>
            </a:r>
          </a:p>
          <a:p>
            <a:r>
              <a:rPr lang="en-DE" dirty="0">
                <a:solidFill>
                  <a:schemeClr val="bg1">
                    <a:lumMod val="50000"/>
                  </a:schemeClr>
                </a:solidFill>
              </a:rPr>
              <a:t>M Klein</a:t>
            </a:r>
          </a:p>
          <a:p>
            <a:endParaRPr lang="en-D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0F36B2-35A5-D541-8A9A-C0526A3800A4}"/>
              </a:ext>
            </a:extLst>
          </p:cNvPr>
          <p:cNvSpPr txBox="1"/>
          <p:nvPr/>
        </p:nvSpPr>
        <p:spPr>
          <a:xfrm>
            <a:off x="68382" y="466041"/>
            <a:ext cx="1750479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U</a:t>
            </a:r>
            <a:r>
              <a:rPr lang="en-DE" dirty="0"/>
              <a:t>nder study</a:t>
            </a:r>
          </a:p>
          <a:p>
            <a:endParaRPr lang="en-DE" dirty="0"/>
          </a:p>
          <a:p>
            <a:r>
              <a:rPr lang="en-GB" dirty="0"/>
              <a:t>C</a:t>
            </a:r>
            <a:r>
              <a:rPr lang="en-DE" dirty="0"/>
              <a:t>ould we </a:t>
            </a:r>
          </a:p>
          <a:p>
            <a:r>
              <a:rPr lang="en-GB" dirty="0"/>
              <a:t>u</a:t>
            </a:r>
            <a:r>
              <a:rPr lang="en-DE" dirty="0"/>
              <a:t>nify the </a:t>
            </a:r>
          </a:p>
          <a:p>
            <a:r>
              <a:rPr lang="en-GB" dirty="0"/>
              <a:t>idea</a:t>
            </a:r>
            <a:r>
              <a:rPr lang="en-DE" dirty="0"/>
              <a:t> for</a:t>
            </a:r>
          </a:p>
          <a:p>
            <a:r>
              <a:rPr lang="en-GB" dirty="0"/>
              <a:t>a</a:t>
            </a:r>
            <a:r>
              <a:rPr lang="en-DE" dirty="0"/>
              <a:t> “slim” new</a:t>
            </a:r>
          </a:p>
          <a:p>
            <a:r>
              <a:rPr lang="en-DE" dirty="0"/>
              <a:t>AA detector</a:t>
            </a:r>
          </a:p>
          <a:p>
            <a:r>
              <a:rPr lang="en-GB" dirty="0"/>
              <a:t>with the one</a:t>
            </a:r>
          </a:p>
          <a:p>
            <a:r>
              <a:rPr lang="en-DE" dirty="0"/>
              <a:t>for LHeC?</a:t>
            </a:r>
          </a:p>
          <a:p>
            <a:endParaRPr lang="en-DE" dirty="0"/>
          </a:p>
          <a:p>
            <a:r>
              <a:rPr lang="en-DE" dirty="0"/>
              <a:t>For FCC:</a:t>
            </a:r>
          </a:p>
          <a:p>
            <a:r>
              <a:rPr lang="en-GB" dirty="0"/>
              <a:t>Could one </a:t>
            </a:r>
          </a:p>
          <a:p>
            <a:r>
              <a:rPr lang="en-GB" dirty="0"/>
              <a:t>integrate an</a:t>
            </a:r>
          </a:p>
          <a:p>
            <a:r>
              <a:rPr lang="en-GB" dirty="0"/>
              <a:t>AA programme</a:t>
            </a:r>
          </a:p>
          <a:p>
            <a:r>
              <a:rPr lang="en-GB" dirty="0"/>
              <a:t>into GPDs (for</a:t>
            </a:r>
          </a:p>
          <a:p>
            <a:r>
              <a:rPr lang="en-GB" dirty="0"/>
              <a:t>High scales) and </a:t>
            </a:r>
          </a:p>
          <a:p>
            <a:r>
              <a:rPr lang="en-GB" dirty="0"/>
              <a:t>eh for low </a:t>
            </a:r>
            <a:r>
              <a:rPr lang="en-GB" dirty="0" err="1"/>
              <a:t>pt</a:t>
            </a:r>
            <a:r>
              <a:rPr lang="en-GB" dirty="0"/>
              <a:t>?</a:t>
            </a:r>
          </a:p>
          <a:p>
            <a:r>
              <a:rPr lang="en-GB" dirty="0"/>
              <a:t>to resolve the </a:t>
            </a:r>
          </a:p>
          <a:p>
            <a:r>
              <a:rPr lang="en-GB" dirty="0"/>
              <a:t>issue of just</a:t>
            </a:r>
          </a:p>
          <a:p>
            <a:r>
              <a:rPr lang="en-GB" dirty="0"/>
              <a:t>four IRs?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11091651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EDBD6-D4BF-3046-A7B7-B251894550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4853" y="198024"/>
            <a:ext cx="9144000" cy="547411"/>
          </a:xfrm>
        </p:spPr>
        <p:txBody>
          <a:bodyPr>
            <a:normAutofit fontScale="90000"/>
          </a:bodyPr>
          <a:lstStyle/>
          <a:p>
            <a:r>
              <a:rPr lang="en-DE" sz="3600" dirty="0"/>
              <a:t>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AAB0F5-5FDF-FA43-A6CA-215E73147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236" y="88138"/>
            <a:ext cx="11167528" cy="6571838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8595539-8C2D-9F45-B100-577DC8B49853}"/>
              </a:ext>
            </a:extLst>
          </p:cNvPr>
          <p:cNvSpPr txBox="1"/>
          <p:nvPr/>
        </p:nvSpPr>
        <p:spPr>
          <a:xfrm>
            <a:off x="9064487" y="6251714"/>
            <a:ext cx="24845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600" dirty="0">
                <a:solidFill>
                  <a:schemeClr val="accent2">
                    <a:lumMod val="50000"/>
                  </a:schemeClr>
                </a:solidFill>
              </a:rPr>
              <a:t>P. Kostka – work in progress</a:t>
            </a:r>
          </a:p>
        </p:txBody>
      </p:sp>
    </p:spTree>
    <p:extLst>
      <p:ext uri="{BB962C8B-B14F-4D97-AF65-F5344CB8AC3E}">
        <p14:creationId xmlns:p14="http://schemas.microsoft.com/office/powerpoint/2010/main" val="13282791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55D41-966F-D849-8F70-6B981EA81E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8025"/>
            <a:ext cx="9144000" cy="646802"/>
          </a:xfrm>
        </p:spPr>
        <p:txBody>
          <a:bodyPr>
            <a:normAutofit/>
          </a:bodyPr>
          <a:lstStyle/>
          <a:p>
            <a:r>
              <a:rPr lang="en-DE" sz="3200" b="1" dirty="0">
                <a:solidFill>
                  <a:srgbClr val="C00000"/>
                </a:solidFill>
              </a:rPr>
              <a:t>Statement of the IAC to DG</a:t>
            </a:r>
            <a:r>
              <a:rPr lang="en-DE" sz="3200" dirty="0"/>
              <a:t>, </a:t>
            </a:r>
            <a:r>
              <a:rPr lang="en-DE" sz="2000" dirty="0"/>
              <a:t>published in 2007.14491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EB902A-8290-144D-BAAA-279209E260C2}"/>
              </a:ext>
            </a:extLst>
          </p:cNvPr>
          <p:cNvSpPr txBox="1"/>
          <p:nvPr/>
        </p:nvSpPr>
        <p:spPr>
          <a:xfrm>
            <a:off x="1329928" y="5819078"/>
            <a:ext cx="10356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b="1" dirty="0">
                <a:solidFill>
                  <a:srgbClr val="C00000"/>
                </a:solidFill>
              </a:rPr>
              <a:t>There follows a programme for t</a:t>
            </a:r>
            <a:r>
              <a:rPr lang="en-GB" b="1" dirty="0">
                <a:solidFill>
                  <a:srgbClr val="C00000"/>
                </a:solidFill>
              </a:rPr>
              <a:t>he</a:t>
            </a:r>
            <a:r>
              <a:rPr lang="en-DE" b="1" dirty="0">
                <a:solidFill>
                  <a:srgbClr val="C00000"/>
                </a:solidFill>
              </a:rPr>
              <a:t> coming years </a:t>
            </a:r>
            <a:r>
              <a:rPr lang="en-GB" b="1" dirty="0">
                <a:solidFill>
                  <a:srgbClr val="C00000"/>
                </a:solidFill>
              </a:rPr>
              <a:t>w</a:t>
            </a:r>
            <a:r>
              <a:rPr lang="en-DE" b="1" dirty="0">
                <a:solidFill>
                  <a:srgbClr val="C00000"/>
                </a:solidFill>
              </a:rPr>
              <a:t>hich is being established and for us to shape.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4C9A0C-F633-F046-9E8A-2DBBD43CAF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25" y="1171468"/>
            <a:ext cx="6256239" cy="37583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5EF511-AB73-0842-AB6A-D50178D89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138" y="4929809"/>
            <a:ext cx="1134165" cy="19878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FA8C26C-0C8E-9049-B896-86795ECE432E}"/>
              </a:ext>
            </a:extLst>
          </p:cNvPr>
          <p:cNvSpPr/>
          <p:nvPr/>
        </p:nvSpPr>
        <p:spPr>
          <a:xfrm>
            <a:off x="72925" y="1171468"/>
            <a:ext cx="6347753" cy="413908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B20F5BB-552F-8041-8A0E-E6E227EF63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8216" y="1171467"/>
            <a:ext cx="5591460" cy="413908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395CBF6-F100-3044-9BD0-B5973A2671E1}"/>
              </a:ext>
            </a:extLst>
          </p:cNvPr>
          <p:cNvSpPr/>
          <p:nvPr/>
        </p:nvSpPr>
        <p:spPr>
          <a:xfrm>
            <a:off x="6599730" y="1470992"/>
            <a:ext cx="5416679" cy="2693504"/>
          </a:xfrm>
          <a:prstGeom prst="rect">
            <a:avLst/>
          </a:prstGeom>
          <a:solidFill>
            <a:schemeClr val="accent1">
              <a:alpha val="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90F3F61-86A6-B94B-9741-0AF145611702}"/>
              </a:ext>
            </a:extLst>
          </p:cNvPr>
          <p:cNvSpPr/>
          <p:nvPr/>
        </p:nvSpPr>
        <p:spPr>
          <a:xfrm>
            <a:off x="6508216" y="1171468"/>
            <a:ext cx="5591460" cy="413908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8061035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2BAAF0-50E9-2B4F-935A-E50A33BDC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342" y="969057"/>
            <a:ext cx="10889973" cy="3846459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EDD0CA8-F285-EE4F-B03C-78D4F214F8DC}"/>
              </a:ext>
            </a:extLst>
          </p:cNvPr>
          <p:cNvSpPr txBox="1"/>
          <p:nvPr/>
        </p:nvSpPr>
        <p:spPr>
          <a:xfrm rot="16200000">
            <a:off x="10450997" y="3019186"/>
            <a:ext cx="2867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from a UK Document 23.10.20</a:t>
            </a:r>
            <a:endParaRPr lang="en-DE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0FE8A1-E4F2-7542-A87E-8943ADDD70CA}"/>
              </a:ext>
            </a:extLst>
          </p:cNvPr>
          <p:cNvSpPr txBox="1"/>
          <p:nvPr/>
        </p:nvSpPr>
        <p:spPr>
          <a:xfrm>
            <a:off x="979551" y="5174335"/>
            <a:ext cx="104515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b="1" dirty="0">
                <a:solidFill>
                  <a:srgbClr val="C00000"/>
                </a:solidFill>
              </a:rPr>
              <a:t>There is a programme for t</a:t>
            </a:r>
            <a:r>
              <a:rPr lang="en-GB" b="1" dirty="0">
                <a:solidFill>
                  <a:srgbClr val="C00000"/>
                </a:solidFill>
              </a:rPr>
              <a:t>he</a:t>
            </a:r>
            <a:r>
              <a:rPr lang="en-DE" b="1" dirty="0">
                <a:solidFill>
                  <a:srgbClr val="C00000"/>
                </a:solidFill>
              </a:rPr>
              <a:t> coming years </a:t>
            </a:r>
            <a:r>
              <a:rPr lang="en-GB" b="1" dirty="0">
                <a:solidFill>
                  <a:srgbClr val="C00000"/>
                </a:solidFill>
              </a:rPr>
              <a:t>w</a:t>
            </a:r>
            <a:r>
              <a:rPr lang="en-DE" b="1" dirty="0">
                <a:solidFill>
                  <a:srgbClr val="C00000"/>
                </a:solidFill>
              </a:rPr>
              <a:t>hich is being established: you are cordially invited to join.</a:t>
            </a:r>
          </a:p>
          <a:p>
            <a:endParaRPr lang="en-DE" dirty="0">
              <a:solidFill>
                <a:srgbClr val="C00000"/>
              </a:solidFill>
            </a:endParaRPr>
          </a:p>
          <a:p>
            <a:r>
              <a:rPr lang="en-DE" dirty="0"/>
              <a:t>Today: B. Holzer: Interaction Region, Y. Yamazaki: Detector, W. Kaabi: PERLE – a large eh workshop to come.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B48F02-0658-B54B-85E9-F4EEC1D17BA2}"/>
              </a:ext>
            </a:extLst>
          </p:cNvPr>
          <p:cNvSpPr/>
          <p:nvPr/>
        </p:nvSpPr>
        <p:spPr>
          <a:xfrm>
            <a:off x="6748670" y="3727174"/>
            <a:ext cx="4075043" cy="2683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2385897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B09AB-8989-1C4E-9947-75DF8D36A6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57935" y="94922"/>
            <a:ext cx="4245797" cy="567289"/>
          </a:xfrm>
        </p:spPr>
        <p:txBody>
          <a:bodyPr>
            <a:normAutofit fontScale="90000"/>
          </a:bodyPr>
          <a:lstStyle/>
          <a:p>
            <a:r>
              <a:rPr lang="en-US" sz="3600" b="1" dirty="0" err="1">
                <a:solidFill>
                  <a:schemeClr val="accent2"/>
                </a:solidFill>
                <a:highlight>
                  <a:srgbClr val="C0C0C0"/>
                </a:highlight>
              </a:rPr>
              <a:t>LHeC</a:t>
            </a:r>
            <a:r>
              <a:rPr lang="en-US" sz="3600" b="1" dirty="0">
                <a:solidFill>
                  <a:schemeClr val="accent2"/>
                </a:solidFill>
                <a:highlight>
                  <a:srgbClr val="C0C0C0"/>
                </a:highlight>
              </a:rPr>
              <a:t>,</a:t>
            </a:r>
            <a:r>
              <a:rPr lang="en-US" sz="3600" b="1" dirty="0">
                <a:solidFill>
                  <a:srgbClr val="002060"/>
                </a:solidFill>
                <a:highlight>
                  <a:srgbClr val="C0C0C0"/>
                </a:highlight>
              </a:rPr>
              <a:t> </a:t>
            </a:r>
            <a:r>
              <a:rPr lang="en-US" sz="3600" b="1" dirty="0">
                <a:solidFill>
                  <a:srgbClr val="7030A0"/>
                </a:solidFill>
                <a:highlight>
                  <a:srgbClr val="C0C0C0"/>
                </a:highlight>
              </a:rPr>
              <a:t>PERLE</a:t>
            </a:r>
            <a:r>
              <a:rPr lang="en-US" sz="3600" b="1" dirty="0">
                <a:solidFill>
                  <a:srgbClr val="002060"/>
                </a:solidFill>
                <a:highlight>
                  <a:srgbClr val="C0C0C0"/>
                </a:highlight>
              </a:rPr>
              <a:t> </a:t>
            </a:r>
            <a:r>
              <a:rPr lang="en-US" sz="2700" b="1" dirty="0">
                <a:highlight>
                  <a:srgbClr val="C0C0C0"/>
                </a:highlight>
              </a:rPr>
              <a:t>and</a:t>
            </a:r>
            <a:r>
              <a:rPr lang="en-US" sz="3600" b="1" dirty="0">
                <a:solidFill>
                  <a:srgbClr val="002060"/>
                </a:solidFill>
                <a:highlight>
                  <a:srgbClr val="C0C0C0"/>
                </a:highlight>
              </a:rPr>
              <a:t> </a:t>
            </a:r>
            <a:r>
              <a:rPr lang="en-US" sz="3600" b="1" dirty="0">
                <a:solidFill>
                  <a:srgbClr val="FFFF00"/>
                </a:solidFill>
                <a:highlight>
                  <a:srgbClr val="C0C0C0"/>
                </a:highlight>
              </a:rPr>
              <a:t>FCC-eh</a:t>
            </a:r>
            <a:endParaRPr lang="en-US" sz="3600" b="1" dirty="0">
              <a:highlight>
                <a:srgbClr val="C0C0C0"/>
              </a:highligh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5754B1-BF8C-6647-9B9B-8B5A341DC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71" y="854009"/>
            <a:ext cx="3832163" cy="26991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9AA415F-D81B-354D-BABD-22B0DBAE08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2697" y="182018"/>
            <a:ext cx="3750050" cy="34606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D06F26-F9F9-964D-B885-E6847751A1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5593" y="3856624"/>
            <a:ext cx="4130100" cy="27238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C2B3E7-DA86-844F-A2B1-E10C0E09D1B4}"/>
              </a:ext>
            </a:extLst>
          </p:cNvPr>
          <p:cNvSpPr txBox="1"/>
          <p:nvPr/>
        </p:nvSpPr>
        <p:spPr>
          <a:xfrm>
            <a:off x="0" y="3659570"/>
            <a:ext cx="3831370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 x 7000 GeV</a:t>
            </a:r>
            <a:r>
              <a:rPr lang="en-US" baseline="30000" dirty="0"/>
              <a:t>2</a:t>
            </a:r>
            <a:r>
              <a:rPr lang="en-US" dirty="0"/>
              <a:t>: 1.2 </a:t>
            </a:r>
            <a:r>
              <a:rPr lang="en-US" dirty="0" err="1"/>
              <a:t>TeV</a:t>
            </a:r>
            <a:r>
              <a:rPr lang="en-US" dirty="0"/>
              <a:t>  ep collider</a:t>
            </a:r>
          </a:p>
          <a:p>
            <a:endParaRPr lang="en-US" baseline="30000" dirty="0"/>
          </a:p>
          <a:p>
            <a:r>
              <a:rPr lang="en-US" dirty="0"/>
              <a:t>Operation: 2035+, Cost: O(1) BCHF</a:t>
            </a:r>
          </a:p>
          <a:p>
            <a:endParaRPr lang="en-US" dirty="0"/>
          </a:p>
          <a:p>
            <a:r>
              <a:rPr lang="en-US" dirty="0"/>
              <a:t>CDR: 1206.2913 </a:t>
            </a:r>
            <a:r>
              <a:rPr lang="en-US" dirty="0" err="1"/>
              <a:t>J.Phys.G</a:t>
            </a:r>
            <a:r>
              <a:rPr lang="en-US" dirty="0"/>
              <a:t> </a:t>
            </a:r>
            <a:r>
              <a:rPr lang="en-US" sz="1200" dirty="0"/>
              <a:t>(550 citations)</a:t>
            </a:r>
          </a:p>
          <a:p>
            <a:endParaRPr lang="en-US" dirty="0"/>
          </a:p>
          <a:p>
            <a:r>
              <a:rPr lang="en-US" dirty="0"/>
              <a:t>Upgrade to 10</a:t>
            </a:r>
            <a:r>
              <a:rPr lang="en-US" baseline="30000" dirty="0"/>
              <a:t>34</a:t>
            </a:r>
            <a:r>
              <a:rPr lang="en-US" dirty="0"/>
              <a:t> cm</a:t>
            </a:r>
            <a:r>
              <a:rPr lang="en-US" baseline="30000" dirty="0"/>
              <a:t>-2</a:t>
            </a:r>
            <a:r>
              <a:rPr lang="en-US" dirty="0"/>
              <a:t>s</a:t>
            </a:r>
            <a:r>
              <a:rPr lang="en-US" baseline="30000" dirty="0"/>
              <a:t>-1</a:t>
            </a:r>
            <a:r>
              <a:rPr lang="en-US" dirty="0"/>
              <a:t>, for Higgs, BSM</a:t>
            </a:r>
          </a:p>
          <a:p>
            <a:endParaRPr lang="en-US" dirty="0"/>
          </a:p>
          <a:p>
            <a:r>
              <a:rPr lang="en-US" dirty="0"/>
              <a:t>CERN-ACC-Note-2018-0084 (ESSP)</a:t>
            </a:r>
          </a:p>
          <a:p>
            <a:endParaRPr lang="en-US" dirty="0"/>
          </a:p>
          <a:p>
            <a:r>
              <a:rPr lang="en-US" dirty="0">
                <a:solidFill>
                  <a:srgbClr val="C00000"/>
                </a:solidFill>
              </a:rPr>
              <a:t>arXiv:2007.14491, </a:t>
            </a:r>
            <a:r>
              <a:rPr lang="en-US" dirty="0" err="1">
                <a:solidFill>
                  <a:srgbClr val="C00000"/>
                </a:solidFill>
              </a:rPr>
              <a:t>subm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J.Phys.G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9B78A8-ECFA-4348-8E1E-AE028EB5F087}"/>
              </a:ext>
            </a:extLst>
          </p:cNvPr>
          <p:cNvSpPr txBox="1"/>
          <p:nvPr/>
        </p:nvSpPr>
        <p:spPr>
          <a:xfrm>
            <a:off x="3985593" y="791285"/>
            <a:ext cx="3966342" cy="307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P</a:t>
            </a:r>
            <a:r>
              <a:rPr lang="en-US" dirty="0"/>
              <a:t>owerful</a:t>
            </a:r>
            <a:r>
              <a:rPr lang="en-US" dirty="0">
                <a:solidFill>
                  <a:srgbClr val="7030A0"/>
                </a:solidFill>
              </a:rPr>
              <a:t> ERL </a:t>
            </a:r>
            <a:r>
              <a:rPr lang="en-US" dirty="0"/>
              <a:t>for </a:t>
            </a:r>
            <a:r>
              <a:rPr lang="en-US" dirty="0">
                <a:solidFill>
                  <a:srgbClr val="7030A0"/>
                </a:solidFill>
              </a:rPr>
              <a:t>E</a:t>
            </a:r>
            <a:r>
              <a:rPr lang="en-US" dirty="0"/>
              <a:t>xperiments @ Orsay</a:t>
            </a:r>
          </a:p>
          <a:p>
            <a:r>
              <a:rPr lang="en-US" dirty="0"/>
              <a:t>CDR: 1705.08783 </a:t>
            </a:r>
            <a:r>
              <a:rPr lang="en-US" dirty="0" err="1"/>
              <a:t>J.Phys.G</a:t>
            </a:r>
            <a:endParaRPr lang="en-US" dirty="0"/>
          </a:p>
          <a:p>
            <a:r>
              <a:rPr lang="en-US" dirty="0"/>
              <a:t>CERN-ACC-Note-2018-0086 (ESSP)</a:t>
            </a:r>
          </a:p>
          <a:p>
            <a:endParaRPr lang="en-US" dirty="0"/>
          </a:p>
          <a:p>
            <a:r>
              <a:rPr lang="en-US" dirty="0"/>
              <a:t>Operation: 2025+, Cost: O(20) </a:t>
            </a:r>
            <a:r>
              <a:rPr lang="en-US" dirty="0" err="1"/>
              <a:t>MEuro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LHeC</a:t>
            </a:r>
            <a:r>
              <a:rPr lang="en-US" dirty="0"/>
              <a:t> ERL Parameters and Configuration</a:t>
            </a:r>
          </a:p>
          <a:p>
            <a:r>
              <a:rPr lang="en-US" dirty="0" err="1"/>
              <a:t>I</a:t>
            </a:r>
            <a:r>
              <a:rPr lang="en-US" baseline="-25000" dirty="0" err="1"/>
              <a:t>e</a:t>
            </a:r>
            <a:r>
              <a:rPr lang="en-US" dirty="0"/>
              <a:t>=20mA, 802 MHz SRF, 3 turns </a:t>
            </a:r>
            <a:r>
              <a:rPr lang="en-US" sz="1400" dirty="0">
                <a:sym typeface="Wingdings" pitchFamily="2" charset="2"/>
              </a:rPr>
              <a:t></a:t>
            </a:r>
          </a:p>
          <a:p>
            <a:r>
              <a:rPr lang="en-US" dirty="0" err="1">
                <a:sym typeface="Wingdings" pitchFamily="2" charset="2"/>
              </a:rPr>
              <a:t>E</a:t>
            </a:r>
            <a:r>
              <a:rPr lang="en-US" baseline="-25000" dirty="0" err="1">
                <a:sym typeface="Wingdings" pitchFamily="2" charset="2"/>
              </a:rPr>
              <a:t>e</a:t>
            </a:r>
            <a:r>
              <a:rPr lang="en-US" dirty="0">
                <a:sym typeface="Wingdings" pitchFamily="2" charset="2"/>
              </a:rPr>
              <a:t>=500 MeV </a:t>
            </a:r>
            <a:r>
              <a:rPr lang="en-US" sz="1200" dirty="0">
                <a:sym typeface="Wingdings" pitchFamily="2" charset="2"/>
              </a:rPr>
              <a:t></a:t>
            </a:r>
            <a:r>
              <a:rPr lang="en-US" dirty="0">
                <a:sym typeface="Wingdings" pitchFamily="2" charset="2"/>
              </a:rPr>
              <a:t> first 10 MW ERL facility</a:t>
            </a:r>
            <a:endParaRPr lang="en-US" dirty="0"/>
          </a:p>
          <a:p>
            <a:endParaRPr lang="en-US" dirty="0"/>
          </a:p>
          <a:p>
            <a:r>
              <a:rPr lang="en-US" sz="1400" dirty="0"/>
              <a:t>BINP, CERN, Daresbury, </a:t>
            </a:r>
            <a:r>
              <a:rPr lang="en-US" sz="1400" dirty="0" err="1"/>
              <a:t>Jlab</a:t>
            </a:r>
            <a:r>
              <a:rPr lang="en-US" sz="1400" dirty="0"/>
              <a:t>, Liverpool, Orsay (IJC), +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0F87BF-8D6E-B640-921E-796A984637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8852" y="3915249"/>
            <a:ext cx="778921" cy="4987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13821FD-B39E-7240-8070-227D5CD8E99F}"/>
              </a:ext>
            </a:extLst>
          </p:cNvPr>
          <p:cNvSpPr txBox="1"/>
          <p:nvPr/>
        </p:nvSpPr>
        <p:spPr>
          <a:xfrm>
            <a:off x="8172697" y="3716469"/>
            <a:ext cx="4252126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60 x 50000 GeV</a:t>
            </a:r>
            <a:r>
              <a:rPr lang="en-US" baseline="30000" dirty="0"/>
              <a:t>2</a:t>
            </a:r>
            <a:r>
              <a:rPr lang="en-US" dirty="0"/>
              <a:t>: 3.5 </a:t>
            </a:r>
            <a:r>
              <a:rPr lang="en-US" dirty="0" err="1"/>
              <a:t>TeV</a:t>
            </a:r>
            <a:r>
              <a:rPr lang="en-US" dirty="0"/>
              <a:t> ep collider</a:t>
            </a:r>
          </a:p>
          <a:p>
            <a:endParaRPr lang="en-US" dirty="0"/>
          </a:p>
          <a:p>
            <a:r>
              <a:rPr lang="en-US" dirty="0"/>
              <a:t>Operation: 2050+, Cost </a:t>
            </a:r>
            <a:r>
              <a:rPr lang="en-US" sz="1200" dirty="0"/>
              <a:t>(of ep) </a:t>
            </a:r>
            <a:r>
              <a:rPr lang="en-US" dirty="0"/>
              <a:t>O(1-2) BCHF</a:t>
            </a:r>
          </a:p>
          <a:p>
            <a:endParaRPr lang="en-US" dirty="0"/>
          </a:p>
          <a:p>
            <a:r>
              <a:rPr lang="en-US" dirty="0"/>
              <a:t>Concurrent Operation with FCC-</a:t>
            </a:r>
            <a:r>
              <a:rPr lang="en-US" dirty="0" err="1"/>
              <a:t>hh</a:t>
            </a:r>
            <a:endParaRPr lang="en-US" dirty="0"/>
          </a:p>
          <a:p>
            <a:endParaRPr lang="en-US" dirty="0"/>
          </a:p>
          <a:p>
            <a:r>
              <a:rPr lang="en-US" dirty="0"/>
              <a:t>FCC CDR: </a:t>
            </a:r>
          </a:p>
          <a:p>
            <a:r>
              <a:rPr lang="en-GB" i="1" dirty="0" err="1"/>
              <a:t>Eur.Phys.J.ST</a:t>
            </a:r>
            <a:r>
              <a:rPr lang="en-GB" dirty="0"/>
              <a:t> 228 (2019) 6, 474 Physics</a:t>
            </a:r>
            <a:endParaRPr lang="en-US" i="1" dirty="0"/>
          </a:p>
          <a:p>
            <a:r>
              <a:rPr lang="en-GB" i="1" dirty="0" err="1"/>
              <a:t>Eur.Phys.J.ST</a:t>
            </a:r>
            <a:r>
              <a:rPr lang="en-GB" dirty="0"/>
              <a:t> 228 (2019) 4, 755 FCC-</a:t>
            </a:r>
            <a:r>
              <a:rPr lang="en-GB" dirty="0" err="1"/>
              <a:t>hh</a:t>
            </a:r>
            <a:r>
              <a:rPr lang="en-GB" dirty="0"/>
              <a:t>/eh</a:t>
            </a:r>
          </a:p>
          <a:p>
            <a:endParaRPr lang="en-GB" dirty="0"/>
          </a:p>
          <a:p>
            <a:r>
              <a:rPr lang="en-GB" dirty="0">
                <a:solidFill>
                  <a:srgbClr val="C00000"/>
                </a:solidFill>
              </a:rPr>
              <a:t>Future CERN Colliders: 1810.13022 </a:t>
            </a:r>
            <a:r>
              <a:rPr lang="en-GB" sz="1400" dirty="0" err="1">
                <a:solidFill>
                  <a:srgbClr val="C00000"/>
                </a:solidFill>
              </a:rPr>
              <a:t>Bordry</a:t>
            </a:r>
            <a:r>
              <a:rPr lang="en-GB" sz="1400" dirty="0">
                <a:solidFill>
                  <a:srgbClr val="C00000"/>
                </a:solidFill>
              </a:rPr>
              <a:t>+</a:t>
            </a:r>
            <a:endParaRPr lang="en-US" sz="1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5289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B40D7-76C4-F441-AA77-EB061473B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745" y="56434"/>
            <a:ext cx="4561330" cy="562154"/>
          </a:xfrm>
        </p:spPr>
        <p:txBody>
          <a:bodyPr>
            <a:normAutofit/>
          </a:bodyPr>
          <a:lstStyle/>
          <a:p>
            <a:pPr algn="ctr"/>
            <a:r>
              <a:rPr lang="en-DE" sz="3200" dirty="0">
                <a:solidFill>
                  <a:srgbClr val="C00000"/>
                </a:solidFill>
              </a:rPr>
              <a:t>Published in 2020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4606E3-8262-3849-9BD3-4341C2569D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880" y="621093"/>
            <a:ext cx="4045076" cy="5248526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E0EEEA2-A880-B14B-8FEF-6F8F512D3A7B}"/>
              </a:ext>
            </a:extLst>
          </p:cNvPr>
          <p:cNvSpPr txBox="1"/>
          <p:nvPr/>
        </p:nvSpPr>
        <p:spPr>
          <a:xfrm>
            <a:off x="834271" y="5226478"/>
            <a:ext cx="3692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>
                <a:solidFill>
                  <a:srgbClr val="002060"/>
                </a:solidFill>
              </a:rPr>
              <a:t>arXiv:2007:14491 </a:t>
            </a:r>
            <a:r>
              <a:rPr lang="en-DE" sz="1400" dirty="0">
                <a:solidFill>
                  <a:srgbClr val="002060"/>
                </a:solidFill>
              </a:rPr>
              <a:t>(400 pages, 300 authors)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520018-4ACD-FF43-B0CB-E866FDCF4256}"/>
              </a:ext>
            </a:extLst>
          </p:cNvPr>
          <p:cNvSpPr/>
          <p:nvPr/>
        </p:nvSpPr>
        <p:spPr>
          <a:xfrm>
            <a:off x="7740203" y="5411144"/>
            <a:ext cx="270456" cy="1782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DB12231-07D2-BD48-B219-6F4D0AA2EC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4174" y="117218"/>
            <a:ext cx="4806959" cy="63043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1E7FF0-6F05-C044-8C0E-05B06B4570AD}"/>
              </a:ext>
            </a:extLst>
          </p:cNvPr>
          <p:cNvSpPr txBox="1"/>
          <p:nvPr/>
        </p:nvSpPr>
        <p:spPr>
          <a:xfrm>
            <a:off x="388064" y="6052241"/>
            <a:ext cx="4950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>
                <a:solidFill>
                  <a:srgbClr val="C00000"/>
                </a:solidFill>
              </a:rPr>
              <a:t>5 page summary: ECFA Newsletter Nr 5., August 20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310CA8-2833-1247-B402-D6E07BB7B3B8}"/>
              </a:ext>
            </a:extLst>
          </p:cNvPr>
          <p:cNvSpPr txBox="1"/>
          <p:nvPr/>
        </p:nvSpPr>
        <p:spPr>
          <a:xfrm>
            <a:off x="8357653" y="6451597"/>
            <a:ext cx="2487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>
                <a:solidFill>
                  <a:srgbClr val="C00000"/>
                </a:solidFill>
              </a:rPr>
              <a:t>156 Institutions involved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D5F0776-3840-784C-9732-9F2222017E44}"/>
              </a:ext>
            </a:extLst>
          </p:cNvPr>
          <p:cNvSpPr/>
          <p:nvPr/>
        </p:nvSpPr>
        <p:spPr>
          <a:xfrm>
            <a:off x="27872" y="6406417"/>
            <a:ext cx="67436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DE" sz="1400" dirty="0">
                <a:hlinkClick r:id="rId4"/>
              </a:rPr>
              <a:t>https://cds.cern.ch/record/2729018/files/ECFA-Newsletter-5-Summer2020.pdf</a:t>
            </a:r>
            <a:endParaRPr lang="en-DE" sz="1400" dirty="0"/>
          </a:p>
          <a:p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40616451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21306"/>
            <a:ext cx="7772400" cy="816855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0090"/>
                </a:solidFill>
              </a:rPr>
              <a:t>Physics with Energy Frontier DIS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9796" y="961922"/>
            <a:ext cx="5952409" cy="58412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21552" y="961922"/>
            <a:ext cx="3098728" cy="4339650"/>
          </a:xfrm>
          <a:prstGeom prst="rect">
            <a:avLst/>
          </a:prstGeom>
          <a:noFill/>
          <a:ln w="15875"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90"/>
                </a:solidFill>
              </a:rPr>
              <a:t>Raison(s) </a:t>
            </a:r>
            <a:r>
              <a:rPr lang="en-US" b="1" dirty="0" err="1">
                <a:solidFill>
                  <a:srgbClr val="000090"/>
                </a:solidFill>
              </a:rPr>
              <a:t>d’etre</a:t>
            </a:r>
            <a:r>
              <a:rPr lang="en-US" b="1" dirty="0">
                <a:solidFill>
                  <a:srgbClr val="000090"/>
                </a:solidFill>
              </a:rPr>
              <a:t> of ep/</a:t>
            </a:r>
            <a:r>
              <a:rPr lang="en-US" b="1" dirty="0" err="1">
                <a:solidFill>
                  <a:srgbClr val="000090"/>
                </a:solidFill>
              </a:rPr>
              <a:t>eA</a:t>
            </a:r>
            <a:endParaRPr lang="en-US" b="1" dirty="0">
              <a:solidFill>
                <a:srgbClr val="000090"/>
              </a:solidFill>
            </a:endParaRPr>
          </a:p>
          <a:p>
            <a:r>
              <a:rPr lang="en-US" b="1" dirty="0">
                <a:solidFill>
                  <a:srgbClr val="000090"/>
                </a:solidFill>
              </a:rPr>
              <a:t>at the energy frontier</a:t>
            </a:r>
          </a:p>
          <a:p>
            <a:endParaRPr lang="en-US" sz="1600" dirty="0"/>
          </a:p>
          <a:p>
            <a:r>
              <a:rPr lang="en-US" sz="1600" dirty="0">
                <a:solidFill>
                  <a:srgbClr val="000090"/>
                </a:solidFill>
              </a:rPr>
              <a:t>Cleanest High Resolution </a:t>
            </a:r>
          </a:p>
          <a:p>
            <a:r>
              <a:rPr lang="en-US" sz="1600" dirty="0">
                <a:solidFill>
                  <a:srgbClr val="000090"/>
                </a:solidFill>
              </a:rPr>
              <a:t>Microscope: QCD Discovery</a:t>
            </a:r>
          </a:p>
          <a:p>
            <a:endParaRPr lang="en-US" sz="1600" dirty="0">
              <a:solidFill>
                <a:srgbClr val="000090"/>
              </a:solidFill>
            </a:endParaRPr>
          </a:p>
          <a:p>
            <a:r>
              <a:rPr lang="en-US" sz="1600" dirty="0">
                <a:solidFill>
                  <a:srgbClr val="000090"/>
                </a:solidFill>
              </a:rPr>
              <a:t>Empowering the LHC/FCC </a:t>
            </a:r>
          </a:p>
          <a:p>
            <a:r>
              <a:rPr lang="en-US" sz="1600" dirty="0">
                <a:solidFill>
                  <a:srgbClr val="000090"/>
                </a:solidFill>
              </a:rPr>
              <a:t>Search </a:t>
            </a:r>
            <a:r>
              <a:rPr lang="en-US" sz="1600" dirty="0" err="1">
                <a:solidFill>
                  <a:srgbClr val="000090"/>
                </a:solidFill>
              </a:rPr>
              <a:t>Programme</a:t>
            </a:r>
            <a:endParaRPr lang="en-US" sz="1600" dirty="0">
              <a:solidFill>
                <a:srgbClr val="000090"/>
              </a:solidFill>
            </a:endParaRPr>
          </a:p>
          <a:p>
            <a:endParaRPr lang="en-US" sz="1600" dirty="0">
              <a:solidFill>
                <a:srgbClr val="000090"/>
              </a:solidFill>
            </a:endParaRPr>
          </a:p>
          <a:p>
            <a:r>
              <a:rPr lang="en-US" sz="1600" dirty="0">
                <a:solidFill>
                  <a:srgbClr val="000090"/>
                </a:solidFill>
              </a:rPr>
              <a:t>Transformation of LHC/</a:t>
            </a:r>
            <a:r>
              <a:rPr lang="en-US" sz="1600" dirty="0" err="1">
                <a:solidFill>
                  <a:srgbClr val="000090"/>
                </a:solidFill>
              </a:rPr>
              <a:t>FCChh</a:t>
            </a:r>
            <a:r>
              <a:rPr lang="en-US" sz="1600" dirty="0">
                <a:solidFill>
                  <a:srgbClr val="000090"/>
                </a:solidFill>
              </a:rPr>
              <a:t> into</a:t>
            </a:r>
          </a:p>
          <a:p>
            <a:r>
              <a:rPr lang="en-US" sz="1600" dirty="0">
                <a:solidFill>
                  <a:srgbClr val="000090"/>
                </a:solidFill>
              </a:rPr>
              <a:t>high precision Higgs facility</a:t>
            </a:r>
          </a:p>
          <a:p>
            <a:endParaRPr lang="en-US" sz="1600" dirty="0">
              <a:solidFill>
                <a:srgbClr val="000090"/>
              </a:solidFill>
            </a:endParaRPr>
          </a:p>
          <a:p>
            <a:r>
              <a:rPr lang="en-US" sz="1600" dirty="0">
                <a:solidFill>
                  <a:srgbClr val="000090"/>
                </a:solidFill>
              </a:rPr>
              <a:t>Discovery (top, H, heavy </a:t>
            </a:r>
            <a:r>
              <a:rPr lang="en-US" sz="1600" dirty="0" err="1">
                <a:solidFill>
                  <a:srgbClr val="000090"/>
                </a:solidFill>
              </a:rPr>
              <a:t>ν’s</a:t>
            </a:r>
            <a:r>
              <a:rPr lang="en-US" sz="1600" dirty="0">
                <a:solidFill>
                  <a:srgbClr val="000090"/>
                </a:solidFill>
              </a:rPr>
              <a:t>..) </a:t>
            </a:r>
          </a:p>
          <a:p>
            <a:r>
              <a:rPr lang="en-US" sz="1600" dirty="0">
                <a:solidFill>
                  <a:srgbClr val="000090"/>
                </a:solidFill>
              </a:rPr>
              <a:t>Beyond the Standard Model</a:t>
            </a:r>
          </a:p>
          <a:p>
            <a:endParaRPr lang="en-US" sz="1600" dirty="0">
              <a:solidFill>
                <a:srgbClr val="000090"/>
              </a:solidFill>
            </a:endParaRPr>
          </a:p>
          <a:p>
            <a:r>
              <a:rPr lang="en-US" sz="1600" dirty="0">
                <a:solidFill>
                  <a:srgbClr val="000090"/>
                </a:solidFill>
              </a:rPr>
              <a:t>A Unique </a:t>
            </a:r>
          </a:p>
          <a:p>
            <a:r>
              <a:rPr lang="en-US" sz="1600" dirty="0">
                <a:solidFill>
                  <a:srgbClr val="000090"/>
                </a:solidFill>
              </a:rPr>
              <a:t>Nuclear Physics Facility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F75363-D06B-6746-9470-D97D18DEBD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53" y="1271722"/>
            <a:ext cx="2869143" cy="31865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7FC1EF-EA8A-F84A-9E2B-F13829B0F84D}"/>
              </a:ext>
            </a:extLst>
          </p:cNvPr>
          <p:cNvSpPr txBox="1"/>
          <p:nvPr/>
        </p:nvSpPr>
        <p:spPr>
          <a:xfrm>
            <a:off x="271720" y="753495"/>
            <a:ext cx="2496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Deep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Inelastic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Scattering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947E65-E2A3-584F-94E4-05B7F98D3C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53" y="4511653"/>
            <a:ext cx="2967246" cy="21624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A6A72A8-E657-4D47-812E-973EF98DE959}"/>
              </a:ext>
            </a:extLst>
          </p:cNvPr>
          <p:cNvSpPr txBox="1"/>
          <p:nvPr/>
        </p:nvSpPr>
        <p:spPr>
          <a:xfrm>
            <a:off x="8842205" y="5347385"/>
            <a:ext cx="2718308" cy="107721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</a:rPr>
              <a:t>T</a:t>
            </a:r>
            <a:r>
              <a:rPr lang="en-DE" sz="1600" dirty="0">
                <a:solidFill>
                  <a:srgbClr val="FF0000"/>
                </a:solidFill>
              </a:rPr>
              <a:t>alks at this workshop:</a:t>
            </a:r>
          </a:p>
          <a:p>
            <a:r>
              <a:rPr lang="en-DE" sz="1600" dirty="0">
                <a:solidFill>
                  <a:srgbClr val="002060"/>
                </a:solidFill>
              </a:rPr>
              <a:t>C Schwanenberger eh+hh+ee</a:t>
            </a:r>
          </a:p>
          <a:p>
            <a:r>
              <a:rPr lang="en-DE" sz="1600" dirty="0">
                <a:solidFill>
                  <a:srgbClr val="002060"/>
                </a:solidFill>
              </a:rPr>
              <a:t>M Bonvini Low x Physics</a:t>
            </a:r>
          </a:p>
          <a:p>
            <a:r>
              <a:rPr lang="en-DE" sz="1600" dirty="0">
                <a:solidFill>
                  <a:srgbClr val="002060"/>
                </a:solidFill>
              </a:rPr>
              <a:t>D Britzger electroweak physics</a:t>
            </a:r>
          </a:p>
        </p:txBody>
      </p:sp>
    </p:spTree>
    <p:extLst>
      <p:ext uri="{BB962C8B-B14F-4D97-AF65-F5344CB8AC3E}">
        <p14:creationId xmlns:p14="http://schemas.microsoft.com/office/powerpoint/2010/main" val="16758866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C002E-BDF8-B444-934D-3515B50F1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6584" y="67577"/>
            <a:ext cx="8269817" cy="1325563"/>
          </a:xfrm>
        </p:spPr>
        <p:txBody>
          <a:bodyPr>
            <a:normAutofit/>
          </a:bodyPr>
          <a:lstStyle/>
          <a:p>
            <a:r>
              <a:rPr lang="de-DE" sz="4000" b="1" dirty="0" err="1">
                <a:solidFill>
                  <a:srgbClr val="002060"/>
                </a:solidFill>
              </a:rPr>
              <a:t>Higgs</a:t>
            </a:r>
            <a:r>
              <a:rPr lang="de-DE" sz="4000" b="1" dirty="0">
                <a:solidFill>
                  <a:srgbClr val="002060"/>
                </a:solidFill>
              </a:rPr>
              <a:t> in </a:t>
            </a:r>
            <a:r>
              <a:rPr lang="de-DE" sz="4000" b="1" dirty="0" err="1">
                <a:solidFill>
                  <a:srgbClr val="002060"/>
                </a:solidFill>
              </a:rPr>
              <a:t>ep</a:t>
            </a:r>
            <a:r>
              <a:rPr lang="de-DE" sz="4000" b="1" dirty="0">
                <a:solidFill>
                  <a:srgbClr val="002060"/>
                </a:solidFill>
              </a:rPr>
              <a:t> </a:t>
            </a:r>
            <a:r>
              <a:rPr lang="de-DE" sz="4000" b="1" dirty="0" err="1">
                <a:solidFill>
                  <a:srgbClr val="002060"/>
                </a:solidFill>
              </a:rPr>
              <a:t>and</a:t>
            </a:r>
            <a:r>
              <a:rPr lang="de-DE" sz="4000" b="1" dirty="0">
                <a:solidFill>
                  <a:srgbClr val="002060"/>
                </a:solidFill>
              </a:rPr>
              <a:t> pp </a:t>
            </a:r>
            <a:r>
              <a:rPr lang="de-DE" sz="4000" dirty="0">
                <a:solidFill>
                  <a:srgbClr val="002060"/>
                </a:solidFill>
              </a:rPr>
              <a:t>[</a:t>
            </a:r>
            <a:r>
              <a:rPr lang="de-DE" sz="4000" b="1" dirty="0">
                <a:solidFill>
                  <a:schemeClr val="accent5">
                    <a:lumMod val="50000"/>
                  </a:schemeClr>
                </a:solidFill>
              </a:rPr>
              <a:t>LHC </a:t>
            </a:r>
            <a:r>
              <a:rPr lang="de-DE" sz="4000" b="1" dirty="0" err="1">
                <a:solidFill>
                  <a:schemeClr val="accent5">
                    <a:lumMod val="50000"/>
                  </a:schemeClr>
                </a:solidFill>
              </a:rPr>
              <a:t>and</a:t>
            </a:r>
            <a:r>
              <a:rPr lang="de-DE" sz="4000" b="1" dirty="0">
                <a:solidFill>
                  <a:schemeClr val="accent5">
                    <a:lumMod val="50000"/>
                  </a:schemeClr>
                </a:solidFill>
              </a:rPr>
              <a:t> FCC</a:t>
            </a:r>
            <a:r>
              <a:rPr lang="de-DE" sz="4000" dirty="0">
                <a:solidFill>
                  <a:srgbClr val="002060"/>
                </a:solidFill>
              </a:rPr>
              <a:t>]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BBABD2-0AC3-094C-A100-B9A0B700A5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722" y="1287829"/>
            <a:ext cx="6954089" cy="43236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B40CFE-C511-194D-8A1A-93F26FB35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792" y="5670719"/>
            <a:ext cx="6449352" cy="5985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DE90B8-2B8A-1B42-B183-F979689370E4}"/>
              </a:ext>
            </a:extLst>
          </p:cNvPr>
          <p:cNvSpPr txBox="1"/>
          <p:nvPr/>
        </p:nvSpPr>
        <p:spPr>
          <a:xfrm>
            <a:off x="1893268" y="1666911"/>
            <a:ext cx="8739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000" dirty="0">
                <a:solidFill>
                  <a:srgbClr val="002060"/>
                </a:solidFill>
              </a:rPr>
              <a:t>LH(e)C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EA5528-3D56-584E-8234-FD9B61C349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0339" y="1417915"/>
            <a:ext cx="4526860" cy="4851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7525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B09AB-8989-1C4E-9947-75DF8D36A6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4914" y="267598"/>
            <a:ext cx="9144000" cy="567289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Machine Parameters and Operation - ep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0DA8C5-356B-8348-AEDA-464442789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145" y="1058793"/>
            <a:ext cx="10019241" cy="4099616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198B78-CD7C-294D-AEC0-257ED669A8F9}"/>
              </a:ext>
            </a:extLst>
          </p:cNvPr>
          <p:cNvSpPr txBox="1"/>
          <p:nvPr/>
        </p:nvSpPr>
        <p:spPr>
          <a:xfrm>
            <a:off x="1033410" y="5243167"/>
            <a:ext cx="976870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For comparison, HERA I operated at 10</a:t>
            </a:r>
            <a:r>
              <a:rPr lang="en-US" baseline="30000" dirty="0">
                <a:solidFill>
                  <a:srgbClr val="002060"/>
                </a:solidFill>
              </a:rPr>
              <a:t>31</a:t>
            </a:r>
            <a:r>
              <a:rPr lang="en-US" dirty="0">
                <a:solidFill>
                  <a:srgbClr val="002060"/>
                </a:solidFill>
              </a:rPr>
              <a:t>cm</a:t>
            </a:r>
            <a:r>
              <a:rPr lang="en-US" baseline="30000" dirty="0">
                <a:solidFill>
                  <a:srgbClr val="002060"/>
                </a:solidFill>
              </a:rPr>
              <a:t>-2</a:t>
            </a:r>
            <a:r>
              <a:rPr lang="en-US" dirty="0">
                <a:solidFill>
                  <a:srgbClr val="002060"/>
                </a:solidFill>
              </a:rPr>
              <a:t>s</a:t>
            </a:r>
            <a:r>
              <a:rPr lang="en-US" baseline="30000" dirty="0">
                <a:solidFill>
                  <a:srgbClr val="002060"/>
                </a:solidFill>
              </a:rPr>
              <a:t>-1</a:t>
            </a:r>
            <a:r>
              <a:rPr lang="en-US" dirty="0">
                <a:solidFill>
                  <a:srgbClr val="002060"/>
                </a:solidFill>
              </a:rPr>
              <a:t>, and was upgraded by a factor of up to 4 for HERA II</a:t>
            </a:r>
          </a:p>
          <a:p>
            <a:r>
              <a:rPr lang="en-US" dirty="0">
                <a:solidFill>
                  <a:srgbClr val="002060"/>
                </a:solidFill>
              </a:rPr>
              <a:t>The total luminosity delivered was 1 fb</a:t>
            </a:r>
            <a:r>
              <a:rPr lang="en-US" baseline="30000" dirty="0">
                <a:solidFill>
                  <a:srgbClr val="002060"/>
                </a:solidFill>
              </a:rPr>
              <a:t>-1</a:t>
            </a:r>
            <a:r>
              <a:rPr lang="en-US" dirty="0">
                <a:solidFill>
                  <a:srgbClr val="002060"/>
                </a:solidFill>
              </a:rPr>
              <a:t> over a running period of 15 years, including shutdowns.</a:t>
            </a:r>
          </a:p>
          <a:p>
            <a:r>
              <a:rPr lang="en-US" dirty="0" err="1">
                <a:solidFill>
                  <a:srgbClr val="002060"/>
                </a:solidFill>
              </a:rPr>
              <a:t>LHeC</a:t>
            </a:r>
            <a:r>
              <a:rPr lang="en-US" dirty="0">
                <a:solidFill>
                  <a:srgbClr val="002060"/>
                </a:solidFill>
              </a:rPr>
              <a:t> may operate at 20 x 1000 GeV</a:t>
            </a:r>
            <a:r>
              <a:rPr lang="en-US" baseline="30000" dirty="0">
                <a:solidFill>
                  <a:srgbClr val="002060"/>
                </a:solidFill>
              </a:rPr>
              <a:t>2</a:t>
            </a:r>
            <a:r>
              <a:rPr lang="en-US" dirty="0">
                <a:solidFill>
                  <a:srgbClr val="002060"/>
                </a:solidFill>
              </a:rPr>
              <a:t> and ”repeat” all of HERA in a short running period. </a:t>
            </a:r>
          </a:p>
          <a:p>
            <a:endParaRPr lang="en-US" dirty="0">
              <a:solidFill>
                <a:srgbClr val="002060"/>
              </a:solidFill>
            </a:endParaRPr>
          </a:p>
          <a:p>
            <a:r>
              <a:rPr lang="en-US" dirty="0">
                <a:solidFill>
                  <a:srgbClr val="002060"/>
                </a:solidFill>
              </a:rPr>
              <a:t>The updated CDR considers a Ring-Ring ep collider as a back-up solution. May be revived for HE-LHC.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A0A95A-F640-A847-B034-6AB5B6A6F873}"/>
              </a:ext>
            </a:extLst>
          </p:cNvPr>
          <p:cNvSpPr/>
          <p:nvPr/>
        </p:nvSpPr>
        <p:spPr>
          <a:xfrm>
            <a:off x="5754756" y="2037522"/>
            <a:ext cx="556591" cy="17890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D959102-4DF5-E04B-9664-BBC9435A5E07}"/>
              </a:ext>
            </a:extLst>
          </p:cNvPr>
          <p:cNvSpPr/>
          <p:nvPr/>
        </p:nvSpPr>
        <p:spPr>
          <a:xfrm>
            <a:off x="9496059" y="2037522"/>
            <a:ext cx="556591" cy="17890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284357-8535-AB44-8263-6792FC619D54}"/>
              </a:ext>
            </a:extLst>
          </p:cNvPr>
          <p:cNvSpPr txBox="1"/>
          <p:nvPr/>
        </p:nvSpPr>
        <p:spPr>
          <a:xfrm>
            <a:off x="10875386" y="4646790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 pileup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BD1FFF-F8C3-5240-8285-6F08F4915C2F}"/>
              </a:ext>
            </a:extLst>
          </p:cNvPr>
          <p:cNvSpPr txBox="1"/>
          <p:nvPr/>
        </p:nvSpPr>
        <p:spPr>
          <a:xfrm>
            <a:off x="9409920" y="751016"/>
            <a:ext cx="14654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400" dirty="0">
                <a:solidFill>
                  <a:srgbClr val="C00000"/>
                </a:solidFill>
              </a:rPr>
              <a:t>arXiv:2007.14401</a:t>
            </a:r>
          </a:p>
        </p:txBody>
      </p:sp>
    </p:spTree>
    <p:extLst>
      <p:ext uri="{BB962C8B-B14F-4D97-AF65-F5344CB8AC3E}">
        <p14:creationId xmlns:p14="http://schemas.microsoft.com/office/powerpoint/2010/main" val="26661999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B09AB-8989-1C4E-9947-75DF8D36A6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4914" y="267598"/>
            <a:ext cx="9144000" cy="567289"/>
          </a:xfrm>
        </p:spPr>
        <p:txBody>
          <a:bodyPr>
            <a:normAutofit fontScale="90000"/>
          </a:bodyPr>
          <a:lstStyle/>
          <a:p>
            <a:r>
              <a:rPr lang="en-US" sz="3600" b="1" dirty="0"/>
              <a:t>Machine Parameters - </a:t>
            </a:r>
            <a:r>
              <a:rPr lang="en-US" sz="3600" b="1" dirty="0" err="1"/>
              <a:t>eA</a:t>
            </a:r>
            <a:endParaRPr lang="en-US" sz="36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4C7D1C-F7E7-054D-95F4-B1ED38C16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3014" y="940074"/>
            <a:ext cx="8417794" cy="472523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C4BB76-7262-F242-8E1B-5E9D47F4C023}"/>
              </a:ext>
            </a:extLst>
          </p:cNvPr>
          <p:cNvSpPr txBox="1"/>
          <p:nvPr/>
        </p:nvSpPr>
        <p:spPr>
          <a:xfrm>
            <a:off x="1059550" y="6112565"/>
            <a:ext cx="982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</a:t>
            </a:r>
            <a:r>
              <a:rPr lang="en-US" dirty="0" err="1"/>
              <a:t>LHeC</a:t>
            </a:r>
            <a:r>
              <a:rPr lang="en-US" dirty="0"/>
              <a:t> and FCC-eh are the highest energy, most powerful electron-ion colliders the world may build.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1965E7-F300-7849-991A-FAE932B8A6E4}"/>
              </a:ext>
            </a:extLst>
          </p:cNvPr>
          <p:cNvSpPr/>
          <p:nvPr/>
        </p:nvSpPr>
        <p:spPr>
          <a:xfrm>
            <a:off x="6096000" y="1808922"/>
            <a:ext cx="2869096" cy="8945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7C47DAB-660E-784C-9AC1-FAD541550B9B}"/>
              </a:ext>
            </a:extLst>
          </p:cNvPr>
          <p:cNvSpPr/>
          <p:nvPr/>
        </p:nvSpPr>
        <p:spPr>
          <a:xfrm>
            <a:off x="6172200" y="4144617"/>
            <a:ext cx="2792896" cy="2882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04B455-9C6C-2B4E-A3C5-6D1E28810CCA}"/>
              </a:ext>
            </a:extLst>
          </p:cNvPr>
          <p:cNvSpPr txBox="1"/>
          <p:nvPr/>
        </p:nvSpPr>
        <p:spPr>
          <a:xfrm>
            <a:off x="8605342" y="5665304"/>
            <a:ext cx="14654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400" dirty="0">
                <a:solidFill>
                  <a:srgbClr val="C00000"/>
                </a:solidFill>
              </a:rPr>
              <a:t>arXiv:2007.14401</a:t>
            </a:r>
          </a:p>
        </p:txBody>
      </p:sp>
    </p:spTree>
    <p:extLst>
      <p:ext uri="{BB962C8B-B14F-4D97-AF65-F5344CB8AC3E}">
        <p14:creationId xmlns:p14="http://schemas.microsoft.com/office/powerpoint/2010/main" val="28307618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5E7AD-29E2-7E4A-81C4-D04BB993D8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6863"/>
            <a:ext cx="9144000" cy="884237"/>
          </a:xfrm>
        </p:spPr>
        <p:txBody>
          <a:bodyPr>
            <a:normAutofit/>
          </a:bodyPr>
          <a:lstStyle/>
          <a:p>
            <a:r>
              <a:rPr lang="de-DE" sz="3600" dirty="0"/>
              <a:t>Welcome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853B75-9563-4C49-A679-F2FA1F9F65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699" y="118265"/>
            <a:ext cx="11025709" cy="6469276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DD7DB04-4A68-B245-A7C7-C3B65686C48B}"/>
              </a:ext>
            </a:extLst>
          </p:cNvPr>
          <p:cNvSpPr/>
          <p:nvPr/>
        </p:nvSpPr>
        <p:spPr>
          <a:xfrm>
            <a:off x="2781837" y="1493948"/>
            <a:ext cx="1223493" cy="4687910"/>
          </a:xfrm>
          <a:prstGeom prst="rect">
            <a:avLst/>
          </a:prstGeom>
          <a:solidFill>
            <a:schemeClr val="bg2">
              <a:lumMod val="50000"/>
              <a:alpha val="22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6BA3E4-9D5E-8645-893B-88CD0D17AE11}"/>
              </a:ext>
            </a:extLst>
          </p:cNvPr>
          <p:cNvSpPr txBox="1"/>
          <p:nvPr/>
        </p:nvSpPr>
        <p:spPr>
          <a:xfrm>
            <a:off x="11771290" y="6463289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8756198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50915" y="103674"/>
            <a:ext cx="7772400" cy="786038"/>
          </a:xfrm>
        </p:spPr>
        <p:txBody>
          <a:bodyPr>
            <a:normAutofit fontScale="90000"/>
          </a:bodyPr>
          <a:lstStyle/>
          <a:p>
            <a:r>
              <a:rPr lang="en-US" sz="3200" b="1" dirty="0"/>
              <a:t>Three Messages from the 2m LINAC at Stanford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50915" y="1066232"/>
            <a:ext cx="835254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-- you do NOT need to promise to discover dark matter or know what new to expect</a:t>
            </a:r>
          </a:p>
          <a:p>
            <a:r>
              <a:rPr lang="en-US" b="1" dirty="0"/>
              <a:t>    when you increase the energy range </a:t>
            </a:r>
            <a:r>
              <a:rPr lang="en-US" dirty="0">
                <a:solidFill>
                  <a:srgbClr val="000090"/>
                </a:solidFill>
              </a:rPr>
              <a:t>(we yet may have to readjust our perception</a:t>
            </a:r>
          </a:p>
          <a:p>
            <a:r>
              <a:rPr lang="en-US" dirty="0">
                <a:solidFill>
                  <a:srgbClr val="000090"/>
                </a:solidFill>
              </a:rPr>
              <a:t>    about nature, its richness and as well our ability to predict and understand it.</a:t>
            </a:r>
          </a:p>
          <a:p>
            <a:r>
              <a:rPr lang="en-US" dirty="0">
                <a:solidFill>
                  <a:srgbClr val="000090"/>
                </a:solidFill>
              </a:rPr>
              <a:t>    </a:t>
            </a:r>
            <a:r>
              <a:rPr lang="en-US" dirty="0">
                <a:solidFill>
                  <a:srgbClr val="FF0000"/>
                </a:solidFill>
              </a:rPr>
              <a:t>‘we like to see the field to be driven by experiment’ </a:t>
            </a:r>
            <a:r>
              <a:rPr lang="mr-IN" dirty="0">
                <a:solidFill>
                  <a:srgbClr val="FF0000"/>
                </a:solidFill>
              </a:rPr>
              <a:t>–</a:t>
            </a:r>
            <a:r>
              <a:rPr lang="en-US" dirty="0">
                <a:solidFill>
                  <a:srgbClr val="FF0000"/>
                </a:solidFill>
              </a:rPr>
              <a:t> Burt Richter 2009</a:t>
            </a:r>
            <a:r>
              <a:rPr lang="en-US" dirty="0">
                <a:solidFill>
                  <a:srgbClr val="000090"/>
                </a:solidFill>
              </a:rPr>
              <a:t>)</a:t>
            </a:r>
          </a:p>
          <a:p>
            <a:endParaRPr lang="en-US" dirty="0"/>
          </a:p>
          <a:p>
            <a:r>
              <a:rPr lang="en-US" dirty="0"/>
              <a:t>-- </a:t>
            </a:r>
            <a:r>
              <a:rPr lang="en-US" b="1" dirty="0"/>
              <a:t>you can build a 2 mile electron </a:t>
            </a:r>
            <a:r>
              <a:rPr lang="en-US" b="1" dirty="0" err="1"/>
              <a:t>linac</a:t>
            </a:r>
            <a:r>
              <a:rPr lang="en-US" b="1" dirty="0"/>
              <a:t> in 3 years time, if you really want it</a:t>
            </a:r>
          </a:p>
          <a:p>
            <a:r>
              <a:rPr lang="en-US" b="1" dirty="0"/>
              <a:t>   </a:t>
            </a:r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we surely could build </a:t>
            </a:r>
            <a:r>
              <a:rPr lang="en-US" dirty="0" err="1">
                <a:solidFill>
                  <a:srgbClr val="FF0000"/>
                </a:solidFill>
              </a:rPr>
              <a:t>LHeC</a:t>
            </a:r>
            <a:r>
              <a:rPr lang="en-US" dirty="0">
                <a:solidFill>
                  <a:srgbClr val="FF0000"/>
                </a:solidFill>
              </a:rPr>
              <a:t>  and FCC-eh in short time when decided to do so</a:t>
            </a:r>
          </a:p>
          <a:p>
            <a:endParaRPr lang="en-US" dirty="0"/>
          </a:p>
          <a:p>
            <a:r>
              <a:rPr lang="en-US" dirty="0"/>
              <a:t>-- </a:t>
            </a:r>
            <a:r>
              <a:rPr lang="en-US" b="1" dirty="0"/>
              <a:t>electron-proton scattering is the best means to explore the substructure of matter</a:t>
            </a:r>
          </a:p>
          <a:p>
            <a:r>
              <a:rPr lang="en-US" b="1" dirty="0"/>
              <a:t>    </a:t>
            </a:r>
            <a:r>
              <a:rPr lang="en-US" dirty="0">
                <a:solidFill>
                  <a:srgbClr val="FF0000"/>
                </a:solidFill>
              </a:rPr>
              <a:t>a crucial complement to the LHC/FCC and moreover, now a unique Higgs facility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10008" y="4201352"/>
            <a:ext cx="7888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50 years since the discovery of quarks by the SLAC-MIT 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</a:rPr>
              <a:t>ep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 scattering experiment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6935" y="4939424"/>
            <a:ext cx="1989670" cy="3278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9304" y="4972186"/>
            <a:ext cx="2870200" cy="27940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1662779" y="4782371"/>
            <a:ext cx="876773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0261" y="5465085"/>
            <a:ext cx="8109274" cy="111123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897948" y="5465085"/>
            <a:ext cx="1225174" cy="2580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96384" y="4909466"/>
            <a:ext cx="1562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Vienna 8/1968</a:t>
            </a:r>
          </a:p>
        </p:txBody>
      </p:sp>
    </p:spTree>
    <p:extLst>
      <p:ext uri="{BB962C8B-B14F-4D97-AF65-F5344CB8AC3E}">
        <p14:creationId xmlns:p14="http://schemas.microsoft.com/office/powerpoint/2010/main" val="23426252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1532</TotalTime>
  <Words>1878</Words>
  <Application>Microsoft Macintosh PowerPoint</Application>
  <PresentationFormat>Widescreen</PresentationFormat>
  <Paragraphs>244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Wingdings</vt:lpstr>
      <vt:lpstr>Office Theme</vt:lpstr>
      <vt:lpstr>Introduction and Synergies</vt:lpstr>
      <vt:lpstr>LHeC, PERLE and FCC-eh</vt:lpstr>
      <vt:lpstr>Published in 2020</vt:lpstr>
      <vt:lpstr>Physics with Energy Frontier DIS</vt:lpstr>
      <vt:lpstr>Higgs in ep and pp [LHC and FCC]</vt:lpstr>
      <vt:lpstr>Machine Parameters and Operation - ep</vt:lpstr>
      <vt:lpstr>Machine Parameters - eA</vt:lpstr>
      <vt:lpstr>Welcome </vt:lpstr>
      <vt:lpstr>Three Messages from the 2m LINAC at Stanford</vt:lpstr>
      <vt:lpstr>Lessons/Scenarios/Prospect</vt:lpstr>
      <vt:lpstr>next</vt:lpstr>
      <vt:lpstr>The ERL in more Detail</vt:lpstr>
      <vt:lpstr>Developments +Partners</vt:lpstr>
      <vt:lpstr>Energy Recovery and Synergies</vt:lpstr>
      <vt:lpstr>PowerPoint Presentation</vt:lpstr>
      <vt:lpstr>Tasks for 2021-2025</vt:lpstr>
      <vt:lpstr>title</vt:lpstr>
      <vt:lpstr>Statement of the IAC to DG, published in 2007.14491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Klein, Max</dc:creator>
  <cp:lastModifiedBy>Klein, Max</cp:lastModifiedBy>
  <cp:revision>16</cp:revision>
  <dcterms:created xsi:type="dcterms:W3CDTF">2020-11-12T10:57:10Z</dcterms:created>
  <dcterms:modified xsi:type="dcterms:W3CDTF">2020-11-13T17:18:12Z</dcterms:modified>
</cp:coreProperties>
</file>