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tif" ContentType="image/tif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21386800" cy="30391100"/>
  <p:notesSz cx="6858000" cy="9144000"/>
  <p:defaultTextStyle>
    <a:lvl1pPr>
      <a:defRPr sz="5800">
        <a:latin typeface="Calibri"/>
        <a:ea typeface="Calibri"/>
        <a:cs typeface="Calibri"/>
        <a:sym typeface="Calibri"/>
      </a:defRPr>
    </a:lvl1pPr>
    <a:lvl2pPr indent="455612">
      <a:defRPr sz="5800">
        <a:latin typeface="Calibri"/>
        <a:ea typeface="Calibri"/>
        <a:cs typeface="Calibri"/>
        <a:sym typeface="Calibri"/>
      </a:defRPr>
    </a:lvl2pPr>
    <a:lvl3pPr indent="912812">
      <a:defRPr sz="5800">
        <a:latin typeface="Calibri"/>
        <a:ea typeface="Calibri"/>
        <a:cs typeface="Calibri"/>
        <a:sym typeface="Calibri"/>
      </a:defRPr>
    </a:lvl3pPr>
    <a:lvl4pPr indent="1370012">
      <a:defRPr sz="5800">
        <a:latin typeface="Calibri"/>
        <a:ea typeface="Calibri"/>
        <a:cs typeface="Calibri"/>
        <a:sym typeface="Calibri"/>
      </a:defRPr>
    </a:lvl4pPr>
    <a:lvl5pPr indent="1827212">
      <a:defRPr sz="5800">
        <a:latin typeface="Calibri"/>
        <a:ea typeface="Calibri"/>
        <a:cs typeface="Calibri"/>
        <a:sym typeface="Calibri"/>
      </a:defRPr>
    </a:lvl5pPr>
    <a:lvl6pPr>
      <a:defRPr sz="5800">
        <a:latin typeface="Calibri"/>
        <a:ea typeface="Calibri"/>
        <a:cs typeface="Calibri"/>
        <a:sym typeface="Calibri"/>
      </a:defRPr>
    </a:lvl6pPr>
    <a:lvl7pPr>
      <a:defRPr sz="5800">
        <a:latin typeface="Calibri"/>
        <a:ea typeface="Calibri"/>
        <a:cs typeface="Calibri"/>
        <a:sym typeface="Calibri"/>
      </a:defRPr>
    </a:lvl7pPr>
    <a:lvl8pPr>
      <a:defRPr sz="5800">
        <a:latin typeface="Calibri"/>
        <a:ea typeface="Calibri"/>
        <a:cs typeface="Calibri"/>
        <a:sym typeface="Calibri"/>
      </a:defRPr>
    </a:lvl8pPr>
    <a:lvl9pPr>
      <a:defRPr sz="5800"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096" y="5312"/>
      </p:cViewPr>
      <p:guideLst>
        <p:guide orient="horz" pos="9572"/>
        <p:guide pos="67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13325209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2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0400"/>
              <a:t>Body Level One</a:t>
            </a:r>
          </a:p>
          <a:p>
            <a:pPr lvl="1">
              <a:defRPr sz="1800"/>
            </a:pPr>
            <a:r>
              <a:rPr sz="10400"/>
              <a:t>Body Level Two</a:t>
            </a:r>
          </a:p>
          <a:p>
            <a:pPr lvl="2">
              <a:defRPr sz="1800"/>
            </a:pPr>
            <a:r>
              <a:rPr sz="10400"/>
              <a:t>Body Level Three</a:t>
            </a:r>
          </a:p>
          <a:p>
            <a:pPr lvl="3">
              <a:defRPr sz="1800"/>
            </a:pPr>
            <a:r>
              <a:rPr sz="10400"/>
              <a:t>Body Level Four</a:t>
            </a:r>
          </a:p>
          <a:p>
            <a:pPr lvl="4">
              <a:defRPr sz="1800"/>
            </a:pPr>
            <a:r>
              <a:rPr sz="10400"/>
              <a:t>Body Level Five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2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0400"/>
              <a:t>Body Level One</a:t>
            </a:r>
          </a:p>
          <a:p>
            <a:pPr lvl="1">
              <a:defRPr sz="1800"/>
            </a:pPr>
            <a:r>
              <a:rPr sz="10400"/>
              <a:t>Body Level Two</a:t>
            </a:r>
          </a:p>
          <a:p>
            <a:pPr lvl="2">
              <a:defRPr sz="1800"/>
            </a:pPr>
            <a:r>
              <a:rPr sz="10400"/>
              <a:t>Body Level Three</a:t>
            </a:r>
          </a:p>
          <a:p>
            <a:pPr lvl="3">
              <a:defRPr sz="1800"/>
            </a:pPr>
            <a:r>
              <a:rPr sz="10400"/>
              <a:t>Body Level Four</a:t>
            </a:r>
          </a:p>
          <a:p>
            <a:pPr lvl="4">
              <a:defRPr sz="1800"/>
            </a:pPr>
            <a:r>
              <a:rPr sz="10400"/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F81BD"/>
            </a:gs>
            <a:gs pos="100000">
              <a:srgbClr val="C4D5E9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69975" y="407987"/>
            <a:ext cx="19246850" cy="6683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47936" tIns="147936" rIns="147936" bIns="147936" anchor="ctr"/>
          <a:lstStyle/>
          <a:p>
            <a:pPr lvl="0">
              <a:defRPr sz="1800"/>
            </a:pPr>
            <a:r>
              <a:rPr sz="14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69975" y="7091362"/>
            <a:ext cx="19246850" cy="23299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47936" tIns="147936" rIns="147936" bIns="147936"/>
          <a:lstStyle/>
          <a:p>
            <a:pPr lvl="0">
              <a:defRPr sz="1800"/>
            </a:pPr>
            <a:r>
              <a:rPr sz="10400"/>
              <a:t>Body Level One</a:t>
            </a:r>
          </a:p>
          <a:p>
            <a:pPr lvl="1">
              <a:defRPr sz="1800"/>
            </a:pPr>
            <a:r>
              <a:rPr sz="10400"/>
              <a:t>Body Level Two</a:t>
            </a:r>
          </a:p>
          <a:p>
            <a:pPr lvl="2">
              <a:defRPr sz="1800"/>
            </a:pPr>
            <a:r>
              <a:rPr sz="10400"/>
              <a:t>Body Level Three</a:t>
            </a:r>
          </a:p>
          <a:p>
            <a:pPr lvl="3">
              <a:defRPr sz="1800"/>
            </a:pPr>
            <a:r>
              <a:rPr sz="10400"/>
              <a:t>Body Level Four</a:t>
            </a:r>
          </a:p>
          <a:p>
            <a:pPr lvl="4">
              <a:defRPr sz="1800"/>
            </a:pPr>
            <a:r>
              <a:rPr sz="104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5327312" y="28531045"/>
            <a:ext cx="4989513" cy="892773"/>
          </a:xfrm>
          <a:prstGeom prst="rect">
            <a:avLst/>
          </a:prstGeom>
          <a:ln w="12700">
            <a:miter lim="400000"/>
          </a:ln>
        </p:spPr>
        <p:txBody>
          <a:bodyPr lIns="147936" tIns="147936" rIns="147936" bIns="147936" anchor="ctr">
            <a:spAutoFit/>
          </a:bodyPr>
          <a:lstStyle>
            <a:lvl1pPr algn="r" defTabSz="1477962">
              <a:defRPr sz="3900"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xmlns:p14="http://schemas.microsoft.com/office/powerpoint/2010/main" spd="med"/>
  <p:txStyles>
    <p:titleStyle>
      <a:lvl1pPr algn="ctr" defTabSz="1477962">
        <a:defRPr sz="14200">
          <a:latin typeface="Calibri"/>
          <a:ea typeface="Calibri"/>
          <a:cs typeface="Calibri"/>
          <a:sym typeface="Calibri"/>
        </a:defRPr>
      </a:lvl1pPr>
      <a:lvl2pPr algn="ctr" defTabSz="1477962">
        <a:defRPr sz="14200">
          <a:latin typeface="Calibri"/>
          <a:ea typeface="Calibri"/>
          <a:cs typeface="Calibri"/>
          <a:sym typeface="Calibri"/>
        </a:defRPr>
      </a:lvl2pPr>
      <a:lvl3pPr algn="ctr" defTabSz="1477962">
        <a:defRPr sz="14200">
          <a:latin typeface="Calibri"/>
          <a:ea typeface="Calibri"/>
          <a:cs typeface="Calibri"/>
          <a:sym typeface="Calibri"/>
        </a:defRPr>
      </a:lvl3pPr>
      <a:lvl4pPr algn="ctr" defTabSz="1477962">
        <a:defRPr sz="14200">
          <a:latin typeface="Calibri"/>
          <a:ea typeface="Calibri"/>
          <a:cs typeface="Calibri"/>
          <a:sym typeface="Calibri"/>
        </a:defRPr>
      </a:lvl4pPr>
      <a:lvl5pPr algn="ctr" defTabSz="1477962">
        <a:defRPr sz="14200">
          <a:latin typeface="Calibri"/>
          <a:ea typeface="Calibri"/>
          <a:cs typeface="Calibri"/>
          <a:sym typeface="Calibri"/>
        </a:defRPr>
      </a:lvl5pPr>
      <a:lvl6pPr indent="457200" algn="ctr" defTabSz="1477962">
        <a:defRPr sz="14200">
          <a:latin typeface="Calibri"/>
          <a:ea typeface="Calibri"/>
          <a:cs typeface="Calibri"/>
          <a:sym typeface="Calibri"/>
        </a:defRPr>
      </a:lvl6pPr>
      <a:lvl7pPr indent="914400" algn="ctr" defTabSz="1477962">
        <a:defRPr sz="14200">
          <a:latin typeface="Calibri"/>
          <a:ea typeface="Calibri"/>
          <a:cs typeface="Calibri"/>
          <a:sym typeface="Calibri"/>
        </a:defRPr>
      </a:lvl7pPr>
      <a:lvl8pPr indent="1371600" algn="ctr" defTabSz="1477962">
        <a:defRPr sz="14200">
          <a:latin typeface="Calibri"/>
          <a:ea typeface="Calibri"/>
          <a:cs typeface="Calibri"/>
          <a:sym typeface="Calibri"/>
        </a:defRPr>
      </a:lvl8pPr>
      <a:lvl9pPr indent="1828800" algn="ctr" defTabSz="1477962">
        <a:defRPr sz="14200">
          <a:latin typeface="Calibri"/>
          <a:ea typeface="Calibri"/>
          <a:cs typeface="Calibri"/>
          <a:sym typeface="Calibri"/>
        </a:defRPr>
      </a:lvl9pPr>
    </p:titleStyle>
    <p:bodyStyle>
      <a:lvl1pPr marL="1108075" indent="-1108075" defTabSz="1477962">
        <a:spcBef>
          <a:spcPts val="2400"/>
        </a:spcBef>
        <a:buSzPct val="100000"/>
        <a:buFont typeface="Arial"/>
        <a:buChar char="»"/>
        <a:defRPr sz="10400">
          <a:latin typeface="Calibri"/>
          <a:ea typeface="Calibri"/>
          <a:cs typeface="Calibri"/>
          <a:sym typeface="Calibri"/>
        </a:defRPr>
      </a:lvl1pPr>
      <a:lvl2pPr marL="2535464" indent="-1055914" defTabSz="1477962">
        <a:spcBef>
          <a:spcPts val="2400"/>
        </a:spcBef>
        <a:buSzPct val="100000"/>
        <a:buFont typeface="Arial"/>
        <a:buChar char="–"/>
        <a:defRPr sz="10400">
          <a:latin typeface="Calibri"/>
          <a:ea typeface="Calibri"/>
          <a:cs typeface="Calibri"/>
          <a:sym typeface="Calibri"/>
        </a:defRPr>
      </a:lvl2pPr>
      <a:lvl3pPr marL="3943350" indent="-984250" defTabSz="1477962">
        <a:spcBef>
          <a:spcPts val="2400"/>
        </a:spcBef>
        <a:buSzPct val="100000"/>
        <a:buFont typeface="Arial"/>
        <a:buChar char="•"/>
        <a:defRPr sz="10400">
          <a:latin typeface="Calibri"/>
          <a:ea typeface="Calibri"/>
          <a:cs typeface="Calibri"/>
          <a:sym typeface="Calibri"/>
        </a:defRPr>
      </a:lvl3pPr>
      <a:lvl4pPr marL="5619750" indent="-1181100" defTabSz="1477962">
        <a:spcBef>
          <a:spcPts val="2400"/>
        </a:spcBef>
        <a:buSzPct val="100000"/>
        <a:buFont typeface="Arial"/>
        <a:buChar char="–"/>
        <a:defRPr sz="10400">
          <a:latin typeface="Calibri"/>
          <a:ea typeface="Calibri"/>
          <a:cs typeface="Calibri"/>
          <a:sym typeface="Calibri"/>
        </a:defRPr>
      </a:lvl4pPr>
      <a:lvl5pPr marL="10183283" indent="-4265083" defTabSz="1477962">
        <a:spcBef>
          <a:spcPts val="2400"/>
        </a:spcBef>
        <a:buSzPct val="100000"/>
        <a:buFont typeface="Arial"/>
        <a:buChar char="»"/>
        <a:defRPr sz="10400">
          <a:latin typeface="Calibri"/>
          <a:ea typeface="Calibri"/>
          <a:cs typeface="Calibri"/>
          <a:sym typeface="Calibri"/>
        </a:defRPr>
      </a:lvl5pPr>
      <a:lvl6pPr marL="10640483" indent="-4265083" defTabSz="1477962">
        <a:spcBef>
          <a:spcPts val="2400"/>
        </a:spcBef>
        <a:buSzPct val="100000"/>
        <a:buFont typeface="Arial"/>
        <a:buChar char="•"/>
        <a:defRPr sz="10400">
          <a:latin typeface="Calibri"/>
          <a:ea typeface="Calibri"/>
          <a:cs typeface="Calibri"/>
          <a:sym typeface="Calibri"/>
        </a:defRPr>
      </a:lvl6pPr>
      <a:lvl7pPr marL="11097683" indent="-4265083" defTabSz="1477962">
        <a:spcBef>
          <a:spcPts val="2400"/>
        </a:spcBef>
        <a:buSzPct val="100000"/>
        <a:buFont typeface="Arial"/>
        <a:buChar char="•"/>
        <a:defRPr sz="10400">
          <a:latin typeface="Calibri"/>
          <a:ea typeface="Calibri"/>
          <a:cs typeface="Calibri"/>
          <a:sym typeface="Calibri"/>
        </a:defRPr>
      </a:lvl7pPr>
      <a:lvl8pPr marL="11554883" indent="-4265083" defTabSz="1477962">
        <a:spcBef>
          <a:spcPts val="2400"/>
        </a:spcBef>
        <a:buSzPct val="100000"/>
        <a:buFont typeface="Arial"/>
        <a:buChar char="•"/>
        <a:defRPr sz="10400">
          <a:latin typeface="Calibri"/>
          <a:ea typeface="Calibri"/>
          <a:cs typeface="Calibri"/>
          <a:sym typeface="Calibri"/>
        </a:defRPr>
      </a:lvl8pPr>
      <a:lvl9pPr marL="12012083" indent="-4265083" defTabSz="1477962">
        <a:spcBef>
          <a:spcPts val="2400"/>
        </a:spcBef>
        <a:buSzPct val="100000"/>
        <a:buFont typeface="Arial"/>
        <a:buChar char="•"/>
        <a:defRPr sz="10400">
          <a:latin typeface="Calibri"/>
          <a:ea typeface="Calibri"/>
          <a:cs typeface="Calibri"/>
          <a:sym typeface="Calibri"/>
        </a:defRPr>
      </a:lvl9pPr>
    </p:bodyStyle>
    <p:otherStyle>
      <a:lvl1pPr algn="r" defTabSz="1477962">
        <a:defRPr sz="39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5612" algn="r" defTabSz="1477962">
        <a:defRPr sz="39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2812" algn="r" defTabSz="1477962">
        <a:defRPr sz="39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0012" algn="r" defTabSz="1477962">
        <a:defRPr sz="39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7212" algn="r" defTabSz="1477962">
        <a:defRPr sz="39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 defTabSz="1477962">
        <a:defRPr sz="39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 defTabSz="1477962">
        <a:defRPr sz="39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 defTabSz="1477962">
        <a:defRPr sz="39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 defTabSz="1477962">
        <a:defRPr sz="39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microsoft.com/office/2007/relationships/hdphoto" Target="../media/hdphoto2.wdp"/><Relationship Id="rId21" Type="http://schemas.openxmlformats.org/officeDocument/2006/relationships/image" Target="../media/image18.png"/><Relationship Id="rId22" Type="http://schemas.microsoft.com/office/2007/relationships/hdphoto" Target="../media/hdphoto3.wdp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1" Type="http://schemas.openxmlformats.org/officeDocument/2006/relationships/image" Target="../media/image10.tif"/><Relationship Id="rId12" Type="http://schemas.openxmlformats.org/officeDocument/2006/relationships/image" Target="../media/image11.tif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266246" y="4791242"/>
            <a:ext cx="21095154" cy="6779106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  <a:round/>
          </a:ln>
          <a:effectLst>
            <a:outerShdw blurRad="63500" dist="107763" dir="27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2959100">
              <a:defRPr sz="2800"/>
            </a:pPr>
            <a:endParaRPr dirty="0"/>
          </a:p>
        </p:txBody>
      </p:sp>
      <p:grpSp>
        <p:nvGrpSpPr>
          <p:cNvPr id="23" name="Group 23"/>
          <p:cNvGrpSpPr/>
          <p:nvPr/>
        </p:nvGrpSpPr>
        <p:grpSpPr>
          <a:xfrm>
            <a:off x="195394" y="11656638"/>
            <a:ext cx="21091611" cy="7659546"/>
            <a:chOff x="0" y="0"/>
            <a:chExt cx="21091610" cy="7659544"/>
          </a:xfrm>
        </p:grpSpPr>
        <p:sp>
          <p:nvSpPr>
            <p:cNvPr id="19" name="Shape 19"/>
            <p:cNvSpPr/>
            <p:nvPr/>
          </p:nvSpPr>
          <p:spPr>
            <a:xfrm>
              <a:off x="0" y="94454"/>
              <a:ext cx="21064276" cy="756509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1F497D"/>
              </a:solidFill>
              <a:prstDash val="solid"/>
              <a:round/>
            </a:ln>
            <a:effectLst>
              <a:outerShdw blurRad="63500" dist="107763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2959100">
                <a:defRPr sz="2800"/>
              </a:pPr>
              <a:endParaRPr/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23251" y="0"/>
              <a:ext cx="21068360" cy="1077382"/>
              <a:chOff x="0" y="0"/>
              <a:chExt cx="21068358" cy="1077381"/>
            </a:xfrm>
          </p:grpSpPr>
          <p:sp>
            <p:nvSpPr>
              <p:cNvPr id="20" name="Shape 20"/>
              <p:cNvSpPr/>
              <p:nvPr/>
            </p:nvSpPr>
            <p:spPr>
              <a:xfrm>
                <a:off x="0" y="89781"/>
                <a:ext cx="21068359" cy="897819"/>
              </a:xfrm>
              <a:prstGeom prst="rect">
                <a:avLst/>
              </a:prstGeom>
              <a:gradFill flip="none" rotWithShape="1">
                <a:gsLst>
                  <a:gs pos="0">
                    <a:srgbClr val="3F6797"/>
                  </a:gs>
                  <a:gs pos="100000">
                    <a:srgbClr val="A7C0DE"/>
                  </a:gs>
                </a:gsLst>
                <a:lin ang="16200000" scaled="0"/>
              </a:gra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defTabSz="2959100">
                  <a:defRPr sz="4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96242" y="-1"/>
                <a:ext cx="14531013" cy="10773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defTabSz="2959100">
                  <a:defRPr sz="1800"/>
                </a:pPr>
                <a:r>
                  <a:rPr sz="4400">
                    <a:solidFill>
                      <a:srgbClr val="FFFFFF"/>
                    </a:solidFill>
                  </a:rPr>
                  <a:t>LHeC - Detector Layout</a:t>
                </a:r>
              </a:p>
            </p:txBody>
          </p:sp>
        </p:grpSp>
      </p:grpSp>
      <p:grpSp>
        <p:nvGrpSpPr>
          <p:cNvPr id="45" name="Group 45"/>
          <p:cNvGrpSpPr/>
          <p:nvPr/>
        </p:nvGrpSpPr>
        <p:grpSpPr>
          <a:xfrm>
            <a:off x="101600" y="13639298"/>
            <a:ext cx="8972461" cy="5150065"/>
            <a:chOff x="218303" y="101259"/>
            <a:chExt cx="8000605" cy="4272766"/>
          </a:xfrm>
        </p:grpSpPr>
        <p:pic>
          <p:nvPicPr>
            <p:cNvPr id="31" name="LHeD_small-solenoid.root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51540" y="101259"/>
              <a:ext cx="6749375" cy="4272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" name="Shape 32"/>
            <p:cNvSpPr/>
            <p:nvPr/>
          </p:nvSpPr>
          <p:spPr>
            <a:xfrm>
              <a:off x="3804994" y="1948817"/>
              <a:ext cx="2146586" cy="65506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55563">
                <a:buClr>
                  <a:srgbClr val="FFFFFF"/>
                </a:buClr>
                <a:defRPr sz="1600">
                  <a:solidFill>
                    <a:srgbClr val="FFFFFF"/>
                  </a:solidFill>
                  <a:uFill>
                    <a:solidFill/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600" dirty="0">
                  <a:solidFill>
                    <a:srgbClr val="FFFFFF"/>
                  </a:solidFill>
                  <a:uFill>
                    <a:solidFill/>
                  </a:uFill>
                </a:rPr>
                <a:t> Tracker</a:t>
              </a:r>
            </a:p>
          </p:txBody>
        </p:sp>
        <p:sp>
          <p:nvSpPr>
            <p:cNvPr id="33" name="Shape 33"/>
            <p:cNvSpPr/>
            <p:nvPr/>
          </p:nvSpPr>
          <p:spPr>
            <a:xfrm>
              <a:off x="2684985" y="1136452"/>
              <a:ext cx="2784777" cy="31555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55563">
                <a:buClr>
                  <a:srgbClr val="FFFFFF"/>
                </a:buClr>
                <a:defRPr sz="1800">
                  <a:solidFill>
                    <a:srgbClr val="FFFFFF"/>
                  </a:solidFill>
                  <a:uFill>
                    <a:solidFill/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  <a:uFillTx/>
                </a:defRPr>
              </a:pPr>
              <a:r>
                <a:rPr dirty="0" err="1">
                  <a:solidFill>
                    <a:srgbClr val="FFFFFF"/>
                  </a:solidFill>
                  <a:uFill>
                    <a:solidFill/>
                  </a:uFill>
                </a:rPr>
                <a:t>HCAL</a:t>
              </a:r>
              <a:endParaRPr dirty="0">
                <a:solidFill>
                  <a:srgbClr val="FFFFFF"/>
                </a:solidFill>
                <a:uFill>
                  <a:solidFill/>
                </a:uFill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3409274" y="1537281"/>
              <a:ext cx="1747481" cy="34702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8100">
                <a:buClr>
                  <a:srgbClr val="FFFFFF"/>
                </a:buClr>
                <a:buFont typeface="Calibri"/>
                <a:defRPr sz="2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Solenoid</a:t>
              </a:r>
            </a:p>
          </p:txBody>
        </p:sp>
        <p:sp>
          <p:nvSpPr>
            <p:cNvPr id="35" name="Shape 35"/>
            <p:cNvSpPr/>
            <p:nvPr/>
          </p:nvSpPr>
          <p:spPr>
            <a:xfrm>
              <a:off x="5719137" y="1592365"/>
              <a:ext cx="1004731" cy="34702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8100">
                <a:buClr>
                  <a:srgbClr val="FFFFFF"/>
                </a:buClr>
                <a:buFont typeface="Calibri"/>
                <a:defRPr sz="1800" b="1">
                  <a:solidFill>
                    <a:srgbClr val="FFFFFF"/>
                  </a:solidFill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 dirty="0">
                  <a:solidFill>
                    <a:srgbClr val="FFFFFF"/>
                  </a:solidFill>
                  <a:uFill>
                    <a:solidFill/>
                  </a:uFill>
                </a:rPr>
                <a:t>Dipole</a:t>
              </a:r>
            </a:p>
          </p:txBody>
        </p:sp>
        <p:sp>
          <p:nvSpPr>
            <p:cNvPr id="36" name="Shape 36"/>
            <p:cNvSpPr/>
            <p:nvPr/>
          </p:nvSpPr>
          <p:spPr>
            <a:xfrm>
              <a:off x="3057645" y="341170"/>
              <a:ext cx="3261364" cy="555780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8100">
                <a:buClr>
                  <a:srgbClr val="FFFFFF"/>
                </a:buClr>
                <a:buFont typeface="Calibri"/>
                <a:defRPr sz="2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400" b="1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Muon</a:t>
              </a:r>
              <a:r>
                <a:rPr sz="2400"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 Detector</a:t>
              </a:r>
            </a:p>
          </p:txBody>
        </p:sp>
        <p:sp>
          <p:nvSpPr>
            <p:cNvPr id="37" name="Shape 37"/>
            <p:cNvSpPr/>
            <p:nvPr/>
          </p:nvSpPr>
          <p:spPr>
            <a:xfrm>
              <a:off x="699072" y="1582067"/>
              <a:ext cx="2237086" cy="1345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1800"/>
              </a:pPr>
              <a:r>
                <a:rPr lang="en-US" dirty="0" err="1" smtClean="0"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Fwd</a:t>
              </a:r>
              <a:endParaRPr lang="en-US" dirty="0" smtClean="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endParaRPr>
            </a:p>
            <a:p>
              <a:pPr lvl="0" algn="ctr" defTabSz="584200">
                <a:defRPr sz="1800"/>
              </a:pPr>
              <a:r>
                <a:rPr dirty="0" smtClean="0"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Calorimeter </a:t>
              </a:r>
              <a:endParaRPr dirty="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endParaRPr>
            </a:p>
            <a:p>
              <a:pPr lvl="0" algn="ctr" defTabSz="584200">
                <a:defRPr sz="1800"/>
              </a:pPr>
              <a:r>
                <a:rPr dirty="0"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Inserts</a:t>
              </a:r>
            </a:p>
          </p:txBody>
        </p:sp>
        <p:sp>
          <p:nvSpPr>
            <p:cNvPr id="38" name="Shape 38"/>
            <p:cNvSpPr/>
            <p:nvPr/>
          </p:nvSpPr>
          <p:spPr>
            <a:xfrm>
              <a:off x="4906602" y="1708506"/>
              <a:ext cx="2124816" cy="106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584200">
                <a:defRPr sz="1800"/>
              </a:pPr>
              <a:r>
                <a:rPr lang="en-US" dirty="0" err="1" smtClean="0"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Bwd</a:t>
              </a:r>
              <a:endParaRPr lang="en-US" dirty="0" smtClean="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endParaRPr>
            </a:p>
            <a:p>
              <a:pPr lvl="0" algn="ctr" defTabSz="584200">
                <a:defRPr sz="1800"/>
              </a:pPr>
              <a:r>
                <a:rPr dirty="0" smtClean="0"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Calorimeter </a:t>
              </a:r>
              <a:endParaRPr dirty="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endParaRPr>
            </a:p>
            <a:p>
              <a:pPr lvl="0" algn="ctr" defTabSz="584200">
                <a:defRPr sz="1800"/>
              </a:pPr>
              <a:r>
                <a:rPr dirty="0"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rPr>
                <a:t>Inserts</a:t>
              </a:r>
            </a:p>
          </p:txBody>
        </p:sp>
        <p:sp>
          <p:nvSpPr>
            <p:cNvPr id="39" name="Shape 39"/>
            <p:cNvSpPr/>
            <p:nvPr/>
          </p:nvSpPr>
          <p:spPr>
            <a:xfrm>
              <a:off x="7080885" y="1845244"/>
              <a:ext cx="1138023" cy="449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defTabSz="1295400">
                <a:defRPr sz="18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 lvl="0">
                <a:defRPr i="0">
                  <a:solidFill>
                    <a:srgbClr val="000000"/>
                  </a:solidFill>
                  <a:uFillTx/>
                </a:defRPr>
              </a:pPr>
              <a:r>
                <a:rPr i="1" dirty="0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</a:rPr>
                <a:t>p/A</a:t>
              </a:r>
            </a:p>
          </p:txBody>
        </p:sp>
        <p:sp>
          <p:nvSpPr>
            <p:cNvPr id="40" name="Shape 40"/>
            <p:cNvSpPr/>
            <p:nvPr/>
          </p:nvSpPr>
          <p:spPr>
            <a:xfrm flipV="1">
              <a:off x="7131965" y="2226909"/>
              <a:ext cx="356599" cy="1"/>
            </a:xfrm>
            <a:prstGeom prst="line">
              <a:avLst/>
            </a:prstGeom>
            <a:noFill/>
            <a:ln w="50800" cap="flat">
              <a:solidFill>
                <a:srgbClr val="E324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218303" y="1851084"/>
              <a:ext cx="1004730" cy="62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defTabSz="1295400">
                <a:defRPr sz="18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 lvl="0">
                <a:defRPr i="0">
                  <a:solidFill>
                    <a:srgbClr val="000000"/>
                  </a:solidFill>
                  <a:uFillTx/>
                </a:defRPr>
              </a:pPr>
              <a:r>
                <a:rPr i="1" dirty="0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</a:rPr>
                <a:t>e∓</a:t>
              </a:r>
            </a:p>
          </p:txBody>
        </p:sp>
        <p:sp>
          <p:nvSpPr>
            <p:cNvPr id="42" name="Shape 42"/>
            <p:cNvSpPr/>
            <p:nvPr/>
          </p:nvSpPr>
          <p:spPr>
            <a:xfrm flipV="1">
              <a:off x="354196" y="2220054"/>
              <a:ext cx="356599" cy="1"/>
            </a:xfrm>
            <a:prstGeom prst="line">
              <a:avLst/>
            </a:prstGeom>
            <a:noFill/>
            <a:ln w="50800" cap="flat">
              <a:solidFill>
                <a:srgbClr val="E324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3940887" y="2414219"/>
              <a:ext cx="1004730" cy="82417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8100">
                <a:buClr>
                  <a:srgbClr val="FFFFFF"/>
                </a:buClr>
                <a:buFont typeface="Calibri"/>
                <a:defRPr sz="1800" b="1">
                  <a:solidFill>
                    <a:srgbClr val="FFFFFF"/>
                  </a:solidFill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 dirty="0">
                  <a:solidFill>
                    <a:srgbClr val="FFFFFF"/>
                  </a:solidFill>
                  <a:uFill>
                    <a:solidFill/>
                  </a:uFill>
                </a:rPr>
                <a:t>EMC</a:t>
              </a:r>
            </a:p>
          </p:txBody>
        </p:sp>
        <p:sp>
          <p:nvSpPr>
            <p:cNvPr id="44" name="Shape 44"/>
            <p:cNvSpPr/>
            <p:nvPr/>
          </p:nvSpPr>
          <p:spPr>
            <a:xfrm>
              <a:off x="1331591" y="1592365"/>
              <a:ext cx="1300651" cy="44048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8100">
                <a:buClr>
                  <a:srgbClr val="FFFFFF"/>
                </a:buClr>
                <a:buFont typeface="Calibri"/>
                <a:defRPr sz="1800" b="1">
                  <a:solidFill>
                    <a:srgbClr val="FFFFFF"/>
                  </a:solidFill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 dirty="0">
                  <a:solidFill>
                    <a:srgbClr val="FFFFFF"/>
                  </a:solidFill>
                  <a:uFill>
                    <a:solidFill/>
                  </a:uFill>
                </a:rPr>
                <a:t>Dipole</a:t>
              </a:r>
            </a:p>
          </p:txBody>
        </p:sp>
      </p:grpSp>
      <p:sp>
        <p:nvSpPr>
          <p:cNvPr id="46" name="Shape 46"/>
          <p:cNvSpPr/>
          <p:nvPr/>
        </p:nvSpPr>
        <p:spPr>
          <a:xfrm>
            <a:off x="4472140" y="7966624"/>
            <a:ext cx="184374" cy="535477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2959100">
              <a:defRPr sz="2800"/>
            </a:lvl1pPr>
          </a:lstStyle>
          <a:p>
            <a:pPr lvl="0">
              <a:defRPr sz="1800"/>
            </a:pPr>
            <a:r>
              <a:rPr sz="2800"/>
              <a:t> </a:t>
            </a:r>
          </a:p>
        </p:txBody>
      </p:sp>
      <p:sp>
        <p:nvSpPr>
          <p:cNvPr id="47" name="Shape 47"/>
          <p:cNvSpPr/>
          <p:nvPr/>
        </p:nvSpPr>
        <p:spPr>
          <a:xfrm>
            <a:off x="117475" y="194151"/>
            <a:ext cx="21101050" cy="2108201"/>
          </a:xfrm>
          <a:prstGeom prst="rect">
            <a:avLst/>
          </a:prstGeom>
          <a:gradFill>
            <a:gsLst>
              <a:gs pos="0">
                <a:srgbClr val="3F6797"/>
              </a:gs>
              <a:gs pos="100000">
                <a:srgbClr val="A7C0DE"/>
              </a:gs>
            </a:gsLst>
            <a:lin ang="16200000"/>
          </a:gradFill>
          <a:ln>
            <a:solidFill/>
            <a:round/>
          </a:ln>
          <a:effectLst>
            <a:outerShdw blurRad="63500" dist="107763" dir="27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defTabSz="1477962"/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38111" y="2546350"/>
            <a:ext cx="21078828" cy="20313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0000FF"/>
            </a:solidFill>
            <a:round/>
          </a:ln>
          <a:effectLst>
            <a:outerShdw blurRad="63500" dist="107763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14300" lvl="0" defTabSz="1477962">
              <a:defRPr sz="1800"/>
            </a:pPr>
            <a:r>
              <a:rPr sz="2200" dirty="0" smtClean="0">
                <a:solidFill>
                  <a:srgbClr val="FFFFFF"/>
                </a:solidFill>
              </a:rPr>
              <a:t>The </a:t>
            </a:r>
            <a:r>
              <a:rPr sz="2200" dirty="0">
                <a:solidFill>
                  <a:srgbClr val="FFFFFF"/>
                </a:solidFill>
              </a:rPr>
              <a:t>Large Hadron electron </a:t>
            </a:r>
            <a:r>
              <a:rPr sz="2200" dirty="0" smtClean="0">
                <a:solidFill>
                  <a:srgbClr val="FFFFFF"/>
                </a:solidFill>
              </a:rPr>
              <a:t>Collider</a:t>
            </a:r>
            <a:r>
              <a:rPr lang="en-GB" sz="2200" dirty="0" smtClean="0">
                <a:solidFill>
                  <a:srgbClr val="FFFFFF"/>
                </a:solidFill>
              </a:rPr>
              <a:t> is a project for future </a:t>
            </a:r>
            <a:r>
              <a:rPr lang="en-GB" sz="2200" dirty="0" err="1" smtClean="0">
                <a:solidFill>
                  <a:srgbClr val="FFFFFF"/>
                </a:solidFill>
              </a:rPr>
              <a:t>ep</a:t>
            </a:r>
            <a:r>
              <a:rPr lang="en-GB" sz="2200" dirty="0" smtClean="0">
                <a:solidFill>
                  <a:srgbClr val="FFFFFF"/>
                </a:solidFill>
              </a:rPr>
              <a:t> and </a:t>
            </a:r>
            <a:r>
              <a:rPr lang="en-GB" sz="2200" dirty="0" err="1" smtClean="0">
                <a:solidFill>
                  <a:srgbClr val="FFFFFF"/>
                </a:solidFill>
              </a:rPr>
              <a:t>eA</a:t>
            </a:r>
            <a:r>
              <a:rPr lang="en-GB" sz="2200" dirty="0" smtClean="0">
                <a:solidFill>
                  <a:srgbClr val="FFFFFF"/>
                </a:solidFill>
              </a:rPr>
              <a:t> collisions from a new energy recovery </a:t>
            </a:r>
            <a:r>
              <a:rPr lang="en-GB" sz="2200" dirty="0" err="1" smtClean="0">
                <a:solidFill>
                  <a:srgbClr val="FFFFFF"/>
                </a:solidFill>
              </a:rPr>
              <a:t>linac</a:t>
            </a:r>
            <a:r>
              <a:rPr lang="en-GB" sz="2200" dirty="0" smtClean="0">
                <a:solidFill>
                  <a:srgbClr val="FFFFFF"/>
                </a:solidFill>
              </a:rPr>
              <a:t> of ~60 </a:t>
            </a:r>
            <a:r>
              <a:rPr lang="en-GB" sz="2200" dirty="0" err="1" smtClean="0">
                <a:solidFill>
                  <a:srgbClr val="FFFFFF"/>
                </a:solidFill>
              </a:rPr>
              <a:t>GeV</a:t>
            </a:r>
            <a:r>
              <a:rPr lang="en-GB" sz="2200" dirty="0" smtClean="0">
                <a:solidFill>
                  <a:srgbClr val="FFFFFF"/>
                </a:solidFill>
              </a:rPr>
              <a:t> energy and the LHC, and later the FCC. It needs</a:t>
            </a:r>
            <a:r>
              <a:rPr sz="2200" dirty="0" smtClean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a multi-purpose </a:t>
            </a:r>
            <a:r>
              <a:rPr sz="2200" dirty="0" smtClean="0">
                <a:solidFill>
                  <a:srgbClr val="FFFFFF"/>
                </a:solidFill>
              </a:rPr>
              <a:t>detector </a:t>
            </a:r>
            <a:r>
              <a:rPr lang="en-GB" sz="2200" dirty="0" smtClean="0">
                <a:solidFill>
                  <a:srgbClr val="FFFFFF"/>
                </a:solidFill>
              </a:rPr>
              <a:t>for pursuing</a:t>
            </a:r>
            <a:r>
              <a:rPr sz="2200" dirty="0" smtClean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a unique physics programme of deep inelastic </a:t>
            </a:r>
            <a:r>
              <a:rPr sz="2200" dirty="0" smtClean="0">
                <a:solidFill>
                  <a:srgbClr val="FFFFFF"/>
                </a:solidFill>
              </a:rPr>
              <a:t>scattering</a:t>
            </a:r>
            <a:r>
              <a:rPr lang="en-US" sz="2200" dirty="0" smtClean="0">
                <a:solidFill>
                  <a:srgbClr val="FFFFFF"/>
                </a:solidFill>
              </a:rPr>
              <a:t> (DIS)</a:t>
            </a:r>
            <a:r>
              <a:rPr sz="2200" dirty="0" smtClean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with </a:t>
            </a:r>
            <a:r>
              <a:rPr lang="en-GB" sz="2200" dirty="0" smtClean="0">
                <a:solidFill>
                  <a:srgbClr val="FFFFFF"/>
                </a:solidFill>
              </a:rPr>
              <a:t>high</a:t>
            </a:r>
            <a:r>
              <a:rPr sz="2200" dirty="0" smtClean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precision over a hugely extended kinematic </a:t>
            </a:r>
            <a:r>
              <a:rPr sz="2200" dirty="0" smtClean="0">
                <a:solidFill>
                  <a:srgbClr val="FFFFFF"/>
                </a:solidFill>
              </a:rPr>
              <a:t>range</a:t>
            </a:r>
            <a:r>
              <a:rPr lang="en-GB" sz="2200" dirty="0" smtClean="0">
                <a:solidFill>
                  <a:srgbClr val="FFFFFF"/>
                </a:solidFill>
              </a:rPr>
              <a:t> </a:t>
            </a:r>
            <a:r>
              <a:rPr lang="en-GB" sz="2200" dirty="0" err="1" smtClean="0">
                <a:solidFill>
                  <a:srgbClr val="FFFFFF"/>
                </a:solidFill>
              </a:rPr>
              <a:t>wrt</a:t>
            </a:r>
            <a:r>
              <a:rPr lang="en-GB" sz="2200" dirty="0" smtClean="0">
                <a:solidFill>
                  <a:srgbClr val="FFFFFF"/>
                </a:solidFill>
              </a:rPr>
              <a:t>. HERA</a:t>
            </a:r>
            <a:r>
              <a:rPr sz="2200" dirty="0" smtClean="0">
                <a:solidFill>
                  <a:srgbClr val="FFFFFF"/>
                </a:solidFill>
              </a:rPr>
              <a:t>.  </a:t>
            </a:r>
            <a:r>
              <a:rPr sz="2200" dirty="0">
                <a:solidFill>
                  <a:srgbClr val="FFFFFF"/>
                </a:solidFill>
              </a:rPr>
              <a:t>This contribution summarises </a:t>
            </a:r>
            <a:r>
              <a:rPr lang="en-GB" sz="2200" dirty="0" smtClean="0">
                <a:solidFill>
                  <a:srgbClr val="FFFFFF"/>
                </a:solidFill>
              </a:rPr>
              <a:t>the current</a:t>
            </a:r>
            <a:r>
              <a:rPr sz="2200" dirty="0" smtClean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design concepts for a new </a:t>
            </a:r>
            <a:r>
              <a:rPr sz="2200" dirty="0" smtClean="0">
                <a:solidFill>
                  <a:srgbClr val="FFFFFF"/>
                </a:solidFill>
              </a:rPr>
              <a:t>detector</a:t>
            </a:r>
            <a:r>
              <a:rPr lang="en-GB" sz="2200" dirty="0">
                <a:solidFill>
                  <a:srgbClr val="FFFFFF"/>
                </a:solidFill>
              </a:rPr>
              <a:t> </a:t>
            </a:r>
            <a:r>
              <a:rPr sz="2200" dirty="0" smtClean="0">
                <a:solidFill>
                  <a:srgbClr val="FFFFFF"/>
                </a:solidFill>
              </a:rPr>
              <a:t>of </a:t>
            </a:r>
            <a:r>
              <a:rPr sz="2200" dirty="0">
                <a:solidFill>
                  <a:srgbClr val="FFFFFF"/>
                </a:solidFill>
              </a:rPr>
              <a:t>large </a:t>
            </a:r>
            <a:r>
              <a:rPr lang="en-GB" sz="2200" dirty="0" smtClean="0">
                <a:solidFill>
                  <a:srgbClr val="FFFFFF"/>
                </a:solidFill>
              </a:rPr>
              <a:t>polar angle coverage</a:t>
            </a:r>
            <a:r>
              <a:rPr sz="2200" dirty="0" smtClean="0">
                <a:solidFill>
                  <a:srgbClr val="FFFFFF"/>
                </a:solidFill>
              </a:rPr>
              <a:t>. </a:t>
            </a:r>
            <a:r>
              <a:rPr lang="en-GB" sz="2200" dirty="0" smtClean="0">
                <a:solidFill>
                  <a:srgbClr val="FFFFFF"/>
                </a:solidFill>
              </a:rPr>
              <a:t>For there is no pile-up and a more tolerant radiation environment, the </a:t>
            </a:r>
            <a:r>
              <a:rPr lang="en-GB" sz="2200" dirty="0" err="1" smtClean="0">
                <a:solidFill>
                  <a:srgbClr val="FFFFFF"/>
                </a:solidFill>
              </a:rPr>
              <a:t>LHeC</a:t>
            </a:r>
            <a:r>
              <a:rPr lang="en-GB" sz="2200" dirty="0" smtClean="0">
                <a:solidFill>
                  <a:srgbClr val="FFFFFF"/>
                </a:solidFill>
              </a:rPr>
              <a:t> detector may be based on currently available tracking and calorimeter technology, with special demands posed by the forward region. The experiment </a:t>
            </a:r>
            <a:r>
              <a:rPr lang="en-GB" sz="2200" dirty="0">
                <a:solidFill>
                  <a:srgbClr val="FFFFFF"/>
                </a:solidFill>
              </a:rPr>
              <a:t>i</a:t>
            </a:r>
            <a:r>
              <a:rPr lang="en-GB" sz="2200" dirty="0" smtClean="0">
                <a:solidFill>
                  <a:srgbClr val="FFFFFF"/>
                </a:solidFill>
              </a:rPr>
              <a:t>s designed for synchronous </a:t>
            </a:r>
            <a:r>
              <a:rPr lang="en-GB" sz="2200" dirty="0" err="1" smtClean="0">
                <a:solidFill>
                  <a:srgbClr val="FFFFFF"/>
                </a:solidFill>
              </a:rPr>
              <a:t>ep</a:t>
            </a:r>
            <a:r>
              <a:rPr lang="en-GB" sz="2200" dirty="0" smtClean="0">
                <a:solidFill>
                  <a:srgbClr val="FFFFFF"/>
                </a:solidFill>
              </a:rPr>
              <a:t> and </a:t>
            </a:r>
            <a:r>
              <a:rPr lang="en-GB" sz="2200" dirty="0" err="1" smtClean="0">
                <a:solidFill>
                  <a:srgbClr val="FFFFFF"/>
                </a:solidFill>
              </a:rPr>
              <a:t>pp</a:t>
            </a:r>
            <a:r>
              <a:rPr lang="en-GB" sz="2200" dirty="0" smtClean="0">
                <a:solidFill>
                  <a:srgbClr val="FFFFFF"/>
                </a:solidFill>
              </a:rPr>
              <a:t> operation and the interaction region therefore is for three beams, two of which are colliding. </a:t>
            </a:r>
            <a:r>
              <a:rPr sz="2200" dirty="0" smtClean="0">
                <a:solidFill>
                  <a:srgbClr val="FFFFFF"/>
                </a:solidFill>
              </a:rPr>
              <a:t>With </a:t>
            </a:r>
            <a:r>
              <a:rPr lang="en-GB" sz="2200" dirty="0" smtClean="0">
                <a:solidFill>
                  <a:srgbClr val="FFFFFF"/>
                </a:solidFill>
              </a:rPr>
              <a:t>a </a:t>
            </a:r>
            <a:r>
              <a:rPr sz="2200" dirty="0" smtClean="0">
                <a:solidFill>
                  <a:srgbClr val="FFFFFF"/>
                </a:solidFill>
              </a:rPr>
              <a:t>luminosity</a:t>
            </a:r>
            <a:r>
              <a:rPr lang="en-GB" sz="2200" dirty="0" smtClean="0">
                <a:solidFill>
                  <a:srgbClr val="FFFFFF"/>
                </a:solidFill>
              </a:rPr>
              <a:t> close to 10</a:t>
            </a:r>
            <a:r>
              <a:rPr lang="en-GB" sz="2200" baseline="30000" dirty="0" smtClean="0">
                <a:solidFill>
                  <a:srgbClr val="FFFFFF"/>
                </a:solidFill>
              </a:rPr>
              <a:t>34</a:t>
            </a:r>
            <a:r>
              <a:rPr sz="2200" dirty="0" smtClean="0">
                <a:solidFill>
                  <a:srgbClr val="FFFFFF"/>
                </a:solidFill>
              </a:rPr>
              <a:t> </a:t>
            </a:r>
            <a:r>
              <a:rPr lang="en-GB" sz="2200" dirty="0" smtClean="0">
                <a:solidFill>
                  <a:srgbClr val="FFFFFF"/>
                </a:solidFill>
              </a:rPr>
              <a:t>cm</a:t>
            </a:r>
            <a:r>
              <a:rPr lang="en-GB" sz="2200" baseline="30000" dirty="0" smtClean="0">
                <a:solidFill>
                  <a:srgbClr val="FFFFFF"/>
                </a:solidFill>
              </a:rPr>
              <a:t>-2 </a:t>
            </a:r>
            <a:r>
              <a:rPr lang="en-GB" sz="2200" dirty="0" smtClean="0">
                <a:solidFill>
                  <a:srgbClr val="FFFFFF"/>
                </a:solidFill>
              </a:rPr>
              <a:t>s</a:t>
            </a:r>
            <a:r>
              <a:rPr lang="en-GB" sz="2200" baseline="30000" dirty="0" smtClean="0">
                <a:solidFill>
                  <a:srgbClr val="FFFFFF"/>
                </a:solidFill>
              </a:rPr>
              <a:t>-1</a:t>
            </a:r>
            <a:r>
              <a:rPr lang="en-GB" sz="2200" dirty="0" smtClean="0">
                <a:solidFill>
                  <a:srgbClr val="FFFFFF"/>
                </a:solidFill>
              </a:rPr>
              <a:t>, </a:t>
            </a:r>
            <a:r>
              <a:rPr sz="2200" dirty="0" smtClean="0">
                <a:solidFill>
                  <a:srgbClr val="FFFFFF"/>
                </a:solidFill>
              </a:rPr>
              <a:t>the LHeC</a:t>
            </a:r>
            <a:r>
              <a:rPr lang="en-GB" sz="2200" dirty="0" smtClean="0">
                <a:solidFill>
                  <a:srgbClr val="FFFFFF"/>
                </a:solidFill>
              </a:rPr>
              <a:t>, besides its genuine DIS program, also</a:t>
            </a:r>
            <a:r>
              <a:rPr sz="2200" dirty="0" smtClean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becomes </a:t>
            </a:r>
            <a:r>
              <a:rPr sz="2200" dirty="0" smtClean="0">
                <a:solidFill>
                  <a:srgbClr val="FFFFFF"/>
                </a:solidFill>
              </a:rPr>
              <a:t>a</a:t>
            </a:r>
            <a:r>
              <a:rPr lang="en-GB" sz="2200" dirty="0" smtClean="0">
                <a:solidFill>
                  <a:srgbClr val="FFFFFF"/>
                </a:solidFill>
              </a:rPr>
              <a:t> </a:t>
            </a:r>
            <a:r>
              <a:rPr sz="2200" dirty="0" smtClean="0">
                <a:solidFill>
                  <a:srgbClr val="FFFFFF"/>
                </a:solidFill>
              </a:rPr>
              <a:t>facility</a:t>
            </a:r>
            <a:r>
              <a:rPr lang="en-GB" sz="2200" dirty="0" smtClean="0">
                <a:solidFill>
                  <a:srgbClr val="FFFFFF"/>
                </a:solidFill>
              </a:rPr>
              <a:t> for precision Higgs physics</a:t>
            </a:r>
            <a:r>
              <a:rPr sz="2200" dirty="0" smtClean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and at </a:t>
            </a:r>
            <a:r>
              <a:rPr lang="en-GB" sz="2200" dirty="0" smtClean="0">
                <a:solidFill>
                  <a:srgbClr val="FFFFFF"/>
                </a:solidFill>
              </a:rPr>
              <a:t>the </a:t>
            </a:r>
            <a:r>
              <a:rPr sz="2200" dirty="0" smtClean="0">
                <a:solidFill>
                  <a:srgbClr val="FFFFFF"/>
                </a:solidFill>
              </a:rPr>
              <a:t>FCC</a:t>
            </a:r>
            <a:r>
              <a:rPr lang="en-GB" sz="2200" dirty="0">
                <a:solidFill>
                  <a:srgbClr val="FFFFFF"/>
                </a:solidFill>
              </a:rPr>
              <a:t>-</a:t>
            </a:r>
            <a:r>
              <a:rPr sz="2200" dirty="0" smtClean="0">
                <a:solidFill>
                  <a:srgbClr val="FFFFFF"/>
                </a:solidFill>
              </a:rPr>
              <a:t>he </a:t>
            </a:r>
            <a:r>
              <a:rPr sz="2200" dirty="0">
                <a:solidFill>
                  <a:srgbClr val="FFFFFF"/>
                </a:solidFill>
              </a:rPr>
              <a:t>a Higgs factory. The cms energy of the LHeC is </a:t>
            </a:r>
            <a:r>
              <a:rPr sz="1800" dirty="0">
                <a:solidFill>
                  <a:srgbClr val="FFFFFF"/>
                </a:solidFill>
              </a:rPr>
              <a:t>~</a:t>
            </a:r>
            <a:r>
              <a:rPr sz="2200" dirty="0">
                <a:solidFill>
                  <a:srgbClr val="FFFFFF"/>
                </a:solidFill>
              </a:rPr>
              <a:t>1 TeV extended to </a:t>
            </a:r>
            <a:r>
              <a:rPr sz="1800" dirty="0">
                <a:solidFill>
                  <a:srgbClr val="FFFFFF"/>
                </a:solidFill>
              </a:rPr>
              <a:t>~</a:t>
            </a:r>
            <a:r>
              <a:rPr sz="2200" dirty="0">
                <a:solidFill>
                  <a:srgbClr val="FFFFFF"/>
                </a:solidFill>
              </a:rPr>
              <a:t>4 TeV  when </a:t>
            </a:r>
            <a:r>
              <a:rPr sz="2200" dirty="0" smtClean="0">
                <a:solidFill>
                  <a:srgbClr val="FFFFFF"/>
                </a:solidFill>
              </a:rPr>
              <a:t>a</a:t>
            </a:r>
            <a:r>
              <a:rPr lang="en-GB" sz="2200" dirty="0" smtClean="0">
                <a:solidFill>
                  <a:srgbClr val="FFFFFF"/>
                </a:solidFill>
              </a:rPr>
              <a:t> </a:t>
            </a:r>
            <a:r>
              <a:rPr lang="en-GB" sz="1800" dirty="0" smtClean="0">
                <a:solidFill>
                  <a:srgbClr val="FFFFFF"/>
                </a:solidFill>
              </a:rPr>
              <a:t>~</a:t>
            </a:r>
            <a:r>
              <a:rPr sz="2200" dirty="0" smtClean="0">
                <a:solidFill>
                  <a:srgbClr val="FFFFFF"/>
                </a:solidFill>
              </a:rPr>
              <a:t>50 </a:t>
            </a:r>
            <a:r>
              <a:rPr sz="2200" dirty="0">
                <a:solidFill>
                  <a:srgbClr val="FFFFFF"/>
                </a:solidFill>
              </a:rPr>
              <a:t>TeV proton beam becomes available for ep.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230187" y="19397712"/>
            <a:ext cx="9093202" cy="5249547"/>
            <a:chOff x="0" y="0"/>
            <a:chExt cx="9093200" cy="5249546"/>
          </a:xfrm>
        </p:grpSpPr>
        <p:sp>
          <p:nvSpPr>
            <p:cNvPr id="49" name="Shape 49"/>
            <p:cNvSpPr/>
            <p:nvPr/>
          </p:nvSpPr>
          <p:spPr>
            <a:xfrm>
              <a:off x="0" y="64770"/>
              <a:ext cx="9093200" cy="518477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1F497D"/>
              </a:solidFill>
              <a:prstDash val="solid"/>
              <a:round/>
            </a:ln>
            <a:effectLst>
              <a:outerShdw blurRad="63500" dist="107763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2959100">
                <a:defRPr sz="44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0" name="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4041" y="822170"/>
              <a:ext cx="5671404" cy="3205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image.png"/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/>
            </a:blip>
            <a:stretch>
              <a:fillRect/>
            </a:stretch>
          </p:blipFill>
          <p:spPr>
            <a:xfrm>
              <a:off x="5510212" y="1942008"/>
              <a:ext cx="3537083" cy="2085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" name="Shape 52"/>
            <p:cNvSpPr/>
            <p:nvPr/>
          </p:nvSpPr>
          <p:spPr>
            <a:xfrm>
              <a:off x="147329" y="4179837"/>
              <a:ext cx="8804134" cy="954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1477962">
                <a:defRPr sz="1800"/>
              </a:pPr>
              <a:r>
                <a:rPr lang="en-US" sz="2000" dirty="0" smtClean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A superconducting coil between the barrel EMC and </a:t>
              </a:r>
              <a:r>
                <a:rPr lang="en-US" sz="2000" dirty="0" err="1" smtClean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HCAL</a:t>
              </a:r>
              <a:r>
                <a:rPr lang="en-US" sz="2000" dirty="0" smtClean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provides a field of 3.5 T. The solenoid </a:t>
              </a:r>
              <a:r>
                <a:rPr lang="en-US" sz="2000" dirty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and </a:t>
              </a:r>
              <a:r>
                <a:rPr lang="en-US" sz="2000" dirty="0" smtClean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dipoles  </a:t>
              </a:r>
              <a:r>
                <a:rPr lang="en-US" sz="2000" dirty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(~</a:t>
              </a:r>
              <a:r>
                <a:rPr lang="en-US" sz="2000" dirty="0" err="1" smtClean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0.3T</a:t>
              </a:r>
              <a:r>
                <a:rPr lang="en-US" sz="2000" dirty="0" smtClean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, required for steering of the electron beam) are </a:t>
              </a:r>
              <a:r>
                <a:rPr lang="en-US" sz="2000" dirty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placed within the same cold vacuum vessel.</a:t>
              </a:r>
            </a:p>
          </p:txBody>
        </p:sp>
        <p:sp>
          <p:nvSpPr>
            <p:cNvPr id="53" name="Shape 53"/>
            <p:cNvSpPr/>
            <p:nvPr/>
          </p:nvSpPr>
          <p:spPr>
            <a:xfrm>
              <a:off x="0" y="64770"/>
              <a:ext cx="9093200" cy="757399"/>
            </a:xfrm>
            <a:prstGeom prst="rect">
              <a:avLst/>
            </a:prstGeom>
            <a:gradFill flip="none" rotWithShape="1">
              <a:gsLst>
                <a:gs pos="0">
                  <a:srgbClr val="3F6797"/>
                </a:gs>
                <a:gs pos="100000">
                  <a:srgbClr val="A7C0DE"/>
                </a:gs>
              </a:gsLst>
              <a:lin ang="16200000" scaled="0"/>
            </a:gra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2959100">
                <a:defRPr sz="4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147329" y="0"/>
              <a:ext cx="3610283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959100">
                <a:defRPr sz="4400"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400" dirty="0">
                  <a:solidFill>
                    <a:srgbClr val="FFFFFF"/>
                  </a:solidFill>
                </a:rPr>
                <a:t>Magnet System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40692" y="4733751"/>
            <a:ext cx="21110576" cy="814216"/>
            <a:chOff x="-7764705" y="-13304"/>
            <a:chExt cx="21110575" cy="814214"/>
          </a:xfrm>
        </p:grpSpPr>
        <p:sp>
          <p:nvSpPr>
            <p:cNvPr id="56" name="Shape 56"/>
            <p:cNvSpPr/>
            <p:nvPr/>
          </p:nvSpPr>
          <p:spPr>
            <a:xfrm>
              <a:off x="-7764706" y="54547"/>
              <a:ext cx="21110576" cy="678512"/>
            </a:xfrm>
            <a:prstGeom prst="rect">
              <a:avLst/>
            </a:prstGeom>
            <a:gradFill flip="none" rotWithShape="1">
              <a:gsLst>
                <a:gs pos="0">
                  <a:srgbClr val="3F6797"/>
                </a:gs>
                <a:gs pos="100000">
                  <a:srgbClr val="A7C0DE"/>
                </a:gs>
              </a:gsLst>
              <a:lin ang="16200000" scaled="0"/>
            </a:gra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2959100">
                <a:defRPr sz="4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-7677543" y="-13305"/>
              <a:ext cx="20976571" cy="814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2959100">
                <a:defRPr sz="1800"/>
              </a:pPr>
              <a:r>
                <a:rPr sz="4400">
                  <a:solidFill>
                    <a:srgbClr val="FFFFFF"/>
                  </a:solidFill>
                </a:rPr>
                <a:t>Physics Program</a:t>
              </a:r>
              <a:r>
                <a:rPr sz="2200">
                  <a:solidFill>
                    <a:srgbClr val="FFFFFF"/>
                  </a:solidFill>
                </a:rPr>
                <a:t>                                 CDR, arXiv:  1211.4831 and 1211.5102     /     http://lhec.web.cern.ch  </a:t>
              </a:r>
            </a:p>
          </p:txBody>
        </p:sp>
      </p:grpSp>
      <p:sp>
        <p:nvSpPr>
          <p:cNvPr id="59" name="Shape 59"/>
          <p:cNvSpPr/>
          <p:nvPr/>
        </p:nvSpPr>
        <p:spPr>
          <a:xfrm>
            <a:off x="3121157" y="7794625"/>
            <a:ext cx="236855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1477962">
              <a:lnSpc>
                <a:spcPct val="75000"/>
              </a:lnSpc>
              <a:spcBef>
                <a:spcPts val="1200"/>
              </a:spcBef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 </a:t>
            </a:r>
          </a:p>
        </p:txBody>
      </p:sp>
      <p:sp>
        <p:nvSpPr>
          <p:cNvPr id="60" name="Shape 60"/>
          <p:cNvSpPr/>
          <p:nvPr/>
        </p:nvSpPr>
        <p:spPr>
          <a:xfrm>
            <a:off x="1536832" y="6527800"/>
            <a:ext cx="280988" cy="1936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1477962">
              <a:lnSpc>
                <a:spcPct val="75000"/>
              </a:lnSpc>
              <a:spcBef>
                <a:spcPts val="1700"/>
              </a:spcBef>
              <a:defRPr sz="5400"/>
            </a:pPr>
            <a:endParaRPr/>
          </a:p>
        </p:txBody>
      </p:sp>
      <p:grpSp>
        <p:nvGrpSpPr>
          <p:cNvPr id="65" name="Group 65"/>
          <p:cNvGrpSpPr/>
          <p:nvPr/>
        </p:nvGrpSpPr>
        <p:grpSpPr>
          <a:xfrm>
            <a:off x="9416070" y="19387687"/>
            <a:ext cx="6231622" cy="5253252"/>
            <a:chOff x="0" y="0"/>
            <a:chExt cx="6231621" cy="5253251"/>
          </a:xfrm>
        </p:grpSpPr>
        <p:sp>
          <p:nvSpPr>
            <p:cNvPr id="61" name="Shape 61"/>
            <p:cNvSpPr/>
            <p:nvPr/>
          </p:nvSpPr>
          <p:spPr>
            <a:xfrm>
              <a:off x="4706" y="62898"/>
              <a:ext cx="6226916" cy="519035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1F497D"/>
              </a:solidFill>
              <a:prstDash val="solid"/>
              <a:round/>
            </a:ln>
            <a:effectLst>
              <a:outerShdw blurRad="63500" dist="107763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2959100">
                <a:defRPr sz="4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4706" y="90337"/>
              <a:ext cx="6226916" cy="711436"/>
            </a:xfrm>
            <a:prstGeom prst="rect">
              <a:avLst/>
            </a:prstGeom>
            <a:gradFill flip="none" rotWithShape="1">
              <a:gsLst>
                <a:gs pos="0">
                  <a:srgbClr val="3F6797"/>
                </a:gs>
                <a:gs pos="100000">
                  <a:srgbClr val="A7C0DE"/>
                </a:gs>
              </a:gsLst>
              <a:lin ang="16200000" scaled="0"/>
            </a:gra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2959100">
                <a:defRPr sz="4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27162" y="0"/>
              <a:ext cx="3006832" cy="832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959100">
                <a:defRPr sz="4400"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400">
                  <a:solidFill>
                    <a:srgbClr val="FFFFFF"/>
                  </a:solidFill>
                </a:rPr>
                <a:t>Muons</a:t>
              </a:r>
            </a:p>
          </p:txBody>
        </p:sp>
        <p:sp>
          <p:nvSpPr>
            <p:cNvPr id="64" name="Shape 64"/>
            <p:cNvSpPr/>
            <p:nvPr/>
          </p:nvSpPr>
          <p:spPr>
            <a:xfrm>
              <a:off x="0" y="926251"/>
              <a:ext cx="6127469" cy="329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indent="57150" defTabSz="1477962">
                <a:defRPr sz="1800"/>
              </a:pPr>
              <a:r>
                <a:rPr sz="2000" dirty="0" err="1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Muon</a:t>
              </a:r>
              <a:r>
                <a:rPr sz="2000" dirty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system with 2-3 super-layers surrounding the central detector. Baseline: muon tagging, no independent momentum measurement and </a:t>
              </a:r>
              <a:r>
                <a:rPr sz="2000" dirty="0" smtClean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use</a:t>
              </a:r>
              <a:r>
                <a:rPr lang="en-GB" sz="2000" dirty="0" smtClean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of</a:t>
              </a:r>
              <a:r>
                <a:rPr sz="2000" dirty="0" smtClean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 </a:t>
              </a:r>
              <a:r>
                <a:rPr sz="2000" dirty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technologies as at LHC (and elsewhere).  </a:t>
              </a:r>
              <a:br>
                <a:rPr sz="2000" dirty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</a:br>
              <a:r>
                <a:rPr sz="2000" dirty="0">
                  <a:latin typeface="Arial" panose="020B0604020202020204" pitchFamily="34" charset="0"/>
                  <a:ea typeface="Arial Bold"/>
                  <a:cs typeface="Arial" panose="020B0604020202020204" pitchFamily="34" charset="0"/>
                  <a:sym typeface="Arial Bold"/>
                </a:rPr>
                <a:t>Extensions possible: Independent momentum measurement: → larger solenoid or dual coil system with all of calorimeter within inner coil;  in forward region: toroid (air core design)</a:t>
              </a:r>
            </a:p>
          </p:txBody>
        </p:sp>
      </p:grpSp>
      <p:pic>
        <p:nvPicPr>
          <p:cNvPr id="66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12580" y="22510750"/>
            <a:ext cx="2392785" cy="230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314962" y="23052506"/>
            <a:ext cx="2315520" cy="1422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90856" y="22957158"/>
            <a:ext cx="2045744" cy="16131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" name="Group 72"/>
          <p:cNvGrpSpPr/>
          <p:nvPr/>
        </p:nvGrpSpPr>
        <p:grpSpPr>
          <a:xfrm>
            <a:off x="258864" y="24712958"/>
            <a:ext cx="7531573" cy="5575549"/>
            <a:chOff x="0" y="0"/>
            <a:chExt cx="7531572" cy="5575548"/>
          </a:xfrm>
        </p:grpSpPr>
        <p:sp>
          <p:nvSpPr>
            <p:cNvPr id="69" name="Shape 69"/>
            <p:cNvSpPr/>
            <p:nvPr/>
          </p:nvSpPr>
          <p:spPr>
            <a:xfrm>
              <a:off x="0" y="192067"/>
              <a:ext cx="7531572" cy="538348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1F497D"/>
              </a:solidFill>
              <a:prstDash val="solid"/>
              <a:round/>
            </a:ln>
            <a:effectLst>
              <a:outerShdw blurRad="63500" dist="107763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2959100">
                <a:defRPr sz="4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12887" y="192067"/>
              <a:ext cx="7505797" cy="857157"/>
            </a:xfrm>
            <a:prstGeom prst="rect">
              <a:avLst/>
            </a:prstGeom>
            <a:gradFill flip="none" rotWithShape="1">
              <a:gsLst>
                <a:gs pos="0">
                  <a:srgbClr val="3F6797"/>
                </a:gs>
                <a:gs pos="100000">
                  <a:srgbClr val="A7C0DE"/>
                </a:gs>
              </a:gsLst>
              <a:lin ang="16200000" scaled="0"/>
            </a:gra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2959100">
                <a:defRPr sz="4400" baseline="3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147536" y="0"/>
              <a:ext cx="5949519" cy="1028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959100">
                <a:defRPr sz="4400"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400" dirty="0">
                  <a:solidFill>
                    <a:srgbClr val="FFFFFF"/>
                  </a:solidFill>
                </a:rPr>
                <a:t>On–site Installation</a:t>
              </a:r>
            </a:p>
          </p:txBody>
        </p:sp>
      </p:grpSp>
      <p:sp>
        <p:nvSpPr>
          <p:cNvPr id="74" name="Shape 74"/>
          <p:cNvSpPr/>
          <p:nvPr/>
        </p:nvSpPr>
        <p:spPr>
          <a:xfrm>
            <a:off x="6385106" y="1479550"/>
            <a:ext cx="1108660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2957512"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M. Klein (U. Liverpool and CERN), P. </a:t>
            </a:r>
            <a:r>
              <a:rPr sz="2400" dirty="0" smtClean="0">
                <a:solidFill>
                  <a:srgbClr val="FFFFFF"/>
                </a:solidFill>
              </a:rPr>
              <a:t>Kostka </a:t>
            </a:r>
            <a:r>
              <a:rPr sz="2400" dirty="0">
                <a:solidFill>
                  <a:srgbClr val="FFFFFF"/>
                </a:solidFill>
              </a:rPr>
              <a:t>(</a:t>
            </a:r>
            <a:r>
              <a:rPr sz="2400" dirty="0" smtClean="0">
                <a:solidFill>
                  <a:srgbClr val="FFFFFF"/>
                </a:solidFill>
              </a:rPr>
              <a:t>U.Liverpool</a:t>
            </a:r>
            <a:r>
              <a:rPr sz="2400" dirty="0">
                <a:solidFill>
                  <a:srgbClr val="FFFFFF"/>
                </a:solidFill>
              </a:rPr>
              <a:t>), A.Polini (INFN Bologna) </a:t>
            </a:r>
            <a:r>
              <a:rPr lang="en-US" sz="2400" dirty="0" smtClean="0">
                <a:solidFill>
                  <a:srgbClr val="FFFFFF"/>
                </a:solidFill>
              </a:rPr>
              <a:t>                             </a:t>
            </a:r>
            <a:r>
              <a:rPr sz="2400" dirty="0" smtClean="0">
                <a:solidFill>
                  <a:srgbClr val="FFFFFF"/>
                </a:solidFill>
              </a:rPr>
              <a:t>on </a:t>
            </a:r>
            <a:r>
              <a:rPr sz="2400" dirty="0">
                <a:solidFill>
                  <a:srgbClr val="FFFFFF"/>
                </a:solidFill>
              </a:rPr>
              <a:t>behalf of the LHeC Collaboration</a:t>
            </a:r>
          </a:p>
        </p:txBody>
      </p:sp>
      <p:sp>
        <p:nvSpPr>
          <p:cNvPr id="75" name="Shape 75"/>
          <p:cNvSpPr>
            <a:spLocks noGrp="1"/>
          </p:cNvSpPr>
          <p:nvPr>
            <p:ph type="title" idx="4294967295"/>
          </p:nvPr>
        </p:nvSpPr>
        <p:spPr>
          <a:xfrm>
            <a:off x="4548080" y="358794"/>
            <a:ext cx="14760658" cy="1419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Design of a New Detector for ep/eA Collisions</a:t>
            </a:r>
          </a:p>
        </p:txBody>
      </p:sp>
      <p:pic>
        <p:nvPicPr>
          <p:cNvPr id="76" name="Screen Shot 2014-06-09 at 17.30.19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634837" y="313531"/>
            <a:ext cx="2497201" cy="1894841"/>
          </a:xfrm>
          <a:prstGeom prst="rect">
            <a:avLst/>
          </a:prstGeom>
          <a:ln w="12700">
            <a:miter lim="400000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7" name="image3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43621" y="494527"/>
            <a:ext cx="3517585" cy="1471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2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28898" y="378135"/>
            <a:ext cx="2391965" cy="1524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asted-image.tif"/>
          <p:cNvPicPr/>
          <p:nvPr/>
        </p:nvPicPr>
        <p:blipFill>
          <a:blip r:embed="rId11">
            <a:extLst/>
          </a:blip>
          <a:srcRect l="1675" t="2727" r="3444"/>
          <a:stretch>
            <a:fillRect/>
          </a:stretch>
        </p:blipFill>
        <p:spPr>
          <a:xfrm>
            <a:off x="266071" y="5876029"/>
            <a:ext cx="7024973" cy="56239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" name="Group 82"/>
          <p:cNvGrpSpPr/>
          <p:nvPr/>
        </p:nvGrpSpPr>
        <p:grpSpPr>
          <a:xfrm>
            <a:off x="13436601" y="5847716"/>
            <a:ext cx="5873890" cy="5690234"/>
            <a:chOff x="508254" y="0"/>
            <a:chExt cx="5738362" cy="5016666"/>
          </a:xfrm>
        </p:grpSpPr>
        <p:pic>
          <p:nvPicPr>
            <p:cNvPr id="80" name="pasted-image.tif"/>
            <p:cNvPicPr/>
            <p:nvPr/>
          </p:nvPicPr>
          <p:blipFill rotWithShape="1">
            <a:blip r:embed="rId12">
              <a:extLst/>
            </a:blip>
            <a:srcRect l="8137" b="4504"/>
            <a:stretch/>
          </p:blipFill>
          <p:spPr>
            <a:xfrm>
              <a:off x="508254" y="0"/>
              <a:ext cx="5738362" cy="5016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1" name="Shape 81"/>
            <p:cNvSpPr/>
            <p:nvPr/>
          </p:nvSpPr>
          <p:spPr>
            <a:xfrm flipH="1">
              <a:off x="5602281" y="4322388"/>
              <a:ext cx="305954" cy="273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3930"/>
            </a:solidFill>
            <a:ln w="25400" cap="flat">
              <a:solidFill>
                <a:srgbClr val="4F81BD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83" name="Shape 83"/>
          <p:cNvSpPr/>
          <p:nvPr/>
        </p:nvSpPr>
        <p:spPr>
          <a:xfrm>
            <a:off x="14231946" y="5518150"/>
            <a:ext cx="629125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3200"/>
            </a:lvl1pPr>
          </a:lstStyle>
          <a:p>
            <a:pPr lvl="0">
              <a:defRPr sz="1800"/>
            </a:pPr>
            <a:r>
              <a:rPr sz="2400" b="1" dirty="0"/>
              <a:t>Kinematics at High </a:t>
            </a:r>
            <a:r>
              <a:rPr sz="2400" b="1" dirty="0" err="1" smtClean="0"/>
              <a:t>Q</a:t>
            </a:r>
            <a:r>
              <a:rPr lang="en-US" sz="2400" b="1" baseline="30000" dirty="0" err="1" smtClean="0"/>
              <a:t>2</a:t>
            </a:r>
            <a:r>
              <a:rPr lang="en-US" sz="2400" b="1" dirty="0" smtClean="0"/>
              <a:t> a</a:t>
            </a:r>
            <a:r>
              <a:rPr sz="2400" b="1" dirty="0" smtClean="0"/>
              <a:t>t </a:t>
            </a:r>
            <a:r>
              <a:rPr sz="2400" b="1" dirty="0"/>
              <a:t>the </a:t>
            </a:r>
            <a:r>
              <a:rPr sz="2400" b="1" dirty="0" smtClean="0"/>
              <a:t>FCC</a:t>
            </a:r>
            <a:r>
              <a:rPr lang="en-US" sz="2400" b="1" dirty="0" smtClean="0"/>
              <a:t>-</a:t>
            </a:r>
            <a:r>
              <a:rPr sz="2400" b="1" dirty="0" smtClean="0"/>
              <a:t>he</a:t>
            </a:r>
            <a:endParaRPr sz="2400" b="1" dirty="0"/>
          </a:p>
        </p:txBody>
      </p:sp>
      <p:grpSp>
        <p:nvGrpSpPr>
          <p:cNvPr id="92" name="Group 92"/>
          <p:cNvGrpSpPr/>
          <p:nvPr/>
        </p:nvGrpSpPr>
        <p:grpSpPr>
          <a:xfrm>
            <a:off x="19227801" y="6203950"/>
            <a:ext cx="1813227" cy="4798367"/>
            <a:chOff x="228599" y="-325964"/>
            <a:chExt cx="1813226" cy="4798366"/>
          </a:xfrm>
        </p:grpSpPr>
        <p:sp>
          <p:nvSpPr>
            <p:cNvPr id="84" name="Shape 84"/>
            <p:cNvSpPr/>
            <p:nvPr/>
          </p:nvSpPr>
          <p:spPr>
            <a:xfrm>
              <a:off x="405849" y="3918404"/>
              <a:ext cx="888385" cy="553998"/>
            </a:xfrm>
            <a:prstGeom prst="rect">
              <a:avLst/>
            </a:prstGeom>
            <a:solidFill>
              <a:srgbClr val="FF2700"/>
            </a:solidFill>
            <a:ln w="25400" cap="flat">
              <a:solidFill>
                <a:srgbClr val="C00000"/>
              </a:solidFill>
              <a:prstDash val="solid"/>
              <a:beve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40" tIns="91440" rIns="91440" bIns="91440" numCol="1" anchor="t">
              <a:spAutoFit/>
            </a:bodyPr>
            <a:lstStyle>
              <a:lvl1pPr>
                <a:defRPr sz="1900"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 b="1" dirty="0">
                  <a:solidFill>
                    <a:srgbClr val="FFFFFF"/>
                  </a:solidFill>
                </a:rPr>
                <a:t>HERA</a:t>
              </a:r>
              <a:endParaRPr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87" name="Shape 87"/>
            <p:cNvSpPr/>
            <p:nvPr/>
          </p:nvSpPr>
          <p:spPr>
            <a:xfrm>
              <a:off x="405849" y="1829547"/>
              <a:ext cx="824265" cy="553998"/>
            </a:xfrm>
            <a:prstGeom prst="rect">
              <a:avLst/>
            </a:prstGeom>
            <a:solidFill>
              <a:srgbClr val="00B050"/>
            </a:solidFill>
            <a:ln w="9525" cap="flat">
              <a:solidFill>
                <a:srgbClr val="00B050"/>
              </a:solidFill>
              <a:prstDash val="solid"/>
              <a:bevel/>
            </a:ln>
            <a:effectLst>
              <a:glow rad="228600">
                <a:srgbClr val="00B050">
                  <a:alpha val="40000"/>
                </a:srgbClr>
              </a:glo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40" tIns="91440" rIns="91440" bIns="91440" numCol="1" anchor="t">
              <a:spAutoFit/>
            </a:bodyPr>
            <a:lstStyle>
              <a:lvl1pPr>
                <a:defRPr sz="2400"/>
              </a:lvl1pPr>
            </a:lstStyle>
            <a:p>
              <a:pPr lvl="0">
                <a:defRPr sz="1800"/>
              </a:pPr>
              <a:r>
                <a:rPr sz="2400" b="1" dirty="0" err="1">
                  <a:solidFill>
                    <a:schemeClr val="bg1"/>
                  </a:solidFill>
                </a:rPr>
                <a:t>LHeC</a:t>
              </a:r>
              <a:endParaRPr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Shape 88"/>
            <p:cNvSpPr/>
            <p:nvPr/>
          </p:nvSpPr>
          <p:spPr>
            <a:xfrm>
              <a:off x="301158" y="-325964"/>
              <a:ext cx="1740667" cy="1292662"/>
            </a:xfrm>
            <a:prstGeom prst="rect">
              <a:avLst/>
            </a:prstGeom>
            <a:solidFill>
              <a:srgbClr val="0070C0"/>
            </a:solidFill>
            <a:ln w="9525" cap="flat">
              <a:solidFill>
                <a:srgbClr val="0070C0"/>
              </a:solidFill>
              <a:prstDash val="solid"/>
              <a:beve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40" tIns="91440" rIns="91440" bIns="91440" numCol="1" anchor="t">
              <a:spAutoFit/>
            </a:bodyPr>
            <a:lstStyle/>
            <a:p>
              <a:pPr lvl="0">
                <a:defRPr sz="1800"/>
              </a:pPr>
              <a:r>
                <a:rPr sz="2400" b="1" dirty="0">
                  <a:solidFill>
                    <a:schemeClr val="bg1"/>
                  </a:solidFill>
                </a:rPr>
                <a:t>FCC-he</a:t>
              </a:r>
            </a:p>
            <a:p>
              <a:pPr lvl="0">
                <a:defRPr sz="1800"/>
              </a:pPr>
              <a:r>
                <a:rPr sz="2400" dirty="0" err="1">
                  <a:solidFill>
                    <a:schemeClr val="bg1"/>
                  </a:solidFill>
                </a:rPr>
                <a:t>E</a:t>
              </a:r>
              <a:r>
                <a:rPr sz="2400" baseline="-5999" dirty="0" err="1">
                  <a:solidFill>
                    <a:schemeClr val="bg1"/>
                  </a:solidFill>
                </a:rPr>
                <a:t>e</a:t>
              </a:r>
              <a:r>
                <a:rPr sz="2400" baseline="-5999" dirty="0">
                  <a:solidFill>
                    <a:schemeClr val="bg1"/>
                  </a:solidFill>
                </a:rPr>
                <a:t> </a:t>
              </a:r>
              <a:r>
                <a:rPr sz="2400" dirty="0">
                  <a:solidFill>
                    <a:schemeClr val="bg1"/>
                  </a:solidFill>
                </a:rPr>
                <a:t>:</a:t>
              </a:r>
              <a:r>
                <a:rPr sz="2400" baseline="-5999" dirty="0">
                  <a:solidFill>
                    <a:schemeClr val="bg1"/>
                  </a:solidFill>
                </a:rPr>
                <a:t> </a:t>
              </a:r>
              <a:r>
                <a:rPr sz="2400" dirty="0" smtClean="0">
                  <a:solidFill>
                    <a:schemeClr val="bg1"/>
                  </a:solidFill>
                </a:rPr>
                <a:t>175 </a:t>
              </a:r>
              <a:r>
                <a:rPr sz="2400" dirty="0" err="1">
                  <a:solidFill>
                    <a:schemeClr val="bg1"/>
                  </a:solidFill>
                </a:rPr>
                <a:t>GeV</a:t>
              </a:r>
              <a:endParaRPr sz="2400" dirty="0">
                <a:solidFill>
                  <a:schemeClr val="bg1"/>
                </a:solidFill>
              </a:endParaRPr>
            </a:p>
            <a:p>
              <a:pPr lvl="0">
                <a:defRPr sz="1800"/>
              </a:pPr>
              <a:r>
                <a:rPr sz="2400" dirty="0" smtClean="0">
                  <a:solidFill>
                    <a:schemeClr val="bg1"/>
                  </a:solidFill>
                </a:rPr>
                <a:t>         60 </a:t>
              </a:r>
              <a:r>
                <a:rPr sz="2400" dirty="0" err="1" smtClean="0">
                  <a:solidFill>
                    <a:schemeClr val="bg1"/>
                  </a:solidFill>
                </a:rPr>
                <a:t>GeV</a:t>
              </a:r>
              <a:endParaRPr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91" name="Group 91"/>
            <p:cNvGrpSpPr/>
            <p:nvPr/>
          </p:nvGrpSpPr>
          <p:grpSpPr>
            <a:xfrm>
              <a:off x="228599" y="2362773"/>
              <a:ext cx="1120265" cy="485141"/>
              <a:chOff x="0" y="0"/>
              <a:chExt cx="1120264" cy="485140"/>
            </a:xfrm>
          </p:grpSpPr>
          <p:sp>
            <p:nvSpPr>
              <p:cNvPr id="89" name="Shape 89"/>
              <p:cNvSpPr/>
              <p:nvPr/>
            </p:nvSpPr>
            <p:spPr>
              <a:xfrm>
                <a:off x="301232" y="0"/>
                <a:ext cx="819033" cy="485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 lvl="0">
                  <a:defRPr sz="1800"/>
                </a:pPr>
                <a:r>
                  <a:rPr sz="2500"/>
                  <a:t>ϑ</a:t>
                </a:r>
                <a:r>
                  <a:rPr sz="2500" baseline="-5999"/>
                  <a:t>h</a:t>
                </a:r>
                <a:r>
                  <a:rPr sz="2500"/>
                  <a:t>=1</a:t>
                </a:r>
                <a:r>
                  <a:rPr sz="2500" baseline="31999"/>
                  <a:t>0</a:t>
                </a:r>
              </a:p>
            </p:txBody>
          </p:sp>
          <p:sp>
            <p:nvSpPr>
              <p:cNvPr id="90" name="Shape 90"/>
              <p:cNvSpPr/>
              <p:nvPr/>
            </p:nvSpPr>
            <p:spPr>
              <a:xfrm flipH="1" flipV="1">
                <a:off x="-1" y="267969"/>
                <a:ext cx="280989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bevel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</p:grpSp>
      <p:sp>
        <p:nvSpPr>
          <p:cNvPr id="93" name="Shape 93"/>
          <p:cNvSpPr/>
          <p:nvPr/>
        </p:nvSpPr>
        <p:spPr>
          <a:xfrm>
            <a:off x="15841296" y="19452964"/>
            <a:ext cx="5475455" cy="10857579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ffectLst>
            <a:outerShdw blurRad="63500" dist="107763" dir="27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 defTabSz="1477962"/>
            <a:endParaRPr/>
          </a:p>
        </p:txBody>
      </p:sp>
      <p:sp>
        <p:nvSpPr>
          <p:cNvPr id="94" name="Shape 94"/>
          <p:cNvSpPr/>
          <p:nvPr/>
        </p:nvSpPr>
        <p:spPr>
          <a:xfrm>
            <a:off x="15902257" y="20348158"/>
            <a:ext cx="5302169" cy="6429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 indent="3175" defTabSz="1477962"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A high resolution, large acceptance detector 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is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be</a:t>
            </a:r>
            <a:r>
              <a:rPr lang="en-GB" sz="2000" dirty="0" err="1" smtClean="0">
                <a:latin typeface="Arial"/>
                <a:ea typeface="Arial"/>
                <a:cs typeface="Arial"/>
                <a:sym typeface="Arial"/>
              </a:rPr>
              <a:t>ing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designed for precision DIS physics in a kinematic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range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extending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over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 six orders of magnitude in Q</a:t>
            </a:r>
            <a:r>
              <a:rPr sz="2000" baseline="31999" dirty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 and 1/x. With no pile-up and 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much less radiation 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compared to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pp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operation,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 err="1" smtClean="0">
                <a:latin typeface="Arial"/>
                <a:ea typeface="Arial"/>
                <a:cs typeface="Arial"/>
                <a:sym typeface="Arial"/>
              </a:rPr>
              <a:t>LHeC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detector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can be based on existing technology. Current work focusses on the software description of the design to support more refined studies as on the Higgs or top physics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 This 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d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esign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 may be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scaled to the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FCC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he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kinematics, roughly by 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extend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ing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the forward dimensions by a factor of ln(50/7)~2 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while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keeping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backward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region 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as it is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determined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by the electron beam energy. The rare H→μμ decay is an example of new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processes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,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accessible at the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FCC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he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,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leading to new detector considerations such as on the muon momentum measurement.</a:t>
            </a:r>
          </a:p>
        </p:txBody>
      </p:sp>
      <p:sp>
        <p:nvSpPr>
          <p:cNvPr id="95" name="Shape 95"/>
          <p:cNvSpPr/>
          <p:nvPr/>
        </p:nvSpPr>
        <p:spPr>
          <a:xfrm>
            <a:off x="15841296" y="19447543"/>
            <a:ext cx="5475455" cy="843352"/>
          </a:xfrm>
          <a:prstGeom prst="rect">
            <a:avLst/>
          </a:prstGeom>
          <a:gradFill>
            <a:gsLst>
              <a:gs pos="0">
                <a:srgbClr val="3F6797"/>
              </a:gs>
              <a:gs pos="100000">
                <a:srgbClr val="A7C0DE"/>
              </a:gs>
            </a:gsLst>
            <a:lin ang="16200000"/>
          </a:gradFill>
          <a:ln>
            <a:solidFill/>
            <a:round/>
          </a:ln>
        </p:spPr>
        <p:txBody>
          <a:bodyPr lIns="0" tIns="0" rIns="0" bIns="0" anchor="ctr"/>
          <a:lstStyle/>
          <a:p>
            <a:pPr lvl="0" defTabSz="2959100">
              <a:defRPr sz="4400" baseline="30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" name="Shape 96"/>
          <p:cNvSpPr/>
          <p:nvPr/>
        </p:nvSpPr>
        <p:spPr>
          <a:xfrm>
            <a:off x="15921232" y="19369711"/>
            <a:ext cx="3527485" cy="978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2959100">
              <a:defRPr sz="4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97" name="Shape 97"/>
          <p:cNvSpPr/>
          <p:nvPr/>
        </p:nvSpPr>
        <p:spPr>
          <a:xfrm>
            <a:off x="635000" y="28682950"/>
            <a:ext cx="6781800" cy="144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 defTabSz="1477962">
              <a:buSzPct val="100000"/>
              <a:defRPr sz="1800"/>
            </a:pP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 defTabSz="1477962">
              <a:buSzPct val="100000"/>
              <a:defRPr sz="1800"/>
            </a:pPr>
            <a:endParaRPr lang="en-GB" sz="20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1477962">
              <a:buSzPct val="100000"/>
              <a:defRPr sz="1800"/>
            </a:pPr>
            <a:endParaRPr lang="en-GB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1477962">
              <a:buSzPct val="100000"/>
              <a:defRPr sz="1800"/>
            </a:pPr>
            <a:r>
              <a:rPr lang="en-GB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Installation study: Modularity and pre-mounting on the surface to be compliant with LHC  shutdown durations.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roup 101"/>
          <p:cNvGrpSpPr/>
          <p:nvPr/>
        </p:nvGrpSpPr>
        <p:grpSpPr>
          <a:xfrm>
            <a:off x="7891564" y="24712958"/>
            <a:ext cx="7835717" cy="5582419"/>
            <a:chOff x="0" y="0"/>
            <a:chExt cx="7835716" cy="5582418"/>
          </a:xfrm>
        </p:grpSpPr>
        <p:sp>
          <p:nvSpPr>
            <p:cNvPr id="98" name="Shape 98"/>
            <p:cNvSpPr/>
            <p:nvPr/>
          </p:nvSpPr>
          <p:spPr>
            <a:xfrm>
              <a:off x="0" y="198937"/>
              <a:ext cx="7810129" cy="5383482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1F497D"/>
              </a:solidFill>
              <a:prstDash val="solid"/>
              <a:round/>
            </a:ln>
            <a:effectLst>
              <a:outerShdw blurRad="63500" dist="107763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2959100">
                <a:defRPr sz="4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25588" y="192068"/>
              <a:ext cx="7810129" cy="857157"/>
            </a:xfrm>
            <a:prstGeom prst="rect">
              <a:avLst/>
            </a:prstGeom>
            <a:gradFill flip="none" rotWithShape="1">
              <a:gsLst>
                <a:gs pos="0">
                  <a:srgbClr val="3F6797"/>
                </a:gs>
                <a:gs pos="100000">
                  <a:srgbClr val="A7C0DE"/>
                </a:gs>
              </a:gsLst>
              <a:lin ang="16200000" scaled="0"/>
            </a:gra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defTabSz="2959100">
                <a:defRPr sz="4400" baseline="30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178167" y="0"/>
              <a:ext cx="7200638" cy="1028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959100">
                <a:defRPr sz="4400"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400">
                  <a:solidFill>
                    <a:srgbClr val="FFFFFF"/>
                  </a:solidFill>
                </a:rPr>
                <a:t>Detector Description - DD4hep</a:t>
              </a:r>
            </a:p>
          </p:txBody>
        </p:sp>
      </p:grpSp>
      <p:pic>
        <p:nvPicPr>
          <p:cNvPr id="102" name="LHeD_Tracker_ECAL_BFECAL-3D.dd4hep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21208390">
            <a:off x="6899783" y="25979081"/>
            <a:ext cx="6268306" cy="3741128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/>
          <p:nvPr/>
        </p:nvSpPr>
        <p:spPr>
          <a:xfrm>
            <a:off x="11822217" y="25785182"/>
            <a:ext cx="3879478" cy="4551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marL="118241" lvl="0" indent="-118241" defTabSz="1477962">
              <a:buSzPct val="100000"/>
              <a:buFont typeface="Arial"/>
              <a:buChar char="•"/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Full detector description;</a:t>
            </a:r>
            <a:br>
              <a:rPr sz="2000" dirty="0">
                <a:latin typeface="Arial"/>
                <a:ea typeface="Arial"/>
                <a:cs typeface="Arial"/>
                <a:sym typeface="Arial"/>
              </a:rPr>
            </a:br>
            <a:r>
              <a:rPr sz="2000" dirty="0">
                <a:latin typeface="Arial"/>
                <a:ea typeface="Arial"/>
                <a:cs typeface="Arial"/>
                <a:sym typeface="Arial"/>
              </a:rPr>
              <a:t>geometry, materials, </a:t>
            </a:r>
            <a:r>
              <a:rPr sz="2000" dirty="0" err="1">
                <a:latin typeface="Arial"/>
                <a:ea typeface="Arial"/>
                <a:cs typeface="Arial"/>
                <a:sym typeface="Arial"/>
              </a:rPr>
              <a:t>visualisation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, readout, alignment, calibration etc.</a:t>
            </a:r>
          </a:p>
          <a:p>
            <a:pPr marL="118241" lvl="0" indent="-118241" defTabSz="1477962">
              <a:buSzPct val="100000"/>
              <a:buFont typeface="Arial"/>
              <a:buChar char="•"/>
              <a:defRPr sz="1800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F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ull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experiment life cycle</a:t>
            </a:r>
          </a:p>
          <a:p>
            <a:pPr marL="118241" lvl="0" indent="-118241" defTabSz="1477962">
              <a:buSzPct val="100000"/>
              <a:buFont typeface="Arial"/>
              <a:buChar char="•"/>
              <a:defRPr sz="1800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ingle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source of detector information, simulation, reconstruction, analysis</a:t>
            </a:r>
          </a:p>
          <a:p>
            <a:pPr marL="118241" lvl="0" indent="-118241" defTabSz="1477962">
              <a:buSzPct val="100000"/>
              <a:buFont typeface="Arial"/>
              <a:buChar char="•"/>
              <a:defRPr sz="1800"/>
            </a:pPr>
            <a:r>
              <a:rPr sz="2000" b="1" dirty="0" err="1">
                <a:latin typeface="Arial"/>
                <a:ea typeface="Arial"/>
                <a:cs typeface="Arial"/>
                <a:sym typeface="Arial"/>
              </a:rPr>
              <a:t>LHeC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 and</a:t>
            </a:r>
            <a:r>
              <a:rPr sz="2000" b="1" dirty="0">
                <a:latin typeface="Arial"/>
                <a:ea typeface="Arial"/>
                <a:cs typeface="Arial"/>
                <a:sym typeface="Arial"/>
              </a:rPr>
              <a:t> FCC-he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same software; but different geometry, materials etc.</a:t>
            </a:r>
          </a:p>
          <a:p>
            <a:pPr marL="118241" lvl="0" indent="-118241" defTabSz="1477962">
              <a:buSzPct val="100000"/>
              <a:buFont typeface="Arial"/>
              <a:buChar char="•"/>
              <a:defRPr sz="1800"/>
            </a:pPr>
            <a:r>
              <a:rPr sz="2000" b="1" dirty="0" err="1">
                <a:latin typeface="Arial"/>
                <a:ea typeface="Arial"/>
                <a:cs typeface="Arial"/>
                <a:sym typeface="Arial"/>
              </a:rPr>
              <a:t>e</a:t>
            </a:r>
            <a:r>
              <a:rPr sz="2000" b="1" baseline="31999" dirty="0" err="1">
                <a:latin typeface="Arial"/>
                <a:ea typeface="Arial"/>
                <a:cs typeface="Arial"/>
                <a:sym typeface="Arial"/>
              </a:rPr>
              <a:t>∓</a:t>
            </a:r>
            <a:r>
              <a:rPr sz="2000" b="1" dirty="0" err="1">
                <a:latin typeface="Arial"/>
                <a:ea typeface="Arial"/>
                <a:cs typeface="Arial"/>
                <a:sym typeface="Arial"/>
              </a:rPr>
              <a:t>p</a:t>
            </a:r>
            <a:r>
              <a:rPr sz="2000" b="1" dirty="0">
                <a:latin typeface="Arial"/>
                <a:ea typeface="Arial"/>
                <a:cs typeface="Arial"/>
                <a:sym typeface="Arial"/>
              </a:rPr>
              <a:t>/</a:t>
            </a:r>
            <a:r>
              <a:rPr sz="2000" b="1" dirty="0" err="1">
                <a:latin typeface="Arial"/>
                <a:ea typeface="Arial"/>
                <a:cs typeface="Arial"/>
                <a:sym typeface="Arial"/>
              </a:rPr>
              <a:t>e</a:t>
            </a:r>
            <a:r>
              <a:rPr sz="2000" b="1" baseline="31999" dirty="0" err="1">
                <a:latin typeface="Arial"/>
                <a:ea typeface="Arial"/>
                <a:cs typeface="Arial"/>
                <a:sym typeface="Arial"/>
              </a:rPr>
              <a:t>∓</a:t>
            </a:r>
            <a:r>
              <a:rPr sz="2000" b="1" dirty="0" err="1">
                <a:latin typeface="Arial"/>
                <a:ea typeface="Arial"/>
                <a:cs typeface="Arial"/>
                <a:sym typeface="Arial"/>
              </a:rPr>
              <a:t>A</a:t>
            </a:r>
            <a:r>
              <a:rPr sz="2000" b="1" dirty="0">
                <a:latin typeface="Arial"/>
                <a:ea typeface="Arial"/>
                <a:cs typeface="Arial"/>
                <a:sym typeface="Arial"/>
              </a:rPr>
              <a:t> simulation</a:t>
            </a:r>
          </a:p>
          <a:p>
            <a:pPr marL="118241" lvl="0" indent="-118241" defTabSz="1477962">
              <a:buSzPct val="100000"/>
              <a:buFont typeface="Arial"/>
              <a:buChar char="•"/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z="2000" dirty="0" err="1">
                <a:latin typeface="Arial"/>
                <a:ea typeface="Arial"/>
                <a:cs typeface="Arial"/>
                <a:sym typeface="Arial"/>
              </a:rPr>
              <a:t>LHeC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/FCC-he detectors are being described using </a:t>
            </a:r>
            <a:r>
              <a:rPr sz="2000" b="1" dirty="0" err="1">
                <a:latin typeface="Arial"/>
                <a:ea typeface="Arial"/>
                <a:cs typeface="Arial"/>
                <a:sym typeface="Arial"/>
              </a:rPr>
              <a:t>DD4hep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FCC-he_small-solenoid.dd4hep.png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27400" y="26168350"/>
            <a:ext cx="5007461" cy="2879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Screen Shot 2014-06-20 at 15.21.40.pn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16000" y="25863550"/>
            <a:ext cx="5410200" cy="3733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7999504" y="29966697"/>
            <a:ext cx="2557262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pPr lvl="0">
              <a:defRPr sz="1800"/>
            </a:pPr>
            <a:r>
              <a:rPr sz="1300"/>
              <a:t>http://aidasoft.web.cern.ch/DD4hep</a:t>
            </a:r>
          </a:p>
        </p:txBody>
      </p:sp>
      <p:grpSp>
        <p:nvGrpSpPr>
          <p:cNvPr id="110" name="Group 109"/>
          <p:cNvGrpSpPr>
            <a:grpSpLocks noChangeAspect="1"/>
          </p:cNvGrpSpPr>
          <p:nvPr/>
        </p:nvGrpSpPr>
        <p:grpSpPr>
          <a:xfrm>
            <a:off x="7303191" y="5594350"/>
            <a:ext cx="3923609" cy="5882132"/>
            <a:chOff x="5232408" y="1592921"/>
            <a:chExt cx="3297151" cy="4942968"/>
          </a:xfrm>
        </p:grpSpPr>
        <p:sp>
          <p:nvSpPr>
            <p:cNvPr id="111" name="object 19"/>
            <p:cNvSpPr/>
            <p:nvPr/>
          </p:nvSpPr>
          <p:spPr>
            <a:xfrm>
              <a:off x="5232408" y="1592921"/>
              <a:ext cx="3297151" cy="494296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object 21"/>
            <p:cNvSpPr txBox="1"/>
            <p:nvPr/>
          </p:nvSpPr>
          <p:spPr>
            <a:xfrm>
              <a:off x="6086847" y="2335044"/>
              <a:ext cx="1660525" cy="46799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438784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Fini</a:t>
              </a:r>
              <a:r>
                <a:rPr kumimoji="0" sz="1600" b="0" i="0" u="none" strike="noStrike" kern="1200" cap="none" spc="-1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te p Radius</a:t>
              </a:r>
              <a:endPara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Stanfo</a:t>
              </a:r>
              <a:r>
                <a:rPr kumimoji="0" sz="1200" b="0" i="0" u="none" strike="noStrike" kern="1200" cap="none" spc="-5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rd</a:t>
              </a:r>
              <a:endPara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object 22"/>
            <p:cNvSpPr txBox="1"/>
            <p:nvPr/>
          </p:nvSpPr>
          <p:spPr>
            <a:xfrm>
              <a:off x="6810947" y="2954140"/>
              <a:ext cx="608965" cy="26098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-15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Qu</a:t>
              </a:r>
              <a:r>
                <a:rPr kumimoji="0" sz="1600" b="0" i="0" u="none" strike="noStrike" kern="1200" cap="none" spc="-1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arks</a:t>
              </a:r>
              <a:endPara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object 23"/>
            <p:cNvSpPr txBox="1"/>
            <p:nvPr/>
          </p:nvSpPr>
          <p:spPr>
            <a:xfrm>
              <a:off x="7198232" y="3552642"/>
              <a:ext cx="821055" cy="73342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12700" lvl="0" indent="0" algn="ctr" defTabSz="9144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-15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Qu</a:t>
              </a:r>
              <a:r>
                <a:rPr kumimoji="0" sz="1600" b="0" i="0" u="none" strike="noStrike" kern="1200" cap="none" spc="-1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ark</a:t>
              </a:r>
              <a:r>
                <a:rPr kumimoji="0" sz="1600" b="0" i="0" u="none" strike="noStrike" kern="1200" cap="none" spc="-5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 G</a:t>
              </a:r>
              <a:r>
                <a:rPr kumimoji="0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lu</a:t>
              </a:r>
              <a:r>
                <a:rPr kumimoji="0" sz="1600" b="0" i="0" u="none" strike="noStrike" kern="1200" cap="none" spc="-5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on </a:t>
              </a:r>
              <a:r>
                <a:rPr kumimoji="0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D</a:t>
              </a:r>
              <a:r>
                <a:rPr kumimoji="0" sz="1600" b="0" i="0" u="none" strike="noStrike" kern="1200" cap="none" spc="-1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yn</a:t>
              </a:r>
              <a:r>
                <a:rPr kumimoji="0" sz="1600" b="0" i="0" u="none" strike="noStrike" kern="1200" cap="none" spc="-15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ami</a:t>
              </a:r>
              <a:r>
                <a:rPr kumimoji="0" sz="1600" b="0" i="0" u="none" strike="noStrike" kern="1200" cap="none" spc="-1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cs</a:t>
              </a:r>
              <a:endPara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object 24"/>
            <p:cNvSpPr txBox="1"/>
            <p:nvPr/>
          </p:nvSpPr>
          <p:spPr>
            <a:xfrm>
              <a:off x="8085813" y="5268234"/>
              <a:ext cx="131445" cy="29210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</a:rPr>
                <a:t>?</a:t>
              </a:r>
              <a:endPara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object 25"/>
            <p:cNvSpPr txBox="1"/>
            <p:nvPr/>
          </p:nvSpPr>
          <p:spPr>
            <a:xfrm>
              <a:off x="6318505" y="3107533"/>
              <a:ext cx="328930" cy="19875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SL</a:t>
              </a:r>
              <a:r>
                <a:rPr kumimoji="0" sz="1200" b="0" i="0" u="none" strike="noStrike" kern="1200" cap="none" spc="-5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</a:t>
              </a:r>
              <a:r>
                <a:rPr kumimoji="0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</a:t>
              </a:r>
              <a:endPara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object 27"/>
            <p:cNvSpPr txBox="1"/>
            <p:nvPr/>
          </p:nvSpPr>
          <p:spPr>
            <a:xfrm>
              <a:off x="6686020" y="3957981"/>
              <a:ext cx="362585" cy="19875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CE</a:t>
              </a:r>
              <a:r>
                <a:rPr kumimoji="0" sz="1200" b="0" i="0" u="none" strike="noStrike" kern="1200" cap="none" spc="-1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RN</a:t>
              </a:r>
              <a:endPara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object 28"/>
            <p:cNvSpPr txBox="1"/>
            <p:nvPr/>
          </p:nvSpPr>
          <p:spPr>
            <a:xfrm>
              <a:off x="7102984" y="4757411"/>
              <a:ext cx="365760" cy="19875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HE</a:t>
              </a:r>
              <a:r>
                <a:rPr kumimoji="0" sz="1200" b="0" i="0" u="none" strike="noStrike" kern="1200" cap="none" spc="-1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RA</a:t>
              </a:r>
              <a:endPara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object 29"/>
            <p:cNvSpPr txBox="1"/>
            <p:nvPr/>
          </p:nvSpPr>
          <p:spPr>
            <a:xfrm>
              <a:off x="7581948" y="5175901"/>
              <a:ext cx="341630" cy="19875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</a:t>
              </a:r>
              <a:r>
                <a:rPr kumimoji="0" sz="1200" b="0" i="0" u="none" strike="noStrike" kern="1200" cap="none" spc="-1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HeC</a:t>
              </a:r>
              <a:endPara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object 30"/>
            <p:cNvSpPr txBox="1"/>
            <p:nvPr/>
          </p:nvSpPr>
          <p:spPr>
            <a:xfrm>
              <a:off x="7922520" y="5780668"/>
              <a:ext cx="461009" cy="19875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-95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FCC-­‐he</a:t>
              </a:r>
              <a:endParaRPr kumimoji="0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object 31"/>
            <p:cNvSpPr/>
            <p:nvPr/>
          </p:nvSpPr>
          <p:spPr>
            <a:xfrm>
              <a:off x="5971211" y="2410274"/>
              <a:ext cx="2375869" cy="3445623"/>
            </a:xfrm>
            <a:custGeom>
              <a:avLst/>
              <a:gdLst/>
              <a:ahLst/>
              <a:cxnLst/>
              <a:rect l="l" t="t" r="r" b="b"/>
              <a:pathLst>
                <a:path w="2375869" h="3445623">
                  <a:moveTo>
                    <a:pt x="0" y="0"/>
                  </a:moveTo>
                  <a:lnTo>
                    <a:pt x="2375869" y="3445623"/>
                  </a:lnTo>
                </a:path>
              </a:pathLst>
            </a:custGeom>
            <a:ln w="38099">
              <a:solidFill>
                <a:srgbClr val="FF26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object 26"/>
            <p:cNvSpPr txBox="1"/>
            <p:nvPr/>
          </p:nvSpPr>
          <p:spPr>
            <a:xfrm>
              <a:off x="6477120" y="3456400"/>
              <a:ext cx="346075" cy="19875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-1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sz="1200" b="0" i="0" u="none" strike="noStrike" kern="1200" cap="none" spc="-15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NA</a:t>
              </a:r>
              <a:r>
                <a:rPr kumimoji="0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 rot="3284777">
              <a:off x="5401406" y="4508983"/>
              <a:ext cx="256922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100 Years of</a:t>
              </a:r>
              <a:r>
                <a:rPr kumimoji="0" lang="en-US" sz="1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lp</a:t>
              </a:r>
              <a:r>
                <a:rPr kumimoji="0" lang="en-US" sz="1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scattering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/>
                <a:buChar char="è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5 orders of magnitude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deeper into matter</a:t>
              </a: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11319382" y="8949888"/>
            <a:ext cx="2041018" cy="1292662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7030A0"/>
            </a:solidFill>
            <a:miter lim="400000"/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40" tIns="91440" rIns="91440" bIns="91440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HERA-</a:t>
            </a:r>
            <a:r>
              <a:rPr kumimoji="0" lang="en-US" sz="18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LHeC</a:t>
            </a:r>
            <a:r>
              <a:rPr kumimoji="0" lang="en-US" sz="1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-FCC-eh:</a:t>
            </a:r>
            <a:r>
              <a:rPr kumimoji="0" lang="en-US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finest microscopes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000000"/>
                </a:solidFill>
              </a:rPr>
              <a:t>w</a:t>
            </a:r>
            <a:r>
              <a:rPr lang="en-US" sz="1800" baseline="0" dirty="0" smtClean="0">
                <a:solidFill>
                  <a:srgbClr val="000000"/>
                </a:solidFill>
              </a:rPr>
              <a:t>ith</a:t>
            </a:r>
            <a:r>
              <a:rPr lang="en-US" sz="1800" dirty="0" smtClean="0">
                <a:solidFill>
                  <a:srgbClr val="000000"/>
                </a:solidFill>
              </a:rPr>
              <a:t> resolution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ncreasing as 1/√Q</a:t>
            </a:r>
            <a:r>
              <a:rPr lang="en-US" sz="1800" baseline="30000" dirty="0" smtClean="0">
                <a:solidFill>
                  <a:srgbClr val="000000"/>
                </a:solidFill>
              </a:rPr>
              <a:t>2</a:t>
            </a: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125" name="Shape 27"/>
          <p:cNvSpPr/>
          <p:nvPr/>
        </p:nvSpPr>
        <p:spPr>
          <a:xfrm>
            <a:off x="230764" y="12785204"/>
            <a:ext cx="21028907" cy="1038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228600" lvl="0" indent="-228600" defTabSz="1477962">
              <a:spcBef>
                <a:spcPts val="900"/>
              </a:spcBef>
              <a:buFont typeface="Arial" panose="020B0604020202020204" pitchFamily="34" charset="0"/>
              <a:buChar char="•"/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z="2000" b="1" dirty="0">
                <a:latin typeface="Arial"/>
                <a:ea typeface="Arial"/>
                <a:cs typeface="Arial"/>
                <a:sym typeface="Arial"/>
              </a:rPr>
              <a:t>LHeC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 Experiment (</a:t>
            </a:r>
            <a:r>
              <a:rPr sz="2000" b="1" dirty="0" smtClean="0"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lang="en-US" sz="2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b="1" dirty="0" smtClean="0">
                <a:latin typeface="Arial"/>
                <a:ea typeface="Arial"/>
                <a:cs typeface="Arial"/>
                <a:sym typeface="Arial"/>
              </a:rPr>
              <a:t>Recovery</a:t>
            </a:r>
            <a:r>
              <a:rPr lang="en-US" sz="2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b="1" dirty="0" smtClean="0">
                <a:latin typeface="Arial"/>
                <a:ea typeface="Arial"/>
                <a:cs typeface="Arial"/>
                <a:sym typeface="Arial"/>
              </a:rPr>
              <a:t>Linac+LHC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) is designed to run</a:t>
            </a:r>
            <a:r>
              <a:rPr sz="2000" b="1" dirty="0">
                <a:solidFill>
                  <a:srgbClr val="243A96"/>
                </a:solidFill>
                <a:latin typeface="Arial"/>
                <a:ea typeface="Arial"/>
                <a:cs typeface="Arial"/>
                <a:sym typeface="Arial"/>
              </a:rPr>
              <a:t> simultaneously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with the </a:t>
            </a:r>
            <a:r>
              <a:rPr sz="2000" b="1" dirty="0">
                <a:latin typeface="Arial"/>
                <a:ea typeface="Arial"/>
                <a:cs typeface="Arial"/>
                <a:sym typeface="Arial"/>
              </a:rPr>
              <a:t>LHC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requiring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GB" sz="2000" b="1" dirty="0" smtClean="0">
                <a:latin typeface="Arial"/>
                <a:ea typeface="Arial"/>
                <a:cs typeface="Arial"/>
                <a:sym typeface="Arial"/>
              </a:rPr>
              <a:t>three</a:t>
            </a:r>
            <a:r>
              <a:rPr sz="2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b="1" dirty="0">
                <a:latin typeface="Arial"/>
                <a:ea typeface="Arial"/>
                <a:cs typeface="Arial"/>
                <a:sym typeface="Arial"/>
              </a:rPr>
              <a:t>beam </a:t>
            </a:r>
            <a:r>
              <a:rPr sz="2000" b="1" dirty="0" smtClean="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GB" sz="2000" b="1" dirty="0" smtClean="0">
                <a:latin typeface="Arial"/>
                <a:ea typeface="Arial"/>
                <a:cs typeface="Arial"/>
                <a:sym typeface="Arial"/>
              </a:rPr>
              <a:t>R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compatible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optics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 configuration</a:t>
            </a:r>
            <a:endParaRPr lang="en-US" sz="2000" dirty="0" smtClean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defTabSz="1477962">
              <a:spcBef>
                <a:spcPts val="900"/>
              </a:spcBef>
              <a:buFont typeface="Arial" panose="020B0604020202020204" pitchFamily="34" charset="0"/>
              <a:buChar char="•"/>
              <a:defRPr sz="1800"/>
            </a:pP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Head-on collisions: synchrotron radiation fan from e</a:t>
            </a:r>
            <a:r>
              <a:rPr sz="2000" baseline="31999" dirty="0" smtClean="0">
                <a:latin typeface="Arial"/>
                <a:ea typeface="Arial"/>
                <a:cs typeface="Arial"/>
                <a:sym typeface="Arial"/>
              </a:rPr>
              <a:t>±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beam</a:t>
            </a:r>
            <a:r>
              <a:rPr sz="2000" b="1" dirty="0" smtClean="0">
                <a:solidFill>
                  <a:srgbClr val="243A96"/>
                </a:solidFill>
                <a:latin typeface="Arial"/>
                <a:ea typeface="Arial"/>
                <a:cs typeface="Arial"/>
                <a:sym typeface="Arial"/>
              </a:rPr>
              <a:t>, dipoles a</a:t>
            </a:r>
            <a:r>
              <a:rPr lang="en-GB" sz="2000" b="1" dirty="0" smtClean="0">
                <a:solidFill>
                  <a:srgbClr val="243A96"/>
                </a:solidFill>
                <a:latin typeface="Arial"/>
                <a:ea typeface="Arial"/>
                <a:cs typeface="Arial"/>
                <a:sym typeface="Arial"/>
              </a:rPr>
              <a:t>round</a:t>
            </a:r>
            <a:r>
              <a:rPr sz="2000" b="1" dirty="0" smtClean="0">
                <a:solidFill>
                  <a:srgbClr val="243A96"/>
                </a:solidFill>
                <a:latin typeface="Arial"/>
                <a:ea typeface="Arial"/>
                <a:cs typeface="Arial"/>
                <a:sym typeface="Arial"/>
              </a:rPr>
              <a:t> the beam-pipe (±9m)</a:t>
            </a:r>
            <a:r>
              <a:rPr sz="2000" dirty="0" smtClean="0">
                <a:solidFill>
                  <a:srgbClr val="243A9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for avoiding a</a:t>
            </a:r>
            <a:r>
              <a:rPr sz="20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finite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crossing angle to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 obtain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maximum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luminosity</a:t>
            </a:r>
            <a:br>
              <a:rPr sz="2000" dirty="0" smtClean="0">
                <a:latin typeface="Arial"/>
                <a:ea typeface="Arial"/>
                <a:cs typeface="Arial"/>
                <a:sym typeface="Arial"/>
              </a:rPr>
            </a:br>
            <a:endParaRPr sz="2000" dirty="0" smtClea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27"/>
          <p:cNvSpPr/>
          <p:nvPr/>
        </p:nvSpPr>
        <p:spPr>
          <a:xfrm>
            <a:off x="8603708" y="13614995"/>
            <a:ext cx="6585492" cy="5847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1477962">
              <a:spcBef>
                <a:spcPts val="900"/>
              </a:spcBef>
              <a:defRPr sz="1800"/>
            </a:pPr>
            <a:r>
              <a:rPr sz="2000" b="1" dirty="0" err="1" smtClean="0">
                <a:latin typeface="Arial"/>
                <a:ea typeface="Arial"/>
                <a:cs typeface="Arial"/>
                <a:sym typeface="Arial"/>
              </a:rPr>
              <a:t>Beampipe</a:t>
            </a:r>
            <a:r>
              <a:rPr lang="en-US" sz="2000" b="1" dirty="0" smtClean="0">
                <a:latin typeface="Arial"/>
                <a:ea typeface="Arial"/>
                <a:cs typeface="Arial"/>
                <a:sym typeface="Arial"/>
              </a:rPr>
              <a:t>:</a:t>
            </a:r>
            <a:r>
              <a:rPr sz="2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2000" b="1" dirty="0" smtClean="0">
              <a:latin typeface="Arial"/>
              <a:ea typeface="Arial"/>
              <a:cs typeface="Arial"/>
              <a:sym typeface="Arial"/>
            </a:endParaRPr>
          </a:p>
          <a:p>
            <a:pPr marL="200526" indent="-200526" defTabSz="457200">
              <a:buSzPct val="100000"/>
              <a:buFontTx/>
              <a:buChar char="•"/>
              <a:defRPr sz="1800"/>
            </a:pPr>
            <a:r>
              <a:rPr sz="2000" dirty="0" err="1" smtClean="0">
                <a:latin typeface="Arial"/>
                <a:ea typeface="Arial"/>
                <a:cs typeface="Arial"/>
                <a:sym typeface="Arial"/>
              </a:rPr>
              <a:t>CDR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sz="2000" dirty="0" err="1">
                <a:latin typeface="Arial"/>
                <a:ea typeface="Arial"/>
                <a:cs typeface="Arial"/>
                <a:sym typeface="Arial"/>
              </a:rPr>
              <a:t>6m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length, Beryllium 2.5-</a:t>
            </a:r>
            <a:r>
              <a:rPr sz="2000" dirty="0" err="1" smtClean="0">
                <a:latin typeface="Arial"/>
                <a:ea typeface="Arial"/>
                <a:cs typeface="Arial"/>
                <a:sym typeface="Arial"/>
              </a:rPr>
              <a:t>3mm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thickness </a:t>
            </a:r>
            <a:endParaRPr lang="en-US" sz="2000" dirty="0" smtClean="0">
              <a:latin typeface="Arial"/>
              <a:ea typeface="Arial"/>
              <a:cs typeface="Arial"/>
              <a:sym typeface="Arial"/>
            </a:endParaRPr>
          </a:p>
          <a:p>
            <a:pPr marL="200526" indent="-200526" defTabSz="457200">
              <a:buSzPct val="100000"/>
              <a:buFontTx/>
              <a:buChar char="•"/>
              <a:defRPr sz="1800"/>
            </a:pP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Inner dimensions: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circular(x)=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2.2cm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,</a:t>
            </a: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elliptical(-x)=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10cm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&amp; (y)=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2.2cm</a:t>
            </a:r>
            <a:endParaRPr lang="en-US" sz="2000" dirty="0">
              <a:latin typeface="Arial"/>
              <a:ea typeface="Arial"/>
              <a:cs typeface="Arial"/>
              <a:sym typeface="Arial"/>
            </a:endParaRPr>
          </a:p>
          <a:p>
            <a:pPr marL="200526" lvl="0" indent="-200526" defTabSz="457200">
              <a:buSzPct val="100000"/>
              <a:buChar char="•"/>
              <a:defRPr sz="1800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composites also 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investigated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/>
            </a:pPr>
            <a:r>
              <a:rPr sz="2000" b="1" dirty="0" smtClean="0">
                <a:latin typeface="Arial"/>
                <a:ea typeface="Arial"/>
                <a:cs typeface="Arial"/>
                <a:sym typeface="Arial"/>
              </a:rPr>
              <a:t>Silicon</a:t>
            </a:r>
            <a:r>
              <a:rPr lang="en-GB" sz="2000" b="1" dirty="0" smtClean="0">
                <a:latin typeface="Arial"/>
                <a:ea typeface="Arial"/>
                <a:cs typeface="Arial"/>
                <a:sym typeface="Arial"/>
              </a:rPr>
              <a:t> Track</a:t>
            </a:r>
            <a:r>
              <a:rPr sz="2000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dirty="0" smtClean="0">
                <a:latin typeface="Arial"/>
                <a:ea typeface="Arial"/>
                <a:cs typeface="Arial"/>
                <a:sym typeface="Arial"/>
              </a:rPr>
              <a:t>D</a:t>
            </a:r>
            <a:r>
              <a:rPr sz="2000" b="1" dirty="0" smtClean="0">
                <a:latin typeface="Arial"/>
                <a:ea typeface="Arial"/>
                <a:cs typeface="Arial"/>
                <a:sym typeface="Arial"/>
              </a:rPr>
              <a:t>etector </a:t>
            </a:r>
            <a:r>
              <a:rPr lang="en-US" sz="2000" b="1" dirty="0">
                <a:latin typeface="Arial"/>
                <a:ea typeface="Arial"/>
                <a:cs typeface="Arial"/>
                <a:sym typeface="Arial"/>
              </a:rPr>
              <a:t>L</a:t>
            </a:r>
            <a:r>
              <a:rPr sz="2000" b="1" dirty="0" smtClean="0">
                <a:latin typeface="Arial"/>
                <a:ea typeface="Arial"/>
                <a:cs typeface="Arial"/>
                <a:sym typeface="Arial"/>
              </a:rPr>
              <a:t>ayout</a:t>
            </a:r>
            <a:r>
              <a:rPr lang="en-US" sz="2000" b="1" dirty="0" smtClean="0"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dirty="0">
              <a:latin typeface="Arial"/>
              <a:ea typeface="Arial"/>
              <a:cs typeface="Arial"/>
              <a:sym typeface="Arial"/>
            </a:endParaRPr>
          </a:p>
          <a:p>
            <a:pPr marL="200526" lvl="0" indent="-200526" defTabSz="457200">
              <a:buSzPct val="100000"/>
              <a:buChar char="•"/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Very compact design, contained within the EMC</a:t>
            </a:r>
          </a:p>
          <a:p>
            <a:pPr marL="200526" lvl="0" indent="-200526" defTabSz="457200">
              <a:buSzPct val="100000"/>
              <a:buChar char="•"/>
              <a:defRPr sz="1800"/>
            </a:pP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Large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coverage in the proton direction: dense                                         forward jet production (down to 1</a:t>
            </a:r>
            <a:r>
              <a:rPr sz="2000" baseline="30000" dirty="0"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 in θ)</a:t>
            </a:r>
          </a:p>
          <a:p>
            <a:pPr marL="200526" lvl="0" indent="-200526" defTabSz="457200">
              <a:buSzPct val="100000"/>
              <a:buChar char="•"/>
              <a:defRPr sz="1800"/>
            </a:pPr>
            <a:r>
              <a:rPr sz="2000" dirty="0">
                <a:latin typeface="Arial"/>
                <a:ea typeface="Arial"/>
                <a:cs typeface="Arial"/>
                <a:sym typeface="Arial"/>
              </a:rPr>
              <a:t>Services and Infrastructure 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demand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careful design 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as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the main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contributor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to</a:t>
            </a:r>
            <a:r>
              <a:rPr lang="en-GB" sz="2000" dirty="0" smtClean="0">
                <a:latin typeface="Arial"/>
                <a:ea typeface="Arial"/>
                <a:cs typeface="Arial"/>
                <a:sym typeface="Arial"/>
              </a:rPr>
              <a:t> the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dirty="0">
                <a:latin typeface="Arial"/>
                <a:ea typeface="Arial"/>
                <a:cs typeface="Arial"/>
                <a:sym typeface="Arial"/>
              </a:rPr>
              <a:t>Material </a:t>
            </a:r>
            <a:r>
              <a:rPr sz="2000" dirty="0" smtClean="0">
                <a:latin typeface="Arial"/>
                <a:ea typeface="Arial"/>
                <a:cs typeface="Arial"/>
                <a:sym typeface="Arial"/>
              </a:rPr>
              <a:t>Budget</a:t>
            </a:r>
            <a:endParaRPr lang="en-US" sz="2000" dirty="0">
              <a:latin typeface="Arial"/>
              <a:ea typeface="Arial"/>
              <a:cs typeface="Arial"/>
              <a:sym typeface="Arial"/>
            </a:endParaRPr>
          </a:p>
          <a:p>
            <a:pPr defTabSz="457200">
              <a:buSzPct val="100000"/>
              <a:defRPr sz="1800"/>
            </a:pPr>
            <a:r>
              <a:rPr lang="en-US" sz="2000" b="1" dirty="0" err="1" smtClean="0">
                <a:latin typeface="Arial"/>
                <a:ea typeface="Arial"/>
                <a:cs typeface="Arial"/>
                <a:sym typeface="Arial"/>
              </a:rPr>
              <a:t>Calorimetry</a:t>
            </a:r>
            <a:r>
              <a:rPr lang="en-US" sz="2000" b="1" dirty="0" smtClean="0">
                <a:latin typeface="Arial"/>
                <a:ea typeface="Arial"/>
                <a:cs typeface="Arial"/>
                <a:sym typeface="Arial"/>
              </a:rPr>
              <a:t>:</a:t>
            </a:r>
            <a:endParaRPr lang="en-US" sz="2000" b="1" dirty="0">
              <a:latin typeface="Arial"/>
              <a:ea typeface="Arial"/>
              <a:cs typeface="Arial"/>
              <a:sym typeface="Arial"/>
            </a:endParaRPr>
          </a:p>
          <a:p>
            <a:pPr marL="200526" indent="-200526" defTabSz="457200">
              <a:buSzPct val="100000"/>
              <a:buFontTx/>
              <a:buChar char="•"/>
              <a:defRPr sz="1800"/>
            </a:pP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Hermetic EMC and </a:t>
            </a:r>
            <a:r>
              <a:rPr lang="en-US" sz="2000" dirty="0" err="1" smtClean="0">
                <a:latin typeface="Arial"/>
                <a:ea typeface="Arial"/>
                <a:cs typeface="Arial"/>
                <a:sym typeface="Arial"/>
              </a:rPr>
              <a:t>HAC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 smtClean="0">
                <a:latin typeface="Arial"/>
                <a:ea typeface="Arial"/>
                <a:cs typeface="Arial"/>
                <a:sym typeface="Arial"/>
              </a:rPr>
              <a:t>calorimetry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 surrounding the silicon tracking with appropriate thicknesses (</a:t>
            </a:r>
            <a:r>
              <a:rPr lang="en-US" sz="2000" dirty="0" err="1" smtClean="0"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2000" baseline="-25000" dirty="0" err="1" smtClean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l-GR" sz="2000" dirty="0" smtClean="0">
                <a:latin typeface="Arial"/>
                <a:ea typeface="Arial"/>
                <a:cs typeface="Arial"/>
                <a:sym typeface="Arial"/>
              </a:rPr>
              <a:t>λ</a:t>
            </a:r>
            <a:r>
              <a:rPr lang="en-US" sz="2000" baseline="-25000" dirty="0" err="1" smtClean="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200526" indent="-200526" defTabSz="457200">
              <a:buSzPct val="100000"/>
              <a:buFontTx/>
              <a:buChar char="•"/>
              <a:defRPr sz="1800"/>
            </a:pP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Technology baseline in the Conceptual Design (CDR):</a:t>
            </a:r>
          </a:p>
          <a:p>
            <a:pPr marL="342900" lvl="8" indent="-171450" defTabSz="457200">
              <a:buSzPct val="100000"/>
              <a:buFontTx/>
              <a:buChar char="•"/>
              <a:defRPr sz="1800"/>
            </a:pP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EMC: Liquid Argon Technology</a:t>
            </a:r>
            <a:endParaRPr lang="en-US" sz="2000" dirty="0">
              <a:latin typeface="Arial"/>
              <a:ea typeface="Arial"/>
              <a:cs typeface="Arial"/>
              <a:sym typeface="Arial"/>
            </a:endParaRPr>
          </a:p>
          <a:p>
            <a:pPr marL="342900" indent="-152400" defTabSz="457200">
              <a:buSzPct val="100000"/>
              <a:buFontTx/>
              <a:buChar char="•"/>
              <a:defRPr sz="1800"/>
            </a:pPr>
            <a:r>
              <a:rPr lang="en-US" sz="2000" dirty="0" err="1" smtClean="0">
                <a:latin typeface="Arial"/>
                <a:ea typeface="Arial"/>
                <a:cs typeface="Arial"/>
                <a:sym typeface="Arial"/>
              </a:rPr>
              <a:t>HAC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: Barrel Scintillator Tiles/Iron</a:t>
            </a:r>
          </a:p>
          <a:p>
            <a:pPr marL="390525" indent="-200025" defTabSz="457200">
              <a:buSzPct val="100000"/>
              <a:buFontTx/>
              <a:buChar char="•"/>
              <a:defRPr sz="1800"/>
            </a:pPr>
            <a:r>
              <a:rPr lang="en-US" sz="2000" dirty="0" err="1" smtClean="0">
                <a:latin typeface="Arial"/>
                <a:ea typeface="Arial"/>
                <a:cs typeface="Arial"/>
                <a:sym typeface="Arial"/>
              </a:rPr>
              <a:t>Fwd-Bwd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 Inserts (Silicon/Tungsten-Silicon/Copper)</a:t>
            </a:r>
            <a:endParaRPr lang="en-US" sz="2000" dirty="0">
              <a:latin typeface="Arial"/>
              <a:ea typeface="Arial"/>
              <a:cs typeface="Arial"/>
              <a:sym typeface="Arial"/>
            </a:endParaRPr>
          </a:p>
          <a:p>
            <a:pPr marL="200526" lvl="0" indent="-200526" defTabSz="457200">
              <a:buSzPct val="100000"/>
              <a:buChar char="•"/>
              <a:defRPr sz="1800"/>
            </a:pPr>
            <a:endParaRPr lang="en-US" sz="2000" dirty="0" smtClean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LHeD_Tracker-3D.dd4hep.pdf"/>
          <p:cNvPicPr/>
          <p:nvPr/>
        </p:nvPicPr>
        <p:blipFill>
          <a:blip r:embed="rId18">
            <a:extLst/>
          </a:blip>
          <a:srcRect l="11166" r="15400"/>
          <a:stretch>
            <a:fillRect/>
          </a:stretch>
        </p:blipFill>
        <p:spPr>
          <a:xfrm rot="1315208">
            <a:off x="15738116" y="14899717"/>
            <a:ext cx="4770283" cy="448401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27"/>
          <p:cNvSpPr/>
          <p:nvPr/>
        </p:nvSpPr>
        <p:spPr>
          <a:xfrm>
            <a:off x="18253407" y="18066296"/>
            <a:ext cx="239062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1477962">
              <a:spcBef>
                <a:spcPts val="900"/>
              </a:spcBef>
              <a:defRPr sz="1800"/>
            </a:pPr>
            <a:r>
              <a:rPr lang="en-US" sz="2000" b="1" dirty="0" smtClean="0">
                <a:latin typeface="Arial"/>
                <a:ea typeface="Arial"/>
                <a:cs typeface="Arial"/>
                <a:sym typeface="Arial"/>
              </a:rPr>
              <a:t>Tracking Layout</a:t>
            </a:r>
            <a:endParaRPr lang="en-US" sz="2000" dirty="0" smtClean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15722600" y="13900150"/>
            <a:ext cx="4495800" cy="1828800"/>
            <a:chOff x="0" y="0"/>
            <a:chExt cx="3288353" cy="1296134"/>
          </a:xfrm>
        </p:grpSpPr>
        <p:pic>
          <p:nvPicPr>
            <p:cNvPr id="28" name="image20.png"/>
            <p:cNvPicPr/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0" y="60277"/>
              <a:ext cx="1661094" cy="1175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" name="image21.png"/>
            <p:cNvPicPr/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1452841" y="0"/>
              <a:ext cx="1835513" cy="1296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0" name="Shape 83"/>
          <p:cNvSpPr/>
          <p:nvPr/>
        </p:nvSpPr>
        <p:spPr>
          <a:xfrm>
            <a:off x="7778194" y="5537200"/>
            <a:ext cx="4134406" cy="36933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defRPr sz="3200"/>
            </a:lvl1pPr>
          </a:lstStyle>
          <a:p>
            <a:pPr lvl="0">
              <a:defRPr sz="1800"/>
            </a:pPr>
            <a:r>
              <a:rPr lang="en-US" sz="2400" b="1" dirty="0" smtClean="0"/>
              <a:t>Resolving  Proton Structure</a:t>
            </a:r>
            <a:endParaRPr sz="2400" b="1" dirty="0"/>
          </a:p>
        </p:txBody>
      </p:sp>
      <p:sp>
        <p:nvSpPr>
          <p:cNvPr id="131" name="Shape 83"/>
          <p:cNvSpPr/>
          <p:nvPr/>
        </p:nvSpPr>
        <p:spPr>
          <a:xfrm>
            <a:off x="19338534" y="11173023"/>
            <a:ext cx="1473894" cy="33855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defRPr sz="3200"/>
            </a:lvl1pPr>
          </a:lstStyle>
          <a:p>
            <a:pPr lvl="0">
              <a:defRPr sz="1800"/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Bjorken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Shape 83"/>
          <p:cNvSpPr/>
          <p:nvPr/>
        </p:nvSpPr>
        <p:spPr>
          <a:xfrm rot="16200000">
            <a:off x="12817974" y="6130391"/>
            <a:ext cx="1454185" cy="36933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defRPr sz="3200"/>
            </a:lvl1pPr>
          </a:lstStyle>
          <a:p>
            <a:pPr lvl="0">
              <a:defRPr sz="1800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b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sz="2400" b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Shape 83"/>
          <p:cNvSpPr/>
          <p:nvPr/>
        </p:nvSpPr>
        <p:spPr>
          <a:xfrm>
            <a:off x="2006600" y="5518150"/>
            <a:ext cx="4035436" cy="36933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defRPr sz="3200"/>
            </a:lvl1pPr>
          </a:lstStyle>
          <a:p>
            <a:pPr lvl="0">
              <a:defRPr sz="1800"/>
            </a:pPr>
            <a:r>
              <a:rPr lang="en-US" sz="2400" b="1" dirty="0" err="1" smtClean="0"/>
              <a:t>LHeC</a:t>
            </a:r>
            <a:r>
              <a:rPr lang="en-US" sz="2400" b="1" dirty="0" smtClean="0"/>
              <a:t> x-</a:t>
            </a:r>
            <a:r>
              <a:rPr lang="en-US" sz="2400" b="1" dirty="0" err="1" smtClean="0"/>
              <a:t>Q</a:t>
            </a:r>
            <a:r>
              <a:rPr lang="en-US" sz="2400" b="1" baseline="30000" dirty="0" err="1" smtClean="0"/>
              <a:t>2</a:t>
            </a:r>
            <a:r>
              <a:rPr lang="en-US" sz="2400" b="1" dirty="0" smtClean="0"/>
              <a:t> DIS </a:t>
            </a:r>
            <a:r>
              <a:rPr lang="en-US" sz="2400" b="1" dirty="0"/>
              <a:t>K</a:t>
            </a:r>
            <a:r>
              <a:rPr lang="en-US" sz="2400" b="1" dirty="0" smtClean="0"/>
              <a:t>inematic </a:t>
            </a:r>
            <a:r>
              <a:rPr lang="en-US" sz="2400" b="1" dirty="0"/>
              <a:t>P</a:t>
            </a:r>
            <a:r>
              <a:rPr lang="en-US" sz="2400" b="1" dirty="0" smtClean="0"/>
              <a:t>lane</a:t>
            </a:r>
            <a:endParaRPr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0" y="7042150"/>
            <a:ext cx="2057400" cy="167640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rgbClr val="FFC000">
                <a:alpha val="40000"/>
              </a:srgbClr>
            </a:glow>
          </a:effectLst>
        </p:spPr>
      </p:pic>
      <p:sp>
        <p:nvSpPr>
          <p:cNvPr id="135" name="Shape 85"/>
          <p:cNvSpPr/>
          <p:nvPr/>
        </p:nvSpPr>
        <p:spPr>
          <a:xfrm flipH="1" flipV="1">
            <a:off x="18999200" y="10852149"/>
            <a:ext cx="280990" cy="1"/>
          </a:xfrm>
          <a:prstGeom prst="line">
            <a:avLst/>
          </a:prstGeom>
          <a:noFill/>
          <a:ln w="25400" cap="flat">
            <a:solidFill>
              <a:srgbClr val="FF2800"/>
            </a:solidFill>
            <a:prstDash val="solid"/>
            <a:bevel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6" name="Shape 85"/>
          <p:cNvSpPr/>
          <p:nvPr/>
        </p:nvSpPr>
        <p:spPr>
          <a:xfrm flipH="1" flipV="1">
            <a:off x="19075400" y="8642349"/>
            <a:ext cx="280990" cy="1"/>
          </a:xfrm>
          <a:prstGeom prst="line">
            <a:avLst/>
          </a:prstGeom>
          <a:noFill/>
          <a:ln w="25400" cap="flat">
            <a:solidFill>
              <a:srgbClr val="00B050"/>
            </a:solidFill>
            <a:prstDash val="solid"/>
            <a:bevel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7" name="Shape 85"/>
          <p:cNvSpPr/>
          <p:nvPr/>
        </p:nvSpPr>
        <p:spPr>
          <a:xfrm flipH="1" flipV="1">
            <a:off x="19023010" y="6584950"/>
            <a:ext cx="280990" cy="1"/>
          </a:xfrm>
          <a:prstGeom prst="line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 w="med" len="med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77800" y="18772485"/>
            <a:ext cx="12522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Fwd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bwd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asymmetry reflecting beam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energies; central detector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14m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9m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5875000" y="29467478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DD4hep sketch of the FCC-he detector design</a:t>
            </a:r>
          </a:p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 detector dimensions: ~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21m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x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12m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91564" y="11173023"/>
            <a:ext cx="704082" cy="303459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93400" y="9937750"/>
            <a:ext cx="152400" cy="22860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05732" y="9404350"/>
            <a:ext cx="59246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uFillTx/>
                <a:sym typeface="Calibri"/>
              </a:rPr>
              <a:t>Gluon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uFillTx/>
                <a:sym typeface="Calibri"/>
              </a:rPr>
              <a:t>BSM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000090"/>
                </a:solidFill>
              </a:rPr>
              <a:t>    H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90"/>
              </a:solidFill>
              <a:effectLst/>
              <a:uFillTx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13000" y="13747750"/>
            <a:ext cx="6019800" cy="5181600"/>
          </a:xfrm>
          <a:prstGeom prst="rect">
            <a:avLst/>
          </a:prstGeom>
          <a:noFill/>
          <a:ln w="25400" cap="flat">
            <a:solidFill>
              <a:srgbClr val="4F81BD"/>
            </a:solidFill>
            <a:prstDash val="solid"/>
            <a:beve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618</Words>
  <Application>Microsoft Macintosh PowerPoint</Application>
  <PresentationFormat>Custom</PresentationFormat>
  <Paragraphs>93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Default</vt:lpstr>
      <vt:lpstr>Design of a New Detector for ep/eA Collisions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a New Detector for ep/eA Collisions</dc:title>
  <dc:creator>polini</dc:creator>
  <cp:lastModifiedBy>max klein</cp:lastModifiedBy>
  <cp:revision>43</cp:revision>
  <cp:lastPrinted>2014-06-24T23:46:43Z</cp:lastPrinted>
  <dcterms:modified xsi:type="dcterms:W3CDTF">2014-06-25T08:27:47Z</dcterms:modified>
</cp:coreProperties>
</file>