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tif" ContentType="image/tif"/>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21386800" cy="30391100"/>
  <p:notesSz cx="6858000" cy="9144000"/>
  <p:defaultTextStyle>
    <a:lvl1pPr>
      <a:defRPr sz="5800">
        <a:latin typeface="Calibri"/>
        <a:ea typeface="Calibri"/>
        <a:cs typeface="Calibri"/>
        <a:sym typeface="Calibri"/>
      </a:defRPr>
    </a:lvl1pPr>
    <a:lvl2pPr indent="455612">
      <a:defRPr sz="5800">
        <a:latin typeface="Calibri"/>
        <a:ea typeface="Calibri"/>
        <a:cs typeface="Calibri"/>
        <a:sym typeface="Calibri"/>
      </a:defRPr>
    </a:lvl2pPr>
    <a:lvl3pPr indent="912812">
      <a:defRPr sz="5800">
        <a:latin typeface="Calibri"/>
        <a:ea typeface="Calibri"/>
        <a:cs typeface="Calibri"/>
        <a:sym typeface="Calibri"/>
      </a:defRPr>
    </a:lvl3pPr>
    <a:lvl4pPr indent="1370012">
      <a:defRPr sz="5800">
        <a:latin typeface="Calibri"/>
        <a:ea typeface="Calibri"/>
        <a:cs typeface="Calibri"/>
        <a:sym typeface="Calibri"/>
      </a:defRPr>
    </a:lvl4pPr>
    <a:lvl5pPr indent="1827212">
      <a:defRPr sz="5800">
        <a:latin typeface="Calibri"/>
        <a:ea typeface="Calibri"/>
        <a:cs typeface="Calibri"/>
        <a:sym typeface="Calibri"/>
      </a:defRPr>
    </a:lvl5pPr>
    <a:lvl6pPr>
      <a:defRPr sz="5800">
        <a:latin typeface="Calibri"/>
        <a:ea typeface="Calibri"/>
        <a:cs typeface="Calibri"/>
        <a:sym typeface="Calibri"/>
      </a:defRPr>
    </a:lvl6pPr>
    <a:lvl7pPr>
      <a:defRPr sz="5800">
        <a:latin typeface="Calibri"/>
        <a:ea typeface="Calibri"/>
        <a:cs typeface="Calibri"/>
        <a:sym typeface="Calibri"/>
      </a:defRPr>
    </a:lvl7pPr>
    <a:lvl8pPr>
      <a:defRPr sz="5800">
        <a:latin typeface="Calibri"/>
        <a:ea typeface="Calibri"/>
        <a:cs typeface="Calibri"/>
        <a:sym typeface="Calibri"/>
      </a:defRPr>
    </a:lvl8pPr>
    <a:lvl9pPr>
      <a:defRPr sz="5800">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424" y="5912"/>
      </p:cViewPr>
      <p:guideLst>
        <p:guide orient="horz" pos="9572"/>
        <p:guide pos="6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hape 1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 name="Shape 1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133252099"/>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pPr>
            <a:r>
              <a:rPr sz="14200"/>
              <a:t>Title Text</a:t>
            </a:r>
          </a:p>
        </p:txBody>
      </p:sp>
      <p:sp>
        <p:nvSpPr>
          <p:cNvPr id="9" name="Shape 9"/>
          <p:cNvSpPr>
            <a:spLocks noGrp="1"/>
          </p:cNvSpPr>
          <p:nvPr>
            <p:ph type="body" idx="1"/>
          </p:nvPr>
        </p:nvSpPr>
        <p:spPr>
          <a:prstGeom prst="rect">
            <a:avLst/>
          </a:prstGeom>
        </p:spPr>
        <p:txBody>
          <a:bodyPr/>
          <a:lstStyle/>
          <a:p>
            <a:pPr lvl="0">
              <a:defRPr sz="1800"/>
            </a:pPr>
            <a:r>
              <a:rPr sz="10400"/>
              <a:t>Body Level One</a:t>
            </a:r>
          </a:p>
          <a:p>
            <a:pPr lvl="1">
              <a:defRPr sz="1800"/>
            </a:pPr>
            <a:r>
              <a:rPr sz="10400"/>
              <a:t>Body Level Two</a:t>
            </a:r>
          </a:p>
          <a:p>
            <a:pPr lvl="2">
              <a:defRPr sz="1800"/>
            </a:pPr>
            <a:r>
              <a:rPr sz="10400"/>
              <a:t>Body Level Three</a:t>
            </a:r>
          </a:p>
          <a:p>
            <a:pPr lvl="3">
              <a:defRPr sz="1800"/>
            </a:pPr>
            <a:r>
              <a:rPr sz="10400"/>
              <a:t>Body Level Four</a:t>
            </a:r>
          </a:p>
          <a:p>
            <a:pPr lvl="4">
              <a:defRPr sz="1800"/>
            </a:pPr>
            <a:r>
              <a:rPr sz="10400"/>
              <a:t>Body Level Five</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defRPr sz="1800"/>
            </a:pPr>
            <a:r>
              <a:rPr sz="14200"/>
              <a:t>Title Text</a:t>
            </a:r>
          </a:p>
        </p:txBody>
      </p:sp>
      <p:sp>
        <p:nvSpPr>
          <p:cNvPr id="13" name="Shape 13"/>
          <p:cNvSpPr>
            <a:spLocks noGrp="1"/>
          </p:cNvSpPr>
          <p:nvPr>
            <p:ph type="body" idx="1"/>
          </p:nvPr>
        </p:nvSpPr>
        <p:spPr>
          <a:prstGeom prst="rect">
            <a:avLst/>
          </a:prstGeom>
        </p:spPr>
        <p:txBody>
          <a:bodyPr/>
          <a:lstStyle/>
          <a:p>
            <a:pPr lvl="0">
              <a:defRPr sz="1800"/>
            </a:pPr>
            <a:r>
              <a:rPr sz="10400"/>
              <a:t>Body Level One</a:t>
            </a:r>
          </a:p>
          <a:p>
            <a:pPr lvl="1">
              <a:defRPr sz="1800"/>
            </a:pPr>
            <a:r>
              <a:rPr sz="10400"/>
              <a:t>Body Level Two</a:t>
            </a:r>
          </a:p>
          <a:p>
            <a:pPr lvl="2">
              <a:defRPr sz="1800"/>
            </a:pPr>
            <a:r>
              <a:rPr sz="10400"/>
              <a:t>Body Level Three</a:t>
            </a:r>
          </a:p>
          <a:p>
            <a:pPr lvl="3">
              <a:defRPr sz="1800"/>
            </a:pPr>
            <a:r>
              <a:rPr sz="10400"/>
              <a:t>Body Level Four</a:t>
            </a:r>
          </a:p>
          <a:p>
            <a:pPr lvl="4">
              <a:defRPr sz="1800"/>
            </a:pPr>
            <a:r>
              <a:rPr sz="10400"/>
              <a:t>Body Level Five</a:t>
            </a:r>
          </a:p>
        </p:txBody>
      </p:sp>
      <p:sp>
        <p:nvSpPr>
          <p:cNvPr id="14" name="Shape 1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F81BD"/>
            </a:gs>
            <a:gs pos="100000">
              <a:srgbClr val="C4D5E9"/>
            </a:gs>
          </a:gsLst>
          <a:lin ang="1620000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069975" y="407987"/>
            <a:ext cx="19246850" cy="6683376"/>
          </a:xfrm>
          <a:prstGeom prst="rect">
            <a:avLst/>
          </a:prstGeom>
          <a:ln w="12700">
            <a:miter lim="400000"/>
          </a:ln>
          <a:extLst>
            <a:ext uri="{C572A759-6A51-4108-AA02-DFA0A04FC94B}">
              <ma14:wrappingTextBoxFlag xmlns:ma14="http://schemas.microsoft.com/office/mac/drawingml/2011/main" val="1"/>
            </a:ext>
          </a:extLst>
        </p:spPr>
        <p:txBody>
          <a:bodyPr lIns="147936" tIns="147936" rIns="147936" bIns="147936" anchor="ctr"/>
          <a:lstStyle/>
          <a:p>
            <a:pPr lvl="0">
              <a:defRPr sz="1800"/>
            </a:pPr>
            <a:r>
              <a:rPr sz="14200"/>
              <a:t>Title Text</a:t>
            </a:r>
          </a:p>
        </p:txBody>
      </p:sp>
      <p:sp>
        <p:nvSpPr>
          <p:cNvPr id="3" name="Shape 3"/>
          <p:cNvSpPr>
            <a:spLocks noGrp="1"/>
          </p:cNvSpPr>
          <p:nvPr>
            <p:ph type="body" idx="1"/>
          </p:nvPr>
        </p:nvSpPr>
        <p:spPr>
          <a:xfrm>
            <a:off x="1069975" y="7091362"/>
            <a:ext cx="19246850" cy="23299738"/>
          </a:xfrm>
          <a:prstGeom prst="rect">
            <a:avLst/>
          </a:prstGeom>
          <a:ln w="12700">
            <a:miter lim="400000"/>
          </a:ln>
          <a:extLst>
            <a:ext uri="{C572A759-6A51-4108-AA02-DFA0A04FC94B}">
              <ma14:wrappingTextBoxFlag xmlns:ma14="http://schemas.microsoft.com/office/mac/drawingml/2011/main" val="1"/>
            </a:ext>
          </a:extLst>
        </p:spPr>
        <p:txBody>
          <a:bodyPr lIns="147936" tIns="147936" rIns="147936" bIns="147936"/>
          <a:lstStyle/>
          <a:p>
            <a:pPr lvl="0">
              <a:defRPr sz="1800"/>
            </a:pPr>
            <a:r>
              <a:rPr sz="10400"/>
              <a:t>Body Level One</a:t>
            </a:r>
          </a:p>
          <a:p>
            <a:pPr lvl="1">
              <a:defRPr sz="1800"/>
            </a:pPr>
            <a:r>
              <a:rPr sz="10400"/>
              <a:t>Body Level Two</a:t>
            </a:r>
          </a:p>
          <a:p>
            <a:pPr lvl="2">
              <a:defRPr sz="1800"/>
            </a:pPr>
            <a:r>
              <a:rPr sz="10400"/>
              <a:t>Body Level Three</a:t>
            </a:r>
          </a:p>
          <a:p>
            <a:pPr lvl="3">
              <a:defRPr sz="1800"/>
            </a:pPr>
            <a:r>
              <a:rPr sz="10400"/>
              <a:t>Body Level Four</a:t>
            </a:r>
          </a:p>
          <a:p>
            <a:pPr lvl="4">
              <a:defRPr sz="1800"/>
            </a:pPr>
            <a:r>
              <a:rPr sz="10400"/>
              <a:t>Body Level Five</a:t>
            </a:r>
          </a:p>
        </p:txBody>
      </p:sp>
      <p:sp>
        <p:nvSpPr>
          <p:cNvPr id="4" name="Shape 4"/>
          <p:cNvSpPr>
            <a:spLocks noGrp="1"/>
          </p:cNvSpPr>
          <p:nvPr>
            <p:ph type="sldNum" sz="quarter" idx="2"/>
          </p:nvPr>
        </p:nvSpPr>
        <p:spPr>
          <a:xfrm>
            <a:off x="15327312" y="28531045"/>
            <a:ext cx="4989513" cy="892773"/>
          </a:xfrm>
          <a:prstGeom prst="rect">
            <a:avLst/>
          </a:prstGeom>
          <a:ln w="12700">
            <a:miter lim="400000"/>
          </a:ln>
        </p:spPr>
        <p:txBody>
          <a:bodyPr lIns="147936" tIns="147936" rIns="147936" bIns="147936" anchor="ctr">
            <a:spAutoFit/>
          </a:bodyPr>
          <a:lstStyle>
            <a:lvl1pPr algn="r" defTabSz="1477962">
              <a:defRPr sz="3900">
                <a:solidFill>
                  <a:srgbClr val="898989"/>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xmlns:p14="http://schemas.microsoft.com/office/powerpoint/2010/main" spd="med"/>
  <p:txStyles>
    <p:titleStyle>
      <a:lvl1pPr algn="ctr" defTabSz="1477962">
        <a:defRPr sz="14200">
          <a:latin typeface="Calibri"/>
          <a:ea typeface="Calibri"/>
          <a:cs typeface="Calibri"/>
          <a:sym typeface="Calibri"/>
        </a:defRPr>
      </a:lvl1pPr>
      <a:lvl2pPr algn="ctr" defTabSz="1477962">
        <a:defRPr sz="14200">
          <a:latin typeface="Calibri"/>
          <a:ea typeface="Calibri"/>
          <a:cs typeface="Calibri"/>
          <a:sym typeface="Calibri"/>
        </a:defRPr>
      </a:lvl2pPr>
      <a:lvl3pPr algn="ctr" defTabSz="1477962">
        <a:defRPr sz="14200">
          <a:latin typeface="Calibri"/>
          <a:ea typeface="Calibri"/>
          <a:cs typeface="Calibri"/>
          <a:sym typeface="Calibri"/>
        </a:defRPr>
      </a:lvl3pPr>
      <a:lvl4pPr algn="ctr" defTabSz="1477962">
        <a:defRPr sz="14200">
          <a:latin typeface="Calibri"/>
          <a:ea typeface="Calibri"/>
          <a:cs typeface="Calibri"/>
          <a:sym typeface="Calibri"/>
        </a:defRPr>
      </a:lvl4pPr>
      <a:lvl5pPr algn="ctr" defTabSz="1477962">
        <a:defRPr sz="14200">
          <a:latin typeface="Calibri"/>
          <a:ea typeface="Calibri"/>
          <a:cs typeface="Calibri"/>
          <a:sym typeface="Calibri"/>
        </a:defRPr>
      </a:lvl5pPr>
      <a:lvl6pPr indent="457200" algn="ctr" defTabSz="1477962">
        <a:defRPr sz="14200">
          <a:latin typeface="Calibri"/>
          <a:ea typeface="Calibri"/>
          <a:cs typeface="Calibri"/>
          <a:sym typeface="Calibri"/>
        </a:defRPr>
      </a:lvl6pPr>
      <a:lvl7pPr indent="914400" algn="ctr" defTabSz="1477962">
        <a:defRPr sz="14200">
          <a:latin typeface="Calibri"/>
          <a:ea typeface="Calibri"/>
          <a:cs typeface="Calibri"/>
          <a:sym typeface="Calibri"/>
        </a:defRPr>
      </a:lvl7pPr>
      <a:lvl8pPr indent="1371600" algn="ctr" defTabSz="1477962">
        <a:defRPr sz="14200">
          <a:latin typeface="Calibri"/>
          <a:ea typeface="Calibri"/>
          <a:cs typeface="Calibri"/>
          <a:sym typeface="Calibri"/>
        </a:defRPr>
      </a:lvl8pPr>
      <a:lvl9pPr indent="1828800" algn="ctr" defTabSz="1477962">
        <a:defRPr sz="14200">
          <a:latin typeface="Calibri"/>
          <a:ea typeface="Calibri"/>
          <a:cs typeface="Calibri"/>
          <a:sym typeface="Calibri"/>
        </a:defRPr>
      </a:lvl9pPr>
    </p:titleStyle>
    <p:bodyStyle>
      <a:lvl1pPr marL="1108075" indent="-1108075" defTabSz="1477962">
        <a:spcBef>
          <a:spcPts val="2400"/>
        </a:spcBef>
        <a:buSzPct val="100000"/>
        <a:buFont typeface="Arial"/>
        <a:buChar char="»"/>
        <a:defRPr sz="10400">
          <a:latin typeface="Calibri"/>
          <a:ea typeface="Calibri"/>
          <a:cs typeface="Calibri"/>
          <a:sym typeface="Calibri"/>
        </a:defRPr>
      </a:lvl1pPr>
      <a:lvl2pPr marL="2535464" indent="-1055914" defTabSz="1477962">
        <a:spcBef>
          <a:spcPts val="2400"/>
        </a:spcBef>
        <a:buSzPct val="100000"/>
        <a:buFont typeface="Arial"/>
        <a:buChar char="–"/>
        <a:defRPr sz="10400">
          <a:latin typeface="Calibri"/>
          <a:ea typeface="Calibri"/>
          <a:cs typeface="Calibri"/>
          <a:sym typeface="Calibri"/>
        </a:defRPr>
      </a:lvl2pPr>
      <a:lvl3pPr marL="3943350" indent="-984250" defTabSz="1477962">
        <a:spcBef>
          <a:spcPts val="2400"/>
        </a:spcBef>
        <a:buSzPct val="100000"/>
        <a:buFont typeface="Arial"/>
        <a:buChar char="•"/>
        <a:defRPr sz="10400">
          <a:latin typeface="Calibri"/>
          <a:ea typeface="Calibri"/>
          <a:cs typeface="Calibri"/>
          <a:sym typeface="Calibri"/>
        </a:defRPr>
      </a:lvl3pPr>
      <a:lvl4pPr marL="5619750" indent="-1181100" defTabSz="1477962">
        <a:spcBef>
          <a:spcPts val="2400"/>
        </a:spcBef>
        <a:buSzPct val="100000"/>
        <a:buFont typeface="Arial"/>
        <a:buChar char="–"/>
        <a:defRPr sz="10400">
          <a:latin typeface="Calibri"/>
          <a:ea typeface="Calibri"/>
          <a:cs typeface="Calibri"/>
          <a:sym typeface="Calibri"/>
        </a:defRPr>
      </a:lvl4pPr>
      <a:lvl5pPr marL="10183283" indent="-4265083" defTabSz="1477962">
        <a:spcBef>
          <a:spcPts val="2400"/>
        </a:spcBef>
        <a:buSzPct val="100000"/>
        <a:buFont typeface="Arial"/>
        <a:buChar char="»"/>
        <a:defRPr sz="10400">
          <a:latin typeface="Calibri"/>
          <a:ea typeface="Calibri"/>
          <a:cs typeface="Calibri"/>
          <a:sym typeface="Calibri"/>
        </a:defRPr>
      </a:lvl5pPr>
      <a:lvl6pPr marL="10640483" indent="-4265083" defTabSz="1477962">
        <a:spcBef>
          <a:spcPts val="2400"/>
        </a:spcBef>
        <a:buSzPct val="100000"/>
        <a:buFont typeface="Arial"/>
        <a:buChar char="•"/>
        <a:defRPr sz="10400">
          <a:latin typeface="Calibri"/>
          <a:ea typeface="Calibri"/>
          <a:cs typeface="Calibri"/>
          <a:sym typeface="Calibri"/>
        </a:defRPr>
      </a:lvl6pPr>
      <a:lvl7pPr marL="11097683" indent="-4265083" defTabSz="1477962">
        <a:spcBef>
          <a:spcPts val="2400"/>
        </a:spcBef>
        <a:buSzPct val="100000"/>
        <a:buFont typeface="Arial"/>
        <a:buChar char="•"/>
        <a:defRPr sz="10400">
          <a:latin typeface="Calibri"/>
          <a:ea typeface="Calibri"/>
          <a:cs typeface="Calibri"/>
          <a:sym typeface="Calibri"/>
        </a:defRPr>
      </a:lvl7pPr>
      <a:lvl8pPr marL="11554883" indent="-4265083" defTabSz="1477962">
        <a:spcBef>
          <a:spcPts val="2400"/>
        </a:spcBef>
        <a:buSzPct val="100000"/>
        <a:buFont typeface="Arial"/>
        <a:buChar char="•"/>
        <a:defRPr sz="10400">
          <a:latin typeface="Calibri"/>
          <a:ea typeface="Calibri"/>
          <a:cs typeface="Calibri"/>
          <a:sym typeface="Calibri"/>
        </a:defRPr>
      </a:lvl8pPr>
      <a:lvl9pPr marL="12012083" indent="-4265083" defTabSz="1477962">
        <a:spcBef>
          <a:spcPts val="2400"/>
        </a:spcBef>
        <a:buSzPct val="100000"/>
        <a:buFont typeface="Arial"/>
        <a:buChar char="•"/>
        <a:defRPr sz="10400">
          <a:latin typeface="Calibri"/>
          <a:ea typeface="Calibri"/>
          <a:cs typeface="Calibri"/>
          <a:sym typeface="Calibri"/>
        </a:defRPr>
      </a:lvl9pPr>
    </p:bodyStyle>
    <p:otherStyle>
      <a:lvl1pPr algn="r" defTabSz="1477962">
        <a:defRPr sz="3900">
          <a:solidFill>
            <a:schemeClr val="tx1"/>
          </a:solidFill>
          <a:latin typeface="+mn-lt"/>
          <a:ea typeface="+mn-ea"/>
          <a:cs typeface="+mn-cs"/>
          <a:sym typeface="Calibri"/>
        </a:defRPr>
      </a:lvl1pPr>
      <a:lvl2pPr indent="455612" algn="r" defTabSz="1477962">
        <a:defRPr sz="3900">
          <a:solidFill>
            <a:schemeClr val="tx1"/>
          </a:solidFill>
          <a:latin typeface="+mn-lt"/>
          <a:ea typeface="+mn-ea"/>
          <a:cs typeface="+mn-cs"/>
          <a:sym typeface="Calibri"/>
        </a:defRPr>
      </a:lvl2pPr>
      <a:lvl3pPr indent="912812" algn="r" defTabSz="1477962">
        <a:defRPr sz="3900">
          <a:solidFill>
            <a:schemeClr val="tx1"/>
          </a:solidFill>
          <a:latin typeface="+mn-lt"/>
          <a:ea typeface="+mn-ea"/>
          <a:cs typeface="+mn-cs"/>
          <a:sym typeface="Calibri"/>
        </a:defRPr>
      </a:lvl3pPr>
      <a:lvl4pPr indent="1370012" algn="r" defTabSz="1477962">
        <a:defRPr sz="3900">
          <a:solidFill>
            <a:schemeClr val="tx1"/>
          </a:solidFill>
          <a:latin typeface="+mn-lt"/>
          <a:ea typeface="+mn-ea"/>
          <a:cs typeface="+mn-cs"/>
          <a:sym typeface="Calibri"/>
        </a:defRPr>
      </a:lvl4pPr>
      <a:lvl5pPr indent="1827212" algn="r" defTabSz="1477962">
        <a:defRPr sz="3900">
          <a:solidFill>
            <a:schemeClr val="tx1"/>
          </a:solidFill>
          <a:latin typeface="+mn-lt"/>
          <a:ea typeface="+mn-ea"/>
          <a:cs typeface="+mn-cs"/>
          <a:sym typeface="Calibri"/>
        </a:defRPr>
      </a:lvl5pPr>
      <a:lvl6pPr algn="r" defTabSz="1477962">
        <a:defRPr sz="3900">
          <a:solidFill>
            <a:schemeClr val="tx1"/>
          </a:solidFill>
          <a:latin typeface="+mn-lt"/>
          <a:ea typeface="+mn-ea"/>
          <a:cs typeface="+mn-cs"/>
          <a:sym typeface="Calibri"/>
        </a:defRPr>
      </a:lvl6pPr>
      <a:lvl7pPr algn="r" defTabSz="1477962">
        <a:defRPr sz="3900">
          <a:solidFill>
            <a:schemeClr val="tx1"/>
          </a:solidFill>
          <a:latin typeface="+mn-lt"/>
          <a:ea typeface="+mn-ea"/>
          <a:cs typeface="+mn-cs"/>
          <a:sym typeface="Calibri"/>
        </a:defRPr>
      </a:lvl7pPr>
      <a:lvl8pPr algn="r" defTabSz="1477962">
        <a:defRPr sz="3900">
          <a:solidFill>
            <a:schemeClr val="tx1"/>
          </a:solidFill>
          <a:latin typeface="+mn-lt"/>
          <a:ea typeface="+mn-ea"/>
          <a:cs typeface="+mn-cs"/>
          <a:sym typeface="Calibri"/>
        </a:defRPr>
      </a:lvl8pPr>
      <a:lvl9pPr algn="r" defTabSz="1477962">
        <a:defRPr sz="39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microsoft.com/office/2007/relationships/hdphoto" Target="../media/hdphoto2.wdp"/><Relationship Id="rId21" Type="http://schemas.openxmlformats.org/officeDocument/2006/relationships/image" Target="../media/image18.png"/><Relationship Id="rId22" Type="http://schemas.microsoft.com/office/2007/relationships/hdphoto" Target="../media/hdphoto3.wdp"/><Relationship Id="rId23" Type="http://schemas.openxmlformats.org/officeDocument/2006/relationships/image" Target="../media/image19.png"/><Relationship Id="rId24" Type="http://schemas.openxmlformats.org/officeDocument/2006/relationships/image" Target="../media/image20.png"/><Relationship Id="rId10" Type="http://schemas.openxmlformats.org/officeDocument/2006/relationships/image" Target="../media/image9.png"/><Relationship Id="rId11" Type="http://schemas.openxmlformats.org/officeDocument/2006/relationships/image" Target="../media/image10.tif"/><Relationship Id="rId12" Type="http://schemas.openxmlformats.org/officeDocument/2006/relationships/image" Target="../media/image11.tif"/><Relationship Id="rId13" Type="http://schemas.openxmlformats.org/officeDocument/2006/relationships/image" Target="../media/image12.png"/><Relationship Id="rId14" Type="http://schemas.openxmlformats.org/officeDocument/2006/relationships/image" Target="../media/image13.png"/><Relationship Id="rId15" Type="http://schemas.microsoft.com/office/2007/relationships/hdphoto" Target="../media/hdphoto1.wdp"/><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Shape 18"/>
          <p:cNvSpPr/>
          <p:nvPr/>
        </p:nvSpPr>
        <p:spPr>
          <a:xfrm>
            <a:off x="145561" y="4791242"/>
            <a:ext cx="21095154" cy="6779106"/>
          </a:xfrm>
          <a:prstGeom prst="rect">
            <a:avLst/>
          </a:prstGeom>
          <a:solidFill>
            <a:srgbClr val="FFFFFF"/>
          </a:solidFill>
          <a:ln>
            <a:solidFill>
              <a:srgbClr val="1F497D"/>
            </a:solidFill>
            <a:round/>
          </a:ln>
          <a:effectLst>
            <a:outerShdw blurRad="63500" dist="107763" dir="2700000" rotWithShape="0">
              <a:srgbClr val="000000">
                <a:alpha val="50000"/>
              </a:srgbClr>
            </a:outerShdw>
          </a:effectLst>
        </p:spPr>
        <p:txBody>
          <a:bodyPr lIns="0" tIns="0" rIns="0" bIns="0" anchor="ctr"/>
          <a:lstStyle/>
          <a:p>
            <a:pPr lvl="0" algn="ctr" defTabSz="2959100">
              <a:defRPr sz="2800"/>
            </a:pPr>
            <a:endParaRPr/>
          </a:p>
        </p:txBody>
      </p:sp>
      <p:grpSp>
        <p:nvGrpSpPr>
          <p:cNvPr id="23" name="Group 23"/>
          <p:cNvGrpSpPr/>
          <p:nvPr/>
        </p:nvGrpSpPr>
        <p:grpSpPr>
          <a:xfrm>
            <a:off x="195394" y="11656638"/>
            <a:ext cx="21091611" cy="7659546"/>
            <a:chOff x="0" y="0"/>
            <a:chExt cx="21091610" cy="7659544"/>
          </a:xfrm>
        </p:grpSpPr>
        <p:sp>
          <p:nvSpPr>
            <p:cNvPr id="19" name="Shape 19"/>
            <p:cNvSpPr/>
            <p:nvPr/>
          </p:nvSpPr>
          <p:spPr>
            <a:xfrm>
              <a:off x="0" y="94454"/>
              <a:ext cx="21064276" cy="7565091"/>
            </a:xfrm>
            <a:prstGeom prst="rect">
              <a:avLst/>
            </a:prstGeom>
            <a:solidFill>
              <a:srgbClr val="FFFFFF"/>
            </a:solidFill>
            <a:ln w="9525" cap="flat">
              <a:solidFill>
                <a:srgbClr val="1F497D"/>
              </a:solidFill>
              <a:prstDash val="solid"/>
              <a:round/>
            </a:ln>
            <a:effectLst>
              <a:outerShdw blurRad="63500" dist="107763" dir="2700000" rotWithShape="0">
                <a:srgbClr val="000000">
                  <a:alpha val="50000"/>
                </a:srgbClr>
              </a:outerShdw>
            </a:effectLst>
          </p:spPr>
          <p:txBody>
            <a:bodyPr wrap="square" lIns="0" tIns="0" rIns="0" bIns="0" numCol="1" anchor="ctr">
              <a:noAutofit/>
            </a:bodyPr>
            <a:lstStyle/>
            <a:p>
              <a:pPr lvl="0" algn="ctr" defTabSz="2959100">
                <a:defRPr sz="2800"/>
              </a:pPr>
              <a:endParaRPr/>
            </a:p>
          </p:txBody>
        </p:sp>
        <p:grpSp>
          <p:nvGrpSpPr>
            <p:cNvPr id="22" name="Group 22"/>
            <p:cNvGrpSpPr/>
            <p:nvPr/>
          </p:nvGrpSpPr>
          <p:grpSpPr>
            <a:xfrm>
              <a:off x="23251" y="0"/>
              <a:ext cx="21068360" cy="1077382"/>
              <a:chOff x="0" y="0"/>
              <a:chExt cx="21068358" cy="1077381"/>
            </a:xfrm>
          </p:grpSpPr>
          <p:sp>
            <p:nvSpPr>
              <p:cNvPr id="20" name="Shape 20"/>
              <p:cNvSpPr/>
              <p:nvPr/>
            </p:nvSpPr>
            <p:spPr>
              <a:xfrm>
                <a:off x="0" y="89781"/>
                <a:ext cx="21068359" cy="897819"/>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a:solidFill>
                      <a:srgbClr val="FFFFFF"/>
                    </a:solidFill>
                  </a:defRPr>
                </a:pPr>
                <a:endParaRPr/>
              </a:p>
            </p:txBody>
          </p:sp>
          <p:sp>
            <p:nvSpPr>
              <p:cNvPr id="21" name="Shape 21"/>
              <p:cNvSpPr/>
              <p:nvPr/>
            </p:nvSpPr>
            <p:spPr>
              <a:xfrm>
                <a:off x="96242" y="-1"/>
                <a:ext cx="14531013" cy="10773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2959100">
                  <a:defRPr sz="1800"/>
                </a:pPr>
                <a:r>
                  <a:rPr sz="4400">
                    <a:solidFill>
                      <a:srgbClr val="FFFFFF"/>
                    </a:solidFill>
                  </a:rPr>
                  <a:t>LHeC - Detector Layout</a:t>
                </a:r>
              </a:p>
            </p:txBody>
          </p:sp>
        </p:grpSp>
      </p:grpSp>
      <p:grpSp>
        <p:nvGrpSpPr>
          <p:cNvPr id="45" name="Group 45"/>
          <p:cNvGrpSpPr/>
          <p:nvPr/>
        </p:nvGrpSpPr>
        <p:grpSpPr>
          <a:xfrm>
            <a:off x="101600" y="13639298"/>
            <a:ext cx="8972461" cy="5150065"/>
            <a:chOff x="218303" y="101259"/>
            <a:chExt cx="8000605" cy="4272766"/>
          </a:xfrm>
        </p:grpSpPr>
        <p:pic>
          <p:nvPicPr>
            <p:cNvPr id="31" name="LHeD_small-solenoid.root.png"/>
            <p:cNvPicPr/>
            <p:nvPr/>
          </p:nvPicPr>
          <p:blipFill>
            <a:blip r:embed="rId2">
              <a:extLst/>
            </a:blip>
            <a:stretch>
              <a:fillRect/>
            </a:stretch>
          </p:blipFill>
          <p:spPr>
            <a:xfrm>
              <a:off x="551540" y="101259"/>
              <a:ext cx="6749375" cy="4272766"/>
            </a:xfrm>
            <a:prstGeom prst="rect">
              <a:avLst/>
            </a:prstGeom>
            <a:ln w="12700" cap="flat">
              <a:noFill/>
              <a:miter lim="400000"/>
            </a:ln>
            <a:effectLst/>
          </p:spPr>
        </p:pic>
        <p:sp>
          <p:nvSpPr>
            <p:cNvPr id="32" name="Shape 32"/>
            <p:cNvSpPr/>
            <p:nvPr/>
          </p:nvSpPr>
          <p:spPr>
            <a:xfrm>
              <a:off x="3804994" y="1948817"/>
              <a:ext cx="2146586" cy="65506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55563">
                <a:buClr>
                  <a:srgbClr val="FFFFFF"/>
                </a:buClr>
                <a:defRPr sz="1600">
                  <a:solidFill>
                    <a:srgbClr val="FFFFFF"/>
                  </a:solidFill>
                  <a:uFill>
                    <a:solidFill/>
                  </a:uFill>
                  <a:latin typeface="Arial Rounded MT Bold"/>
                  <a:ea typeface="Arial Rounded MT Bold"/>
                  <a:cs typeface="Arial Rounded MT Bold"/>
                  <a:sym typeface="Arial Rounded MT Bold"/>
                </a:defRPr>
              </a:lvl1pPr>
            </a:lstStyle>
            <a:p>
              <a:pPr lvl="0">
                <a:defRPr sz="1800">
                  <a:solidFill>
                    <a:srgbClr val="000000"/>
                  </a:solidFill>
                  <a:uFillTx/>
                </a:defRPr>
              </a:pPr>
              <a:r>
                <a:rPr sz="1600" dirty="0">
                  <a:solidFill>
                    <a:srgbClr val="FFFFFF"/>
                  </a:solidFill>
                  <a:uFill>
                    <a:solidFill/>
                  </a:uFill>
                </a:rPr>
                <a:t> Tracker</a:t>
              </a:r>
            </a:p>
          </p:txBody>
        </p:sp>
        <p:sp>
          <p:nvSpPr>
            <p:cNvPr id="33" name="Shape 33"/>
            <p:cNvSpPr/>
            <p:nvPr/>
          </p:nvSpPr>
          <p:spPr>
            <a:xfrm>
              <a:off x="2684985" y="1136452"/>
              <a:ext cx="2784777" cy="31555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55563">
                <a:buClr>
                  <a:srgbClr val="FFFFFF"/>
                </a:buClr>
                <a:defRPr sz="1800">
                  <a:solidFill>
                    <a:srgbClr val="FFFFFF"/>
                  </a:solidFill>
                  <a:uFill>
                    <a:solidFill/>
                  </a:uFill>
                  <a:latin typeface="Arial Rounded MT Bold"/>
                  <a:ea typeface="Arial Rounded MT Bold"/>
                  <a:cs typeface="Arial Rounded MT Bold"/>
                  <a:sym typeface="Arial Rounded MT Bold"/>
                </a:defRPr>
              </a:lvl1pPr>
            </a:lstStyle>
            <a:p>
              <a:pPr lvl="0">
                <a:defRPr>
                  <a:solidFill>
                    <a:srgbClr val="000000"/>
                  </a:solidFill>
                  <a:uFillTx/>
                </a:defRPr>
              </a:pPr>
              <a:r>
                <a:rPr dirty="0" err="1">
                  <a:solidFill>
                    <a:srgbClr val="FFFFFF"/>
                  </a:solidFill>
                  <a:uFill>
                    <a:solidFill/>
                  </a:uFill>
                </a:rPr>
                <a:t>HCAL</a:t>
              </a:r>
              <a:endParaRPr dirty="0">
                <a:solidFill>
                  <a:srgbClr val="FFFFFF"/>
                </a:solidFill>
                <a:uFill>
                  <a:solidFill/>
                </a:uFill>
              </a:endParaRPr>
            </a:p>
          </p:txBody>
        </p:sp>
        <p:sp>
          <p:nvSpPr>
            <p:cNvPr id="34" name="Shape 34"/>
            <p:cNvSpPr/>
            <p:nvPr/>
          </p:nvSpPr>
          <p:spPr>
            <a:xfrm>
              <a:off x="3409274" y="1537281"/>
              <a:ext cx="1747481" cy="347028"/>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100">
                <a:buClr>
                  <a:srgbClr val="FFFFFF"/>
                </a:buClr>
                <a:buFont typeface="Calibri"/>
                <a:defRPr sz="2000" b="1">
                  <a:solidFill>
                    <a:srgbClr val="FFFFFF"/>
                  </a:solidFill>
                  <a:uFill>
                    <a:solidFill>
                      <a:srgbClr val="FFFFFF"/>
                    </a:solidFill>
                  </a:uFill>
                  <a:latin typeface="Arial"/>
                  <a:ea typeface="Arial"/>
                  <a:cs typeface="Arial"/>
                  <a:sym typeface="Arial"/>
                </a:defRPr>
              </a:lvl1pPr>
            </a:lstStyle>
            <a:p>
              <a:pPr lvl="0">
                <a:defRPr sz="1800" b="0">
                  <a:solidFill>
                    <a:srgbClr val="000000"/>
                  </a:solidFill>
                  <a:uFillTx/>
                </a:defRPr>
              </a:pPr>
              <a:r>
                <a:rPr sz="2000" b="1">
                  <a:solidFill>
                    <a:srgbClr val="FFFFFF"/>
                  </a:solidFill>
                  <a:uFill>
                    <a:solidFill>
                      <a:srgbClr val="FFFFFF"/>
                    </a:solidFill>
                  </a:uFill>
                </a:rPr>
                <a:t>Solenoid</a:t>
              </a:r>
            </a:p>
          </p:txBody>
        </p:sp>
        <p:sp>
          <p:nvSpPr>
            <p:cNvPr id="35" name="Shape 35"/>
            <p:cNvSpPr/>
            <p:nvPr/>
          </p:nvSpPr>
          <p:spPr>
            <a:xfrm>
              <a:off x="5719137" y="1592365"/>
              <a:ext cx="1004731" cy="347028"/>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100">
                <a:buClr>
                  <a:srgbClr val="FFFFFF"/>
                </a:buClr>
                <a:buFont typeface="Calibri"/>
                <a:defRPr sz="1800" b="1">
                  <a:solidFill>
                    <a:srgbClr val="FFFFFF"/>
                  </a:solidFill>
                  <a:uFill>
                    <a:solidFill/>
                  </a:uFill>
                  <a:latin typeface="Arial"/>
                  <a:ea typeface="Arial"/>
                  <a:cs typeface="Arial"/>
                  <a:sym typeface="Arial"/>
                </a:defRPr>
              </a:lvl1pPr>
            </a:lstStyle>
            <a:p>
              <a:pPr lvl="0">
                <a:defRPr b="0">
                  <a:solidFill>
                    <a:srgbClr val="000000"/>
                  </a:solidFill>
                  <a:uFillTx/>
                </a:defRPr>
              </a:pPr>
              <a:r>
                <a:rPr b="1" dirty="0">
                  <a:solidFill>
                    <a:srgbClr val="FFFFFF"/>
                  </a:solidFill>
                  <a:uFill>
                    <a:solidFill/>
                  </a:uFill>
                </a:rPr>
                <a:t>Dipole</a:t>
              </a:r>
            </a:p>
          </p:txBody>
        </p:sp>
        <p:sp>
          <p:nvSpPr>
            <p:cNvPr id="36" name="Shape 36"/>
            <p:cNvSpPr/>
            <p:nvPr/>
          </p:nvSpPr>
          <p:spPr>
            <a:xfrm>
              <a:off x="3057645" y="341170"/>
              <a:ext cx="3261364" cy="55578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100">
                <a:buClr>
                  <a:srgbClr val="FFFFFF"/>
                </a:buClr>
                <a:buFont typeface="Calibri"/>
                <a:defRPr sz="2400" b="1">
                  <a:solidFill>
                    <a:srgbClr val="FFFFFF"/>
                  </a:solidFill>
                  <a:uFill>
                    <a:solidFill>
                      <a:srgbClr val="FFFFFF"/>
                    </a:solidFill>
                  </a:uFill>
                  <a:latin typeface="Arial"/>
                  <a:ea typeface="Arial"/>
                  <a:cs typeface="Arial"/>
                  <a:sym typeface="Arial"/>
                </a:defRPr>
              </a:lvl1pPr>
            </a:lstStyle>
            <a:p>
              <a:pPr lvl="0">
                <a:defRPr sz="1800" b="0">
                  <a:solidFill>
                    <a:srgbClr val="000000"/>
                  </a:solidFill>
                  <a:uFillTx/>
                </a:defRPr>
              </a:pPr>
              <a:r>
                <a:rPr sz="2400" b="1" dirty="0" err="1">
                  <a:solidFill>
                    <a:srgbClr val="FFFFFF"/>
                  </a:solidFill>
                  <a:uFill>
                    <a:solidFill>
                      <a:srgbClr val="FFFFFF"/>
                    </a:solidFill>
                  </a:uFill>
                </a:rPr>
                <a:t>Muon</a:t>
              </a:r>
              <a:r>
                <a:rPr sz="2400" b="1" dirty="0">
                  <a:solidFill>
                    <a:srgbClr val="FFFFFF"/>
                  </a:solidFill>
                  <a:uFill>
                    <a:solidFill>
                      <a:srgbClr val="FFFFFF"/>
                    </a:solidFill>
                  </a:uFill>
                </a:rPr>
                <a:t> Detector</a:t>
              </a:r>
            </a:p>
          </p:txBody>
        </p:sp>
        <p:sp>
          <p:nvSpPr>
            <p:cNvPr id="37" name="Shape 37"/>
            <p:cNvSpPr/>
            <p:nvPr/>
          </p:nvSpPr>
          <p:spPr>
            <a:xfrm>
              <a:off x="699072" y="1582067"/>
              <a:ext cx="2237086" cy="13458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ctr" defTabSz="584200">
                <a:defRPr sz="1800"/>
              </a:pPr>
              <a:r>
                <a:rPr lang="en-US" dirty="0" err="1" smtClean="0">
                  <a:solidFill>
                    <a:srgbClr val="FFFFFF"/>
                  </a:solidFill>
                  <a:latin typeface="Arial Rounded MT Bold"/>
                  <a:ea typeface="Arial Rounded MT Bold"/>
                  <a:cs typeface="Arial Rounded MT Bold"/>
                  <a:sym typeface="Arial Rounded MT Bold"/>
                </a:rPr>
                <a:t>Fwd</a:t>
              </a:r>
              <a:endParaRPr lang="en-US" dirty="0" smtClean="0">
                <a:solidFill>
                  <a:srgbClr val="FFFFFF"/>
                </a:solidFill>
                <a:latin typeface="Arial Rounded MT Bold"/>
                <a:ea typeface="Arial Rounded MT Bold"/>
                <a:cs typeface="Arial Rounded MT Bold"/>
                <a:sym typeface="Arial Rounded MT Bold"/>
              </a:endParaRPr>
            </a:p>
            <a:p>
              <a:pPr lvl="0" algn="ctr" defTabSz="584200">
                <a:defRPr sz="1800"/>
              </a:pPr>
              <a:r>
                <a:rPr dirty="0" smtClean="0">
                  <a:solidFill>
                    <a:srgbClr val="FFFFFF"/>
                  </a:solidFill>
                  <a:latin typeface="Arial Rounded MT Bold"/>
                  <a:ea typeface="Arial Rounded MT Bold"/>
                  <a:cs typeface="Arial Rounded MT Bold"/>
                  <a:sym typeface="Arial Rounded MT Bold"/>
                </a:rPr>
                <a:t>Calorimeter </a:t>
              </a:r>
              <a:endParaRPr dirty="0">
                <a:solidFill>
                  <a:srgbClr val="FFFFFF"/>
                </a:solidFill>
                <a:latin typeface="Arial Rounded MT Bold"/>
                <a:ea typeface="Arial Rounded MT Bold"/>
                <a:cs typeface="Arial Rounded MT Bold"/>
                <a:sym typeface="Arial Rounded MT Bold"/>
              </a:endParaRPr>
            </a:p>
            <a:p>
              <a:pPr lvl="0" algn="ctr" defTabSz="584200">
                <a:defRPr sz="1800"/>
              </a:pPr>
              <a:r>
                <a:rPr dirty="0">
                  <a:solidFill>
                    <a:srgbClr val="FFFFFF"/>
                  </a:solidFill>
                  <a:latin typeface="Arial Rounded MT Bold"/>
                  <a:ea typeface="Arial Rounded MT Bold"/>
                  <a:cs typeface="Arial Rounded MT Bold"/>
                  <a:sym typeface="Arial Rounded MT Bold"/>
                </a:rPr>
                <a:t>Inserts</a:t>
              </a:r>
            </a:p>
          </p:txBody>
        </p:sp>
        <p:sp>
          <p:nvSpPr>
            <p:cNvPr id="38" name="Shape 38"/>
            <p:cNvSpPr/>
            <p:nvPr/>
          </p:nvSpPr>
          <p:spPr>
            <a:xfrm>
              <a:off x="4906602" y="1708506"/>
              <a:ext cx="2124816" cy="10680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ctr" defTabSz="584200">
                <a:defRPr sz="1800"/>
              </a:pPr>
              <a:r>
                <a:rPr lang="en-US" dirty="0" err="1" smtClean="0">
                  <a:solidFill>
                    <a:srgbClr val="FFFFFF"/>
                  </a:solidFill>
                  <a:latin typeface="Arial Rounded MT Bold"/>
                  <a:ea typeface="Arial Rounded MT Bold"/>
                  <a:cs typeface="Arial Rounded MT Bold"/>
                  <a:sym typeface="Arial Rounded MT Bold"/>
                </a:rPr>
                <a:t>Bwd</a:t>
              </a:r>
              <a:endParaRPr lang="en-US" dirty="0" smtClean="0">
                <a:solidFill>
                  <a:srgbClr val="FFFFFF"/>
                </a:solidFill>
                <a:latin typeface="Arial Rounded MT Bold"/>
                <a:ea typeface="Arial Rounded MT Bold"/>
                <a:cs typeface="Arial Rounded MT Bold"/>
                <a:sym typeface="Arial Rounded MT Bold"/>
              </a:endParaRPr>
            </a:p>
            <a:p>
              <a:pPr lvl="0" algn="ctr" defTabSz="584200">
                <a:defRPr sz="1800"/>
              </a:pPr>
              <a:r>
                <a:rPr dirty="0" smtClean="0">
                  <a:solidFill>
                    <a:srgbClr val="FFFFFF"/>
                  </a:solidFill>
                  <a:latin typeface="Arial Rounded MT Bold"/>
                  <a:ea typeface="Arial Rounded MT Bold"/>
                  <a:cs typeface="Arial Rounded MT Bold"/>
                  <a:sym typeface="Arial Rounded MT Bold"/>
                </a:rPr>
                <a:t>Calorimeter </a:t>
              </a:r>
              <a:endParaRPr dirty="0">
                <a:solidFill>
                  <a:srgbClr val="FFFFFF"/>
                </a:solidFill>
                <a:latin typeface="Arial Rounded MT Bold"/>
                <a:ea typeface="Arial Rounded MT Bold"/>
                <a:cs typeface="Arial Rounded MT Bold"/>
                <a:sym typeface="Arial Rounded MT Bold"/>
              </a:endParaRPr>
            </a:p>
            <a:p>
              <a:pPr lvl="0" algn="ctr" defTabSz="584200">
                <a:defRPr sz="1800"/>
              </a:pPr>
              <a:r>
                <a:rPr dirty="0">
                  <a:solidFill>
                    <a:srgbClr val="FFFFFF"/>
                  </a:solidFill>
                  <a:latin typeface="Arial Rounded MT Bold"/>
                  <a:ea typeface="Arial Rounded MT Bold"/>
                  <a:cs typeface="Arial Rounded MT Bold"/>
                  <a:sym typeface="Arial Rounded MT Bold"/>
                </a:rPr>
                <a:t>Inserts</a:t>
              </a:r>
            </a:p>
          </p:txBody>
        </p:sp>
        <p:sp>
          <p:nvSpPr>
            <p:cNvPr id="39" name="Shape 39"/>
            <p:cNvSpPr/>
            <p:nvPr/>
          </p:nvSpPr>
          <p:spPr>
            <a:xfrm>
              <a:off x="7080885" y="1845244"/>
              <a:ext cx="1138023" cy="4499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57799" marR="57799" defTabSz="1295400">
                <a:defRPr sz="1800" i="1">
                  <a:solidFill>
                    <a:srgbClr val="E32400"/>
                  </a:solidFill>
                  <a:uFill>
                    <a:solidFill>
                      <a:srgbClr val="E32400"/>
                    </a:solidFill>
                  </a:uFill>
                  <a:latin typeface="Arial Rounded MT Bold"/>
                  <a:ea typeface="Arial Rounded MT Bold"/>
                  <a:cs typeface="Arial Rounded MT Bold"/>
                  <a:sym typeface="Arial Rounded MT Bold"/>
                </a:defRPr>
              </a:lvl1pPr>
            </a:lstStyle>
            <a:p>
              <a:pPr lvl="0">
                <a:defRPr i="0">
                  <a:solidFill>
                    <a:srgbClr val="000000"/>
                  </a:solidFill>
                  <a:uFillTx/>
                </a:defRPr>
              </a:pPr>
              <a:r>
                <a:rPr i="1" dirty="0">
                  <a:solidFill>
                    <a:srgbClr val="E32400"/>
                  </a:solidFill>
                  <a:uFill>
                    <a:solidFill>
                      <a:srgbClr val="E32400"/>
                    </a:solidFill>
                  </a:uFill>
                </a:rPr>
                <a:t>p/A</a:t>
              </a:r>
            </a:p>
          </p:txBody>
        </p:sp>
        <p:sp>
          <p:nvSpPr>
            <p:cNvPr id="40" name="Shape 40"/>
            <p:cNvSpPr/>
            <p:nvPr/>
          </p:nvSpPr>
          <p:spPr>
            <a:xfrm flipV="1">
              <a:off x="7131965" y="2226909"/>
              <a:ext cx="356599" cy="1"/>
            </a:xfrm>
            <a:prstGeom prst="line">
              <a:avLst/>
            </a:prstGeom>
            <a:noFill/>
            <a:ln w="50800" cap="flat">
              <a:solidFill>
                <a:srgbClr val="E32400"/>
              </a:solidFill>
              <a:prstDash val="solid"/>
              <a:round/>
              <a:headEnd type="stealth" w="med" len="med"/>
            </a:ln>
            <a:effectLst/>
          </p:spPr>
          <p:txBody>
            <a:bodyPr wrap="square" lIns="50800" tIns="50800" rIns="50800" bIns="50800" numCol="1" anchor="ctr">
              <a:noAutofit/>
            </a:bodyPr>
            <a:lstStyle/>
            <a:p>
              <a:pPr lvl="0" defTabSz="457200">
                <a:defRPr sz="1200">
                  <a:latin typeface="+mn-lt"/>
                  <a:ea typeface="+mn-ea"/>
                  <a:cs typeface="+mn-cs"/>
                  <a:sym typeface="Helvetica"/>
                </a:defRPr>
              </a:pPr>
              <a:endParaRPr/>
            </a:p>
          </p:txBody>
        </p:sp>
        <p:sp>
          <p:nvSpPr>
            <p:cNvPr id="41" name="Shape 41"/>
            <p:cNvSpPr/>
            <p:nvPr/>
          </p:nvSpPr>
          <p:spPr>
            <a:xfrm>
              <a:off x="218303" y="1851084"/>
              <a:ext cx="1004730" cy="6263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L="57799" marR="57799" defTabSz="1295400">
                <a:defRPr sz="1800" i="1">
                  <a:solidFill>
                    <a:srgbClr val="E32400"/>
                  </a:solidFill>
                  <a:uFill>
                    <a:solidFill>
                      <a:srgbClr val="E32400"/>
                    </a:solidFill>
                  </a:uFill>
                  <a:latin typeface="Arial Rounded MT Bold"/>
                  <a:ea typeface="Arial Rounded MT Bold"/>
                  <a:cs typeface="Arial Rounded MT Bold"/>
                  <a:sym typeface="Arial Rounded MT Bold"/>
                </a:defRPr>
              </a:lvl1pPr>
            </a:lstStyle>
            <a:p>
              <a:pPr lvl="0">
                <a:defRPr i="0">
                  <a:solidFill>
                    <a:srgbClr val="000000"/>
                  </a:solidFill>
                  <a:uFillTx/>
                </a:defRPr>
              </a:pPr>
              <a:r>
                <a:rPr i="1" dirty="0">
                  <a:solidFill>
                    <a:srgbClr val="E32400"/>
                  </a:solidFill>
                  <a:uFill>
                    <a:solidFill>
                      <a:srgbClr val="E32400"/>
                    </a:solidFill>
                  </a:uFill>
                </a:rPr>
                <a:t>e∓</a:t>
              </a:r>
            </a:p>
          </p:txBody>
        </p:sp>
        <p:sp>
          <p:nvSpPr>
            <p:cNvPr id="42" name="Shape 42"/>
            <p:cNvSpPr/>
            <p:nvPr/>
          </p:nvSpPr>
          <p:spPr>
            <a:xfrm flipV="1">
              <a:off x="354196" y="2220054"/>
              <a:ext cx="356599" cy="1"/>
            </a:xfrm>
            <a:prstGeom prst="line">
              <a:avLst/>
            </a:prstGeom>
            <a:noFill/>
            <a:ln w="50800" cap="flat">
              <a:solidFill>
                <a:srgbClr val="E32400"/>
              </a:solidFill>
              <a:prstDash val="solid"/>
              <a:round/>
              <a:tailEnd type="stealth" w="med" len="med"/>
            </a:ln>
            <a:effectLst/>
          </p:spPr>
          <p:txBody>
            <a:bodyPr wrap="square" lIns="50800" tIns="50800" rIns="50800" bIns="50800" numCol="1" anchor="ctr">
              <a:noAutofit/>
            </a:bodyPr>
            <a:lstStyle/>
            <a:p>
              <a:pPr lvl="0" defTabSz="457200">
                <a:defRPr sz="1200">
                  <a:latin typeface="+mn-lt"/>
                  <a:ea typeface="+mn-ea"/>
                  <a:cs typeface="+mn-cs"/>
                  <a:sym typeface="Helvetica"/>
                </a:defRPr>
              </a:pPr>
              <a:endParaRPr/>
            </a:p>
          </p:txBody>
        </p:sp>
        <p:sp>
          <p:nvSpPr>
            <p:cNvPr id="43" name="Shape 43"/>
            <p:cNvSpPr/>
            <p:nvPr/>
          </p:nvSpPr>
          <p:spPr>
            <a:xfrm>
              <a:off x="3940887" y="2414219"/>
              <a:ext cx="1004730" cy="824178"/>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100">
                <a:buClr>
                  <a:srgbClr val="FFFFFF"/>
                </a:buClr>
                <a:buFont typeface="Calibri"/>
                <a:defRPr sz="1800" b="1">
                  <a:solidFill>
                    <a:srgbClr val="FFFFFF"/>
                  </a:solidFill>
                  <a:uFill>
                    <a:solidFill/>
                  </a:uFill>
                  <a:latin typeface="Arial"/>
                  <a:ea typeface="Arial"/>
                  <a:cs typeface="Arial"/>
                  <a:sym typeface="Arial"/>
                </a:defRPr>
              </a:lvl1pPr>
            </a:lstStyle>
            <a:p>
              <a:pPr lvl="0">
                <a:defRPr b="0">
                  <a:solidFill>
                    <a:srgbClr val="000000"/>
                  </a:solidFill>
                  <a:uFillTx/>
                </a:defRPr>
              </a:pPr>
              <a:r>
                <a:rPr b="1" dirty="0">
                  <a:solidFill>
                    <a:srgbClr val="FFFFFF"/>
                  </a:solidFill>
                  <a:uFill>
                    <a:solidFill/>
                  </a:uFill>
                </a:rPr>
                <a:t>EMC</a:t>
              </a:r>
            </a:p>
          </p:txBody>
        </p:sp>
        <p:sp>
          <p:nvSpPr>
            <p:cNvPr id="44" name="Shape 44"/>
            <p:cNvSpPr/>
            <p:nvPr/>
          </p:nvSpPr>
          <p:spPr>
            <a:xfrm>
              <a:off x="1331591" y="1592365"/>
              <a:ext cx="1300651" cy="440489"/>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L="38100">
                <a:buClr>
                  <a:srgbClr val="FFFFFF"/>
                </a:buClr>
                <a:buFont typeface="Calibri"/>
                <a:defRPr sz="1800" b="1">
                  <a:solidFill>
                    <a:srgbClr val="FFFFFF"/>
                  </a:solidFill>
                  <a:uFill>
                    <a:solidFill/>
                  </a:uFill>
                  <a:latin typeface="Arial"/>
                  <a:ea typeface="Arial"/>
                  <a:cs typeface="Arial"/>
                  <a:sym typeface="Arial"/>
                </a:defRPr>
              </a:lvl1pPr>
            </a:lstStyle>
            <a:p>
              <a:pPr lvl="0">
                <a:defRPr b="0">
                  <a:solidFill>
                    <a:srgbClr val="000000"/>
                  </a:solidFill>
                  <a:uFillTx/>
                </a:defRPr>
              </a:pPr>
              <a:r>
                <a:rPr b="1" dirty="0">
                  <a:solidFill>
                    <a:srgbClr val="FFFFFF"/>
                  </a:solidFill>
                  <a:uFill>
                    <a:solidFill/>
                  </a:uFill>
                </a:rPr>
                <a:t>Dipole</a:t>
              </a:r>
            </a:p>
          </p:txBody>
        </p:sp>
      </p:grpSp>
      <p:sp>
        <p:nvSpPr>
          <p:cNvPr id="46" name="Shape 46"/>
          <p:cNvSpPr/>
          <p:nvPr/>
        </p:nvSpPr>
        <p:spPr>
          <a:xfrm>
            <a:off x="4472140" y="7966624"/>
            <a:ext cx="184374" cy="535477"/>
          </a:xfrm>
          <a:prstGeom prst="rect">
            <a:avLst/>
          </a:prstGeom>
          <a:ln>
            <a:solidFill/>
            <a:round/>
          </a:ln>
          <a:extLst>
            <a:ext uri="{C572A759-6A51-4108-AA02-DFA0A04FC94B}">
              <ma14:wrappingTextBoxFlag xmlns:ma14="http://schemas.microsoft.com/office/mac/drawingml/2011/main" val="1"/>
            </a:ext>
          </a:extLst>
        </p:spPr>
        <p:txBody>
          <a:bodyPr lIns="0" tIns="0" rIns="0" bIns="0" anchor="ctr"/>
          <a:lstStyle>
            <a:lvl1pPr algn="ctr" defTabSz="2959100">
              <a:defRPr sz="2800"/>
            </a:lvl1pPr>
          </a:lstStyle>
          <a:p>
            <a:pPr lvl="0">
              <a:defRPr sz="1800"/>
            </a:pPr>
            <a:r>
              <a:rPr sz="2800"/>
              <a:t> </a:t>
            </a:r>
          </a:p>
        </p:txBody>
      </p:sp>
      <p:sp>
        <p:nvSpPr>
          <p:cNvPr id="47" name="Shape 47"/>
          <p:cNvSpPr/>
          <p:nvPr/>
        </p:nvSpPr>
        <p:spPr>
          <a:xfrm>
            <a:off x="117475" y="194151"/>
            <a:ext cx="21101050" cy="2108201"/>
          </a:xfrm>
          <a:prstGeom prst="rect">
            <a:avLst/>
          </a:prstGeom>
          <a:gradFill>
            <a:gsLst>
              <a:gs pos="0">
                <a:srgbClr val="3F6797"/>
              </a:gs>
              <a:gs pos="100000">
                <a:srgbClr val="A7C0DE"/>
              </a:gs>
            </a:gsLst>
            <a:lin ang="16200000"/>
          </a:gradFill>
          <a:ln>
            <a:solidFill/>
            <a:round/>
          </a:ln>
          <a:effectLst>
            <a:outerShdw blurRad="63500" dist="107763" dir="2700000" rotWithShape="0">
              <a:srgbClr val="000000">
                <a:alpha val="50000"/>
              </a:srgbClr>
            </a:outerShdw>
          </a:effectLst>
        </p:spPr>
        <p:txBody>
          <a:bodyPr lIns="0" tIns="0" rIns="0" bIns="0" anchor="ctr"/>
          <a:lstStyle/>
          <a:p>
            <a:pPr lvl="0" defTabSz="1477962"/>
            <a:endParaRPr/>
          </a:p>
        </p:txBody>
      </p:sp>
      <p:sp>
        <p:nvSpPr>
          <p:cNvPr id="48" name="Shape 48"/>
          <p:cNvSpPr/>
          <p:nvPr/>
        </p:nvSpPr>
        <p:spPr>
          <a:xfrm>
            <a:off x="138111" y="2449512"/>
            <a:ext cx="21078828" cy="2092881"/>
          </a:xfrm>
          <a:prstGeom prst="rect">
            <a:avLst/>
          </a:prstGeom>
          <a:solidFill>
            <a:srgbClr val="07188D"/>
          </a:solidFill>
          <a:ln w="12700">
            <a:solidFill>
              <a:srgbClr val="0000FF"/>
            </a:solidFill>
            <a:round/>
          </a:ln>
          <a:effectLst>
            <a:outerShdw blurRad="63500" dist="107763" dir="27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spAutoFit/>
          </a:bodyPr>
          <a:lstStyle/>
          <a:p>
            <a:pPr marL="114300" lvl="0" defTabSz="1477962">
              <a:defRPr sz="1800"/>
            </a:pPr>
            <a:r>
              <a:rPr sz="2600" dirty="0">
                <a:solidFill>
                  <a:srgbClr val="FFFFFF"/>
                </a:solidFill>
              </a:rPr>
              <a:t>Abstract</a:t>
            </a:r>
            <a:br>
              <a:rPr sz="2600" dirty="0">
                <a:solidFill>
                  <a:srgbClr val="FFFFFF"/>
                </a:solidFill>
              </a:rPr>
            </a:br>
            <a:r>
              <a:rPr sz="2200" dirty="0">
                <a:solidFill>
                  <a:srgbClr val="FFFFFF"/>
                </a:solidFill>
              </a:rPr>
              <a:t>The Large Hadron electron Collider, with a multi-purpose detector, has a unique physics </a:t>
            </a:r>
            <a:r>
              <a:rPr sz="2200" dirty="0" err="1">
                <a:solidFill>
                  <a:srgbClr val="FFFFFF"/>
                </a:solidFill>
              </a:rPr>
              <a:t>programme</a:t>
            </a:r>
            <a:r>
              <a:rPr sz="2200" dirty="0">
                <a:solidFill>
                  <a:srgbClr val="FFFFFF"/>
                </a:solidFill>
              </a:rPr>
              <a:t> of deep inelastic </a:t>
            </a:r>
            <a:r>
              <a:rPr sz="2200" dirty="0" smtClean="0">
                <a:solidFill>
                  <a:srgbClr val="FFFFFF"/>
                </a:solidFill>
              </a:rPr>
              <a:t>scattering</a:t>
            </a:r>
            <a:r>
              <a:rPr lang="en-US" sz="2200" dirty="0" smtClean="0">
                <a:solidFill>
                  <a:srgbClr val="FFFFFF"/>
                </a:solidFill>
              </a:rPr>
              <a:t> (DIS)</a:t>
            </a:r>
            <a:r>
              <a:rPr sz="2200" dirty="0" smtClean="0">
                <a:solidFill>
                  <a:srgbClr val="FFFFFF"/>
                </a:solidFill>
              </a:rPr>
              <a:t>, </a:t>
            </a:r>
            <a:r>
              <a:rPr sz="2200" dirty="0">
                <a:solidFill>
                  <a:srgbClr val="FFFFFF"/>
                </a:solidFill>
              </a:rPr>
              <a:t>which can be pursued with unprecedented precision over a hugely extended kinematic range.  This contribution </a:t>
            </a:r>
            <a:r>
              <a:rPr sz="2200" dirty="0" err="1">
                <a:solidFill>
                  <a:srgbClr val="FFFFFF"/>
                </a:solidFill>
              </a:rPr>
              <a:t>summarises</a:t>
            </a:r>
            <a:r>
              <a:rPr sz="2200" dirty="0">
                <a:solidFill>
                  <a:srgbClr val="FFFFFF"/>
                </a:solidFill>
              </a:rPr>
              <a:t> the design concepts for a new detector, which combine the demands of very high precision with those of large acceptance into a novel device for electron-proton  and electron-ion physics at </a:t>
            </a:r>
            <a:r>
              <a:rPr sz="2200" dirty="0" err="1">
                <a:solidFill>
                  <a:srgbClr val="FFFFFF"/>
                </a:solidFill>
              </a:rPr>
              <a:t>TeV</a:t>
            </a:r>
            <a:r>
              <a:rPr sz="2200" dirty="0">
                <a:solidFill>
                  <a:srgbClr val="FFFFFF"/>
                </a:solidFill>
              </a:rPr>
              <a:t> energies. The physics and technical requirements, choices of detector techniques and the integration of the detector with the 3 beam interaction region including its magnet designs are presented. With increasing luminosity the </a:t>
            </a:r>
            <a:r>
              <a:rPr sz="2200" dirty="0" err="1">
                <a:solidFill>
                  <a:srgbClr val="FFFFFF"/>
                </a:solidFill>
              </a:rPr>
              <a:t>LHeC</a:t>
            </a:r>
            <a:r>
              <a:rPr sz="2200" dirty="0">
                <a:solidFill>
                  <a:srgbClr val="FFFFFF"/>
                </a:solidFill>
              </a:rPr>
              <a:t> becomes a precision Higgs research facility and at FCC-he a Higgs factory. The </a:t>
            </a:r>
            <a:r>
              <a:rPr sz="2200" dirty="0" err="1">
                <a:solidFill>
                  <a:srgbClr val="FFFFFF"/>
                </a:solidFill>
              </a:rPr>
              <a:t>cms</a:t>
            </a:r>
            <a:r>
              <a:rPr sz="2200" dirty="0">
                <a:solidFill>
                  <a:srgbClr val="FFFFFF"/>
                </a:solidFill>
              </a:rPr>
              <a:t> energy of the </a:t>
            </a:r>
            <a:r>
              <a:rPr sz="2200" dirty="0" err="1">
                <a:solidFill>
                  <a:srgbClr val="FFFFFF"/>
                </a:solidFill>
              </a:rPr>
              <a:t>LHeC</a:t>
            </a:r>
            <a:r>
              <a:rPr sz="2200" dirty="0">
                <a:solidFill>
                  <a:srgbClr val="FFFFFF"/>
                </a:solidFill>
              </a:rPr>
              <a:t> is ~1 </a:t>
            </a:r>
            <a:r>
              <a:rPr sz="2200" dirty="0" err="1">
                <a:solidFill>
                  <a:srgbClr val="FFFFFF"/>
                </a:solidFill>
              </a:rPr>
              <a:t>TeV</a:t>
            </a:r>
            <a:r>
              <a:rPr sz="2200" dirty="0">
                <a:solidFill>
                  <a:srgbClr val="FFFFFF"/>
                </a:solidFill>
              </a:rPr>
              <a:t> extended to ~4 </a:t>
            </a:r>
            <a:r>
              <a:rPr sz="2200" dirty="0" err="1">
                <a:solidFill>
                  <a:srgbClr val="FFFFFF"/>
                </a:solidFill>
              </a:rPr>
              <a:t>TeV</a:t>
            </a:r>
            <a:r>
              <a:rPr sz="2200" dirty="0">
                <a:solidFill>
                  <a:srgbClr val="FFFFFF"/>
                </a:solidFill>
              </a:rPr>
              <a:t>  when an about 50 </a:t>
            </a:r>
            <a:r>
              <a:rPr sz="2200" dirty="0" err="1">
                <a:solidFill>
                  <a:srgbClr val="FFFFFF"/>
                </a:solidFill>
              </a:rPr>
              <a:t>TeV</a:t>
            </a:r>
            <a:r>
              <a:rPr sz="2200" dirty="0">
                <a:solidFill>
                  <a:srgbClr val="FFFFFF"/>
                </a:solidFill>
              </a:rPr>
              <a:t> proton beam becomes available for </a:t>
            </a:r>
            <a:r>
              <a:rPr sz="2200" dirty="0" err="1">
                <a:solidFill>
                  <a:srgbClr val="FFFFFF"/>
                </a:solidFill>
              </a:rPr>
              <a:t>ep.</a:t>
            </a:r>
            <a:endParaRPr sz="2200" dirty="0">
              <a:solidFill>
                <a:srgbClr val="FFFFFF"/>
              </a:solidFill>
            </a:endParaRPr>
          </a:p>
        </p:txBody>
      </p:sp>
      <p:grpSp>
        <p:nvGrpSpPr>
          <p:cNvPr id="55" name="Group 55"/>
          <p:cNvGrpSpPr/>
          <p:nvPr/>
        </p:nvGrpSpPr>
        <p:grpSpPr>
          <a:xfrm>
            <a:off x="230187" y="19397712"/>
            <a:ext cx="9115427" cy="5433417"/>
            <a:chOff x="0" y="0"/>
            <a:chExt cx="9115425" cy="5433416"/>
          </a:xfrm>
        </p:grpSpPr>
        <p:sp>
          <p:nvSpPr>
            <p:cNvPr id="49" name="Shape 49"/>
            <p:cNvSpPr/>
            <p:nvPr/>
          </p:nvSpPr>
          <p:spPr>
            <a:xfrm>
              <a:off x="0" y="64770"/>
              <a:ext cx="9093200" cy="5184776"/>
            </a:xfrm>
            <a:prstGeom prst="rect">
              <a:avLst/>
            </a:prstGeom>
            <a:solidFill>
              <a:srgbClr val="FFFFFF"/>
            </a:solidFill>
            <a:ln w="9525" cap="flat">
              <a:solidFill>
                <a:srgbClr val="1F497D"/>
              </a:solidFill>
              <a:prstDash val="solid"/>
              <a:round/>
            </a:ln>
            <a:effectLst>
              <a:outerShdw blurRad="63500" dist="107763" dir="2700000" rotWithShape="0">
                <a:srgbClr val="000000">
                  <a:alpha val="50000"/>
                </a:srgbClr>
              </a:outerShdw>
            </a:effectLst>
          </p:spPr>
          <p:txBody>
            <a:bodyPr wrap="square" lIns="0" tIns="0" rIns="0" bIns="0" numCol="1" anchor="ctr">
              <a:noAutofit/>
            </a:bodyPr>
            <a:lstStyle/>
            <a:p>
              <a:pPr lvl="0" algn="ctr" defTabSz="2959100">
                <a:defRPr sz="4400">
                  <a:solidFill>
                    <a:srgbClr val="FFFFFF"/>
                  </a:solidFill>
                </a:defRPr>
              </a:pPr>
              <a:endParaRPr/>
            </a:p>
          </p:txBody>
        </p:sp>
        <p:pic>
          <p:nvPicPr>
            <p:cNvPr id="50" name="image.png"/>
            <p:cNvPicPr/>
            <p:nvPr/>
          </p:nvPicPr>
          <p:blipFill>
            <a:blip r:embed="rId3">
              <a:extLst/>
            </a:blip>
            <a:stretch>
              <a:fillRect/>
            </a:stretch>
          </p:blipFill>
          <p:spPr>
            <a:xfrm>
              <a:off x="74041" y="822170"/>
              <a:ext cx="5671404" cy="3205267"/>
            </a:xfrm>
            <a:prstGeom prst="rect">
              <a:avLst/>
            </a:prstGeom>
            <a:ln w="12700" cap="flat">
              <a:noFill/>
              <a:miter lim="400000"/>
            </a:ln>
            <a:effectLst/>
          </p:spPr>
        </p:pic>
        <p:pic>
          <p:nvPicPr>
            <p:cNvPr id="51" name="image.png"/>
            <p:cNvPicPr/>
            <p:nvPr/>
          </p:nvPicPr>
          <p:blipFill>
            <a:blip r:embed="rId4">
              <a:clrChange>
                <a:clrFrom>
                  <a:srgbClr val="FFFFFF"/>
                </a:clrFrom>
                <a:clrTo>
                  <a:srgbClr val="FFFFFF">
                    <a:alpha val="0"/>
                  </a:srgbClr>
                </a:clrTo>
              </a:clrChange>
              <a:extLst/>
            </a:blip>
            <a:stretch>
              <a:fillRect/>
            </a:stretch>
          </p:blipFill>
          <p:spPr>
            <a:xfrm>
              <a:off x="5510212" y="1942008"/>
              <a:ext cx="3537083" cy="2085430"/>
            </a:xfrm>
            <a:prstGeom prst="rect">
              <a:avLst/>
            </a:prstGeom>
            <a:ln w="12700" cap="flat">
              <a:noFill/>
              <a:miter lim="400000"/>
            </a:ln>
            <a:effectLst/>
          </p:spPr>
        </p:pic>
        <p:sp>
          <p:nvSpPr>
            <p:cNvPr id="52" name="Shape 52"/>
            <p:cNvSpPr/>
            <p:nvPr/>
          </p:nvSpPr>
          <p:spPr>
            <a:xfrm>
              <a:off x="228829" y="4122775"/>
              <a:ext cx="8886596" cy="1310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0" defTabSz="1477962">
                <a:defRPr sz="1800"/>
              </a:pPr>
              <a:r>
                <a:rPr sz="2000" dirty="0">
                  <a:latin typeface="Arial Bold"/>
                  <a:ea typeface="Arial Bold"/>
                  <a:cs typeface="Arial Bold"/>
                  <a:sym typeface="Arial Bold"/>
                </a:rPr>
                <a:t>3.5 T </a:t>
              </a:r>
              <a:r>
                <a:rPr lang="en-GB" sz="2000" dirty="0" smtClean="0">
                  <a:latin typeface="Arial Bold"/>
                  <a:ea typeface="Arial Bold"/>
                  <a:cs typeface="Arial Bold"/>
                  <a:sym typeface="Arial Bold"/>
                </a:rPr>
                <a:t>field magnet</a:t>
              </a:r>
              <a:r>
                <a:rPr sz="2000" dirty="0" smtClean="0">
                  <a:latin typeface="Arial Bold"/>
                  <a:ea typeface="Arial Bold"/>
                  <a:cs typeface="Arial Bold"/>
                  <a:sym typeface="Arial Bold"/>
                </a:rPr>
                <a:t> </a:t>
              </a:r>
              <a:r>
                <a:rPr sz="2000" dirty="0">
                  <a:latin typeface="Arial Bold"/>
                  <a:ea typeface="Arial Bold"/>
                  <a:cs typeface="Arial Bold"/>
                  <a:sym typeface="Arial Bold"/>
                </a:rPr>
                <a:t>around the EMC part within the HCAL. Super conducting solenoid and dipoles  (~0.3T) are placed within the same cold vacuum vessel.</a:t>
              </a:r>
            </a:p>
          </p:txBody>
        </p:sp>
        <p:sp>
          <p:nvSpPr>
            <p:cNvPr id="53" name="Shape 53"/>
            <p:cNvSpPr/>
            <p:nvPr/>
          </p:nvSpPr>
          <p:spPr>
            <a:xfrm>
              <a:off x="0" y="64770"/>
              <a:ext cx="9093200" cy="647701"/>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a:solidFill>
                    <a:srgbClr val="FFFFFF"/>
                  </a:solidFill>
                </a:defRPr>
              </a:pPr>
              <a:endParaRPr/>
            </a:p>
          </p:txBody>
        </p:sp>
        <p:sp>
          <p:nvSpPr>
            <p:cNvPr id="54" name="Shape 54"/>
            <p:cNvSpPr/>
            <p:nvPr/>
          </p:nvSpPr>
          <p:spPr>
            <a:xfrm>
              <a:off x="147329" y="0"/>
              <a:ext cx="3610283"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959100">
                <a:defRPr sz="4400">
                  <a:solidFill>
                    <a:srgbClr val="FFFFFF"/>
                  </a:solidFill>
                </a:defRPr>
              </a:lvl1pPr>
            </a:lstStyle>
            <a:p>
              <a:pPr lvl="0">
                <a:defRPr sz="1800">
                  <a:solidFill>
                    <a:srgbClr val="000000"/>
                  </a:solidFill>
                </a:defRPr>
              </a:pPr>
              <a:r>
                <a:rPr sz="4400" dirty="0">
                  <a:solidFill>
                    <a:srgbClr val="FFFFFF"/>
                  </a:solidFill>
                </a:rPr>
                <a:t>Magnet System</a:t>
              </a:r>
            </a:p>
          </p:txBody>
        </p:sp>
      </p:grpSp>
      <p:grpSp>
        <p:nvGrpSpPr>
          <p:cNvPr id="58" name="Group 58"/>
          <p:cNvGrpSpPr/>
          <p:nvPr/>
        </p:nvGrpSpPr>
        <p:grpSpPr>
          <a:xfrm>
            <a:off x="140692" y="4733751"/>
            <a:ext cx="21110576" cy="814216"/>
            <a:chOff x="-7764705" y="-13304"/>
            <a:chExt cx="21110575" cy="814214"/>
          </a:xfrm>
        </p:grpSpPr>
        <p:sp>
          <p:nvSpPr>
            <p:cNvPr id="56" name="Shape 56"/>
            <p:cNvSpPr/>
            <p:nvPr/>
          </p:nvSpPr>
          <p:spPr>
            <a:xfrm>
              <a:off x="-7764706" y="54547"/>
              <a:ext cx="21110576" cy="678512"/>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a:solidFill>
                    <a:srgbClr val="FFFFFF"/>
                  </a:solidFill>
                </a:defRPr>
              </a:pPr>
              <a:endParaRPr/>
            </a:p>
          </p:txBody>
        </p:sp>
        <p:sp>
          <p:nvSpPr>
            <p:cNvPr id="57" name="Shape 57"/>
            <p:cNvSpPr/>
            <p:nvPr/>
          </p:nvSpPr>
          <p:spPr>
            <a:xfrm>
              <a:off x="-7677543" y="-13305"/>
              <a:ext cx="20976571" cy="814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p>
              <a:pPr lvl="0" defTabSz="2959100">
                <a:defRPr sz="1800"/>
              </a:pPr>
              <a:r>
                <a:rPr sz="4400">
                  <a:solidFill>
                    <a:srgbClr val="FFFFFF"/>
                  </a:solidFill>
                </a:rPr>
                <a:t>Physics Program</a:t>
              </a:r>
              <a:r>
                <a:rPr sz="2200">
                  <a:solidFill>
                    <a:srgbClr val="FFFFFF"/>
                  </a:solidFill>
                </a:rPr>
                <a:t>                                 CDR, arXiv:  1211.4831 and 1211.5102     /     http://lhec.web.cern.ch  </a:t>
              </a:r>
            </a:p>
          </p:txBody>
        </p:sp>
      </p:grpSp>
      <p:sp>
        <p:nvSpPr>
          <p:cNvPr id="59" name="Shape 59"/>
          <p:cNvSpPr/>
          <p:nvPr/>
        </p:nvSpPr>
        <p:spPr>
          <a:xfrm>
            <a:off x="3121157" y="7794625"/>
            <a:ext cx="236855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1477962">
              <a:lnSpc>
                <a:spcPct val="75000"/>
              </a:lnSpc>
              <a:spcBef>
                <a:spcPts val="1200"/>
              </a:spcBef>
              <a:defRPr sz="2000">
                <a:latin typeface="Arial"/>
                <a:ea typeface="Arial"/>
                <a:cs typeface="Arial"/>
                <a:sym typeface="Arial"/>
              </a:defRPr>
            </a:lvl1pPr>
          </a:lstStyle>
          <a:p>
            <a:pPr lvl="0">
              <a:defRPr sz="1800"/>
            </a:pPr>
            <a:r>
              <a:rPr sz="2000"/>
              <a:t> </a:t>
            </a:r>
          </a:p>
        </p:txBody>
      </p:sp>
      <p:sp>
        <p:nvSpPr>
          <p:cNvPr id="60" name="Shape 60"/>
          <p:cNvSpPr/>
          <p:nvPr/>
        </p:nvSpPr>
        <p:spPr>
          <a:xfrm>
            <a:off x="1536832" y="6527800"/>
            <a:ext cx="280988" cy="193675"/>
          </a:xfrm>
          <a:prstGeom prst="rect">
            <a:avLst/>
          </a:prstGeom>
          <a:solidFill>
            <a:srgbClr val="FFFFFF"/>
          </a:solidFill>
          <a:ln w="12700">
            <a:miter lim="400000"/>
          </a:ln>
        </p:spPr>
        <p:txBody>
          <a:bodyPr lIns="0" tIns="0" rIns="0" bIns="0" anchor="ctr"/>
          <a:lstStyle/>
          <a:p>
            <a:pPr lvl="0" algn="ctr" defTabSz="1477962">
              <a:lnSpc>
                <a:spcPct val="75000"/>
              </a:lnSpc>
              <a:spcBef>
                <a:spcPts val="1700"/>
              </a:spcBef>
              <a:defRPr sz="5400"/>
            </a:pPr>
            <a:endParaRPr/>
          </a:p>
        </p:txBody>
      </p:sp>
      <p:grpSp>
        <p:nvGrpSpPr>
          <p:cNvPr id="65" name="Group 65"/>
          <p:cNvGrpSpPr/>
          <p:nvPr/>
        </p:nvGrpSpPr>
        <p:grpSpPr>
          <a:xfrm>
            <a:off x="9416070" y="19387687"/>
            <a:ext cx="6231622" cy="5253252"/>
            <a:chOff x="0" y="0"/>
            <a:chExt cx="6231621" cy="5253251"/>
          </a:xfrm>
        </p:grpSpPr>
        <p:sp>
          <p:nvSpPr>
            <p:cNvPr id="61" name="Shape 61"/>
            <p:cNvSpPr/>
            <p:nvPr/>
          </p:nvSpPr>
          <p:spPr>
            <a:xfrm>
              <a:off x="4706" y="62898"/>
              <a:ext cx="6226916" cy="5190354"/>
            </a:xfrm>
            <a:prstGeom prst="rect">
              <a:avLst/>
            </a:prstGeom>
            <a:solidFill>
              <a:srgbClr val="FFFFFF"/>
            </a:solidFill>
            <a:ln w="9525" cap="flat">
              <a:solidFill>
                <a:srgbClr val="1F497D"/>
              </a:solidFill>
              <a:prstDash val="solid"/>
              <a:round/>
            </a:ln>
            <a:effectLst>
              <a:outerShdw blurRad="63500" dist="107763" dir="2700000" rotWithShape="0">
                <a:srgbClr val="000000">
                  <a:alpha val="50000"/>
                </a:srgbClr>
              </a:outerShdw>
            </a:effectLst>
          </p:spPr>
          <p:txBody>
            <a:bodyPr wrap="square" lIns="0" tIns="0" rIns="0" bIns="0" numCol="1" anchor="ctr">
              <a:noAutofit/>
            </a:bodyPr>
            <a:lstStyle/>
            <a:p>
              <a:pPr lvl="0" algn="ctr" defTabSz="2959100">
                <a:defRPr sz="4400">
                  <a:solidFill>
                    <a:srgbClr val="FFFFFF"/>
                  </a:solidFill>
                </a:defRPr>
              </a:pPr>
              <a:endParaRPr/>
            </a:p>
          </p:txBody>
        </p:sp>
        <p:sp>
          <p:nvSpPr>
            <p:cNvPr id="62" name="Shape 62"/>
            <p:cNvSpPr/>
            <p:nvPr/>
          </p:nvSpPr>
          <p:spPr>
            <a:xfrm>
              <a:off x="4706" y="90337"/>
              <a:ext cx="6226916" cy="711436"/>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a:solidFill>
                    <a:srgbClr val="FFFFFF"/>
                  </a:solidFill>
                </a:defRPr>
              </a:pPr>
              <a:endParaRPr/>
            </a:p>
          </p:txBody>
        </p:sp>
        <p:sp>
          <p:nvSpPr>
            <p:cNvPr id="63" name="Shape 63"/>
            <p:cNvSpPr/>
            <p:nvPr/>
          </p:nvSpPr>
          <p:spPr>
            <a:xfrm>
              <a:off x="27162" y="0"/>
              <a:ext cx="3006832" cy="8321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959100">
                <a:defRPr sz="4400">
                  <a:solidFill>
                    <a:srgbClr val="FFFFFF"/>
                  </a:solidFill>
                </a:defRPr>
              </a:lvl1pPr>
            </a:lstStyle>
            <a:p>
              <a:pPr lvl="0">
                <a:defRPr sz="1800">
                  <a:solidFill>
                    <a:srgbClr val="000000"/>
                  </a:solidFill>
                </a:defRPr>
              </a:pPr>
              <a:r>
                <a:rPr sz="4400">
                  <a:solidFill>
                    <a:srgbClr val="FFFFFF"/>
                  </a:solidFill>
                </a:rPr>
                <a:t>Muons</a:t>
              </a:r>
            </a:p>
          </p:txBody>
        </p:sp>
        <p:sp>
          <p:nvSpPr>
            <p:cNvPr id="64" name="Shape 64"/>
            <p:cNvSpPr/>
            <p:nvPr/>
          </p:nvSpPr>
          <p:spPr>
            <a:xfrm>
              <a:off x="0" y="926251"/>
              <a:ext cx="6127469" cy="329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0" indent="57150" defTabSz="1477962">
                <a:defRPr sz="1800"/>
              </a:pPr>
              <a:r>
                <a:rPr sz="2000" dirty="0" err="1">
                  <a:latin typeface="Arial" panose="020B0604020202020204" pitchFamily="34" charset="0"/>
                  <a:ea typeface="Arial Bold"/>
                  <a:cs typeface="Arial" panose="020B0604020202020204" pitchFamily="34" charset="0"/>
                  <a:sym typeface="Arial Bold"/>
                </a:rPr>
                <a:t>Muon</a:t>
              </a:r>
              <a:r>
                <a:rPr sz="2000" dirty="0">
                  <a:latin typeface="Arial" panose="020B0604020202020204" pitchFamily="34" charset="0"/>
                  <a:ea typeface="Arial Bold"/>
                  <a:cs typeface="Arial" panose="020B0604020202020204" pitchFamily="34" charset="0"/>
                  <a:sym typeface="Arial Bold"/>
                </a:rPr>
                <a:t> system with 2-3 super-layers surrounding the central detector. Baseline: muon tagging, no independent momentum measurement and </a:t>
              </a:r>
              <a:r>
                <a:rPr sz="2000" dirty="0" smtClean="0">
                  <a:latin typeface="Arial" panose="020B0604020202020204" pitchFamily="34" charset="0"/>
                  <a:ea typeface="Arial Bold"/>
                  <a:cs typeface="Arial" panose="020B0604020202020204" pitchFamily="34" charset="0"/>
                  <a:sym typeface="Arial Bold"/>
                </a:rPr>
                <a:t>use</a:t>
              </a:r>
              <a:r>
                <a:rPr lang="en-GB" sz="2000" dirty="0" smtClean="0">
                  <a:latin typeface="Arial" panose="020B0604020202020204" pitchFamily="34" charset="0"/>
                  <a:ea typeface="Arial Bold"/>
                  <a:cs typeface="Arial" panose="020B0604020202020204" pitchFamily="34" charset="0"/>
                  <a:sym typeface="Arial Bold"/>
                </a:rPr>
                <a:t> of</a:t>
              </a:r>
              <a:r>
                <a:rPr sz="2000" dirty="0" smtClean="0">
                  <a:latin typeface="Arial" panose="020B0604020202020204" pitchFamily="34" charset="0"/>
                  <a:ea typeface="Arial Bold"/>
                  <a:cs typeface="Arial" panose="020B0604020202020204" pitchFamily="34" charset="0"/>
                  <a:sym typeface="Arial Bold"/>
                </a:rPr>
                <a:t> </a:t>
              </a:r>
              <a:r>
                <a:rPr sz="2000" dirty="0">
                  <a:latin typeface="Arial" panose="020B0604020202020204" pitchFamily="34" charset="0"/>
                  <a:ea typeface="Arial Bold"/>
                  <a:cs typeface="Arial" panose="020B0604020202020204" pitchFamily="34" charset="0"/>
                  <a:sym typeface="Arial Bold"/>
                </a:rPr>
                <a:t>technologies as at LHC (and elsewhere).  </a:t>
              </a:r>
              <a:br>
                <a:rPr sz="2000" dirty="0">
                  <a:latin typeface="Arial" panose="020B0604020202020204" pitchFamily="34" charset="0"/>
                  <a:ea typeface="Arial Bold"/>
                  <a:cs typeface="Arial" panose="020B0604020202020204" pitchFamily="34" charset="0"/>
                  <a:sym typeface="Arial Bold"/>
                </a:rPr>
              </a:br>
              <a:r>
                <a:rPr sz="2000" dirty="0">
                  <a:latin typeface="Arial" panose="020B0604020202020204" pitchFamily="34" charset="0"/>
                  <a:ea typeface="Arial Bold"/>
                  <a:cs typeface="Arial" panose="020B0604020202020204" pitchFamily="34" charset="0"/>
                  <a:sym typeface="Arial Bold"/>
                </a:rPr>
                <a:t>Extensions possible: Independent momentum measurement: → larger solenoid or dual coil system with all of calorimeter within inner coil;  in forward region: toroid (air core design)</a:t>
              </a:r>
            </a:p>
          </p:txBody>
        </p:sp>
      </p:grpSp>
      <p:pic>
        <p:nvPicPr>
          <p:cNvPr id="66" name="image.png"/>
          <p:cNvPicPr/>
          <p:nvPr/>
        </p:nvPicPr>
        <p:blipFill>
          <a:blip r:embed="rId5">
            <a:extLst/>
          </a:blip>
          <a:stretch>
            <a:fillRect/>
          </a:stretch>
        </p:blipFill>
        <p:spPr>
          <a:xfrm>
            <a:off x="9312580" y="22510750"/>
            <a:ext cx="2392785" cy="2304931"/>
          </a:xfrm>
          <a:prstGeom prst="rect">
            <a:avLst/>
          </a:prstGeom>
          <a:ln w="12700">
            <a:miter lim="400000"/>
          </a:ln>
        </p:spPr>
      </p:pic>
      <p:pic>
        <p:nvPicPr>
          <p:cNvPr id="67" name="image.png"/>
          <p:cNvPicPr/>
          <p:nvPr/>
        </p:nvPicPr>
        <p:blipFill>
          <a:blip r:embed="rId6">
            <a:extLst/>
          </a:blip>
          <a:stretch>
            <a:fillRect/>
          </a:stretch>
        </p:blipFill>
        <p:spPr>
          <a:xfrm>
            <a:off x="13314962" y="23052506"/>
            <a:ext cx="2315520" cy="1422449"/>
          </a:xfrm>
          <a:prstGeom prst="rect">
            <a:avLst/>
          </a:prstGeom>
          <a:ln w="12700">
            <a:miter lim="400000"/>
          </a:ln>
        </p:spPr>
      </p:pic>
      <p:pic>
        <p:nvPicPr>
          <p:cNvPr id="68" name="image.png"/>
          <p:cNvPicPr/>
          <p:nvPr/>
        </p:nvPicPr>
        <p:blipFill>
          <a:blip r:embed="rId7">
            <a:extLst/>
          </a:blip>
          <a:stretch>
            <a:fillRect/>
          </a:stretch>
        </p:blipFill>
        <p:spPr>
          <a:xfrm>
            <a:off x="11390856" y="22957158"/>
            <a:ext cx="2045744" cy="1613143"/>
          </a:xfrm>
          <a:prstGeom prst="rect">
            <a:avLst/>
          </a:prstGeom>
          <a:ln w="12700">
            <a:miter lim="400000"/>
          </a:ln>
        </p:spPr>
      </p:pic>
      <p:grpSp>
        <p:nvGrpSpPr>
          <p:cNvPr id="72" name="Group 72"/>
          <p:cNvGrpSpPr/>
          <p:nvPr/>
        </p:nvGrpSpPr>
        <p:grpSpPr>
          <a:xfrm>
            <a:off x="258864" y="24712958"/>
            <a:ext cx="7531573" cy="5575549"/>
            <a:chOff x="0" y="0"/>
            <a:chExt cx="7531572" cy="5575548"/>
          </a:xfrm>
        </p:grpSpPr>
        <p:sp>
          <p:nvSpPr>
            <p:cNvPr id="69" name="Shape 69"/>
            <p:cNvSpPr/>
            <p:nvPr/>
          </p:nvSpPr>
          <p:spPr>
            <a:xfrm>
              <a:off x="0" y="192067"/>
              <a:ext cx="7531572" cy="5383481"/>
            </a:xfrm>
            <a:prstGeom prst="rect">
              <a:avLst/>
            </a:prstGeom>
            <a:solidFill>
              <a:srgbClr val="FFFFFF"/>
            </a:solidFill>
            <a:ln w="9525" cap="flat">
              <a:solidFill>
                <a:srgbClr val="1F497D"/>
              </a:solidFill>
              <a:prstDash val="solid"/>
              <a:round/>
            </a:ln>
            <a:effectLst>
              <a:outerShdw blurRad="63500" dist="107763" dir="2700000" rotWithShape="0">
                <a:srgbClr val="000000">
                  <a:alpha val="50000"/>
                </a:srgbClr>
              </a:outerShdw>
            </a:effectLst>
          </p:spPr>
          <p:txBody>
            <a:bodyPr wrap="square" lIns="0" tIns="0" rIns="0" bIns="0" numCol="1" anchor="ctr">
              <a:noAutofit/>
            </a:bodyPr>
            <a:lstStyle/>
            <a:p>
              <a:pPr lvl="0" algn="ctr" defTabSz="2959100">
                <a:defRPr sz="4400">
                  <a:solidFill>
                    <a:srgbClr val="FFFFFF"/>
                  </a:solidFill>
                </a:defRPr>
              </a:pPr>
              <a:endParaRPr/>
            </a:p>
          </p:txBody>
        </p:sp>
        <p:sp>
          <p:nvSpPr>
            <p:cNvPr id="70" name="Shape 70"/>
            <p:cNvSpPr/>
            <p:nvPr/>
          </p:nvSpPr>
          <p:spPr>
            <a:xfrm>
              <a:off x="12887" y="192067"/>
              <a:ext cx="7505797" cy="857157"/>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baseline="30000">
                  <a:solidFill>
                    <a:srgbClr val="FFFFFF"/>
                  </a:solidFill>
                </a:defRPr>
              </a:pPr>
              <a:endParaRPr/>
            </a:p>
          </p:txBody>
        </p:sp>
        <p:sp>
          <p:nvSpPr>
            <p:cNvPr id="71" name="Shape 71"/>
            <p:cNvSpPr/>
            <p:nvPr/>
          </p:nvSpPr>
          <p:spPr>
            <a:xfrm>
              <a:off x="147536" y="0"/>
              <a:ext cx="5949519" cy="1028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959100">
                <a:defRPr sz="4400">
                  <a:solidFill>
                    <a:srgbClr val="FFFFFF"/>
                  </a:solidFill>
                </a:defRPr>
              </a:lvl1pPr>
            </a:lstStyle>
            <a:p>
              <a:pPr lvl="0">
                <a:defRPr sz="1800">
                  <a:solidFill>
                    <a:srgbClr val="000000"/>
                  </a:solidFill>
                </a:defRPr>
              </a:pPr>
              <a:r>
                <a:rPr sz="4400" dirty="0">
                  <a:solidFill>
                    <a:srgbClr val="FFFFFF"/>
                  </a:solidFill>
                </a:rPr>
                <a:t>On–site Installation</a:t>
              </a:r>
            </a:p>
          </p:txBody>
        </p:sp>
      </p:grpSp>
      <p:sp>
        <p:nvSpPr>
          <p:cNvPr id="74" name="Shape 74"/>
          <p:cNvSpPr/>
          <p:nvPr/>
        </p:nvSpPr>
        <p:spPr>
          <a:xfrm>
            <a:off x="6385106" y="1703368"/>
            <a:ext cx="11086605"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2957512">
              <a:defRPr sz="2400">
                <a:solidFill>
                  <a:srgbClr val="FFFFFF"/>
                </a:solidFill>
              </a:defRPr>
            </a:lvl1pPr>
          </a:lstStyle>
          <a:p>
            <a:pPr lvl="0">
              <a:defRPr sz="1800">
                <a:solidFill>
                  <a:srgbClr val="000000"/>
                </a:solidFill>
              </a:defRPr>
            </a:pPr>
            <a:r>
              <a:rPr sz="2400">
                <a:solidFill>
                  <a:srgbClr val="FFFFFF"/>
                </a:solidFill>
              </a:rPr>
              <a:t>P.Kostka (Univ.Liverpool), A.Polini (INFN Bologna) on behalf of the LHeC Collaboration</a:t>
            </a:r>
          </a:p>
        </p:txBody>
      </p:sp>
      <p:sp>
        <p:nvSpPr>
          <p:cNvPr id="75" name="Shape 75"/>
          <p:cNvSpPr>
            <a:spLocks noGrp="1"/>
          </p:cNvSpPr>
          <p:nvPr>
            <p:ph type="title" idx="4294967295"/>
          </p:nvPr>
        </p:nvSpPr>
        <p:spPr>
          <a:xfrm>
            <a:off x="4548080" y="358794"/>
            <a:ext cx="14760658" cy="1419504"/>
          </a:xfrm>
          <a:prstGeom prst="rect">
            <a:avLst/>
          </a:prstGeom>
        </p:spPr>
        <p:txBody>
          <a:bodyPr lIns="0" tIns="0" rIns="0" bIns="0">
            <a:normAutofit/>
          </a:bodyPr>
          <a:lstStyle>
            <a:lvl1pPr>
              <a:defRPr sz="4200">
                <a:solidFill>
                  <a:srgbClr val="FFFFFF"/>
                </a:solidFill>
                <a:latin typeface="Century Gothic"/>
                <a:ea typeface="Century Gothic"/>
                <a:cs typeface="Century Gothic"/>
                <a:sym typeface="Century Gothic"/>
              </a:defRPr>
            </a:lvl1pPr>
          </a:lstStyle>
          <a:p>
            <a:pPr lvl="0">
              <a:defRPr sz="1800">
                <a:solidFill>
                  <a:srgbClr val="000000"/>
                </a:solidFill>
              </a:defRPr>
            </a:pPr>
            <a:r>
              <a:rPr sz="4200">
                <a:solidFill>
                  <a:srgbClr val="FFFFFF"/>
                </a:solidFill>
              </a:rPr>
              <a:t>Design of a New Detector for ep/eA Collisions</a:t>
            </a:r>
          </a:p>
        </p:txBody>
      </p:sp>
      <p:pic>
        <p:nvPicPr>
          <p:cNvPr id="76" name="Screen Shot 2014-06-09 at 17.30.19.png"/>
          <p:cNvPicPr/>
          <p:nvPr/>
        </p:nvPicPr>
        <p:blipFill>
          <a:blip r:embed="rId8">
            <a:extLst/>
          </a:blip>
          <a:stretch>
            <a:fillRect/>
          </a:stretch>
        </p:blipFill>
        <p:spPr>
          <a:xfrm>
            <a:off x="18634837" y="313531"/>
            <a:ext cx="2497201" cy="1894841"/>
          </a:xfrm>
          <a:prstGeom prst="rect">
            <a:avLst/>
          </a:prstGeom>
          <a:ln w="12700">
            <a:miter lim="400000"/>
          </a:ln>
        </p:spPr>
      </p:pic>
      <p:pic>
        <p:nvPicPr>
          <p:cNvPr id="77" name="image3.png"/>
          <p:cNvPicPr/>
          <p:nvPr/>
        </p:nvPicPr>
        <p:blipFill>
          <a:blip r:embed="rId9">
            <a:extLst/>
          </a:blip>
          <a:stretch>
            <a:fillRect/>
          </a:stretch>
        </p:blipFill>
        <p:spPr>
          <a:xfrm>
            <a:off x="1943621" y="494527"/>
            <a:ext cx="3517585" cy="1471098"/>
          </a:xfrm>
          <a:prstGeom prst="rect">
            <a:avLst/>
          </a:prstGeom>
          <a:ln w="12700">
            <a:miter lim="400000"/>
          </a:ln>
        </p:spPr>
      </p:pic>
      <p:pic>
        <p:nvPicPr>
          <p:cNvPr id="78" name="image2.png"/>
          <p:cNvPicPr/>
          <p:nvPr/>
        </p:nvPicPr>
        <p:blipFill>
          <a:blip r:embed="rId10">
            <a:extLst/>
          </a:blip>
          <a:stretch>
            <a:fillRect/>
          </a:stretch>
        </p:blipFill>
        <p:spPr>
          <a:xfrm>
            <a:off x="228898" y="378135"/>
            <a:ext cx="2391965" cy="1524148"/>
          </a:xfrm>
          <a:prstGeom prst="rect">
            <a:avLst/>
          </a:prstGeom>
          <a:ln w="12700">
            <a:miter lim="400000"/>
          </a:ln>
        </p:spPr>
      </p:pic>
      <p:pic>
        <p:nvPicPr>
          <p:cNvPr id="79" name="pasted-image.tif"/>
          <p:cNvPicPr/>
          <p:nvPr/>
        </p:nvPicPr>
        <p:blipFill>
          <a:blip r:embed="rId11">
            <a:extLst/>
          </a:blip>
          <a:srcRect l="1675" t="2727" r="3444"/>
          <a:stretch>
            <a:fillRect/>
          </a:stretch>
        </p:blipFill>
        <p:spPr>
          <a:xfrm>
            <a:off x="266071" y="5876029"/>
            <a:ext cx="7024973" cy="5623929"/>
          </a:xfrm>
          <a:prstGeom prst="rect">
            <a:avLst/>
          </a:prstGeom>
          <a:ln w="12700">
            <a:miter lim="400000"/>
          </a:ln>
        </p:spPr>
      </p:pic>
      <p:grpSp>
        <p:nvGrpSpPr>
          <p:cNvPr id="82" name="Group 82"/>
          <p:cNvGrpSpPr/>
          <p:nvPr/>
        </p:nvGrpSpPr>
        <p:grpSpPr>
          <a:xfrm>
            <a:off x="13196333" y="5847716"/>
            <a:ext cx="6114158" cy="5690234"/>
            <a:chOff x="508254" y="0"/>
            <a:chExt cx="5738362" cy="5016666"/>
          </a:xfrm>
        </p:grpSpPr>
        <p:pic>
          <p:nvPicPr>
            <p:cNvPr id="80" name="pasted-image.tif"/>
            <p:cNvPicPr/>
            <p:nvPr/>
          </p:nvPicPr>
          <p:blipFill rotWithShape="1">
            <a:blip r:embed="rId12">
              <a:extLst/>
            </a:blip>
            <a:srcRect l="8137" b="4504"/>
            <a:stretch/>
          </p:blipFill>
          <p:spPr>
            <a:xfrm>
              <a:off x="508254" y="0"/>
              <a:ext cx="5738362" cy="5016666"/>
            </a:xfrm>
            <a:prstGeom prst="rect">
              <a:avLst/>
            </a:prstGeom>
            <a:ln w="12700" cap="flat">
              <a:noFill/>
              <a:miter lim="400000"/>
            </a:ln>
            <a:effectLst/>
          </p:spPr>
        </p:pic>
        <p:sp>
          <p:nvSpPr>
            <p:cNvPr id="81" name="Shape 81"/>
            <p:cNvSpPr/>
            <p:nvPr/>
          </p:nvSpPr>
          <p:spPr>
            <a:xfrm flipH="1">
              <a:off x="5602281" y="4322388"/>
              <a:ext cx="305954" cy="273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3930"/>
            </a:solidFill>
            <a:ln w="25400" cap="flat">
              <a:solidFill>
                <a:srgbClr val="4F81BD"/>
              </a:solidFill>
              <a:prstDash val="solid"/>
              <a:bevel/>
            </a:ln>
            <a:effectLst/>
          </p:spPr>
          <p:txBody>
            <a:bodyPr wrap="square" lIns="0" tIns="0" rIns="0" bIns="0" numCol="1" anchor="t">
              <a:noAutofit/>
            </a:bodyPr>
            <a:lstStyle/>
            <a:p>
              <a:pPr lvl="0"/>
              <a:endParaRPr/>
            </a:p>
          </p:txBody>
        </p:sp>
      </p:grpSp>
      <p:sp>
        <p:nvSpPr>
          <p:cNvPr id="83" name="Shape 83"/>
          <p:cNvSpPr/>
          <p:nvPr/>
        </p:nvSpPr>
        <p:spPr>
          <a:xfrm>
            <a:off x="13970000" y="5518150"/>
            <a:ext cx="6291254"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3200"/>
            </a:lvl1pPr>
          </a:lstStyle>
          <a:p>
            <a:pPr lvl="0">
              <a:defRPr sz="1800"/>
            </a:pPr>
            <a:r>
              <a:rPr sz="2400" b="1" dirty="0"/>
              <a:t>Kinematics at High </a:t>
            </a:r>
            <a:r>
              <a:rPr sz="2400" b="1" dirty="0" err="1" smtClean="0"/>
              <a:t>Q</a:t>
            </a:r>
            <a:r>
              <a:rPr lang="en-US" sz="2400" b="1" baseline="30000" dirty="0" err="1" smtClean="0"/>
              <a:t>2</a:t>
            </a:r>
            <a:r>
              <a:rPr lang="en-US" sz="2400" b="1" dirty="0" smtClean="0"/>
              <a:t> a</a:t>
            </a:r>
            <a:r>
              <a:rPr sz="2400" b="1" dirty="0" smtClean="0"/>
              <a:t>t </a:t>
            </a:r>
            <a:r>
              <a:rPr sz="2400" b="1" dirty="0"/>
              <a:t>the </a:t>
            </a:r>
            <a:r>
              <a:rPr sz="2400" b="1" dirty="0" smtClean="0"/>
              <a:t>FCC</a:t>
            </a:r>
            <a:r>
              <a:rPr lang="en-US" sz="2400" b="1" dirty="0" smtClean="0"/>
              <a:t>-</a:t>
            </a:r>
            <a:r>
              <a:rPr sz="2400" b="1" dirty="0" smtClean="0"/>
              <a:t>he</a:t>
            </a:r>
            <a:endParaRPr sz="2400" b="1" dirty="0"/>
          </a:p>
        </p:txBody>
      </p:sp>
      <p:grpSp>
        <p:nvGrpSpPr>
          <p:cNvPr id="92" name="Group 92"/>
          <p:cNvGrpSpPr/>
          <p:nvPr/>
        </p:nvGrpSpPr>
        <p:grpSpPr>
          <a:xfrm>
            <a:off x="19227801" y="6203950"/>
            <a:ext cx="1813227" cy="4798367"/>
            <a:chOff x="228599" y="-325964"/>
            <a:chExt cx="1813226" cy="4798366"/>
          </a:xfrm>
        </p:grpSpPr>
        <p:sp>
          <p:nvSpPr>
            <p:cNvPr id="84" name="Shape 84"/>
            <p:cNvSpPr/>
            <p:nvPr/>
          </p:nvSpPr>
          <p:spPr>
            <a:xfrm>
              <a:off x="405849" y="3918404"/>
              <a:ext cx="888385" cy="553998"/>
            </a:xfrm>
            <a:prstGeom prst="rect">
              <a:avLst/>
            </a:prstGeom>
            <a:solidFill>
              <a:srgbClr val="FF2700"/>
            </a:solidFill>
            <a:ln w="25400" cap="flat">
              <a:solidFill>
                <a:srgbClr val="C00000"/>
              </a:solidFill>
              <a:prstDash val="solid"/>
              <a:bevel/>
            </a:ln>
            <a:effectLst>
              <a:glow rad="228600">
                <a:schemeClr val="accent2">
                  <a:satMod val="175000"/>
                  <a:alpha val="40000"/>
                </a:schemeClr>
              </a:glow>
            </a:effectLst>
            <a:extLst>
              <a:ext uri="{C572A759-6A51-4108-AA02-DFA0A04FC94B}">
                <ma14:wrappingTextBoxFlag xmlns:ma14="http://schemas.microsoft.com/office/mac/drawingml/2011/main" val="1"/>
              </a:ext>
            </a:extLst>
          </p:spPr>
          <p:txBody>
            <a:bodyPr wrap="none" lIns="91440" tIns="91440" rIns="91440" bIns="91440" numCol="1" anchor="t">
              <a:spAutoFit/>
            </a:bodyPr>
            <a:lstStyle>
              <a:lvl1pPr>
                <a:defRPr sz="1900">
                  <a:solidFill>
                    <a:srgbClr val="FFFFFF"/>
                  </a:solidFill>
                </a:defRPr>
              </a:lvl1pPr>
            </a:lstStyle>
            <a:p>
              <a:pPr lvl="0">
                <a:defRPr sz="1800">
                  <a:solidFill>
                    <a:srgbClr val="000000"/>
                  </a:solidFill>
                </a:defRPr>
              </a:pPr>
              <a:r>
                <a:rPr sz="2400" b="1" dirty="0">
                  <a:solidFill>
                    <a:srgbClr val="FFFFFF"/>
                  </a:solidFill>
                </a:rPr>
                <a:t>HERA</a:t>
              </a:r>
              <a:endParaRPr sz="2000" b="1" dirty="0">
                <a:solidFill>
                  <a:srgbClr val="FFFFFF"/>
                </a:solidFill>
              </a:endParaRPr>
            </a:p>
          </p:txBody>
        </p:sp>
        <p:sp>
          <p:nvSpPr>
            <p:cNvPr id="87" name="Shape 87"/>
            <p:cNvSpPr/>
            <p:nvPr/>
          </p:nvSpPr>
          <p:spPr>
            <a:xfrm>
              <a:off x="405849" y="1829547"/>
              <a:ext cx="824265" cy="553998"/>
            </a:xfrm>
            <a:prstGeom prst="rect">
              <a:avLst/>
            </a:prstGeom>
            <a:solidFill>
              <a:srgbClr val="00B050"/>
            </a:solidFill>
            <a:ln w="9525" cap="flat">
              <a:solidFill>
                <a:srgbClr val="00B050"/>
              </a:solidFill>
              <a:prstDash val="solid"/>
              <a:bevel/>
            </a:ln>
            <a:effectLst>
              <a:glow rad="228600">
                <a:srgbClr val="00B050">
                  <a:alpha val="40000"/>
                </a:srgbClr>
              </a:glow>
            </a:effectLst>
            <a:extLst>
              <a:ext uri="{C572A759-6A51-4108-AA02-DFA0A04FC94B}">
                <ma14:wrappingTextBoxFlag xmlns:ma14="http://schemas.microsoft.com/office/mac/drawingml/2011/main" val="1"/>
              </a:ext>
            </a:extLst>
          </p:spPr>
          <p:txBody>
            <a:bodyPr wrap="none" lIns="91440" tIns="91440" rIns="91440" bIns="91440" numCol="1" anchor="t">
              <a:spAutoFit/>
            </a:bodyPr>
            <a:lstStyle>
              <a:lvl1pPr>
                <a:defRPr sz="2400"/>
              </a:lvl1pPr>
            </a:lstStyle>
            <a:p>
              <a:pPr lvl="0">
                <a:defRPr sz="1800"/>
              </a:pPr>
              <a:r>
                <a:rPr sz="2400" b="1" dirty="0" err="1">
                  <a:solidFill>
                    <a:schemeClr val="bg1"/>
                  </a:solidFill>
                </a:rPr>
                <a:t>LHeC</a:t>
              </a:r>
              <a:endParaRPr sz="2400" b="1" dirty="0">
                <a:solidFill>
                  <a:schemeClr val="bg1"/>
                </a:solidFill>
              </a:endParaRPr>
            </a:p>
          </p:txBody>
        </p:sp>
        <p:sp>
          <p:nvSpPr>
            <p:cNvPr id="88" name="Shape 88"/>
            <p:cNvSpPr/>
            <p:nvPr/>
          </p:nvSpPr>
          <p:spPr>
            <a:xfrm>
              <a:off x="301158" y="-325964"/>
              <a:ext cx="1740667" cy="1292662"/>
            </a:xfrm>
            <a:prstGeom prst="rect">
              <a:avLst/>
            </a:prstGeom>
            <a:solidFill>
              <a:srgbClr val="0070C0"/>
            </a:solidFill>
            <a:ln w="9525" cap="flat">
              <a:solidFill>
                <a:srgbClr val="0070C0"/>
              </a:solidFill>
              <a:prstDash val="solid"/>
              <a:bevel/>
            </a:ln>
            <a:effectLst>
              <a:glow rad="228600">
                <a:schemeClr val="accent1">
                  <a:satMod val="175000"/>
                  <a:alpha val="40000"/>
                </a:schemeClr>
              </a:glow>
            </a:effectLst>
            <a:extLst>
              <a:ext uri="{C572A759-6A51-4108-AA02-DFA0A04FC94B}">
                <ma14:wrappingTextBoxFlag xmlns:ma14="http://schemas.microsoft.com/office/mac/drawingml/2011/main" val="1"/>
              </a:ext>
            </a:extLst>
          </p:spPr>
          <p:txBody>
            <a:bodyPr wrap="square" lIns="91440" tIns="91440" rIns="91440" bIns="91440" numCol="1" anchor="t">
              <a:spAutoFit/>
            </a:bodyPr>
            <a:lstStyle/>
            <a:p>
              <a:pPr lvl="0">
                <a:defRPr sz="1800"/>
              </a:pPr>
              <a:r>
                <a:rPr sz="2400" b="1" dirty="0">
                  <a:solidFill>
                    <a:schemeClr val="bg1"/>
                  </a:solidFill>
                </a:rPr>
                <a:t>FCC-he</a:t>
              </a:r>
            </a:p>
            <a:p>
              <a:pPr lvl="0">
                <a:defRPr sz="1800"/>
              </a:pPr>
              <a:r>
                <a:rPr sz="2400" dirty="0" err="1">
                  <a:solidFill>
                    <a:schemeClr val="bg1"/>
                  </a:solidFill>
                </a:rPr>
                <a:t>E</a:t>
              </a:r>
              <a:r>
                <a:rPr sz="2400" baseline="-5999" dirty="0" err="1">
                  <a:solidFill>
                    <a:schemeClr val="bg1"/>
                  </a:solidFill>
                </a:rPr>
                <a:t>e</a:t>
              </a:r>
              <a:r>
                <a:rPr sz="2400" baseline="-5999" dirty="0">
                  <a:solidFill>
                    <a:schemeClr val="bg1"/>
                  </a:solidFill>
                </a:rPr>
                <a:t> </a:t>
              </a:r>
              <a:r>
                <a:rPr sz="2400" dirty="0">
                  <a:solidFill>
                    <a:schemeClr val="bg1"/>
                  </a:solidFill>
                </a:rPr>
                <a:t>:</a:t>
              </a:r>
              <a:r>
                <a:rPr sz="2400" baseline="-5999" dirty="0">
                  <a:solidFill>
                    <a:schemeClr val="bg1"/>
                  </a:solidFill>
                </a:rPr>
                <a:t> </a:t>
              </a:r>
              <a:r>
                <a:rPr sz="2400" dirty="0" smtClean="0">
                  <a:solidFill>
                    <a:schemeClr val="bg1"/>
                  </a:solidFill>
                </a:rPr>
                <a:t>175 </a:t>
              </a:r>
              <a:r>
                <a:rPr sz="2400" dirty="0" err="1">
                  <a:solidFill>
                    <a:schemeClr val="bg1"/>
                  </a:solidFill>
                </a:rPr>
                <a:t>GeV</a:t>
              </a:r>
              <a:endParaRPr sz="2400" dirty="0">
                <a:solidFill>
                  <a:schemeClr val="bg1"/>
                </a:solidFill>
              </a:endParaRPr>
            </a:p>
            <a:p>
              <a:pPr lvl="0">
                <a:defRPr sz="1800"/>
              </a:pPr>
              <a:r>
                <a:rPr sz="2400" dirty="0" smtClean="0">
                  <a:solidFill>
                    <a:schemeClr val="bg1"/>
                  </a:solidFill>
                </a:rPr>
                <a:t>         60 </a:t>
              </a:r>
              <a:r>
                <a:rPr sz="2400" dirty="0" err="1" smtClean="0">
                  <a:solidFill>
                    <a:schemeClr val="bg1"/>
                  </a:solidFill>
                </a:rPr>
                <a:t>GeV</a:t>
              </a:r>
              <a:endParaRPr sz="2400" dirty="0">
                <a:solidFill>
                  <a:schemeClr val="bg1"/>
                </a:solidFill>
              </a:endParaRPr>
            </a:p>
          </p:txBody>
        </p:sp>
        <p:grpSp>
          <p:nvGrpSpPr>
            <p:cNvPr id="91" name="Group 91"/>
            <p:cNvGrpSpPr/>
            <p:nvPr/>
          </p:nvGrpSpPr>
          <p:grpSpPr>
            <a:xfrm>
              <a:off x="228599" y="2362773"/>
              <a:ext cx="1120265" cy="485141"/>
              <a:chOff x="0" y="0"/>
              <a:chExt cx="1120264" cy="485140"/>
            </a:xfrm>
          </p:grpSpPr>
          <p:sp>
            <p:nvSpPr>
              <p:cNvPr id="89" name="Shape 89"/>
              <p:cNvSpPr/>
              <p:nvPr/>
            </p:nvSpPr>
            <p:spPr>
              <a:xfrm>
                <a:off x="301232" y="0"/>
                <a:ext cx="819033" cy="485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lvl="0">
                  <a:defRPr sz="1800"/>
                </a:pPr>
                <a:r>
                  <a:rPr sz="2500"/>
                  <a:t>ϑ</a:t>
                </a:r>
                <a:r>
                  <a:rPr sz="2500" baseline="-5999"/>
                  <a:t>h</a:t>
                </a:r>
                <a:r>
                  <a:rPr sz="2500"/>
                  <a:t>=1</a:t>
                </a:r>
                <a:r>
                  <a:rPr sz="2500" baseline="31999"/>
                  <a:t>0</a:t>
                </a:r>
              </a:p>
            </p:txBody>
          </p:sp>
          <p:sp>
            <p:nvSpPr>
              <p:cNvPr id="90" name="Shape 90"/>
              <p:cNvSpPr/>
              <p:nvPr/>
            </p:nvSpPr>
            <p:spPr>
              <a:xfrm flipH="1" flipV="1">
                <a:off x="-1" y="267969"/>
                <a:ext cx="280989" cy="1"/>
              </a:xfrm>
              <a:prstGeom prst="line">
                <a:avLst/>
              </a:prstGeom>
              <a:noFill/>
              <a:ln w="25400" cap="flat">
                <a:solidFill>
                  <a:srgbClr val="000000"/>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sp>
        <p:nvSpPr>
          <p:cNvPr id="93" name="Shape 93"/>
          <p:cNvSpPr/>
          <p:nvPr/>
        </p:nvSpPr>
        <p:spPr>
          <a:xfrm>
            <a:off x="15841296" y="19452964"/>
            <a:ext cx="5475455" cy="10857579"/>
          </a:xfrm>
          <a:prstGeom prst="rect">
            <a:avLst/>
          </a:prstGeom>
          <a:solidFill>
            <a:srgbClr val="FFFFFF"/>
          </a:solidFill>
          <a:ln>
            <a:solidFill/>
            <a:round/>
          </a:ln>
          <a:effectLst>
            <a:outerShdw blurRad="63500" dist="107763" dir="2700000" rotWithShape="0">
              <a:srgbClr val="000000">
                <a:alpha val="50000"/>
              </a:srgbClr>
            </a:outerShdw>
          </a:effectLst>
        </p:spPr>
        <p:txBody>
          <a:bodyPr lIns="0" tIns="0" rIns="0" bIns="0" anchor="ctr"/>
          <a:lstStyle/>
          <a:p>
            <a:pPr lvl="0" defTabSz="1477962"/>
            <a:endParaRPr/>
          </a:p>
        </p:txBody>
      </p:sp>
      <p:sp>
        <p:nvSpPr>
          <p:cNvPr id="94" name="Shape 94"/>
          <p:cNvSpPr/>
          <p:nvPr/>
        </p:nvSpPr>
        <p:spPr>
          <a:xfrm>
            <a:off x="15902257" y="20348158"/>
            <a:ext cx="5302169" cy="7244998"/>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indent="3175" defTabSz="1477962">
              <a:defRPr sz="1800"/>
            </a:pPr>
            <a:r>
              <a:rPr sz="2000" b="1" dirty="0">
                <a:latin typeface="Arial"/>
                <a:ea typeface="Arial"/>
                <a:cs typeface="Arial"/>
                <a:sym typeface="Arial"/>
              </a:rPr>
              <a:t>A high resolution, large acceptance detector </a:t>
            </a:r>
            <a:r>
              <a:rPr lang="en-GB" sz="2000" b="1" dirty="0" smtClean="0">
                <a:latin typeface="Arial"/>
                <a:ea typeface="Arial"/>
                <a:cs typeface="Arial"/>
                <a:sym typeface="Arial"/>
              </a:rPr>
              <a:t>is</a:t>
            </a:r>
            <a:r>
              <a:rPr sz="2000" b="1" dirty="0" smtClean="0">
                <a:latin typeface="Arial"/>
                <a:ea typeface="Arial"/>
                <a:cs typeface="Arial"/>
                <a:sym typeface="Arial"/>
              </a:rPr>
              <a:t> be</a:t>
            </a:r>
            <a:r>
              <a:rPr lang="en-GB" sz="2000" b="1" dirty="0" err="1" smtClean="0">
                <a:latin typeface="Arial"/>
                <a:ea typeface="Arial"/>
                <a:cs typeface="Arial"/>
                <a:sym typeface="Arial"/>
              </a:rPr>
              <a:t>ing</a:t>
            </a:r>
            <a:r>
              <a:rPr sz="2000" b="1" dirty="0" smtClean="0">
                <a:latin typeface="Arial"/>
                <a:ea typeface="Arial"/>
                <a:cs typeface="Arial"/>
                <a:sym typeface="Arial"/>
              </a:rPr>
              <a:t> </a:t>
            </a:r>
            <a:r>
              <a:rPr sz="2000" b="1" dirty="0">
                <a:latin typeface="Arial"/>
                <a:ea typeface="Arial"/>
                <a:cs typeface="Arial"/>
                <a:sym typeface="Arial"/>
              </a:rPr>
              <a:t>designed for precision DIS physics in a kinematic range extending over six orders of magnitude in Q</a:t>
            </a:r>
            <a:r>
              <a:rPr sz="2000" b="1" baseline="31999" dirty="0">
                <a:latin typeface="Arial"/>
                <a:ea typeface="Arial"/>
                <a:cs typeface="Arial"/>
                <a:sym typeface="Arial"/>
              </a:rPr>
              <a:t>2</a:t>
            </a:r>
            <a:r>
              <a:rPr sz="2000" b="1" dirty="0">
                <a:latin typeface="Arial"/>
                <a:ea typeface="Arial"/>
                <a:cs typeface="Arial"/>
                <a:sym typeface="Arial"/>
              </a:rPr>
              <a:t> and 1/x. With no pile-up and much less radiation than </a:t>
            </a:r>
            <a:r>
              <a:rPr sz="2000" b="1" dirty="0" smtClean="0">
                <a:latin typeface="Arial"/>
                <a:ea typeface="Arial"/>
                <a:cs typeface="Arial"/>
                <a:sym typeface="Arial"/>
              </a:rPr>
              <a:t>affect</a:t>
            </a:r>
            <a:r>
              <a:rPr lang="en-GB" sz="2000" b="1" dirty="0" smtClean="0">
                <a:latin typeface="Arial"/>
                <a:ea typeface="Arial"/>
                <a:cs typeface="Arial"/>
                <a:sym typeface="Arial"/>
              </a:rPr>
              <a:t>s</a:t>
            </a:r>
            <a:r>
              <a:rPr sz="2000" b="1" dirty="0" smtClean="0">
                <a:latin typeface="Arial"/>
                <a:ea typeface="Arial"/>
                <a:cs typeface="Arial"/>
                <a:sym typeface="Arial"/>
              </a:rPr>
              <a:t> </a:t>
            </a:r>
            <a:r>
              <a:rPr sz="2000" b="1" dirty="0">
                <a:latin typeface="Arial"/>
                <a:ea typeface="Arial"/>
                <a:cs typeface="Arial"/>
                <a:sym typeface="Arial"/>
              </a:rPr>
              <a:t>the pp operation, the LHeC detector can be based on existing technology. Current work focusses on the software description of the design to support more refined studies as on the Higgs or top physics</a:t>
            </a:r>
            <a:r>
              <a:rPr sz="2000" b="1" dirty="0" smtClean="0">
                <a:latin typeface="Arial"/>
                <a:ea typeface="Arial"/>
                <a:cs typeface="Arial"/>
                <a:sym typeface="Arial"/>
              </a:rPr>
              <a:t>.</a:t>
            </a:r>
            <a:r>
              <a:rPr lang="en-GB" sz="2000" b="1" dirty="0" smtClean="0">
                <a:latin typeface="Arial"/>
                <a:ea typeface="Arial"/>
                <a:cs typeface="Arial"/>
                <a:sym typeface="Arial"/>
              </a:rPr>
              <a:t> The</a:t>
            </a:r>
            <a:endParaRPr sz="2000" b="1" dirty="0">
              <a:latin typeface="Arial"/>
              <a:ea typeface="Arial"/>
              <a:cs typeface="Arial"/>
              <a:sym typeface="Arial"/>
            </a:endParaRPr>
          </a:p>
          <a:p>
            <a:pPr lvl="0" indent="3175" defTabSz="1477962">
              <a:defRPr sz="1800"/>
            </a:pPr>
            <a:r>
              <a:rPr lang="en-US" sz="2000" b="1" dirty="0">
                <a:latin typeface="Arial"/>
                <a:ea typeface="Arial"/>
                <a:cs typeface="Arial"/>
                <a:sym typeface="Arial"/>
              </a:rPr>
              <a:t>d</a:t>
            </a:r>
            <a:r>
              <a:rPr sz="2000" b="1" dirty="0" smtClean="0">
                <a:latin typeface="Arial"/>
                <a:ea typeface="Arial"/>
                <a:cs typeface="Arial"/>
                <a:sym typeface="Arial"/>
              </a:rPr>
              <a:t>esign</a:t>
            </a:r>
            <a:r>
              <a:rPr lang="en-GB" sz="2000" b="1" dirty="0" smtClean="0">
                <a:latin typeface="Arial"/>
                <a:ea typeface="Arial"/>
                <a:cs typeface="Arial"/>
                <a:sym typeface="Arial"/>
              </a:rPr>
              <a:t> has been</a:t>
            </a:r>
            <a:r>
              <a:rPr sz="2000" b="1" dirty="0" smtClean="0">
                <a:latin typeface="Arial"/>
                <a:ea typeface="Arial"/>
                <a:cs typeface="Arial"/>
                <a:sym typeface="Arial"/>
              </a:rPr>
              <a:t>  </a:t>
            </a:r>
            <a:r>
              <a:rPr sz="2000" b="1" dirty="0">
                <a:latin typeface="Arial"/>
                <a:ea typeface="Arial"/>
                <a:cs typeface="Arial"/>
                <a:sym typeface="Arial"/>
              </a:rPr>
              <a:t>scaled to the </a:t>
            </a:r>
            <a:r>
              <a:rPr sz="2000" b="1" dirty="0" smtClean="0">
                <a:latin typeface="Arial"/>
                <a:ea typeface="Arial"/>
                <a:cs typeface="Arial"/>
                <a:sym typeface="Arial"/>
              </a:rPr>
              <a:t>FCC</a:t>
            </a:r>
            <a:r>
              <a:rPr lang="en-US" sz="2000" b="1" dirty="0" smtClean="0">
                <a:latin typeface="Arial"/>
                <a:ea typeface="Arial"/>
                <a:cs typeface="Arial"/>
                <a:sym typeface="Arial"/>
              </a:rPr>
              <a:t>-</a:t>
            </a:r>
            <a:r>
              <a:rPr sz="2000" b="1" dirty="0" smtClean="0">
                <a:latin typeface="Arial"/>
                <a:ea typeface="Arial"/>
                <a:cs typeface="Arial"/>
                <a:sym typeface="Arial"/>
              </a:rPr>
              <a:t>he </a:t>
            </a:r>
            <a:r>
              <a:rPr sz="2000" b="1" dirty="0">
                <a:latin typeface="Arial"/>
                <a:ea typeface="Arial"/>
                <a:cs typeface="Arial"/>
                <a:sym typeface="Arial"/>
              </a:rPr>
              <a:t>kinematics, roughly by scaling the forward dimensions by a factor of ln(50/7)~2 and keeping the backward region </a:t>
            </a:r>
            <a:r>
              <a:rPr lang="en-GB" sz="2000" b="1" dirty="0" smtClean="0">
                <a:latin typeface="Arial"/>
                <a:ea typeface="Arial"/>
                <a:cs typeface="Arial"/>
                <a:sym typeface="Arial"/>
              </a:rPr>
              <a:t>which is </a:t>
            </a:r>
            <a:r>
              <a:rPr sz="2000" b="1" dirty="0" smtClean="0">
                <a:latin typeface="Arial"/>
                <a:ea typeface="Arial"/>
                <a:cs typeface="Arial"/>
                <a:sym typeface="Arial"/>
              </a:rPr>
              <a:t>determined </a:t>
            </a:r>
            <a:r>
              <a:rPr sz="2000" b="1" dirty="0">
                <a:latin typeface="Arial"/>
                <a:ea typeface="Arial"/>
                <a:cs typeface="Arial"/>
                <a:sym typeface="Arial"/>
              </a:rPr>
              <a:t>by the electron beam energy. The rare </a:t>
            </a:r>
            <a:r>
              <a:rPr sz="2000" b="1" dirty="0" err="1">
                <a:latin typeface="Arial"/>
                <a:ea typeface="Arial"/>
                <a:cs typeface="Arial"/>
                <a:sym typeface="Arial"/>
              </a:rPr>
              <a:t>H→μμ</a:t>
            </a:r>
            <a:r>
              <a:rPr sz="2000" b="1" dirty="0">
                <a:latin typeface="Arial"/>
                <a:ea typeface="Arial"/>
                <a:cs typeface="Arial"/>
                <a:sym typeface="Arial"/>
              </a:rPr>
              <a:t> decay is an example of new processes accessible at the </a:t>
            </a:r>
            <a:r>
              <a:rPr sz="2000" b="1" dirty="0" smtClean="0">
                <a:latin typeface="Arial"/>
                <a:ea typeface="Arial"/>
                <a:cs typeface="Arial"/>
                <a:sym typeface="Arial"/>
              </a:rPr>
              <a:t>FCC</a:t>
            </a:r>
            <a:r>
              <a:rPr lang="en-US" sz="2000" b="1" dirty="0" smtClean="0">
                <a:latin typeface="Arial"/>
                <a:ea typeface="Arial"/>
                <a:cs typeface="Arial"/>
                <a:sym typeface="Arial"/>
              </a:rPr>
              <a:t>-</a:t>
            </a:r>
            <a:r>
              <a:rPr sz="2000" b="1" dirty="0" smtClean="0">
                <a:latin typeface="Arial"/>
                <a:ea typeface="Arial"/>
                <a:cs typeface="Arial"/>
                <a:sym typeface="Arial"/>
              </a:rPr>
              <a:t>he </a:t>
            </a:r>
            <a:r>
              <a:rPr sz="2000" b="1" dirty="0">
                <a:latin typeface="Arial"/>
                <a:ea typeface="Arial"/>
                <a:cs typeface="Arial"/>
                <a:sym typeface="Arial"/>
              </a:rPr>
              <a:t>leading to new detector considerations such as on the </a:t>
            </a:r>
            <a:r>
              <a:rPr sz="2000" b="1" dirty="0" err="1">
                <a:latin typeface="Arial"/>
                <a:ea typeface="Arial"/>
                <a:cs typeface="Arial"/>
                <a:sym typeface="Arial"/>
              </a:rPr>
              <a:t>muon</a:t>
            </a:r>
            <a:r>
              <a:rPr sz="2000" b="1" dirty="0">
                <a:latin typeface="Arial"/>
                <a:ea typeface="Arial"/>
                <a:cs typeface="Arial"/>
                <a:sym typeface="Arial"/>
              </a:rPr>
              <a:t> momentum measurement.</a:t>
            </a:r>
          </a:p>
        </p:txBody>
      </p:sp>
      <p:sp>
        <p:nvSpPr>
          <p:cNvPr id="95" name="Shape 95"/>
          <p:cNvSpPr/>
          <p:nvPr/>
        </p:nvSpPr>
        <p:spPr>
          <a:xfrm>
            <a:off x="15841296" y="19447543"/>
            <a:ext cx="5475455" cy="843352"/>
          </a:xfrm>
          <a:prstGeom prst="rect">
            <a:avLst/>
          </a:prstGeom>
          <a:gradFill>
            <a:gsLst>
              <a:gs pos="0">
                <a:srgbClr val="3F6797"/>
              </a:gs>
              <a:gs pos="100000">
                <a:srgbClr val="A7C0DE"/>
              </a:gs>
            </a:gsLst>
            <a:lin ang="16200000"/>
          </a:gradFill>
          <a:ln>
            <a:solidFill/>
            <a:round/>
          </a:ln>
        </p:spPr>
        <p:txBody>
          <a:bodyPr lIns="0" tIns="0" rIns="0" bIns="0" anchor="ctr"/>
          <a:lstStyle/>
          <a:p>
            <a:pPr lvl="0" defTabSz="2959100">
              <a:defRPr sz="4400" baseline="30000">
                <a:solidFill>
                  <a:srgbClr val="FFFFFF"/>
                </a:solidFill>
              </a:defRPr>
            </a:pPr>
            <a:endParaRPr/>
          </a:p>
        </p:txBody>
      </p:sp>
      <p:sp>
        <p:nvSpPr>
          <p:cNvPr id="96" name="Shape 96"/>
          <p:cNvSpPr/>
          <p:nvPr/>
        </p:nvSpPr>
        <p:spPr>
          <a:xfrm>
            <a:off x="15921232" y="19369711"/>
            <a:ext cx="3527485" cy="9784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defTabSz="2959100">
              <a:defRPr sz="4400">
                <a:solidFill>
                  <a:srgbClr val="FFFFFF"/>
                </a:solidFill>
              </a:defRPr>
            </a:lvl1pPr>
          </a:lstStyle>
          <a:p>
            <a:pPr lvl="0">
              <a:defRPr sz="1800">
                <a:solidFill>
                  <a:srgbClr val="000000"/>
                </a:solidFill>
              </a:defRPr>
            </a:pPr>
            <a:r>
              <a:rPr sz="4400" dirty="0">
                <a:solidFill>
                  <a:srgbClr val="FFFFFF"/>
                </a:solidFill>
              </a:rPr>
              <a:t>Conclusions</a:t>
            </a:r>
          </a:p>
        </p:txBody>
      </p:sp>
      <p:sp>
        <p:nvSpPr>
          <p:cNvPr id="97" name="Shape 97"/>
          <p:cNvSpPr/>
          <p:nvPr/>
        </p:nvSpPr>
        <p:spPr>
          <a:xfrm>
            <a:off x="4407384" y="25863550"/>
            <a:ext cx="3390416" cy="4145329"/>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lvl="0" defTabSz="1477962">
              <a:buSzPct val="100000"/>
              <a:defRPr sz="1800"/>
            </a:pPr>
            <a:r>
              <a:rPr lang="en-GB" sz="2000" dirty="0" err="1" smtClean="0">
                <a:latin typeface="Arial"/>
                <a:ea typeface="Arial"/>
                <a:cs typeface="Arial"/>
                <a:sym typeface="Arial"/>
              </a:rPr>
              <a:t>Premounting</a:t>
            </a:r>
            <a:r>
              <a:rPr lang="en-GB" sz="2000" dirty="0" smtClean="0">
                <a:latin typeface="Arial"/>
                <a:ea typeface="Arial"/>
                <a:cs typeface="Arial"/>
                <a:sym typeface="Arial"/>
              </a:rPr>
              <a:t> of detector and</a:t>
            </a:r>
          </a:p>
          <a:p>
            <a:pPr lvl="0" defTabSz="1477962">
              <a:buSzPct val="100000"/>
              <a:defRPr sz="1800"/>
            </a:pPr>
            <a:r>
              <a:rPr lang="en-GB" sz="2000" dirty="0">
                <a:latin typeface="Arial"/>
                <a:ea typeface="Arial"/>
                <a:cs typeface="Arial"/>
                <a:sym typeface="Arial"/>
              </a:rPr>
              <a:t>c</a:t>
            </a:r>
            <a:r>
              <a:rPr sz="2000" dirty="0" smtClean="0">
                <a:latin typeface="Arial"/>
                <a:ea typeface="Arial"/>
                <a:cs typeface="Arial"/>
                <a:sym typeface="Arial"/>
              </a:rPr>
              <a:t>ommissioning </a:t>
            </a:r>
            <a:r>
              <a:rPr sz="2000" dirty="0">
                <a:latin typeface="Arial"/>
                <a:ea typeface="Arial"/>
                <a:cs typeface="Arial"/>
                <a:sym typeface="Arial"/>
              </a:rPr>
              <a:t>of the </a:t>
            </a:r>
            <a:r>
              <a:rPr lang="en-GB" sz="2000" dirty="0" smtClean="0">
                <a:latin typeface="Arial"/>
                <a:ea typeface="Arial"/>
                <a:cs typeface="Arial"/>
                <a:sym typeface="Arial"/>
              </a:rPr>
              <a:t>c</a:t>
            </a:r>
            <a:r>
              <a:rPr sz="2000" dirty="0" smtClean="0">
                <a:latin typeface="Arial"/>
                <a:ea typeface="Arial"/>
                <a:cs typeface="Arial"/>
                <a:sym typeface="Arial"/>
              </a:rPr>
              <a:t>oil </a:t>
            </a:r>
            <a:r>
              <a:rPr sz="2000" dirty="0">
                <a:latin typeface="Arial"/>
                <a:ea typeface="Arial"/>
                <a:cs typeface="Arial"/>
                <a:sym typeface="Arial"/>
              </a:rPr>
              <a:t>system on </a:t>
            </a:r>
            <a:r>
              <a:rPr sz="2000" dirty="0" smtClean="0">
                <a:latin typeface="Arial"/>
                <a:ea typeface="Arial"/>
                <a:cs typeface="Arial"/>
                <a:sym typeface="Arial"/>
              </a:rPr>
              <a:t>surface</a:t>
            </a:r>
            <a:r>
              <a:rPr lang="en-GB" sz="2000" dirty="0" smtClean="0">
                <a:latin typeface="Arial"/>
                <a:ea typeface="Arial"/>
                <a:cs typeface="Arial"/>
                <a:sym typeface="Arial"/>
              </a:rPr>
              <a:t>, lowering</a:t>
            </a:r>
            <a:r>
              <a:rPr sz="2000" dirty="0" smtClean="0">
                <a:latin typeface="Arial"/>
                <a:ea typeface="Arial"/>
                <a:cs typeface="Arial"/>
                <a:sym typeface="Arial"/>
              </a:rPr>
              <a:t> </a:t>
            </a:r>
            <a:r>
              <a:rPr lang="en-GB" sz="2000" dirty="0" smtClean="0">
                <a:latin typeface="Arial"/>
                <a:ea typeface="Arial"/>
                <a:cs typeface="Arial"/>
                <a:sym typeface="Arial"/>
              </a:rPr>
              <a:t>and </a:t>
            </a:r>
            <a:r>
              <a:rPr sz="2000" dirty="0" smtClean="0">
                <a:latin typeface="Arial"/>
                <a:ea typeface="Arial"/>
                <a:cs typeface="Arial"/>
                <a:sym typeface="Arial"/>
              </a:rPr>
              <a:t>commissioning </a:t>
            </a:r>
            <a:r>
              <a:rPr sz="2000" dirty="0">
                <a:latin typeface="Arial"/>
                <a:ea typeface="Arial"/>
                <a:cs typeface="Arial"/>
                <a:sym typeface="Arial"/>
              </a:rPr>
              <a:t>of the detector </a:t>
            </a:r>
            <a:r>
              <a:rPr sz="2000" dirty="0" smtClean="0">
                <a:latin typeface="Arial"/>
                <a:ea typeface="Arial"/>
                <a:cs typeface="Arial"/>
                <a:sym typeface="Arial"/>
              </a:rPr>
              <a:t>underground</a:t>
            </a:r>
            <a:r>
              <a:rPr lang="en-GB" sz="2000" dirty="0" smtClean="0">
                <a:latin typeface="Arial"/>
                <a:ea typeface="Arial"/>
                <a:cs typeface="Arial"/>
                <a:sym typeface="Arial"/>
              </a:rPr>
              <a:t>. At IP2</a:t>
            </a:r>
          </a:p>
          <a:p>
            <a:pPr lvl="0" defTabSz="1477962">
              <a:buSzPct val="100000"/>
              <a:defRPr sz="1800"/>
            </a:pPr>
            <a:r>
              <a:rPr lang="en-GB" sz="2000" dirty="0" smtClean="0">
                <a:latin typeface="Arial"/>
                <a:ea typeface="Arial"/>
                <a:cs typeface="Arial"/>
                <a:sym typeface="Arial"/>
              </a:rPr>
              <a:t>mount detector inside L3</a:t>
            </a:r>
          </a:p>
          <a:p>
            <a:pPr lvl="0" defTabSz="1477962">
              <a:buSzPct val="100000"/>
              <a:defRPr sz="1800"/>
            </a:pPr>
            <a:r>
              <a:rPr lang="en-GB" sz="2000" dirty="0">
                <a:latin typeface="Arial"/>
                <a:ea typeface="Arial"/>
                <a:cs typeface="Arial"/>
                <a:sym typeface="Arial"/>
              </a:rPr>
              <a:t>m</a:t>
            </a:r>
            <a:r>
              <a:rPr lang="en-GB" sz="2000" dirty="0" smtClean="0">
                <a:latin typeface="Arial"/>
                <a:ea typeface="Arial"/>
                <a:cs typeface="Arial"/>
                <a:sym typeface="Arial"/>
              </a:rPr>
              <a:t>agnet support structure.</a:t>
            </a:r>
            <a:r>
              <a:rPr sz="2000" dirty="0" smtClean="0">
                <a:latin typeface="Arial"/>
                <a:ea typeface="Arial"/>
                <a:cs typeface="Arial"/>
                <a:sym typeface="Arial"/>
              </a:rPr>
              <a:t> </a:t>
            </a:r>
            <a:endParaRPr sz="2000" dirty="0">
              <a:latin typeface="Arial"/>
              <a:ea typeface="Arial"/>
              <a:cs typeface="Arial"/>
              <a:sym typeface="Arial"/>
            </a:endParaRPr>
          </a:p>
          <a:p>
            <a:pPr lvl="0" defTabSz="1477962">
              <a:buSzPct val="100000"/>
              <a:defRPr sz="1800"/>
            </a:pPr>
            <a:r>
              <a:rPr lang="en-GB" sz="2000" dirty="0" smtClean="0">
                <a:latin typeface="Arial"/>
                <a:ea typeface="Arial"/>
                <a:cs typeface="Arial"/>
                <a:sym typeface="Arial"/>
              </a:rPr>
              <a:t>Time </a:t>
            </a:r>
            <a:r>
              <a:rPr sz="2000" dirty="0" smtClean="0">
                <a:latin typeface="Arial"/>
                <a:ea typeface="Arial"/>
                <a:cs typeface="Arial"/>
                <a:sym typeface="Arial"/>
              </a:rPr>
              <a:t>for </a:t>
            </a:r>
            <a:r>
              <a:rPr sz="2000" dirty="0">
                <a:latin typeface="Arial"/>
                <a:ea typeface="Arial"/>
                <a:cs typeface="Arial"/>
                <a:sym typeface="Arial"/>
              </a:rPr>
              <a:t>field map of solenoid and beam-pipe bake out &amp; vacuum pumping. </a:t>
            </a:r>
          </a:p>
          <a:p>
            <a:pPr marL="118241" lvl="0" indent="-118241" defTabSz="1477962">
              <a:buSzPct val="100000"/>
              <a:buFont typeface="Arial"/>
              <a:buChar char="•"/>
              <a:defRPr sz="1800"/>
            </a:pPr>
            <a:r>
              <a:rPr sz="2000" dirty="0">
                <a:solidFill>
                  <a:srgbClr val="000000"/>
                </a:solidFill>
                <a:latin typeface="Arial"/>
                <a:ea typeface="Arial"/>
                <a:cs typeface="Arial"/>
                <a:sym typeface="Arial"/>
              </a:rPr>
              <a:t>Estimated total </a:t>
            </a:r>
            <a:r>
              <a:rPr sz="2000" dirty="0" smtClean="0">
                <a:solidFill>
                  <a:srgbClr val="000000"/>
                </a:solidFill>
                <a:latin typeface="Arial"/>
                <a:ea typeface="Arial"/>
                <a:cs typeface="Arial"/>
                <a:sym typeface="Arial"/>
              </a:rPr>
              <a:t>time</a:t>
            </a:r>
            <a:r>
              <a:rPr lang="en-GB" sz="2000" dirty="0">
                <a:solidFill>
                  <a:srgbClr val="000000"/>
                </a:solidFill>
                <a:latin typeface="Arial"/>
                <a:ea typeface="Arial"/>
                <a:cs typeface="Arial"/>
                <a:sym typeface="Arial"/>
              </a:rPr>
              <a:t> </a:t>
            </a:r>
            <a:r>
              <a:rPr lang="en-GB" sz="2000" dirty="0" smtClean="0">
                <a:solidFill>
                  <a:srgbClr val="000000"/>
                </a:solidFill>
                <a:latin typeface="Arial"/>
                <a:ea typeface="Arial"/>
                <a:cs typeface="Arial"/>
                <a:sym typeface="Arial"/>
              </a:rPr>
              <a:t>is</a:t>
            </a:r>
            <a:endParaRPr lang="en-GB" sz="2000" dirty="0">
              <a:solidFill>
                <a:srgbClr val="000000"/>
              </a:solidFill>
              <a:latin typeface="Arial"/>
              <a:ea typeface="Arial"/>
              <a:cs typeface="Arial"/>
              <a:sym typeface="Arial"/>
            </a:endParaRPr>
          </a:p>
          <a:p>
            <a:pPr lvl="0" defTabSz="1477962">
              <a:buSzPct val="100000"/>
              <a:defRPr sz="1800"/>
            </a:pPr>
            <a:r>
              <a:rPr lang="en-GB" sz="2000" dirty="0" smtClean="0">
                <a:solidFill>
                  <a:srgbClr val="000000"/>
                </a:solidFill>
                <a:latin typeface="Arial"/>
                <a:ea typeface="Arial"/>
                <a:cs typeface="Arial"/>
                <a:sym typeface="Arial"/>
              </a:rPr>
              <a:t> about  compliant with LHC  shutdown durations.</a:t>
            </a:r>
            <a:endParaRPr sz="2000" dirty="0">
              <a:solidFill>
                <a:srgbClr val="000000"/>
              </a:solidFill>
              <a:latin typeface="Arial"/>
              <a:ea typeface="Arial"/>
              <a:cs typeface="Arial"/>
              <a:sym typeface="Arial"/>
            </a:endParaRPr>
          </a:p>
        </p:txBody>
      </p:sp>
      <p:grpSp>
        <p:nvGrpSpPr>
          <p:cNvPr id="101" name="Group 101"/>
          <p:cNvGrpSpPr/>
          <p:nvPr/>
        </p:nvGrpSpPr>
        <p:grpSpPr>
          <a:xfrm>
            <a:off x="7891564" y="24712958"/>
            <a:ext cx="7835717" cy="5582419"/>
            <a:chOff x="0" y="0"/>
            <a:chExt cx="7835716" cy="5582418"/>
          </a:xfrm>
        </p:grpSpPr>
        <p:sp>
          <p:nvSpPr>
            <p:cNvPr id="98" name="Shape 98"/>
            <p:cNvSpPr/>
            <p:nvPr/>
          </p:nvSpPr>
          <p:spPr>
            <a:xfrm>
              <a:off x="0" y="198937"/>
              <a:ext cx="7810129" cy="5383482"/>
            </a:xfrm>
            <a:prstGeom prst="rect">
              <a:avLst/>
            </a:prstGeom>
            <a:solidFill>
              <a:srgbClr val="FFFFFF"/>
            </a:solidFill>
            <a:ln w="9525" cap="flat">
              <a:solidFill>
                <a:srgbClr val="1F497D"/>
              </a:solidFill>
              <a:prstDash val="solid"/>
              <a:round/>
            </a:ln>
            <a:effectLst>
              <a:outerShdw blurRad="63500" dist="107763" dir="2700000" rotWithShape="0">
                <a:srgbClr val="000000">
                  <a:alpha val="50000"/>
                </a:srgbClr>
              </a:outerShdw>
            </a:effectLst>
          </p:spPr>
          <p:txBody>
            <a:bodyPr wrap="square" lIns="0" tIns="0" rIns="0" bIns="0" numCol="1" anchor="ctr">
              <a:noAutofit/>
            </a:bodyPr>
            <a:lstStyle/>
            <a:p>
              <a:pPr lvl="0" algn="ctr" defTabSz="2959100">
                <a:defRPr sz="4400">
                  <a:solidFill>
                    <a:srgbClr val="FFFFFF"/>
                  </a:solidFill>
                </a:defRPr>
              </a:pPr>
              <a:endParaRPr/>
            </a:p>
          </p:txBody>
        </p:sp>
        <p:sp>
          <p:nvSpPr>
            <p:cNvPr id="99" name="Shape 99"/>
            <p:cNvSpPr/>
            <p:nvPr/>
          </p:nvSpPr>
          <p:spPr>
            <a:xfrm>
              <a:off x="25588" y="192068"/>
              <a:ext cx="7810129" cy="857157"/>
            </a:xfrm>
            <a:prstGeom prst="rect">
              <a:avLst/>
            </a:prstGeom>
            <a:gradFill flip="none" rotWithShape="1">
              <a:gsLst>
                <a:gs pos="0">
                  <a:srgbClr val="3F6797"/>
                </a:gs>
                <a:gs pos="100000">
                  <a:srgbClr val="A7C0DE"/>
                </a:gs>
              </a:gsLst>
              <a:lin ang="16200000" scaled="0"/>
            </a:gradFill>
            <a:ln w="9525" cap="flat">
              <a:solidFill>
                <a:srgbClr val="000000"/>
              </a:solidFill>
              <a:prstDash val="solid"/>
              <a:round/>
            </a:ln>
            <a:effectLst/>
          </p:spPr>
          <p:txBody>
            <a:bodyPr wrap="square" lIns="0" tIns="0" rIns="0" bIns="0" numCol="1" anchor="ctr">
              <a:noAutofit/>
            </a:bodyPr>
            <a:lstStyle/>
            <a:p>
              <a:pPr lvl="0" defTabSz="2959100">
                <a:defRPr sz="4400" baseline="30000">
                  <a:solidFill>
                    <a:srgbClr val="FFFFFF"/>
                  </a:solidFill>
                </a:defRPr>
              </a:pPr>
              <a:endParaRPr/>
            </a:p>
          </p:txBody>
        </p:sp>
        <p:sp>
          <p:nvSpPr>
            <p:cNvPr id="100" name="Shape 100"/>
            <p:cNvSpPr/>
            <p:nvPr/>
          </p:nvSpPr>
          <p:spPr>
            <a:xfrm>
              <a:off x="178167" y="0"/>
              <a:ext cx="7200638" cy="1028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2959100">
                <a:defRPr sz="4400">
                  <a:solidFill>
                    <a:srgbClr val="FFFFFF"/>
                  </a:solidFill>
                </a:defRPr>
              </a:lvl1pPr>
            </a:lstStyle>
            <a:p>
              <a:pPr lvl="0">
                <a:defRPr sz="1800">
                  <a:solidFill>
                    <a:srgbClr val="000000"/>
                  </a:solidFill>
                </a:defRPr>
              </a:pPr>
              <a:r>
                <a:rPr sz="4400">
                  <a:solidFill>
                    <a:srgbClr val="FFFFFF"/>
                  </a:solidFill>
                </a:rPr>
                <a:t>Detector Description - DD4hep</a:t>
              </a:r>
            </a:p>
          </p:txBody>
        </p:sp>
      </p:grpSp>
      <p:pic>
        <p:nvPicPr>
          <p:cNvPr id="102" name="LHeD_Tracker_ECAL_BFECAL-3D.dd4hep.pdf"/>
          <p:cNvPicPr>
            <a:picLocks noChangeAspect="1"/>
          </p:cNvPicPr>
          <p:nvPr/>
        </p:nvPicPr>
        <p:blipFill>
          <a:blip r:embed="rId13">
            <a:extLst/>
          </a:blip>
          <a:stretch>
            <a:fillRect/>
          </a:stretch>
        </p:blipFill>
        <p:spPr>
          <a:xfrm rot="21208390">
            <a:off x="6899783" y="25979081"/>
            <a:ext cx="6268306" cy="3741128"/>
          </a:xfrm>
          <a:prstGeom prst="rect">
            <a:avLst/>
          </a:prstGeom>
          <a:ln w="12700">
            <a:miter lim="400000"/>
          </a:ln>
        </p:spPr>
      </p:pic>
      <p:sp>
        <p:nvSpPr>
          <p:cNvPr id="103" name="Shape 103"/>
          <p:cNvSpPr/>
          <p:nvPr/>
        </p:nvSpPr>
        <p:spPr>
          <a:xfrm>
            <a:off x="11822217" y="25785182"/>
            <a:ext cx="3879478" cy="455173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marL="118241" lvl="0" indent="-118241" defTabSz="1477962">
              <a:buSzPct val="100000"/>
              <a:buFont typeface="Arial"/>
              <a:buChar char="•"/>
              <a:defRPr sz="1800"/>
            </a:pPr>
            <a:r>
              <a:rPr sz="2000" dirty="0">
                <a:latin typeface="Arial"/>
                <a:ea typeface="Arial"/>
                <a:cs typeface="Arial"/>
                <a:sym typeface="Arial"/>
              </a:rPr>
              <a:t>Full detector description;</a:t>
            </a:r>
            <a:br>
              <a:rPr sz="2000" dirty="0">
                <a:latin typeface="Arial"/>
                <a:ea typeface="Arial"/>
                <a:cs typeface="Arial"/>
                <a:sym typeface="Arial"/>
              </a:rPr>
            </a:br>
            <a:r>
              <a:rPr sz="2000" dirty="0">
                <a:latin typeface="Arial"/>
                <a:ea typeface="Arial"/>
                <a:cs typeface="Arial"/>
                <a:sym typeface="Arial"/>
              </a:rPr>
              <a:t>geometry, materials, </a:t>
            </a:r>
            <a:r>
              <a:rPr sz="2000" dirty="0" err="1">
                <a:latin typeface="Arial"/>
                <a:ea typeface="Arial"/>
                <a:cs typeface="Arial"/>
                <a:sym typeface="Arial"/>
              </a:rPr>
              <a:t>visualisation</a:t>
            </a:r>
            <a:r>
              <a:rPr sz="2000" dirty="0">
                <a:latin typeface="Arial"/>
                <a:ea typeface="Arial"/>
                <a:cs typeface="Arial"/>
                <a:sym typeface="Arial"/>
              </a:rPr>
              <a:t>, readout, alignment, calibration etc.</a:t>
            </a:r>
          </a:p>
          <a:p>
            <a:pPr marL="118241" lvl="0" indent="-118241" defTabSz="1477962">
              <a:buSzPct val="100000"/>
              <a:buFont typeface="Arial"/>
              <a:buChar char="•"/>
              <a:defRPr sz="1800"/>
            </a:pPr>
            <a:r>
              <a:rPr lang="en-US" sz="2000" dirty="0">
                <a:latin typeface="Arial"/>
                <a:ea typeface="Arial"/>
                <a:cs typeface="Arial"/>
                <a:sym typeface="Arial"/>
              </a:rPr>
              <a:t>F</a:t>
            </a:r>
            <a:r>
              <a:rPr sz="2000" dirty="0" smtClean="0">
                <a:latin typeface="Arial"/>
                <a:ea typeface="Arial"/>
                <a:cs typeface="Arial"/>
                <a:sym typeface="Arial"/>
              </a:rPr>
              <a:t>ull </a:t>
            </a:r>
            <a:r>
              <a:rPr sz="2000" dirty="0">
                <a:latin typeface="Arial"/>
                <a:ea typeface="Arial"/>
                <a:cs typeface="Arial"/>
                <a:sym typeface="Arial"/>
              </a:rPr>
              <a:t>experiment life cycle</a:t>
            </a:r>
          </a:p>
          <a:p>
            <a:pPr marL="118241" lvl="0" indent="-118241" defTabSz="1477962">
              <a:buSzPct val="100000"/>
              <a:buFont typeface="Arial"/>
              <a:buChar char="•"/>
              <a:defRPr sz="1800"/>
            </a:pPr>
            <a:r>
              <a:rPr lang="en-US" sz="2000" dirty="0">
                <a:latin typeface="Arial"/>
                <a:ea typeface="Arial"/>
                <a:cs typeface="Arial"/>
                <a:sym typeface="Arial"/>
              </a:rPr>
              <a:t>S</a:t>
            </a:r>
            <a:r>
              <a:rPr sz="2000" dirty="0" smtClean="0">
                <a:latin typeface="Arial"/>
                <a:ea typeface="Arial"/>
                <a:cs typeface="Arial"/>
                <a:sym typeface="Arial"/>
              </a:rPr>
              <a:t>ingle </a:t>
            </a:r>
            <a:r>
              <a:rPr sz="2000" dirty="0">
                <a:latin typeface="Arial"/>
                <a:ea typeface="Arial"/>
                <a:cs typeface="Arial"/>
                <a:sym typeface="Arial"/>
              </a:rPr>
              <a:t>source of detector information, simulation, reconstruction, analysis</a:t>
            </a:r>
          </a:p>
          <a:p>
            <a:pPr marL="118241" lvl="0" indent="-118241" defTabSz="1477962">
              <a:buSzPct val="100000"/>
              <a:buFont typeface="Arial"/>
              <a:buChar char="•"/>
              <a:defRPr sz="1800"/>
            </a:pPr>
            <a:r>
              <a:rPr sz="2000" b="1" dirty="0" err="1">
                <a:latin typeface="Arial"/>
                <a:ea typeface="Arial"/>
                <a:cs typeface="Arial"/>
                <a:sym typeface="Arial"/>
              </a:rPr>
              <a:t>LHeC</a:t>
            </a:r>
            <a:r>
              <a:rPr sz="2000" dirty="0">
                <a:latin typeface="Arial"/>
                <a:ea typeface="Arial"/>
                <a:cs typeface="Arial"/>
                <a:sym typeface="Arial"/>
              </a:rPr>
              <a:t> and</a:t>
            </a:r>
            <a:r>
              <a:rPr sz="2000" b="1" dirty="0">
                <a:latin typeface="Arial"/>
                <a:ea typeface="Arial"/>
                <a:cs typeface="Arial"/>
                <a:sym typeface="Arial"/>
              </a:rPr>
              <a:t> FCC-he </a:t>
            </a:r>
            <a:r>
              <a:rPr sz="2000" dirty="0">
                <a:latin typeface="Arial"/>
                <a:ea typeface="Arial"/>
                <a:cs typeface="Arial"/>
                <a:sym typeface="Arial"/>
              </a:rPr>
              <a:t>same software; but different geometry, materials etc.</a:t>
            </a:r>
          </a:p>
          <a:p>
            <a:pPr marL="118241" lvl="0" indent="-118241" defTabSz="1477962">
              <a:buSzPct val="100000"/>
              <a:buFont typeface="Arial"/>
              <a:buChar char="•"/>
              <a:defRPr sz="1800"/>
            </a:pPr>
            <a:r>
              <a:rPr sz="2000" b="1" dirty="0" err="1">
                <a:latin typeface="Arial"/>
                <a:ea typeface="Arial"/>
                <a:cs typeface="Arial"/>
                <a:sym typeface="Arial"/>
              </a:rPr>
              <a:t>e</a:t>
            </a:r>
            <a:r>
              <a:rPr sz="2000" b="1" baseline="31999" dirty="0" err="1">
                <a:latin typeface="Arial"/>
                <a:ea typeface="Arial"/>
                <a:cs typeface="Arial"/>
                <a:sym typeface="Arial"/>
              </a:rPr>
              <a:t>∓</a:t>
            </a:r>
            <a:r>
              <a:rPr sz="2000" b="1" dirty="0" err="1">
                <a:latin typeface="Arial"/>
                <a:ea typeface="Arial"/>
                <a:cs typeface="Arial"/>
                <a:sym typeface="Arial"/>
              </a:rPr>
              <a:t>p</a:t>
            </a:r>
            <a:r>
              <a:rPr sz="2000" b="1" dirty="0">
                <a:latin typeface="Arial"/>
                <a:ea typeface="Arial"/>
                <a:cs typeface="Arial"/>
                <a:sym typeface="Arial"/>
              </a:rPr>
              <a:t>/</a:t>
            </a:r>
            <a:r>
              <a:rPr sz="2000" b="1" dirty="0" err="1">
                <a:latin typeface="Arial"/>
                <a:ea typeface="Arial"/>
                <a:cs typeface="Arial"/>
                <a:sym typeface="Arial"/>
              </a:rPr>
              <a:t>e</a:t>
            </a:r>
            <a:r>
              <a:rPr sz="2000" b="1" baseline="31999" dirty="0" err="1">
                <a:latin typeface="Arial"/>
                <a:ea typeface="Arial"/>
                <a:cs typeface="Arial"/>
                <a:sym typeface="Arial"/>
              </a:rPr>
              <a:t>∓</a:t>
            </a:r>
            <a:r>
              <a:rPr sz="2000" b="1" dirty="0" err="1">
                <a:latin typeface="Arial"/>
                <a:ea typeface="Arial"/>
                <a:cs typeface="Arial"/>
                <a:sym typeface="Arial"/>
              </a:rPr>
              <a:t>A</a:t>
            </a:r>
            <a:r>
              <a:rPr sz="2000" b="1" dirty="0">
                <a:latin typeface="Arial"/>
                <a:ea typeface="Arial"/>
                <a:cs typeface="Arial"/>
                <a:sym typeface="Arial"/>
              </a:rPr>
              <a:t> simulation</a:t>
            </a:r>
          </a:p>
          <a:p>
            <a:pPr marL="118241" lvl="0" indent="-118241" defTabSz="1477962">
              <a:buSzPct val="100000"/>
              <a:buFont typeface="Arial"/>
              <a:buChar char="•"/>
              <a:defRPr sz="1800"/>
            </a:pPr>
            <a:r>
              <a:rPr sz="2000" dirty="0">
                <a:latin typeface="Arial"/>
                <a:ea typeface="Arial"/>
                <a:cs typeface="Arial"/>
                <a:sym typeface="Arial"/>
              </a:rPr>
              <a:t>The </a:t>
            </a:r>
            <a:r>
              <a:rPr sz="2000" dirty="0" err="1">
                <a:latin typeface="Arial"/>
                <a:ea typeface="Arial"/>
                <a:cs typeface="Arial"/>
                <a:sym typeface="Arial"/>
              </a:rPr>
              <a:t>LHeC</a:t>
            </a:r>
            <a:r>
              <a:rPr sz="2000" dirty="0">
                <a:latin typeface="Arial"/>
                <a:ea typeface="Arial"/>
                <a:cs typeface="Arial"/>
                <a:sym typeface="Arial"/>
              </a:rPr>
              <a:t>/FCC-he detectors are being described using </a:t>
            </a:r>
            <a:r>
              <a:rPr sz="2000" b="1" dirty="0" err="1">
                <a:latin typeface="Arial"/>
                <a:ea typeface="Arial"/>
                <a:cs typeface="Arial"/>
                <a:sym typeface="Arial"/>
              </a:rPr>
              <a:t>DD4hep</a:t>
            </a:r>
            <a:endParaRPr sz="2000" b="1" dirty="0">
              <a:latin typeface="Arial"/>
              <a:ea typeface="Arial"/>
              <a:cs typeface="Arial"/>
              <a:sym typeface="Arial"/>
            </a:endParaRPr>
          </a:p>
        </p:txBody>
      </p:sp>
      <p:pic>
        <p:nvPicPr>
          <p:cNvPr id="104" name="FCC-he_small-solenoid.dd4hep.png"/>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16130065" y="27098557"/>
            <a:ext cx="5007461" cy="2879793"/>
          </a:xfrm>
          <a:prstGeom prst="rect">
            <a:avLst/>
          </a:prstGeom>
          <a:ln w="12700">
            <a:miter lim="400000"/>
          </a:ln>
        </p:spPr>
      </p:pic>
      <p:pic>
        <p:nvPicPr>
          <p:cNvPr id="106" name="Screen Shot 2014-06-20 at 15.21.40.png"/>
          <p:cNvPicPr/>
          <p:nvPr/>
        </p:nvPicPr>
        <p:blipFill>
          <a:blip r:embed="rId16">
            <a:extLst/>
          </a:blip>
          <a:stretch>
            <a:fillRect/>
          </a:stretch>
        </p:blipFill>
        <p:spPr>
          <a:xfrm>
            <a:off x="398736" y="26542379"/>
            <a:ext cx="4008648" cy="2961138"/>
          </a:xfrm>
          <a:prstGeom prst="rect">
            <a:avLst/>
          </a:prstGeom>
          <a:ln w="12700">
            <a:miter lim="400000"/>
          </a:ln>
        </p:spPr>
      </p:pic>
      <p:sp>
        <p:nvSpPr>
          <p:cNvPr id="107" name="Shape 107"/>
          <p:cNvSpPr/>
          <p:nvPr/>
        </p:nvSpPr>
        <p:spPr>
          <a:xfrm>
            <a:off x="7999504" y="29966697"/>
            <a:ext cx="2557262"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300"/>
            </a:lvl1pPr>
          </a:lstStyle>
          <a:p>
            <a:pPr lvl="0">
              <a:defRPr sz="1800"/>
            </a:pPr>
            <a:r>
              <a:rPr sz="1300"/>
              <a:t>http://aidasoft.web.cern.ch/DD4hep</a:t>
            </a:r>
          </a:p>
        </p:txBody>
      </p:sp>
      <p:grpSp>
        <p:nvGrpSpPr>
          <p:cNvPr id="110" name="Group 109"/>
          <p:cNvGrpSpPr>
            <a:grpSpLocks noChangeAspect="1"/>
          </p:cNvGrpSpPr>
          <p:nvPr/>
        </p:nvGrpSpPr>
        <p:grpSpPr>
          <a:xfrm>
            <a:off x="7303191" y="5594350"/>
            <a:ext cx="3923609" cy="5882132"/>
            <a:chOff x="5232408" y="1592921"/>
            <a:chExt cx="3297151" cy="4942968"/>
          </a:xfrm>
        </p:grpSpPr>
        <p:sp>
          <p:nvSpPr>
            <p:cNvPr id="111" name="object 19"/>
            <p:cNvSpPr/>
            <p:nvPr/>
          </p:nvSpPr>
          <p:spPr>
            <a:xfrm>
              <a:off x="5232408" y="1592921"/>
              <a:ext cx="3297151" cy="4942968"/>
            </a:xfrm>
            <a:prstGeom prst="rect">
              <a:avLst/>
            </a:prstGeom>
            <a:blipFill>
              <a:blip r:embed="rId17"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endParaRPr>
            </a:p>
          </p:txBody>
        </p:sp>
        <p:sp>
          <p:nvSpPr>
            <p:cNvPr id="112" name="object 21"/>
            <p:cNvSpPr txBox="1"/>
            <p:nvPr/>
          </p:nvSpPr>
          <p:spPr>
            <a:xfrm>
              <a:off x="6086847" y="2335044"/>
              <a:ext cx="1660525" cy="467995"/>
            </a:xfrm>
            <a:prstGeom prst="rect">
              <a:avLst/>
            </a:prstGeom>
          </p:spPr>
          <p:txBody>
            <a:bodyPr vert="horz" wrap="square" lIns="0" tIns="0" rIns="0" bIns="0" rtlCol="0">
              <a:noAutofit/>
            </a:bodyPr>
            <a:lstStyle/>
            <a:p>
              <a:pPr marL="438784"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smtClean="0">
                  <a:ln>
                    <a:noFill/>
                  </a:ln>
                  <a:solidFill>
                    <a:srgbClr val="000090"/>
                  </a:solidFill>
                  <a:effectLst/>
                  <a:uLnTx/>
                  <a:uFillTx/>
                </a:rPr>
                <a:t>Fini</a:t>
              </a:r>
              <a:r>
                <a:rPr kumimoji="0" sz="1600" b="0" i="0" u="none" strike="noStrike" kern="1200" cap="none" spc="-10" normalizeH="0" baseline="0" noProof="0" dirty="0" smtClean="0">
                  <a:ln>
                    <a:noFill/>
                  </a:ln>
                  <a:solidFill>
                    <a:srgbClr val="000090"/>
                  </a:solidFill>
                  <a:effectLst/>
                  <a:uLnTx/>
                  <a:uFillTx/>
                </a:rPr>
                <a:t>te p Radius</a:t>
              </a:r>
              <a:endParaRPr kumimoji="0" sz="1600" b="0" i="0" u="none" strike="noStrike" kern="1200" cap="none" spc="0" normalizeH="0" baseline="0" noProof="0" dirty="0" smtClean="0">
                <a:ln>
                  <a:noFill/>
                </a:ln>
                <a:solidFill>
                  <a:prstClr val="black"/>
                </a:solidFill>
                <a:effectLst/>
                <a:uLnTx/>
                <a:uFillTx/>
              </a:endParaRPr>
            </a:p>
            <a:p>
              <a:pPr marL="12700" marR="0" lvl="0" indent="0" algn="l" defTabSz="914400" rtl="0" eaLnBrk="1" fontAlgn="auto" latinLnBrk="0" hangingPunct="1">
                <a:lnSpc>
                  <a:spcPct val="100000"/>
                </a:lnSpc>
                <a:spcBef>
                  <a:spcPts val="200"/>
                </a:spcBef>
                <a:spcAft>
                  <a:spcPts val="0"/>
                </a:spcAft>
                <a:buClrTx/>
                <a:buSzTx/>
                <a:buFontTx/>
                <a:buNone/>
                <a:tabLst/>
                <a:defRPr/>
              </a:pPr>
              <a:r>
                <a:rPr kumimoji="0" sz="1200" b="0" i="0" u="none" strike="noStrike" kern="1200" cap="none" spc="0" normalizeH="0" baseline="0" noProof="0" dirty="0" smtClean="0">
                  <a:ln>
                    <a:noFill/>
                  </a:ln>
                  <a:solidFill>
                    <a:prstClr val="black"/>
                  </a:solidFill>
                  <a:effectLst/>
                  <a:uLnTx/>
                  <a:uFillTx/>
                </a:rPr>
                <a:t>Stanfo</a:t>
              </a:r>
              <a:r>
                <a:rPr kumimoji="0" sz="1200" b="0" i="0" u="none" strike="noStrike" kern="1200" cap="none" spc="-5" normalizeH="0" baseline="0" noProof="0" dirty="0" smtClean="0">
                  <a:ln>
                    <a:noFill/>
                  </a:ln>
                  <a:solidFill>
                    <a:prstClr val="black"/>
                  </a:solidFill>
                  <a:effectLst/>
                  <a:uLnTx/>
                  <a:uFillTx/>
                </a:rPr>
                <a:t>rd</a:t>
              </a:r>
              <a:endParaRPr kumimoji="0" sz="1200" b="0" i="0" u="none" strike="noStrike" kern="1200" cap="none" spc="0" normalizeH="0" baseline="0" noProof="0" dirty="0" smtClean="0">
                <a:ln>
                  <a:noFill/>
                </a:ln>
                <a:solidFill>
                  <a:prstClr val="black"/>
                </a:solidFill>
                <a:effectLst/>
                <a:uLnTx/>
                <a:uFillTx/>
              </a:endParaRPr>
            </a:p>
          </p:txBody>
        </p:sp>
        <p:sp>
          <p:nvSpPr>
            <p:cNvPr id="113" name="object 22"/>
            <p:cNvSpPr txBox="1"/>
            <p:nvPr/>
          </p:nvSpPr>
          <p:spPr>
            <a:xfrm>
              <a:off x="6810947" y="2954140"/>
              <a:ext cx="608965" cy="26098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15" normalizeH="0" baseline="0" noProof="0" dirty="0" smtClean="0">
                  <a:ln>
                    <a:noFill/>
                  </a:ln>
                  <a:solidFill>
                    <a:srgbClr val="000090"/>
                  </a:solidFill>
                  <a:effectLst/>
                  <a:uLnTx/>
                  <a:uFillTx/>
                </a:rPr>
                <a:t>Qu</a:t>
              </a:r>
              <a:r>
                <a:rPr kumimoji="0" sz="1600" b="0" i="0" u="none" strike="noStrike" kern="1200" cap="none" spc="-10" normalizeH="0" baseline="0" noProof="0" dirty="0" smtClean="0">
                  <a:ln>
                    <a:noFill/>
                  </a:ln>
                  <a:solidFill>
                    <a:srgbClr val="000090"/>
                  </a:solidFill>
                  <a:effectLst/>
                  <a:uLnTx/>
                  <a:uFillTx/>
                </a:rPr>
                <a:t>arks</a:t>
              </a:r>
              <a:endParaRPr kumimoji="0" sz="1600" b="0" i="0" u="none" strike="noStrike" kern="1200" cap="none" spc="0" normalizeH="0" baseline="0" noProof="0" dirty="0" smtClean="0">
                <a:ln>
                  <a:noFill/>
                </a:ln>
                <a:solidFill>
                  <a:prstClr val="black"/>
                </a:solidFill>
                <a:effectLst/>
                <a:uLnTx/>
                <a:uFillTx/>
              </a:endParaRPr>
            </a:p>
          </p:txBody>
        </p:sp>
        <p:sp>
          <p:nvSpPr>
            <p:cNvPr id="114" name="object 23"/>
            <p:cNvSpPr txBox="1"/>
            <p:nvPr/>
          </p:nvSpPr>
          <p:spPr>
            <a:xfrm>
              <a:off x="7198232" y="3552642"/>
              <a:ext cx="821055" cy="733425"/>
            </a:xfrm>
            <a:prstGeom prst="rect">
              <a:avLst/>
            </a:prstGeom>
          </p:spPr>
          <p:txBody>
            <a:bodyPr vert="horz" wrap="square" lIns="0" tIns="0" rIns="0" bIns="0" rtlCol="0">
              <a:noAutofit/>
            </a:bodyPr>
            <a:lstStyle/>
            <a:p>
              <a:pPr marL="12700" marR="12700" lvl="0" indent="0" algn="l" defTabSz="914400" rtl="0" eaLnBrk="1" fontAlgn="auto" latinLnBrk="0" hangingPunct="1">
                <a:lnSpc>
                  <a:spcPts val="1900"/>
                </a:lnSpc>
                <a:spcBef>
                  <a:spcPts val="0"/>
                </a:spcBef>
                <a:spcAft>
                  <a:spcPts val="0"/>
                </a:spcAft>
                <a:buClrTx/>
                <a:buSzTx/>
                <a:buFontTx/>
                <a:buNone/>
                <a:tabLst/>
                <a:defRPr/>
              </a:pPr>
              <a:r>
                <a:rPr kumimoji="0" sz="1600" b="0" i="0" u="none" strike="noStrike" kern="1200" cap="none" spc="-15" normalizeH="0" baseline="0" noProof="0" dirty="0" smtClean="0">
                  <a:ln>
                    <a:noFill/>
                  </a:ln>
                  <a:solidFill>
                    <a:srgbClr val="000090"/>
                  </a:solidFill>
                  <a:effectLst/>
                  <a:uLnTx/>
                  <a:uFillTx/>
                </a:rPr>
                <a:t>Qu</a:t>
              </a:r>
              <a:r>
                <a:rPr kumimoji="0" sz="1600" b="0" i="0" u="none" strike="noStrike" kern="1200" cap="none" spc="-10" normalizeH="0" baseline="0" noProof="0" dirty="0" smtClean="0">
                  <a:ln>
                    <a:noFill/>
                  </a:ln>
                  <a:solidFill>
                    <a:srgbClr val="000090"/>
                  </a:solidFill>
                  <a:effectLst/>
                  <a:uLnTx/>
                  <a:uFillTx/>
                </a:rPr>
                <a:t>ark</a:t>
              </a:r>
              <a:r>
                <a:rPr kumimoji="0" sz="1600" b="0" i="0" u="none" strike="noStrike" kern="1200" cap="none" spc="-5" normalizeH="0" baseline="0" noProof="0" dirty="0" smtClean="0">
                  <a:ln>
                    <a:noFill/>
                  </a:ln>
                  <a:solidFill>
                    <a:srgbClr val="000090"/>
                  </a:solidFill>
                  <a:effectLst/>
                  <a:uLnTx/>
                  <a:uFillTx/>
                </a:rPr>
                <a:t> G</a:t>
              </a:r>
              <a:r>
                <a:rPr kumimoji="0" sz="1600" b="0" i="0" u="none" strike="noStrike" kern="1200" cap="none" spc="0" normalizeH="0" baseline="0" noProof="0" dirty="0" smtClean="0">
                  <a:ln>
                    <a:noFill/>
                  </a:ln>
                  <a:solidFill>
                    <a:srgbClr val="000090"/>
                  </a:solidFill>
                  <a:effectLst/>
                  <a:uLnTx/>
                  <a:uFillTx/>
                </a:rPr>
                <a:t>lu</a:t>
              </a:r>
              <a:r>
                <a:rPr kumimoji="0" sz="1600" b="0" i="0" u="none" strike="noStrike" kern="1200" cap="none" spc="-5" normalizeH="0" baseline="0" noProof="0" dirty="0" smtClean="0">
                  <a:ln>
                    <a:noFill/>
                  </a:ln>
                  <a:solidFill>
                    <a:srgbClr val="000090"/>
                  </a:solidFill>
                  <a:effectLst/>
                  <a:uLnTx/>
                  <a:uFillTx/>
                </a:rPr>
                <a:t>on </a:t>
              </a:r>
              <a:r>
                <a:rPr kumimoji="0" sz="1600" b="0" i="0" u="none" strike="noStrike" kern="1200" cap="none" spc="0" normalizeH="0" baseline="0" noProof="0" dirty="0" smtClean="0">
                  <a:ln>
                    <a:noFill/>
                  </a:ln>
                  <a:solidFill>
                    <a:srgbClr val="000090"/>
                  </a:solidFill>
                  <a:effectLst/>
                  <a:uLnTx/>
                  <a:uFillTx/>
                </a:rPr>
                <a:t>D</a:t>
              </a:r>
              <a:r>
                <a:rPr kumimoji="0" sz="1600" b="0" i="0" u="none" strike="noStrike" kern="1200" cap="none" spc="-10" normalizeH="0" baseline="0" noProof="0" dirty="0" smtClean="0">
                  <a:ln>
                    <a:noFill/>
                  </a:ln>
                  <a:solidFill>
                    <a:srgbClr val="000090"/>
                  </a:solidFill>
                  <a:effectLst/>
                  <a:uLnTx/>
                  <a:uFillTx/>
                </a:rPr>
                <a:t>yn</a:t>
              </a:r>
              <a:r>
                <a:rPr kumimoji="0" sz="1600" b="0" i="0" u="none" strike="noStrike" kern="1200" cap="none" spc="-15" normalizeH="0" baseline="0" noProof="0" dirty="0" smtClean="0">
                  <a:ln>
                    <a:noFill/>
                  </a:ln>
                  <a:solidFill>
                    <a:srgbClr val="000090"/>
                  </a:solidFill>
                  <a:effectLst/>
                  <a:uLnTx/>
                  <a:uFillTx/>
                </a:rPr>
                <a:t>ami</a:t>
              </a:r>
              <a:r>
                <a:rPr kumimoji="0" sz="1600" b="0" i="0" u="none" strike="noStrike" kern="1200" cap="none" spc="-10" normalizeH="0" baseline="0" noProof="0" dirty="0" smtClean="0">
                  <a:ln>
                    <a:noFill/>
                  </a:ln>
                  <a:solidFill>
                    <a:srgbClr val="000090"/>
                  </a:solidFill>
                  <a:effectLst/>
                  <a:uLnTx/>
                  <a:uFillTx/>
                </a:rPr>
                <a:t>cs</a:t>
              </a:r>
              <a:endParaRPr kumimoji="0" sz="1600" b="0" i="0" u="none" strike="noStrike" kern="1200" cap="none" spc="0" normalizeH="0" baseline="0" noProof="0" dirty="0" smtClean="0">
                <a:ln>
                  <a:noFill/>
                </a:ln>
                <a:solidFill>
                  <a:prstClr val="black"/>
                </a:solidFill>
                <a:effectLst/>
                <a:uLnTx/>
                <a:uFillTx/>
              </a:endParaRPr>
            </a:p>
          </p:txBody>
        </p:sp>
        <p:sp>
          <p:nvSpPr>
            <p:cNvPr id="115" name="object 24"/>
            <p:cNvSpPr txBox="1"/>
            <p:nvPr/>
          </p:nvSpPr>
          <p:spPr>
            <a:xfrm>
              <a:off x="8085813" y="5268234"/>
              <a:ext cx="131445" cy="292100"/>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smtClean="0">
                  <a:ln>
                    <a:noFill/>
                  </a:ln>
                  <a:solidFill>
                    <a:srgbClr val="000090"/>
                  </a:solidFill>
                  <a:effectLst/>
                  <a:uLnTx/>
                  <a:uFillTx/>
                </a:rPr>
                <a:t>?</a:t>
              </a:r>
              <a:endParaRPr kumimoji="0" sz="1800" b="0" i="0" u="none" strike="noStrike" kern="1200" cap="none" spc="0" normalizeH="0" baseline="0" noProof="0" smtClean="0">
                <a:ln>
                  <a:noFill/>
                </a:ln>
                <a:solidFill>
                  <a:prstClr val="black"/>
                </a:solidFill>
                <a:effectLst/>
                <a:uLnTx/>
                <a:uFillTx/>
              </a:endParaRPr>
            </a:p>
          </p:txBody>
        </p:sp>
        <p:sp>
          <p:nvSpPr>
            <p:cNvPr id="116" name="object 25"/>
            <p:cNvSpPr txBox="1"/>
            <p:nvPr/>
          </p:nvSpPr>
          <p:spPr>
            <a:xfrm>
              <a:off x="6318505" y="3107533"/>
              <a:ext cx="328930"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smtClean="0">
                  <a:ln>
                    <a:noFill/>
                  </a:ln>
                  <a:solidFill>
                    <a:prstClr val="black"/>
                  </a:solidFill>
                  <a:effectLst/>
                  <a:uLnTx/>
                  <a:uFillTx/>
                </a:rPr>
                <a:t>SL</a:t>
              </a:r>
              <a:r>
                <a:rPr kumimoji="0" sz="1200" b="0" i="0" u="none" strike="noStrike" kern="1200" cap="none" spc="-5" normalizeH="0" baseline="0" noProof="0" dirty="0" smtClean="0">
                  <a:ln>
                    <a:noFill/>
                  </a:ln>
                  <a:solidFill>
                    <a:prstClr val="black"/>
                  </a:solidFill>
                  <a:effectLst/>
                  <a:uLnTx/>
                  <a:uFillTx/>
                </a:rPr>
                <a:t>A</a:t>
              </a:r>
              <a:r>
                <a:rPr kumimoji="0" sz="1200" b="0" i="0" u="none" strike="noStrike" kern="1200" cap="none" spc="0" normalizeH="0" baseline="0" noProof="0" dirty="0" smtClean="0">
                  <a:ln>
                    <a:noFill/>
                  </a:ln>
                  <a:solidFill>
                    <a:prstClr val="black"/>
                  </a:solidFill>
                  <a:effectLst/>
                  <a:uLnTx/>
                  <a:uFillTx/>
                </a:rPr>
                <a:t>C</a:t>
              </a:r>
              <a:endParaRPr kumimoji="0" sz="1200" b="0" i="0" u="none" strike="noStrike" kern="1200" cap="none" spc="0" normalizeH="0" baseline="0" noProof="0" smtClean="0">
                <a:ln>
                  <a:noFill/>
                </a:ln>
                <a:solidFill>
                  <a:prstClr val="black"/>
                </a:solidFill>
                <a:effectLst/>
                <a:uLnTx/>
                <a:uFillTx/>
              </a:endParaRPr>
            </a:p>
          </p:txBody>
        </p:sp>
        <p:sp>
          <p:nvSpPr>
            <p:cNvPr id="117" name="object 27"/>
            <p:cNvSpPr txBox="1"/>
            <p:nvPr/>
          </p:nvSpPr>
          <p:spPr>
            <a:xfrm>
              <a:off x="6686020" y="3957981"/>
              <a:ext cx="362585"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smtClean="0">
                  <a:ln>
                    <a:noFill/>
                  </a:ln>
                  <a:solidFill>
                    <a:prstClr val="black"/>
                  </a:solidFill>
                  <a:effectLst/>
                  <a:uLnTx/>
                  <a:uFillTx/>
                </a:rPr>
                <a:t>CE</a:t>
              </a:r>
              <a:r>
                <a:rPr kumimoji="0" sz="1200" b="0" i="0" u="none" strike="noStrike" kern="1200" cap="none" spc="-10" normalizeH="0" baseline="0" noProof="0" dirty="0" smtClean="0">
                  <a:ln>
                    <a:noFill/>
                  </a:ln>
                  <a:solidFill>
                    <a:prstClr val="black"/>
                  </a:solidFill>
                  <a:effectLst/>
                  <a:uLnTx/>
                  <a:uFillTx/>
                </a:rPr>
                <a:t>RN</a:t>
              </a:r>
              <a:endParaRPr kumimoji="0" sz="1200" b="0" i="0" u="none" strike="noStrike" kern="1200" cap="none" spc="0" normalizeH="0" baseline="0" noProof="0" smtClean="0">
                <a:ln>
                  <a:noFill/>
                </a:ln>
                <a:solidFill>
                  <a:prstClr val="black"/>
                </a:solidFill>
                <a:effectLst/>
                <a:uLnTx/>
                <a:uFillTx/>
              </a:endParaRPr>
            </a:p>
          </p:txBody>
        </p:sp>
        <p:sp>
          <p:nvSpPr>
            <p:cNvPr id="118" name="object 28"/>
            <p:cNvSpPr txBox="1"/>
            <p:nvPr/>
          </p:nvSpPr>
          <p:spPr>
            <a:xfrm>
              <a:off x="7102984" y="4757411"/>
              <a:ext cx="365760"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smtClean="0">
                  <a:ln>
                    <a:noFill/>
                  </a:ln>
                  <a:solidFill>
                    <a:prstClr val="black"/>
                  </a:solidFill>
                  <a:effectLst/>
                  <a:uLnTx/>
                  <a:uFillTx/>
                </a:rPr>
                <a:t>HE</a:t>
              </a:r>
              <a:r>
                <a:rPr kumimoji="0" sz="1200" b="0" i="0" u="none" strike="noStrike" kern="1200" cap="none" spc="-10" normalizeH="0" baseline="0" noProof="0" dirty="0" smtClean="0">
                  <a:ln>
                    <a:noFill/>
                  </a:ln>
                  <a:solidFill>
                    <a:prstClr val="black"/>
                  </a:solidFill>
                  <a:effectLst/>
                  <a:uLnTx/>
                  <a:uFillTx/>
                </a:rPr>
                <a:t>RA</a:t>
              </a:r>
              <a:endParaRPr kumimoji="0" sz="1200" b="0" i="0" u="none" strike="noStrike" kern="1200" cap="none" spc="0" normalizeH="0" baseline="0" noProof="0" smtClean="0">
                <a:ln>
                  <a:noFill/>
                </a:ln>
                <a:solidFill>
                  <a:prstClr val="black"/>
                </a:solidFill>
                <a:effectLst/>
                <a:uLnTx/>
                <a:uFillTx/>
              </a:endParaRPr>
            </a:p>
          </p:txBody>
        </p:sp>
        <p:sp>
          <p:nvSpPr>
            <p:cNvPr id="119" name="object 29"/>
            <p:cNvSpPr txBox="1"/>
            <p:nvPr/>
          </p:nvSpPr>
          <p:spPr>
            <a:xfrm>
              <a:off x="7581948" y="5175901"/>
              <a:ext cx="341630"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smtClean="0">
                  <a:ln>
                    <a:noFill/>
                  </a:ln>
                  <a:solidFill>
                    <a:prstClr val="black"/>
                  </a:solidFill>
                  <a:effectLst/>
                  <a:uLnTx/>
                  <a:uFillTx/>
                </a:rPr>
                <a:t>L</a:t>
              </a:r>
              <a:r>
                <a:rPr kumimoji="0" sz="1200" b="0" i="0" u="none" strike="noStrike" kern="1200" cap="none" spc="-10" normalizeH="0" baseline="0" noProof="0" dirty="0" smtClean="0">
                  <a:ln>
                    <a:noFill/>
                  </a:ln>
                  <a:solidFill>
                    <a:prstClr val="black"/>
                  </a:solidFill>
                  <a:effectLst/>
                  <a:uLnTx/>
                  <a:uFillTx/>
                </a:rPr>
                <a:t>HeC</a:t>
              </a:r>
              <a:endParaRPr kumimoji="0" sz="1200" b="0" i="0" u="none" strike="noStrike" kern="1200" cap="none" spc="0" normalizeH="0" baseline="0" noProof="0" smtClean="0">
                <a:ln>
                  <a:noFill/>
                </a:ln>
                <a:solidFill>
                  <a:prstClr val="black"/>
                </a:solidFill>
                <a:effectLst/>
                <a:uLnTx/>
                <a:uFillTx/>
              </a:endParaRPr>
            </a:p>
          </p:txBody>
        </p:sp>
        <p:sp>
          <p:nvSpPr>
            <p:cNvPr id="120" name="object 30"/>
            <p:cNvSpPr txBox="1"/>
            <p:nvPr/>
          </p:nvSpPr>
          <p:spPr>
            <a:xfrm>
              <a:off x="7922520" y="5780668"/>
              <a:ext cx="461009"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95" normalizeH="0" baseline="0" noProof="0" dirty="0" smtClean="0">
                  <a:ln>
                    <a:noFill/>
                  </a:ln>
                  <a:solidFill>
                    <a:prstClr val="black"/>
                  </a:solidFill>
                  <a:effectLst/>
                  <a:uLnTx/>
                  <a:uFillTx/>
                </a:rPr>
                <a:t>FCC-­‐he</a:t>
              </a:r>
              <a:endParaRPr kumimoji="0" sz="1200" b="0" i="0" u="none" strike="noStrike" kern="1200" cap="none" spc="0" normalizeH="0" baseline="0" noProof="0" smtClean="0">
                <a:ln>
                  <a:noFill/>
                </a:ln>
                <a:solidFill>
                  <a:prstClr val="black"/>
                </a:solidFill>
                <a:effectLst/>
                <a:uLnTx/>
                <a:uFillTx/>
              </a:endParaRPr>
            </a:p>
          </p:txBody>
        </p:sp>
        <p:sp>
          <p:nvSpPr>
            <p:cNvPr id="121" name="object 31"/>
            <p:cNvSpPr/>
            <p:nvPr/>
          </p:nvSpPr>
          <p:spPr>
            <a:xfrm>
              <a:off x="5971211" y="2410274"/>
              <a:ext cx="2375869" cy="3445623"/>
            </a:xfrm>
            <a:custGeom>
              <a:avLst/>
              <a:gdLst/>
              <a:ahLst/>
              <a:cxnLst/>
              <a:rect l="l" t="t" r="r" b="b"/>
              <a:pathLst>
                <a:path w="2375869" h="3445623">
                  <a:moveTo>
                    <a:pt x="0" y="0"/>
                  </a:moveTo>
                  <a:lnTo>
                    <a:pt x="2375869" y="3445623"/>
                  </a:lnTo>
                </a:path>
              </a:pathLst>
            </a:custGeom>
            <a:ln w="38099">
              <a:solidFill>
                <a:srgbClr val="FF26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endParaRPr>
            </a:p>
          </p:txBody>
        </p:sp>
        <p:sp>
          <p:nvSpPr>
            <p:cNvPr id="122" name="object 26"/>
            <p:cNvSpPr txBox="1"/>
            <p:nvPr/>
          </p:nvSpPr>
          <p:spPr>
            <a:xfrm>
              <a:off x="6477120" y="3456400"/>
              <a:ext cx="346075" cy="198755"/>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smtClean="0">
                  <a:ln>
                    <a:noFill/>
                  </a:ln>
                  <a:solidFill>
                    <a:prstClr val="black"/>
                  </a:solidFill>
                  <a:effectLst/>
                  <a:uLnTx/>
                  <a:uFillTx/>
                </a:rPr>
                <a:t>F</a:t>
              </a:r>
              <a:r>
                <a:rPr kumimoji="0" sz="1200" b="0" i="0" u="none" strike="noStrike" kern="1200" cap="none" spc="-15" normalizeH="0" baseline="0" noProof="0" dirty="0" smtClean="0">
                  <a:ln>
                    <a:noFill/>
                  </a:ln>
                  <a:solidFill>
                    <a:prstClr val="black"/>
                  </a:solidFill>
                  <a:effectLst/>
                  <a:uLnTx/>
                  <a:uFillTx/>
                </a:rPr>
                <a:t>NA</a:t>
              </a:r>
              <a:r>
                <a:rPr kumimoji="0" sz="1200" b="0" i="0" u="none" strike="noStrike" kern="1200" cap="none" spc="0" normalizeH="0" baseline="0" noProof="0" dirty="0" smtClean="0">
                  <a:ln>
                    <a:noFill/>
                  </a:ln>
                  <a:solidFill>
                    <a:prstClr val="black"/>
                  </a:solidFill>
                  <a:effectLst/>
                  <a:uLnTx/>
                  <a:uFillTx/>
                </a:rPr>
                <a:t>L</a:t>
              </a:r>
            </a:p>
          </p:txBody>
        </p:sp>
        <p:sp>
          <p:nvSpPr>
            <p:cNvPr id="123" name="TextBox 122"/>
            <p:cNvSpPr txBox="1"/>
            <p:nvPr/>
          </p:nvSpPr>
          <p:spPr>
            <a:xfrm rot="3284777">
              <a:off x="5401406" y="4508983"/>
              <a:ext cx="256922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rPr>
                <a:t>100 Years of</a:t>
              </a:r>
              <a:r>
                <a:rPr kumimoji="0" lang="en-US" sz="1800" i="0" u="none" strike="noStrike" kern="1200" cap="none" spc="0" normalizeH="0" baseline="0" noProof="0" dirty="0" smtClean="0">
                  <a:ln>
                    <a:noFill/>
                  </a:ln>
                  <a:solidFill>
                    <a:srgbClr val="FF0000"/>
                  </a:solidFill>
                  <a:effectLst/>
                  <a:uLnTx/>
                  <a:uFillTx/>
                </a:rPr>
                <a:t> </a:t>
              </a:r>
              <a:r>
                <a:rPr kumimoji="0" lang="en-US" sz="1800" i="0" u="none" strike="noStrike" kern="1200" cap="none" spc="0" normalizeH="0" baseline="0" noProof="0" dirty="0" err="1" smtClean="0">
                  <a:ln>
                    <a:noFill/>
                  </a:ln>
                  <a:solidFill>
                    <a:srgbClr val="FF0000"/>
                  </a:solidFill>
                  <a:effectLst/>
                  <a:uLnTx/>
                  <a:uFillTx/>
                </a:rPr>
                <a:t>lp</a:t>
              </a:r>
              <a:r>
                <a:rPr kumimoji="0" lang="en-US" sz="1800" i="0" u="none" strike="noStrike" kern="1200" cap="none" spc="0" normalizeH="0" baseline="0" noProof="0" dirty="0" smtClean="0">
                  <a:ln>
                    <a:noFill/>
                  </a:ln>
                  <a:solidFill>
                    <a:srgbClr val="FF0000"/>
                  </a:solidFill>
                  <a:effectLst/>
                  <a:uLnTx/>
                  <a:uFillTx/>
                </a:rPr>
                <a:t> scattering</a:t>
              </a:r>
            </a:p>
            <a:p>
              <a:pPr marL="285750" marR="0" lvl="0" indent="-285750" algn="ctr" defTabSz="914400" rtl="0" eaLnBrk="1" fontAlgn="auto" latinLnBrk="0" hangingPunct="1">
                <a:lnSpc>
                  <a:spcPct val="100000"/>
                </a:lnSpc>
                <a:spcBef>
                  <a:spcPts val="0"/>
                </a:spcBef>
                <a:spcAft>
                  <a:spcPts val="0"/>
                </a:spcAft>
                <a:buClrTx/>
                <a:buSzTx/>
                <a:buFont typeface="Wingdings"/>
                <a:buChar char="è"/>
                <a:tabLst/>
                <a:defRPr/>
              </a:pPr>
              <a:r>
                <a:rPr kumimoji="0" lang="en-US" sz="1800" b="0" i="0" u="none" strike="noStrike" kern="1200" cap="none" spc="0" normalizeH="0" baseline="0" noProof="0" dirty="0" smtClean="0">
                  <a:ln>
                    <a:noFill/>
                  </a:ln>
                  <a:solidFill>
                    <a:srgbClr val="FF0000"/>
                  </a:solidFill>
                  <a:effectLst/>
                  <a:uLnTx/>
                  <a:uFillTx/>
                  <a:sym typeface="Wingdings" panose="05000000000000000000" pitchFamily="2" charset="2"/>
                </a:rPr>
                <a:t>5 orders of magnitude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sym typeface="Wingdings" panose="05000000000000000000" pitchFamily="2" charset="2"/>
                </a:rPr>
                <a:t>deeper into matter</a:t>
              </a:r>
              <a:endParaRPr kumimoji="0" lang="en-US" sz="1800" b="0" i="0" u="none" strike="noStrike" kern="1200" cap="none" spc="0" normalizeH="0" baseline="0" noProof="0" dirty="0" smtClean="0">
                <a:ln>
                  <a:noFill/>
                </a:ln>
                <a:solidFill>
                  <a:srgbClr val="FF0000"/>
                </a:solidFill>
                <a:effectLst/>
                <a:uLnTx/>
                <a:uFillTx/>
              </a:endParaRPr>
            </a:p>
          </p:txBody>
        </p:sp>
      </p:grpSp>
      <p:sp>
        <p:nvSpPr>
          <p:cNvPr id="124" name="TextBox 123"/>
          <p:cNvSpPr txBox="1"/>
          <p:nvPr/>
        </p:nvSpPr>
        <p:spPr>
          <a:xfrm>
            <a:off x="10802316" y="8489950"/>
            <a:ext cx="2329484" cy="1415772"/>
          </a:xfrm>
          <a:prstGeom prst="rect">
            <a:avLst/>
          </a:prstGeom>
          <a:solidFill>
            <a:schemeClr val="bg1"/>
          </a:solidFill>
          <a:ln w="12700" cap="flat">
            <a:solidFill>
              <a:srgbClr val="7030A0"/>
            </a:solidFill>
            <a:miter lim="400000"/>
          </a:ln>
          <a:effectLst>
            <a:glow rad="139700">
              <a:srgbClr val="7030A0">
                <a:alpha val="40000"/>
              </a:srgbClr>
            </a:glow>
          </a:effectLst>
        </p:spPr>
        <p:style>
          <a:lnRef idx="0">
            <a:scrgbClr r="0" g="0" b="0"/>
          </a:lnRef>
          <a:fillRef idx="0">
            <a:scrgbClr r="0" g="0" b="0"/>
          </a:fillRef>
          <a:effectRef idx="0">
            <a:scrgbClr r="0" g="0" b="0"/>
          </a:effectRef>
          <a:fontRef idx="none"/>
        </p:style>
        <p:txBody>
          <a:bodyPr rot="0" spcFirstLastPara="1" vertOverflow="overflow" horzOverflow="overflow" vert="horz" wrap="none" lIns="91440" tIns="91440" rIns="91440" bIns="91440"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000" b="1" i="0" u="none" strike="noStrike" cap="none" spc="0" normalizeH="0" baseline="0" dirty="0" smtClean="0">
                <a:ln>
                  <a:noFill/>
                </a:ln>
                <a:solidFill>
                  <a:srgbClr val="000000"/>
                </a:solidFill>
                <a:effectLst/>
                <a:uFillTx/>
                <a:sym typeface="Calibri"/>
              </a:rPr>
              <a:t>HERA-</a:t>
            </a:r>
            <a:r>
              <a:rPr kumimoji="0" lang="en-US" sz="2000" b="1" i="0" u="none" strike="noStrike" cap="none" spc="0" normalizeH="0" baseline="0" dirty="0" err="1" smtClean="0">
                <a:ln>
                  <a:noFill/>
                </a:ln>
                <a:solidFill>
                  <a:srgbClr val="000000"/>
                </a:solidFill>
                <a:effectLst/>
                <a:uFillTx/>
                <a:sym typeface="Calibri"/>
              </a:rPr>
              <a:t>LHeC</a:t>
            </a:r>
            <a:r>
              <a:rPr kumimoji="0" lang="en-US" sz="2000" b="1" i="0" u="none" strike="noStrike" cap="none" spc="0" normalizeH="0" baseline="0" dirty="0" smtClean="0">
                <a:ln>
                  <a:noFill/>
                </a:ln>
                <a:solidFill>
                  <a:srgbClr val="000000"/>
                </a:solidFill>
                <a:effectLst/>
                <a:uFillTx/>
                <a:sym typeface="Calibri"/>
              </a:rPr>
              <a:t>-FCC-eh:</a:t>
            </a:r>
            <a:r>
              <a:rPr kumimoji="0" lang="en-US" sz="2000" b="1" i="0" u="none" strike="noStrike" cap="none" spc="0" normalizeH="0" dirty="0" smtClean="0">
                <a:ln>
                  <a:noFill/>
                </a:ln>
                <a:solidFill>
                  <a:srgbClr val="000000"/>
                </a:solidFill>
                <a:effectLst/>
                <a:uFillTx/>
                <a:sym typeface="Calibri"/>
              </a:rPr>
              <a:t> </a:t>
            </a:r>
          </a:p>
          <a:p>
            <a:pPr marL="0" marR="0" indent="0" algn="l" defTabSz="914400" rtl="0" fontAlgn="auto" latinLnBrk="1" hangingPunct="0">
              <a:lnSpc>
                <a:spcPct val="100000"/>
              </a:lnSpc>
              <a:spcBef>
                <a:spcPts val="0"/>
              </a:spcBef>
              <a:spcAft>
                <a:spcPts val="0"/>
              </a:spcAft>
              <a:buClrTx/>
              <a:buSzTx/>
              <a:buFontTx/>
              <a:buNone/>
              <a:tabLst/>
            </a:pPr>
            <a:r>
              <a:rPr kumimoji="0" lang="en-US" sz="2000" b="1" i="0" u="none" strike="noStrike" cap="none" spc="0" normalizeH="0" dirty="0" smtClean="0">
                <a:ln>
                  <a:noFill/>
                </a:ln>
                <a:solidFill>
                  <a:srgbClr val="000000"/>
                </a:solidFill>
                <a:effectLst/>
                <a:uFillTx/>
                <a:sym typeface="Calibri"/>
              </a:rPr>
              <a:t>finest microscopes</a:t>
            </a:r>
          </a:p>
          <a:p>
            <a:pPr marL="0" marR="0" indent="0" algn="l" defTabSz="914400" rtl="0" fontAlgn="auto" latinLnBrk="1" hangingPunct="0">
              <a:lnSpc>
                <a:spcPct val="100000"/>
              </a:lnSpc>
              <a:spcBef>
                <a:spcPts val="0"/>
              </a:spcBef>
              <a:spcAft>
                <a:spcPts val="0"/>
              </a:spcAft>
              <a:buClrTx/>
              <a:buSzTx/>
              <a:buFontTx/>
              <a:buNone/>
              <a:tabLst/>
            </a:pPr>
            <a:r>
              <a:rPr lang="en-US" sz="2000" b="1" dirty="0">
                <a:solidFill>
                  <a:srgbClr val="000000"/>
                </a:solidFill>
              </a:rPr>
              <a:t>w</a:t>
            </a:r>
            <a:r>
              <a:rPr lang="en-US" sz="2000" b="1" baseline="0" dirty="0" smtClean="0">
                <a:solidFill>
                  <a:srgbClr val="000000"/>
                </a:solidFill>
              </a:rPr>
              <a:t>ith</a:t>
            </a:r>
            <a:r>
              <a:rPr lang="en-US" sz="2000" b="1" dirty="0" smtClean="0">
                <a:solidFill>
                  <a:srgbClr val="000000"/>
                </a:solidFill>
              </a:rPr>
              <a:t> resolution</a:t>
            </a:r>
          </a:p>
          <a:p>
            <a:pPr marL="0" marR="0" indent="0" algn="l" defTabSz="914400" rtl="0" fontAlgn="auto" latinLnBrk="1" hangingPunct="0">
              <a:lnSpc>
                <a:spcPct val="100000"/>
              </a:lnSpc>
              <a:spcBef>
                <a:spcPts val="0"/>
              </a:spcBef>
              <a:spcAft>
                <a:spcPts val="0"/>
              </a:spcAft>
              <a:buClrTx/>
              <a:buSzTx/>
              <a:buFontTx/>
              <a:buNone/>
              <a:tabLst/>
            </a:pPr>
            <a:r>
              <a:rPr lang="en-US" sz="2000" b="1" dirty="0" smtClean="0">
                <a:solidFill>
                  <a:srgbClr val="000000"/>
                </a:solidFill>
              </a:rPr>
              <a:t>varying like 1/√</a:t>
            </a:r>
            <a:r>
              <a:rPr lang="en-US" sz="2000" b="1" dirty="0" err="1" smtClean="0">
                <a:solidFill>
                  <a:srgbClr val="000000"/>
                </a:solidFill>
              </a:rPr>
              <a:t>Q</a:t>
            </a:r>
            <a:r>
              <a:rPr lang="en-US" sz="2000" b="1" baseline="30000" dirty="0" err="1" smtClean="0">
                <a:solidFill>
                  <a:srgbClr val="000000"/>
                </a:solidFill>
              </a:rPr>
              <a:t>2</a:t>
            </a:r>
            <a:endParaRPr lang="en-US" sz="2000" b="1" dirty="0" smtClean="0">
              <a:solidFill>
                <a:srgbClr val="000000"/>
              </a:solidFill>
            </a:endParaRPr>
          </a:p>
        </p:txBody>
      </p:sp>
      <p:sp>
        <p:nvSpPr>
          <p:cNvPr id="125" name="Shape 27"/>
          <p:cNvSpPr/>
          <p:nvPr/>
        </p:nvSpPr>
        <p:spPr>
          <a:xfrm>
            <a:off x="230764" y="12785204"/>
            <a:ext cx="21028907" cy="103874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228600" lvl="0" indent="-228600" defTabSz="1477962">
              <a:spcBef>
                <a:spcPts val="900"/>
              </a:spcBef>
              <a:buFont typeface="Arial" panose="020B0604020202020204" pitchFamily="34" charset="0"/>
              <a:buChar char="•"/>
              <a:defRPr sz="1800"/>
            </a:pPr>
            <a:r>
              <a:rPr sz="2000" dirty="0">
                <a:latin typeface="Arial"/>
                <a:ea typeface="Arial"/>
                <a:cs typeface="Arial"/>
                <a:sym typeface="Arial"/>
              </a:rPr>
              <a:t>The </a:t>
            </a:r>
            <a:r>
              <a:rPr sz="2000" b="1" dirty="0">
                <a:latin typeface="Arial"/>
                <a:ea typeface="Arial"/>
                <a:cs typeface="Arial"/>
                <a:sym typeface="Arial"/>
              </a:rPr>
              <a:t>LHeC</a:t>
            </a:r>
            <a:r>
              <a:rPr sz="2000" dirty="0">
                <a:latin typeface="Arial"/>
                <a:ea typeface="Arial"/>
                <a:cs typeface="Arial"/>
                <a:sym typeface="Arial"/>
              </a:rPr>
              <a:t> Experiment (</a:t>
            </a:r>
            <a:r>
              <a:rPr sz="2000" b="1" dirty="0" smtClean="0">
                <a:latin typeface="Arial"/>
                <a:ea typeface="Arial"/>
                <a:cs typeface="Arial"/>
                <a:sym typeface="Arial"/>
              </a:rPr>
              <a:t>Energy</a:t>
            </a:r>
            <a:r>
              <a:rPr lang="en-US" sz="2000" b="1" dirty="0" smtClean="0">
                <a:latin typeface="Arial"/>
                <a:ea typeface="Arial"/>
                <a:cs typeface="Arial"/>
                <a:sym typeface="Arial"/>
              </a:rPr>
              <a:t> </a:t>
            </a:r>
            <a:r>
              <a:rPr sz="2000" b="1" dirty="0" smtClean="0">
                <a:latin typeface="Arial"/>
                <a:ea typeface="Arial"/>
                <a:cs typeface="Arial"/>
                <a:sym typeface="Arial"/>
              </a:rPr>
              <a:t>Recovery</a:t>
            </a:r>
            <a:r>
              <a:rPr lang="en-US" sz="2000" b="1" dirty="0" smtClean="0">
                <a:latin typeface="Arial"/>
                <a:ea typeface="Arial"/>
                <a:cs typeface="Arial"/>
                <a:sym typeface="Arial"/>
              </a:rPr>
              <a:t> </a:t>
            </a:r>
            <a:r>
              <a:rPr sz="2000" b="1" dirty="0" smtClean="0">
                <a:latin typeface="Arial"/>
                <a:ea typeface="Arial"/>
                <a:cs typeface="Arial"/>
                <a:sym typeface="Arial"/>
              </a:rPr>
              <a:t>Linac+LHC</a:t>
            </a:r>
            <a:r>
              <a:rPr sz="2000" dirty="0">
                <a:latin typeface="Arial"/>
                <a:ea typeface="Arial"/>
                <a:cs typeface="Arial"/>
                <a:sym typeface="Arial"/>
              </a:rPr>
              <a:t>) is designed to run</a:t>
            </a:r>
            <a:r>
              <a:rPr sz="2000" b="1" dirty="0">
                <a:solidFill>
                  <a:srgbClr val="243A96"/>
                </a:solidFill>
                <a:latin typeface="Arial"/>
                <a:ea typeface="Arial"/>
                <a:cs typeface="Arial"/>
                <a:sym typeface="Arial"/>
              </a:rPr>
              <a:t> simultaneously </a:t>
            </a:r>
            <a:r>
              <a:rPr sz="2000" dirty="0">
                <a:latin typeface="Arial"/>
                <a:ea typeface="Arial"/>
                <a:cs typeface="Arial"/>
                <a:sym typeface="Arial"/>
              </a:rPr>
              <a:t>with the </a:t>
            </a:r>
            <a:r>
              <a:rPr sz="2000" b="1" dirty="0">
                <a:latin typeface="Arial"/>
                <a:ea typeface="Arial"/>
                <a:cs typeface="Arial"/>
                <a:sym typeface="Arial"/>
              </a:rPr>
              <a:t>LHC</a:t>
            </a:r>
            <a:r>
              <a:rPr sz="2000" dirty="0">
                <a:latin typeface="Arial"/>
                <a:ea typeface="Arial"/>
                <a:cs typeface="Arial"/>
                <a:sym typeface="Arial"/>
              </a:rPr>
              <a:t>, </a:t>
            </a:r>
            <a:r>
              <a:rPr lang="en-GB" sz="2000" dirty="0" smtClean="0">
                <a:latin typeface="Arial"/>
                <a:ea typeface="Arial"/>
                <a:cs typeface="Arial"/>
                <a:sym typeface="Arial"/>
              </a:rPr>
              <a:t>requiring</a:t>
            </a:r>
            <a:r>
              <a:rPr sz="2000" dirty="0" smtClean="0">
                <a:latin typeface="Arial"/>
                <a:ea typeface="Arial"/>
                <a:cs typeface="Arial"/>
                <a:sym typeface="Arial"/>
              </a:rPr>
              <a:t> </a:t>
            </a:r>
            <a:r>
              <a:rPr sz="2000" dirty="0">
                <a:latin typeface="Arial"/>
                <a:ea typeface="Arial"/>
                <a:cs typeface="Arial"/>
                <a:sym typeface="Arial"/>
              </a:rPr>
              <a:t>a </a:t>
            </a:r>
            <a:r>
              <a:rPr lang="en-GB" sz="2000" b="1" dirty="0" smtClean="0">
                <a:latin typeface="Arial"/>
                <a:ea typeface="Arial"/>
                <a:cs typeface="Arial"/>
                <a:sym typeface="Arial"/>
              </a:rPr>
              <a:t>three</a:t>
            </a:r>
            <a:r>
              <a:rPr sz="2000" b="1" dirty="0" smtClean="0">
                <a:latin typeface="Arial"/>
                <a:ea typeface="Arial"/>
                <a:cs typeface="Arial"/>
                <a:sym typeface="Arial"/>
              </a:rPr>
              <a:t> </a:t>
            </a:r>
            <a:r>
              <a:rPr sz="2000" b="1" dirty="0">
                <a:latin typeface="Arial"/>
                <a:ea typeface="Arial"/>
                <a:cs typeface="Arial"/>
                <a:sym typeface="Arial"/>
              </a:rPr>
              <a:t>beam </a:t>
            </a:r>
            <a:r>
              <a:rPr sz="2000" b="1" dirty="0" smtClean="0">
                <a:latin typeface="Arial"/>
                <a:ea typeface="Arial"/>
                <a:cs typeface="Arial"/>
                <a:sym typeface="Arial"/>
              </a:rPr>
              <a:t>I</a:t>
            </a:r>
            <a:r>
              <a:rPr lang="en-GB" sz="2000" b="1" dirty="0" smtClean="0">
                <a:latin typeface="Arial"/>
                <a:ea typeface="Arial"/>
                <a:cs typeface="Arial"/>
                <a:sym typeface="Arial"/>
              </a:rPr>
              <a:t>R</a:t>
            </a:r>
            <a:r>
              <a:rPr sz="2000" dirty="0" smtClean="0">
                <a:latin typeface="Arial"/>
                <a:ea typeface="Arial"/>
                <a:cs typeface="Arial"/>
                <a:sym typeface="Arial"/>
              </a:rPr>
              <a:t> </a:t>
            </a:r>
            <a:r>
              <a:rPr lang="en-GB" sz="2000" dirty="0" smtClean="0">
                <a:latin typeface="Arial"/>
                <a:ea typeface="Arial"/>
                <a:cs typeface="Arial"/>
                <a:sym typeface="Arial"/>
              </a:rPr>
              <a:t>and</a:t>
            </a:r>
            <a:r>
              <a:rPr sz="2000" dirty="0" smtClean="0">
                <a:latin typeface="Arial"/>
                <a:ea typeface="Arial"/>
                <a:cs typeface="Arial"/>
                <a:sym typeface="Arial"/>
              </a:rPr>
              <a:t> </a:t>
            </a:r>
            <a:r>
              <a:rPr sz="2000" dirty="0">
                <a:latin typeface="Arial"/>
                <a:ea typeface="Arial"/>
                <a:cs typeface="Arial"/>
                <a:sym typeface="Arial"/>
              </a:rPr>
              <a:t>compatible </a:t>
            </a:r>
            <a:r>
              <a:rPr sz="2000" dirty="0" smtClean="0">
                <a:latin typeface="Arial"/>
                <a:ea typeface="Arial"/>
                <a:cs typeface="Arial"/>
                <a:sym typeface="Arial"/>
              </a:rPr>
              <a:t>optics</a:t>
            </a:r>
            <a:r>
              <a:rPr lang="en-GB" sz="2000" dirty="0" smtClean="0">
                <a:latin typeface="Arial"/>
                <a:ea typeface="Arial"/>
                <a:cs typeface="Arial"/>
                <a:sym typeface="Arial"/>
              </a:rPr>
              <a:t> configuration</a:t>
            </a:r>
            <a:endParaRPr lang="en-US" sz="2000" dirty="0" smtClean="0">
              <a:latin typeface="Arial"/>
              <a:ea typeface="Arial"/>
              <a:cs typeface="Arial"/>
              <a:sym typeface="Arial"/>
            </a:endParaRPr>
          </a:p>
          <a:p>
            <a:pPr marL="228600" lvl="0" indent="-228600" defTabSz="1477962">
              <a:spcBef>
                <a:spcPts val="900"/>
              </a:spcBef>
              <a:buFont typeface="Arial" panose="020B0604020202020204" pitchFamily="34" charset="0"/>
              <a:buChar char="•"/>
              <a:defRPr sz="1800"/>
            </a:pPr>
            <a:r>
              <a:rPr sz="2000" dirty="0" smtClean="0">
                <a:latin typeface="Arial"/>
                <a:ea typeface="Arial"/>
                <a:cs typeface="Arial"/>
                <a:sym typeface="Arial"/>
              </a:rPr>
              <a:t>Head-on collisions: synchrotron radiation fan </a:t>
            </a:r>
            <a:r>
              <a:rPr sz="2000" dirty="0" smtClean="0">
                <a:latin typeface="Arial"/>
                <a:ea typeface="Arial"/>
                <a:cs typeface="Arial"/>
                <a:sym typeface="Arial"/>
              </a:rPr>
              <a:t>from </a:t>
            </a:r>
            <a:r>
              <a:rPr sz="2000" dirty="0" smtClean="0">
                <a:latin typeface="Arial"/>
                <a:ea typeface="Arial"/>
                <a:cs typeface="Arial"/>
                <a:sym typeface="Arial"/>
              </a:rPr>
              <a:t>e</a:t>
            </a:r>
            <a:r>
              <a:rPr sz="2000" baseline="31999" dirty="0" smtClean="0">
                <a:latin typeface="Arial"/>
                <a:ea typeface="Arial"/>
                <a:cs typeface="Arial"/>
                <a:sym typeface="Arial"/>
              </a:rPr>
              <a:t>±</a:t>
            </a:r>
            <a:r>
              <a:rPr sz="2000" dirty="0" smtClean="0">
                <a:latin typeface="Arial"/>
                <a:ea typeface="Arial"/>
                <a:cs typeface="Arial"/>
                <a:sym typeface="Arial"/>
              </a:rPr>
              <a:t> beam</a:t>
            </a:r>
            <a:r>
              <a:rPr sz="2000" b="1" dirty="0" smtClean="0">
                <a:solidFill>
                  <a:srgbClr val="243A96"/>
                </a:solidFill>
                <a:latin typeface="Arial"/>
                <a:ea typeface="Arial"/>
                <a:cs typeface="Arial"/>
                <a:sym typeface="Arial"/>
              </a:rPr>
              <a:t>, dipoles along the whole beam-pipe (±9m)</a:t>
            </a:r>
            <a:r>
              <a:rPr sz="2000" dirty="0" smtClean="0">
                <a:solidFill>
                  <a:srgbClr val="243A96"/>
                </a:solidFill>
                <a:latin typeface="Arial"/>
                <a:ea typeface="Arial"/>
                <a:cs typeface="Arial"/>
                <a:sym typeface="Arial"/>
              </a:rPr>
              <a:t> </a:t>
            </a:r>
            <a:r>
              <a:rPr lang="en-GB" sz="2000" dirty="0" smtClean="0">
                <a:solidFill>
                  <a:schemeClr val="tx1"/>
                </a:solidFill>
                <a:latin typeface="Arial"/>
                <a:ea typeface="Arial"/>
                <a:cs typeface="Arial"/>
                <a:sym typeface="Arial"/>
              </a:rPr>
              <a:t>for avoiding </a:t>
            </a:r>
            <a:r>
              <a:rPr lang="en-GB" sz="2000" dirty="0" smtClean="0">
                <a:solidFill>
                  <a:srgbClr val="243A96"/>
                </a:solidFill>
                <a:latin typeface="Arial"/>
                <a:ea typeface="Arial"/>
                <a:cs typeface="Arial"/>
                <a:sym typeface="Arial"/>
              </a:rPr>
              <a:t>a</a:t>
            </a:r>
            <a:r>
              <a:rPr sz="2000" dirty="0" smtClean="0">
                <a:latin typeface="Arial"/>
                <a:ea typeface="Arial"/>
                <a:cs typeface="Arial"/>
                <a:sym typeface="Arial"/>
              </a:rPr>
              <a:t> </a:t>
            </a:r>
            <a:r>
              <a:rPr sz="2000" dirty="0" smtClean="0">
                <a:latin typeface="Arial"/>
                <a:ea typeface="Arial"/>
                <a:cs typeface="Arial"/>
                <a:sym typeface="Arial"/>
              </a:rPr>
              <a:t>crossing </a:t>
            </a:r>
            <a:r>
              <a:rPr sz="2000" dirty="0" smtClean="0">
                <a:latin typeface="Arial"/>
                <a:ea typeface="Arial"/>
                <a:cs typeface="Arial"/>
                <a:sym typeface="Arial"/>
              </a:rPr>
              <a:t>angle to</a:t>
            </a:r>
            <a:r>
              <a:rPr lang="en-GB" sz="2000" dirty="0" smtClean="0">
                <a:latin typeface="Arial"/>
                <a:ea typeface="Arial"/>
                <a:cs typeface="Arial"/>
                <a:sym typeface="Arial"/>
              </a:rPr>
              <a:t> obtain</a:t>
            </a:r>
            <a:r>
              <a:rPr sz="2000" dirty="0" smtClean="0">
                <a:latin typeface="Arial"/>
                <a:ea typeface="Arial"/>
                <a:cs typeface="Arial"/>
                <a:sym typeface="Arial"/>
              </a:rPr>
              <a:t> </a:t>
            </a:r>
            <a:r>
              <a:rPr lang="en-GB" sz="2000" dirty="0" smtClean="0">
                <a:latin typeface="Arial"/>
                <a:ea typeface="Arial"/>
                <a:cs typeface="Arial"/>
                <a:sym typeface="Arial"/>
              </a:rPr>
              <a:t>maximum</a:t>
            </a:r>
            <a:r>
              <a:rPr sz="2000" dirty="0" smtClean="0">
                <a:latin typeface="Arial"/>
                <a:ea typeface="Arial"/>
                <a:cs typeface="Arial"/>
                <a:sym typeface="Arial"/>
              </a:rPr>
              <a:t> </a:t>
            </a:r>
            <a:r>
              <a:rPr sz="2000" dirty="0" smtClean="0">
                <a:latin typeface="Arial"/>
                <a:ea typeface="Arial"/>
                <a:cs typeface="Arial"/>
                <a:sym typeface="Arial"/>
              </a:rPr>
              <a:t>luminosity</a:t>
            </a:r>
            <a:br>
              <a:rPr sz="2000" dirty="0" smtClean="0">
                <a:latin typeface="Arial"/>
                <a:ea typeface="Arial"/>
                <a:cs typeface="Arial"/>
                <a:sym typeface="Arial"/>
              </a:rPr>
            </a:br>
            <a:endParaRPr sz="2000" dirty="0" smtClean="0">
              <a:latin typeface="Arial"/>
              <a:ea typeface="Arial"/>
              <a:cs typeface="Arial"/>
              <a:sym typeface="Arial"/>
            </a:endParaRPr>
          </a:p>
        </p:txBody>
      </p:sp>
      <p:sp>
        <p:nvSpPr>
          <p:cNvPr id="126" name="Shape 27"/>
          <p:cNvSpPr/>
          <p:nvPr/>
        </p:nvSpPr>
        <p:spPr>
          <a:xfrm>
            <a:off x="8603708" y="13614995"/>
            <a:ext cx="6585492" cy="584775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1477962">
              <a:spcBef>
                <a:spcPts val="900"/>
              </a:spcBef>
              <a:defRPr sz="1800"/>
            </a:pPr>
            <a:r>
              <a:rPr sz="2000" b="1" dirty="0" err="1" smtClean="0">
                <a:latin typeface="Arial"/>
                <a:ea typeface="Arial"/>
                <a:cs typeface="Arial"/>
                <a:sym typeface="Arial"/>
              </a:rPr>
              <a:t>Beampipe</a:t>
            </a:r>
            <a:r>
              <a:rPr lang="en-US" sz="2000" b="1" dirty="0" smtClean="0">
                <a:latin typeface="Arial"/>
                <a:ea typeface="Arial"/>
                <a:cs typeface="Arial"/>
                <a:sym typeface="Arial"/>
              </a:rPr>
              <a:t>:</a:t>
            </a:r>
            <a:r>
              <a:rPr sz="2000" b="1" dirty="0" smtClean="0">
                <a:latin typeface="Arial"/>
                <a:ea typeface="Arial"/>
                <a:cs typeface="Arial"/>
                <a:sym typeface="Arial"/>
              </a:rPr>
              <a:t> </a:t>
            </a:r>
            <a:endParaRPr lang="en-US" sz="2000" b="1" dirty="0" smtClean="0">
              <a:latin typeface="Arial"/>
              <a:ea typeface="Arial"/>
              <a:cs typeface="Arial"/>
              <a:sym typeface="Arial"/>
            </a:endParaRPr>
          </a:p>
          <a:p>
            <a:pPr marL="200526" indent="-200526" defTabSz="457200">
              <a:buSzPct val="100000"/>
              <a:buFontTx/>
              <a:buChar char="•"/>
              <a:defRPr sz="1800"/>
            </a:pPr>
            <a:r>
              <a:rPr sz="2000" dirty="0" err="1" smtClean="0">
                <a:latin typeface="Arial"/>
                <a:ea typeface="Arial"/>
                <a:cs typeface="Arial"/>
                <a:sym typeface="Arial"/>
              </a:rPr>
              <a:t>CDR</a:t>
            </a:r>
            <a:r>
              <a:rPr sz="2000" dirty="0">
                <a:latin typeface="Arial"/>
                <a:ea typeface="Arial"/>
                <a:cs typeface="Arial"/>
                <a:sym typeface="Arial"/>
              </a:rPr>
              <a:t>: </a:t>
            </a:r>
            <a:r>
              <a:rPr sz="2000" dirty="0" err="1">
                <a:latin typeface="Arial"/>
                <a:ea typeface="Arial"/>
                <a:cs typeface="Arial"/>
                <a:sym typeface="Arial"/>
              </a:rPr>
              <a:t>6m</a:t>
            </a:r>
            <a:r>
              <a:rPr sz="2000" dirty="0">
                <a:latin typeface="Arial"/>
                <a:ea typeface="Arial"/>
                <a:cs typeface="Arial"/>
                <a:sym typeface="Arial"/>
              </a:rPr>
              <a:t> </a:t>
            </a:r>
            <a:r>
              <a:rPr sz="2000" dirty="0" smtClean="0">
                <a:latin typeface="Arial"/>
                <a:ea typeface="Arial"/>
                <a:cs typeface="Arial"/>
                <a:sym typeface="Arial"/>
              </a:rPr>
              <a:t>length, Beryllium 2.5-</a:t>
            </a:r>
            <a:r>
              <a:rPr sz="2000" dirty="0" err="1" smtClean="0">
                <a:latin typeface="Arial"/>
                <a:ea typeface="Arial"/>
                <a:cs typeface="Arial"/>
                <a:sym typeface="Arial"/>
              </a:rPr>
              <a:t>3mm</a:t>
            </a:r>
            <a:r>
              <a:rPr sz="2000" dirty="0" smtClean="0">
                <a:latin typeface="Arial"/>
                <a:ea typeface="Arial"/>
                <a:cs typeface="Arial"/>
                <a:sym typeface="Arial"/>
              </a:rPr>
              <a:t> thickness, </a:t>
            </a:r>
            <a:endParaRPr lang="en-US" sz="2000" dirty="0" smtClean="0">
              <a:latin typeface="Arial"/>
              <a:ea typeface="Arial"/>
              <a:cs typeface="Arial"/>
              <a:sym typeface="Arial"/>
            </a:endParaRPr>
          </a:p>
          <a:p>
            <a:pPr marL="200526" indent="-200526" defTabSz="457200">
              <a:buSzPct val="100000"/>
              <a:buFontTx/>
              <a:buChar char="•"/>
              <a:defRPr sz="1800"/>
            </a:pPr>
            <a:r>
              <a:rPr lang="en-US" sz="2000" dirty="0" smtClean="0">
                <a:latin typeface="Arial"/>
                <a:ea typeface="Arial"/>
                <a:cs typeface="Arial"/>
                <a:sym typeface="Arial"/>
              </a:rPr>
              <a:t>Inner dimensions: </a:t>
            </a:r>
            <a:r>
              <a:rPr lang="en-US" sz="2000" dirty="0">
                <a:latin typeface="Arial"/>
                <a:ea typeface="Arial"/>
                <a:cs typeface="Arial"/>
                <a:sym typeface="Arial"/>
              </a:rPr>
              <a:t>circular(x)=</a:t>
            </a:r>
            <a:r>
              <a:rPr lang="en-US" sz="2000" dirty="0" err="1">
                <a:latin typeface="Arial"/>
                <a:ea typeface="Arial"/>
                <a:cs typeface="Arial"/>
                <a:sym typeface="Arial"/>
              </a:rPr>
              <a:t>2.2cm</a:t>
            </a:r>
            <a:r>
              <a:rPr lang="en-US" sz="2000" dirty="0">
                <a:latin typeface="Arial"/>
                <a:ea typeface="Arial"/>
                <a:cs typeface="Arial"/>
                <a:sym typeface="Arial"/>
              </a:rPr>
              <a:t>,</a:t>
            </a:r>
            <a:br>
              <a:rPr lang="en-US" sz="2000" dirty="0">
                <a:latin typeface="Arial"/>
                <a:ea typeface="Arial"/>
                <a:cs typeface="Arial"/>
                <a:sym typeface="Arial"/>
              </a:rPr>
            </a:br>
            <a:r>
              <a:rPr lang="en-US" sz="2000" dirty="0">
                <a:latin typeface="Arial"/>
                <a:ea typeface="Arial"/>
                <a:cs typeface="Arial"/>
                <a:sym typeface="Arial"/>
              </a:rPr>
              <a:t>elliptical(-x)=</a:t>
            </a:r>
            <a:r>
              <a:rPr lang="en-US" sz="2000" dirty="0" err="1">
                <a:latin typeface="Arial"/>
                <a:ea typeface="Arial"/>
                <a:cs typeface="Arial"/>
                <a:sym typeface="Arial"/>
              </a:rPr>
              <a:t>10cm</a:t>
            </a:r>
            <a:r>
              <a:rPr lang="en-US" sz="2000" dirty="0">
                <a:latin typeface="Arial"/>
                <a:ea typeface="Arial"/>
                <a:cs typeface="Arial"/>
                <a:sym typeface="Arial"/>
              </a:rPr>
              <a:t> &amp; (y)=</a:t>
            </a:r>
            <a:r>
              <a:rPr lang="en-US" sz="2000" dirty="0" err="1">
                <a:latin typeface="Arial"/>
                <a:ea typeface="Arial"/>
                <a:cs typeface="Arial"/>
                <a:sym typeface="Arial"/>
              </a:rPr>
              <a:t>2.2cm</a:t>
            </a:r>
            <a:endParaRPr lang="en-US" sz="2000" dirty="0">
              <a:latin typeface="Arial"/>
              <a:ea typeface="Arial"/>
              <a:cs typeface="Arial"/>
              <a:sym typeface="Arial"/>
            </a:endParaRPr>
          </a:p>
          <a:p>
            <a:pPr marL="200526" lvl="0" indent="-200526" defTabSz="457200">
              <a:buSzPct val="100000"/>
              <a:buChar char="•"/>
              <a:defRPr sz="1800"/>
            </a:pPr>
            <a:r>
              <a:rPr lang="en-US" sz="2000" dirty="0">
                <a:latin typeface="Arial"/>
                <a:ea typeface="Arial"/>
                <a:cs typeface="Arial"/>
                <a:sym typeface="Arial"/>
              </a:rPr>
              <a:t>composites also </a:t>
            </a:r>
            <a:r>
              <a:rPr lang="en-US" sz="2000" dirty="0" smtClean="0">
                <a:latin typeface="Arial"/>
                <a:ea typeface="Arial"/>
                <a:cs typeface="Arial"/>
                <a:sym typeface="Arial"/>
              </a:rPr>
              <a:t>investigated</a:t>
            </a:r>
            <a:endParaRPr sz="2000" dirty="0">
              <a:latin typeface="Arial"/>
              <a:ea typeface="Arial"/>
              <a:cs typeface="Arial"/>
              <a:sym typeface="Arial"/>
            </a:endParaRPr>
          </a:p>
          <a:p>
            <a:pPr lvl="0" defTabSz="457200">
              <a:defRPr sz="1800"/>
            </a:pPr>
            <a:r>
              <a:rPr sz="2000" b="1" dirty="0" smtClean="0">
                <a:latin typeface="Arial"/>
                <a:ea typeface="Arial"/>
                <a:cs typeface="Arial"/>
                <a:sym typeface="Arial"/>
              </a:rPr>
              <a:t>Silicon</a:t>
            </a:r>
            <a:r>
              <a:rPr lang="en-GB" sz="2000" b="1" dirty="0" smtClean="0">
                <a:latin typeface="Arial"/>
                <a:ea typeface="Arial"/>
                <a:cs typeface="Arial"/>
                <a:sym typeface="Arial"/>
              </a:rPr>
              <a:t> Track</a:t>
            </a:r>
            <a:r>
              <a:rPr sz="2000" b="1" dirty="0" smtClean="0">
                <a:latin typeface="Arial"/>
                <a:ea typeface="Arial"/>
                <a:cs typeface="Arial"/>
                <a:sym typeface="Arial"/>
              </a:rPr>
              <a:t> </a:t>
            </a:r>
            <a:r>
              <a:rPr lang="en-US" sz="2000" b="1" dirty="0" smtClean="0">
                <a:latin typeface="Arial"/>
                <a:ea typeface="Arial"/>
                <a:cs typeface="Arial"/>
                <a:sym typeface="Arial"/>
              </a:rPr>
              <a:t>D</a:t>
            </a:r>
            <a:r>
              <a:rPr sz="2000" b="1" dirty="0" smtClean="0">
                <a:latin typeface="Arial"/>
                <a:ea typeface="Arial"/>
                <a:cs typeface="Arial"/>
                <a:sym typeface="Arial"/>
              </a:rPr>
              <a:t>etector </a:t>
            </a:r>
            <a:r>
              <a:rPr lang="en-US" sz="2000" b="1" dirty="0">
                <a:latin typeface="Arial"/>
                <a:ea typeface="Arial"/>
                <a:cs typeface="Arial"/>
                <a:sym typeface="Arial"/>
              </a:rPr>
              <a:t>L</a:t>
            </a:r>
            <a:r>
              <a:rPr sz="2000" b="1" dirty="0" smtClean="0">
                <a:latin typeface="Arial"/>
                <a:ea typeface="Arial"/>
                <a:cs typeface="Arial"/>
                <a:sym typeface="Arial"/>
              </a:rPr>
              <a:t>ayout</a:t>
            </a:r>
            <a:r>
              <a:rPr lang="en-US" sz="2000" b="1" dirty="0" smtClean="0">
                <a:latin typeface="Arial"/>
                <a:ea typeface="Arial"/>
                <a:cs typeface="Arial"/>
                <a:sym typeface="Arial"/>
              </a:rPr>
              <a:t>:</a:t>
            </a:r>
            <a:endParaRPr sz="2000" b="1" dirty="0">
              <a:latin typeface="Arial"/>
              <a:ea typeface="Arial"/>
              <a:cs typeface="Arial"/>
              <a:sym typeface="Arial"/>
            </a:endParaRPr>
          </a:p>
          <a:p>
            <a:pPr marL="200526" lvl="0" indent="-200526" defTabSz="457200">
              <a:buSzPct val="100000"/>
              <a:buChar char="•"/>
              <a:defRPr sz="1800"/>
            </a:pPr>
            <a:r>
              <a:rPr sz="2000" dirty="0">
                <a:latin typeface="Arial"/>
                <a:ea typeface="Arial"/>
                <a:cs typeface="Arial"/>
                <a:sym typeface="Arial"/>
              </a:rPr>
              <a:t>Very compact design, contained within the EMC</a:t>
            </a:r>
          </a:p>
          <a:p>
            <a:pPr marL="200526" lvl="0" indent="-200526" defTabSz="457200">
              <a:buSzPct val="100000"/>
              <a:buChar char="•"/>
              <a:defRPr sz="1800"/>
            </a:pPr>
            <a:r>
              <a:rPr lang="en-GB" sz="2000" dirty="0" smtClean="0">
                <a:latin typeface="Arial"/>
                <a:ea typeface="Arial"/>
                <a:cs typeface="Arial"/>
                <a:sym typeface="Arial"/>
              </a:rPr>
              <a:t>Large</a:t>
            </a:r>
            <a:r>
              <a:rPr sz="2000" dirty="0" smtClean="0">
                <a:latin typeface="Arial"/>
                <a:ea typeface="Arial"/>
                <a:cs typeface="Arial"/>
                <a:sym typeface="Arial"/>
              </a:rPr>
              <a:t> </a:t>
            </a:r>
            <a:r>
              <a:rPr sz="2000" dirty="0">
                <a:latin typeface="Arial"/>
                <a:ea typeface="Arial"/>
                <a:cs typeface="Arial"/>
                <a:sym typeface="Arial"/>
              </a:rPr>
              <a:t>coverage in the proton direction: dense                                         forward jet production (down to 1o in θ)</a:t>
            </a:r>
          </a:p>
          <a:p>
            <a:pPr marL="200526" lvl="0" indent="-200526" defTabSz="457200">
              <a:buSzPct val="100000"/>
              <a:buChar char="•"/>
              <a:defRPr sz="1800"/>
            </a:pPr>
            <a:r>
              <a:rPr sz="2000" dirty="0">
                <a:latin typeface="Arial"/>
                <a:ea typeface="Arial"/>
                <a:cs typeface="Arial"/>
                <a:sym typeface="Arial"/>
              </a:rPr>
              <a:t>Services and Infrastructure </a:t>
            </a:r>
            <a:r>
              <a:rPr lang="en-GB" sz="2000" dirty="0" smtClean="0">
                <a:latin typeface="Arial"/>
                <a:ea typeface="Arial"/>
                <a:cs typeface="Arial"/>
                <a:sym typeface="Arial"/>
              </a:rPr>
              <a:t>demand</a:t>
            </a:r>
            <a:r>
              <a:rPr sz="2000" dirty="0" smtClean="0">
                <a:latin typeface="Arial"/>
                <a:ea typeface="Arial"/>
                <a:cs typeface="Arial"/>
                <a:sym typeface="Arial"/>
              </a:rPr>
              <a:t> </a:t>
            </a:r>
            <a:r>
              <a:rPr sz="2000" dirty="0">
                <a:latin typeface="Arial"/>
                <a:ea typeface="Arial"/>
                <a:cs typeface="Arial"/>
                <a:sym typeface="Arial"/>
              </a:rPr>
              <a:t>careful design </a:t>
            </a:r>
            <a:r>
              <a:rPr lang="en-GB" sz="2000" dirty="0" smtClean="0">
                <a:latin typeface="Arial"/>
                <a:ea typeface="Arial"/>
                <a:cs typeface="Arial"/>
                <a:sym typeface="Arial"/>
              </a:rPr>
              <a:t>as</a:t>
            </a:r>
            <a:r>
              <a:rPr sz="2000" dirty="0" smtClean="0">
                <a:latin typeface="Arial"/>
                <a:ea typeface="Arial"/>
                <a:cs typeface="Arial"/>
                <a:sym typeface="Arial"/>
              </a:rPr>
              <a:t> </a:t>
            </a:r>
            <a:r>
              <a:rPr sz="2000" dirty="0">
                <a:latin typeface="Arial"/>
                <a:ea typeface="Arial"/>
                <a:cs typeface="Arial"/>
                <a:sym typeface="Arial"/>
              </a:rPr>
              <a:t>the main </a:t>
            </a:r>
            <a:r>
              <a:rPr sz="2000" dirty="0" smtClean="0">
                <a:latin typeface="Arial"/>
                <a:ea typeface="Arial"/>
                <a:cs typeface="Arial"/>
                <a:sym typeface="Arial"/>
              </a:rPr>
              <a:t>contributor</a:t>
            </a:r>
            <a:r>
              <a:rPr lang="en-GB" sz="2000" dirty="0" smtClean="0">
                <a:latin typeface="Arial"/>
                <a:ea typeface="Arial"/>
                <a:cs typeface="Arial"/>
                <a:sym typeface="Arial"/>
              </a:rPr>
              <a:t>s</a:t>
            </a:r>
            <a:r>
              <a:rPr sz="2000" dirty="0" smtClean="0">
                <a:latin typeface="Arial"/>
                <a:ea typeface="Arial"/>
                <a:cs typeface="Arial"/>
                <a:sym typeface="Arial"/>
              </a:rPr>
              <a:t> to</a:t>
            </a:r>
            <a:r>
              <a:rPr lang="en-GB" sz="2000" dirty="0" smtClean="0">
                <a:latin typeface="Arial"/>
                <a:ea typeface="Arial"/>
                <a:cs typeface="Arial"/>
                <a:sym typeface="Arial"/>
              </a:rPr>
              <a:t> the</a:t>
            </a:r>
            <a:r>
              <a:rPr sz="2000" dirty="0" smtClean="0">
                <a:latin typeface="Arial"/>
                <a:ea typeface="Arial"/>
                <a:cs typeface="Arial"/>
                <a:sym typeface="Arial"/>
              </a:rPr>
              <a:t> </a:t>
            </a:r>
            <a:r>
              <a:rPr sz="2000" dirty="0">
                <a:latin typeface="Arial"/>
                <a:ea typeface="Arial"/>
                <a:cs typeface="Arial"/>
                <a:sym typeface="Arial"/>
              </a:rPr>
              <a:t>Material </a:t>
            </a:r>
            <a:r>
              <a:rPr sz="2000" dirty="0" smtClean="0">
                <a:latin typeface="Arial"/>
                <a:ea typeface="Arial"/>
                <a:cs typeface="Arial"/>
                <a:sym typeface="Arial"/>
              </a:rPr>
              <a:t>Budget</a:t>
            </a:r>
            <a:endParaRPr lang="en-US" sz="2000" dirty="0">
              <a:latin typeface="Arial"/>
              <a:ea typeface="Arial"/>
              <a:cs typeface="Arial"/>
              <a:sym typeface="Arial"/>
            </a:endParaRPr>
          </a:p>
          <a:p>
            <a:pPr defTabSz="457200">
              <a:buSzPct val="100000"/>
              <a:defRPr sz="1800"/>
            </a:pPr>
            <a:r>
              <a:rPr lang="en-US" sz="2000" b="1" dirty="0" err="1" smtClean="0">
                <a:latin typeface="Arial"/>
                <a:ea typeface="Arial"/>
                <a:cs typeface="Arial"/>
                <a:sym typeface="Arial"/>
              </a:rPr>
              <a:t>Calorimetry</a:t>
            </a:r>
            <a:r>
              <a:rPr lang="en-US" sz="2000" b="1" dirty="0" smtClean="0">
                <a:latin typeface="Arial"/>
                <a:ea typeface="Arial"/>
                <a:cs typeface="Arial"/>
                <a:sym typeface="Arial"/>
              </a:rPr>
              <a:t>:</a:t>
            </a:r>
            <a:endParaRPr lang="en-US" sz="2000" b="1" dirty="0">
              <a:latin typeface="Arial"/>
              <a:ea typeface="Arial"/>
              <a:cs typeface="Arial"/>
              <a:sym typeface="Arial"/>
            </a:endParaRPr>
          </a:p>
          <a:p>
            <a:pPr marL="200526" indent="-200526" defTabSz="457200">
              <a:buSzPct val="100000"/>
              <a:buFontTx/>
              <a:buChar char="•"/>
              <a:defRPr sz="1800"/>
            </a:pPr>
            <a:r>
              <a:rPr lang="en-US" sz="2000" dirty="0" smtClean="0">
                <a:latin typeface="Arial"/>
                <a:ea typeface="Arial"/>
                <a:cs typeface="Arial"/>
                <a:sym typeface="Arial"/>
              </a:rPr>
              <a:t>Hermetic EMC and </a:t>
            </a:r>
            <a:r>
              <a:rPr lang="en-US" sz="2000" dirty="0" err="1" smtClean="0">
                <a:latin typeface="Arial"/>
                <a:ea typeface="Arial"/>
                <a:cs typeface="Arial"/>
                <a:sym typeface="Arial"/>
              </a:rPr>
              <a:t>HAC</a:t>
            </a:r>
            <a:r>
              <a:rPr lang="en-US" sz="2000" dirty="0" smtClean="0">
                <a:latin typeface="Arial"/>
                <a:ea typeface="Arial"/>
                <a:cs typeface="Arial"/>
                <a:sym typeface="Arial"/>
              </a:rPr>
              <a:t> </a:t>
            </a:r>
            <a:r>
              <a:rPr lang="en-US" sz="2000" dirty="0" err="1" smtClean="0">
                <a:latin typeface="Arial"/>
                <a:ea typeface="Arial"/>
                <a:cs typeface="Arial"/>
                <a:sym typeface="Arial"/>
              </a:rPr>
              <a:t>calorimetry</a:t>
            </a:r>
            <a:r>
              <a:rPr lang="en-US" sz="2000" dirty="0" smtClean="0">
                <a:latin typeface="Arial"/>
                <a:ea typeface="Arial"/>
                <a:cs typeface="Arial"/>
                <a:sym typeface="Arial"/>
              </a:rPr>
              <a:t> surrounding the silicon tracking with appropriate thicknesses (</a:t>
            </a:r>
            <a:r>
              <a:rPr lang="en-US" sz="2000" dirty="0" err="1" smtClean="0">
                <a:latin typeface="Arial"/>
                <a:ea typeface="Arial"/>
                <a:cs typeface="Arial"/>
                <a:sym typeface="Arial"/>
              </a:rPr>
              <a:t>X</a:t>
            </a:r>
            <a:r>
              <a:rPr lang="en-US" sz="2000" baseline="-25000" dirty="0" err="1" smtClean="0">
                <a:latin typeface="Arial"/>
                <a:ea typeface="Arial"/>
                <a:cs typeface="Arial"/>
                <a:sym typeface="Arial"/>
              </a:rPr>
              <a:t>0</a:t>
            </a:r>
            <a:r>
              <a:rPr lang="en-US" sz="2000" dirty="0" smtClean="0">
                <a:latin typeface="Arial"/>
                <a:ea typeface="Arial"/>
                <a:cs typeface="Arial"/>
                <a:sym typeface="Arial"/>
              </a:rPr>
              <a:t> and </a:t>
            </a:r>
            <a:r>
              <a:rPr lang="el-GR" sz="2000" dirty="0" smtClean="0">
                <a:latin typeface="Arial"/>
                <a:ea typeface="Arial"/>
                <a:cs typeface="Arial"/>
                <a:sym typeface="Arial"/>
              </a:rPr>
              <a:t>λ</a:t>
            </a:r>
            <a:r>
              <a:rPr lang="en-US" sz="2000" baseline="-25000" dirty="0" err="1" smtClean="0">
                <a:latin typeface="Arial"/>
                <a:ea typeface="Arial"/>
                <a:cs typeface="Arial"/>
                <a:sym typeface="Arial"/>
              </a:rPr>
              <a:t>i</a:t>
            </a:r>
            <a:r>
              <a:rPr lang="en-US" sz="2000" dirty="0" smtClean="0">
                <a:latin typeface="Arial"/>
                <a:ea typeface="Arial"/>
                <a:cs typeface="Arial"/>
                <a:sym typeface="Arial"/>
              </a:rPr>
              <a:t>)</a:t>
            </a:r>
          </a:p>
          <a:p>
            <a:pPr marL="200526" indent="-200526" defTabSz="457200">
              <a:buSzPct val="100000"/>
              <a:buFontTx/>
              <a:buChar char="•"/>
              <a:defRPr sz="1800"/>
            </a:pPr>
            <a:r>
              <a:rPr lang="en-US" sz="2000" dirty="0" smtClean="0">
                <a:latin typeface="Arial"/>
                <a:ea typeface="Arial"/>
                <a:cs typeface="Arial"/>
                <a:sym typeface="Arial"/>
              </a:rPr>
              <a:t>Technology</a:t>
            </a:r>
            <a:r>
              <a:rPr lang="en-US" sz="2000" dirty="0" smtClean="0">
                <a:latin typeface="Arial"/>
                <a:ea typeface="Arial"/>
                <a:cs typeface="Arial"/>
                <a:sym typeface="Arial"/>
              </a:rPr>
              <a:t> baseline in the Conceptual Design (CDR):</a:t>
            </a:r>
            <a:endParaRPr lang="en-US" sz="2000" dirty="0" smtClean="0">
              <a:latin typeface="Arial"/>
              <a:ea typeface="Arial"/>
              <a:cs typeface="Arial"/>
              <a:sym typeface="Arial"/>
            </a:endParaRPr>
          </a:p>
          <a:p>
            <a:pPr marL="342900" lvl="8" indent="-171450" defTabSz="457200">
              <a:buSzPct val="100000"/>
              <a:buFontTx/>
              <a:buChar char="•"/>
              <a:defRPr sz="1800"/>
            </a:pPr>
            <a:r>
              <a:rPr lang="en-US" sz="2000" dirty="0" smtClean="0">
                <a:latin typeface="Arial"/>
                <a:ea typeface="Arial"/>
                <a:cs typeface="Arial"/>
                <a:sym typeface="Arial"/>
              </a:rPr>
              <a:t>EMC: Liquid Argon Technology</a:t>
            </a:r>
            <a:endParaRPr lang="en-US" sz="2000" dirty="0">
              <a:latin typeface="Arial"/>
              <a:ea typeface="Arial"/>
              <a:cs typeface="Arial"/>
              <a:sym typeface="Arial"/>
            </a:endParaRPr>
          </a:p>
          <a:p>
            <a:pPr marL="342900" indent="-152400" defTabSz="457200">
              <a:buSzPct val="100000"/>
              <a:buFontTx/>
              <a:buChar char="•"/>
              <a:defRPr sz="1800"/>
            </a:pPr>
            <a:r>
              <a:rPr lang="en-US" sz="2000" dirty="0" err="1" smtClean="0">
                <a:latin typeface="Arial"/>
                <a:ea typeface="Arial"/>
                <a:cs typeface="Arial"/>
                <a:sym typeface="Arial"/>
              </a:rPr>
              <a:t>HAC</a:t>
            </a:r>
            <a:r>
              <a:rPr lang="en-US" sz="2000" dirty="0" smtClean="0">
                <a:latin typeface="Arial"/>
                <a:ea typeface="Arial"/>
                <a:cs typeface="Arial"/>
                <a:sym typeface="Arial"/>
              </a:rPr>
              <a:t>: Barrel Scintillator Tiles/Iron</a:t>
            </a:r>
          </a:p>
          <a:p>
            <a:pPr marL="390525" indent="-200025" defTabSz="457200">
              <a:buSzPct val="100000"/>
              <a:buFontTx/>
              <a:buChar char="•"/>
              <a:defRPr sz="1800"/>
            </a:pPr>
            <a:r>
              <a:rPr lang="en-US" sz="2000" dirty="0" err="1" smtClean="0">
                <a:latin typeface="Arial"/>
                <a:ea typeface="Arial"/>
                <a:cs typeface="Arial"/>
                <a:sym typeface="Arial"/>
              </a:rPr>
              <a:t>Fwd-Bwd</a:t>
            </a:r>
            <a:r>
              <a:rPr lang="en-US" sz="2000" dirty="0" smtClean="0">
                <a:latin typeface="Arial"/>
                <a:ea typeface="Arial"/>
                <a:cs typeface="Arial"/>
                <a:sym typeface="Arial"/>
              </a:rPr>
              <a:t> Inserts (Silicon/Tungsten-Silicon/Copper)</a:t>
            </a:r>
            <a:endParaRPr lang="en-US" sz="2000" dirty="0">
              <a:latin typeface="Arial"/>
              <a:ea typeface="Arial"/>
              <a:cs typeface="Arial"/>
              <a:sym typeface="Arial"/>
            </a:endParaRPr>
          </a:p>
          <a:p>
            <a:pPr marL="200526" lvl="0" indent="-200526" defTabSz="457200">
              <a:buSzPct val="100000"/>
              <a:buChar char="•"/>
              <a:defRPr sz="1800"/>
            </a:pPr>
            <a:endParaRPr lang="en-US" sz="2000" dirty="0" smtClean="0">
              <a:latin typeface="Arial"/>
              <a:ea typeface="Arial"/>
              <a:cs typeface="Arial"/>
              <a:sym typeface="Arial"/>
            </a:endParaRPr>
          </a:p>
        </p:txBody>
      </p:sp>
      <p:sp>
        <p:nvSpPr>
          <p:cNvPr id="2" name="Rounded Rectangle 1"/>
          <p:cNvSpPr/>
          <p:nvPr/>
        </p:nvSpPr>
        <p:spPr>
          <a:xfrm>
            <a:off x="15152820" y="16075254"/>
            <a:ext cx="5984705" cy="3006496"/>
          </a:xfrm>
          <a:prstGeom prst="roundRect">
            <a:avLst>
              <a:gd name="adj" fmla="val 6846"/>
            </a:avLst>
          </a:prstGeom>
          <a:solidFill>
            <a:srgbClr val="FFFFFF"/>
          </a:solidFill>
          <a:ln w="25400" cap="flat">
            <a:solidFill>
              <a:srgbClr val="4F81BD"/>
            </a:solidFill>
            <a:prstDash val="solid"/>
            <a:bevel/>
          </a:ln>
          <a:effectLst>
            <a:glow rad="139700">
              <a:schemeClr val="accent1">
                <a:satMod val="175000"/>
                <a:alpha val="40000"/>
              </a:schemeClr>
            </a:glow>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5800" b="0" i="0" u="none" strike="noStrike" cap="none" spc="0" normalizeH="0" baseline="0">
              <a:ln>
                <a:noFill/>
              </a:ln>
              <a:solidFill>
                <a:srgbClr val="000000"/>
              </a:solidFill>
              <a:effectLst/>
              <a:uFillTx/>
              <a:latin typeface="Calibri"/>
              <a:ea typeface="Calibri"/>
              <a:cs typeface="Calibri"/>
              <a:sym typeface="Calibri"/>
            </a:endParaRPr>
          </a:p>
        </p:txBody>
      </p:sp>
      <p:pic>
        <p:nvPicPr>
          <p:cNvPr id="105" name="LHeD_Tracker-3D.dd4hep.pdf"/>
          <p:cNvPicPr/>
          <p:nvPr/>
        </p:nvPicPr>
        <p:blipFill>
          <a:blip r:embed="rId18">
            <a:extLst/>
          </a:blip>
          <a:srcRect l="11166" r="15400"/>
          <a:stretch>
            <a:fillRect/>
          </a:stretch>
        </p:blipFill>
        <p:spPr>
          <a:xfrm rot="2326137">
            <a:off x="15679527" y="15052117"/>
            <a:ext cx="4770283" cy="4484011"/>
          </a:xfrm>
          <a:prstGeom prst="rect">
            <a:avLst/>
          </a:prstGeom>
          <a:ln w="12700">
            <a:miter lim="400000"/>
          </a:ln>
        </p:spPr>
      </p:pic>
      <p:sp>
        <p:nvSpPr>
          <p:cNvPr id="128" name="Shape 27"/>
          <p:cNvSpPr/>
          <p:nvPr/>
        </p:nvSpPr>
        <p:spPr>
          <a:xfrm>
            <a:off x="15266177" y="18575686"/>
            <a:ext cx="239062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1477962">
              <a:spcBef>
                <a:spcPts val="900"/>
              </a:spcBef>
              <a:defRPr sz="1800"/>
            </a:pPr>
            <a:r>
              <a:rPr lang="en-US" sz="2000" b="1" dirty="0" smtClean="0">
                <a:latin typeface="Arial"/>
                <a:ea typeface="Arial"/>
                <a:cs typeface="Arial"/>
                <a:sym typeface="Arial"/>
              </a:rPr>
              <a:t>Tracking Layout</a:t>
            </a:r>
            <a:endParaRPr lang="en-US" sz="2000" dirty="0" smtClean="0">
              <a:latin typeface="Arial"/>
              <a:ea typeface="Arial"/>
              <a:cs typeface="Arial"/>
              <a:sym typeface="Arial"/>
            </a:endParaRPr>
          </a:p>
        </p:txBody>
      </p:sp>
      <p:grpSp>
        <p:nvGrpSpPr>
          <p:cNvPr id="30" name="Group 30"/>
          <p:cNvGrpSpPr/>
          <p:nvPr/>
        </p:nvGrpSpPr>
        <p:grpSpPr>
          <a:xfrm>
            <a:off x="17715852" y="17785613"/>
            <a:ext cx="3288355" cy="1296136"/>
            <a:chOff x="0" y="0"/>
            <a:chExt cx="3288353" cy="1296134"/>
          </a:xfrm>
        </p:grpSpPr>
        <p:pic>
          <p:nvPicPr>
            <p:cNvPr id="28" name="image20.png"/>
            <p:cNvPicPr/>
            <p:nvPr/>
          </p:nvPicPr>
          <p:blipFill>
            <a:blip r:embed="rId19">
              <a:extLst>
                <a:ext uri="{BEBA8EAE-BF5A-486C-A8C5-ECC9F3942E4B}">
                  <a14:imgProps xmlns:a14="http://schemas.microsoft.com/office/drawing/2010/main">
                    <a14:imgLayer r:embed="rId20">
                      <a14:imgEffect>
                        <a14:brightnessContrast bright="-40000" contrast="40000"/>
                      </a14:imgEffect>
                    </a14:imgLayer>
                  </a14:imgProps>
                </a:ext>
              </a:extLst>
            </a:blip>
            <a:stretch>
              <a:fillRect/>
            </a:stretch>
          </p:blipFill>
          <p:spPr>
            <a:xfrm flipH="1">
              <a:off x="0" y="60277"/>
              <a:ext cx="1661094" cy="1175790"/>
            </a:xfrm>
            <a:prstGeom prst="rect">
              <a:avLst/>
            </a:prstGeom>
            <a:ln w="12700" cap="flat">
              <a:noFill/>
              <a:miter lim="400000"/>
            </a:ln>
            <a:effectLst/>
          </p:spPr>
        </p:pic>
        <p:pic>
          <p:nvPicPr>
            <p:cNvPr id="29" name="image21.png"/>
            <p:cNvPicPr/>
            <p:nvPr/>
          </p:nvPicPr>
          <p:blipFill>
            <a:blip r:embed="rId21">
              <a:extLst>
                <a:ext uri="{BEBA8EAE-BF5A-486C-A8C5-ECC9F3942E4B}">
                  <a14:imgProps xmlns:a14="http://schemas.microsoft.com/office/drawing/2010/main">
                    <a14:imgLayer r:embed="rId22">
                      <a14:imgEffect>
                        <a14:brightnessContrast bright="-40000" contrast="40000"/>
                      </a14:imgEffect>
                    </a14:imgLayer>
                  </a14:imgProps>
                </a:ext>
              </a:extLst>
            </a:blip>
            <a:srcRect/>
            <a:stretch>
              <a:fillRect/>
            </a:stretch>
          </p:blipFill>
          <p:spPr>
            <a:xfrm flipH="1">
              <a:off x="1452841" y="0"/>
              <a:ext cx="1835513" cy="1296135"/>
            </a:xfrm>
            <a:prstGeom prst="rect">
              <a:avLst/>
            </a:prstGeom>
            <a:ln w="12700" cap="flat">
              <a:noFill/>
              <a:miter lim="400000"/>
            </a:ln>
            <a:effectLst/>
          </p:spPr>
        </p:pic>
      </p:grpSp>
      <p:sp>
        <p:nvSpPr>
          <p:cNvPr id="129" name="Rounded Rectangle 128"/>
          <p:cNvSpPr/>
          <p:nvPr/>
        </p:nvSpPr>
        <p:spPr>
          <a:xfrm>
            <a:off x="15147333" y="13733400"/>
            <a:ext cx="5984705" cy="2147651"/>
          </a:xfrm>
          <a:prstGeom prst="roundRect">
            <a:avLst>
              <a:gd name="adj" fmla="val 6846"/>
            </a:avLst>
          </a:prstGeom>
          <a:solidFill>
            <a:srgbClr val="FFFFFF"/>
          </a:solidFill>
          <a:ln w="25400" cap="flat">
            <a:solidFill>
              <a:srgbClr val="00B050"/>
            </a:solidFill>
            <a:prstDash val="solid"/>
            <a:bevel/>
          </a:ln>
          <a:effectLst>
            <a:glow rad="139700">
              <a:srgbClr val="00B050">
                <a:alpha val="40000"/>
              </a:srgbClr>
            </a:glow>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5800" b="0" i="0" u="none" strike="noStrike" cap="none" spc="0" normalizeH="0" baseline="0">
              <a:ln>
                <a:noFill/>
              </a:ln>
              <a:solidFill>
                <a:srgbClr val="000000"/>
              </a:solidFill>
              <a:effectLst/>
              <a:uFillTx/>
              <a:latin typeface="Calibri"/>
              <a:ea typeface="Calibri"/>
              <a:cs typeface="Calibri"/>
              <a:sym typeface="Calibri"/>
            </a:endParaRPr>
          </a:p>
        </p:txBody>
      </p:sp>
      <p:grpSp>
        <p:nvGrpSpPr>
          <p:cNvPr id="26" name="Group 26"/>
          <p:cNvGrpSpPr/>
          <p:nvPr/>
        </p:nvGrpSpPr>
        <p:grpSpPr>
          <a:xfrm>
            <a:off x="15870236" y="14142220"/>
            <a:ext cx="5110164" cy="1662930"/>
            <a:chOff x="0" y="3174"/>
            <a:chExt cx="5110163" cy="1662929"/>
          </a:xfrm>
        </p:grpSpPr>
        <p:pic>
          <p:nvPicPr>
            <p:cNvPr id="24" name="image.png"/>
            <p:cNvPicPr/>
            <p:nvPr/>
          </p:nvPicPr>
          <p:blipFill>
            <a:blip r:embed="rId23">
              <a:extLst/>
            </a:blip>
            <a:srcRect l="2096" t="27896" r="41140" b="28982"/>
            <a:stretch>
              <a:fillRect/>
            </a:stretch>
          </p:blipFill>
          <p:spPr>
            <a:xfrm flipH="1">
              <a:off x="0" y="5578"/>
              <a:ext cx="3594101" cy="1660525"/>
            </a:xfrm>
            <a:prstGeom prst="rect">
              <a:avLst/>
            </a:prstGeom>
            <a:ln w="12700" cap="flat">
              <a:noFill/>
              <a:miter lim="400000"/>
            </a:ln>
            <a:effectLst/>
          </p:spPr>
        </p:pic>
        <p:pic>
          <p:nvPicPr>
            <p:cNvPr id="25" name="image.png"/>
            <p:cNvPicPr/>
            <p:nvPr/>
          </p:nvPicPr>
          <p:blipFill>
            <a:blip r:embed="rId23">
              <a:extLst/>
            </a:blip>
            <a:srcRect l="62718" t="323" r="13232" b="28982"/>
            <a:stretch>
              <a:fillRect/>
            </a:stretch>
          </p:blipFill>
          <p:spPr>
            <a:xfrm>
              <a:off x="3587750" y="3174"/>
              <a:ext cx="1522413" cy="1657351"/>
            </a:xfrm>
            <a:prstGeom prst="rect">
              <a:avLst/>
            </a:prstGeom>
            <a:ln w="12700" cap="flat">
              <a:noFill/>
              <a:miter lim="400000"/>
            </a:ln>
            <a:effectLst/>
          </p:spPr>
        </p:pic>
      </p:grpSp>
      <p:sp>
        <p:nvSpPr>
          <p:cNvPr id="127" name="Shape 27"/>
          <p:cNvSpPr/>
          <p:nvPr/>
        </p:nvSpPr>
        <p:spPr>
          <a:xfrm>
            <a:off x="17097395" y="13744773"/>
            <a:ext cx="239062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1477962">
              <a:spcBef>
                <a:spcPts val="900"/>
              </a:spcBef>
              <a:defRPr sz="1800"/>
            </a:pPr>
            <a:r>
              <a:rPr sz="2000" b="1" dirty="0" err="1" smtClean="0">
                <a:latin typeface="Arial"/>
                <a:ea typeface="Arial"/>
                <a:cs typeface="Arial"/>
                <a:sym typeface="Arial"/>
              </a:rPr>
              <a:t>Beampipe</a:t>
            </a:r>
            <a:r>
              <a:rPr sz="2000" b="1" dirty="0" smtClean="0">
                <a:latin typeface="Arial"/>
                <a:ea typeface="Arial"/>
                <a:cs typeface="Arial"/>
                <a:sym typeface="Arial"/>
              </a:rPr>
              <a:t> </a:t>
            </a:r>
            <a:r>
              <a:rPr lang="en-US" sz="2000" b="1" dirty="0" smtClean="0">
                <a:latin typeface="Arial"/>
                <a:ea typeface="Arial"/>
                <a:cs typeface="Arial"/>
                <a:sym typeface="Arial"/>
              </a:rPr>
              <a:t>Design</a:t>
            </a:r>
            <a:endParaRPr lang="en-US" sz="2000" dirty="0" smtClean="0">
              <a:latin typeface="Arial"/>
              <a:ea typeface="Arial"/>
              <a:cs typeface="Arial"/>
              <a:sym typeface="Arial"/>
            </a:endParaRPr>
          </a:p>
        </p:txBody>
      </p:sp>
      <p:sp>
        <p:nvSpPr>
          <p:cNvPr id="130" name="Shape 83"/>
          <p:cNvSpPr/>
          <p:nvPr/>
        </p:nvSpPr>
        <p:spPr>
          <a:xfrm>
            <a:off x="7615238" y="5537200"/>
            <a:ext cx="4134406" cy="369332"/>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3200"/>
            </a:lvl1pPr>
          </a:lstStyle>
          <a:p>
            <a:pPr lvl="0">
              <a:defRPr sz="1800"/>
            </a:pPr>
            <a:r>
              <a:rPr lang="en-US" sz="2400" b="1" dirty="0" smtClean="0"/>
              <a:t>Resolving the Proton Structure</a:t>
            </a:r>
            <a:endParaRPr sz="2400" b="1" dirty="0"/>
          </a:p>
        </p:txBody>
      </p:sp>
      <p:sp>
        <p:nvSpPr>
          <p:cNvPr id="131" name="Shape 83"/>
          <p:cNvSpPr/>
          <p:nvPr/>
        </p:nvSpPr>
        <p:spPr>
          <a:xfrm>
            <a:off x="19338534" y="11173023"/>
            <a:ext cx="1473894" cy="369332"/>
          </a:xfrm>
          <a:prstGeom prst="rect">
            <a:avLst/>
          </a:prstGeom>
          <a:noFill/>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3200"/>
            </a:lvl1pPr>
          </a:lstStyle>
          <a:p>
            <a:pPr lvl="0">
              <a:defRPr sz="1800"/>
            </a:pPr>
            <a:r>
              <a:rPr lang="en-US" sz="2000" b="1" dirty="0" err="1" smtClean="0">
                <a:latin typeface="Times New Roman" panose="02020603050405020304" pitchFamily="18" charset="0"/>
                <a:cs typeface="Times New Roman" panose="02020603050405020304" pitchFamily="18" charset="0"/>
              </a:rPr>
              <a:t>Bjorken</a:t>
            </a:r>
            <a:r>
              <a:rPr lang="en-US" sz="20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x</a:t>
            </a:r>
            <a:endParaRPr sz="2400" b="1" dirty="0">
              <a:latin typeface="Times New Roman" panose="02020603050405020304" pitchFamily="18" charset="0"/>
              <a:cs typeface="Times New Roman" panose="02020603050405020304" pitchFamily="18" charset="0"/>
            </a:endParaRPr>
          </a:p>
        </p:txBody>
      </p:sp>
      <p:sp>
        <p:nvSpPr>
          <p:cNvPr id="132" name="Shape 83"/>
          <p:cNvSpPr/>
          <p:nvPr/>
        </p:nvSpPr>
        <p:spPr>
          <a:xfrm rot="16200000">
            <a:off x="12448641" y="6054191"/>
            <a:ext cx="1454185" cy="369332"/>
          </a:xfrm>
          <a:prstGeom prst="rect">
            <a:avLst/>
          </a:prstGeom>
          <a:noFill/>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3200"/>
            </a:lvl1pPr>
          </a:lstStyle>
          <a:p>
            <a:pPr lvl="0">
              <a:defRPr sz="1800"/>
            </a:pPr>
            <a:r>
              <a:rPr lang="en-US" sz="2400" b="1" dirty="0" err="1" smtClean="0">
                <a:latin typeface="Times New Roman" panose="02020603050405020304" pitchFamily="18" charset="0"/>
                <a:cs typeface="Times New Roman" panose="02020603050405020304" pitchFamily="18" charset="0"/>
              </a:rPr>
              <a:t>Q</a:t>
            </a:r>
            <a:r>
              <a:rPr lang="en-US" sz="2400" b="1" baseline="30000" dirty="0" err="1" smtClean="0">
                <a:latin typeface="Times New Roman" panose="02020603050405020304" pitchFamily="18" charset="0"/>
                <a:cs typeface="Times New Roman" panose="02020603050405020304" pitchFamily="18" charset="0"/>
              </a:rPr>
              <a:t>2</a:t>
            </a:r>
            <a:r>
              <a:rPr lang="en-US" sz="2400" b="1" baseline="30000"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GeV</a:t>
            </a:r>
            <a:r>
              <a:rPr lang="en-US" sz="2400" b="1" baseline="30000" dirty="0" err="1" smtClean="0">
                <a:latin typeface="Times New Roman" panose="02020603050405020304" pitchFamily="18" charset="0"/>
                <a:cs typeface="Times New Roman" panose="02020603050405020304" pitchFamily="18" charset="0"/>
              </a:rPr>
              <a:t>2</a:t>
            </a:r>
            <a:endParaRPr sz="2400" b="1" dirty="0">
              <a:latin typeface="Times New Roman" panose="02020603050405020304" pitchFamily="18" charset="0"/>
              <a:cs typeface="Times New Roman" panose="02020603050405020304" pitchFamily="18" charset="0"/>
            </a:endParaRPr>
          </a:p>
        </p:txBody>
      </p:sp>
      <p:sp>
        <p:nvSpPr>
          <p:cNvPr id="133" name="Shape 83"/>
          <p:cNvSpPr/>
          <p:nvPr/>
        </p:nvSpPr>
        <p:spPr>
          <a:xfrm>
            <a:off x="2006600" y="5518150"/>
            <a:ext cx="4035436" cy="369332"/>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square" lIns="0" tIns="0" rIns="0" bIns="0">
            <a:spAutoFit/>
          </a:bodyPr>
          <a:lstStyle>
            <a:lvl1pPr defTabSz="457200">
              <a:defRPr sz="3200"/>
            </a:lvl1pPr>
          </a:lstStyle>
          <a:p>
            <a:pPr lvl="0">
              <a:defRPr sz="1800"/>
            </a:pPr>
            <a:r>
              <a:rPr lang="en-US" sz="2400" b="1" dirty="0" err="1" smtClean="0"/>
              <a:t>LHeC</a:t>
            </a:r>
            <a:r>
              <a:rPr lang="en-US" sz="2400" b="1" dirty="0" smtClean="0"/>
              <a:t> x-</a:t>
            </a:r>
            <a:r>
              <a:rPr lang="en-US" sz="2400" b="1" dirty="0" err="1" smtClean="0"/>
              <a:t>Q</a:t>
            </a:r>
            <a:r>
              <a:rPr lang="en-US" sz="2400" b="1" baseline="30000" dirty="0" err="1" smtClean="0"/>
              <a:t>2</a:t>
            </a:r>
            <a:r>
              <a:rPr lang="en-US" sz="2400" b="1" dirty="0" smtClean="0"/>
              <a:t> DIS </a:t>
            </a:r>
            <a:r>
              <a:rPr lang="en-US" sz="2400" b="1" dirty="0"/>
              <a:t>k</a:t>
            </a:r>
            <a:r>
              <a:rPr lang="en-US" sz="2400" b="1" dirty="0" smtClean="0"/>
              <a:t>inematic </a:t>
            </a:r>
            <a:r>
              <a:rPr lang="en-US" sz="2400" b="1" dirty="0"/>
              <a:t>p</a:t>
            </a:r>
            <a:r>
              <a:rPr lang="en-US" sz="2400" b="1" dirty="0" smtClean="0"/>
              <a:t>lane</a:t>
            </a:r>
            <a:endParaRPr sz="2400" b="1" dirty="0"/>
          </a:p>
        </p:txBody>
      </p:sp>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583732" y="6152999"/>
            <a:ext cx="2243268" cy="2086240"/>
          </a:xfrm>
          <a:prstGeom prst="rect">
            <a:avLst/>
          </a:prstGeom>
          <a:ln>
            <a:solidFill>
              <a:srgbClr val="FFC000"/>
            </a:solidFill>
          </a:ln>
          <a:effectLst>
            <a:glow rad="139700">
              <a:srgbClr val="FFC000">
                <a:alpha val="40000"/>
              </a:srgbClr>
            </a:glow>
          </a:effectLst>
        </p:spPr>
      </p:pic>
      <p:sp>
        <p:nvSpPr>
          <p:cNvPr id="135" name="Shape 85"/>
          <p:cNvSpPr/>
          <p:nvPr/>
        </p:nvSpPr>
        <p:spPr>
          <a:xfrm flipH="1" flipV="1">
            <a:off x="18999200" y="10692670"/>
            <a:ext cx="280990" cy="1"/>
          </a:xfrm>
          <a:prstGeom prst="line">
            <a:avLst/>
          </a:prstGeom>
          <a:noFill/>
          <a:ln w="25400" cap="flat">
            <a:solidFill>
              <a:srgbClr val="FF2800"/>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6" name="Shape 85"/>
          <p:cNvSpPr/>
          <p:nvPr/>
        </p:nvSpPr>
        <p:spPr>
          <a:xfrm flipH="1" flipV="1">
            <a:off x="19075400" y="8642349"/>
            <a:ext cx="280990" cy="1"/>
          </a:xfrm>
          <a:prstGeom prst="line">
            <a:avLst/>
          </a:prstGeom>
          <a:noFill/>
          <a:ln w="25400" cap="flat">
            <a:solidFill>
              <a:srgbClr val="00B050"/>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37" name="Shape 85"/>
          <p:cNvSpPr/>
          <p:nvPr/>
        </p:nvSpPr>
        <p:spPr>
          <a:xfrm flipH="1" flipV="1">
            <a:off x="19023010" y="6584950"/>
            <a:ext cx="280990" cy="1"/>
          </a:xfrm>
          <a:prstGeom prst="line">
            <a:avLst/>
          </a:prstGeom>
          <a:noFill/>
          <a:ln w="25400" cap="flat">
            <a:solidFill>
              <a:srgbClr val="0070C0"/>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4" name="Rectangle 3"/>
          <p:cNvSpPr/>
          <p:nvPr/>
        </p:nvSpPr>
        <p:spPr>
          <a:xfrm>
            <a:off x="177800" y="18772485"/>
            <a:ext cx="12522772" cy="400110"/>
          </a:xfrm>
          <a:prstGeom prst="rect">
            <a:avLst/>
          </a:prstGeom>
        </p:spPr>
        <p:txBody>
          <a:bodyPr wrap="square">
            <a:spAutoFit/>
          </a:bodyPr>
          <a:lstStyle/>
          <a:p>
            <a:pPr marL="171450" indent="-171450">
              <a:buFont typeface="Arial" panose="020B0604020202020204" pitchFamily="34" charset="0"/>
              <a:buChar char="•"/>
            </a:pPr>
            <a:r>
              <a:rPr lang="en-US" sz="2000" dirty="0" err="1" smtClean="0">
                <a:latin typeface="Arial" panose="020B0604020202020204" pitchFamily="34" charset="0"/>
                <a:cs typeface="Arial" panose="020B0604020202020204" pitchFamily="34" charset="0"/>
              </a:rPr>
              <a:t>Fwd</a:t>
            </a:r>
            <a:r>
              <a:rPr lang="en-US" sz="2000" dirty="0" smtClean="0">
                <a:latin typeface="Arial" panose="020B0604020202020204" pitchFamily="34" charset="0"/>
                <a:cs typeface="Arial" panose="020B0604020202020204" pitchFamily="34" charset="0"/>
              </a:rPr>
              <a:t>/</a:t>
            </a:r>
            <a:r>
              <a:rPr lang="en-US" sz="2000" dirty="0" err="1" smtClean="0">
                <a:latin typeface="Arial" panose="020B0604020202020204" pitchFamily="34" charset="0"/>
                <a:cs typeface="Arial" panose="020B0604020202020204" pitchFamily="34" charset="0"/>
              </a:rPr>
              <a:t>bwd</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asymmetry reflecting beam </a:t>
            </a:r>
            <a:r>
              <a:rPr lang="en-US" sz="2000" dirty="0" smtClean="0">
                <a:latin typeface="Arial" panose="020B0604020202020204" pitchFamily="34" charset="0"/>
                <a:cs typeface="Arial" panose="020B0604020202020204" pitchFamily="34" charset="0"/>
              </a:rPr>
              <a:t>energies; central detector </a:t>
            </a:r>
            <a:r>
              <a:rPr lang="en-US" sz="2000" dirty="0" err="1" smtClean="0">
                <a:latin typeface="Arial" panose="020B0604020202020204" pitchFamily="34" charset="0"/>
                <a:cs typeface="Arial" panose="020B0604020202020204" pitchFamily="34" charset="0"/>
              </a:rPr>
              <a:t>14m</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x </a:t>
            </a:r>
            <a:r>
              <a:rPr lang="en-US" sz="2000" dirty="0" err="1" smtClean="0">
                <a:latin typeface="Arial" panose="020B0604020202020204" pitchFamily="34" charset="0"/>
                <a:cs typeface="Arial" panose="020B0604020202020204" pitchFamily="34" charset="0"/>
              </a:rPr>
              <a:t>9m</a:t>
            </a:r>
            <a:endParaRPr lang="en-US" sz="2000" dirty="0">
              <a:latin typeface="Arial" panose="020B0604020202020204" pitchFamily="34" charset="0"/>
              <a:cs typeface="Arial" panose="020B0604020202020204" pitchFamily="34" charset="0"/>
            </a:endParaRPr>
          </a:p>
        </p:txBody>
      </p:sp>
    </p:spTree>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163</TotalTime>
  <Words>413</Words>
  <Application>Microsoft Macintosh PowerPoint</Application>
  <PresentationFormat>Custom</PresentationFormat>
  <Paragraphs>93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vt:lpstr>
      <vt:lpstr>Design of a New Detector for ep/eA Collisions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 New Detector for ep/eA Collisions</dc:title>
  <dc:creator>polini</dc:creator>
  <cp:lastModifiedBy>max klein</cp:lastModifiedBy>
  <cp:revision>20</cp:revision>
  <cp:lastPrinted>2014-06-24T15:32:44Z</cp:lastPrinted>
  <dcterms:modified xsi:type="dcterms:W3CDTF">2014-06-24T19:41:02Z</dcterms:modified>
</cp:coreProperties>
</file>