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8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83"/>
  </p:normalViewPr>
  <p:slideViewPr>
    <p:cSldViewPr snapToGrid="0" snapToObjects="1">
      <p:cViewPr varScale="1">
        <p:scale>
          <a:sx n="76" d="100"/>
          <a:sy n="76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7A37-5937-894E-B0FE-4425BE3C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BC861-A9A9-2345-98E2-7A71AD82B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AF03B-17B0-8549-A306-38E84795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D442F-4C61-7443-ACC5-FF225ADB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62381-9605-8F44-B7D8-7174596B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24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5E5B-8678-B84D-AC3D-46833476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BB0D2-BC92-1D4F-9513-5D01F106C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487D-2C10-7F4B-8EDA-CCE73738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496F1-F5D2-864D-B705-83BC363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DC0F-9671-244E-AF19-926EE297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84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47B90-02FD-3B46-9609-3DFDD0168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46BF1-DF60-C141-8679-B8AA2F28E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3E3E-FAC8-3042-A1B3-5E5F5750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FE51-6451-E84C-AE68-25ADF872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77801-C681-684E-93A4-8ABBFF82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82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60DD-22E1-7F46-A7BA-04DCB214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A347C-DF05-384E-AF96-ABE7AD2D1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EB815-E1C9-F84A-B0A8-3A033BFA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8E241-AEA5-284C-82A9-7AE1CF9C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6AC50-1473-9143-BE65-A048A44F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1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03783-1B75-A84A-9F49-A3C78562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61A7C-2449-2C40-8D63-699A63F39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7B537-47CB-D741-A2E8-7D05339E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EB69-6274-1243-A2E7-5D85F154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31E64-DA8D-F540-A899-6ECE519B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00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40C1-8688-0E49-8B2A-874639DA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65735-F433-5D43-AD7E-6C57F8137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5A3B3-B96E-4A4C-BBA8-3EA19D24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C78FA-5364-084A-8284-6FD21896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3F033-2AAF-A04C-A1A6-EFAC252C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AADCB-6D26-6C47-B659-A6A3C707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02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A9A0-206B-A449-9CCD-8993FAE2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E0895-A1DE-F84C-949C-7284EA5A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AB476-9700-F94F-92A0-ECFC28D7E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59EFA-AA4B-4A48-8DBC-56143CB1C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C5EAE-66C1-384D-9643-11D0042BE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0FAFA-2EF9-5440-97D1-2A68E1697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D2161-5BB3-3445-BB4D-EECDA4EB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78619B-5116-C747-937A-31B96FCC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37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B78C-467C-A748-A23A-515207C9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E620-4B04-5447-9330-EC71A1C0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17EAF-8087-9A4D-9D76-2E675D78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5775A-0C37-894D-8485-6E39868A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9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5C10A-7A1C-5F4B-8C9C-4C5CABCB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EE650-45E8-A84A-8F94-F06C3689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9B9EC-3A59-024D-B125-481F436C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81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3C4-62A3-CA49-8F1F-61C6B2A3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DE195-EB39-1445-9359-168C0FA2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58A8-80DC-044D-82E0-99ADF391B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80DAE-CA1D-4845-A6E0-6493FACF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2E561-67DC-8C48-8A8C-443836C0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AAB72-559B-E04A-B81B-82303D78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71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5AE9-5777-954A-B56B-7689ADA1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751E8-EDF5-7440-ACB9-CE8E64B3F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35149-2270-434F-9281-C493BB61B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90534-29CC-1445-AB3C-53D2B7C8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AF8E3-F005-2D40-AFE7-1F99B17D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5F4F7-05ED-3244-AB6C-5FF32961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434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91261-805B-B446-A8B4-6B3EE198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A3550-D5A5-414D-9A5A-28D30F53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A63F0-1816-414E-9B41-2092B1B01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70EC2-63FF-8A4E-8FDC-30E390F1B33F}" type="datetimeFigureOut">
              <a:rPr lang="de-DE" smtClean="0"/>
              <a:t>28.06.19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A0D72-36BA-2D4E-B94F-314F76FAB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BE062-C938-764D-99EE-5DB5DA866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E408-654D-584C-9A02-C1EB60CD6C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05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6383-79C1-CD4C-B21D-85919C099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73063"/>
            <a:ext cx="9144000" cy="7318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 in </a:t>
            </a:r>
            <a:r>
              <a:rPr lang="de-DE" sz="3600" b="1" dirty="0" err="1">
                <a:solidFill>
                  <a:srgbClr val="002060"/>
                </a:solidFill>
              </a:rPr>
              <a:t>ep</a:t>
            </a:r>
            <a:endParaRPr lang="de-DE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30DD6-4DA0-E74B-89B8-2E06C582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4" y="1010949"/>
            <a:ext cx="2131718" cy="184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F277A-B7F4-644A-8FE6-4516C52E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3" y="3408784"/>
            <a:ext cx="2336800" cy="196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21959-AB3B-8F40-AA5D-CD51B41F4A89}"/>
              </a:ext>
            </a:extLst>
          </p:cNvPr>
          <p:cNvSpPr txBox="1"/>
          <p:nvPr/>
        </p:nvSpPr>
        <p:spPr>
          <a:xfrm>
            <a:off x="544327" y="554315"/>
            <a:ext cx="18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Currents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ACB36-B5BF-3C45-8488-90009CBCFE4E}"/>
              </a:ext>
            </a:extLst>
          </p:cNvPr>
          <p:cNvSpPr txBox="1"/>
          <p:nvPr/>
        </p:nvSpPr>
        <p:spPr>
          <a:xfrm>
            <a:off x="544327" y="2937071"/>
            <a:ext cx="17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Neutral </a:t>
            </a:r>
            <a:r>
              <a:rPr lang="de-DE" dirty="0" err="1"/>
              <a:t>Currents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3333E-D1DE-054E-9885-04DA22A4D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521" y="2284815"/>
            <a:ext cx="8859976" cy="4043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EE412-E240-5A47-9FF1-14596F205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412" y="609500"/>
            <a:ext cx="3210984" cy="869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B3447B-DB5D-074E-A6E5-112B7B38E18A}"/>
              </a:ext>
            </a:extLst>
          </p:cNvPr>
          <p:cNvSpPr txBox="1"/>
          <p:nvPr/>
        </p:nvSpPr>
        <p:spPr>
          <a:xfrm>
            <a:off x="10250631" y="1478885"/>
            <a:ext cx="133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published</a:t>
            </a:r>
            <a:endParaRPr lang="de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542B5-113B-4443-A772-7CA9977A51DC}"/>
              </a:ext>
            </a:extLst>
          </p:cNvPr>
          <p:cNvSpPr txBox="1"/>
          <p:nvPr/>
        </p:nvSpPr>
        <p:spPr>
          <a:xfrm>
            <a:off x="4538236" y="2348270"/>
            <a:ext cx="58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Prospects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signal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strength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measurements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Higgs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decays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E6531-02B0-F24B-B80D-64A0DB64A4BC}"/>
              </a:ext>
            </a:extLst>
          </p:cNvPr>
          <p:cNvSpPr/>
          <p:nvPr/>
        </p:nvSpPr>
        <p:spPr>
          <a:xfrm>
            <a:off x="8164696" y="404283"/>
            <a:ext cx="3619500" cy="1401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BCF30-3CE6-D949-B30B-75726185D16D}"/>
              </a:ext>
            </a:extLst>
          </p:cNvPr>
          <p:cNvSpPr txBox="1"/>
          <p:nvPr/>
        </p:nvSpPr>
        <p:spPr>
          <a:xfrm>
            <a:off x="285503" y="5728520"/>
            <a:ext cx="2573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LHeC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DE" dirty="0"/>
              <a:t>      1ab</a:t>
            </a:r>
            <a:r>
              <a:rPr lang="de-DE" baseline="30000" dirty="0"/>
              <a:t>-1</a:t>
            </a:r>
            <a:r>
              <a:rPr lang="de-DE" dirty="0"/>
              <a:t>,    7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  <a:p>
            <a:r>
              <a:rPr lang="de-DE" b="1" dirty="0">
                <a:solidFill>
                  <a:schemeClr val="accent2"/>
                </a:solidFill>
              </a:rPr>
              <a:t>HE </a:t>
            </a:r>
            <a:r>
              <a:rPr lang="de-DE" b="1" dirty="0" err="1">
                <a:solidFill>
                  <a:schemeClr val="accent2"/>
                </a:solidFill>
              </a:rPr>
              <a:t>LHeC</a:t>
            </a:r>
            <a:r>
              <a:rPr lang="de-DE" dirty="0"/>
              <a:t>: 2ab</a:t>
            </a:r>
            <a:r>
              <a:rPr lang="de-DE" baseline="30000" dirty="0"/>
              <a:t>-1</a:t>
            </a:r>
            <a:r>
              <a:rPr lang="de-DE" dirty="0"/>
              <a:t>, 13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  <a:p>
            <a:r>
              <a:rPr lang="de-DE" b="1" dirty="0">
                <a:solidFill>
                  <a:srgbClr val="00B050"/>
                </a:solidFill>
              </a:rPr>
              <a:t>FCC-eh:    </a:t>
            </a:r>
            <a:r>
              <a:rPr lang="de-DE" dirty="0"/>
              <a:t>2ab</a:t>
            </a:r>
            <a:r>
              <a:rPr lang="de-DE" baseline="30000" dirty="0"/>
              <a:t>-1</a:t>
            </a:r>
            <a:r>
              <a:rPr lang="de-DE" dirty="0"/>
              <a:t>, 50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95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dirty="0" err="1">
                <a:solidFill>
                  <a:srgbClr val="002060"/>
                </a:solidFill>
              </a:rPr>
              <a:t>LHeC</a:t>
            </a:r>
            <a:r>
              <a:rPr lang="de-DE" sz="4000" dirty="0">
                <a:solidFill>
                  <a:srgbClr val="002060"/>
                </a:solidFill>
              </a:rPr>
              <a:t> </a:t>
            </a:r>
            <a:r>
              <a:rPr lang="de-DE" sz="4000" dirty="0" err="1">
                <a:solidFill>
                  <a:srgbClr val="002060"/>
                </a:solidFill>
              </a:rPr>
              <a:t>and</a:t>
            </a:r>
            <a:r>
              <a:rPr lang="de-DE" sz="4000" dirty="0">
                <a:solidFill>
                  <a:srgbClr val="002060"/>
                </a:solidFill>
              </a:rPr>
              <a:t> HL-LHC]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4E5C8-B094-2141-81B7-AA1B2503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3" y="2051526"/>
            <a:ext cx="7165369" cy="402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6BB01-BE50-2141-840F-BFA8C05027A3}"/>
              </a:ext>
            </a:extLst>
          </p:cNvPr>
          <p:cNvSpPr txBox="1"/>
          <p:nvPr/>
        </p:nvSpPr>
        <p:spPr>
          <a:xfrm>
            <a:off x="1108121" y="1471354"/>
            <a:ext cx="626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Determination </a:t>
            </a:r>
            <a:r>
              <a:rPr lang="de-DE" sz="2000" b="1" dirty="0" err="1">
                <a:solidFill>
                  <a:srgbClr val="002060"/>
                </a:solidFill>
              </a:rPr>
              <a:t>of</a:t>
            </a:r>
            <a:r>
              <a:rPr lang="de-DE" sz="2000" b="1" dirty="0">
                <a:solidFill>
                  <a:srgbClr val="002060"/>
                </a:solidFill>
              </a:rPr>
              <a:t> SM </a:t>
            </a:r>
            <a:r>
              <a:rPr lang="de-DE" sz="2000" b="1" dirty="0" err="1">
                <a:solidFill>
                  <a:srgbClr val="002060"/>
                </a:solidFill>
              </a:rPr>
              <a:t>Higgs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couplings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jointly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from</a:t>
            </a:r>
            <a:r>
              <a:rPr lang="de-DE" sz="2000" b="1" dirty="0">
                <a:solidFill>
                  <a:srgbClr val="002060"/>
                </a:solidFill>
              </a:rPr>
              <a:t> pp + </a:t>
            </a:r>
            <a:r>
              <a:rPr lang="de-DE" sz="2000" b="1" dirty="0" err="1">
                <a:solidFill>
                  <a:srgbClr val="002060"/>
                </a:solidFill>
              </a:rPr>
              <a:t>ep</a:t>
            </a:r>
            <a:endParaRPr lang="de-DE" sz="20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09278-56E1-8D4A-BB34-64384AD0139A}"/>
              </a:ext>
            </a:extLst>
          </p:cNvPr>
          <p:cNvCxnSpPr/>
          <p:nvPr/>
        </p:nvCxnSpPr>
        <p:spPr>
          <a:xfrm>
            <a:off x="914400" y="4572008"/>
            <a:ext cx="665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965699-F182-A64C-8CB4-FA663AF46355}"/>
              </a:ext>
            </a:extLst>
          </p:cNvPr>
          <p:cNvSpPr txBox="1"/>
          <p:nvPr/>
        </p:nvSpPr>
        <p:spPr>
          <a:xfrm>
            <a:off x="7095067" y="39351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BC118-7A86-F140-9097-617EE725942C}"/>
              </a:ext>
            </a:extLst>
          </p:cNvPr>
          <p:cNvSpPr txBox="1"/>
          <p:nvPr/>
        </p:nvSpPr>
        <p:spPr>
          <a:xfrm>
            <a:off x="561099" y="5977469"/>
            <a:ext cx="727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The </a:t>
            </a:r>
            <a:r>
              <a:rPr lang="de-DE" b="1" dirty="0" err="1">
                <a:solidFill>
                  <a:srgbClr val="002060"/>
                </a:solidFill>
              </a:rPr>
              <a:t>combined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ep+pp</a:t>
            </a:r>
            <a:r>
              <a:rPr lang="de-DE" b="1" dirty="0">
                <a:solidFill>
                  <a:srgbClr val="002060"/>
                </a:solidFill>
              </a:rPr>
              <a:t> at LHC </a:t>
            </a:r>
            <a:r>
              <a:rPr lang="de-DE" b="1" dirty="0" err="1">
                <a:solidFill>
                  <a:srgbClr val="002060"/>
                </a:solidFill>
              </a:rPr>
              <a:t>reaches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below</a:t>
            </a:r>
            <a:r>
              <a:rPr lang="de-DE" b="1" dirty="0">
                <a:solidFill>
                  <a:srgbClr val="002060"/>
                </a:solidFill>
              </a:rPr>
              <a:t> 1% </a:t>
            </a:r>
            <a:r>
              <a:rPr lang="de-DE" b="1" dirty="0" err="1">
                <a:solidFill>
                  <a:srgbClr val="002060"/>
                </a:solidFill>
              </a:rPr>
              <a:t>for</a:t>
            </a:r>
            <a:r>
              <a:rPr lang="de-DE" b="1" dirty="0">
                <a:solidFill>
                  <a:srgbClr val="002060"/>
                </a:solidFill>
              </a:rPr>
              <a:t> dominant </a:t>
            </a:r>
            <a:r>
              <a:rPr lang="de-DE" b="1" dirty="0" err="1">
                <a:solidFill>
                  <a:srgbClr val="002060"/>
                </a:solidFill>
              </a:rPr>
              <a:t>channels</a:t>
            </a:r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 err="1">
                <a:solidFill>
                  <a:srgbClr val="9E8A61"/>
                </a:solidFill>
              </a:rPr>
              <a:t>ep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adds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charm</a:t>
            </a:r>
            <a:r>
              <a:rPr lang="de-DE" b="1" dirty="0">
                <a:solidFill>
                  <a:srgbClr val="002060"/>
                </a:solidFill>
              </a:rPr>
              <a:t>.  </a:t>
            </a:r>
            <a:r>
              <a:rPr lang="de-DE" dirty="0">
                <a:solidFill>
                  <a:srgbClr val="002060"/>
                </a:solidFill>
              </a:rPr>
              <a:t>Analysis in EFT </a:t>
            </a:r>
            <a:r>
              <a:rPr lang="de-DE" dirty="0" err="1">
                <a:solidFill>
                  <a:srgbClr val="002060"/>
                </a:solidFill>
              </a:rPr>
              <a:t>framework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work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progress</a:t>
            </a:r>
            <a:r>
              <a:rPr lang="de-DE" dirty="0">
                <a:solidFill>
                  <a:srgbClr val="002060"/>
                </a:solidFill>
              </a:rPr>
              <a:t> (</a:t>
            </a:r>
            <a:r>
              <a:rPr lang="de-DE" dirty="0" err="1">
                <a:solidFill>
                  <a:srgbClr val="002060"/>
                </a:solidFill>
              </a:rPr>
              <a:t>aTGCs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ep</a:t>
            </a:r>
            <a:r>
              <a:rPr lang="de-DE" dirty="0">
                <a:solidFill>
                  <a:srgbClr val="002060"/>
                </a:solidFill>
              </a:rPr>
              <a:t>..) </a:t>
            </a:r>
          </a:p>
        </p:txBody>
      </p:sp>
    </p:spTree>
    <p:extLst>
      <p:ext uri="{BB962C8B-B14F-4D97-AF65-F5344CB8AC3E}">
        <p14:creationId xmlns:p14="http://schemas.microsoft.com/office/powerpoint/2010/main" val="102932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463" y="170946"/>
            <a:ext cx="9635066" cy="923331"/>
          </a:xfrm>
        </p:spPr>
        <p:txBody>
          <a:bodyPr>
            <a:noAutofit/>
          </a:bodyPr>
          <a:lstStyle/>
          <a:p>
            <a:r>
              <a:rPr lang="de-DE" sz="4000" b="1" dirty="0" err="1"/>
              <a:t>Higgs</a:t>
            </a:r>
            <a:r>
              <a:rPr lang="de-DE" sz="4000" b="1" dirty="0"/>
              <a:t> in pp </a:t>
            </a:r>
            <a:r>
              <a:rPr lang="de-DE" sz="4000" dirty="0"/>
              <a:t>[</a:t>
            </a:r>
            <a:r>
              <a:rPr lang="de-DE" sz="4000" dirty="0" err="1"/>
              <a:t>parton</a:t>
            </a:r>
            <a:r>
              <a:rPr lang="de-DE" sz="4000" dirty="0"/>
              <a:t> </a:t>
            </a:r>
            <a:r>
              <a:rPr lang="de-DE" sz="4000" dirty="0" err="1"/>
              <a:t>distributions</a:t>
            </a:r>
            <a:r>
              <a:rPr lang="de-DE" sz="4000" dirty="0"/>
              <a:t> </a:t>
            </a:r>
            <a:r>
              <a:rPr lang="de-DE" sz="4000" dirty="0" err="1"/>
              <a:t>and</a:t>
            </a:r>
            <a:r>
              <a:rPr lang="de-DE" sz="4000" dirty="0"/>
              <a:t> </a:t>
            </a:r>
            <a:r>
              <a:rPr lang="de-DE" sz="4000" dirty="0" err="1"/>
              <a:t>alpha_s</a:t>
            </a:r>
            <a:r>
              <a:rPr lang="de-DE" sz="40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9EAEE-DAEF-5F4C-894F-1D01D6B4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" y="1286933"/>
            <a:ext cx="4596004" cy="4115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4AAE8-DE82-6747-92E9-57FAF2FBAFE2}"/>
              </a:ext>
            </a:extLst>
          </p:cNvPr>
          <p:cNvSpPr txBox="1"/>
          <p:nvPr/>
        </p:nvSpPr>
        <p:spPr>
          <a:xfrm>
            <a:off x="688029" y="5420272"/>
            <a:ext cx="442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Calculation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pp</a:t>
            </a:r>
            <a:r>
              <a:rPr lang="de-DE" sz="1200" b="1" dirty="0"/>
              <a:t> </a:t>
            </a:r>
            <a:r>
              <a:rPr lang="de-DE" sz="1200" b="1" dirty="0">
                <a:sym typeface="Wingdings" pitchFamily="2" charset="2"/>
              </a:rPr>
              <a:t> </a:t>
            </a:r>
            <a:r>
              <a:rPr lang="de-DE" b="1" dirty="0">
                <a:sym typeface="Wingdings" pitchFamily="2" charset="2"/>
              </a:rPr>
              <a:t>H </a:t>
            </a:r>
            <a:r>
              <a:rPr lang="de-DE" b="1" dirty="0" err="1">
                <a:sym typeface="Wingdings" pitchFamily="2" charset="2"/>
              </a:rPr>
              <a:t>cross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section</a:t>
            </a:r>
            <a:r>
              <a:rPr lang="de-DE" b="1" dirty="0">
                <a:sym typeface="Wingdings" pitchFamily="2" charset="2"/>
              </a:rPr>
              <a:t> at LHC</a:t>
            </a:r>
          </a:p>
          <a:p>
            <a:r>
              <a:rPr lang="de-DE" dirty="0" err="1">
                <a:sym typeface="Wingdings" pitchFamily="2" charset="2"/>
              </a:rPr>
              <a:t>for</a:t>
            </a:r>
            <a:r>
              <a:rPr lang="de-DE" dirty="0">
                <a:sym typeface="Wingdings" pitchFamily="2" charset="2"/>
              </a:rPr>
              <a:t> different PDFs </a:t>
            </a:r>
            <a:r>
              <a:rPr lang="de-DE" dirty="0" err="1">
                <a:sym typeface="Wingdings" pitchFamily="2" charset="2"/>
              </a:rPr>
              <a:t>and</a:t>
            </a:r>
            <a:r>
              <a:rPr lang="de-DE" dirty="0">
                <a:sym typeface="Wingdings" pitchFamily="2" charset="2"/>
              </a:rPr>
              <a:t> strong </a:t>
            </a:r>
            <a:r>
              <a:rPr lang="de-DE" dirty="0" err="1">
                <a:sym typeface="Wingdings" pitchFamily="2" charset="2"/>
              </a:rPr>
              <a:t>coupling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values</a:t>
            </a:r>
            <a:r>
              <a:rPr lang="de-DE" dirty="0">
                <a:sym typeface="Wingdings" pitchFamily="2" charset="2"/>
              </a:rPr>
              <a:t>.</a:t>
            </a:r>
          </a:p>
          <a:p>
            <a:r>
              <a:rPr lang="de-DE" dirty="0" err="1">
                <a:sym typeface="Wingdings" pitchFamily="2" charset="2"/>
              </a:rPr>
              <a:t>LHeC</a:t>
            </a:r>
            <a:r>
              <a:rPr lang="de-DE" dirty="0">
                <a:sym typeface="Wingdings" pitchFamily="2" charset="2"/>
              </a:rPr>
              <a:t> 0.3% </a:t>
            </a:r>
            <a:r>
              <a:rPr lang="de-DE" dirty="0" err="1">
                <a:sym typeface="Wingdings" pitchFamily="2" charset="2"/>
              </a:rPr>
              <a:t>from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full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systematics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and</a:t>
            </a:r>
            <a:r>
              <a:rPr lang="de-DE" dirty="0">
                <a:sym typeface="Wingdings" pitchFamily="2" charset="2"/>
              </a:rPr>
              <a:t> alpha-s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4478F-3ACE-E144-A5D7-0DDEBD7D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23" y="1286933"/>
            <a:ext cx="4019437" cy="5098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B54E16-CCC2-2944-826D-A8CD53BFB988}"/>
              </a:ext>
            </a:extLst>
          </p:cNvPr>
          <p:cNvSpPr txBox="1"/>
          <p:nvPr/>
        </p:nvSpPr>
        <p:spPr>
          <a:xfrm>
            <a:off x="9714172" y="1435516"/>
            <a:ext cx="229261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LHeC</a:t>
            </a:r>
            <a:r>
              <a:rPr lang="de-DE" dirty="0"/>
              <a:t>: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 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parton</a:t>
            </a:r>
            <a:r>
              <a:rPr lang="de-DE" dirty="0"/>
              <a:t> </a:t>
            </a:r>
            <a:r>
              <a:rPr lang="de-DE" dirty="0" err="1"/>
              <a:t>distributions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Strong </a:t>
            </a:r>
            <a:r>
              <a:rPr lang="de-DE" dirty="0" err="1"/>
              <a:t>coupling</a:t>
            </a:r>
            <a:r>
              <a:rPr lang="de-DE" dirty="0"/>
              <a:t> </a:t>
            </a:r>
          </a:p>
          <a:p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per </a:t>
            </a:r>
            <a:r>
              <a:rPr lang="de-DE" dirty="0" err="1"/>
              <a:t>mille</a:t>
            </a:r>
            <a:r>
              <a:rPr lang="de-DE" dirty="0"/>
              <a:t> 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à"/>
            </a:pPr>
            <a:r>
              <a:rPr lang="de-DE" b="1" dirty="0">
                <a:sym typeface="Wingdings" pitchFamily="2" charset="2"/>
              </a:rPr>
              <a:t>Independent </a:t>
            </a:r>
          </a:p>
          <a:p>
            <a:r>
              <a:rPr lang="de-DE" b="1" dirty="0" err="1">
                <a:sym typeface="Wingdings" pitchFamily="2" charset="2"/>
              </a:rPr>
              <a:t>reliable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base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for</a:t>
            </a:r>
            <a:r>
              <a:rPr lang="de-DE" b="1" dirty="0">
                <a:sym typeface="Wingdings" pitchFamily="2" charset="2"/>
              </a:rPr>
              <a:t> </a:t>
            </a:r>
          </a:p>
          <a:p>
            <a:r>
              <a:rPr lang="de-DE" b="1" dirty="0" err="1">
                <a:sym typeface="Wingdings" pitchFamily="2" charset="2"/>
              </a:rPr>
              <a:t>precision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physics</a:t>
            </a:r>
            <a:r>
              <a:rPr lang="de-DE" b="1" dirty="0">
                <a:sym typeface="Wingdings" pitchFamily="2" charset="2"/>
              </a:rPr>
              <a:t> at</a:t>
            </a:r>
          </a:p>
          <a:p>
            <a:r>
              <a:rPr lang="de-DE" b="1" dirty="0">
                <a:sym typeface="Wingdings" pitchFamily="2" charset="2"/>
              </a:rPr>
              <a:t>LHC </a:t>
            </a:r>
            <a:r>
              <a:rPr lang="de-DE" dirty="0">
                <a:sym typeface="Wingdings" pitchFamily="2" charset="2"/>
              </a:rPr>
              <a:t>(M</a:t>
            </a:r>
            <a:r>
              <a:rPr lang="de-DE" baseline="-25000" dirty="0">
                <a:sym typeface="Wingdings" pitchFamily="2" charset="2"/>
              </a:rPr>
              <a:t>W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Higgs</a:t>
            </a:r>
            <a:r>
              <a:rPr lang="de-DE" dirty="0">
                <a:sym typeface="Wingdings" pitchFamily="2" charset="2"/>
              </a:rPr>
              <a:t>..)</a:t>
            </a:r>
          </a:p>
          <a:p>
            <a:r>
              <a:rPr lang="de-DE" dirty="0" err="1">
                <a:sym typeface="Wingdings" pitchFamily="2" charset="2"/>
              </a:rPr>
              <a:t>and</a:t>
            </a:r>
            <a:r>
              <a:rPr lang="de-DE" dirty="0">
                <a:sym typeface="Wingdings" pitchFamily="2" charset="2"/>
              </a:rPr>
              <a:t> high </a:t>
            </a:r>
            <a:r>
              <a:rPr lang="de-DE" dirty="0" err="1">
                <a:sym typeface="Wingdings" pitchFamily="2" charset="2"/>
              </a:rPr>
              <a:t>mass</a:t>
            </a:r>
            <a:r>
              <a:rPr lang="de-DE" dirty="0">
                <a:sym typeface="Wingdings" pitchFamily="2" charset="2"/>
              </a:rPr>
              <a:t> (hi x)</a:t>
            </a:r>
          </a:p>
          <a:p>
            <a:r>
              <a:rPr lang="de-DE" dirty="0" err="1">
                <a:sym typeface="Wingdings" pitchFamily="2" charset="2"/>
              </a:rPr>
              <a:t>searches</a:t>
            </a:r>
            <a:r>
              <a:rPr lang="de-DE" dirty="0">
                <a:sym typeface="Wingdings" pitchFamily="2" charset="2"/>
              </a:rPr>
              <a:t> BSM 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 Yellow: </a:t>
            </a:r>
            <a:r>
              <a:rPr lang="de-DE" dirty="0" err="1">
                <a:sym typeface="Wingdings" pitchFamily="2" charset="2"/>
              </a:rPr>
              <a:t>LHeC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gluon</a:t>
            </a:r>
            <a:r>
              <a:rPr lang="de-DE" dirty="0">
                <a:sym typeface="Wingdings" pitchFamily="2" charset="2"/>
              </a:rPr>
              <a:t> </a:t>
            </a:r>
          </a:p>
          <a:p>
            <a:r>
              <a:rPr lang="de-DE" dirty="0" err="1">
                <a:sym typeface="Wingdings" pitchFamily="2" charset="2"/>
              </a:rPr>
              <a:t>from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first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e</a:t>
            </a:r>
            <a:r>
              <a:rPr lang="de-DE" dirty="0">
                <a:sym typeface="Wingdings" pitchFamily="2" charset="2"/>
              </a:rPr>
              <a:t>-p </a:t>
            </a:r>
            <a:r>
              <a:rPr lang="de-DE" dirty="0" err="1">
                <a:sym typeface="Wingdings" pitchFamily="2" charset="2"/>
              </a:rPr>
              <a:t>run</a:t>
            </a:r>
            <a:r>
              <a:rPr lang="de-DE" dirty="0">
                <a:sym typeface="Wingdings" pitchFamily="2" charset="2"/>
              </a:rPr>
              <a:t> </a:t>
            </a:r>
          </a:p>
          <a:p>
            <a:r>
              <a:rPr lang="de-DE" dirty="0">
                <a:sym typeface="Wingdings" pitchFamily="2" charset="2"/>
              </a:rPr>
              <a:t>(50fb</a:t>
            </a:r>
            <a:r>
              <a:rPr lang="de-DE" baseline="30000" dirty="0">
                <a:sym typeface="Wingdings" pitchFamily="2" charset="2"/>
              </a:rPr>
              <a:t>-1 </a:t>
            </a:r>
            <a:r>
              <a:rPr lang="de-DE" dirty="0">
                <a:sym typeface="Wingdings" pitchFamily="2" charset="2"/>
              </a:rPr>
              <a:t>= 100 HERA)</a:t>
            </a:r>
            <a:r>
              <a:rPr lang="de-DE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54AAB-5250-834D-BD43-47234F127559}"/>
              </a:ext>
            </a:extLst>
          </p:cNvPr>
          <p:cNvSpPr txBox="1"/>
          <p:nvPr/>
        </p:nvSpPr>
        <p:spPr>
          <a:xfrm>
            <a:off x="5926667" y="6385414"/>
            <a:ext cx="2077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C. </a:t>
            </a:r>
            <a:r>
              <a:rPr lang="de-DE" sz="1400" dirty="0" err="1"/>
              <a:t>Gwenlan</a:t>
            </a:r>
            <a:r>
              <a:rPr lang="de-DE" sz="1400" dirty="0"/>
              <a:t>, DIS19 [Turin]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A1FC2-7009-5A44-8A99-343FEDAF0452}"/>
              </a:ext>
            </a:extLst>
          </p:cNvPr>
          <p:cNvSpPr/>
          <p:nvPr/>
        </p:nvSpPr>
        <p:spPr>
          <a:xfrm>
            <a:off x="9714172" y="5300938"/>
            <a:ext cx="2173028" cy="941066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83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2031"/>
            <a:ext cx="74295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fyi</a:t>
            </a:r>
            <a:r>
              <a:rPr lang="de-DE" sz="3600" dirty="0"/>
              <a:t>: </a:t>
            </a:r>
            <a:r>
              <a:rPr lang="de-DE" sz="3600" dirty="0" err="1"/>
              <a:t>Figures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</a:t>
            </a:r>
            <a:r>
              <a:rPr lang="de-DE" sz="3600" dirty="0" err="1"/>
              <a:t>captions</a:t>
            </a:r>
            <a:r>
              <a:rPr lang="de-DE" sz="3600" dirty="0"/>
              <a:t>     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FF0AD-3E7A-454E-9627-76A4E9F4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88" y="1964268"/>
            <a:ext cx="6033911" cy="391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2DBD5-06A3-8F4F-8CC9-25C0066B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1089"/>
            <a:ext cx="4963142" cy="5177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8CC1E8-BBC2-E943-8448-704B16F90C6C}"/>
              </a:ext>
            </a:extLst>
          </p:cNvPr>
          <p:cNvSpPr/>
          <p:nvPr/>
        </p:nvSpPr>
        <p:spPr>
          <a:xfrm>
            <a:off x="7090834" y="495300"/>
            <a:ext cx="3619500" cy="1401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69AE4-518A-A647-8DE5-A51962FD9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92" y="626323"/>
            <a:ext cx="3210984" cy="869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00A0B-C28A-A048-A579-ADA9FCE3DAE0}"/>
              </a:ext>
            </a:extLst>
          </p:cNvPr>
          <p:cNvSpPr txBox="1"/>
          <p:nvPr/>
        </p:nvSpPr>
        <p:spPr>
          <a:xfrm>
            <a:off x="9020136" y="1513086"/>
            <a:ext cx="133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published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6744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244</Words>
  <Application>Microsoft Macintosh PowerPoint</Application>
  <PresentationFormat>Widescreen</PresentationFormat>
  <Paragraphs>50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Higgs in ep</vt:lpstr>
      <vt:lpstr>Higgs in ep and pp [LHeC and HL-LHC]</vt:lpstr>
      <vt:lpstr>Higgs in pp [parton distributions and alpha_s]</vt:lpstr>
      <vt:lpstr>fyi: Figures with captions      from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in ep</dc:title>
  <dc:creator>max.klein@desy.de</dc:creator>
  <cp:lastModifiedBy>max.klein@desy.de</cp:lastModifiedBy>
  <cp:revision>8</cp:revision>
  <dcterms:created xsi:type="dcterms:W3CDTF">2019-06-28T13:02:43Z</dcterms:created>
  <dcterms:modified xsi:type="dcterms:W3CDTF">2019-06-28T15:15:55Z</dcterms:modified>
</cp:coreProperties>
</file>