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64" r:id="rId3"/>
    <p:sldId id="259" r:id="rId4"/>
    <p:sldId id="258" r:id="rId5"/>
    <p:sldId id="262" r:id="rId6"/>
    <p:sldId id="291" r:id="rId7"/>
    <p:sldId id="263" r:id="rId8"/>
    <p:sldId id="292" r:id="rId9"/>
    <p:sldId id="271" r:id="rId10"/>
    <p:sldId id="297" r:id="rId11"/>
    <p:sldId id="306" r:id="rId12"/>
    <p:sldId id="265" r:id="rId13"/>
    <p:sldId id="269" r:id="rId14"/>
    <p:sldId id="270" r:id="rId15"/>
    <p:sldId id="275" r:id="rId16"/>
    <p:sldId id="276" r:id="rId17"/>
    <p:sldId id="277" r:id="rId18"/>
    <p:sldId id="303" r:id="rId19"/>
    <p:sldId id="293" r:id="rId20"/>
    <p:sldId id="294" r:id="rId21"/>
    <p:sldId id="302" r:id="rId22"/>
    <p:sldId id="278" r:id="rId23"/>
    <p:sldId id="300" r:id="rId24"/>
    <p:sldId id="280" r:id="rId25"/>
    <p:sldId id="282" r:id="rId26"/>
    <p:sldId id="281" r:id="rId27"/>
    <p:sldId id="261" r:id="rId28"/>
    <p:sldId id="298" r:id="rId29"/>
    <p:sldId id="287" r:id="rId30"/>
    <p:sldId id="288" r:id="rId31"/>
    <p:sldId id="301" r:id="rId32"/>
    <p:sldId id="304" r:id="rId33"/>
    <p:sldId id="268" r:id="rId34"/>
    <p:sldId id="285" r:id="rId35"/>
    <p:sldId id="272" r:id="rId36"/>
    <p:sldId id="267" r:id="rId37"/>
    <p:sldId id="273" r:id="rId38"/>
    <p:sldId id="284" r:id="rId39"/>
    <p:sldId id="286" r:id="rId40"/>
    <p:sldId id="283" r:id="rId41"/>
    <p:sldId id="299" r:id="rId42"/>
    <p:sldId id="305" r:id="rId43"/>
    <p:sldId id="279" r:id="rId44"/>
    <p:sldId id="295" r:id="rId45"/>
    <p:sldId id="296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D3F"/>
    <a:srgbClr val="D8A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84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2E63F-A4B7-3147-8988-9DA054457F77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813DB-A563-5F42-93F2-DA136ED62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2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7E0F3-DD22-40FA-BDA4-DFC2418A454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45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</a:t>
            </a:r>
            <a:r>
              <a:rPr lang="en-US" baseline="0" dirty="0" smtClean="0"/>
              <a:t> </a:t>
            </a:r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6DBE8-8EF0-B64A-A8A7-F2D14BB1A37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6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6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8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BC11D-C47B-0648-BC1E-9D85D10EEE1D}" type="datetimeFigureOut">
              <a:rPr lang="en-US" smtClean="0"/>
              <a:t>05/08/16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FABCF-EE3E-9346-A9E5-A199959D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163" y="176189"/>
            <a:ext cx="8660959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Future Deep Inelastic Scattering at High Energies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75" y="1362959"/>
            <a:ext cx="1708053" cy="714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02" y="1343640"/>
            <a:ext cx="1145794" cy="706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1403" y="1368799"/>
            <a:ext cx="3521705" cy="2031325"/>
          </a:xfrm>
          <a:prstGeom prst="rect">
            <a:avLst/>
          </a:prstGeom>
          <a:noFill/>
          <a:ln w="25400">
            <a:solidFill>
              <a:srgbClr val="D8AD6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Energies</a:t>
            </a:r>
          </a:p>
          <a:p>
            <a:pPr algn="ctr"/>
            <a:r>
              <a:rPr lang="en-US" dirty="0" smtClean="0"/>
              <a:t>Default Electron Accelerator Design</a:t>
            </a:r>
          </a:p>
          <a:p>
            <a:pPr algn="ctr"/>
            <a:r>
              <a:rPr lang="en-US" dirty="0" smtClean="0"/>
              <a:t>Demonstration of ERL</a:t>
            </a:r>
          </a:p>
          <a:p>
            <a:pPr algn="ctr"/>
            <a:r>
              <a:rPr lang="en-US" dirty="0" err="1" smtClean="0"/>
              <a:t>Realisations</a:t>
            </a:r>
            <a:endParaRPr lang="en-US" dirty="0" smtClean="0"/>
          </a:p>
          <a:p>
            <a:pPr algn="ctr"/>
            <a:r>
              <a:rPr lang="en-US" dirty="0" smtClean="0"/>
              <a:t>Detectors</a:t>
            </a:r>
          </a:p>
          <a:p>
            <a:pPr algn="ctr"/>
            <a:r>
              <a:rPr lang="en-US" dirty="0" smtClean="0"/>
              <a:t>Key Physics Subjects</a:t>
            </a:r>
          </a:p>
          <a:p>
            <a:pPr algn="ctr"/>
            <a:r>
              <a:rPr lang="en-US" dirty="0" smtClean="0"/>
              <a:t>Prospects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4868" y="3787002"/>
            <a:ext cx="2673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  <a:p>
            <a:pPr algn="ctr"/>
            <a:r>
              <a:rPr lang="en-US" dirty="0" smtClean="0"/>
              <a:t>University of Liverpool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the </a:t>
            </a:r>
            <a:r>
              <a:rPr lang="en-US" dirty="0" err="1" smtClean="0"/>
              <a:t>LHeC</a:t>
            </a:r>
            <a:r>
              <a:rPr lang="en-US" dirty="0" smtClean="0"/>
              <a:t> Collaboration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1399" y="6426804"/>
            <a:ext cx="504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8AD6A"/>
                </a:solidFill>
              </a:rPr>
              <a:t>ICHEP Conference, Chicago, USA, 5</a:t>
            </a:r>
            <a:r>
              <a:rPr lang="en-US" baseline="30000" dirty="0" smtClean="0">
                <a:solidFill>
                  <a:srgbClr val="D8AD6A"/>
                </a:solidFill>
              </a:rPr>
              <a:t>th</a:t>
            </a:r>
            <a:r>
              <a:rPr lang="en-US" dirty="0" smtClean="0">
                <a:solidFill>
                  <a:srgbClr val="D8AD6A"/>
                </a:solidFill>
              </a:rPr>
              <a:t> of August 2016</a:t>
            </a:r>
            <a:endParaRPr lang="en-US" dirty="0">
              <a:solidFill>
                <a:srgbClr val="D8AD6A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471" y="4681061"/>
            <a:ext cx="1051147" cy="1251365"/>
          </a:xfrm>
          <a:prstGeom prst="rect">
            <a:avLst/>
          </a:prstGeom>
        </p:spPr>
      </p:pic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067990"/>
              </p:ext>
            </p:extLst>
          </p:nvPr>
        </p:nvGraphicFramePr>
        <p:xfrm>
          <a:off x="3122108" y="5009677"/>
          <a:ext cx="769429" cy="60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CorelPhotoPaint.Image.10" r:id="rId6" imgW="193319" imgH="140759" progId="CorelPhotoPaint.Image.10">
                  <p:embed/>
                </p:oleObj>
              </mc:Choice>
              <mc:Fallback>
                <p:oleObj name="CorelPhotoPaint.Image.10" r:id="rId6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108" y="5009677"/>
                        <a:ext cx="769429" cy="608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43229" y="6051954"/>
            <a:ext cx="449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Dedicated to Isabelle Irene </a:t>
            </a:r>
            <a:r>
              <a:rPr lang="en-US" sz="1400" dirty="0" err="1" smtClean="0"/>
              <a:t>Poncette</a:t>
            </a:r>
            <a:r>
              <a:rPr lang="en-US" sz="1400" dirty="0" smtClean="0"/>
              <a:t> (11.7.1988-24.7.2016)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879175" y="4761979"/>
            <a:ext cx="1874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all references, </a:t>
            </a:r>
          </a:p>
          <a:p>
            <a:r>
              <a:rPr lang="en-US" dirty="0"/>
              <a:t>p</a:t>
            </a:r>
            <a:r>
              <a:rPr lang="en-US" dirty="0" smtClean="0"/>
              <a:t>lease consult</a:t>
            </a:r>
          </a:p>
          <a:p>
            <a:r>
              <a:rPr lang="en-US" smtClean="0"/>
              <a:t>lhec.web.cern.ch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488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249"/>
            <a:ext cx="8938035" cy="4213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3021" y="6082586"/>
            <a:ext cx="30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i="1" dirty="0" smtClean="0"/>
              <a:t>work in progress (also </a:t>
            </a:r>
            <a:r>
              <a:rPr lang="en-US" i="1" dirty="0" err="1" smtClean="0"/>
              <a:t>eA</a:t>
            </a:r>
            <a:r>
              <a:rPr lang="en-US" i="1" dirty="0" smtClean="0"/>
              <a:t>)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76" y="228495"/>
            <a:ext cx="5557940" cy="14190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059" y="2315882"/>
            <a:ext cx="7739529" cy="113553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0990" y="5439345"/>
            <a:ext cx="7739529" cy="37276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28" y="982380"/>
            <a:ext cx="4467411" cy="319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36" y="4532767"/>
            <a:ext cx="7845615" cy="1578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412" y="227491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 (CDR)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7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09208" y="608033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 (ERL)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50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824" y="259556"/>
            <a:ext cx="867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Interaction Regions for </a:t>
            </a:r>
            <a:r>
              <a:rPr lang="en-US" sz="2800" dirty="0" err="1" smtClean="0"/>
              <a:t>ep</a:t>
            </a:r>
            <a:r>
              <a:rPr lang="en-US" sz="2800" dirty="0" smtClean="0"/>
              <a:t> with Synchronous </a:t>
            </a:r>
            <a:r>
              <a:rPr lang="en-US" sz="2800" dirty="0" err="1" smtClean="0"/>
              <a:t>pp</a:t>
            </a:r>
            <a:r>
              <a:rPr lang="en-US" sz="2800" dirty="0" smtClean="0"/>
              <a:t> Operation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96" y="1456516"/>
            <a:ext cx="1754266" cy="1621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317901">
            <a:off x="6140828" y="3406585"/>
            <a:ext cx="172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Non colliding p beam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269" y="3346824"/>
            <a:ext cx="219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work in progress:</a:t>
            </a:r>
          </a:p>
          <a:p>
            <a:r>
              <a:rPr lang="en-US" dirty="0"/>
              <a:t>m</a:t>
            </a:r>
            <a:r>
              <a:rPr lang="en-US" dirty="0" smtClean="0"/>
              <a:t>ay not need half </a:t>
            </a:r>
          </a:p>
          <a:p>
            <a:r>
              <a:rPr lang="en-US" dirty="0"/>
              <a:t>q</a:t>
            </a:r>
            <a:r>
              <a:rPr lang="en-US" dirty="0" smtClean="0"/>
              <a:t>uad if L*(e) &lt; L*(p)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881" y="6272798"/>
            <a:ext cx="6209690" cy="369332"/>
          </a:xfrm>
          <a:prstGeom prst="rect">
            <a:avLst/>
          </a:prstGeom>
          <a:solidFill>
            <a:srgbClr val="FF85F0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Tentative: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p</a:t>
            </a:r>
            <a:r>
              <a:rPr lang="en-US" dirty="0" smtClean="0"/>
              <a:t>=2μm, β*=20cm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=3μm ≈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 matched! </a:t>
            </a:r>
            <a:r>
              <a:rPr lang="el-GR" dirty="0" smtClean="0">
                <a:sym typeface="Wingdings"/>
              </a:rPr>
              <a:t>ε</a:t>
            </a:r>
            <a:r>
              <a:rPr lang="en-US" baseline="-25000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=5μm 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76" y="6595090"/>
            <a:ext cx="160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Rogelio Tomas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34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Baskerville"/>
              </a:rPr>
              <a:t>LHeC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Baskerville"/>
              </a:rPr>
              <a:t> Detector Overview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Taggers at -62m (e), 100m (γ,LR), -22.4m (γ,RR), +100m (n), +420m (p)</a:t>
            </a:r>
            <a:endParaRPr lang="en-US" sz="1400" b="1" dirty="0">
              <a:solidFill>
                <a:srgbClr val="000000"/>
              </a:solidFill>
              <a:latin typeface="+mj-lt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30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7059" y="302355"/>
            <a:ext cx="4064000" cy="97428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Installation </a:t>
            </a:r>
            <a:br>
              <a:rPr lang="en-US" sz="3200" dirty="0" smtClean="0"/>
            </a:br>
            <a:r>
              <a:rPr lang="en-US" sz="3200" dirty="0" smtClean="0"/>
              <a:t>Study</a:t>
            </a:r>
            <a:endParaRPr lang="en-US" sz="3200" dirty="0"/>
          </a:p>
        </p:txBody>
      </p:sp>
      <p:pic>
        <p:nvPicPr>
          <p:cNvPr id="3" name="Imag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2804363"/>
            <a:ext cx="8878765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3" y="514634"/>
            <a:ext cx="2286934" cy="23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HeC-3D-Xsection-I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54" y="200873"/>
            <a:ext cx="3388212" cy="260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393" y="2894010"/>
            <a:ext cx="232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fits in L3 magnet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0588" y="2923892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Modular structure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731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1683"/>
            <a:ext cx="7772400" cy="9447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432" y="76818"/>
            <a:ext cx="7565333" cy="66254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Summary of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Physics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05" y="686305"/>
            <a:ext cx="5990809" cy="5851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1505" y="6381723"/>
            <a:ext cx="1679450" cy="156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68547" y="3020352"/>
            <a:ext cx="2729040" cy="267713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3645647"/>
            <a:ext cx="17640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At this conference</a:t>
            </a:r>
          </a:p>
          <a:p>
            <a:endParaRPr lang="en-US" sz="1600" dirty="0"/>
          </a:p>
          <a:p>
            <a:r>
              <a:rPr lang="en-US" sz="1600" dirty="0" smtClean="0"/>
              <a:t>B </a:t>
            </a:r>
            <a:r>
              <a:rPr lang="en-US" sz="1600" dirty="0" err="1" smtClean="0"/>
              <a:t>Mellado</a:t>
            </a:r>
            <a:r>
              <a:rPr lang="en-US" sz="1600" dirty="0" smtClean="0"/>
              <a:t>: Higgs</a:t>
            </a:r>
          </a:p>
          <a:p>
            <a:endParaRPr lang="en-US" sz="1600" dirty="0"/>
          </a:p>
          <a:p>
            <a:r>
              <a:rPr lang="en-US" sz="1600" dirty="0" smtClean="0"/>
              <a:t>A </a:t>
            </a:r>
            <a:r>
              <a:rPr lang="en-US" sz="1600" dirty="0" err="1" smtClean="0"/>
              <a:t>Stasto</a:t>
            </a:r>
            <a:r>
              <a:rPr lang="en-US" sz="1600" dirty="0" smtClean="0"/>
              <a:t>: </a:t>
            </a:r>
            <a:r>
              <a:rPr lang="en-US" sz="1600" dirty="0" err="1" smtClean="0"/>
              <a:t>eA+low</a:t>
            </a:r>
            <a:r>
              <a:rPr lang="en-US" sz="1600" dirty="0" smtClean="0"/>
              <a:t> x</a:t>
            </a:r>
          </a:p>
          <a:p>
            <a:endParaRPr lang="en-US" sz="1600" dirty="0"/>
          </a:p>
          <a:p>
            <a:r>
              <a:rPr lang="en-US" sz="1600" dirty="0" smtClean="0"/>
              <a:t>C </a:t>
            </a:r>
            <a:r>
              <a:rPr lang="en-US" sz="1600" dirty="0" err="1" smtClean="0"/>
              <a:t>Schwanenberger</a:t>
            </a:r>
            <a:endParaRPr lang="en-US" sz="1600" dirty="0" smtClean="0"/>
          </a:p>
          <a:p>
            <a:r>
              <a:rPr lang="en-US" sz="1600" dirty="0" smtClean="0"/>
              <a:t>Top, </a:t>
            </a:r>
            <a:r>
              <a:rPr lang="en-US" sz="1600" dirty="0" err="1" smtClean="0"/>
              <a:t>elweak</a:t>
            </a:r>
            <a:r>
              <a:rPr lang="en-US" sz="1600" dirty="0" smtClean="0"/>
              <a:t> + BSM</a:t>
            </a:r>
          </a:p>
          <a:p>
            <a:endParaRPr lang="en-US" sz="1600" dirty="0"/>
          </a:p>
          <a:p>
            <a:r>
              <a:rPr lang="en-US" sz="1600" dirty="0" smtClean="0"/>
              <a:t>Poster on QCD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62198" y="512482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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EIC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1683"/>
            <a:ext cx="7772400" cy="9447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100TeV_gg_extendedx_fcc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242" y="-902304"/>
            <a:ext cx="5698373" cy="8414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269" y="6267846"/>
            <a:ext cx="85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status of gluon-gluon sub-cross section uncertainty at FCC (</a:t>
            </a:r>
            <a:r>
              <a:rPr lang="en-US" dirty="0" err="1" smtClean="0"/>
              <a:t>hh</a:t>
            </a:r>
            <a:r>
              <a:rPr lang="en-US" dirty="0" smtClean="0"/>
              <a:t>) </a:t>
            </a:r>
            <a:r>
              <a:rPr lang="en-US" dirty="0" err="1" smtClean="0"/>
              <a:t>vs</a:t>
            </a:r>
            <a:r>
              <a:rPr lang="en-US" dirty="0" smtClean="0"/>
              <a:t> mass produced</a:t>
            </a:r>
          </a:p>
        </p:txBody>
      </p:sp>
    </p:spTree>
    <p:extLst>
      <p:ext uri="{BB962C8B-B14F-4D97-AF65-F5344CB8AC3E}">
        <p14:creationId xmlns:p14="http://schemas.microsoft.com/office/powerpoint/2010/main" val="154294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269" y="6267846"/>
            <a:ext cx="781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Expected gluon-gluon sub-cross section uncertainty at FCC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h)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mass produced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9" y="1475336"/>
            <a:ext cx="6904453" cy="402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0838" y="4786354"/>
            <a:ext cx="15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Needs extension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of grid beyond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=10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GeV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..</a:t>
            </a:r>
            <a:endParaRPr lang="en-US" sz="16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971" y="5723234"/>
            <a:ext cx="93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V.Radescu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4003" y="195112"/>
            <a:ext cx="7063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unique value of PDFs from </a:t>
            </a:r>
            <a:r>
              <a:rPr lang="en-US" dirty="0" err="1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 DIS: Complete set of quark and gluons: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Unprecedented precision, independence of symmetry assumptions, N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LO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clean prediction for  substructure, QCD, Higgs and searches in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9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137" y="355600"/>
            <a:ext cx="4976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charm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and 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beauty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from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  <a:cs typeface="Baskerville"/>
              </a:rPr>
              <a:t>LHeC</a:t>
            </a:r>
            <a:endParaRPr lang="en-US" sz="3200" dirty="0">
              <a:solidFill>
                <a:srgbClr val="0000FF"/>
              </a:solidFill>
              <a:latin typeface="+mj-lt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" y="1257300"/>
            <a:ext cx="4042872" cy="47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8" y="1254162"/>
            <a:ext cx="4229948" cy="462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760" y="5884076"/>
            <a:ext cx="83839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                 Hugely extended range and much improved precision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cs typeface="Baskerville"/>
              </a:rPr>
              <a:t>δM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Baskerville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=60 HERA </a:t>
            </a:r>
            <a:r>
              <a:rPr lang="en-US" sz="1200" b="1" dirty="0" smtClean="0">
                <a:solidFill>
                  <a:srgbClr val="0000FF"/>
                </a:solidFill>
                <a:cs typeface="Baskerville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3 MeV) </a:t>
            </a:r>
          </a:p>
          <a:p>
            <a:pPr algn="ctr"/>
            <a:r>
              <a:rPr lang="en-US" sz="1600" dirty="0" smtClean="0">
                <a:cs typeface="Baskerville"/>
              </a:rPr>
              <a:t>  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far away from thresholds, crucial for precision </a:t>
            </a:r>
            <a:r>
              <a:rPr lang="en-US" sz="1600" dirty="0" err="1" smtClean="0">
                <a:cs typeface="Baskerville"/>
              </a:rPr>
              <a:t>t,H</a:t>
            </a:r>
            <a:r>
              <a:rPr lang="en-US" sz="1600" dirty="0" smtClean="0">
                <a:cs typeface="Baskerville"/>
              </a:rPr>
              <a:t>..</a:t>
            </a:r>
          </a:p>
          <a:p>
            <a:pPr algn="ctr"/>
            <a:r>
              <a:rPr lang="en-US" sz="1600" dirty="0" smtClean="0">
                <a:cs typeface="Baskerville"/>
              </a:rPr>
              <a:t>          In MSSM, Higgs is produced dominantly via bb </a:t>
            </a:r>
            <a:r>
              <a:rPr lang="en-US" sz="1600" dirty="0" smtClean="0">
                <a:cs typeface="Baskerville"/>
                <a:sym typeface="Wingdings"/>
              </a:rPr>
              <a:t> H (</a:t>
            </a:r>
            <a:r>
              <a:rPr lang="en-US" sz="1600" dirty="0" err="1" smtClean="0">
                <a:cs typeface="Baskerville"/>
                <a:sym typeface="Wingdings"/>
              </a:rPr>
              <a:t>Pumplin</a:t>
            </a:r>
            <a:r>
              <a:rPr lang="en-US" sz="1600" dirty="0" smtClean="0">
                <a:cs typeface="Baskerville"/>
                <a:sym typeface="Wingdings"/>
              </a:rPr>
              <a:t> et al) , but where is the MSSM..</a:t>
            </a:r>
            <a:endParaRPr lang="en-US" sz="16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09296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Acceptance of a 750 </a:t>
            </a:r>
            <a:r>
              <a:rPr lang="en-US" sz="3200" dirty="0" err="1" smtClean="0"/>
              <a:t>GeV</a:t>
            </a:r>
            <a:r>
              <a:rPr lang="en-US" sz="3200" dirty="0" smtClean="0"/>
              <a:t> Ghost 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53" y="876324"/>
            <a:ext cx="6773333" cy="581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7429" y="3785809"/>
            <a:ext cx="14882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179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o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@ 180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.. </a:t>
            </a:r>
            <a:r>
              <a:rPr lang="en-US" dirty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ery low x</a:t>
            </a: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not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he maximum</a:t>
            </a:r>
          </a:p>
          <a:p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f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e</a:t>
            </a:r>
            <a:endParaRPr lang="en-US" baseline="-25000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276" y="3758383"/>
            <a:ext cx="96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933C"/>
                </a:solidFill>
              </a:rPr>
              <a:t>----------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952" y="6458857"/>
            <a:ext cx="229810" cy="238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2727" y="6458857"/>
            <a:ext cx="682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x &lt; 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-3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(average) energy deposition exceeding the electron beam energy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3632" y="60597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6200000">
            <a:off x="6033906" y="3288284"/>
            <a:ext cx="1236952" cy="1499811"/>
          </a:xfrm>
          <a:prstGeom prst="rtTriangle">
            <a:avLst/>
          </a:prstGeom>
          <a:solidFill>
            <a:schemeClr val="accent6">
              <a:lumMod val="50000"/>
              <a:alpha val="1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90128" y="4127715"/>
            <a:ext cx="64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HERA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5586" y="1995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5586" y="104484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57938" y="2753909"/>
            <a:ext cx="3974222" cy="3244609"/>
          </a:xfrm>
          <a:prstGeom prst="line">
            <a:avLst/>
          </a:prstGeom>
          <a:ln w="34925">
            <a:solidFill>
              <a:srgbClr val="FF0000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2762" y="2600915"/>
            <a:ext cx="1379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 </a:t>
            </a:r>
            <a:r>
              <a:rPr lang="en-US" dirty="0" smtClean="0">
                <a:solidFill>
                  <a:srgbClr val="FF0000"/>
                </a:solidFill>
              </a:rPr>
              <a:t>y &gt;0.047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(=0.33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rapezoid 20"/>
          <p:cNvSpPr/>
          <p:nvPr/>
        </p:nvSpPr>
        <p:spPr>
          <a:xfrm rot="8460786">
            <a:off x="793904" y="3750728"/>
            <a:ext cx="7782340" cy="1050615"/>
          </a:xfrm>
          <a:prstGeom prst="trapezoid">
            <a:avLst>
              <a:gd name="adj" fmla="val 80938"/>
            </a:avLst>
          </a:prstGeom>
          <a:solidFill>
            <a:srgbClr val="FF0000">
              <a:alpha val="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577" y="2172084"/>
            <a:ext cx="2132422" cy="1613725"/>
          </a:xfrm>
          <a:prstGeom prst="rect">
            <a:avLst/>
          </a:prstGeom>
        </p:spPr>
      </p:pic>
      <p:cxnSp>
        <p:nvCxnSpPr>
          <p:cNvPr id="24" name="Curved Connector 23"/>
          <p:cNvCxnSpPr/>
          <p:nvPr/>
        </p:nvCxnSpPr>
        <p:spPr>
          <a:xfrm flipV="1">
            <a:off x="3029512" y="2998702"/>
            <a:ext cx="719126" cy="30599"/>
          </a:xfrm>
          <a:prstGeom prst="curvedConnector3">
            <a:avLst/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55738" y="273861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783" y="4093021"/>
            <a:ext cx="15248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3 C’s</a:t>
            </a:r>
          </a:p>
          <a:p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Cross section?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Couplings?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Confirmation!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228" y="6181961"/>
            <a:ext cx="90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G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Azuelos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U,M.Klein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80"/>
            <a:ext cx="9144000" cy="6450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708" y="6348"/>
            <a:ext cx="610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A Revival of </a:t>
            </a:r>
            <a:r>
              <a:rPr lang="en-US" sz="2000" b="1" dirty="0" smtClean="0">
                <a:solidFill>
                  <a:srgbClr val="FF0000"/>
                </a:solidFill>
              </a:rPr>
              <a:t>electron-proton (ion) colliders</a:t>
            </a:r>
            <a:r>
              <a:rPr lang="en-US" b="1" dirty="0" smtClean="0">
                <a:solidFill>
                  <a:prstClr val="black"/>
                </a:solidFill>
              </a:rPr>
              <a:t> following </a:t>
            </a:r>
            <a:r>
              <a:rPr lang="en-US" b="1" dirty="0" smtClean="0">
                <a:solidFill>
                  <a:srgbClr val="FF0000"/>
                </a:solidFill>
              </a:rPr>
              <a:t>HERA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217" y="291946"/>
            <a:ext cx="7115141" cy="8667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Heavy Neutrino Search at FCC (</a:t>
            </a:r>
            <a:r>
              <a:rPr lang="en-US" sz="3200" dirty="0" err="1" smtClean="0">
                <a:solidFill>
                  <a:schemeClr val="bg1">
                    <a:lumMod val="50000"/>
                  </a:schemeClr>
                </a:solidFill>
              </a:rPr>
              <a:t>ee,hh,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eh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17" y="1256222"/>
            <a:ext cx="5864350" cy="3892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77" y="2197100"/>
            <a:ext cx="2548352" cy="194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57" y="5235912"/>
            <a:ext cx="7839268" cy="70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49" y="6129154"/>
            <a:ext cx="7856664" cy="644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8634" y="5792553"/>
            <a:ext cx="2898679" cy="162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3777" y="1256222"/>
            <a:ext cx="14142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Oliver Fischer</a:t>
            </a:r>
          </a:p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Rome Talk</a:t>
            </a:r>
          </a:p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Sterile Neutrinos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8" y="324556"/>
            <a:ext cx="8650111" cy="624213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4444" y="6566691"/>
            <a:ext cx="1738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Chen Zhan 12.4.16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401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3130"/>
            <a:ext cx="7772400" cy="8569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Meeting with </a:t>
            </a:r>
            <a:r>
              <a:rPr lang="en-US" sz="3200" dirty="0" err="1" smtClean="0"/>
              <a:t>Eckhard</a:t>
            </a:r>
            <a:r>
              <a:rPr lang="en-US" sz="3200" dirty="0" smtClean="0"/>
              <a:t> </a:t>
            </a:r>
            <a:r>
              <a:rPr lang="en-US" sz="3200" dirty="0" err="1" smtClean="0"/>
              <a:t>Elsen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8" y="216362"/>
            <a:ext cx="8340626" cy="641822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72221" y="6069699"/>
            <a:ext cx="1585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</a:t>
            </a:r>
            <a:r>
              <a:rPr lang="en-US" sz="1400" dirty="0" err="1" smtClean="0"/>
              <a:t>.Forte</a:t>
            </a:r>
            <a:r>
              <a:rPr lang="en-US" sz="1400" dirty="0" smtClean="0"/>
              <a:t> ECFA 11/15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240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-FCC-he</a:t>
            </a:r>
            <a:r>
              <a:rPr lang="en-US" sz="3200" dirty="0"/>
              <a:t> </a:t>
            </a:r>
            <a:r>
              <a:rPr lang="en-US" sz="3200" dirty="0" smtClean="0"/>
              <a:t>as Electron</a:t>
            </a:r>
            <a:r>
              <a:rPr lang="en-US" sz="3200" dirty="0"/>
              <a:t> </a:t>
            </a:r>
            <a:r>
              <a:rPr lang="en-US" sz="3200" dirty="0" smtClean="0"/>
              <a:t>Ion Collider(s)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96417" y="5547057"/>
            <a:ext cx="4779336" cy="923330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Precision QCD study of </a:t>
            </a:r>
            <a:r>
              <a:rPr lang="en-US" dirty="0" err="1" smtClean="0">
                <a:solidFill>
                  <a:srgbClr val="008000"/>
                </a:solidFill>
              </a:rPr>
              <a:t>parton</a:t>
            </a:r>
            <a:r>
              <a:rPr lang="en-US" dirty="0" smtClean="0">
                <a:solidFill>
                  <a:srgbClr val="008000"/>
                </a:solidFill>
              </a:rPr>
              <a:t> dynamics in nuclei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Investigation of high density matter and QGP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Gluon saturation at low x, in DIS region.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812" y="1046779"/>
            <a:ext cx="4231884" cy="45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2150" y="1947335"/>
            <a:ext cx="34676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Extension of kinematic range in </a:t>
            </a:r>
            <a:r>
              <a:rPr lang="en-US" b="1" dirty="0" err="1" smtClean="0">
                <a:solidFill>
                  <a:srgbClr val="008000"/>
                </a:solidFill>
              </a:rPr>
              <a:t>lA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b</a:t>
            </a:r>
            <a:r>
              <a:rPr lang="en-US" b="1" dirty="0" smtClean="0">
                <a:solidFill>
                  <a:srgbClr val="008000"/>
                </a:solidFill>
              </a:rPr>
              <a:t>y 4-5 orders of magnitude will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change QCD view on nuclear </a:t>
            </a:r>
          </a:p>
          <a:p>
            <a:r>
              <a:rPr lang="en-US" b="1" dirty="0">
                <a:solidFill>
                  <a:srgbClr val="008000"/>
                </a:solidFill>
              </a:rPr>
              <a:t>s</a:t>
            </a:r>
            <a:r>
              <a:rPr lang="en-US" b="1" dirty="0" smtClean="0">
                <a:solidFill>
                  <a:srgbClr val="008000"/>
                </a:solidFill>
              </a:rPr>
              <a:t>tructure and </a:t>
            </a:r>
            <a:r>
              <a:rPr lang="en-US" b="1" dirty="0" err="1" smtClean="0">
                <a:solidFill>
                  <a:srgbClr val="008000"/>
                </a:solidFill>
              </a:rPr>
              <a:t>parton</a:t>
            </a:r>
            <a:r>
              <a:rPr lang="en-US" b="1" dirty="0" smtClean="0">
                <a:solidFill>
                  <a:srgbClr val="008000"/>
                </a:solidFill>
              </a:rPr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4433" y="5423378"/>
            <a:ext cx="2810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 </a:t>
            </a:r>
            <a:r>
              <a:rPr lang="en-US" dirty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0090"/>
                </a:solidFill>
              </a:rPr>
              <a:t>xpect g-saturation at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</a:t>
            </a:r>
            <a:r>
              <a:rPr lang="en-US" b="1" dirty="0" smtClean="0">
                <a:solidFill>
                  <a:srgbClr val="000090"/>
                </a:solidFill>
              </a:rPr>
              <a:t>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 ≈ </a:t>
            </a:r>
            <a:r>
              <a:rPr lang="en-US" b="1" dirty="0" err="1" smtClean="0">
                <a:solidFill>
                  <a:srgbClr val="000090"/>
                </a:solidFill>
              </a:rPr>
              <a:t>xg</a:t>
            </a:r>
            <a:r>
              <a:rPr lang="en-US" b="1" dirty="0" smtClean="0">
                <a:solidFill>
                  <a:srgbClr val="000090"/>
                </a:solidFill>
              </a:rPr>
              <a:t> 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≈ c x</a:t>
            </a:r>
            <a:r>
              <a:rPr lang="en-US" b="1" baseline="30000" dirty="0" smtClean="0">
                <a:solidFill>
                  <a:srgbClr val="000090"/>
                </a:solidFill>
              </a:rPr>
              <a:t>-λ</a:t>
            </a:r>
            <a:r>
              <a:rPr lang="en-US" b="1" dirty="0" smtClean="0">
                <a:solidFill>
                  <a:srgbClr val="000090"/>
                </a:solidFill>
              </a:rPr>
              <a:t>A</a:t>
            </a:r>
            <a:r>
              <a:rPr lang="en-US" b="1" baseline="30000" dirty="0" smtClean="0">
                <a:solidFill>
                  <a:srgbClr val="000090"/>
                </a:solidFill>
              </a:rPr>
              <a:t>1/3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Note that the gluon is valence like at low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4444" y="1031501"/>
            <a:ext cx="2684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is part of </a:t>
            </a:r>
            <a:r>
              <a:rPr lang="en-US" dirty="0" err="1" smtClean="0">
                <a:solidFill>
                  <a:srgbClr val="000090"/>
                </a:solidFill>
              </a:rPr>
              <a:t>NuPECCs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ong range plan since 2010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</a:rPr>
              <a:t>eN</a:t>
            </a:r>
            <a:r>
              <a:rPr lang="en-US" dirty="0" smtClean="0">
                <a:solidFill>
                  <a:srgbClr val="000090"/>
                </a:solidFill>
              </a:rPr>
              <a:t> ~ 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26656" y="1327588"/>
            <a:ext cx="3232600" cy="27417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200" y="10315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FCC-he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63245" y="2525059"/>
            <a:ext cx="2087641" cy="17555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0253" y="4257167"/>
            <a:ext cx="92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EIC (US)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709" y="19473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6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0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Remarks on the Project Status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98" y="768222"/>
            <a:ext cx="903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</a:rPr>
              <a:t>LHeC</a:t>
            </a:r>
            <a:r>
              <a:rPr lang="en-US" dirty="0" smtClean="0"/>
              <a:t>: CDR in 2012 (300 authors, 600 pages). 2014+16: CERN Mandate to continue the study: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0772" y="1405960"/>
            <a:ext cx="6273735" cy="2923878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Mandate  to the International Advisory Committee 2014-2017</a:t>
            </a:r>
            <a:endParaRPr lang="en-US" sz="1600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Advice </a:t>
            </a:r>
            <a:r>
              <a:rPr lang="en-US" sz="1400" dirty="0"/>
              <a:t>to the </a:t>
            </a:r>
            <a:r>
              <a:rPr lang="en-US" sz="1400" dirty="0" err="1"/>
              <a:t>LHeC</a:t>
            </a:r>
            <a:r>
              <a:rPr lang="en-US" sz="1400" dirty="0"/>
              <a:t> Coordination Group and the CERN </a:t>
            </a:r>
            <a:r>
              <a:rPr lang="en-US" sz="1400" dirty="0" smtClean="0"/>
              <a:t>directorate </a:t>
            </a:r>
            <a:r>
              <a:rPr lang="en-US" sz="1400" dirty="0"/>
              <a:t>by following the </a:t>
            </a:r>
            <a:endParaRPr lang="en-US" sz="1400" dirty="0" smtClean="0"/>
          </a:p>
          <a:p>
            <a:r>
              <a:rPr lang="en-US" sz="1400" dirty="0" smtClean="0"/>
              <a:t>development </a:t>
            </a:r>
            <a:r>
              <a:rPr lang="en-US" sz="1400" dirty="0"/>
              <a:t>of options of an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 smtClean="0"/>
              <a:t>eA</a:t>
            </a:r>
            <a:r>
              <a:rPr lang="en-US" sz="1400" dirty="0"/>
              <a:t> </a:t>
            </a:r>
            <a:r>
              <a:rPr lang="en-US" sz="1400" dirty="0" smtClean="0"/>
              <a:t>collider </a:t>
            </a:r>
            <a:r>
              <a:rPr lang="en-US" sz="1400" dirty="0"/>
              <a:t>at the  </a:t>
            </a:r>
            <a:r>
              <a:rPr lang="en-US" sz="1400" dirty="0" smtClean="0"/>
              <a:t>LHC </a:t>
            </a:r>
            <a:r>
              <a:rPr lang="en-US" sz="1400" dirty="0"/>
              <a:t>and at FCC, </a:t>
            </a:r>
            <a:r>
              <a:rPr lang="en-US" sz="1400" dirty="0" smtClean="0"/>
              <a:t>especially </a:t>
            </a:r>
            <a:r>
              <a:rPr lang="en-US" sz="1400" dirty="0"/>
              <a:t>with:</a:t>
            </a:r>
          </a:p>
          <a:p>
            <a:endParaRPr lang="en-US" sz="1400" dirty="0"/>
          </a:p>
          <a:p>
            <a:r>
              <a:rPr lang="en-US" sz="1400" dirty="0" smtClean="0"/>
              <a:t> Provision </a:t>
            </a:r>
            <a:r>
              <a:rPr lang="en-US" sz="1400" dirty="0"/>
              <a:t>of scientific and technical direction for the </a:t>
            </a:r>
            <a:r>
              <a:rPr lang="en-US" sz="1400" dirty="0" smtClean="0"/>
              <a:t>physics </a:t>
            </a:r>
            <a:r>
              <a:rPr lang="en-US" sz="1400" dirty="0"/>
              <a:t>potential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 collider, </a:t>
            </a:r>
            <a:r>
              <a:rPr lang="en-US" sz="1400" dirty="0"/>
              <a:t>both at LHC and </a:t>
            </a:r>
            <a:r>
              <a:rPr lang="en-US" sz="1400" dirty="0" smtClean="0"/>
              <a:t>at </a:t>
            </a:r>
            <a:r>
              <a:rPr lang="en-US" sz="1400" dirty="0"/>
              <a:t>FCC, as a function of the machine parameters and of a </a:t>
            </a:r>
            <a:endParaRPr lang="en-US" sz="1400" dirty="0" smtClean="0"/>
          </a:p>
          <a:p>
            <a:r>
              <a:rPr lang="en-US" sz="1400" dirty="0" smtClean="0"/>
              <a:t> realistic </a:t>
            </a:r>
            <a:r>
              <a:rPr lang="en-US" sz="1400" dirty="0"/>
              <a:t>detector design, as well as for the design and  </a:t>
            </a:r>
            <a:r>
              <a:rPr lang="en-US" sz="1400" dirty="0" smtClean="0"/>
              <a:t>possible </a:t>
            </a:r>
            <a:r>
              <a:rPr lang="en-US" sz="1400" dirty="0"/>
              <a:t>approval of an ERL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test </a:t>
            </a:r>
            <a:r>
              <a:rPr lang="en-US" sz="1400" dirty="0"/>
              <a:t>facility at CERN.</a:t>
            </a:r>
          </a:p>
          <a:p>
            <a:endParaRPr lang="en-US" sz="1400" dirty="0"/>
          </a:p>
          <a:p>
            <a:r>
              <a:rPr lang="en-US" sz="1400" dirty="0" smtClean="0"/>
              <a:t> Assistance </a:t>
            </a:r>
            <a:r>
              <a:rPr lang="en-US" sz="1400" dirty="0"/>
              <a:t>in building the international case for the accelerator  </a:t>
            </a:r>
            <a:r>
              <a:rPr lang="en-US" sz="1400" dirty="0" smtClean="0"/>
              <a:t>and </a:t>
            </a:r>
            <a:r>
              <a:rPr lang="en-US" sz="1400" dirty="0"/>
              <a:t>detector </a:t>
            </a:r>
            <a:endParaRPr lang="en-US" sz="1400" dirty="0" smtClean="0"/>
          </a:p>
          <a:p>
            <a:r>
              <a:rPr lang="en-US" sz="1400" dirty="0" smtClean="0"/>
              <a:t> developments </a:t>
            </a:r>
            <a:r>
              <a:rPr lang="en-US" sz="1400" dirty="0"/>
              <a:t>as well as guidance </a:t>
            </a:r>
            <a:r>
              <a:rPr lang="en-US" sz="1400" dirty="0" smtClean="0"/>
              <a:t>to the resource,  infrastructure </a:t>
            </a:r>
            <a:r>
              <a:rPr lang="en-US" sz="1400" dirty="0"/>
              <a:t>and science </a:t>
            </a:r>
            <a:endParaRPr lang="en-US" sz="1400" dirty="0" smtClean="0"/>
          </a:p>
          <a:p>
            <a:r>
              <a:rPr lang="en-US" sz="1400" dirty="0" smtClean="0"/>
              <a:t>policy </a:t>
            </a:r>
            <a:r>
              <a:rPr lang="en-US" sz="1400" dirty="0"/>
              <a:t>aspects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collider.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073" y="4421880"/>
            <a:ext cx="82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wo major next goals:</a:t>
            </a:r>
          </a:p>
          <a:p>
            <a:r>
              <a:rPr lang="en-US" dirty="0" smtClean="0"/>
              <a:t>-Design and build an </a:t>
            </a:r>
            <a:r>
              <a:rPr lang="en-US" dirty="0" err="1" smtClean="0"/>
              <a:t>LHeC</a:t>
            </a:r>
            <a:r>
              <a:rPr lang="en-US" dirty="0" smtClean="0"/>
              <a:t> ERL demonstrator (10mA, 3 turn, 802 MHz)</a:t>
            </a:r>
            <a:endParaRPr lang="en-US" dirty="0"/>
          </a:p>
          <a:p>
            <a:r>
              <a:rPr lang="en-US" dirty="0" smtClean="0"/>
              <a:t>-Update of the CDR by 2018: LHC physics, 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 err="1" smtClean="0"/>
              <a:t>lumi</a:t>
            </a:r>
            <a:r>
              <a:rPr lang="en-US" dirty="0" smtClean="0"/>
              <a:t>, detector and accelerator updates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337" y="5506008"/>
            <a:ext cx="7058017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FCC-eh</a:t>
            </a:r>
            <a:r>
              <a:rPr lang="en-US" dirty="0" smtClean="0"/>
              <a:t>: Utilize the </a:t>
            </a:r>
            <a:r>
              <a:rPr lang="en-US" dirty="0" err="1" smtClean="0"/>
              <a:t>LHeC</a:t>
            </a:r>
            <a:r>
              <a:rPr lang="en-US" dirty="0" smtClean="0"/>
              <a:t> design study to describe baseline </a:t>
            </a:r>
            <a:r>
              <a:rPr lang="en-US" dirty="0" err="1" smtClean="0"/>
              <a:t>ep</a:t>
            </a:r>
            <a:r>
              <a:rPr lang="en-US" dirty="0" smtClean="0"/>
              <a:t>/A option. </a:t>
            </a:r>
          </a:p>
          <a:p>
            <a:r>
              <a:rPr lang="en-US" dirty="0" smtClean="0"/>
              <a:t>Emphasis: 3 </a:t>
            </a:r>
            <a:r>
              <a:rPr lang="en-US" dirty="0" err="1" smtClean="0"/>
              <a:t>TeV</a:t>
            </a:r>
            <a:r>
              <a:rPr lang="en-US" dirty="0" smtClean="0"/>
              <a:t> physics, IR and Detector: synchronous </a:t>
            </a:r>
            <a:r>
              <a:rPr lang="en-US" dirty="0" err="1" smtClean="0"/>
              <a:t>ep-pp</a:t>
            </a:r>
            <a:r>
              <a:rPr lang="en-US" dirty="0" smtClean="0"/>
              <a:t> operation. </a:t>
            </a:r>
          </a:p>
          <a:p>
            <a:r>
              <a:rPr lang="en-US" dirty="0" smtClean="0"/>
              <a:t>Open to other configurations and new physics developments (750..)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3117" y="403992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Chair: </a:t>
            </a:r>
            <a:r>
              <a:rPr lang="en-US" sz="1400" dirty="0" err="1" smtClean="0"/>
              <a:t>Herwig</a:t>
            </a:r>
            <a:r>
              <a:rPr lang="en-US" sz="1400" dirty="0" smtClean="0"/>
              <a:t> </a:t>
            </a:r>
            <a:r>
              <a:rPr lang="en-US" sz="1400" dirty="0" err="1" smtClean="0"/>
              <a:t>Schopper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722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Organisation</a:t>
            </a:r>
            <a:r>
              <a:rPr lang="en-US" sz="2200" baseline="30000" dirty="0" smtClean="0"/>
              <a:t>*)</a:t>
            </a:r>
            <a:endParaRPr lang="en-US" sz="22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247317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dirty="0" err="1" smtClean="0"/>
              <a:t>Herwig</a:t>
            </a:r>
            <a:r>
              <a:rPr lang="en-US" dirty="0" smtClean="0"/>
              <a:t> </a:t>
            </a:r>
            <a:r>
              <a:rPr lang="en-US" dirty="0" err="1" smtClean="0"/>
              <a:t>Schopper</a:t>
            </a:r>
            <a:r>
              <a:rPr lang="en-US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(STFC)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008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International Advisory Committee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0650" y="1895135"/>
            <a:ext cx="2538061" cy="3139321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Stefano Forte</a:t>
            </a:r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Jensen</a:t>
            </a:r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930274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59207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5(11) are members of the</a:t>
            </a:r>
          </a:p>
          <a:p>
            <a:r>
              <a:rPr lang="en-US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FCC-eh </a:t>
            </a:r>
            <a:r>
              <a:rPr lang="en-US" sz="1600" dirty="0" err="1" smtClean="0"/>
              <a:t>responsibles</a:t>
            </a:r>
            <a:endParaRPr lang="en-US" sz="1600" dirty="0" smtClean="0"/>
          </a:p>
          <a:p>
            <a:r>
              <a:rPr lang="en-US" sz="1600" dirty="0" smtClean="0"/>
              <a:t>MDO: physics co-</a:t>
            </a:r>
            <a:r>
              <a:rPr lang="en-US" sz="1600" dirty="0" err="1" smtClean="0"/>
              <a:t>convenor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5909311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Voica</a:t>
            </a:r>
            <a:r>
              <a:rPr lang="en-US" dirty="0" smtClean="0"/>
              <a:t> </a:t>
            </a:r>
            <a:r>
              <a:rPr lang="en-US" dirty="0" err="1"/>
              <a:t>Radescu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1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Working Groups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6099" y="6488457"/>
            <a:ext cx="1240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*)August 2016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5861952"/>
            <a:ext cx="302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IAC being renewed by new DG</a:t>
            </a:r>
          </a:p>
          <a:p>
            <a:r>
              <a:rPr lang="en-US" dirty="0" smtClean="0"/>
              <a:t>We lost Guido </a:t>
            </a:r>
            <a:r>
              <a:rPr lang="en-US" dirty="0" err="1" smtClean="0"/>
              <a:t>Altarelli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5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59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0472" y="3511176"/>
            <a:ext cx="2709508" cy="20313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CDR update because: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- </a:t>
            </a:r>
            <a:r>
              <a:rPr lang="en-US" dirty="0" err="1" smtClean="0">
                <a:solidFill>
                  <a:srgbClr val="000090"/>
                </a:solidFill>
              </a:rPr>
              <a:t>Lumi</a:t>
            </a:r>
            <a:r>
              <a:rPr lang="en-US" dirty="0" smtClean="0">
                <a:solidFill>
                  <a:srgbClr val="000090"/>
                </a:solidFill>
              </a:rPr>
              <a:t> * 10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- LHC results</a:t>
            </a:r>
          </a:p>
          <a:p>
            <a:r>
              <a:rPr lang="en-US" smtClean="0">
                <a:solidFill>
                  <a:srgbClr val="000090"/>
                </a:solidFill>
              </a:rPr>
              <a:t>- Technology </a:t>
            </a:r>
            <a:r>
              <a:rPr lang="en-US" dirty="0" smtClean="0">
                <a:solidFill>
                  <a:srgbClr val="000090"/>
                </a:solidFill>
              </a:rPr>
              <a:t>progress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Open for </a:t>
            </a:r>
            <a:r>
              <a:rPr lang="en-US" dirty="0" smtClean="0">
                <a:solidFill>
                  <a:srgbClr val="000090"/>
                </a:solidFill>
              </a:rPr>
              <a:t>any </a:t>
            </a:r>
            <a:r>
              <a:rPr lang="en-US" b="1" dirty="0" smtClean="0">
                <a:solidFill>
                  <a:srgbClr val="000090"/>
                </a:solidFill>
              </a:rPr>
              <a:t>participation</a:t>
            </a:r>
          </a:p>
        </p:txBody>
      </p:sp>
    </p:spTree>
    <p:extLst>
      <p:ext uri="{BB962C8B-B14F-4D97-AF65-F5344CB8AC3E}">
        <p14:creationId xmlns:p14="http://schemas.microsoft.com/office/powerpoint/2010/main" val="203459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484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Summary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528" y="756559"/>
            <a:ext cx="8919884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CERN hadron beams (LHC and later HE LHC and/or FCC) enable  (few)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cms</a:t>
            </a:r>
            <a:endParaRPr lang="en-US" dirty="0" smtClean="0"/>
          </a:p>
          <a:p>
            <a:r>
              <a:rPr lang="en-US" dirty="0" smtClean="0"/>
              <a:t>energy collider experiments - at 1000 times the HERA luminosity. </a:t>
            </a:r>
          </a:p>
          <a:p>
            <a:endParaRPr lang="en-US" dirty="0"/>
          </a:p>
          <a:p>
            <a:r>
              <a:rPr lang="en-US" dirty="0" smtClean="0"/>
              <a:t>The current default e beam is a 60 </a:t>
            </a:r>
            <a:r>
              <a:rPr lang="en-US" dirty="0" err="1" smtClean="0"/>
              <a:t>GeV</a:t>
            </a:r>
            <a:r>
              <a:rPr lang="en-US" dirty="0" smtClean="0"/>
              <a:t>, 3 turn ERL racetrack of 1/3 of U(LHC).</a:t>
            </a:r>
          </a:p>
          <a:p>
            <a:r>
              <a:rPr lang="en-US" dirty="0" smtClean="0"/>
              <a:t>A demonstrator is under evaluation to study 802 MHz, 3 turn, 10mA ERL, i.e. the basic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technology, in synergy with FCC and with  low energy e/y physics community.</a:t>
            </a:r>
          </a:p>
          <a:p>
            <a:endParaRPr lang="en-US" dirty="0"/>
          </a:p>
          <a:p>
            <a:r>
              <a:rPr lang="en-US" dirty="0" smtClean="0"/>
              <a:t>This electron-hadron machine has a unique QCD, </a:t>
            </a:r>
            <a:r>
              <a:rPr lang="en-US" dirty="0" err="1" smtClean="0"/>
              <a:t>eweak</a:t>
            </a:r>
            <a:r>
              <a:rPr lang="en-US" dirty="0" smtClean="0"/>
              <a:t>, Higgs, BSM </a:t>
            </a:r>
            <a:r>
              <a:rPr lang="en-US" dirty="0" err="1" smtClean="0"/>
              <a:t>programme</a:t>
            </a:r>
            <a:r>
              <a:rPr lang="en-US" dirty="0" smtClean="0"/>
              <a:t>. In short,</a:t>
            </a:r>
          </a:p>
          <a:p>
            <a:r>
              <a:rPr lang="en-US" dirty="0" smtClean="0"/>
              <a:t>CERN has the realistic option of building the world’s cleanest microscope with which</a:t>
            </a:r>
          </a:p>
          <a:p>
            <a:r>
              <a:rPr lang="en-US" dirty="0" smtClean="0"/>
              <a:t>the LHC facility can be turned into a precision Higgs factory, operating with HL LHC.</a:t>
            </a:r>
          </a:p>
          <a:p>
            <a:endParaRPr lang="en-US" dirty="0" smtClean="0"/>
          </a:p>
          <a:p>
            <a:r>
              <a:rPr lang="en-US" dirty="0" smtClean="0"/>
              <a:t>The electron-ion physics potential is huge as the energy and luminosity are so high.</a:t>
            </a:r>
          </a:p>
          <a:p>
            <a:endParaRPr lang="en-US" dirty="0" smtClean="0"/>
          </a:p>
          <a:p>
            <a:r>
              <a:rPr lang="en-US" dirty="0" smtClean="0"/>
              <a:t>A new GPD detector, smaller than CMS, larger than H1, may be built to enable that physics.</a:t>
            </a:r>
          </a:p>
          <a:p>
            <a:r>
              <a:rPr lang="en-US" dirty="0" smtClean="0"/>
              <a:t>An initial installation study demonstrates it could be installed in times commensurate with </a:t>
            </a:r>
            <a:r>
              <a:rPr lang="en-US" dirty="0" err="1" smtClean="0"/>
              <a:t>LSi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The next two important goals, approached with the support of the CERN directorate(s),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are to develop the base technology and to update the 2012 CDR for the new luminosity</a:t>
            </a:r>
          </a:p>
          <a:p>
            <a:r>
              <a:rPr lang="en-US" b="1" dirty="0">
                <a:solidFill>
                  <a:srgbClr val="008000"/>
                </a:solidFill>
              </a:rPr>
              <a:t>g</a:t>
            </a:r>
            <a:r>
              <a:rPr lang="en-US" b="1" dirty="0" smtClean="0">
                <a:solidFill>
                  <a:srgbClr val="008000"/>
                </a:solidFill>
              </a:rPr>
              <a:t>oal, set by the Higgs discovery, the LHC results of Run 2 and technology progress.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233" y="6156696"/>
            <a:ext cx="867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2017: FCC physics week (Jan), </a:t>
            </a:r>
            <a:r>
              <a:rPr lang="en-US" dirty="0" err="1" smtClean="0"/>
              <a:t>LHeC</a:t>
            </a:r>
            <a:r>
              <a:rPr lang="en-US" dirty="0" smtClean="0"/>
              <a:t> Workshop (Feb), FCC Week (May), ERL Workshop (Jun)</a:t>
            </a:r>
          </a:p>
          <a:p>
            <a:r>
              <a:rPr lang="en-US" dirty="0"/>
              <a:t> </a:t>
            </a:r>
            <a:r>
              <a:rPr lang="en-US" dirty="0" smtClean="0"/>
              <a:t>    at                                CERN                               </a:t>
            </a:r>
            <a:r>
              <a:rPr lang="en-US" dirty="0" err="1" smtClean="0"/>
              <a:t>Orsay</a:t>
            </a:r>
            <a:r>
              <a:rPr lang="en-US" dirty="0" smtClean="0"/>
              <a:t>                    Berlin                              CERN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0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47" y="778518"/>
            <a:ext cx="6591619" cy="4927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803" y="6010243"/>
            <a:ext cx="775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Plenary ECFA talk by Juan </a:t>
            </a:r>
            <a:r>
              <a:rPr lang="en-US" dirty="0" err="1" smtClean="0"/>
              <a:t>Fuster</a:t>
            </a:r>
            <a:r>
              <a:rPr lang="en-US" dirty="0" smtClean="0"/>
              <a:t>, November 2013 at CERN, on the Linear Collider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1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er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25" y="1859509"/>
            <a:ext cx="4565650" cy="4855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484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Energy and Luminosity </a:t>
            </a:r>
            <a:r>
              <a:rPr lang="en-US" sz="3200" dirty="0" err="1" smtClean="0"/>
              <a:t>ep</a:t>
            </a:r>
            <a:r>
              <a:rPr lang="en-US" sz="3200" dirty="0" smtClean="0"/>
              <a:t> Scattering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70" y="944103"/>
            <a:ext cx="3346675" cy="24176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95455"/>
              </p:ext>
            </p:extLst>
          </p:nvPr>
        </p:nvGraphicFramePr>
        <p:xfrm>
          <a:off x="5600976" y="933902"/>
          <a:ext cx="2425213" cy="80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5" imgW="1384300" imgH="457200" progId="Equation.3">
                  <p:embed/>
                </p:oleObj>
              </mc:Choice>
              <mc:Fallback>
                <p:oleObj name="Equation" r:id="rId5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976" y="933902"/>
                        <a:ext cx="2425213" cy="80298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C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74120" y="2211302"/>
            <a:ext cx="22499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        CDR 2012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In reach L=10</a:t>
            </a:r>
            <a:r>
              <a:rPr lang="en-US" b="1" baseline="30000" dirty="0" smtClean="0">
                <a:solidFill>
                  <a:srgbClr val="008000"/>
                </a:solidFill>
              </a:rPr>
              <a:t>34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-p-brightness * 1.7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-e-current * 2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-IR focus /  2</a:t>
            </a:r>
          </a:p>
          <a:p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e power limit set</a:t>
            </a:r>
          </a:p>
          <a:p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P=I</a:t>
            </a:r>
            <a:r>
              <a:rPr lang="en-US" sz="1400" dirty="0" smtClean="0">
                <a:solidFill>
                  <a:srgbClr val="008000"/>
                </a:solidFill>
              </a:rPr>
              <a:t>*</a:t>
            </a:r>
            <a:r>
              <a:rPr lang="en-US" dirty="0" smtClean="0">
                <a:solidFill>
                  <a:srgbClr val="008000"/>
                </a:solidFill>
              </a:rPr>
              <a:t>E=P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/(1-η) 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ERL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6508800" y="5529600"/>
            <a:ext cx="194400" cy="1944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470" y="3585886"/>
            <a:ext cx="4078942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=7 – 14 – 50 </a:t>
            </a:r>
            <a:r>
              <a:rPr lang="en-US" dirty="0" err="1" smtClean="0"/>
              <a:t>TeV</a:t>
            </a:r>
            <a:r>
              <a:rPr lang="en-US" dirty="0" smtClean="0"/>
              <a:t> (HL,HE LHC, FCC)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t</a:t>
            </a:r>
            <a:r>
              <a:rPr lang="en-US" sz="1600" dirty="0" smtClean="0">
                <a:sym typeface="Wingdings"/>
              </a:rPr>
              <a:t>he  energy frontier is at CERN </a:t>
            </a:r>
            <a:endParaRPr lang="en-US" sz="1600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 60 </a:t>
            </a:r>
            <a:r>
              <a:rPr lang="en-US" dirty="0" err="1" smtClean="0"/>
              <a:t>GeV</a:t>
            </a:r>
            <a:r>
              <a:rPr lang="en-US" dirty="0" smtClean="0"/>
              <a:t>, lower: cost, higher: H,BSM</a:t>
            </a:r>
          </a:p>
          <a:p>
            <a:endParaRPr lang="en-US" dirty="0"/>
          </a:p>
          <a:p>
            <a:r>
              <a:rPr lang="en-US" dirty="0" smtClean="0"/>
              <a:t>Current working point for </a:t>
            </a:r>
            <a:r>
              <a:rPr lang="en-US" dirty="0" err="1" smtClean="0"/>
              <a:t>LHeC</a:t>
            </a:r>
            <a:endParaRPr lang="en-US" dirty="0" smtClean="0"/>
          </a:p>
          <a:p>
            <a:r>
              <a:rPr lang="en-US" dirty="0" smtClean="0"/>
              <a:t>- 60 </a:t>
            </a:r>
            <a:r>
              <a:rPr lang="en-US" dirty="0" err="1" smtClean="0"/>
              <a:t>GeV</a:t>
            </a:r>
            <a:r>
              <a:rPr lang="en-US" dirty="0" smtClean="0"/>
              <a:t>: 200fb = </a:t>
            </a:r>
            <a:r>
              <a:rPr lang="en-US" dirty="0" err="1" smtClean="0"/>
              <a:t>σ</a:t>
            </a:r>
            <a:r>
              <a:rPr lang="en-US" dirty="0" smtClean="0"/>
              <a:t>(WW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H) in 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p</a:t>
            </a:r>
          </a:p>
          <a:p>
            <a:r>
              <a:rPr lang="en-US" dirty="0" smtClean="0">
                <a:sym typeface="Wingdings"/>
              </a:rPr>
              <a:t>- 10</a:t>
            </a:r>
            <a:r>
              <a:rPr lang="en-US" baseline="30000" dirty="0" smtClean="0">
                <a:sym typeface="Wingdings"/>
              </a:rPr>
              <a:t>34</a:t>
            </a: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1ab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smtClean="0">
                <a:sym typeface="Wingdings"/>
              </a:rPr>
              <a:t>[all of L(HERA) in days]</a:t>
            </a:r>
            <a:endParaRPr lang="en-US" baseline="30000" dirty="0" smtClean="0">
              <a:sym typeface="Wingdings"/>
            </a:endParaRPr>
          </a:p>
          <a:p>
            <a:endParaRPr lang="en-US" baseline="30000" dirty="0">
              <a:sym typeface="Wingdings"/>
            </a:endParaRPr>
          </a:p>
          <a:p>
            <a:r>
              <a:rPr lang="en-US" dirty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=4E</a:t>
            </a:r>
            <a:r>
              <a:rPr lang="en-US" baseline="-25000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E</a:t>
            </a:r>
            <a:r>
              <a:rPr lang="en-US" baseline="-25000" dirty="0" smtClean="0">
                <a:sym typeface="Wingdings"/>
              </a:rPr>
              <a:t>p</a:t>
            </a:r>
            <a:r>
              <a:rPr lang="en-US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baseline="-25000" dirty="0" smtClean="0">
                <a:sym typeface="Wingdings"/>
              </a:rPr>
              <a:t>max</a:t>
            </a:r>
            <a:r>
              <a:rPr lang="en-US" dirty="0" smtClean="0">
                <a:sym typeface="Wingdings"/>
              </a:rPr>
              <a:t> =s=10</a:t>
            </a:r>
            <a:r>
              <a:rPr lang="en-US" baseline="30000" dirty="0" smtClean="0">
                <a:sym typeface="Wingdings"/>
              </a:rPr>
              <a:t>6</a:t>
            </a:r>
            <a:r>
              <a:rPr lang="en-US" dirty="0" smtClean="0">
                <a:sym typeface="Wingdings"/>
              </a:rPr>
              <a:t> 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(10</a:t>
            </a:r>
            <a:r>
              <a:rPr lang="en-US" baseline="30000" dirty="0" smtClean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at FCC)</a:t>
            </a:r>
          </a:p>
          <a:p>
            <a:r>
              <a:rPr lang="en-US" dirty="0" err="1" smtClean="0">
                <a:sym typeface="Wingdings"/>
              </a:rPr>
              <a:t>x</a:t>
            </a:r>
            <a:r>
              <a:rPr lang="en-US" baseline="-25000" dirty="0" err="1" smtClean="0">
                <a:sym typeface="Wingdings"/>
              </a:rPr>
              <a:t>Bj</a:t>
            </a: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~</a:t>
            </a:r>
            <a:r>
              <a:rPr lang="en-US" dirty="0" smtClean="0">
                <a:sym typeface="Wingdings"/>
              </a:rPr>
              <a:t> 1/s : down to 10</a:t>
            </a:r>
            <a:r>
              <a:rPr lang="en-US" baseline="30000" dirty="0" smtClean="0">
                <a:sym typeface="Wingdings"/>
              </a:rPr>
              <a:t>-6 (-7) </a:t>
            </a:r>
            <a:r>
              <a:rPr lang="en-US" dirty="0" smtClean="0">
                <a:sym typeface="Wingdings"/>
              </a:rPr>
              <a:t>for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=1 GeV</a:t>
            </a:r>
            <a:r>
              <a:rPr lang="en-US" baseline="30000" dirty="0" smtClean="0">
                <a:sym typeface="Wingdings"/>
              </a:rPr>
              <a:t>2</a:t>
            </a:r>
            <a:endParaRPr lang="en-US" baseline="30000" dirty="0" smtClean="0"/>
          </a:p>
          <a:p>
            <a:r>
              <a:rPr lang="en-US" dirty="0" smtClean="0"/>
              <a:t>High luminosity enables to access x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6237" y="1404471"/>
            <a:ext cx="38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</a:t>
            </a:r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84404" y="2229216"/>
            <a:ext cx="38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8591" y="1030942"/>
            <a:ext cx="38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6390" y="1714039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CC/NC</a:t>
            </a:r>
          </a:p>
          <a:p>
            <a:r>
              <a:rPr lang="en-US" dirty="0" smtClean="0"/>
              <a:t>DIS </a:t>
            </a:r>
            <a:r>
              <a:rPr lang="en-US" dirty="0" err="1" smtClean="0"/>
              <a:t>ep</a:t>
            </a:r>
            <a:endParaRPr lang="en-US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720964" y="2365098"/>
            <a:ext cx="144000" cy="1440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8591" y="50949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6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erer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51" y="1014786"/>
            <a:ext cx="3597518" cy="3991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03" y="5588006"/>
            <a:ext cx="89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35D3F"/>
                </a:solidFill>
              </a:rPr>
              <a:t>I hope DT has not seen Juan’s picture and that the less aggressive ones are given a future too.</a:t>
            </a:r>
            <a:endParaRPr lang="en-US" dirty="0">
              <a:solidFill>
                <a:srgbClr val="935D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9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5293" y="1060825"/>
            <a:ext cx="6988474" cy="443198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electron beam upgrade has a place in between the recently</a:t>
            </a:r>
          </a:p>
          <a:p>
            <a:r>
              <a:rPr lang="en-US" dirty="0" smtClean="0"/>
              <a:t>endorsed luminosity and the not unlikely energy upgrade of the LHC. It</a:t>
            </a:r>
          </a:p>
          <a:p>
            <a:r>
              <a:rPr lang="en-US" dirty="0"/>
              <a:t>b</a:t>
            </a:r>
            <a:r>
              <a:rPr lang="en-US" dirty="0" smtClean="0"/>
              <a:t>uilds on the biggest investment particle physics ever enjoyed and</a:t>
            </a:r>
          </a:p>
          <a:p>
            <a:r>
              <a:rPr lang="en-US" dirty="0"/>
              <a:t>h</a:t>
            </a:r>
            <a:r>
              <a:rPr lang="en-US" dirty="0" smtClean="0"/>
              <a:t>elps sustaining its future with a seminal physics </a:t>
            </a:r>
            <a:r>
              <a:rPr lang="en-US" dirty="0" err="1" smtClean="0"/>
              <a:t>programme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It provides a new, independent energy and intensity frontier collider</a:t>
            </a:r>
          </a:p>
          <a:p>
            <a:r>
              <a:rPr lang="en-US" dirty="0" smtClean="0"/>
              <a:t>configuration which fits to the needs of HEP - physics and community.</a:t>
            </a:r>
          </a:p>
          <a:p>
            <a:endParaRPr lang="en-US" dirty="0"/>
          </a:p>
          <a:p>
            <a:r>
              <a:rPr lang="en-US" dirty="0" smtClean="0"/>
              <a:t>That may be </a:t>
            </a:r>
            <a:r>
              <a:rPr lang="en-US" dirty="0" err="1" smtClean="0"/>
              <a:t>realised</a:t>
            </a:r>
            <a:r>
              <a:rPr lang="en-US" dirty="0" smtClean="0"/>
              <a:t>, with the required courage and realism, bridging</a:t>
            </a:r>
          </a:p>
          <a:p>
            <a:r>
              <a:rPr lang="en-US" dirty="0" smtClean="0"/>
              <a:t>well to future, expensive </a:t>
            </a:r>
            <a:r>
              <a:rPr lang="en-US" dirty="0" err="1" smtClean="0"/>
              <a:t>ee</a:t>
            </a:r>
            <a:r>
              <a:rPr lang="en-US" dirty="0" smtClean="0"/>
              <a:t> and </a:t>
            </a:r>
            <a:r>
              <a:rPr lang="en-US" dirty="0" err="1" smtClean="0"/>
              <a:t>pp</a:t>
            </a:r>
            <a:r>
              <a:rPr lang="en-US" dirty="0"/>
              <a:t> </a:t>
            </a:r>
            <a:r>
              <a:rPr lang="en-US" dirty="0" smtClean="0"/>
              <a:t>machines which it complements too.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008000"/>
                </a:solidFill>
              </a:rPr>
              <a:t>                                       Thank you.   </a:t>
            </a: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965" y="6115138"/>
            <a:ext cx="869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thanks to CERN’s directors, the IAC, the FCC team and the  </a:t>
            </a:r>
            <a:r>
              <a:rPr lang="en-US" dirty="0" err="1" smtClean="0"/>
              <a:t>ep</a:t>
            </a:r>
            <a:r>
              <a:rPr lang="en-US" dirty="0" smtClean="0"/>
              <a:t>/h community engaged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1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97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" y="176189"/>
            <a:ext cx="8934823" cy="602439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005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1683"/>
            <a:ext cx="7772400" cy="9447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IMG_32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7764" y="5453529"/>
            <a:ext cx="2054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attempt to serve</a:t>
            </a:r>
          </a:p>
          <a:p>
            <a:r>
              <a:rPr lang="en-US" dirty="0" smtClean="0"/>
              <a:t>LHC and the FCC </a:t>
            </a:r>
          </a:p>
          <a:p>
            <a:r>
              <a:rPr lang="en-US" dirty="0"/>
              <a:t>w</a:t>
            </a:r>
            <a:r>
              <a:rPr lang="en-US" dirty="0" smtClean="0"/>
              <a:t>ithout relocation.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2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66" y="1070805"/>
            <a:ext cx="7454777" cy="5449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74536"/>
            <a:ext cx="9144000" cy="283464"/>
          </a:xfrm>
          <a:prstGeom prst="rect">
            <a:avLst/>
          </a:prstGeom>
          <a:solidFill>
            <a:schemeClr val="accent1">
              <a:lumMod val="7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67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97" y="45737"/>
            <a:ext cx="1368097" cy="57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45737"/>
            <a:ext cx="662274" cy="576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7512"/>
            <a:ext cx="9144000" cy="374904"/>
          </a:xfrm>
          <a:prstGeom prst="rect">
            <a:avLst/>
          </a:prstGeom>
          <a:solidFill>
            <a:schemeClr val="accent1">
              <a:lumMod val="7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/>
              <a:t>LHeC</a:t>
            </a:r>
            <a:r>
              <a:rPr lang="en-GB" sz="2000" dirty="0"/>
              <a:t>/FCC-he Civil Engineering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658100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C. Cook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8086" y="91441"/>
            <a:ext cx="322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FCC-he Civil Engineering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9766" y="1060999"/>
            <a:ext cx="410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LHC Point 8 &amp; FCC Long Straight Section 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17822113">
            <a:off x="5468501" y="1105035"/>
            <a:ext cx="1793955" cy="1834700"/>
          </a:xfrm>
          <a:prstGeom prst="arc">
            <a:avLst>
              <a:gd name="adj1" fmla="val 17442388"/>
              <a:gd name="adj2" fmla="val 898958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>
            <a:stCxn id="28" idx="0"/>
            <a:endCxn id="13" idx="2"/>
          </p:cNvCxnSpPr>
          <p:nvPr/>
        </p:nvCxnSpPr>
        <p:spPr>
          <a:xfrm flipV="1">
            <a:off x="2075886" y="2923028"/>
            <a:ext cx="4338973" cy="204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21453153" flipH="1">
            <a:off x="1076092" y="3126318"/>
            <a:ext cx="2076646" cy="1804501"/>
          </a:xfrm>
          <a:prstGeom prst="arc">
            <a:avLst>
              <a:gd name="adj1" fmla="val 16200000"/>
              <a:gd name="adj2" fmla="val 804402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8" idx="2"/>
            <a:endCxn id="13" idx="0"/>
          </p:cNvCxnSpPr>
          <p:nvPr/>
        </p:nvCxnSpPr>
        <p:spPr>
          <a:xfrm flipV="1">
            <a:off x="2811645" y="1345377"/>
            <a:ext cx="2938703" cy="33445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3080" y="1340596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Further Study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5402" y="6581001"/>
            <a:ext cx="15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FCC Week, Rome 2016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3912" y="6596393"/>
            <a:ext cx="1490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Thurs 14</a:t>
            </a:r>
            <a:r>
              <a:rPr lang="en-GB" sz="1200" baseline="30000" dirty="0" smtClean="0">
                <a:solidFill>
                  <a:schemeClr val="bg1"/>
                </a:solidFill>
              </a:rPr>
              <a:t>th</a:t>
            </a:r>
            <a:r>
              <a:rPr lang="en-GB" sz="1200" dirty="0" smtClean="0">
                <a:solidFill>
                  <a:schemeClr val="bg1"/>
                </a:solidFill>
              </a:rPr>
              <a:t> April 2016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9766" y="1896227"/>
            <a:ext cx="163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TO BE STUDIED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5980" y="4689880"/>
            <a:ext cx="179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 fold way .. for</a:t>
            </a:r>
          </a:p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erving LHC+FCC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5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3" y="120834"/>
            <a:ext cx="7754470" cy="58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530" y="522942"/>
            <a:ext cx="6923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Detector design: Inner Silicon Tracker </a:t>
            </a:r>
            <a:r>
              <a:rPr lang="en-US" dirty="0" smtClean="0"/>
              <a:t>(status 3/16)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763" y="5612845"/>
            <a:ext cx="8206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designs for other components too. DD4HEP software developments..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An opportunity for R+D and  building a novel, challenging  4π detector in the twenties.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1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67" y="803813"/>
            <a:ext cx="6224181" cy="5833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640" y="5264124"/>
            <a:ext cx="128753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CERN Courier</a:t>
            </a: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MK,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H.Schopper</a:t>
            </a:r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June 2014</a:t>
            </a:r>
          </a:p>
          <a:p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input from</a:t>
            </a:r>
          </a:p>
          <a:p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A.Hutton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R.Ent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F.Maas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T.Rosner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70" y="153185"/>
            <a:ext cx="7295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Intensity and Energy Frontier of Future DIS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3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041" y="1329041"/>
            <a:ext cx="4446168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</a:t>
            </a:r>
            <a:endParaRPr lang="en-US" sz="3200" dirty="0"/>
          </a:p>
        </p:txBody>
      </p:sp>
      <p:pic>
        <p:nvPicPr>
          <p:cNvPr id="3" name="Picture 2" descr="uval_nlo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" y="2797257"/>
            <a:ext cx="4743568" cy="2557003"/>
          </a:xfrm>
          <a:prstGeom prst="rect">
            <a:avLst/>
          </a:prstGeom>
        </p:spPr>
      </p:pic>
      <p:pic>
        <p:nvPicPr>
          <p:cNvPr id="4" name="Picture 3" descr="dval_nlo_new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361768"/>
            <a:ext cx="4750074" cy="649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86551" y="2059331"/>
            <a:ext cx="10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2114" y="5371421"/>
            <a:ext cx="7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down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6551" y="5573976"/>
            <a:ext cx="2763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to DY , W mass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Recall </a:t>
            </a:r>
            <a:r>
              <a:rPr lang="en-US" dirty="0" err="1" smtClean="0"/>
              <a:t>xq</a:t>
            </a:r>
            <a:r>
              <a:rPr lang="en-US" baseline="-25000" dirty="0" err="1" smtClean="0"/>
              <a:t>v</a:t>
            </a:r>
            <a:r>
              <a:rPr lang="en-US" dirty="0" smtClean="0"/>
              <a:t> </a:t>
            </a:r>
            <a:r>
              <a:rPr lang="en-US" sz="1600" dirty="0" smtClean="0"/>
              <a:t>~</a:t>
            </a:r>
            <a:r>
              <a:rPr lang="en-US" dirty="0" smtClean="0"/>
              <a:t> (1-x)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d/u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 a classic question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927" y="257180"/>
            <a:ext cx="3858373" cy="92333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It will be crucial for the LHC to resolve</a:t>
            </a:r>
          </a:p>
          <a:p>
            <a:r>
              <a:rPr lang="en-US" dirty="0"/>
              <a:t>t</a:t>
            </a:r>
            <a:r>
              <a:rPr lang="en-US" dirty="0" smtClean="0"/>
              <a:t>he high x and Q</a:t>
            </a:r>
            <a:r>
              <a:rPr lang="en-US" baseline="30000" dirty="0" smtClean="0"/>
              <a:t>2 </a:t>
            </a:r>
            <a:r>
              <a:rPr lang="en-US" dirty="0" smtClean="0"/>
              <a:t>uncertainties, for its</a:t>
            </a:r>
          </a:p>
          <a:p>
            <a:r>
              <a:rPr lang="en-US" dirty="0"/>
              <a:t>s</a:t>
            </a:r>
            <a:r>
              <a:rPr lang="en-US" dirty="0" smtClean="0"/>
              <a:t>ustainable future. This requires hi L+s!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8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8" y="872837"/>
            <a:ext cx="4111772" cy="407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620" y="135140"/>
            <a:ext cx="3590570" cy="7121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Luminosity</a:t>
            </a:r>
            <a:endParaRPr lang="en-US" sz="3600" dirty="0">
              <a:solidFill>
                <a:srgbClr val="00009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108989"/>
              </p:ext>
            </p:extLst>
          </p:nvPr>
        </p:nvGraphicFramePr>
        <p:xfrm>
          <a:off x="949151" y="1368684"/>
          <a:ext cx="1589671" cy="289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name="Equation" r:id="rId4" imgW="1143000" imgH="2082800" progId="Equation.3">
                  <p:embed/>
                </p:oleObj>
              </mc:Choice>
              <mc:Fallback>
                <p:oleObj name="Equation" r:id="rId4" imgW="11430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9151" y="1368684"/>
                        <a:ext cx="1589671" cy="2896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222216"/>
              </p:ext>
            </p:extLst>
          </p:nvPr>
        </p:nvGraphicFramePr>
        <p:xfrm>
          <a:off x="922338" y="4486125"/>
          <a:ext cx="161607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Equation" r:id="rId6" imgW="1244600" imgH="1320800" progId="Equation.3">
                  <p:embed/>
                </p:oleObj>
              </mc:Choice>
              <mc:Fallback>
                <p:oleObj name="Equation" r:id="rId6" imgW="1244600" imgH="1320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2338" y="4486125"/>
                        <a:ext cx="1616075" cy="171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2206" y="95666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The CDR Luminosity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293" y="6338823"/>
            <a:ext cx="196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H*pinch(e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)*gap-loss ~ 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10850" y="5124994"/>
            <a:ext cx="3147665" cy="1077218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a</a:t>
            </a:r>
            <a:r>
              <a:rPr lang="en-US" sz="1600" dirty="0" smtClean="0">
                <a:solidFill>
                  <a:srgbClr val="000090"/>
                </a:solidFill>
              </a:rPr>
              <a:t>fter the Higgs   arXiv:1211.5102</a:t>
            </a:r>
          </a:p>
          <a:p>
            <a:r>
              <a:rPr lang="en-US" sz="1600" dirty="0" smtClean="0"/>
              <a:t>2.5 * brightness,</a:t>
            </a:r>
            <a:r>
              <a:rPr lang="en-US" sz="1600" dirty="0"/>
              <a:t> </a:t>
            </a:r>
            <a:r>
              <a:rPr lang="en-US" sz="1600" dirty="0" smtClean="0"/>
              <a:t> 2 * </a:t>
            </a:r>
            <a:r>
              <a:rPr lang="en-US" sz="1600" dirty="0" err="1" smtClean="0"/>
              <a:t>I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,</a:t>
            </a:r>
            <a:r>
              <a:rPr lang="en-US" sz="1600" dirty="0"/>
              <a:t> </a:t>
            </a:r>
            <a:r>
              <a:rPr lang="en-US" sz="1600" dirty="0" smtClean="0"/>
              <a:t>0.5 * β*</a:t>
            </a:r>
          </a:p>
          <a:p>
            <a:endParaRPr lang="en-US" sz="1600" dirty="0" smtClean="0"/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Luminosity   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 10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34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cm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-2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s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-1</a:t>
            </a:r>
            <a:endParaRPr lang="en-US" sz="1600" b="1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2206" y="956660"/>
            <a:ext cx="2186970" cy="5689940"/>
          </a:xfrm>
          <a:prstGeom prst="rect">
            <a:avLst/>
          </a:prstGeom>
          <a:solidFill>
            <a:schemeClr val="bg1">
              <a:lumMod val="85000"/>
              <a:alpha val="27000"/>
            </a:scheme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9741" y="144734"/>
            <a:ext cx="1470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October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4498" y="1353110"/>
            <a:ext cx="1856297" cy="2062103"/>
          </a:xfrm>
          <a:prstGeom prst="rect">
            <a:avLst/>
          </a:prstGeom>
          <a:solidFill>
            <a:schemeClr val="accent1">
              <a:lumMod val="75000"/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in </a:t>
            </a:r>
            <a:r>
              <a:rPr lang="en-US" sz="1600" dirty="0" err="1" smtClean="0"/>
              <a:t>ep</a:t>
            </a:r>
            <a:r>
              <a:rPr lang="en-US" sz="1600" dirty="0" smtClean="0"/>
              <a:t> sets </a:t>
            </a:r>
          </a:p>
          <a:p>
            <a:r>
              <a:rPr lang="en-US" sz="1600" dirty="0" smtClean="0"/>
              <a:t>scale for luminosity!</a:t>
            </a:r>
          </a:p>
          <a:p>
            <a:endParaRPr lang="en-US" sz="1600" dirty="0" smtClean="0"/>
          </a:p>
          <a:p>
            <a:r>
              <a:rPr lang="en-US" sz="1600" dirty="0" smtClean="0"/>
              <a:t>… so do searches, </a:t>
            </a:r>
          </a:p>
          <a:p>
            <a:r>
              <a:rPr lang="en-US" sz="1600" dirty="0" smtClean="0"/>
              <a:t>high x and special 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onditions such as </a:t>
            </a:r>
          </a:p>
          <a:p>
            <a:r>
              <a:rPr lang="en-US" sz="1600" dirty="0" smtClean="0"/>
              <a:t>positron, deuteron,</a:t>
            </a:r>
          </a:p>
          <a:p>
            <a:r>
              <a:rPr lang="en-US" sz="1600" dirty="0" err="1" smtClean="0"/>
              <a:t>eA</a:t>
            </a:r>
            <a:r>
              <a:rPr lang="en-US" sz="1600" dirty="0" smtClean="0"/>
              <a:t> or low energy..</a:t>
            </a:r>
          </a:p>
        </p:txBody>
      </p:sp>
      <p:sp>
        <p:nvSpPr>
          <p:cNvPr id="12" name="Regular Pentagon 11"/>
          <p:cNvSpPr>
            <a:spLocks noChangeAspect="1"/>
          </p:cNvSpPr>
          <p:nvPr/>
        </p:nvSpPr>
        <p:spPr>
          <a:xfrm flipH="1" flipV="1">
            <a:off x="5001441" y="3903078"/>
            <a:ext cx="145950" cy="124489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59343" y="154740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CDR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3505" y="5124994"/>
            <a:ext cx="1552328" cy="107721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L(E,P) subject of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urrent study:</a:t>
            </a:r>
          </a:p>
          <a:p>
            <a:r>
              <a:rPr lang="en-US" sz="1600" dirty="0" smtClean="0"/>
              <a:t>beam-beam, ion</a:t>
            </a:r>
          </a:p>
          <a:p>
            <a:r>
              <a:rPr lang="en-US" sz="1600" dirty="0"/>
              <a:t>g</a:t>
            </a:r>
            <a:r>
              <a:rPr lang="en-US" sz="1600" dirty="0" smtClean="0"/>
              <a:t>ap stability…</a:t>
            </a:r>
          </a:p>
        </p:txBody>
      </p:sp>
    </p:spTree>
    <p:extLst>
      <p:ext uri="{BB962C8B-B14F-4D97-AF65-F5344CB8AC3E}">
        <p14:creationId xmlns:p14="http://schemas.microsoft.com/office/powerpoint/2010/main" val="277224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Default Electron Accelerator Configuration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 descr="erllinaclayoutlitvinenk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3" y="5516069"/>
            <a:ext cx="5453529" cy="1280137"/>
          </a:xfrm>
          <a:prstGeom prst="rect">
            <a:avLst/>
          </a:prstGeom>
        </p:spPr>
      </p:pic>
      <p:pic>
        <p:nvPicPr>
          <p:cNvPr id="4" name="Picture 3" descr="ERL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48" y="861146"/>
            <a:ext cx="7140609" cy="4195108"/>
          </a:xfrm>
          <a:prstGeom prst="rect">
            <a:avLst/>
          </a:prstGeom>
          <a:ln w="31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1598021" y="3904202"/>
            <a:ext cx="419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Conceptual Design Report arXiv:1206.2913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2232" y="5279609"/>
            <a:ext cx="553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Non default: An expensive </a:t>
            </a:r>
            <a:r>
              <a:rPr lang="en-US" sz="1400" dirty="0" err="1" smtClean="0">
                <a:solidFill>
                  <a:srgbClr val="0000FF"/>
                </a:solidFill>
              </a:rPr>
              <a:t>generalisation</a:t>
            </a:r>
            <a:r>
              <a:rPr lang="en-US" sz="1400" dirty="0" smtClean="0">
                <a:solidFill>
                  <a:srgbClr val="0000FF"/>
                </a:solidFill>
              </a:rPr>
              <a:t> to achieve </a:t>
            </a:r>
            <a:r>
              <a:rPr lang="en-US" sz="1400" dirty="0" err="1" smtClean="0">
                <a:solidFill>
                  <a:srgbClr val="0000FF"/>
                </a:solidFill>
              </a:rPr>
              <a:t>E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= 500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r>
              <a:rPr lang="en-US" sz="1400" dirty="0" smtClean="0">
                <a:solidFill>
                  <a:srgbClr val="0000FF"/>
                </a:solidFill>
              </a:rPr>
              <a:t> or more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5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52" y="1027769"/>
            <a:ext cx="2297808" cy="2112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0982" y="816636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e</a:t>
            </a:r>
            <a:r>
              <a:rPr lang="en-US" b="1" baseline="30000" dirty="0" err="1" smtClean="0">
                <a:solidFill>
                  <a:srgbClr val="0000FF"/>
                </a:solidFill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</a:rPr>
              <a:t>e</a:t>
            </a:r>
            <a:r>
              <a:rPr lang="en-US" b="1" baseline="30000" dirty="0" smtClean="0">
                <a:solidFill>
                  <a:srgbClr val="0000FF"/>
                </a:solidFill>
              </a:rPr>
              <a:t>-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0633" y="3229194"/>
            <a:ext cx="132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hh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128" y="2104658"/>
            <a:ext cx="70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eh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2313242" y="1222601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745286" y="2928873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765" y="3708421"/>
            <a:ext cx="4918645" cy="2964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-Parton momentum fixed by electron kinematics</a:t>
            </a:r>
          </a:p>
          <a:p>
            <a:r>
              <a:rPr lang="en-US" sz="1600" dirty="0" smtClean="0"/>
              <a:t>-Incl. NC (</a:t>
            </a:r>
            <a:r>
              <a:rPr lang="en-US" sz="1600" dirty="0" err="1" smtClean="0"/>
              <a:t>γ,Z</a:t>
            </a:r>
            <a:r>
              <a:rPr lang="en-US" sz="1600" dirty="0" smtClean="0"/>
              <a:t>) and CC (W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) independent of </a:t>
            </a:r>
            <a:r>
              <a:rPr lang="en-US" sz="1600" dirty="0" err="1" smtClean="0"/>
              <a:t>hadronisation</a:t>
            </a:r>
            <a:endParaRPr lang="en-US" sz="1600" dirty="0" smtClean="0"/>
          </a:p>
          <a:p>
            <a:r>
              <a:rPr lang="en-US" sz="1600" dirty="0" smtClean="0"/>
              <a:t>-Rigorous theory: Operator expansion (</a:t>
            </a:r>
            <a:r>
              <a:rPr lang="en-US" sz="1600" dirty="0" err="1" smtClean="0"/>
              <a:t>lightcone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-Collider- as at HERA: </a:t>
            </a:r>
            <a:r>
              <a:rPr lang="en-US" sz="1600" dirty="0" err="1" smtClean="0"/>
              <a:t>y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=y</a:t>
            </a:r>
            <a:r>
              <a:rPr lang="en-US" sz="1600" baseline="-25000" dirty="0" smtClean="0"/>
              <a:t>e </a:t>
            </a:r>
            <a:r>
              <a:rPr lang="en-US" sz="1600" dirty="0" smtClean="0"/>
              <a:t>: Redundant kinematics</a:t>
            </a:r>
          </a:p>
          <a:p>
            <a:endParaRPr lang="en-US" sz="1600" baseline="-25000" dirty="0"/>
          </a:p>
          <a:p>
            <a:pPr marL="285750" indent="-285750">
              <a:buFont typeface="Wingdings" charset="0"/>
              <a:buChar char="à"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DIS is an ideal laboratory for the development of </a:t>
            </a:r>
          </a:p>
          <a:p>
            <a:r>
              <a:rPr lang="en-US" sz="1600" b="1" dirty="0">
                <a:solidFill>
                  <a:srgbClr val="FF0000"/>
                </a:solidFill>
                <a:sym typeface="Wingdings"/>
              </a:rPr>
              <a:t>p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article physics into the multi 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TeV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 energy scale era.</a:t>
            </a:r>
          </a:p>
          <a:p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The CERN hadron beams are the unique base for 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uilding the world’s cleanest microscopes exploring the inner structure and pursue novel measurements leading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o discovery. In this quest,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hh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, eh and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ee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are an entity.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10" y="1612649"/>
            <a:ext cx="3297152" cy="49429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4667" y="2289324"/>
            <a:ext cx="1404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Finite p Radius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09" y="290842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Quarks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9494" y="3496762"/>
            <a:ext cx="987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Quark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Gluon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Dynamics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7074" y="5222514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8108" y="2558658"/>
            <a:ext cx="72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Stanford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239766" y="306181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SLAC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398382" y="3410680"/>
            <a:ext cx="508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FNAL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607282" y="3912261"/>
            <a:ext cx="524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CERN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024245" y="4711691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HERA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503210" y="5130181"/>
            <a:ext cx="503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LHeC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43781" y="5734948"/>
            <a:ext cx="624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FCC-he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71213" y="2410274"/>
            <a:ext cx="2375870" cy="344562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3242396">
            <a:off x="5427478" y="4225546"/>
            <a:ext cx="2534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 years of </a:t>
            </a:r>
            <a:r>
              <a:rPr lang="en-US" dirty="0" err="1" smtClean="0">
                <a:solidFill>
                  <a:srgbClr val="FF0000"/>
                </a:solidFill>
              </a:rPr>
              <a:t>lp</a:t>
            </a:r>
            <a:r>
              <a:rPr lang="en-US" dirty="0" smtClean="0">
                <a:solidFill>
                  <a:srgbClr val="FF0000"/>
                </a:solidFill>
              </a:rPr>
              <a:t> scattering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5 orders of magnitude</a:t>
            </a:r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eeper into matter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8255" y="2349484"/>
            <a:ext cx="397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63505"/>
            <a:ext cx="8229600" cy="7531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high energy DIS future is </a:t>
            </a:r>
            <a:r>
              <a:rPr lang="en-US" sz="3200" dirty="0" err="1" smtClean="0"/>
              <a:t>here+near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146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387321"/>
            <a:ext cx="8229600" cy="340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libri Light" panose="020F0302020204030204" pitchFamily="34" charset="0"/>
                <a:cs typeface="Trajan Pro"/>
              </a:rPr>
              <a:t>Cavity Parameters</a:t>
            </a:r>
            <a:endParaRPr lang="en-US" sz="3600" dirty="0">
              <a:latin typeface="Calibri Light" panose="020F0302020204030204" pitchFamily="34" charset="0"/>
              <a:cs typeface="Trajan Pr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80390"/>
              </p:ext>
            </p:extLst>
          </p:nvPr>
        </p:nvGraphicFramePr>
        <p:xfrm>
          <a:off x="476084" y="806916"/>
          <a:ext cx="8110961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138"/>
                <a:gridCol w="859863"/>
                <a:gridCol w="1102808"/>
                <a:gridCol w="1102808"/>
                <a:gridCol w="858967"/>
                <a:gridCol w="858967"/>
                <a:gridCol w="823557"/>
                <a:gridCol w="768853"/>
              </a:tblGrid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type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study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study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CEBAF HC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LCLS-II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(TESLA)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CEBAF OC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CEBAF LL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748.5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1497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number of cells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active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922.31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922.14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1036.02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700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R/Q = V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eff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/(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ω*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580.1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583.4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1036.0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482.5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868.9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R/Q/cell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116.7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103.8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115.1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96.5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124.1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278.3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270.0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274.0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280.3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R/Q∙G/cell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31877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28876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31080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26441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34793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Eq. Diameter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352.73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206.60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187.03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173.99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Iris Diameter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Tube Diameter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Eq./Iris ratio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6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6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Wall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angle (mid-cell)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13.31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(mid-cell)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2.44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1.98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2.56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2.17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(mid-cell)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mT/(MV/m)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4.24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4.17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4.56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3.74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3.12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3.15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1.49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/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8.01</a:t>
                      </a: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42.97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7.94</a:t>
                      </a: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32.89</a:t>
                      </a: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TE</a:t>
                      </a:r>
                      <a:r>
                        <a:rPr lang="en-US" sz="16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2.51</a:t>
                      </a: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TM</a:t>
                      </a:r>
                      <a:r>
                        <a:rPr lang="en-US" sz="16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81200" y="6193051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</a:rPr>
              <a:t>Ranking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9600" y="6233244"/>
            <a:ext cx="792480" cy="286266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2080" y="6233244"/>
            <a:ext cx="792480" cy="28626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4560" y="6233244"/>
            <a:ext cx="792480" cy="28626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5527040" y="6233244"/>
            <a:ext cx="792480" cy="28626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9520" y="6233244"/>
            <a:ext cx="792480" cy="2862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948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675"/>
            <a:ext cx="8229600" cy="340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libri Light" panose="020F0302020204030204" pitchFamily="34" charset="0"/>
                <a:cs typeface="Trajan Pro"/>
              </a:rPr>
              <a:t>802 MHz Cavity Parameters</a:t>
            </a:r>
            <a:br>
              <a:rPr lang="en-US" sz="3600" dirty="0" smtClean="0">
                <a:latin typeface="Calibri Light" panose="020F0302020204030204" pitchFamily="34" charset="0"/>
                <a:cs typeface="Trajan Pro"/>
              </a:rPr>
            </a:br>
            <a:r>
              <a:rPr lang="en-US" sz="2000" dirty="0" smtClean="0">
                <a:latin typeface="Calibri Light" panose="020F0302020204030204" pitchFamily="34" charset="0"/>
                <a:cs typeface="Trajan Pro"/>
              </a:rPr>
              <a:t>design to also test FCC-</a:t>
            </a:r>
            <a:r>
              <a:rPr lang="en-US" sz="2000" dirty="0" err="1" smtClean="0">
                <a:latin typeface="Calibri Light" panose="020F0302020204030204" pitchFamily="34" charset="0"/>
                <a:cs typeface="Trajan Pro"/>
              </a:rPr>
              <a:t>ee</a:t>
            </a:r>
            <a:endParaRPr lang="en-US" sz="2000" dirty="0">
              <a:latin typeface="Calibri Light" panose="020F0302020204030204" pitchFamily="34" charset="0"/>
              <a:cs typeface="Trajan Pr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362559"/>
              </p:ext>
            </p:extLst>
          </p:nvPr>
        </p:nvGraphicFramePr>
        <p:xfrm>
          <a:off x="288707" y="1075226"/>
          <a:ext cx="8648531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404"/>
                <a:gridCol w="995172"/>
                <a:gridCol w="858333"/>
                <a:gridCol w="858333"/>
                <a:gridCol w="858333"/>
                <a:gridCol w="523284"/>
                <a:gridCol w="1726020"/>
                <a:gridCol w="1124652"/>
              </a:tblGrid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cavity 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b="1" u="none" strike="noStrike" dirty="0" smtClean="0">
                          <a:effectLst/>
                          <a:latin typeface="Calibri Light" panose="020F0302020204030204" pitchFamily="34" charset="0"/>
                        </a:rPr>
                        <a:t>prototype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(2016)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study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study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u="none" strike="noStrike" baseline="0" dirty="0" smtClean="0">
                          <a:effectLst/>
                          <a:latin typeface="Calibri Light" panose="020F0302020204030204" pitchFamily="34" charset="0"/>
                        </a:rPr>
                        <a:t> Ver. 1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u="none" strike="noStrike" baseline="0" dirty="0" smtClean="0">
                          <a:effectLst/>
                          <a:latin typeface="Calibri Light" panose="020F0302020204030204" pitchFamily="34" charset="0"/>
                        </a:rPr>
                        <a:t> Ver.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frequency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number of cells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L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active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917.91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922.31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922.14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R/Q = V</a:t>
                      </a:r>
                      <a:r>
                        <a:rPr lang="en-US" sz="1600" u="none" strike="noStrike" baseline="-25000" dirty="0">
                          <a:effectLst/>
                          <a:latin typeface="Calibri Light" panose="020F0302020204030204" pitchFamily="34" charset="0"/>
                        </a:rPr>
                        <a:t>eff</a:t>
                      </a:r>
                      <a:r>
                        <a:rPr lang="en-US" sz="1600" u="none" strike="noStrike" baseline="30000" dirty="0"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/(</a:t>
                      </a:r>
                      <a:r>
                        <a:rPr lang="el-GR" sz="1600" u="none" strike="noStrike" dirty="0">
                          <a:effectLst/>
                          <a:latin typeface="Calibri Light" panose="020F0302020204030204" pitchFamily="34" charset="0"/>
                        </a:rPr>
                        <a:t>ω*</a:t>
                      </a:r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523.7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580.1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583.4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430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R/Q/cell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104.7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116.0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116.7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86.0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78.6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 dirty="0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274.6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R/Q∙G/cell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28765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31702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31877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23736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22244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Eq.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327.95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350.2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350.2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Iris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130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Tube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140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Eq./Iris ratio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Wall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angle (mid-cell)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  <a:latin typeface="Calibri Light" panose="020F0302020204030204" pitchFamily="34" charset="0"/>
                        </a:rPr>
                        <a:t>deg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acc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 (mid-cell)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2.26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2.40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B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acc 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(mid-cell)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mT/(MV/m)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4.77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4.92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u="none" strike="noStrike" baseline="-25000" dirty="0" err="1" smtClean="0"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4.47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5.75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</a:t>
                      </a:r>
                      <a:r>
                        <a:rPr lang="en-US" sz="1600" u="none" strike="noStrike" baseline="30000" dirty="0" smtClean="0"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/</a:t>
                      </a:r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u="none" strike="noStrike" baseline="-25000" dirty="0" err="1" smtClean="0"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7.78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5.59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4.35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TE</a:t>
                      </a:r>
                      <a:r>
                        <a:rPr lang="en-US" sz="1600" u="none" strike="noStrike" baseline="-25000" dirty="0" smtClean="0">
                          <a:effectLst/>
                          <a:latin typeface="Calibri Light" panose="020F0302020204030204" pitchFamily="34" charset="0"/>
                        </a:rPr>
                        <a:t>11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TM</a:t>
                      </a:r>
                      <a:r>
                        <a:rPr lang="en-US" sz="1600" u="none" strike="noStrike" baseline="-25000" dirty="0" smtClean="0">
                          <a:effectLst/>
                          <a:latin typeface="Calibri Light" panose="020F0302020204030204" pitchFamily="34" charset="0"/>
                        </a:rPr>
                        <a:t>01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69" y="775581"/>
            <a:ext cx="1706215" cy="5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54" y="0"/>
            <a:ext cx="2605646" cy="8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8470" y="1075226"/>
            <a:ext cx="956236" cy="536448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927" y="6439706"/>
            <a:ext cx="855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F.Marhauser</a:t>
            </a:r>
            <a:r>
              <a:rPr lang="en-US" dirty="0" smtClean="0"/>
              <a:t>, </a:t>
            </a:r>
            <a:r>
              <a:rPr lang="en-US" dirty="0" err="1" smtClean="0"/>
              <a:t>B.Rimmer</a:t>
            </a:r>
            <a:r>
              <a:rPr lang="en-US" dirty="0" smtClean="0"/>
              <a:t>, </a:t>
            </a:r>
            <a:r>
              <a:rPr lang="en-US" dirty="0" err="1" smtClean="0"/>
              <a:t>J.Henry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 + </a:t>
            </a:r>
            <a:r>
              <a:rPr lang="en-US" dirty="0" err="1" smtClean="0"/>
              <a:t>R.Calaga</a:t>
            </a:r>
            <a:r>
              <a:rPr lang="en-US" dirty="0" smtClean="0"/>
              <a:t>, </a:t>
            </a:r>
            <a:r>
              <a:rPr lang="en-US" dirty="0" err="1" smtClean="0"/>
              <a:t>E.Jensen</a:t>
            </a:r>
            <a:r>
              <a:rPr lang="en-US" dirty="0" smtClean="0"/>
              <a:t>, K. </a:t>
            </a:r>
            <a:r>
              <a:rPr lang="en-US" dirty="0" err="1" smtClean="0"/>
              <a:t>Schirm</a:t>
            </a:r>
            <a:r>
              <a:rPr lang="en-US" dirty="0" smtClean="0"/>
              <a:t> et al (CERN) [4.8.16]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6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61" y="241646"/>
            <a:ext cx="8622107" cy="7324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Understanding the High x = Large Mass region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2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Q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79" y="1001302"/>
            <a:ext cx="6676573" cy="5614836"/>
          </a:xfrm>
          <a:prstGeom prst="rect">
            <a:avLst/>
          </a:prstGeom>
        </p:spPr>
      </p:pic>
      <p:sp>
        <p:nvSpPr>
          <p:cNvPr id="4" name="Right Triangle 3"/>
          <p:cNvSpPr/>
          <p:nvPr/>
        </p:nvSpPr>
        <p:spPr>
          <a:xfrm rot="16469096">
            <a:off x="7075741" y="5641935"/>
            <a:ext cx="259751" cy="274738"/>
          </a:xfrm>
          <a:prstGeom prst="rtTriangle">
            <a:avLst/>
          </a:prstGeom>
          <a:solidFill>
            <a:schemeClr val="accent6">
              <a:lumMod val="50000"/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32096" y="5550192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4807"/>
                </a:solidFill>
                <a:sym typeface="Wingdings"/>
              </a:rPr>
              <a:t></a:t>
            </a:r>
            <a:r>
              <a:rPr lang="en-US" dirty="0" smtClean="0">
                <a:solidFill>
                  <a:srgbClr val="984807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984807"/>
                </a:solidFill>
              </a:rPr>
              <a:t>HERA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952" y="33471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32096" y="1281400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175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8256" y="59266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Rutherford backscattering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of dozens of </a:t>
            </a:r>
            <a:r>
              <a:rPr lang="en-US" sz="1400" dirty="0" err="1" smtClean="0">
                <a:solidFill>
                  <a:srgbClr val="000090"/>
                </a:solidFill>
              </a:rPr>
              <a:t>TeV</a:t>
            </a:r>
            <a:r>
              <a:rPr lang="en-US" sz="1400" dirty="0" smtClean="0">
                <a:solidFill>
                  <a:srgbClr val="000090"/>
                </a:solidFill>
              </a:rPr>
              <a:t> e- energy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2096" y="3858437"/>
            <a:ext cx="89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Wingdings"/>
              </a:rPr>
              <a:t> </a:t>
            </a:r>
            <a:r>
              <a:rPr lang="en-US" sz="1600" dirty="0" err="1" smtClean="0"/>
              <a:t>ϑ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</a:t>
            </a:r>
            <a:r>
              <a:rPr lang="en-US" sz="1600" baseline="30000" dirty="0" smtClean="0"/>
              <a:t>o</a:t>
            </a:r>
            <a:endParaRPr lang="en-US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7852" y="4666327"/>
            <a:ext cx="20221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Large </a:t>
            </a:r>
            <a:r>
              <a:rPr lang="en-US" sz="1600" b="1" dirty="0" err="1" smtClean="0">
                <a:solidFill>
                  <a:srgbClr val="000090"/>
                </a:solidFill>
              </a:rPr>
              <a:t>imabalance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sz="1600" b="1" dirty="0" smtClean="0">
                <a:solidFill>
                  <a:srgbClr val="000090"/>
                </a:solidFill>
              </a:rPr>
              <a:t>of e and p energies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is surprisingly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t</a:t>
            </a:r>
            <a:r>
              <a:rPr lang="en-US" sz="1600" b="1" dirty="0" smtClean="0">
                <a:solidFill>
                  <a:srgbClr val="000090"/>
                </a:solidFill>
              </a:rPr>
              <a:t>olerable for the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h</a:t>
            </a:r>
            <a:r>
              <a:rPr lang="en-US" sz="1600" b="1" dirty="0" smtClean="0">
                <a:solidFill>
                  <a:srgbClr val="000090"/>
                </a:solidFill>
              </a:rPr>
              <a:t>igh Q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1600" b="1" dirty="0" smtClean="0">
                <a:solidFill>
                  <a:srgbClr val="000090"/>
                </a:solidFill>
              </a:rPr>
              <a:t>, x kinematics,</a:t>
            </a:r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to bridge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f</a:t>
            </a:r>
            <a:r>
              <a:rPr lang="en-US" sz="1600" b="1" dirty="0" smtClean="0">
                <a:solidFill>
                  <a:srgbClr val="000090"/>
                </a:solidFill>
              </a:rPr>
              <a:t>rom HERA to FCC 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9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x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6" y="878148"/>
            <a:ext cx="6773333" cy="581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7429" y="3785809"/>
            <a:ext cx="14882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179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o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@ 180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.. </a:t>
            </a:r>
            <a:r>
              <a:rPr lang="en-US" dirty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ery low x</a:t>
            </a: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not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he maximum</a:t>
            </a:r>
          </a:p>
          <a:p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f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e</a:t>
            </a:r>
            <a:endParaRPr lang="en-US" baseline="-25000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276" y="3758383"/>
            <a:ext cx="96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933C"/>
                </a:solidFill>
              </a:rPr>
              <a:t>----------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952" y="6458857"/>
            <a:ext cx="229810" cy="238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2727" y="6458857"/>
            <a:ext cx="682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x &lt; 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-3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(average) energy deposition exceeding the electron beam energy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3632" y="60597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6200000">
            <a:off x="6033906" y="3288284"/>
            <a:ext cx="1236952" cy="1499811"/>
          </a:xfrm>
          <a:prstGeom prst="rtTriangle">
            <a:avLst/>
          </a:prstGeom>
          <a:solidFill>
            <a:schemeClr val="accent6">
              <a:lumMod val="50000"/>
              <a:alpha val="1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90128" y="4127715"/>
            <a:ext cx="64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HERA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5586" y="1995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5586" y="104484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58" y="4087462"/>
            <a:ext cx="11977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Very low x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eaches </a:t>
            </a:r>
          </a:p>
          <a:p>
            <a:r>
              <a:rPr lang="en-US" b="1" dirty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irect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ange of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UHE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neutrino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physics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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1788" y="3305327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Backward</a:t>
            </a:r>
          </a:p>
          <a:p>
            <a:r>
              <a:rPr lang="en-US" b="1" dirty="0">
                <a:solidFill>
                  <a:srgbClr val="000090"/>
                </a:solidFill>
              </a:rPr>
              <a:t>r</a:t>
            </a:r>
            <a:r>
              <a:rPr lang="en-US" b="1" dirty="0" smtClean="0">
                <a:solidFill>
                  <a:srgbClr val="000090"/>
                </a:solidFill>
              </a:rPr>
              <a:t>egion, </a:t>
            </a:r>
            <a:r>
              <a:rPr lang="en-US" b="1" dirty="0">
                <a:solidFill>
                  <a:srgbClr val="000090"/>
                </a:solidFill>
              </a:rPr>
              <a:t>l</a:t>
            </a:r>
            <a:r>
              <a:rPr lang="en-US" b="1" dirty="0" smtClean="0">
                <a:solidFill>
                  <a:srgbClr val="000090"/>
                </a:solidFill>
              </a:rPr>
              <a:t>ow x</a:t>
            </a:r>
          </a:p>
          <a:p>
            <a:r>
              <a:rPr lang="en-US" b="1" dirty="0">
                <a:solidFill>
                  <a:srgbClr val="00009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</a:rPr>
              <a:t>s governed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olely by </a:t>
            </a:r>
            <a:r>
              <a:rPr lang="en-US" b="1" dirty="0" err="1" smtClean="0">
                <a:solidFill>
                  <a:srgbClr val="000090"/>
                </a:solidFill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69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8" y="229815"/>
            <a:ext cx="3722353" cy="50006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LHeC</a:t>
            </a:r>
            <a:r>
              <a:rPr lang="en-US" sz="3200" dirty="0" smtClean="0">
                <a:solidFill>
                  <a:srgbClr val="FF0000"/>
                </a:solidFill>
              </a:rPr>
              <a:t> Demonstrator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6" y="3747800"/>
            <a:ext cx="4884504" cy="2587399"/>
          </a:xfrm>
          <a:prstGeom prst="rect">
            <a:avLst/>
          </a:prstGeom>
        </p:spPr>
      </p:pic>
      <p:pic>
        <p:nvPicPr>
          <p:cNvPr id="8" name="Picture 7" descr="alessia_2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21968" r="15769" b="19113"/>
          <a:stretch/>
        </p:blipFill>
        <p:spPr>
          <a:xfrm>
            <a:off x="4219480" y="231591"/>
            <a:ext cx="4758061" cy="2914044"/>
          </a:xfrm>
          <a:prstGeom prst="rect">
            <a:avLst/>
          </a:prstGeom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269636"/>
              </p:ext>
            </p:extLst>
          </p:nvPr>
        </p:nvGraphicFramePr>
        <p:xfrm>
          <a:off x="417490" y="3320238"/>
          <a:ext cx="5515992" cy="312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265"/>
                <a:gridCol w="2375727"/>
              </a:tblGrid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per arc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length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Max B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3/4  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50 cm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1.1 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per arc</a:t>
                      </a:r>
                    </a:p>
                    <a:p>
                      <a:r>
                        <a:rPr lang="en-US" sz="1600" baseline="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straight lines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Spreader/Combiner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Quads in Spreader/Combiner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1-3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</a:tr>
              <a:tr h="5668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for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Injection-Extraction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037" y="3283466"/>
            <a:ext cx="2797539" cy="148190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041816" y="2414706"/>
            <a:ext cx="216944" cy="96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166" y="890338"/>
            <a:ext cx="36846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Demonstration of high current</a:t>
            </a:r>
          </a:p>
          <a:p>
            <a:r>
              <a:rPr lang="en-US" dirty="0" smtClean="0"/>
              <a:t>(10mA), multi(3)turn ERL</a:t>
            </a:r>
          </a:p>
          <a:p>
            <a:endParaRPr lang="en-US" dirty="0"/>
          </a:p>
          <a:p>
            <a:r>
              <a:rPr lang="en-US" dirty="0" smtClean="0"/>
              <a:t>Test and development of 802MHz</a:t>
            </a:r>
          </a:p>
          <a:p>
            <a:r>
              <a:rPr lang="en-US" dirty="0" smtClean="0"/>
              <a:t>SCRF technology</a:t>
            </a:r>
          </a:p>
          <a:p>
            <a:endParaRPr lang="en-US" dirty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200 (400) MeV with 1(2) module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95840" y="2726616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Footprint:14x4m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03411" y="6492279"/>
            <a:ext cx="4590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PERLE CDR to be published, ICFA Beam Newsletter 68 (2016)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5817" y="5065059"/>
            <a:ext cx="297932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BINP, CERN, </a:t>
            </a:r>
            <a:r>
              <a:rPr lang="en-US" dirty="0" err="1" smtClean="0"/>
              <a:t>Daresbury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</a:t>
            </a:r>
          </a:p>
          <a:p>
            <a:r>
              <a:rPr lang="en-US" dirty="0" smtClean="0"/>
              <a:t>Liverpool, </a:t>
            </a:r>
            <a:r>
              <a:rPr lang="en-US" dirty="0" err="1" smtClean="0"/>
              <a:t>Orsay</a:t>
            </a:r>
            <a:r>
              <a:rPr lang="en-US" dirty="0" smtClean="0"/>
              <a:t> (LAL/INP),+</a:t>
            </a:r>
          </a:p>
          <a:p>
            <a:endParaRPr lang="en-US" dirty="0"/>
          </a:p>
          <a:p>
            <a:r>
              <a:rPr lang="en-US" dirty="0" smtClean="0"/>
              <a:t>Collaboration </a:t>
            </a:r>
            <a:r>
              <a:rPr lang="en-US" sz="1600" dirty="0" smtClean="0"/>
              <a:t>being established</a:t>
            </a:r>
          </a:p>
          <a:p>
            <a:r>
              <a:rPr lang="en-US" dirty="0" smtClean="0"/>
              <a:t>802 MHz cavity </a:t>
            </a:r>
            <a:r>
              <a:rPr lang="en-US" sz="1600" dirty="0" smtClean="0"/>
              <a:t>soon produced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221037" y="1329765"/>
            <a:ext cx="874803" cy="205023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3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675"/>
            <a:ext cx="8229600" cy="340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libri Light" panose="020F0302020204030204" pitchFamily="34" charset="0"/>
                <a:cs typeface="Trajan Pro"/>
              </a:rPr>
              <a:t>802 MHz Cavity Parameters</a:t>
            </a:r>
            <a:br>
              <a:rPr lang="en-US" sz="3600" dirty="0" smtClean="0">
                <a:latin typeface="Calibri Light" panose="020F0302020204030204" pitchFamily="34" charset="0"/>
                <a:cs typeface="Trajan Pro"/>
              </a:rPr>
            </a:br>
            <a:r>
              <a:rPr lang="en-US" sz="2000" dirty="0" smtClean="0">
                <a:latin typeface="Calibri Light" panose="020F0302020204030204" pitchFamily="34" charset="0"/>
                <a:cs typeface="Trajan Pro"/>
              </a:rPr>
              <a:t>design to also test FCC-</a:t>
            </a:r>
            <a:r>
              <a:rPr lang="en-US" sz="2000" dirty="0" err="1" smtClean="0">
                <a:latin typeface="Calibri Light" panose="020F0302020204030204" pitchFamily="34" charset="0"/>
                <a:cs typeface="Trajan Pro"/>
              </a:rPr>
              <a:t>ee</a:t>
            </a:r>
            <a:endParaRPr lang="en-US" sz="2000" dirty="0">
              <a:latin typeface="Calibri Light" panose="020F0302020204030204" pitchFamily="34" charset="0"/>
              <a:cs typeface="Trajan Pr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74056"/>
              </p:ext>
            </p:extLst>
          </p:nvPr>
        </p:nvGraphicFramePr>
        <p:xfrm>
          <a:off x="288707" y="1075226"/>
          <a:ext cx="8648531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404"/>
                <a:gridCol w="995172"/>
                <a:gridCol w="858333"/>
                <a:gridCol w="858333"/>
                <a:gridCol w="858333"/>
                <a:gridCol w="523284"/>
                <a:gridCol w="1726020"/>
                <a:gridCol w="1124652"/>
              </a:tblGrid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Value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cavity 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b="1" u="none" strike="noStrike" dirty="0" smtClean="0">
                          <a:effectLst/>
                          <a:latin typeface="Calibri Light" panose="020F0302020204030204" pitchFamily="34" charset="0"/>
                        </a:rPr>
                        <a:t>prototype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(2016)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study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LHeC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study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(2015)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u="none" strike="noStrike" baseline="0" dirty="0" smtClean="0">
                          <a:effectLst/>
                          <a:latin typeface="Calibri Light" panose="020F0302020204030204" pitchFamily="34" charset="0"/>
                        </a:rPr>
                        <a:t> Ver. 1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LHeC</a:t>
                      </a:r>
                      <a:r>
                        <a:rPr lang="en-US" sz="1600" u="none" strike="noStrike" baseline="0" dirty="0" smtClean="0">
                          <a:effectLst/>
                          <a:latin typeface="Calibri Light" panose="020F0302020204030204" pitchFamily="34" charset="0"/>
                        </a:rPr>
                        <a:t> Ver.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frequency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802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801.58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number of cells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L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active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917.91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922.31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922.14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935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R/Q = V</a:t>
                      </a:r>
                      <a:r>
                        <a:rPr lang="en-US" sz="1600" u="none" strike="noStrike" baseline="-25000" dirty="0">
                          <a:effectLst/>
                          <a:latin typeface="Calibri Light" panose="020F0302020204030204" pitchFamily="34" charset="0"/>
                        </a:rPr>
                        <a:t>eff</a:t>
                      </a:r>
                      <a:r>
                        <a:rPr lang="en-US" sz="1600" u="none" strike="noStrike" baseline="30000" dirty="0"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/(</a:t>
                      </a:r>
                      <a:r>
                        <a:rPr lang="el-GR" sz="1600" u="none" strike="noStrike" dirty="0">
                          <a:effectLst/>
                          <a:latin typeface="Calibri Light" panose="020F0302020204030204" pitchFamily="34" charset="0"/>
                        </a:rPr>
                        <a:t>ω*</a:t>
                      </a:r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523.7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580.1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583.4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430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R/Q/cell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104.7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116.0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116.7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86.0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78.6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 dirty="0">
                          <a:effectLst/>
                          <a:latin typeface="Calibri Light" panose="020F0302020204030204" pitchFamily="34" charset="0"/>
                        </a:rPr>
                        <a:t>Ω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274.6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R/Q∙G/cell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28765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31702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31877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23736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22244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Eq.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327.95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323.12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350.2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350.2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Iris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130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Tube Diameter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140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Eq./Iris ratio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2.52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Wall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angle (mid-cell)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  <a:latin typeface="Calibri Light" panose="020F0302020204030204" pitchFamily="34" charset="0"/>
                        </a:rPr>
                        <a:t>deg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acc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 (mid-cell)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2.07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2.26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2.40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B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/E</a:t>
                      </a:r>
                      <a:r>
                        <a:rPr lang="en-US" sz="1600" u="none" strike="noStrike" baseline="-25000">
                          <a:effectLst/>
                          <a:latin typeface="Calibri Light" panose="020F0302020204030204" pitchFamily="34" charset="0"/>
                        </a:rPr>
                        <a:t>acc </a:t>
                      </a:r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(mid-cell)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mT/(MV/m)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4.20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4.77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4.92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u="none" strike="noStrike" baseline="-25000" dirty="0" err="1" smtClean="0"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2.14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4.47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5.75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</a:t>
                      </a:r>
                      <a:r>
                        <a:rPr lang="en-US" sz="1600" u="none" strike="noStrike" baseline="30000" dirty="0" smtClean="0"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/</a:t>
                      </a:r>
                      <a:r>
                        <a:rPr lang="en-US" sz="1600" u="none" strike="noStrike" dirty="0" err="1" smtClean="0">
                          <a:effectLst/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u="none" strike="noStrike" baseline="-25000" dirty="0" err="1" smtClean="0">
                          <a:effectLst/>
                          <a:latin typeface="Calibri Light" panose="020F0302020204030204" pitchFamily="34" charset="0"/>
                        </a:rPr>
                        <a:t>cc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7.78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11.71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5.59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4.35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TE</a:t>
                      </a:r>
                      <a:r>
                        <a:rPr lang="en-US" sz="1600" u="none" strike="noStrike" baseline="-25000" dirty="0" smtClean="0">
                          <a:effectLst/>
                          <a:latin typeface="Calibri Light" panose="020F0302020204030204" pitchFamily="34" charset="0"/>
                        </a:rPr>
                        <a:t>11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120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 Light" panose="020F0302020204030204" pitchFamily="34" charset="0"/>
                        </a:rPr>
                        <a:t>cutoff </a:t>
                      </a:r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TM</a:t>
                      </a:r>
                      <a:r>
                        <a:rPr lang="en-US" sz="1600" u="none" strike="noStrike" baseline="-25000" dirty="0" smtClean="0">
                          <a:effectLst/>
                          <a:latin typeface="Calibri Light" panose="020F0302020204030204" pitchFamily="34" charset="0"/>
                        </a:rPr>
                        <a:t>01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 Light" panose="020F0302020204030204" pitchFamily="34" charset="0"/>
                        </a:rPr>
                        <a:t>GHz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1.77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69" y="775581"/>
            <a:ext cx="1706215" cy="5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54" y="0"/>
            <a:ext cx="2605646" cy="8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352" y="2821641"/>
            <a:ext cx="3466353" cy="2500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8470" y="1075226"/>
            <a:ext cx="956236" cy="536448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927" y="6439706"/>
            <a:ext cx="855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F.Marhauser</a:t>
            </a:r>
            <a:r>
              <a:rPr lang="en-US" dirty="0" smtClean="0"/>
              <a:t>, </a:t>
            </a:r>
            <a:r>
              <a:rPr lang="en-US" dirty="0" err="1" smtClean="0"/>
              <a:t>B.Rimmer</a:t>
            </a:r>
            <a:r>
              <a:rPr lang="en-US" dirty="0" smtClean="0"/>
              <a:t>, </a:t>
            </a:r>
            <a:r>
              <a:rPr lang="en-US" dirty="0" err="1" smtClean="0"/>
              <a:t>J.Henry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 + </a:t>
            </a:r>
            <a:r>
              <a:rPr lang="en-US" dirty="0" err="1" smtClean="0"/>
              <a:t>R.Calaga</a:t>
            </a:r>
            <a:r>
              <a:rPr lang="en-US" dirty="0" smtClean="0"/>
              <a:t>, </a:t>
            </a:r>
            <a:r>
              <a:rPr lang="en-US" dirty="0" err="1" smtClean="0"/>
              <a:t>E.Jensen</a:t>
            </a:r>
            <a:r>
              <a:rPr lang="en-US" dirty="0" smtClean="0"/>
              <a:t>, K. </a:t>
            </a:r>
            <a:r>
              <a:rPr lang="en-US" dirty="0" err="1" smtClean="0"/>
              <a:t>Schirm</a:t>
            </a:r>
            <a:r>
              <a:rPr lang="en-US" dirty="0" smtClean="0"/>
              <a:t> et al (CERN) [4.8.16]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4942" y="5005295"/>
            <a:ext cx="3342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Detail end group + flange locations </a:t>
            </a:r>
            <a:r>
              <a:rPr lang="en-US" sz="1400" dirty="0" smtClean="0">
                <a:sym typeface="Wingdings"/>
              </a:rPr>
              <a:t> build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157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backup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2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489" y="130760"/>
            <a:ext cx="2172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 err="1" smtClean="0">
                <a:solidFill>
                  <a:prstClr val="black"/>
                </a:solidFill>
              </a:rPr>
              <a:t>Realisation</a:t>
            </a:r>
            <a:r>
              <a:rPr lang="en-US" sz="2800" dirty="0" smtClean="0">
                <a:solidFill>
                  <a:prstClr val="black"/>
                </a:solidFill>
              </a:rPr>
              <a:t> of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</a:rPr>
              <a:t>t</a:t>
            </a:r>
            <a:r>
              <a:rPr lang="en-US" sz="2800" dirty="0" smtClean="0">
                <a:solidFill>
                  <a:prstClr val="black"/>
                </a:solidFill>
              </a:rPr>
              <a:t>he </a:t>
            </a:r>
            <a:r>
              <a:rPr lang="en-US" sz="2800" dirty="0" err="1" smtClean="0">
                <a:solidFill>
                  <a:prstClr val="black"/>
                </a:solidFill>
              </a:rPr>
              <a:t>LHeC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9677" y="4735332"/>
            <a:ext cx="72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</a:rPr>
              <a:t>MK 6/14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725" y="1199895"/>
            <a:ext cx="135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79646">
                    <a:lumMod val="50000"/>
                  </a:srgbClr>
                </a:solidFill>
              </a:rPr>
              <a:t>~4 years of CE</a:t>
            </a:r>
            <a:endParaRPr lang="en-US" sz="16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5918" y="2913530"/>
            <a:ext cx="210684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Physics and cost will</a:t>
            </a:r>
          </a:p>
          <a:p>
            <a:r>
              <a:rPr lang="en-US" dirty="0">
                <a:solidFill>
                  <a:srgbClr val="FFFF00"/>
                </a:solidFill>
              </a:rPr>
              <a:t>d</a:t>
            </a:r>
            <a:r>
              <a:rPr lang="en-US" dirty="0" smtClean="0">
                <a:solidFill>
                  <a:srgbClr val="FFFF00"/>
                </a:solidFill>
              </a:rPr>
              <a:t>etermine  footprint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977" y="1006789"/>
            <a:ext cx="3328103" cy="28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95" y="828335"/>
            <a:ext cx="6260880" cy="47479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4155" y="6055667"/>
            <a:ext cx="810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Cost strongly rising with tunnel circumference. Presently stick to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default.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Maximise</a:t>
            </a:r>
            <a:r>
              <a:rPr lang="en-US" dirty="0" smtClean="0">
                <a:sym typeface="Wingdings"/>
              </a:rPr>
              <a:t> independence of ring installation, design for synchronous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6252" y="179294"/>
            <a:ext cx="686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Choice of </a:t>
            </a:r>
            <a:r>
              <a:rPr lang="en-US" sz="2400" dirty="0" err="1" smtClean="0"/>
              <a:t>FCC_eh</a:t>
            </a:r>
            <a:r>
              <a:rPr lang="en-US" sz="2400" dirty="0" smtClean="0"/>
              <a:t> Baseline Configuration = f(</a:t>
            </a:r>
            <a:r>
              <a:rPr lang="en-US" sz="2400" dirty="0" err="1" smtClean="0"/>
              <a:t>cost,E</a:t>
            </a:r>
            <a:r>
              <a:rPr lang="en-US" sz="2400" baseline="-25000" dirty="0" err="1" smtClean="0"/>
              <a:t>e</a:t>
            </a:r>
            <a:r>
              <a:rPr lang="en-US" sz="2400" dirty="0" err="1" smtClean="0"/>
              <a:t>,s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309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" y="15490"/>
            <a:ext cx="9144000" cy="6852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6313" y="4126579"/>
            <a:ext cx="1667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CE: </a:t>
            </a:r>
            <a:r>
              <a:rPr lang="en-US" dirty="0" err="1" smtClean="0">
                <a:solidFill>
                  <a:srgbClr val="FFFF00"/>
                </a:solidFill>
              </a:rPr>
              <a:t>favoured</a:t>
            </a:r>
            <a:r>
              <a:rPr lang="en-US" dirty="0" smtClean="0">
                <a:solidFill>
                  <a:srgbClr val="FFFF00"/>
                </a:solidFill>
              </a:rPr>
              <a:t> eh </a:t>
            </a:r>
          </a:p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ite is point 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00" t="3164" r="50041" b="51539"/>
          <a:stretch/>
        </p:blipFill>
        <p:spPr>
          <a:xfrm>
            <a:off x="6348700" y="1571305"/>
            <a:ext cx="2311737" cy="214904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41275" cmpd="thickThin">
            <a:solidFill>
              <a:schemeClr val="bg1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482353" y="3600824"/>
            <a:ext cx="2988235" cy="1195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8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3342</Words>
  <Application>Microsoft Macintosh PowerPoint</Application>
  <PresentationFormat>On-screen Show (4:3)</PresentationFormat>
  <Paragraphs>928</Paragraphs>
  <Slides>45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CorelPhotoPaint.Image.10</vt:lpstr>
      <vt:lpstr>Equation</vt:lpstr>
      <vt:lpstr>Future Deep Inelastic Scattering at High Energies</vt:lpstr>
      <vt:lpstr>title</vt:lpstr>
      <vt:lpstr>High Energy and Luminosity ep Scattering</vt:lpstr>
      <vt:lpstr>Default Electron Accelerator Configuration</vt:lpstr>
      <vt:lpstr>LHeC Demonstrator</vt:lpstr>
      <vt:lpstr>802 MHz Cavity Parameters design to also test FCC-ee</vt:lpstr>
      <vt:lpstr>backup</vt:lpstr>
      <vt:lpstr>PowerPoint Presentation</vt:lpstr>
      <vt:lpstr>PowerPoint Presentation</vt:lpstr>
      <vt:lpstr>PowerPoint Presentation</vt:lpstr>
      <vt:lpstr>PowerPoint Presentation</vt:lpstr>
      <vt:lpstr>LHeC Detector Overview</vt:lpstr>
      <vt:lpstr>Installation  Study</vt:lpstr>
      <vt:lpstr>title</vt:lpstr>
      <vt:lpstr>Summary of ep Physics </vt:lpstr>
      <vt:lpstr>title</vt:lpstr>
      <vt:lpstr>PowerPoint Presentation</vt:lpstr>
      <vt:lpstr>PowerPoint Presentation</vt:lpstr>
      <vt:lpstr>Acceptance of a 750 GeV Ghost S</vt:lpstr>
      <vt:lpstr>Heavy Neutrino Search at FCC (ee,hh,eh)</vt:lpstr>
      <vt:lpstr>PowerPoint Presentation</vt:lpstr>
      <vt:lpstr>Meeting with Eckhard Elsen</vt:lpstr>
      <vt:lpstr>backup</vt:lpstr>
      <vt:lpstr>LHeC-FCC-he as Electron Ion Collider(s)</vt:lpstr>
      <vt:lpstr>Remarks on the Project Status</vt:lpstr>
      <vt:lpstr>Organisation*)</vt:lpstr>
      <vt:lpstr>backup</vt:lpstr>
      <vt:lpstr>Summary</vt:lpstr>
      <vt:lpstr>PowerPoint Presentation</vt:lpstr>
      <vt:lpstr>PowerPoint Presentation</vt:lpstr>
      <vt:lpstr>PowerPoint Presentation</vt:lpstr>
      <vt:lpstr>backup</vt:lpstr>
      <vt:lpstr>dis</vt:lpstr>
      <vt:lpstr>title</vt:lpstr>
      <vt:lpstr>PowerPoint Presentation</vt:lpstr>
      <vt:lpstr>PowerPoint Presentation</vt:lpstr>
      <vt:lpstr>PowerPoint Presentation</vt:lpstr>
      <vt:lpstr>Valence quarks</vt:lpstr>
      <vt:lpstr>Luminosity</vt:lpstr>
      <vt:lpstr>The high energy DIS future is here+near</vt:lpstr>
      <vt:lpstr>Cavity Parameters</vt:lpstr>
      <vt:lpstr>802 MHz Cavity Parameters design to also test FCC-ee</vt:lpstr>
      <vt:lpstr>Understanding the High x = Large Mass region</vt:lpstr>
      <vt:lpstr>High Q2</vt:lpstr>
      <vt:lpstr>Low x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</dc:title>
  <dc:creator>max klein</dc:creator>
  <cp:lastModifiedBy>max klein</cp:lastModifiedBy>
  <cp:revision>86</cp:revision>
  <dcterms:created xsi:type="dcterms:W3CDTF">2016-08-03T10:32:42Z</dcterms:created>
  <dcterms:modified xsi:type="dcterms:W3CDTF">2016-08-05T21:38:30Z</dcterms:modified>
</cp:coreProperties>
</file>