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58" r:id="rId5"/>
    <p:sldId id="260" r:id="rId6"/>
    <p:sldId id="272" r:id="rId7"/>
    <p:sldId id="263" r:id="rId8"/>
    <p:sldId id="264" r:id="rId9"/>
    <p:sldId id="267" r:id="rId10"/>
    <p:sldId id="266" r:id="rId11"/>
    <p:sldId id="265" r:id="rId12"/>
    <p:sldId id="270" r:id="rId13"/>
    <p:sldId id="262" r:id="rId14"/>
    <p:sldId id="268" r:id="rId15"/>
    <p:sldId id="269" r:id="rId16"/>
    <p:sldId id="273" r:id="rId17"/>
    <p:sldId id="282" r:id="rId18"/>
    <p:sldId id="279" r:id="rId19"/>
    <p:sldId id="286" r:id="rId20"/>
    <p:sldId id="281" r:id="rId21"/>
    <p:sldId id="277" r:id="rId22"/>
    <p:sldId id="283" r:id="rId23"/>
    <p:sldId id="278" r:id="rId24"/>
    <p:sldId id="276" r:id="rId25"/>
    <p:sldId id="291" r:id="rId26"/>
    <p:sldId id="287" r:id="rId27"/>
    <p:sldId id="288" r:id="rId28"/>
    <p:sldId id="289" r:id="rId29"/>
    <p:sldId id="284" r:id="rId30"/>
    <p:sldId id="285" r:id="rId31"/>
    <p:sldId id="274" r:id="rId32"/>
    <p:sldId id="271" r:id="rId33"/>
    <p:sldId id="290" r:id="rId34"/>
    <p:sldId id="27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E94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5" d="100"/>
          <a:sy n="115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9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ableStyles" Target="tableStyle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CBAAE-0E63-6146-A9D7-3DE0633CB124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5E2EB-5BCF-C84F-9ECC-F9DE55CE3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3D042-6004-3B45-BC1E-3F1E96FCA14A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12C00-8336-E841-89D6-C3CD33B66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28274-03D8-8549-BE18-3996B671F11D}" type="slidenum">
              <a:rPr lang="en-US"/>
              <a:pPr/>
              <a:t>34</a:t>
            </a:fld>
            <a:endParaRPr lang="en-US"/>
          </a:p>
        </p:txBody>
      </p:sp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3A61-CEB7-234C-A138-23FEAAD01D17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B7F3-7106-9745-AFBE-F9EA5CDE4929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24DB-3919-8145-82FB-66D158408DB2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2F98-1EE8-2443-AED4-260AC186D27C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2385-32F2-D442-B6AB-7B93F52575BD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A1A5-109C-1B49-B004-0D3C46F59CDF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70BB-11DF-4A4D-9688-B8410B2D5654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5796-DBFF-8A44-8C02-76EF0B3B0DD9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E86-2786-F641-A72A-96C06789C19F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6294-8AC9-5743-865F-9E7C91A1DAFF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B61E-776E-5148-AF62-64C2A37B4700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AFFD-196D-B141-8CEE-5CAC405BE711}" type="datetime1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D93C-4104-5B4C-B343-43524BABF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9" Type="http://schemas.openxmlformats.org/officeDocument/2006/relationships/image" Target="../media/image38.png"/><Relationship Id="rId3" Type="http://schemas.openxmlformats.org/officeDocument/2006/relationships/image" Target="../media/image32.png"/><Relationship Id="rId6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5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67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5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5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7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6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5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7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7.png"/><Relationship Id="rId6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6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.bin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7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9" Type="http://schemas.openxmlformats.org/officeDocument/2006/relationships/image" Target="../media/image29.png"/><Relationship Id="rId3" Type="http://schemas.openxmlformats.org/officeDocument/2006/relationships/image" Target="../media/image24.png"/><Relationship Id="rId6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Structure of the Proton and HERA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4563069"/>
            <a:ext cx="11333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Klein</a:t>
            </a:r>
          </a:p>
          <a:p>
            <a:r>
              <a:rPr lang="en-US" sz="1200" dirty="0" smtClean="0"/>
              <a:t>(H1 and ATLAS)</a:t>
            </a:r>
            <a:endParaRPr lang="en-US" sz="1200" dirty="0"/>
          </a:p>
        </p:txBody>
      </p:sp>
      <p:pic>
        <p:nvPicPr>
          <p:cNvPr id="7" name="Picture 6" descr="liv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311767"/>
            <a:ext cx="1778000" cy="447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2800" y="2438400"/>
            <a:ext cx="2406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E947E"/>
                </a:solidFill>
              </a:rPr>
              <a:t>1989 – before HERA</a:t>
            </a:r>
          </a:p>
          <a:p>
            <a:pPr algn="ctr"/>
            <a:r>
              <a:rPr lang="en-US" b="1" dirty="0" smtClean="0">
                <a:solidFill>
                  <a:srgbClr val="AE947E"/>
                </a:solidFill>
              </a:rPr>
              <a:t>The first years</a:t>
            </a:r>
            <a:endParaRPr lang="en-US" b="1" dirty="0" smtClean="0">
              <a:solidFill>
                <a:srgbClr val="AE947E"/>
              </a:solidFill>
            </a:endParaRPr>
          </a:p>
          <a:p>
            <a:pPr algn="ctr"/>
            <a:r>
              <a:rPr lang="en-US" b="1" dirty="0" smtClean="0">
                <a:solidFill>
                  <a:srgbClr val="AE947E"/>
                </a:solidFill>
              </a:rPr>
              <a:t>Some of </a:t>
            </a:r>
            <a:r>
              <a:rPr lang="en-US" b="1" dirty="0" smtClean="0">
                <a:solidFill>
                  <a:srgbClr val="AE947E"/>
                </a:solidFill>
              </a:rPr>
              <a:t>t</a:t>
            </a:r>
            <a:r>
              <a:rPr lang="en-US" b="1" dirty="0" smtClean="0">
                <a:solidFill>
                  <a:srgbClr val="AE947E"/>
                </a:solidFill>
              </a:rPr>
              <a:t>oday’s </a:t>
            </a:r>
            <a:r>
              <a:rPr lang="en-US" b="1" dirty="0" smtClean="0">
                <a:solidFill>
                  <a:srgbClr val="AE947E"/>
                </a:solidFill>
              </a:rPr>
              <a:t>results</a:t>
            </a:r>
            <a:endParaRPr lang="en-US" b="1" dirty="0" smtClean="0">
              <a:solidFill>
                <a:srgbClr val="AE947E"/>
              </a:solidFill>
            </a:endParaRPr>
          </a:p>
          <a:p>
            <a:pPr algn="ctr"/>
            <a:r>
              <a:rPr lang="en-US" b="1" dirty="0" smtClean="0">
                <a:solidFill>
                  <a:srgbClr val="AE947E"/>
                </a:solidFill>
              </a:rPr>
              <a:t>Summary</a:t>
            </a:r>
            <a:endParaRPr lang="en-US" b="1" dirty="0">
              <a:solidFill>
                <a:srgbClr val="AE947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263134"/>
            <a:ext cx="489108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Proton structure and what have we learnt from HERA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001"/>
            <a:ext cx="3581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=νW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61" y="762000"/>
            <a:ext cx="4795439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95800"/>
            <a:ext cx="2455704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4114800"/>
            <a:ext cx="4267200" cy="21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4953000"/>
            <a:ext cx="13306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First F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2 </a:t>
            </a:r>
            <a:r>
              <a:rPr lang="en-US" sz="1600" b="1" dirty="0" smtClean="0">
                <a:solidFill>
                  <a:srgbClr val="FF0000"/>
                </a:solidFill>
              </a:rPr>
              <a:t>data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t</a:t>
            </a:r>
            <a:r>
              <a:rPr lang="en-US" sz="1600" b="1" dirty="0" smtClean="0">
                <a:solidFill>
                  <a:srgbClr val="FF0000"/>
                </a:solidFill>
              </a:rPr>
              <a:t>aken in 1992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L=0.03 pb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-1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H1: </a:t>
            </a:r>
            <a:r>
              <a:rPr lang="en-US" sz="1600" b="1" dirty="0" err="1" smtClean="0">
                <a:solidFill>
                  <a:srgbClr val="FF0000"/>
                </a:solidFill>
              </a:rPr>
              <a:t>e</a:t>
            </a:r>
            <a:r>
              <a:rPr lang="en-US" sz="1600" b="1" dirty="0" smtClean="0">
                <a:solidFill>
                  <a:srgbClr val="FF0000"/>
                </a:solidFill>
              </a:rPr>
              <a:t> and </a:t>
            </a:r>
            <a:r>
              <a:rPr lang="en-US" sz="1600" b="1" dirty="0" err="1" smtClean="0">
                <a:solidFill>
                  <a:srgbClr val="FF0000"/>
                </a:solidFill>
              </a:rPr>
              <a:t>h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ZEUS: DA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206" y="127001"/>
            <a:ext cx="2851182" cy="3718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162" y="457200"/>
            <a:ext cx="719044" cy="289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3046" y="3905242"/>
            <a:ext cx="3140342" cy="2371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5544" y="6276438"/>
            <a:ext cx="2887844" cy="2909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5200" y="1981200"/>
            <a:ext cx="1085153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Most recent</a:t>
            </a:r>
          </a:p>
          <a:p>
            <a:r>
              <a:rPr lang="en-US" sz="1400" b="1" dirty="0" smtClean="0"/>
              <a:t>F</a:t>
            </a:r>
            <a:r>
              <a:rPr lang="en-US" sz="1400" b="1" baseline="-25000" dirty="0" smtClean="0"/>
              <a:t>2 </a:t>
            </a:r>
            <a:r>
              <a:rPr lang="en-US" sz="1400" b="1" dirty="0" smtClean="0"/>
              <a:t> from 00</a:t>
            </a:r>
          </a:p>
          <a:p>
            <a:r>
              <a:rPr lang="en-US" sz="1400" b="1" dirty="0" smtClean="0"/>
              <a:t>L=22 pb</a:t>
            </a:r>
            <a:r>
              <a:rPr lang="en-US" sz="1400" b="1" baseline="30000" dirty="0" smtClean="0"/>
              <a:t>-1</a:t>
            </a:r>
            <a:endParaRPr lang="en-US" sz="1400" b="1" dirty="0" smtClean="0"/>
          </a:p>
          <a:p>
            <a:r>
              <a:rPr lang="en-US" sz="1400" b="1" dirty="0" smtClean="0"/>
              <a:t>H1: </a:t>
            </a:r>
            <a:r>
              <a:rPr lang="en-US" sz="1400" b="1" dirty="0" err="1" smtClean="0"/>
              <a:t>e</a:t>
            </a:r>
            <a:r>
              <a:rPr lang="en-US" sz="1400" b="1" dirty="0" smtClean="0"/>
              <a:t> and </a:t>
            </a:r>
            <a:r>
              <a:rPr lang="en-US" sz="1400" b="1" dirty="0" err="1" smtClean="0"/>
              <a:t>Σ</a:t>
            </a:r>
            <a:endParaRPr lang="en-US" sz="1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5199221"/>
            <a:ext cx="11575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Most recent</a:t>
            </a:r>
          </a:p>
          <a:p>
            <a:r>
              <a:rPr lang="en-US" sz="1400" b="1" dirty="0" smtClean="0"/>
              <a:t>F</a:t>
            </a:r>
            <a:r>
              <a:rPr lang="en-US" sz="1400" b="1" baseline="-25000" dirty="0" smtClean="0"/>
              <a:t>2,L </a:t>
            </a:r>
            <a:r>
              <a:rPr lang="en-US" sz="1400" b="1" dirty="0" smtClean="0"/>
              <a:t> from 07</a:t>
            </a:r>
          </a:p>
          <a:p>
            <a:r>
              <a:rPr lang="en-US" sz="1400" b="1" dirty="0" smtClean="0"/>
              <a:t>14+7+44 pb</a:t>
            </a:r>
            <a:r>
              <a:rPr lang="en-US" sz="1400" b="1" baseline="30000" dirty="0" smtClean="0"/>
              <a:t>-1</a:t>
            </a:r>
            <a:endParaRPr lang="en-US" sz="1400" b="1" dirty="0" smtClean="0"/>
          </a:p>
          <a:p>
            <a:r>
              <a:rPr lang="en-US" sz="1400" b="1" dirty="0" smtClean="0"/>
              <a:t>ZEUS: </a:t>
            </a:r>
            <a:r>
              <a:rPr lang="en-US" sz="1400" b="1" dirty="0" err="1" smtClean="0"/>
              <a:t>e</a:t>
            </a:r>
            <a:endParaRPr lang="en-US" sz="1400" b="1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2206" y="3660182"/>
            <a:ext cx="1797106" cy="2450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86896" y="127001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2009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1"/>
            <a:ext cx="5345582" cy="608764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6356350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H1 July 1993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33400"/>
            <a:ext cx="2237061" cy="55707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Spacal</a:t>
            </a:r>
            <a:endParaRPr lang="en-US" sz="1200" dirty="0" smtClean="0"/>
          </a:p>
          <a:p>
            <a:r>
              <a:rPr lang="en-US" sz="1200" dirty="0" smtClean="0"/>
              <a:t>Double angle calibration: 0.2%</a:t>
            </a:r>
          </a:p>
          <a:p>
            <a:endParaRPr lang="en-US" sz="1200" dirty="0" smtClean="0"/>
          </a:p>
          <a:p>
            <a:r>
              <a:rPr lang="en-US" sz="1200" dirty="0" smtClean="0"/>
              <a:t>BST /CJC/ BDC            </a:t>
            </a:r>
            <a:r>
              <a:rPr lang="en-US" sz="1200" dirty="0" smtClean="0"/>
              <a:t>    </a:t>
            </a:r>
            <a:r>
              <a:rPr lang="en-US" sz="1200" dirty="0" smtClean="0"/>
              <a:t>0.2mrad</a:t>
            </a:r>
          </a:p>
          <a:p>
            <a:endParaRPr lang="en-US" sz="1200" dirty="0" smtClean="0"/>
          </a:p>
          <a:p>
            <a:r>
              <a:rPr lang="en-US" sz="1200" dirty="0" smtClean="0"/>
              <a:t>Noise at low </a:t>
            </a:r>
            <a:r>
              <a:rPr lang="en-US" sz="1200" dirty="0" err="1" smtClean="0"/>
              <a:t>y</a:t>
            </a:r>
            <a:r>
              <a:rPr lang="en-US" sz="1200" dirty="0" smtClean="0"/>
              <a:t>             </a:t>
            </a:r>
            <a:r>
              <a:rPr lang="en-US" sz="1200" dirty="0" smtClean="0"/>
              <a:t> 3% at 0.01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err="1" smtClean="0"/>
              <a:t>z</a:t>
            </a:r>
            <a:r>
              <a:rPr lang="en-US" sz="1200" dirty="0" smtClean="0"/>
              <a:t> vertex</a:t>
            </a:r>
            <a:r>
              <a:rPr lang="en-US" sz="1200" dirty="0" smtClean="0"/>
              <a:t>                               </a:t>
            </a:r>
            <a:r>
              <a:rPr lang="en-US" sz="1200" dirty="0" smtClean="0"/>
              <a:t>0.3</a:t>
            </a:r>
            <a:r>
              <a:rPr lang="en-US" sz="1200" dirty="0" smtClean="0"/>
              <a:t>%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eID</a:t>
            </a:r>
            <a:r>
              <a:rPr lang="en-US" sz="1200" dirty="0" smtClean="0"/>
              <a:t>:                                  max 1%</a:t>
            </a:r>
            <a:endParaRPr lang="en-US" sz="1200" dirty="0" smtClean="0"/>
          </a:p>
          <a:p>
            <a:r>
              <a:rPr lang="en-US" sz="1200" dirty="0" smtClean="0"/>
              <a:t> BDC                                       0.5%</a:t>
            </a:r>
          </a:p>
          <a:p>
            <a:endParaRPr lang="en-US" sz="1200" dirty="0" smtClean="0"/>
          </a:p>
          <a:p>
            <a:r>
              <a:rPr lang="en-US" sz="1200" dirty="0" smtClean="0"/>
              <a:t>Iteration                                    --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RC </a:t>
            </a:r>
            <a:r>
              <a:rPr lang="en-US" sz="1200" dirty="0" smtClean="0"/>
              <a:t>to alpha in MC  </a:t>
            </a:r>
            <a:r>
              <a:rPr lang="en-US" sz="1200" dirty="0" smtClean="0"/>
              <a:t>            0.3%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Negligible</a:t>
            </a:r>
          </a:p>
          <a:p>
            <a:r>
              <a:rPr lang="en-US" sz="1200" dirty="0" smtClean="0"/>
              <a:t>------------------------------------------</a:t>
            </a:r>
          </a:p>
          <a:p>
            <a:r>
              <a:rPr lang="en-US" sz="1200" dirty="0" smtClean="0"/>
              <a:t>                                           1.3-3%</a:t>
            </a:r>
          </a:p>
          <a:p>
            <a:endParaRPr lang="en-US" sz="1200" dirty="0" smtClean="0"/>
          </a:p>
          <a:p>
            <a:r>
              <a:rPr lang="en-US" sz="1200" dirty="0" smtClean="0"/>
              <a:t>~10</a:t>
            </a:r>
            <a:r>
              <a:rPr lang="en-US" sz="1200" baseline="30000" dirty="0" smtClean="0"/>
              <a:t>6</a:t>
            </a:r>
            <a:endParaRPr lang="en-US" sz="1200" baseline="30000" dirty="0" smtClean="0"/>
          </a:p>
          <a:p>
            <a:endParaRPr lang="en-US" sz="1200" baseline="30000" dirty="0" smtClean="0"/>
          </a:p>
          <a:p>
            <a:r>
              <a:rPr lang="en-US" sz="1200" dirty="0" smtClean="0"/>
              <a:t>+ </a:t>
            </a:r>
            <a:r>
              <a:rPr lang="en-US" sz="1200" dirty="0" err="1" smtClean="0"/>
              <a:t>Lumi</a:t>
            </a:r>
            <a:r>
              <a:rPr lang="en-US" sz="1200" dirty="0" smtClean="0"/>
              <a:t> 1.2%                 trigger  </a:t>
            </a:r>
            <a:r>
              <a:rPr lang="en-US" sz="1200" dirty="0" smtClean="0"/>
              <a:t>--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086600" y="6217850"/>
            <a:ext cx="1034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H1 April 2009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41726" y="120134"/>
            <a:ext cx="171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σ</a:t>
            </a:r>
            <a:r>
              <a:rPr lang="en-US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Errors in 2009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8425"/>
            <a:ext cx="4093841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Rapidity Gaps </a:t>
            </a:r>
            <a:r>
              <a:rPr lang="en-US" sz="1600" b="1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800" b="1" dirty="0" smtClean="0">
                <a:solidFill>
                  <a:srgbClr val="0000FF"/>
                </a:solidFill>
                <a:sym typeface="Wingdings"/>
              </a:rPr>
              <a:t> F</a:t>
            </a:r>
            <a:r>
              <a:rPr lang="en-US" sz="2800" b="1" baseline="-25000" dirty="0" smtClean="0">
                <a:solidFill>
                  <a:srgbClr val="0000FF"/>
                </a:solidFill>
                <a:sym typeface="Wingdings"/>
              </a:rPr>
              <a:t>2</a:t>
            </a:r>
            <a:r>
              <a:rPr lang="en-US" sz="2800" b="1" baseline="30000" dirty="0" smtClean="0">
                <a:solidFill>
                  <a:srgbClr val="0000FF"/>
                </a:solidFill>
                <a:sym typeface="Wingdings"/>
              </a:rPr>
              <a:t>D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0"/>
            <a:ext cx="3387925" cy="2546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62596"/>
            <a:ext cx="3235524" cy="23902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032" y="3352800"/>
            <a:ext cx="1320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ZEUS DESY 93-093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6356350"/>
            <a:ext cx="1177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H1 DESY 94-133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1" y="168425"/>
            <a:ext cx="4343400" cy="56540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3800" y="5710019"/>
            <a:ext cx="4814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Normalisations</a:t>
            </a:r>
            <a:r>
              <a:rPr lang="en-US" dirty="0" smtClean="0"/>
              <a:t>, LRG </a:t>
            </a:r>
            <a:r>
              <a:rPr lang="en-US" dirty="0" err="1" smtClean="0"/>
              <a:t>vs</a:t>
            </a:r>
            <a:r>
              <a:rPr lang="en-US" dirty="0" smtClean="0"/>
              <a:t> L/FPS</a:t>
            </a:r>
          </a:p>
          <a:p>
            <a:r>
              <a:rPr lang="en-US" dirty="0" err="1" smtClean="0"/>
              <a:t>Regge</a:t>
            </a:r>
            <a:r>
              <a:rPr lang="en-US" dirty="0" smtClean="0"/>
              <a:t> + QCD. </a:t>
            </a:r>
            <a:r>
              <a:rPr lang="en-US" dirty="0" err="1" smtClean="0"/>
              <a:t>Dijets</a:t>
            </a:r>
            <a:r>
              <a:rPr lang="en-US" dirty="0" smtClean="0"/>
              <a:t> to fix </a:t>
            </a:r>
            <a:r>
              <a:rPr lang="en-US" dirty="0" err="1" smtClean="0"/>
              <a:t>xg</a:t>
            </a:r>
            <a:r>
              <a:rPr lang="en-US" dirty="0" smtClean="0"/>
              <a:t> at large </a:t>
            </a:r>
            <a:r>
              <a:rPr lang="en-US" dirty="0" err="1" smtClean="0"/>
              <a:t>β</a:t>
            </a:r>
            <a:r>
              <a:rPr lang="en-US" dirty="0" smtClean="0"/>
              <a:t>. </a:t>
            </a:r>
            <a:r>
              <a:rPr lang="en-US" sz="1400" b="1" dirty="0" err="1" smtClean="0">
                <a:solidFill>
                  <a:srgbClr val="FF0000"/>
                </a:solidFill>
              </a:rPr>
              <a:t>Cf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P.Newman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168425"/>
            <a:ext cx="1129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M.Ruspa</a:t>
            </a:r>
            <a:r>
              <a:rPr lang="en-US" sz="1200" dirty="0" smtClean="0"/>
              <a:t> DIS09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Meeting on the Future of HERA </a:t>
            </a:r>
            <a:r>
              <a:rPr lang="en-US" sz="1600" dirty="0" smtClean="0">
                <a:solidFill>
                  <a:srgbClr val="0000FF"/>
                </a:solidFill>
              </a:rPr>
              <a:t>[24.9.1994]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3592294" cy="494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2209800"/>
            <a:ext cx="3215243" cy="34163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F.Sciulli</a:t>
            </a:r>
            <a:r>
              <a:rPr lang="en-US" dirty="0" smtClean="0"/>
              <a:t>: </a:t>
            </a:r>
            <a:r>
              <a:rPr lang="en-US" dirty="0" err="1" smtClean="0"/>
              <a:t>ep</a:t>
            </a:r>
            <a:r>
              <a:rPr lang="en-US" dirty="0" smtClean="0"/>
              <a:t> with high luminosity</a:t>
            </a:r>
          </a:p>
          <a:p>
            <a:endParaRPr lang="en-US" dirty="0" smtClean="0"/>
          </a:p>
          <a:p>
            <a:r>
              <a:rPr lang="en-US" dirty="0" smtClean="0"/>
              <a:t>M.K. First measurement of F</a:t>
            </a:r>
            <a:r>
              <a:rPr lang="en-US" baseline="-25000" dirty="0" smtClean="0"/>
              <a:t>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R.Brinkmann</a:t>
            </a:r>
            <a:r>
              <a:rPr lang="en-US" dirty="0" smtClean="0"/>
              <a:t>: HERA – </a:t>
            </a:r>
            <a:r>
              <a:rPr lang="en-US" dirty="0" err="1" smtClean="0"/>
              <a:t>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F. </a:t>
            </a:r>
            <a:r>
              <a:rPr lang="en-US" dirty="0" err="1" smtClean="0"/>
              <a:t>Willeke</a:t>
            </a:r>
            <a:r>
              <a:rPr lang="en-US" dirty="0" smtClean="0"/>
              <a:t>: HERA – </a:t>
            </a:r>
            <a:r>
              <a:rPr lang="en-US" dirty="0" err="1" smtClean="0"/>
              <a:t>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also HERMES and HERA-B talks</a:t>
            </a:r>
          </a:p>
          <a:p>
            <a:endParaRPr lang="en-US" dirty="0" smtClean="0"/>
          </a:p>
          <a:p>
            <a:pPr>
              <a:buFont typeface="Wingdings" pitchFamily="-65" charset="2"/>
              <a:buChar char="à"/>
            </a:pPr>
            <a:r>
              <a:rPr lang="en-US" dirty="0" smtClean="0">
                <a:sym typeface="Wingdings"/>
              </a:rPr>
              <a:t>Foundation of luminosity </a:t>
            </a:r>
          </a:p>
          <a:p>
            <a:r>
              <a:rPr lang="en-US" dirty="0" smtClean="0">
                <a:sym typeface="Wingdings"/>
              </a:rPr>
              <a:t>    upgrade </a:t>
            </a:r>
            <a:r>
              <a:rPr lang="en-US" dirty="0" err="1" smtClean="0">
                <a:sym typeface="Wingdings"/>
              </a:rPr>
              <a:t>programme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079351"/>
            <a:ext cx="3513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F.Willeke</a:t>
            </a:r>
            <a:r>
              <a:rPr lang="en-US" sz="1400" dirty="0" smtClean="0">
                <a:solidFill>
                  <a:srgbClr val="0000FF"/>
                </a:solidFill>
              </a:rPr>
              <a:t> [ε</a:t>
            </a:r>
            <a:r>
              <a:rPr lang="en-US" sz="1400" baseline="-25000" dirty="0" smtClean="0">
                <a:solidFill>
                  <a:srgbClr val="0000FF"/>
                </a:solidFill>
              </a:rPr>
              <a:t>HERA</a:t>
            </a:r>
            <a:r>
              <a:rPr lang="en-US" sz="1400" dirty="0" smtClean="0">
                <a:solidFill>
                  <a:srgbClr val="0000FF"/>
                </a:solidFill>
              </a:rPr>
              <a:t>= 5 (93)—10 (94)—20 (9/94)%]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14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Simulated R </a:t>
            </a:r>
            <a:r>
              <a:rPr lang="en-US" sz="2800" b="1" dirty="0" smtClean="0">
                <a:solidFill>
                  <a:srgbClr val="0000FF"/>
                </a:solidFill>
              </a:rPr>
              <a:t>in 1994..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6801"/>
            <a:ext cx="6993998" cy="49149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66800" y="5981701"/>
            <a:ext cx="1479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MK future of HERA meeting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41148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HERA 1992-2007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665677"/>
            <a:ext cx="3902075" cy="1555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516245"/>
            <a:ext cx="3925957" cy="5840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762000"/>
            <a:ext cx="4445000" cy="37136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4481011"/>
            <a:ext cx="258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Lepton Beam </a:t>
            </a:r>
            <a:r>
              <a:rPr lang="en-US" dirty="0" err="1" smtClean="0"/>
              <a:t>Polarisation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3581400" cy="914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Quark Substructure?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52401"/>
            <a:ext cx="5232066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6403"/>
            <a:ext cx="4953000" cy="40399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066800"/>
            <a:ext cx="26179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Preliminary results based on</a:t>
            </a:r>
          </a:p>
          <a:p>
            <a:r>
              <a:rPr lang="en-US" sz="1400" b="1" dirty="0" smtClean="0"/>
              <a:t>full HERA statistics: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no substructure of quarks, no </a:t>
            </a:r>
            <a:r>
              <a:rPr lang="en-US" sz="1400" b="1" dirty="0" err="1" smtClean="0"/>
              <a:t>q</a:t>
            </a:r>
            <a:r>
              <a:rPr lang="en-US" sz="1400" b="1" baseline="30000" dirty="0" smtClean="0"/>
              <a:t>*</a:t>
            </a:r>
            <a:r>
              <a:rPr lang="en-US" sz="1400" b="1" dirty="0" smtClean="0"/>
              <a:t>,</a:t>
            </a:r>
          </a:p>
          <a:p>
            <a:r>
              <a:rPr lang="en-US" sz="1400" b="1" dirty="0" smtClean="0"/>
              <a:t>corresponding limits on CI, ED,..</a:t>
            </a:r>
            <a:endParaRPr lang="en-US" sz="1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048000"/>
            <a:ext cx="3162300" cy="264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400" y="5689600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DESY 09-040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1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most precise F</a:t>
            </a:r>
            <a:r>
              <a:rPr lang="en-US" sz="2400" b="1" baseline="-25000" dirty="0" smtClean="0"/>
              <a:t>2 </a:t>
            </a:r>
            <a:r>
              <a:rPr lang="en-US" sz="2400" b="1" dirty="0" smtClean="0"/>
              <a:t>measurement, H1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3912" y="977900"/>
            <a:ext cx="295888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H1: DESY 09-005</a:t>
            </a:r>
            <a:r>
              <a:rPr lang="en-US" sz="1400" b="1" dirty="0" smtClean="0"/>
              <a:t> </a:t>
            </a:r>
          </a:p>
          <a:p>
            <a:endParaRPr lang="en-US" sz="1400" dirty="0" smtClean="0"/>
          </a:p>
          <a:p>
            <a:r>
              <a:rPr lang="en-US" sz="1400" dirty="0" smtClean="0"/>
              <a:t>Based on methods detailed in 08-171,</a:t>
            </a:r>
          </a:p>
          <a:p>
            <a:r>
              <a:rPr lang="en-US" sz="1400" dirty="0" smtClean="0"/>
              <a:t>medium Q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accessed with maximum </a:t>
            </a:r>
          </a:p>
          <a:p>
            <a:r>
              <a:rPr lang="en-US" sz="1400" dirty="0" smtClean="0"/>
              <a:t>precision [1.3-2%]</a:t>
            </a:r>
          </a:p>
          <a:p>
            <a:endParaRPr lang="en-US" sz="1400" dirty="0" smtClean="0"/>
          </a:p>
          <a:p>
            <a:r>
              <a:rPr lang="en-US" sz="1400" dirty="0" smtClean="0"/>
              <a:t>Reanalysis of 97 (820 </a:t>
            </a:r>
            <a:r>
              <a:rPr lang="en-US" sz="1400" dirty="0" err="1" smtClean="0"/>
              <a:t>GeV</a:t>
            </a:r>
            <a:r>
              <a:rPr lang="en-US" sz="1400" dirty="0" smtClean="0"/>
              <a:t>) data, </a:t>
            </a:r>
          </a:p>
          <a:p>
            <a:r>
              <a:rPr lang="en-US" sz="1400" dirty="0" smtClean="0"/>
              <a:t>+0.5% (</a:t>
            </a:r>
            <a:r>
              <a:rPr lang="en-US" sz="1400" dirty="0" err="1" smtClean="0"/>
              <a:t>lumi</a:t>
            </a:r>
            <a:r>
              <a:rPr lang="en-US" sz="1400" dirty="0" smtClean="0"/>
              <a:t>) and small change of Q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smtClean="0"/>
              <a:t>dependence due to reweighting error.</a:t>
            </a:r>
          </a:p>
          <a:p>
            <a:r>
              <a:rPr lang="en-US" sz="1400" dirty="0" smtClean="0"/>
              <a:t>Both data sets combined to one.</a:t>
            </a:r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12" y="3440113"/>
            <a:ext cx="2523968" cy="292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191419"/>
            <a:ext cx="5632940" cy="4497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5688806"/>
            <a:ext cx="46081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Electron scattered into </a:t>
            </a:r>
            <a:r>
              <a:rPr lang="en-US" sz="1400" dirty="0" err="1" smtClean="0"/>
              <a:t>SpaCal</a:t>
            </a:r>
            <a:r>
              <a:rPr lang="en-US" sz="1400" dirty="0" smtClean="0"/>
              <a:t> (“backwards”). Track with BDC</a:t>
            </a:r>
          </a:p>
          <a:p>
            <a:r>
              <a:rPr lang="en-US" sz="1400" dirty="0"/>
              <a:t>c</a:t>
            </a:r>
            <a:r>
              <a:rPr lang="en-US" sz="1400" dirty="0" smtClean="0"/>
              <a:t>ross checked with CJC and BST. 920 data taken in 2000,</a:t>
            </a:r>
          </a:p>
          <a:p>
            <a:r>
              <a:rPr lang="en-US" sz="1400" dirty="0" smtClean="0"/>
              <a:t>just before break for the luminosity upgrade of HERA..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342901"/>
            <a:ext cx="4572000" cy="63499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H1PDF2009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501134" y="700901"/>
            <a:ext cx="1268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H1: DESY 09-</a:t>
            </a:r>
            <a:r>
              <a:rPr lang="en-US" sz="1200" b="1" dirty="0" smtClean="0"/>
              <a:t>005</a:t>
            </a:r>
            <a:endParaRPr lang="en-US" sz="12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1143000"/>
            <a:ext cx="5485581" cy="495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88" y="1143000"/>
            <a:ext cx="2819400" cy="1520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01" y="3276600"/>
            <a:ext cx="3280411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134" y="2811198"/>
            <a:ext cx="1807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χ2</a:t>
            </a:r>
            <a:r>
              <a:rPr lang="en-US" sz="1400" baseline="-25000" dirty="0" smtClean="0"/>
              <a:t>dof</a:t>
            </a:r>
            <a:r>
              <a:rPr lang="en-US" sz="1400" dirty="0" smtClean="0"/>
              <a:t>=587/644, Q</a:t>
            </a:r>
            <a:r>
              <a:rPr lang="en-US" sz="1400" baseline="-25000" dirty="0" smtClean="0"/>
              <a:t>0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=1.9</a:t>
            </a:r>
            <a:endParaRPr lang="en-US" sz="1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265003"/>
            <a:ext cx="317857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Sea at low </a:t>
            </a:r>
            <a:r>
              <a:rPr lang="en-US" sz="1400" dirty="0" err="1" smtClean="0"/>
              <a:t>x</a:t>
            </a:r>
            <a:r>
              <a:rPr lang="en-US" sz="1400" dirty="0" smtClean="0"/>
              <a:t> fixed by F</a:t>
            </a:r>
            <a:r>
              <a:rPr lang="en-US" sz="1400" baseline="-25000" dirty="0" smtClean="0"/>
              <a:t>2 </a:t>
            </a:r>
            <a:r>
              <a:rPr lang="en-US" sz="1400" dirty="0" smtClean="0"/>
              <a:t>(if </a:t>
            </a:r>
            <a:r>
              <a:rPr lang="en-US" sz="1400" dirty="0" err="1" smtClean="0"/>
              <a:t>d</a:t>
            </a:r>
            <a:r>
              <a:rPr lang="en-US" sz="1400" dirty="0" smtClean="0"/>
              <a:t>=</a:t>
            </a:r>
            <a:r>
              <a:rPr lang="en-US" sz="1400" dirty="0" err="1" smtClean="0"/>
              <a:t>u</a:t>
            </a:r>
            <a:r>
              <a:rPr lang="en-US" sz="1400" dirty="0" smtClean="0"/>
              <a:t>!)</a:t>
            </a:r>
          </a:p>
          <a:p>
            <a:r>
              <a:rPr lang="en-US" sz="1400" dirty="0" smtClean="0"/>
              <a:t>Gluon at low 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,x uncertain, expressed</a:t>
            </a:r>
          </a:p>
          <a:p>
            <a:r>
              <a:rPr lang="en-US" sz="1400" dirty="0" smtClean="0"/>
              <a:t>via Q</a:t>
            </a:r>
            <a:r>
              <a:rPr lang="en-US" sz="1400" baseline="-25000" dirty="0" smtClean="0"/>
              <a:t>0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variation; at high </a:t>
            </a:r>
            <a:r>
              <a:rPr lang="en-US" sz="1400" dirty="0" err="1" smtClean="0"/>
              <a:t>x</a:t>
            </a:r>
            <a:r>
              <a:rPr lang="en-US" sz="1400" dirty="0" smtClean="0"/>
              <a:t> too, expressed</a:t>
            </a:r>
          </a:p>
          <a:p>
            <a:r>
              <a:rPr lang="en-US" sz="1400" dirty="0" smtClean="0"/>
              <a:t>as </a:t>
            </a:r>
            <a:r>
              <a:rPr lang="en-US" sz="1400" dirty="0" err="1" smtClean="0"/>
              <a:t>parameterisation</a:t>
            </a:r>
            <a:r>
              <a:rPr lang="en-US" sz="1400" dirty="0" smtClean="0"/>
              <a:t> choice variation. Get</a:t>
            </a:r>
          </a:p>
          <a:p>
            <a:r>
              <a:rPr lang="en-US" sz="1400" dirty="0" smtClean="0"/>
              <a:t>astonishingly easy a high sea at large </a:t>
            </a:r>
            <a:r>
              <a:rPr lang="en-US" sz="1400" dirty="0" err="1" smtClean="0"/>
              <a:t>x</a:t>
            </a:r>
            <a:r>
              <a:rPr lang="en-US" sz="1400" dirty="0" smtClean="0"/>
              <a:t>.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Large uncertainties at high </a:t>
            </a:r>
            <a:r>
              <a:rPr lang="en-US" sz="1400" dirty="0" err="1" smtClean="0"/>
              <a:t>x</a:t>
            </a:r>
            <a:r>
              <a:rPr lang="en-US" sz="1400" dirty="0" smtClean="0"/>
              <a:t> (masses)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787345" y="6096000"/>
            <a:ext cx="22034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</a:t>
            </a:r>
            <a:r>
              <a:rPr lang="en-US" dirty="0" smtClean="0"/>
              <a:t> is glue for </a:t>
            </a:r>
            <a:r>
              <a:rPr lang="en-US" dirty="0" err="1" smtClean="0"/>
              <a:t>x</a:t>
            </a:r>
            <a:r>
              <a:rPr lang="en-US" dirty="0" smtClean="0"/>
              <a:t> &lt; 0.1!”</a:t>
            </a:r>
          </a:p>
          <a:p>
            <a:r>
              <a:rPr lang="en-US" sz="1200" dirty="0" smtClean="0"/>
              <a:t>  for Q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 &gt;  few GeV</a:t>
            </a:r>
            <a:r>
              <a:rPr lang="en-US" sz="1200" baseline="30000" dirty="0" smtClean="0"/>
              <a:t>2   </a:t>
            </a:r>
            <a:r>
              <a:rPr lang="en-US" sz="1200" dirty="0" smtClean="0"/>
              <a:t>(DIS)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8578" y="127001"/>
            <a:ext cx="3719621" cy="634999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Combination of H1+ZEUS Data 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1823"/>
            <a:ext cx="4357578" cy="4193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495800"/>
            <a:ext cx="35702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Combinations: 06/07 high Q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mainly</a:t>
            </a:r>
          </a:p>
          <a:p>
            <a:r>
              <a:rPr lang="en-US" sz="1400" dirty="0" smtClean="0"/>
              <a:t>DIS08:  attempt for full systematic analysis </a:t>
            </a:r>
          </a:p>
          <a:p>
            <a:r>
              <a:rPr lang="en-US" sz="1400" dirty="0" smtClean="0"/>
              <a:t>including joint QCD fit to combined data.</a:t>
            </a:r>
          </a:p>
          <a:p>
            <a:endParaRPr lang="en-US" sz="1400" dirty="0" smtClean="0"/>
          </a:p>
          <a:p>
            <a:r>
              <a:rPr lang="en-US" sz="1400" b="1" dirty="0" smtClean="0"/>
              <a:t>DIS09: Madrid, end of April: new preliminary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adapt to modified χ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include new</a:t>
            </a:r>
          </a:p>
          <a:p>
            <a:r>
              <a:rPr lang="en-US" sz="1400" dirty="0" smtClean="0"/>
              <a:t>H1 data (which are 1.3-2% accurate</a:t>
            </a:r>
          </a:p>
          <a:p>
            <a:r>
              <a:rPr lang="en-US" sz="1400" dirty="0" smtClean="0"/>
              <a:t>in the bulk region). Fit close to H1pdf09:</a:t>
            </a:r>
          </a:p>
          <a:p>
            <a:r>
              <a:rPr lang="en-US" sz="1400" dirty="0" smtClean="0"/>
              <a:t>VFNS, Q</a:t>
            </a:r>
            <a:r>
              <a:rPr lang="en-US" sz="1400" baseline="-25000" dirty="0" smtClean="0"/>
              <a:t>0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,parameterisation and uncertainties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578" y="632444"/>
            <a:ext cx="3903772" cy="755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0" y="1387620"/>
            <a:ext cx="3745021" cy="577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7329" y="2069068"/>
            <a:ext cx="3832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Minimisation</a:t>
            </a:r>
            <a:r>
              <a:rPr lang="en-US" sz="1400" dirty="0" smtClean="0"/>
              <a:t> for more than one data set with possible systematic error correlations among the</a:t>
            </a:r>
          </a:p>
          <a:p>
            <a:r>
              <a:rPr lang="en-US" sz="1400" dirty="0" smtClean="0"/>
              <a:t>sets (&gt;100 sources in H1/ZEUS). Being used for</a:t>
            </a:r>
          </a:p>
          <a:p>
            <a:r>
              <a:rPr lang="en-US" sz="1400" dirty="0" smtClean="0"/>
              <a:t>data combination and QCD fit (as in H1 F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papers) 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578" y="3081792"/>
            <a:ext cx="3857843" cy="3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1989 – BCDMS (</a:t>
            </a:r>
            <a:r>
              <a:rPr lang="en-US" sz="2800" b="1" dirty="0" err="1" smtClean="0">
                <a:solidFill>
                  <a:srgbClr val="0000FF"/>
                </a:solidFill>
              </a:rPr>
              <a:t>μp</a:t>
            </a:r>
            <a:r>
              <a:rPr lang="en-US" sz="2800" b="1" dirty="0" smtClean="0">
                <a:solidFill>
                  <a:srgbClr val="0000FF"/>
                </a:solidFill>
              </a:rPr>
              <a:t>) </a:t>
            </a:r>
            <a:r>
              <a:rPr lang="en-US" sz="1600" b="1" dirty="0" smtClean="0">
                <a:solidFill>
                  <a:srgbClr val="0000FF"/>
                </a:solidFill>
              </a:rPr>
              <a:t>– F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2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826"/>
            <a:ext cx="7232650" cy="5000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92758" y="5315508"/>
            <a:ext cx="405283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2650" y="2971800"/>
            <a:ext cx="1436711" cy="255454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x</a:t>
            </a:r>
            <a:r>
              <a:rPr lang="en-US" sz="1600" dirty="0" smtClean="0"/>
              <a:t>=0.07-0.75</a:t>
            </a:r>
          </a:p>
          <a:p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=9-230 GeV</a:t>
            </a:r>
            <a:r>
              <a:rPr lang="en-US" sz="1600" baseline="30000" dirty="0" smtClean="0"/>
              <a:t>2</a:t>
            </a:r>
          </a:p>
          <a:p>
            <a:endParaRPr lang="en-US" sz="1600" dirty="0" smtClean="0"/>
          </a:p>
          <a:p>
            <a:r>
              <a:rPr lang="en-US" sz="1600" dirty="0" smtClean="0"/>
              <a:t>EMC?</a:t>
            </a:r>
          </a:p>
          <a:p>
            <a:endParaRPr lang="en-US" sz="1600" dirty="0" smtClean="0"/>
          </a:p>
          <a:p>
            <a:r>
              <a:rPr lang="en-US" sz="1600" dirty="0" smtClean="0"/>
              <a:t>High </a:t>
            </a:r>
            <a:r>
              <a:rPr lang="en-US" sz="1600" dirty="0" err="1" smtClean="0"/>
              <a:t>x</a:t>
            </a:r>
            <a:r>
              <a:rPr lang="en-US" sz="1600" dirty="0" smtClean="0"/>
              <a:t> – low </a:t>
            </a:r>
            <a:r>
              <a:rPr lang="en-US" sz="1600" dirty="0" err="1" smtClean="0"/>
              <a:t>y</a:t>
            </a:r>
            <a:r>
              <a:rPr lang="en-US" sz="1600" dirty="0" smtClean="0"/>
              <a:t>?</a:t>
            </a:r>
          </a:p>
          <a:p>
            <a:endParaRPr lang="en-US" sz="1600" dirty="0" smtClean="0"/>
          </a:p>
          <a:p>
            <a:r>
              <a:rPr lang="en-US" sz="1600" dirty="0" smtClean="0"/>
              <a:t>~2% accurate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p</a:t>
            </a:r>
            <a:r>
              <a:rPr lang="en-US" sz="1600" dirty="0" smtClean="0"/>
              <a:t> and </a:t>
            </a:r>
            <a:r>
              <a:rPr lang="en-US" sz="1600" dirty="0" err="1" smtClean="0"/>
              <a:t>d</a:t>
            </a:r>
            <a:r>
              <a:rPr lang="en-US" sz="1600" dirty="0" smtClean="0"/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900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new high Q</a:t>
            </a:r>
            <a:r>
              <a:rPr lang="en-US" sz="2400" b="1" baseline="30000" dirty="0" smtClean="0"/>
              <a:t>2 </a:t>
            </a:r>
            <a:r>
              <a:rPr lang="en-US" sz="2400" b="1" dirty="0" smtClean="0"/>
              <a:t> CC (</a:t>
            </a:r>
            <a:r>
              <a:rPr lang="en-US" sz="2400" b="1" dirty="0" err="1" smtClean="0"/>
              <a:t>e</a:t>
            </a:r>
            <a:r>
              <a:rPr lang="en-US" sz="2400" b="1" baseline="30000" dirty="0" err="1" smtClean="0"/>
              <a:t>-</a:t>
            </a:r>
            <a:r>
              <a:rPr lang="en-US" sz="2400" b="1" dirty="0" err="1" smtClean="0"/>
              <a:t>p</a:t>
            </a:r>
            <a:r>
              <a:rPr lang="en-US" sz="2400" b="1" dirty="0" err="1" smtClean="0">
                <a:sym typeface="Wingdings"/>
              </a:rPr>
              <a:t>νX</a:t>
            </a:r>
            <a:r>
              <a:rPr lang="en-US" sz="2400" b="1" dirty="0" smtClean="0">
                <a:sym typeface="Wingdings"/>
              </a:rPr>
              <a:t>)</a:t>
            </a:r>
            <a:r>
              <a:rPr lang="en-US" sz="2400" b="1" dirty="0" smtClean="0"/>
              <a:t>  measurement  by ZEUS</a:t>
            </a:r>
            <a:r>
              <a:rPr lang="en-US" sz="2400" b="1" baseline="30000" dirty="0" smtClean="0"/>
              <a:t> 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14" y="722666"/>
            <a:ext cx="5415822" cy="6033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993447"/>
            <a:ext cx="192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DESY 08-177, submitted</a:t>
            </a:r>
          </a:p>
          <a:p>
            <a:r>
              <a:rPr lang="en-US" sz="1400" dirty="0" smtClean="0"/>
              <a:t>HERA II, 175 pb</a:t>
            </a:r>
            <a:r>
              <a:rPr lang="en-US" sz="1400" baseline="30000" dirty="0" smtClean="0"/>
              <a:t>-1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038600"/>
            <a:ext cx="2688492" cy="271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87271"/>
            <a:ext cx="2383403" cy="1912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3730823"/>
            <a:ext cx="1983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CC depends linearly on P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1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u/d</a:t>
            </a:r>
            <a:r>
              <a:rPr lang="en-US" sz="2400" b="1" dirty="0" smtClean="0"/>
              <a:t> at large </a:t>
            </a:r>
            <a:r>
              <a:rPr lang="en-US" sz="2400" b="1" dirty="0" err="1" smtClean="0"/>
              <a:t>x</a:t>
            </a:r>
            <a:r>
              <a:rPr lang="en-US" sz="2400" b="1" dirty="0" smtClean="0"/>
              <a:t> -</a:t>
            </a:r>
            <a:r>
              <a:rPr lang="en-US" sz="2400" b="1" dirty="0" smtClean="0"/>
              <a:t>  parity violation </a:t>
            </a:r>
            <a:r>
              <a:rPr lang="en-US" sz="2400" b="1" dirty="0" smtClean="0"/>
              <a:t>A</a:t>
            </a:r>
            <a:r>
              <a:rPr lang="en-US" sz="2400" b="1" baseline="30000" dirty="0" smtClean="0"/>
              <a:t>±</a:t>
            </a:r>
            <a:endParaRPr lang="en-US" sz="2400" b="1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977900"/>
            <a:ext cx="2832100" cy="569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59111"/>
            <a:ext cx="1447800" cy="491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18" y="1143000"/>
            <a:ext cx="4141318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262300"/>
            <a:ext cx="2859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ICHEP06, H1prel. 06-142, </a:t>
            </a:r>
            <a:r>
              <a:rPr lang="en-US" sz="1200" dirty="0" err="1" smtClean="0"/>
              <a:t>ZEUSprel</a:t>
            </a:r>
            <a:r>
              <a:rPr lang="en-US" sz="1200" dirty="0" smtClean="0"/>
              <a:t>. 06-022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5809936"/>
            <a:ext cx="1320012" cy="452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243" y="2195178"/>
            <a:ext cx="2600757" cy="4344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29424" y="5410200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=1..2 GeV</a:t>
            </a:r>
            <a:r>
              <a:rPr lang="en-US" sz="1200" baseline="30000" dirty="0" smtClean="0"/>
              <a:t>2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6539299"/>
            <a:ext cx="986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Cf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L.Stanco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1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new high Q</a:t>
            </a:r>
            <a:r>
              <a:rPr lang="en-US" sz="2400" b="1" baseline="30000" dirty="0" smtClean="0"/>
              <a:t>2 </a:t>
            </a:r>
            <a:r>
              <a:rPr lang="en-US" sz="2400" b="1" dirty="0" smtClean="0"/>
              <a:t> NC (</a:t>
            </a:r>
            <a:r>
              <a:rPr lang="en-US" sz="2400" b="1" dirty="0" err="1" smtClean="0"/>
              <a:t>e</a:t>
            </a:r>
            <a:r>
              <a:rPr lang="en-US" sz="2400" b="1" baseline="30000" dirty="0" err="1" smtClean="0"/>
              <a:t>-</a:t>
            </a:r>
            <a:r>
              <a:rPr lang="en-US" sz="2400" b="1" dirty="0" err="1" smtClean="0"/>
              <a:t>p</a:t>
            </a:r>
            <a:r>
              <a:rPr lang="en-US" sz="2400" b="1" dirty="0" err="1" smtClean="0">
                <a:sym typeface="Wingdings"/>
              </a:rPr>
              <a:t>e</a:t>
            </a:r>
            <a:r>
              <a:rPr lang="en-US" sz="2400" b="1" baseline="30000" dirty="0" err="1" smtClean="0">
                <a:sym typeface="Wingdings"/>
              </a:rPr>
              <a:t>-</a:t>
            </a:r>
            <a:r>
              <a:rPr lang="en-US" sz="2400" b="1" dirty="0" err="1" smtClean="0">
                <a:sym typeface="Wingdings"/>
              </a:rPr>
              <a:t>X</a:t>
            </a:r>
            <a:r>
              <a:rPr lang="en-US" sz="2400" b="1" dirty="0" smtClean="0">
                <a:sym typeface="Wingdings"/>
              </a:rPr>
              <a:t>)</a:t>
            </a:r>
            <a:r>
              <a:rPr lang="en-US" sz="2400" b="1" dirty="0" smtClean="0"/>
              <a:t> measurement by ZEUS</a:t>
            </a:r>
            <a:r>
              <a:rPr lang="en-US" sz="2400" b="1" baseline="30000" dirty="0" smtClean="0"/>
              <a:t> 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5156919" cy="494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1997" y="1295400"/>
            <a:ext cx="1926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DESY 08-202, submitted</a:t>
            </a:r>
          </a:p>
          <a:p>
            <a:r>
              <a:rPr lang="en-US" sz="1400" dirty="0" smtClean="0"/>
              <a:t>HERA II, 169 pb</a:t>
            </a:r>
            <a:r>
              <a:rPr lang="en-US" sz="1400" baseline="30000" dirty="0" smtClean="0"/>
              <a:t>-1</a:t>
            </a:r>
            <a:endParaRPr lang="en-US" sz="1400" dirty="0" smtClean="0"/>
          </a:p>
          <a:p>
            <a:r>
              <a:rPr lang="en-US" sz="1400" dirty="0" err="1"/>
              <a:t>p</a:t>
            </a:r>
            <a:r>
              <a:rPr lang="en-US" sz="1400" dirty="0" err="1" smtClean="0"/>
              <a:t>olarised</a:t>
            </a:r>
            <a:r>
              <a:rPr lang="en-US" sz="1400" dirty="0" smtClean="0"/>
              <a:t> </a:t>
            </a:r>
            <a:r>
              <a:rPr lang="en-US" sz="1400" dirty="0" err="1" smtClean="0"/>
              <a:t>e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 beam</a:t>
            </a:r>
          </a:p>
          <a:p>
            <a:r>
              <a:rPr lang="en-US" sz="1400" dirty="0" smtClean="0"/>
              <a:t>Double angle method: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050" y="2590800"/>
            <a:ext cx="2704242" cy="1760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050" y="4718050"/>
            <a:ext cx="2542937" cy="1712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1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Valence Quarks –</a:t>
            </a:r>
            <a:r>
              <a:rPr lang="en-US" sz="2400" b="1" dirty="0" smtClean="0"/>
              <a:t> xF</a:t>
            </a:r>
            <a:r>
              <a:rPr lang="en-US" sz="2400" b="1" baseline="-25000" dirty="0" smtClean="0"/>
              <a:t>3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4239527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219200"/>
            <a:ext cx="3810000" cy="527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750" y="1747177"/>
            <a:ext cx="3651250" cy="433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11750" y="2360711"/>
            <a:ext cx="3352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Measurement of valence quarks [2u</a:t>
            </a:r>
            <a:r>
              <a:rPr lang="en-US" sz="1400" baseline="-25000" dirty="0" smtClean="0"/>
              <a:t>v</a:t>
            </a:r>
            <a:r>
              <a:rPr lang="en-US" sz="1400" dirty="0" smtClean="0"/>
              <a:t>+d</a:t>
            </a:r>
            <a:r>
              <a:rPr lang="en-US" sz="1400" baseline="-25000" dirty="0" smtClean="0"/>
              <a:t>v</a:t>
            </a:r>
            <a:r>
              <a:rPr lang="en-US" sz="1400" dirty="0" smtClean="0"/>
              <a:t>]/3</a:t>
            </a:r>
          </a:p>
          <a:p>
            <a:r>
              <a:rPr lang="en-US" sz="1400" dirty="0" smtClean="0"/>
              <a:t>down to low </a:t>
            </a:r>
            <a:r>
              <a:rPr lang="en-US" sz="1400" dirty="0" err="1" smtClean="0"/>
              <a:t>x</a:t>
            </a:r>
            <a:r>
              <a:rPr lang="en-US" sz="1400" dirty="0" smtClean="0"/>
              <a:t>, unless </a:t>
            </a:r>
            <a:r>
              <a:rPr lang="en-US" sz="1400" dirty="0" err="1" smtClean="0"/>
              <a:t>q</a:t>
            </a:r>
            <a:r>
              <a:rPr lang="en-US" sz="1400" baseline="-25000" dirty="0" err="1" smtClean="0"/>
              <a:t>sea</a:t>
            </a:r>
            <a:r>
              <a:rPr lang="en-US" sz="1400" dirty="0" smtClean="0"/>
              <a:t> ≠ anti-</a:t>
            </a:r>
            <a:r>
              <a:rPr lang="en-US" sz="1400" dirty="0" err="1" smtClean="0"/>
              <a:t>q</a:t>
            </a:r>
            <a:endParaRPr lang="en-US" sz="1400" dirty="0" smtClean="0"/>
          </a:p>
          <a:p>
            <a:r>
              <a:rPr lang="en-US" sz="1400" dirty="0" smtClean="0"/>
              <a:t>Difficult to measure at HERA, needs high Q</a:t>
            </a:r>
            <a:r>
              <a:rPr lang="en-US" sz="1400" baseline="30000" dirty="0" smtClean="0"/>
              <a:t>2</a:t>
            </a:r>
            <a:endParaRPr lang="en-US" sz="1400" dirty="0" smtClean="0"/>
          </a:p>
          <a:p>
            <a:r>
              <a:rPr lang="en-US" sz="1400" dirty="0" smtClean="0"/>
              <a:t>and contributes only at high </a:t>
            </a:r>
            <a:r>
              <a:rPr lang="en-US" sz="1400" dirty="0" err="1" smtClean="0"/>
              <a:t>y</a:t>
            </a:r>
            <a:r>
              <a:rPr lang="en-US" sz="1400" dirty="0" smtClean="0"/>
              <a:t> as Y</a:t>
            </a:r>
            <a:r>
              <a:rPr lang="en-US" sz="1400" baseline="-25000" dirty="0" smtClean="0"/>
              <a:t>-</a:t>
            </a:r>
            <a:r>
              <a:rPr lang="en-US" sz="1400" dirty="0" smtClean="0"/>
              <a:t>=1-(1-y)</a:t>
            </a:r>
            <a:r>
              <a:rPr lang="en-US" sz="1400" baseline="30000" dirty="0" smtClean="0"/>
              <a:t>2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6262300"/>
            <a:ext cx="2859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ICHEP06, H1prel. 06-142, </a:t>
            </a:r>
            <a:r>
              <a:rPr lang="en-US" sz="1200" dirty="0" err="1" smtClean="0"/>
              <a:t>ZEUSprel</a:t>
            </a:r>
            <a:r>
              <a:rPr lang="en-US" sz="1200" dirty="0" smtClean="0"/>
              <a:t>. 06-022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850" y="3575197"/>
            <a:ext cx="3467100" cy="23038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0" y="5879068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Update of xF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by ZEUS, DESY 08-202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3352800" cy="838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HERAPDF0.2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1" y="990601"/>
            <a:ext cx="3486150" cy="3529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914400" y="4708950"/>
            <a:ext cx="2830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New precision H1 data in.</a:t>
            </a:r>
          </a:p>
          <a:p>
            <a:r>
              <a:rPr lang="en-US" sz="1400" dirty="0" smtClean="0"/>
              <a:t>Variable </a:t>
            </a:r>
            <a:r>
              <a:rPr lang="en-US" sz="1400" dirty="0" err="1" smtClean="0"/>
              <a:t>flavour</a:t>
            </a:r>
            <a:r>
              <a:rPr lang="en-US" sz="1400" dirty="0" smtClean="0"/>
              <a:t> scheme</a:t>
            </a:r>
          </a:p>
          <a:p>
            <a:r>
              <a:rPr lang="en-US" sz="1400" dirty="0" err="1" smtClean="0"/>
              <a:t>Pdf</a:t>
            </a:r>
            <a:r>
              <a:rPr lang="en-US" sz="1400" dirty="0" smtClean="0"/>
              <a:t> uncertainties</a:t>
            </a:r>
          </a:p>
          <a:p>
            <a:r>
              <a:rPr lang="en-US" sz="1400" dirty="0" smtClean="0"/>
              <a:t>9 parameters (Q</a:t>
            </a:r>
            <a:r>
              <a:rPr lang="en-US" sz="1400" baseline="-25000" dirty="0" smtClean="0"/>
              <a:t>0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=1.9GeV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Based on HERA I alone.</a:t>
            </a:r>
          </a:p>
          <a:p>
            <a:r>
              <a:rPr lang="en-US" sz="1400" dirty="0" smtClean="0"/>
              <a:t>Publication this year.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5581045"/>
            <a:ext cx="3315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Assumptions on: strange, </a:t>
            </a:r>
            <a:r>
              <a:rPr lang="en-US" sz="1400" dirty="0" err="1" smtClean="0"/>
              <a:t>u/d</a:t>
            </a:r>
            <a:r>
              <a:rPr lang="en-US" sz="1400" dirty="0" smtClean="0"/>
              <a:t> at low </a:t>
            </a:r>
            <a:r>
              <a:rPr lang="en-US" sz="1400" dirty="0" err="1" smtClean="0"/>
              <a:t>x</a:t>
            </a:r>
            <a:endParaRPr lang="en-US" sz="1400" dirty="0" smtClean="0"/>
          </a:p>
          <a:p>
            <a:r>
              <a:rPr lang="en-US" sz="1400" dirty="0" smtClean="0"/>
              <a:t>Dynamic generation of </a:t>
            </a:r>
            <a:r>
              <a:rPr lang="en-US" sz="1400" dirty="0" err="1" smtClean="0"/>
              <a:t>c,b</a:t>
            </a:r>
            <a:r>
              <a:rPr lang="en-US" sz="1400" dirty="0" smtClean="0"/>
              <a:t>. uncertainties</a:t>
            </a:r>
          </a:p>
          <a:p>
            <a:r>
              <a:rPr lang="en-US" sz="1400" dirty="0" smtClean="0"/>
              <a:t>at large</a:t>
            </a:r>
            <a:r>
              <a:rPr lang="en-US" sz="1400" dirty="0" smtClean="0"/>
              <a:t> </a:t>
            </a:r>
            <a:r>
              <a:rPr lang="en-US" sz="1400" dirty="0" err="1" smtClean="0"/>
              <a:t>x</a:t>
            </a:r>
            <a:r>
              <a:rPr lang="en-US" sz="1400" dirty="0" smtClean="0"/>
              <a:t>:</a:t>
            </a:r>
            <a:r>
              <a:rPr lang="en-US" sz="1400" dirty="0" smtClean="0"/>
              <a:t>. </a:t>
            </a:r>
            <a:r>
              <a:rPr lang="en-US" sz="1400" dirty="0" err="1" smtClean="0"/>
              <a:t>parameterisation</a:t>
            </a:r>
            <a:r>
              <a:rPr lang="en-US" sz="1400" dirty="0" smtClean="0"/>
              <a:t>, input data, </a:t>
            </a:r>
            <a:r>
              <a:rPr lang="en-US" sz="1400" dirty="0" err="1" smtClean="0"/>
              <a:t>xg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384" y="381000"/>
            <a:ext cx="5144578" cy="5200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6356350"/>
            <a:ext cx="1211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V.Radescu</a:t>
            </a:r>
            <a:r>
              <a:rPr lang="en-US" sz="1200" dirty="0" smtClean="0"/>
              <a:t> DIS09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HERApdf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GLOBALs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14" y="1295400"/>
            <a:ext cx="4351386" cy="4343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95400"/>
            <a:ext cx="4394200" cy="43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hera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5981463" cy="589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42014" y="4215824"/>
            <a:ext cx="1203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BCDMS not</a:t>
            </a:r>
          </a:p>
          <a:p>
            <a:r>
              <a:rPr lang="en-US" sz="1400" dirty="0" smtClean="0"/>
              <a:t>part of the fit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α</a:t>
            </a:r>
            <a:r>
              <a:rPr lang="en-US" sz="1400" baseline="-25000" dirty="0" err="1" smtClean="0"/>
              <a:t>s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to NNLO</a:t>
            </a:r>
          </a:p>
          <a:p>
            <a:r>
              <a:rPr lang="en-US" sz="1400" dirty="0" smtClean="0"/>
              <a:t>for the final a</a:t>
            </a:r>
            <a:r>
              <a:rPr lang="en-US" sz="1400" dirty="0" smtClean="0"/>
              <a:t>nalysis.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Comparison with </a:t>
            </a:r>
            <a:r>
              <a:rPr lang="en-US" sz="2800" b="1" dirty="0" err="1" smtClean="0">
                <a:solidFill>
                  <a:srgbClr val="0000FF"/>
                </a:solidFill>
              </a:rPr>
              <a:t>Tevatron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635635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E.Perez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995" y="1404610"/>
            <a:ext cx="4338084" cy="41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54963" y="5519410"/>
            <a:ext cx="120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CDF</a:t>
            </a:r>
            <a:r>
              <a:rPr lang="en-US" sz="1400" dirty="0" smtClean="0"/>
              <a:t> </a:t>
            </a:r>
            <a:r>
              <a:rPr lang="en-US" sz="1400" dirty="0" smtClean="0"/>
              <a:t>not</a:t>
            </a:r>
          </a:p>
          <a:p>
            <a:r>
              <a:rPr lang="en-US" sz="1400" dirty="0" smtClean="0"/>
              <a:t>part of the fit</a:t>
            </a:r>
            <a:r>
              <a:rPr lang="en-US" sz="1400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99"/>
            <a:ext cx="4658162" cy="489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charm and beauty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193" y="914401"/>
            <a:ext cx="4050014" cy="469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31851"/>
            <a:ext cx="3964655" cy="56244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05294" y="5613401"/>
            <a:ext cx="36729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 recent fits </a:t>
            </a:r>
            <a:r>
              <a:rPr lang="en-US" sz="1400" dirty="0" err="1" smtClean="0"/>
              <a:t>c</a:t>
            </a:r>
            <a:r>
              <a:rPr lang="en-US" sz="1400" dirty="0" smtClean="0"/>
              <a:t> and </a:t>
            </a:r>
            <a:r>
              <a:rPr lang="en-US" sz="1400" dirty="0" err="1" smtClean="0"/>
              <a:t>b</a:t>
            </a:r>
            <a:r>
              <a:rPr lang="en-US" sz="1400" dirty="0" smtClean="0"/>
              <a:t> are dynamically generated,</a:t>
            </a:r>
          </a:p>
          <a:p>
            <a:r>
              <a:rPr lang="en-US" sz="1400" dirty="0" smtClean="0"/>
              <a:t>i.e. the predictions are absolute [VFNS]</a:t>
            </a:r>
          </a:p>
          <a:p>
            <a:r>
              <a:rPr lang="en-US" sz="1400" dirty="0" smtClean="0"/>
              <a:t>Remember </a:t>
            </a:r>
            <a:r>
              <a:rPr lang="en-US" sz="1400" dirty="0" err="1" smtClean="0"/>
              <a:t>c</a:t>
            </a:r>
            <a:r>
              <a:rPr lang="en-US" sz="1400" dirty="0" smtClean="0"/>
              <a:t>=0, 20 years ago (EMC)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6356350"/>
            <a:ext cx="1536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c</a:t>
            </a:r>
            <a:r>
              <a:rPr lang="en-US" sz="1400" dirty="0" err="1" smtClean="0">
                <a:solidFill>
                  <a:srgbClr val="FF0000"/>
                </a:solidFill>
              </a:rPr>
              <a:t>f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G.Grindhammer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342901"/>
            <a:ext cx="5333999" cy="63499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Longitudinal Structure Function - ZEUS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612899"/>
            <a:ext cx="4984322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046809"/>
            <a:ext cx="40197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DESY 09-</a:t>
            </a:r>
            <a:r>
              <a:rPr lang="en-US" sz="1400" dirty="0" smtClean="0"/>
              <a:t>046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r>
              <a:rPr lang="en-US" sz="1400" dirty="0" smtClean="0"/>
              <a:t> Errors from joint fit allowing changes of </a:t>
            </a:r>
            <a:r>
              <a:rPr lang="en-US" sz="1400" dirty="0" err="1" smtClean="0"/>
              <a:t>systematics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 </a:t>
            </a:r>
            <a:r>
              <a:rPr lang="en-US" sz="1400" dirty="0" smtClean="0"/>
              <a:t>Published </a:t>
            </a:r>
            <a:r>
              <a:rPr lang="en-US" sz="1400" dirty="0" smtClean="0"/>
              <a:t>both F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 and F</a:t>
            </a:r>
            <a:r>
              <a:rPr lang="en-US" sz="1400" baseline="-25000" dirty="0" smtClean="0"/>
              <a:t>2</a:t>
            </a:r>
            <a:endParaRPr lang="en-US" sz="1400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R=0.18+0.07-0.05 </a:t>
            </a:r>
          </a:p>
          <a:p>
            <a:r>
              <a:rPr lang="en-US" sz="1400" dirty="0" smtClean="0"/>
              <a:t>remember R=0.18+-0.10 from  SLAC]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759447" y="2417910"/>
            <a:ext cx="302679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200" dirty="0" err="1" smtClean="0"/>
              <a:t>E</a:t>
            </a:r>
            <a:r>
              <a:rPr lang="en-US" sz="1200" baseline="-25000" dirty="0" err="1" smtClean="0"/>
              <a:t>e</a:t>
            </a:r>
            <a:r>
              <a:rPr lang="en-US" sz="1200" dirty="0" smtClean="0"/>
              <a:t>’ &gt; 6 </a:t>
            </a:r>
            <a:r>
              <a:rPr lang="en-US" sz="1200" dirty="0" err="1" smtClean="0"/>
              <a:t>GeV</a:t>
            </a:r>
            <a:r>
              <a:rPr lang="en-US" sz="1200" dirty="0" smtClean="0"/>
              <a:t>. </a:t>
            </a:r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eID</a:t>
            </a:r>
            <a:r>
              <a:rPr lang="en-US" sz="1200" dirty="0" smtClean="0"/>
              <a:t> with NN based on shower shape,</a:t>
            </a:r>
          </a:p>
          <a:p>
            <a:r>
              <a:rPr lang="en-US" sz="1200" dirty="0" smtClean="0"/>
              <a:t>some hit requirement (MVD, CTD) </a:t>
            </a:r>
          </a:p>
          <a:p>
            <a:r>
              <a:rPr lang="en-US" sz="1200" dirty="0" smtClean="0"/>
              <a:t>outside track reconstruction acc. </a:t>
            </a:r>
          </a:p>
          <a:p>
            <a:r>
              <a:rPr lang="en-US" sz="1200" dirty="0" smtClean="0"/>
              <a:t>Monte Carlo used for background subtraction</a:t>
            </a:r>
          </a:p>
          <a:p>
            <a:endParaRPr lang="en-US" sz="1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47" y="342901"/>
            <a:ext cx="2804066" cy="2075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47833"/>
            <a:ext cx="2325360" cy="2095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068" y="4322909"/>
            <a:ext cx="550932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5943601"/>
            <a:ext cx="2020560" cy="421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8150" y="6058076"/>
            <a:ext cx="1365250" cy="3737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6431804"/>
            <a:ext cx="1627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 smtClean="0"/>
              <a:t>J.Grebeniuk</a:t>
            </a:r>
            <a:r>
              <a:rPr lang="en-US" sz="1400" dirty="0" smtClean="0"/>
              <a:t>,  </a:t>
            </a:r>
            <a:r>
              <a:rPr lang="en-US" sz="1400" dirty="0" smtClean="0"/>
              <a:t>DIS09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1989 – BCDMS (</a:t>
            </a:r>
            <a:r>
              <a:rPr lang="en-US" sz="2800" b="1" dirty="0" err="1" smtClean="0">
                <a:solidFill>
                  <a:srgbClr val="0000FF"/>
                </a:solidFill>
              </a:rPr>
              <a:t>μp</a:t>
            </a:r>
            <a:r>
              <a:rPr lang="en-US" sz="2800" b="1" dirty="0" smtClean="0">
                <a:solidFill>
                  <a:srgbClr val="0000FF"/>
                </a:solidFill>
              </a:rPr>
              <a:t>) </a:t>
            </a:r>
            <a:r>
              <a:rPr lang="en-US" sz="1600" b="1" dirty="0" smtClean="0">
                <a:solidFill>
                  <a:srgbClr val="0000FF"/>
                </a:solidFill>
              </a:rPr>
              <a:t>– R and </a:t>
            </a:r>
            <a:r>
              <a:rPr lang="en-US" sz="1600" b="1" dirty="0" err="1" smtClean="0">
                <a:solidFill>
                  <a:srgbClr val="0000FF"/>
                </a:solidFill>
              </a:rPr>
              <a:t>xg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39182" y="990385"/>
            <a:ext cx="2419018" cy="116955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NLO QCD: </a:t>
            </a:r>
            <a:r>
              <a:rPr lang="en-US" sz="1400" dirty="0" err="1" smtClean="0"/>
              <a:t>y</a:t>
            </a:r>
            <a:r>
              <a:rPr lang="en-US" sz="1400" dirty="0" smtClean="0"/>
              <a:t> &gt; 0.14</a:t>
            </a:r>
          </a:p>
          <a:p>
            <a:r>
              <a:rPr lang="en-US" sz="1400" dirty="0" smtClean="0"/>
              <a:t>Non-singlet: </a:t>
            </a:r>
            <a:r>
              <a:rPr lang="en-US" sz="1400" dirty="0" err="1" smtClean="0"/>
              <a:t>x</a:t>
            </a:r>
            <a:r>
              <a:rPr lang="en-US" sz="1400" dirty="0" smtClean="0"/>
              <a:t>&gt;0.275 (</a:t>
            </a:r>
            <a:r>
              <a:rPr lang="en-US" sz="1400" dirty="0" err="1" smtClean="0"/>
              <a:t>xg</a:t>
            </a:r>
            <a:r>
              <a:rPr lang="en-US" sz="1400" dirty="0" smtClean="0"/>
              <a:t>=0)</a:t>
            </a:r>
          </a:p>
          <a:p>
            <a:r>
              <a:rPr lang="en-US" sz="1400" dirty="0" err="1" smtClean="0"/>
              <a:t>Singlet+non</a:t>
            </a:r>
            <a:r>
              <a:rPr lang="en-US" sz="1400" dirty="0" smtClean="0"/>
              <a:t>-singlet (</a:t>
            </a:r>
            <a:r>
              <a:rPr lang="en-US" sz="1400" dirty="0" err="1" smtClean="0"/>
              <a:t>xg</a:t>
            </a:r>
            <a:r>
              <a:rPr lang="en-US" sz="1400" dirty="0" smtClean="0"/>
              <a:t> ~(1-x)</a:t>
            </a:r>
            <a:r>
              <a:rPr lang="en-US" sz="1400" baseline="30000" dirty="0" smtClean="0"/>
              <a:t>c</a:t>
            </a:r>
            <a:r>
              <a:rPr lang="en-US" sz="1400" dirty="0" smtClean="0"/>
              <a:t>)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Λ</a:t>
            </a:r>
            <a:r>
              <a:rPr lang="en-US" sz="1400" dirty="0" smtClean="0"/>
              <a:t> = 220 ± 15 (</a:t>
            </a:r>
            <a:r>
              <a:rPr lang="en-US" sz="1400" dirty="0" err="1" smtClean="0"/>
              <a:t>st</a:t>
            </a:r>
            <a:r>
              <a:rPr lang="en-US" sz="1400" dirty="0" smtClean="0"/>
              <a:t>)± 50(sy) </a:t>
            </a:r>
            <a:r>
              <a:rPr lang="en-US" sz="1400" dirty="0" err="1" smtClean="0"/>
              <a:t>MeV</a:t>
            </a:r>
            <a:endParaRPr lang="en-US" sz="1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54603"/>
            <a:ext cx="5183219" cy="3847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417104"/>
            <a:ext cx="1441450" cy="304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876" y="2228850"/>
            <a:ext cx="3367748" cy="4127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5650913"/>
            <a:ext cx="3340100" cy="3290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9200" y="5281581"/>
            <a:ext cx="1734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Curve: NLO QCD with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219200" y="5301734"/>
            <a:ext cx="3505200" cy="698357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1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Longitudinal Structure Function F</a:t>
            </a:r>
            <a:r>
              <a:rPr lang="en-US" sz="2400" b="1" baseline="-25000" dirty="0" smtClean="0"/>
              <a:t>L </a:t>
            </a:r>
            <a:r>
              <a:rPr lang="en-US" sz="2400" b="1" dirty="0" smtClean="0"/>
              <a:t>- H1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79964" y="1241680"/>
            <a:ext cx="216403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</a:t>
            </a:r>
            <a:r>
              <a:rPr lang="en-US" sz="1400" baseline="-25000" dirty="0" err="1" smtClean="0"/>
              <a:t>e</a:t>
            </a:r>
            <a:r>
              <a:rPr lang="en-US" sz="1400" dirty="0" smtClean="0"/>
              <a:t>’ &gt; 3 </a:t>
            </a:r>
            <a:r>
              <a:rPr lang="en-US" sz="1400" dirty="0" err="1" smtClean="0"/>
              <a:t>GeV</a:t>
            </a:r>
            <a:endParaRPr lang="en-US" sz="1400" dirty="0" smtClean="0"/>
          </a:p>
          <a:p>
            <a:r>
              <a:rPr lang="en-US" sz="1400" dirty="0" err="1" smtClean="0"/>
              <a:t>eID</a:t>
            </a:r>
            <a:r>
              <a:rPr lang="en-US" sz="1400" dirty="0" smtClean="0"/>
              <a:t> with max.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endParaRPr lang="en-US" sz="1400" baseline="-25000" dirty="0" smtClean="0"/>
          </a:p>
          <a:p>
            <a:r>
              <a:rPr lang="en-US" sz="1400" dirty="0" smtClean="0"/>
              <a:t>BST/CJC track and</a:t>
            </a:r>
          </a:p>
          <a:p>
            <a:r>
              <a:rPr lang="en-US" sz="1400" dirty="0" smtClean="0"/>
              <a:t>charge determination</a:t>
            </a:r>
          </a:p>
          <a:p>
            <a:r>
              <a:rPr lang="en-US" sz="1400" dirty="0" smtClean="0"/>
              <a:t>to remove </a:t>
            </a:r>
            <a:r>
              <a:rPr lang="en-US" sz="1400" dirty="0" err="1" smtClean="0"/>
              <a:t>γp</a:t>
            </a:r>
            <a:r>
              <a:rPr lang="en-US" sz="1400" dirty="0" smtClean="0"/>
              <a:t> </a:t>
            </a:r>
            <a:r>
              <a:rPr lang="en-US" sz="1400" dirty="0" err="1" smtClean="0"/>
              <a:t>bgd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Values extracted point</a:t>
            </a:r>
          </a:p>
          <a:p>
            <a:r>
              <a:rPr lang="en-US" sz="1400" dirty="0" smtClean="0"/>
              <a:t>by point assuming </a:t>
            </a:r>
          </a:p>
          <a:p>
            <a:r>
              <a:rPr lang="en-US" sz="1400" dirty="0" smtClean="0"/>
              <a:t>uncorrelated errors</a:t>
            </a:r>
          </a:p>
          <a:p>
            <a:r>
              <a:rPr lang="en-US" sz="1400" dirty="0" smtClean="0"/>
              <a:t>at this stage.</a:t>
            </a:r>
          </a:p>
          <a:p>
            <a:endParaRPr lang="en-US" sz="1400" dirty="0" smtClean="0"/>
          </a:p>
          <a:p>
            <a:r>
              <a:rPr lang="en-US" sz="1400" dirty="0" smtClean="0"/>
              <a:t>Results at medium Q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smtClean="0"/>
              <a:t>are consistent with ZEUS </a:t>
            </a:r>
          </a:p>
          <a:p>
            <a:r>
              <a:rPr lang="en-US" sz="1400" dirty="0" smtClean="0"/>
              <a:t>but error treatment differs.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Improvement over </a:t>
            </a:r>
          </a:p>
          <a:p>
            <a:r>
              <a:rPr lang="en-US" sz="1400" dirty="0" smtClean="0"/>
              <a:t>first F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 publication:</a:t>
            </a:r>
          </a:p>
          <a:p>
            <a:r>
              <a:rPr lang="en-US" sz="1200" dirty="0" smtClean="0"/>
              <a:t>F.D. Aaron et al., </a:t>
            </a:r>
          </a:p>
          <a:p>
            <a:r>
              <a:rPr lang="en-US" sz="1200" dirty="0" smtClean="0"/>
              <a:t>Phys.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B 665, 139 (2008</a:t>
            </a:r>
            <a:r>
              <a:rPr lang="en-US" sz="1400" dirty="0" smtClean="0"/>
              <a:t>)</a:t>
            </a:r>
          </a:p>
          <a:p>
            <a:endParaRPr lang="en-US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331449" y="3244334"/>
            <a:ext cx="242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6381547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 smtClean="0"/>
              <a:t>A.Glazov</a:t>
            </a:r>
            <a:r>
              <a:rPr lang="en-US" sz="1400" dirty="0" smtClean="0"/>
              <a:t>,  </a:t>
            </a:r>
            <a:r>
              <a:rPr lang="en-US" sz="1400" dirty="0" smtClean="0"/>
              <a:t>DIS09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15011"/>
            <a:ext cx="5562600" cy="3997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5612321"/>
            <a:ext cx="2703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Backward Silicon      Central Jet Chamber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9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</a:t>
            </a:r>
            <a:r>
              <a:rPr lang="en-US" sz="2800" b="1" baseline="-25000" dirty="0" smtClean="0"/>
              <a:t>L</a:t>
            </a:r>
            <a:r>
              <a:rPr lang="en-US" sz="2800" b="1" dirty="0" smtClean="0"/>
              <a:t> at low </a:t>
            </a:r>
            <a:r>
              <a:rPr lang="en-US" sz="2800" b="1" dirty="0" err="1" smtClean="0"/>
              <a:t>x</a:t>
            </a:r>
            <a:r>
              <a:rPr lang="en-US" sz="2800" b="1" dirty="0" smtClean="0"/>
              <a:t> </a:t>
            </a:r>
            <a:r>
              <a:rPr lang="en-US" sz="1800" dirty="0" smtClean="0"/>
              <a:t>– some puzzles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0"/>
            <a:ext cx="4419601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43000"/>
            <a:ext cx="4519712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5257800"/>
            <a:ext cx="29081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MSTW =H109 (NLO)</a:t>
            </a:r>
          </a:p>
          <a:p>
            <a:r>
              <a:rPr lang="en-US" sz="1400" dirty="0" smtClean="0"/>
              <a:t>CTEQ6.6 higher</a:t>
            </a:r>
          </a:p>
          <a:p>
            <a:r>
              <a:rPr lang="en-US" sz="1400" dirty="0" smtClean="0"/>
              <a:t>Use CTEQ prescription to calculate F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MSTW moves up !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003221" y="4755912"/>
            <a:ext cx="345497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NNLO: MSTW(NLO)=MSTW(NLO)</a:t>
            </a:r>
          </a:p>
          <a:p>
            <a:r>
              <a:rPr lang="en-US" sz="1400" dirty="0" smtClean="0"/>
              <a:t>b</a:t>
            </a:r>
            <a:r>
              <a:rPr lang="en-US" sz="1400" dirty="0" smtClean="0"/>
              <a:t>ut CTEQ moves down…</a:t>
            </a:r>
          </a:p>
          <a:p>
            <a:endParaRPr lang="en-US" sz="1400" dirty="0" smtClean="0"/>
          </a:p>
          <a:p>
            <a:r>
              <a:rPr lang="en-US" sz="1400" dirty="0" smtClean="0"/>
              <a:t>Need best possible measurement at low x,Q</a:t>
            </a:r>
            <a:r>
              <a:rPr lang="en-US" sz="1400" baseline="30000" dirty="0" smtClean="0"/>
              <a:t>2</a:t>
            </a:r>
            <a:endParaRPr lang="en-US" sz="1400" dirty="0" smtClean="0"/>
          </a:p>
          <a:p>
            <a:r>
              <a:rPr lang="en-US" sz="1400" dirty="0" smtClean="0"/>
              <a:t>To help understanding </a:t>
            </a:r>
            <a:r>
              <a:rPr lang="en-US" sz="1400" dirty="0" err="1" smtClean="0"/>
              <a:t>h.o</a:t>
            </a:r>
            <a:r>
              <a:rPr lang="en-US" sz="1400" dirty="0" smtClean="0"/>
              <a:t>. QCD</a:t>
            </a:r>
          </a:p>
          <a:p>
            <a:endParaRPr lang="en-US" sz="1400" dirty="0" smtClean="0"/>
          </a:p>
          <a:p>
            <a:r>
              <a:rPr lang="en-US" sz="1400" dirty="0" smtClean="0"/>
              <a:t>Dipole models work.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356350"/>
            <a:ext cx="2005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P.Nadolsky</a:t>
            </a:r>
            <a:r>
              <a:rPr lang="en-US" sz="1200" dirty="0" smtClean="0"/>
              <a:t>, </a:t>
            </a:r>
            <a:r>
              <a:rPr lang="en-US" sz="1200" dirty="0" err="1" smtClean="0"/>
              <a:t>R.Thorne</a:t>
            </a:r>
            <a:r>
              <a:rPr lang="en-US" sz="1200" dirty="0" smtClean="0"/>
              <a:t>, </a:t>
            </a:r>
            <a:r>
              <a:rPr lang="en-US" sz="1200" dirty="0" err="1" smtClean="0"/>
              <a:t>E.Perez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3886200" cy="14700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r</a:t>
            </a:r>
            <a:r>
              <a:rPr lang="en-US" sz="2800" dirty="0" smtClean="0">
                <a:solidFill>
                  <a:srgbClr val="0000FF"/>
                </a:solidFill>
              </a:rPr>
              <a:t> = F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aseline="30000" dirty="0" smtClean="0">
                <a:solidFill>
                  <a:srgbClr val="0000FF"/>
                </a:solidFill>
              </a:rPr>
              <a:t>D</a:t>
            </a:r>
            <a:r>
              <a:rPr lang="en-US" sz="2800" dirty="0" smtClean="0">
                <a:solidFill>
                  <a:srgbClr val="0000FF"/>
                </a:solidFill>
              </a:rPr>
              <a:t>-f(y)F</a:t>
            </a:r>
            <a:r>
              <a:rPr lang="en-US" sz="2800" baseline="-25000" dirty="0" smtClean="0">
                <a:solidFill>
                  <a:srgbClr val="0000FF"/>
                </a:solidFill>
              </a:rPr>
              <a:t>L</a:t>
            </a:r>
            <a:r>
              <a:rPr lang="en-US" sz="2800" baseline="30000" dirty="0" smtClean="0">
                <a:solidFill>
                  <a:srgbClr val="0000FF"/>
                </a:solidFill>
              </a:rPr>
              <a:t>D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608357"/>
            <a:ext cx="2819400" cy="532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85467"/>
            <a:ext cx="4229100" cy="41228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101" y="1371601"/>
            <a:ext cx="4410559" cy="4337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5944804"/>
            <a:ext cx="901700" cy="2669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50100" y="5944804"/>
            <a:ext cx="64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Monaco"/>
                <a:cs typeface="Monaco"/>
              </a:rPr>
              <a:t>DIS09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Monaco"/>
              <a:cs typeface="Monac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Summary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868234"/>
            <a:ext cx="6404317" cy="517064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/>
              <a:t>Below </a:t>
            </a:r>
            <a:r>
              <a:rPr lang="en-US" sz="1600" dirty="0" err="1" smtClean="0"/>
              <a:t>x</a:t>
            </a:r>
            <a:r>
              <a:rPr lang="en-US" sz="1600" dirty="0" smtClean="0"/>
              <a:t>=0.1 the proton structure in the DIS region is gluon dominated.</a:t>
            </a:r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Quarks are </a:t>
            </a:r>
            <a:r>
              <a:rPr lang="en-US" sz="1600" dirty="0" err="1" smtClean="0"/>
              <a:t>pointlike</a:t>
            </a:r>
            <a:r>
              <a:rPr lang="en-US" sz="1600" dirty="0" smtClean="0"/>
              <a:t> down to 0.7 10</a:t>
            </a:r>
            <a:r>
              <a:rPr lang="en-US" sz="1600" baseline="30000" dirty="0" smtClean="0"/>
              <a:t>-18 </a:t>
            </a:r>
            <a:r>
              <a:rPr lang="en-US" sz="1600" dirty="0" err="1" smtClean="0"/>
              <a:t>m</a:t>
            </a:r>
            <a:r>
              <a:rPr lang="en-US" sz="1600" dirty="0" smtClean="0"/>
              <a:t> </a:t>
            </a:r>
            <a:r>
              <a:rPr lang="en-US" sz="1200" dirty="0" smtClean="0"/>
              <a:t>– HERA was the best microscope of mankind</a:t>
            </a:r>
          </a:p>
          <a:p>
            <a:endParaRPr lang="en-US" sz="1200" dirty="0" smtClean="0"/>
          </a:p>
          <a:p>
            <a:pPr>
              <a:buFontTx/>
              <a:buChar char="-"/>
            </a:pPr>
            <a:r>
              <a:rPr lang="en-US" sz="1600" dirty="0" smtClean="0"/>
              <a:t>Broadly, the observations (here 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(inclusive, charm, beauty, diffractive)</a:t>
            </a:r>
          </a:p>
          <a:p>
            <a:r>
              <a:rPr lang="en-US" sz="1600" dirty="0" smtClean="0"/>
              <a:t>  and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L</a:t>
            </a:r>
            <a:r>
              <a:rPr lang="en-US" sz="1600" dirty="0" err="1" smtClean="0"/>
              <a:t>(inclusive</a:t>
            </a:r>
            <a:r>
              <a:rPr lang="en-US" sz="1600" dirty="0" smtClean="0"/>
              <a:t>, diffractive) can be understood by NLO QCD</a:t>
            </a:r>
          </a:p>
          <a:p>
            <a:endParaRPr lang="en-US" sz="1600" dirty="0" smtClean="0"/>
          </a:p>
          <a:p>
            <a:r>
              <a:rPr lang="en-US" sz="1600" dirty="0" smtClean="0"/>
              <a:t>-A great development in the understanding of </a:t>
            </a:r>
            <a:r>
              <a:rPr lang="en-US" sz="1600" dirty="0" err="1" smtClean="0"/>
              <a:t>qg</a:t>
            </a:r>
            <a:r>
              <a:rPr lang="en-US" sz="1600" dirty="0" smtClean="0"/>
              <a:t> dynamics</a:t>
            </a:r>
          </a:p>
          <a:p>
            <a:r>
              <a:rPr lang="en-US" sz="1600" dirty="0" smtClean="0"/>
              <a:t>  with new concepts as </a:t>
            </a:r>
            <a:r>
              <a:rPr lang="en-US" sz="1600" dirty="0" err="1" smtClean="0"/>
              <a:t>parton</a:t>
            </a:r>
            <a:r>
              <a:rPr lang="en-US" sz="1600" dirty="0" smtClean="0"/>
              <a:t> amplitudes, </a:t>
            </a:r>
            <a:r>
              <a:rPr lang="en-US" sz="1600" dirty="0" err="1" smtClean="0"/>
              <a:t>unintegrated</a:t>
            </a:r>
            <a:r>
              <a:rPr lang="en-US" sz="1600" dirty="0" smtClean="0"/>
              <a:t> distributions</a:t>
            </a:r>
          </a:p>
          <a:p>
            <a:r>
              <a:rPr lang="en-US" sz="1600" dirty="0" smtClean="0"/>
              <a:t>  and the new area of high </a:t>
            </a:r>
            <a:r>
              <a:rPr lang="en-US" sz="1600" dirty="0" err="1" smtClean="0"/>
              <a:t>parton</a:t>
            </a:r>
            <a:r>
              <a:rPr lang="en-US" sz="1600" dirty="0" smtClean="0"/>
              <a:t> densities</a:t>
            </a:r>
          </a:p>
          <a:p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The HERA data and inclusive QCD fits are able to describe fixed target</a:t>
            </a:r>
          </a:p>
          <a:p>
            <a:r>
              <a:rPr lang="en-US" sz="1600" dirty="0" smtClean="0"/>
              <a:t>  and </a:t>
            </a:r>
            <a:r>
              <a:rPr lang="en-US" sz="1600" dirty="0" err="1" smtClean="0"/>
              <a:t>Tevatron</a:t>
            </a:r>
            <a:r>
              <a:rPr lang="en-US" sz="1600" dirty="0" smtClean="0"/>
              <a:t> jet data, and yield predictions for the LHC (</a:t>
            </a:r>
            <a:r>
              <a:rPr lang="en-US" sz="1600" dirty="0" err="1" smtClean="0"/>
              <a:t>W,Z,Higgs</a:t>
            </a:r>
            <a:r>
              <a:rPr lang="en-US" sz="1600" dirty="0" smtClean="0"/>
              <a:t>)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sz="1600" dirty="0" smtClean="0"/>
              <a:t>Next steps: </a:t>
            </a:r>
          </a:p>
          <a:p>
            <a:pPr>
              <a:buFontTx/>
              <a:buChar char="-"/>
            </a:pPr>
            <a:r>
              <a:rPr lang="en-US" sz="1600" dirty="0" smtClean="0"/>
              <a:t>   completion of data analysis (high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</a:t>
            </a:r>
            <a:r>
              <a:rPr lang="en-US" sz="1600" dirty="0" err="1" smtClean="0"/>
              <a:t>y</a:t>
            </a:r>
            <a:r>
              <a:rPr lang="en-US" sz="1600" dirty="0" smtClean="0"/>
              <a:t>, F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,…)</a:t>
            </a:r>
          </a:p>
          <a:p>
            <a:pPr>
              <a:buFontTx/>
              <a:buChar char="-"/>
            </a:pPr>
            <a:r>
              <a:rPr lang="en-US" sz="1600" dirty="0" smtClean="0"/>
              <a:t>   Studies of QCD at low </a:t>
            </a:r>
            <a:r>
              <a:rPr lang="en-US" sz="1600" dirty="0" err="1" smtClean="0"/>
              <a:t>x</a:t>
            </a:r>
            <a:r>
              <a:rPr lang="en-US" sz="1600" dirty="0" smtClean="0"/>
              <a:t>,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(stability of </a:t>
            </a:r>
            <a:r>
              <a:rPr lang="en-US" sz="1600" dirty="0" err="1" smtClean="0"/>
              <a:t>α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, F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)</a:t>
            </a:r>
          </a:p>
          <a:p>
            <a:pPr>
              <a:buFontTx/>
              <a:buChar char="-"/>
            </a:pPr>
            <a:r>
              <a:rPr lang="en-US" sz="1600" dirty="0" smtClean="0"/>
              <a:t>   Coupling constant and </a:t>
            </a:r>
            <a:r>
              <a:rPr lang="en-US" sz="1600" dirty="0" err="1" smtClean="0"/>
              <a:t>pdf’s</a:t>
            </a:r>
            <a:r>
              <a:rPr lang="en-US" sz="1600" dirty="0" smtClean="0"/>
              <a:t> </a:t>
            </a:r>
            <a:r>
              <a:rPr lang="en-US" sz="1600" smtClean="0"/>
              <a:t>at NNLO ..</a:t>
            </a:r>
          </a:p>
          <a:p>
            <a:endParaRPr lang="en-US" sz="1200" dirty="0" smtClean="0"/>
          </a:p>
          <a:p>
            <a:r>
              <a:rPr lang="en-US" sz="1600" dirty="0" smtClean="0"/>
              <a:t>HERA was a remarkable success</a:t>
            </a:r>
          </a:p>
          <a:p>
            <a:r>
              <a:rPr lang="en-US" sz="1600" dirty="0" smtClean="0"/>
              <a:t>and so have been the collaborations: H1-ZEUS, HERA, Theory.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6069658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 review: M.K.  and </a:t>
            </a:r>
            <a:r>
              <a:rPr lang="en-US" sz="1200" dirty="0" err="1" smtClean="0"/>
              <a:t>Rik</a:t>
            </a:r>
            <a:r>
              <a:rPr lang="en-US" sz="1200" dirty="0" smtClean="0"/>
              <a:t> Yoshida, Collider Physics at HERA, </a:t>
            </a:r>
            <a:r>
              <a:rPr lang="en-US" sz="1200" dirty="0" err="1" smtClean="0"/>
              <a:t>Prog</a:t>
            </a:r>
            <a:r>
              <a:rPr lang="en-US" sz="1200" dirty="0" smtClean="0"/>
              <a:t>. Part. </a:t>
            </a:r>
            <a:r>
              <a:rPr lang="en-US" sz="1200" dirty="0" err="1" smtClean="0"/>
              <a:t>Nucl</a:t>
            </a:r>
            <a:r>
              <a:rPr lang="en-US" sz="1200" dirty="0" smtClean="0"/>
              <a:t>. Phys. 61,343 (2008)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Max Klein for Wu-Ki Tung, 12.05.2007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410325"/>
            <a:ext cx="7010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6172200"/>
            <a:ext cx="1697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28600"/>
            <a:ext cx="2438400" cy="685800"/>
          </a:xfrm>
          <a:noFill/>
        </p:spPr>
        <p:txBody>
          <a:bodyPr/>
          <a:lstStyle/>
          <a:p>
            <a:r>
              <a:rPr lang="en-US" sz="2800">
                <a:solidFill>
                  <a:srgbClr val="0000FF"/>
                </a:solidFill>
              </a:rPr>
              <a:t>1989/90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38200"/>
            <a:ext cx="42672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04800"/>
            <a:ext cx="358140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3200400"/>
            <a:ext cx="36576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3124200"/>
            <a:ext cx="3098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029200" y="3048000"/>
            <a:ext cx="3581400" cy="3124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6629400" cy="99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1989 – CDHS (</a:t>
            </a:r>
            <a:r>
              <a:rPr lang="en-US" sz="2800" b="1" dirty="0" err="1" smtClean="0">
                <a:solidFill>
                  <a:srgbClr val="0000FF"/>
                </a:solidFill>
              </a:rPr>
              <a:t>νFe</a:t>
            </a:r>
            <a:r>
              <a:rPr lang="en-US" sz="2800" b="1" dirty="0" smtClean="0">
                <a:solidFill>
                  <a:srgbClr val="0000FF"/>
                </a:solidFill>
              </a:rPr>
              <a:t>)</a:t>
            </a:r>
            <a:r>
              <a:rPr lang="en-US" sz="1600" b="1" dirty="0" smtClean="0">
                <a:solidFill>
                  <a:srgbClr val="0000FF"/>
                </a:solidFill>
              </a:rPr>
              <a:t> – structure functions 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55833"/>
            <a:ext cx="939800" cy="300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5334000" cy="587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23850"/>
            <a:ext cx="2524099" cy="603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58" y="2133600"/>
            <a:ext cx="3962400" cy="37415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85858" y="3269344"/>
            <a:ext cx="2121432" cy="282128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CDHS</a:t>
            </a:r>
          </a:p>
          <a:p>
            <a:r>
              <a:rPr lang="en-US" sz="1400" dirty="0" smtClean="0"/>
              <a:t>F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 xF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, F</a:t>
            </a:r>
            <a:r>
              <a:rPr lang="en-US" sz="1400" baseline="-25000" dirty="0" smtClean="0"/>
              <a:t>L</a:t>
            </a:r>
          </a:p>
          <a:p>
            <a:endParaRPr lang="en-US" sz="1400" baseline="-25000" dirty="0" smtClean="0"/>
          </a:p>
          <a:p>
            <a:r>
              <a:rPr lang="en-US" sz="1400" dirty="0" err="1"/>
              <a:t>x</a:t>
            </a:r>
            <a:r>
              <a:rPr lang="en-US" sz="1400" dirty="0" smtClean="0"/>
              <a:t>=0.015-0.65</a:t>
            </a:r>
          </a:p>
          <a:p>
            <a:r>
              <a:rPr lang="en-US" sz="1400" dirty="0" smtClean="0"/>
              <a:t>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=0.8-210 GeV</a:t>
            </a:r>
            <a:r>
              <a:rPr lang="en-US" sz="1400" baseline="30000" dirty="0" smtClean="0"/>
              <a:t>2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Iron target</a:t>
            </a:r>
          </a:p>
          <a:p>
            <a:endParaRPr lang="en-US" sz="1400" dirty="0" smtClean="0"/>
          </a:p>
          <a:p>
            <a:r>
              <a:rPr lang="en-US" sz="1400" dirty="0" smtClean="0"/>
              <a:t>Confirm BCDMS over EMC</a:t>
            </a:r>
          </a:p>
          <a:p>
            <a:endParaRPr lang="en-US" sz="1400" dirty="0" smtClean="0"/>
          </a:p>
          <a:p>
            <a:r>
              <a:rPr lang="en-US" sz="1400" dirty="0" smtClean="0"/>
              <a:t>Large scaling viol’s at low </a:t>
            </a:r>
            <a:r>
              <a:rPr lang="en-US" sz="1400" dirty="0" err="1" smtClean="0"/>
              <a:t>x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F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 from </a:t>
            </a:r>
            <a:r>
              <a:rPr lang="en-US" sz="1400" dirty="0" err="1" smtClean="0"/>
              <a:t>y</a:t>
            </a:r>
            <a:r>
              <a:rPr lang="en-US" sz="1400" dirty="0" smtClean="0"/>
              <a:t> dependence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7462"/>
            <a:ext cx="3665634" cy="3047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   CDHS (</a:t>
            </a:r>
            <a:r>
              <a:rPr lang="en-US" sz="2800" b="1" dirty="0" err="1" smtClean="0">
                <a:solidFill>
                  <a:srgbClr val="0000FF"/>
                </a:solidFill>
              </a:rPr>
              <a:t>νFe</a:t>
            </a:r>
            <a:r>
              <a:rPr lang="en-US" sz="2800" b="1" dirty="0" smtClean="0">
                <a:solidFill>
                  <a:srgbClr val="0000FF"/>
                </a:solidFill>
              </a:rPr>
              <a:t>)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1600" b="1" dirty="0" smtClean="0">
                <a:solidFill>
                  <a:srgbClr val="0000FF"/>
                </a:solidFill>
              </a:rPr>
              <a:t>   NLO - QCD 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3124200" cy="3445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752" y="3597462"/>
            <a:ext cx="3027648" cy="3047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752" y="304800"/>
            <a:ext cx="3027648" cy="32926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2926" y="2858798"/>
            <a:ext cx="1964826" cy="258532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xg</a:t>
            </a:r>
            <a:r>
              <a:rPr lang="en-US" dirty="0" smtClean="0"/>
              <a:t> ~ (1-x)</a:t>
            </a:r>
            <a:r>
              <a:rPr lang="en-US" baseline="30000" dirty="0" smtClean="0"/>
              <a:t>c</a:t>
            </a:r>
          </a:p>
          <a:p>
            <a:r>
              <a:rPr lang="en-US" dirty="0" smtClean="0"/>
              <a:t>with error band</a:t>
            </a:r>
          </a:p>
          <a:p>
            <a:endParaRPr lang="en-US" dirty="0" smtClean="0"/>
          </a:p>
          <a:p>
            <a:r>
              <a:rPr lang="en-US" dirty="0" err="1" smtClean="0"/>
              <a:t>q</a:t>
            </a:r>
            <a:r>
              <a:rPr lang="en-US" dirty="0" smtClean="0"/>
              <a:t>=</a:t>
            </a:r>
            <a:r>
              <a:rPr lang="en-US" dirty="0" err="1" smtClean="0"/>
              <a:t>x(u+d+s+c</a:t>
            </a:r>
            <a:r>
              <a:rPr lang="en-US" dirty="0" smtClean="0"/>
              <a:t>)</a:t>
            </a:r>
          </a:p>
          <a:p>
            <a:r>
              <a:rPr lang="en-US" dirty="0" err="1"/>
              <a:t>q</a:t>
            </a:r>
            <a:r>
              <a:rPr lang="en-US" dirty="0" err="1" smtClean="0"/>
              <a:t>-qbar</a:t>
            </a:r>
            <a:r>
              <a:rPr lang="en-US" dirty="0" smtClean="0"/>
              <a:t>=</a:t>
            </a:r>
            <a:r>
              <a:rPr lang="en-US" dirty="0" err="1" smtClean="0"/>
              <a:t>x(u</a:t>
            </a:r>
            <a:r>
              <a:rPr lang="en-US" baseline="-25000" dirty="0" err="1" smtClean="0"/>
              <a:t>v</a:t>
            </a:r>
            <a:r>
              <a:rPr lang="en-US" dirty="0" err="1" smtClean="0"/>
              <a:t>+d</a:t>
            </a:r>
            <a:r>
              <a:rPr lang="en-US" baseline="-25000" dirty="0" err="1" smtClean="0"/>
              <a:t>v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c</a:t>
            </a:r>
            <a:r>
              <a:rPr lang="en-US" dirty="0" smtClean="0"/>
              <a:t>=0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erivative – QCD??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2400"/>
            <a:ext cx="8814761" cy="65011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44999"/>
            <a:ext cx="4316858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H1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1" y="2133601"/>
            <a:ext cx="4655477" cy="3809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4781473"/>
            <a:ext cx="2933700" cy="608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5420667"/>
            <a:ext cx="2051050" cy="467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0" y="5943600"/>
            <a:ext cx="3086100" cy="583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4500" y="66489"/>
            <a:ext cx="366379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LAr</a:t>
            </a:r>
            <a:r>
              <a:rPr lang="en-US" dirty="0" smtClean="0"/>
              <a:t> (</a:t>
            </a:r>
            <a:r>
              <a:rPr lang="en-US" dirty="0" err="1" smtClean="0"/>
              <a:t>Pb</a:t>
            </a:r>
            <a:r>
              <a:rPr lang="en-US" dirty="0" smtClean="0"/>
              <a:t> –elm, SS –</a:t>
            </a:r>
            <a:r>
              <a:rPr lang="en-US" dirty="0" err="1" smtClean="0"/>
              <a:t>hadr</a:t>
            </a:r>
            <a:r>
              <a:rPr lang="en-US" dirty="0" smtClean="0"/>
              <a:t>)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had</a:t>
            </a:r>
            <a:r>
              <a:rPr lang="en-US" dirty="0" smtClean="0"/>
              <a:t> =50%/√E</a:t>
            </a:r>
          </a:p>
          <a:p>
            <a:r>
              <a:rPr lang="en-US" dirty="0" err="1" smtClean="0"/>
              <a:t>SpaCal</a:t>
            </a:r>
            <a:r>
              <a:rPr lang="en-US" dirty="0" smtClean="0"/>
              <a:t> (</a:t>
            </a:r>
            <a:r>
              <a:rPr lang="en-US" dirty="0" err="1" smtClean="0"/>
              <a:t>elm+hadr</a:t>
            </a:r>
            <a:r>
              <a:rPr lang="en-US" dirty="0" smtClean="0"/>
              <a:t>)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elm</a:t>
            </a:r>
            <a:r>
              <a:rPr lang="en-US" dirty="0" smtClean="0"/>
              <a:t> =12%/√E</a:t>
            </a:r>
          </a:p>
          <a:p>
            <a:r>
              <a:rPr lang="en-US" dirty="0" smtClean="0"/>
              <a:t>B/C/FST</a:t>
            </a:r>
          </a:p>
          <a:p>
            <a:r>
              <a:rPr lang="en-US" dirty="0" smtClean="0"/>
              <a:t>CIP</a:t>
            </a:r>
          </a:p>
          <a:p>
            <a:r>
              <a:rPr lang="en-US" dirty="0" err="1" smtClean="0"/>
              <a:t>Driftchamber</a:t>
            </a:r>
            <a:r>
              <a:rPr lang="en-US" dirty="0" smtClean="0"/>
              <a:t> (CJC) …</a:t>
            </a:r>
          </a:p>
          <a:p>
            <a:r>
              <a:rPr lang="en-US" dirty="0" smtClean="0"/>
              <a:t>Trigger: </a:t>
            </a:r>
            <a:r>
              <a:rPr lang="en-US" dirty="0" err="1" smtClean="0"/>
              <a:t>LAr</a:t>
            </a:r>
            <a:r>
              <a:rPr lang="en-US" dirty="0" smtClean="0"/>
              <a:t>, CIP, FTT, BST </a:t>
            </a:r>
          </a:p>
          <a:p>
            <a:endParaRPr lang="en-US" sz="1600" dirty="0" smtClean="0"/>
          </a:p>
          <a:p>
            <a:r>
              <a:rPr lang="en-US" sz="1600" dirty="0" smtClean="0"/>
              <a:t>Alignment (trackers, </a:t>
            </a:r>
            <a:r>
              <a:rPr lang="en-US" sz="1600" dirty="0" err="1" smtClean="0"/>
              <a:t>Comptons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Calibration (</a:t>
            </a:r>
            <a:r>
              <a:rPr lang="en-US" sz="1600" dirty="0" err="1" smtClean="0"/>
              <a:t>kinem</a:t>
            </a:r>
            <a:r>
              <a:rPr lang="en-US" sz="1600" dirty="0" smtClean="0"/>
              <a:t>. </a:t>
            </a:r>
            <a:r>
              <a:rPr lang="en-US" sz="1600" dirty="0"/>
              <a:t>p</a:t>
            </a:r>
            <a:r>
              <a:rPr lang="en-US" sz="1600" dirty="0" smtClean="0"/>
              <a:t>eak, DA)</a:t>
            </a:r>
          </a:p>
          <a:p>
            <a:r>
              <a:rPr lang="en-US" sz="1600" dirty="0" smtClean="0"/>
              <a:t>Luminosity: </a:t>
            </a:r>
            <a:r>
              <a:rPr lang="en-US" sz="1600" dirty="0" err="1" smtClean="0"/>
              <a:t>ep</a:t>
            </a:r>
            <a:r>
              <a:rPr lang="en-US" sz="1600" dirty="0" smtClean="0"/>
              <a:t> </a:t>
            </a:r>
            <a:r>
              <a:rPr lang="en-US" sz="1600" dirty="0" err="1" smtClean="0">
                <a:sym typeface="Wingdings"/>
              </a:rPr>
              <a:t>epγ</a:t>
            </a:r>
            <a:r>
              <a:rPr lang="en-US" sz="1600" dirty="0" smtClean="0">
                <a:sym typeface="Wingdings"/>
              </a:rPr>
              <a:t> (1%)</a:t>
            </a:r>
          </a:p>
          <a:p>
            <a:r>
              <a:rPr lang="en-US" sz="1600" dirty="0" smtClean="0">
                <a:sym typeface="Wingdings"/>
              </a:rPr>
              <a:t>MC simulation GEANT3 + physics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sym typeface="Wingdings"/>
              </a:rPr>
              <a:t>Redundant reconstruction of the</a:t>
            </a:r>
          </a:p>
          <a:p>
            <a:r>
              <a:rPr lang="en-US" sz="1600" b="1" dirty="0" smtClean="0">
                <a:solidFill>
                  <a:srgbClr val="FF0000"/>
                </a:solidFill>
                <a:sym typeface="Wingdings"/>
              </a:rPr>
              <a:t>kinematics from </a:t>
            </a:r>
            <a:r>
              <a:rPr lang="en-US" sz="1600" b="1" dirty="0" err="1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en-US" sz="1600" b="1" dirty="0" smtClean="0">
                <a:solidFill>
                  <a:srgbClr val="FF0000"/>
                </a:solidFill>
                <a:sym typeface="Wingdings"/>
              </a:rPr>
              <a:t> and </a:t>
            </a:r>
            <a:r>
              <a:rPr lang="en-US" sz="1600" b="1" dirty="0" err="1" smtClean="0">
                <a:solidFill>
                  <a:srgbClr val="FF0000"/>
                </a:solidFill>
                <a:sym typeface="Wingdings"/>
              </a:rPr>
              <a:t>h</a:t>
            </a:r>
            <a:r>
              <a:rPr lang="en-US" sz="1600" b="1" dirty="0" smtClean="0">
                <a:solidFill>
                  <a:srgbClr val="FF0000"/>
                </a:solidFill>
                <a:sym typeface="Wingdings"/>
              </a:rPr>
              <a:t> final state.</a:t>
            </a:r>
          </a:p>
          <a:p>
            <a:r>
              <a:rPr lang="en-US" sz="1600" b="1" dirty="0" smtClean="0">
                <a:solidFill>
                  <a:srgbClr val="FF0000"/>
                </a:solidFill>
                <a:sym typeface="Wingdings"/>
              </a:rPr>
              <a:t>‘Removal’ of </a:t>
            </a:r>
            <a:r>
              <a:rPr lang="en-US" sz="1600" b="1" dirty="0" err="1" smtClean="0">
                <a:solidFill>
                  <a:srgbClr val="FF0000"/>
                </a:solidFill>
                <a:sym typeface="Wingdings"/>
              </a:rPr>
              <a:t>Radiative</a:t>
            </a:r>
            <a:r>
              <a:rPr lang="en-US" sz="1600" b="1" dirty="0" smtClean="0">
                <a:solidFill>
                  <a:srgbClr val="FF0000"/>
                </a:solidFill>
                <a:sym typeface="Wingdings"/>
              </a:rPr>
              <a:t> Corrections.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450" y="4313806"/>
            <a:ext cx="3422650" cy="3970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8341" y="1642646"/>
            <a:ext cx="4001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neutral current DIS event in the H1 detector</a:t>
            </a:r>
            <a:endParaRPr lang="en-US" sz="16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344999"/>
            <a:ext cx="1168400" cy="81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1"/>
            <a:ext cx="42672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ZEUS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1" y="2514600"/>
            <a:ext cx="5466769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2600" y="381000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Uranium/Sc –elm and </a:t>
            </a:r>
            <a:r>
              <a:rPr lang="en-US" dirty="0" err="1" smtClean="0"/>
              <a:t>hadronic</a:t>
            </a:r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elm</a:t>
            </a:r>
            <a:r>
              <a:rPr lang="en-US" dirty="0" smtClean="0"/>
              <a:t> =18%/√E,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had</a:t>
            </a:r>
            <a:r>
              <a:rPr lang="en-US" dirty="0" smtClean="0"/>
              <a:t> =35%/√E</a:t>
            </a:r>
          </a:p>
          <a:p>
            <a:r>
              <a:rPr lang="en-US" dirty="0" smtClean="0"/>
              <a:t>MVD (fwd, central)</a:t>
            </a:r>
          </a:p>
          <a:p>
            <a:r>
              <a:rPr lang="en-US" dirty="0" err="1" smtClean="0"/>
              <a:t>Driftchamber</a:t>
            </a:r>
            <a:r>
              <a:rPr lang="en-US" dirty="0" smtClean="0"/>
              <a:t> (CTD) …</a:t>
            </a:r>
          </a:p>
          <a:p>
            <a:r>
              <a:rPr lang="en-US" dirty="0" smtClean="0"/>
              <a:t>Trigger: Calorimeter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856642"/>
            <a:ext cx="2851150" cy="65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850" y="2767199"/>
            <a:ext cx="2698750" cy="594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3697515"/>
            <a:ext cx="1168400" cy="417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4451350"/>
            <a:ext cx="2616200" cy="425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5029200"/>
            <a:ext cx="3200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Calibration and alignment methods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nd L measurement similar as for H1. Kinematic reconstruction different,</a:t>
            </a:r>
          </a:p>
          <a:p>
            <a:r>
              <a:rPr lang="en-US" sz="1400" dirty="0"/>
              <a:t>w</a:t>
            </a:r>
            <a:r>
              <a:rPr lang="en-US" sz="1400" dirty="0" smtClean="0"/>
              <a:t>hich is at the origin of </a:t>
            </a:r>
            <a:r>
              <a:rPr lang="en-US" sz="1400" dirty="0"/>
              <a:t>a</a:t>
            </a:r>
            <a:r>
              <a:rPr lang="en-US" sz="1400" dirty="0" smtClean="0"/>
              <a:t> systematic</a:t>
            </a:r>
          </a:p>
          <a:p>
            <a:r>
              <a:rPr lang="en-US" sz="1400" dirty="0"/>
              <a:t>e</a:t>
            </a:r>
            <a:r>
              <a:rPr lang="en-US" sz="1400" dirty="0" smtClean="0"/>
              <a:t>rror compensation in the combination</a:t>
            </a:r>
          </a:p>
          <a:p>
            <a:r>
              <a:rPr lang="en-US" sz="1400" dirty="0"/>
              <a:t>o</a:t>
            </a:r>
            <a:r>
              <a:rPr lang="en-US" sz="1400" dirty="0" smtClean="0"/>
              <a:t>f the H1 and ZEUS cross section data.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811923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charged current DIS event in the ZEUS detector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429000" y="2767199"/>
          <a:ext cx="1003300" cy="1104900"/>
        </p:xfrm>
        <a:graphic>
          <a:graphicData uri="http://schemas.openxmlformats.org/presentationml/2006/ole">
            <p:oleObj spid="_x0000_s23554" name="Equation" r:id="rId8" imgW="1003300" imgH="1104900" progId="Equation.3">
              <p:embed/>
            </p:oleObj>
          </a:graphicData>
        </a:graphic>
      </p:graphicFrame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3020" y="381000"/>
            <a:ext cx="1215679" cy="120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91332" y="6229529"/>
            <a:ext cx="4574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Inverse neutrino and anti-neutrino scattering off </a:t>
            </a:r>
            <a:r>
              <a:rPr lang="en-US" sz="1600" b="1" dirty="0" err="1" smtClean="0">
                <a:solidFill>
                  <a:srgbClr val="FF0000"/>
                </a:solidFill>
              </a:rPr>
              <a:t>p’s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2"/>
            <a:ext cx="7772400" cy="55005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The first papers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93C-4104-5B4C-B343-43524BABF10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M.Klein HERA &amp; p Structure 12.5.2009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702455"/>
            <a:ext cx="5980666" cy="5653895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2074</Words>
  <Application>Microsoft Macintosh PowerPoint</Application>
  <PresentationFormat>On-screen Show (4:3)</PresentationFormat>
  <Paragraphs>366</Paragraphs>
  <Slides>34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The Structure of the Proton and HERA</vt:lpstr>
      <vt:lpstr>1989 – BCDMS (μp) – F2</vt:lpstr>
      <vt:lpstr>1989 – BCDMS (μp) – R and xg</vt:lpstr>
      <vt:lpstr>1989 – CDHS (νFe) – structure functions </vt:lpstr>
      <vt:lpstr>    CDHS (νFe)    NLO - QCD </vt:lpstr>
      <vt:lpstr>Slide 6</vt:lpstr>
      <vt:lpstr>H1</vt:lpstr>
      <vt:lpstr>ZEUS</vt:lpstr>
      <vt:lpstr>The first papers</vt:lpstr>
      <vt:lpstr> F2=νW2</vt:lpstr>
      <vt:lpstr>Slide 11</vt:lpstr>
      <vt:lpstr>Rapidity Gaps  F2D</vt:lpstr>
      <vt:lpstr>Meeting on the Future of HERA [24.9.1994] </vt:lpstr>
      <vt:lpstr>Simulated R in 1994..</vt:lpstr>
      <vt:lpstr>HERA 1992-2007 </vt:lpstr>
      <vt:lpstr>Quark Substructure?</vt:lpstr>
      <vt:lpstr>The most precise F2 measurement, H1 </vt:lpstr>
      <vt:lpstr>H1PDF2009</vt:lpstr>
      <vt:lpstr>Combination of H1+ZEUS Data </vt:lpstr>
      <vt:lpstr>The new high Q2  CC (e-pνX)  measurement  by ZEUS </vt:lpstr>
      <vt:lpstr>u/d at large x -  parity violation A±</vt:lpstr>
      <vt:lpstr>The new high Q2  NC (e-pe-X) measurement by ZEUS </vt:lpstr>
      <vt:lpstr>Valence Quarks – xF3</vt:lpstr>
      <vt:lpstr>HERAPDF0.2</vt:lpstr>
      <vt:lpstr>HERApdf vs GLOBALs</vt:lpstr>
      <vt:lpstr>hera</vt:lpstr>
      <vt:lpstr>Comparison with Tevatron</vt:lpstr>
      <vt:lpstr>charm and beauty</vt:lpstr>
      <vt:lpstr>The Longitudinal Structure Function - ZEUS</vt:lpstr>
      <vt:lpstr>The Longitudinal Structure Function FL - H1</vt:lpstr>
      <vt:lpstr>FL at low x – some puzzles</vt:lpstr>
      <vt:lpstr> σr = F2D-f(y)FLD</vt:lpstr>
      <vt:lpstr>Summary</vt:lpstr>
      <vt:lpstr>1989/90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hera</dc:title>
  <dc:creator>max klein</dc:creator>
  <cp:lastModifiedBy>max klein</cp:lastModifiedBy>
  <cp:revision>26</cp:revision>
  <dcterms:created xsi:type="dcterms:W3CDTF">2009-05-12T13:23:19Z</dcterms:created>
  <dcterms:modified xsi:type="dcterms:W3CDTF">2009-05-12T15:06:54Z</dcterms:modified>
</cp:coreProperties>
</file>