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1.bin" ContentType="application/vnd.openxmlformats-officedocument.oleObject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6" r:id="rId14"/>
    <p:sldId id="272" r:id="rId15"/>
    <p:sldId id="273" r:id="rId16"/>
    <p:sldId id="271" r:id="rId17"/>
    <p:sldId id="270" r:id="rId18"/>
    <p:sldId id="274" r:id="rId19"/>
    <p:sldId id="276" r:id="rId20"/>
    <p:sldId id="27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7709-BD86-EB43-84B7-9C86811E628F}" type="datetimeFigureOut">
              <a:rPr lang="en-US" smtClean="0"/>
              <a:pPr/>
              <a:t>4/19/10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C862-B2B7-594F-9657-3DFA31CA0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Precision Measurement of F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with H1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8357" y="6356350"/>
            <a:ext cx="3744843" cy="365125"/>
          </a:xfrm>
        </p:spPr>
        <p:txBody>
          <a:bodyPr/>
          <a:lstStyle/>
          <a:p>
            <a:r>
              <a:rPr lang="en-US" dirty="0" smtClean="0"/>
              <a:t>Workshop on DIS and QCD, Florence, 20.4.2010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8913" y="4563069"/>
            <a:ext cx="1690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Klein</a:t>
            </a:r>
          </a:p>
          <a:p>
            <a:pPr algn="ctr"/>
            <a:r>
              <a:rPr lang="en-US" sz="1200" dirty="0"/>
              <a:t>f</a:t>
            </a:r>
            <a:r>
              <a:rPr lang="en-US" sz="1200" dirty="0" smtClean="0"/>
              <a:t>or the H1 Collaboration</a:t>
            </a:r>
            <a:endParaRPr lang="en-US" sz="1200" dirty="0"/>
          </a:p>
        </p:txBody>
      </p:sp>
      <p:pic>
        <p:nvPicPr>
          <p:cNvPr id="7" name="Picture 6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11767"/>
            <a:ext cx="1778000" cy="44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5948" y="2438400"/>
            <a:ext cx="1940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E947E"/>
                </a:solidFill>
              </a:rPr>
              <a:t>Towards today</a:t>
            </a: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The Measurement</a:t>
            </a: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Results </a:t>
            </a: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QCD  Analysis</a:t>
            </a:r>
            <a:endParaRPr lang="en-US" b="1" dirty="0">
              <a:solidFill>
                <a:srgbClr val="AE94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7768" y="1640857"/>
            <a:ext cx="1740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 excluded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hat “the rise” is a</a:t>
            </a:r>
            <a:endParaRPr lang="en-US" sz="1600" dirty="0" smtClean="0"/>
          </a:p>
          <a:p>
            <a:r>
              <a:rPr lang="en-US" sz="1600" dirty="0" smtClean="0"/>
              <a:t>“two</a:t>
            </a:r>
            <a:r>
              <a:rPr lang="en-US" sz="1600" dirty="0" smtClean="0"/>
              <a:t>-dimensional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 smtClean="0"/>
              <a:t>henomenon”, </a:t>
            </a:r>
            <a:r>
              <a:rPr lang="en-US" sz="1600" dirty="0" smtClean="0"/>
              <a:t>i.e.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~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-λ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λ</a:t>
            </a:r>
            <a:r>
              <a:rPr lang="en-US" sz="1600" dirty="0" smtClean="0"/>
              <a:t>=λ(x,Q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3" name="Picture 2" descr="d09-005f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199" y="651565"/>
            <a:ext cx="6213061" cy="60478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77768" y="5179391"/>
          <a:ext cx="1892300" cy="952500"/>
        </p:xfrm>
        <a:graphic>
          <a:graphicData uri="http://schemas.openxmlformats.org/presentationml/2006/ole">
            <p:oleObj spid="_x0000_s22530" name="Equation" r:id="rId5" imgW="1892300" imgH="9525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7768" y="4439478"/>
            <a:ext cx="20185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H1 previously:</a:t>
            </a:r>
          </a:p>
          <a:p>
            <a:r>
              <a:rPr lang="en-US" sz="1400" b="1" dirty="0" smtClean="0"/>
              <a:t>Phys.Lett.B520:</a:t>
            </a:r>
            <a:r>
              <a:rPr lang="en-US" sz="1400" b="1" dirty="0" smtClean="0"/>
              <a:t>183,2001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670260" y="4241243"/>
            <a:ext cx="2326009" cy="2109282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7479" y="180129"/>
            <a:ext cx="2301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x</a:t>
            </a:r>
            <a:r>
              <a:rPr lang="en-US" sz="2800" b="1" dirty="0" smtClean="0">
                <a:solidFill>
                  <a:srgbClr val="0000FF"/>
                </a:solidFill>
              </a:rPr>
              <a:t> Dependence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H1pdf2009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6" y="1525657"/>
            <a:ext cx="2933950" cy="1823997"/>
          </a:xfrm>
          <a:prstGeom prst="rect">
            <a:avLst/>
          </a:prstGeom>
          <a:ln>
            <a:solidFill>
              <a:srgbClr val="0000FF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0944" y="4141304"/>
          <a:ext cx="1498503" cy="1354069"/>
        </p:xfrm>
        <a:graphic>
          <a:graphicData uri="http://schemas.openxmlformats.org/presentationml/2006/ole">
            <p:oleObj spid="_x0000_s24578" name="Equation" r:id="rId4" imgW="1054100" imgH="9525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086" y="3538619"/>
            <a:ext cx="24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Parameter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assumpt</a:t>
            </a:r>
            <a:r>
              <a:rPr lang="en-US" b="1" dirty="0" smtClean="0">
                <a:solidFill>
                  <a:srgbClr val="0000FF"/>
                </a:solidFill>
              </a:rPr>
              <a:t>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944" y="1027763"/>
            <a:ext cx="192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Parameterisations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6025" y="5033708"/>
            <a:ext cx="159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Quark counting and </a:t>
            </a:r>
          </a:p>
          <a:p>
            <a:r>
              <a:rPr lang="en-US" sz="1200" b="1" dirty="0" smtClean="0"/>
              <a:t>Momentum </a:t>
            </a:r>
            <a:r>
              <a:rPr lang="en-US" sz="1200" b="1" dirty="0"/>
              <a:t>s</a:t>
            </a:r>
            <a:r>
              <a:rPr lang="en-US" sz="1200" b="1" dirty="0" smtClean="0"/>
              <a:t>um rules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559" y="1784408"/>
            <a:ext cx="4448241" cy="156524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65980" y="11563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Fit results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193" y="4035512"/>
            <a:ext cx="2514607" cy="2416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559" y="4061838"/>
            <a:ext cx="1898535" cy="23904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38559" y="4035512"/>
            <a:ext cx="4448241" cy="25644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0944" y="5896916"/>
            <a:ext cx="178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-25000" dirty="0" smtClean="0"/>
              <a:t>0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=1.9 GeV</a:t>
            </a:r>
            <a:r>
              <a:rPr lang="en-US" sz="1400" b="1" baseline="30000" dirty="0" smtClean="0"/>
              <a:t>2</a:t>
            </a:r>
          </a:p>
          <a:p>
            <a:r>
              <a:rPr lang="en-US" sz="1400" b="1" dirty="0" smtClean="0"/>
              <a:t>NLO, QCDNUM, </a:t>
            </a:r>
            <a:r>
              <a:rPr lang="en-US" sz="1400" b="1" dirty="0" smtClean="0"/>
              <a:t>VFNS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09-005f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2173" y="847258"/>
            <a:ext cx="6923163" cy="5580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956" y="257433"/>
            <a:ext cx="313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Dependence </a:t>
            </a:r>
            <a:r>
              <a:rPr lang="en-US" sz="2800" dirty="0" smtClean="0">
                <a:solidFill>
                  <a:srgbClr val="FF0000"/>
                </a:solidFill>
              </a:rPr>
              <a:t>– F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8348" y="4373217"/>
            <a:ext cx="1133644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are</a:t>
            </a:r>
          </a:p>
          <a:p>
            <a:r>
              <a:rPr lang="en-US" sz="1600" dirty="0" smtClean="0"/>
              <a:t>c</a:t>
            </a:r>
            <a:r>
              <a:rPr lang="en-US" sz="1600" dirty="0" smtClean="0"/>
              <a:t>onsistent</a:t>
            </a:r>
          </a:p>
          <a:p>
            <a:r>
              <a:rPr lang="en-US" sz="1600" dirty="0" smtClean="0"/>
              <a:t>w</a:t>
            </a:r>
            <a:r>
              <a:rPr lang="en-US" sz="1600" dirty="0" smtClean="0"/>
              <a:t>ith other</a:t>
            </a:r>
          </a:p>
          <a:p>
            <a:r>
              <a:rPr lang="en-US" sz="1600" dirty="0" smtClean="0"/>
              <a:t>H1 data at</a:t>
            </a:r>
          </a:p>
          <a:p>
            <a:r>
              <a:rPr lang="en-US" sz="1600" dirty="0" smtClean="0"/>
              <a:t>l</a:t>
            </a:r>
            <a:r>
              <a:rPr lang="en-US" sz="1600" dirty="0" smtClean="0"/>
              <a:t>ower and</a:t>
            </a:r>
          </a:p>
          <a:p>
            <a:r>
              <a:rPr lang="en-US" sz="1600" dirty="0" smtClean="0"/>
              <a:t>a</a:t>
            </a:r>
            <a:r>
              <a:rPr lang="en-US" sz="1600" dirty="0" smtClean="0"/>
              <a:t>t larger Q</a:t>
            </a:r>
            <a:r>
              <a:rPr lang="en-US" sz="1600" baseline="30000" dirty="0" smtClean="0"/>
              <a:t>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74461" y="6242637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</a:t>
            </a:r>
            <a:r>
              <a:rPr lang="en-US" sz="1400" b="1" dirty="0" err="1" smtClean="0"/>
              <a:t>f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S.Glazov</a:t>
            </a:r>
            <a:r>
              <a:rPr lang="en-US" sz="1400" b="1" dirty="0" smtClean="0"/>
              <a:t>: Low Q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Talk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09-005f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470" y="822334"/>
            <a:ext cx="7343524" cy="5685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6994" y="4842275"/>
            <a:ext cx="147257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dependence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ell described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y NLO QCD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it to the </a:t>
            </a:r>
          </a:p>
          <a:p>
            <a:r>
              <a:rPr lang="en-US" sz="1600" dirty="0" smtClean="0"/>
              <a:t>H1</a:t>
            </a:r>
            <a:r>
              <a:rPr lang="en-US" sz="1600" dirty="0"/>
              <a:t> </a:t>
            </a:r>
            <a:r>
              <a:rPr lang="en-US" sz="1600" dirty="0" smtClean="0"/>
              <a:t>data and its</a:t>
            </a:r>
          </a:p>
          <a:p>
            <a:r>
              <a:rPr lang="en-US" sz="1600" dirty="0" smtClean="0"/>
              <a:t>extrapolation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12956" y="257433"/>
            <a:ext cx="431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Dependence </a:t>
            </a:r>
            <a:r>
              <a:rPr lang="en-US" sz="2800" dirty="0" smtClean="0">
                <a:solidFill>
                  <a:srgbClr val="FF0000"/>
                </a:solidFill>
              </a:rPr>
              <a:t>– dF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/dlnQ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60" y="274638"/>
            <a:ext cx="5026906" cy="70533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Partons</a:t>
            </a:r>
            <a:r>
              <a:rPr lang="en-US" sz="2400" b="1" dirty="0" smtClean="0">
                <a:solidFill>
                  <a:srgbClr val="008000"/>
                </a:solidFill>
              </a:rPr>
              <a:t> at the</a:t>
            </a:r>
            <a:r>
              <a:rPr lang="en-US" sz="2400" b="1" dirty="0" smtClean="0">
                <a:solidFill>
                  <a:srgbClr val="008000"/>
                </a:solidFill>
              </a:rPr>
              <a:t> Initial </a:t>
            </a:r>
            <a:r>
              <a:rPr lang="en-US" sz="2400" b="1" dirty="0" smtClean="0">
                <a:solidFill>
                  <a:srgbClr val="008000"/>
                </a:solidFill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</a:rPr>
              <a:t>cale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d09-005f10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6977" y="979971"/>
            <a:ext cx="5822876" cy="5237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566" y="1539275"/>
            <a:ext cx="2346378" cy="46782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  <a:r>
              <a:rPr lang="en-US" sz="1600" dirty="0" smtClean="0">
                <a:solidFill>
                  <a:srgbClr val="FF0000"/>
                </a:solidFill>
              </a:rPr>
              <a:t> experimental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FF00"/>
                </a:solidFill>
              </a:rPr>
              <a:t>Yellow: </a:t>
            </a:r>
            <a:r>
              <a:rPr lang="en-US" sz="1600" dirty="0" err="1" smtClean="0">
                <a:solidFill>
                  <a:srgbClr val="FFFF00"/>
                </a:solidFill>
              </a:rPr>
              <a:t>exp+model</a:t>
            </a:r>
            <a:r>
              <a:rPr lang="en-US" sz="16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1600" dirty="0" smtClean="0"/>
              <a:t> -m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,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s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Q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=2.25 – 5 GeV</a:t>
            </a:r>
            <a:r>
              <a:rPr lang="en-US" sz="1600" baseline="30000" dirty="0" smtClean="0"/>
              <a:t>2</a:t>
            </a:r>
          </a:p>
          <a:p>
            <a:pPr>
              <a:buFontTx/>
              <a:buChar char="-"/>
            </a:pPr>
            <a:r>
              <a:rPr lang="en-US" sz="1600" dirty="0" smtClean="0"/>
              <a:t> Q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1.9 -1.5 GeV</a:t>
            </a:r>
            <a:r>
              <a:rPr lang="en-US" sz="1600" baseline="30000" dirty="0" smtClean="0"/>
              <a:t>2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8000"/>
                </a:solidFill>
              </a:rPr>
              <a:t>Green: +</a:t>
            </a:r>
            <a:r>
              <a:rPr lang="en-US" sz="1600" dirty="0" err="1" smtClean="0">
                <a:solidFill>
                  <a:srgbClr val="008000"/>
                </a:solidFill>
              </a:rPr>
              <a:t>parameterisation</a:t>
            </a:r>
            <a:endParaRPr lang="en-US" sz="1600" dirty="0" smtClean="0">
              <a:solidFill>
                <a:srgbClr val="008000"/>
              </a:solidFill>
            </a:endParaRPr>
          </a:p>
          <a:p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400" dirty="0" err="1" smtClean="0"/>
              <a:t>P(x</a:t>
            </a:r>
            <a:r>
              <a:rPr lang="en-US" sz="1400" dirty="0" smtClean="0"/>
              <a:t>)=Ax</a:t>
            </a:r>
            <a:r>
              <a:rPr lang="en-US" sz="1400" baseline="30000" dirty="0" smtClean="0"/>
              <a:t>B</a:t>
            </a:r>
            <a:r>
              <a:rPr lang="en-US" sz="1400" dirty="0" smtClean="0"/>
              <a:t>(1-x)</a:t>
            </a:r>
            <a:r>
              <a:rPr lang="en-US" sz="1400" baseline="30000" dirty="0" smtClean="0"/>
              <a:t>C</a:t>
            </a:r>
            <a:r>
              <a:rPr lang="en-US" sz="1400" dirty="0" smtClean="0"/>
              <a:t>[1+Ex+Dx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..]</a:t>
            </a:r>
          </a:p>
          <a:p>
            <a:endParaRPr lang="en-US" sz="1400" dirty="0" smtClean="0"/>
          </a:p>
          <a:p>
            <a:r>
              <a:rPr lang="en-US" sz="1400" dirty="0" smtClean="0"/>
              <a:t>For </a:t>
            </a:r>
            <a:r>
              <a:rPr lang="en-US" sz="1400" dirty="0" smtClean="0"/>
              <a:t>error bands require:</a:t>
            </a:r>
          </a:p>
          <a:p>
            <a:r>
              <a:rPr lang="en-US" sz="1400" dirty="0" smtClean="0"/>
              <a:t>-  D, E if</a:t>
            </a:r>
            <a:r>
              <a:rPr lang="en-US" sz="1400" dirty="0" smtClean="0"/>
              <a:t>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smtClean="0"/>
              <a:t>&lt;</a:t>
            </a:r>
            <a:r>
              <a:rPr lang="en-US" sz="1400" dirty="0" smtClean="0"/>
              <a:t> χ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+ 3</a:t>
            </a:r>
            <a:endParaRPr lang="en-US" sz="1400" dirty="0" smtClean="0"/>
          </a:p>
          <a:p>
            <a:r>
              <a:rPr lang="en-US" sz="1400" dirty="0" smtClean="0"/>
              <a:t>- 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&gt; 0</a:t>
            </a:r>
          </a:p>
          <a:p>
            <a:pPr>
              <a:buFontTx/>
              <a:buChar char="-"/>
            </a:pPr>
            <a:r>
              <a:rPr lang="en-US" sz="1400" dirty="0" smtClean="0"/>
              <a:t>  allow for non-canonical </a:t>
            </a:r>
          </a:p>
          <a:p>
            <a:r>
              <a:rPr lang="en-US" sz="1400" dirty="0" smtClean="0"/>
              <a:t>    (νN) valence/sea quark </a:t>
            </a:r>
          </a:p>
          <a:p>
            <a:r>
              <a:rPr lang="en-US" sz="1400" dirty="0" smtClean="0"/>
              <a:t>    ratios at large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.. A first attempt to quantify</a:t>
            </a:r>
          </a:p>
          <a:p>
            <a:r>
              <a:rPr lang="en-US" sz="1400" dirty="0" err="1"/>
              <a:t>p</a:t>
            </a:r>
            <a:r>
              <a:rPr lang="en-US" sz="1400" dirty="0" err="1" smtClean="0"/>
              <a:t>arameterisation</a:t>
            </a:r>
            <a:r>
              <a:rPr lang="en-US" sz="1400" dirty="0" smtClean="0"/>
              <a:t> uncertainty.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60" y="274638"/>
            <a:ext cx="4728731" cy="70533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Partons</a:t>
            </a:r>
            <a:r>
              <a:rPr lang="en-US" sz="2400" b="1" dirty="0" smtClean="0">
                <a:solidFill>
                  <a:srgbClr val="008000"/>
                </a:solidFill>
              </a:rPr>
              <a:t> at the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I</a:t>
            </a:r>
            <a:r>
              <a:rPr lang="en-US" sz="2400" b="1" dirty="0" smtClean="0">
                <a:solidFill>
                  <a:srgbClr val="008000"/>
                </a:solidFill>
              </a:rPr>
              <a:t>nitial </a:t>
            </a:r>
            <a:r>
              <a:rPr lang="en-US" sz="2400" b="1" dirty="0" smtClean="0">
                <a:solidFill>
                  <a:srgbClr val="008000"/>
                </a:solidFill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</a:rPr>
              <a:t>cale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d09-005f10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4398" y="1121308"/>
            <a:ext cx="6146972" cy="552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3391" y="2517913"/>
            <a:ext cx="2112577" cy="39395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Large uncertainty of</a:t>
            </a:r>
          </a:p>
          <a:p>
            <a:r>
              <a:rPr lang="en-US" sz="1400" b="1" dirty="0" smtClean="0"/>
              <a:t>g</a:t>
            </a:r>
            <a:r>
              <a:rPr lang="en-US" sz="1400" b="1" dirty="0" smtClean="0"/>
              <a:t>luon at low </a:t>
            </a:r>
            <a:r>
              <a:rPr lang="en-US" sz="1400" b="1" dirty="0" err="1" smtClean="0"/>
              <a:t>x</a:t>
            </a:r>
            <a:endParaRPr lang="en-US" sz="1400" b="1" dirty="0" smtClean="0"/>
          </a:p>
          <a:p>
            <a:endParaRPr lang="en-US" sz="1400" dirty="0" smtClean="0"/>
          </a:p>
          <a:p>
            <a:r>
              <a:rPr lang="en-US" sz="1400" dirty="0" smtClean="0"/>
              <a:t>-further reduced</a:t>
            </a:r>
          </a:p>
          <a:p>
            <a:r>
              <a:rPr lang="en-US" sz="1400" dirty="0" smtClean="0"/>
              <a:t> with low energy and</a:t>
            </a:r>
          </a:p>
          <a:p>
            <a:r>
              <a:rPr lang="en-US" sz="1400" dirty="0" smtClean="0"/>
              <a:t>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data 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cf</a:t>
            </a:r>
            <a:r>
              <a:rPr lang="en-US" sz="1200" b="1" dirty="0" smtClean="0"/>
              <a:t> Talks of</a:t>
            </a:r>
          </a:p>
          <a:p>
            <a:r>
              <a:rPr lang="en-US" sz="1200" b="1" dirty="0" smtClean="0"/>
              <a:t> </a:t>
            </a:r>
            <a:r>
              <a:rPr lang="en-US" sz="1200" b="1" dirty="0" err="1" smtClean="0"/>
              <a:t>J.Grebenyuk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V.Radescu</a:t>
            </a:r>
            <a:r>
              <a:rPr lang="en-US" sz="1200" b="1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-Q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variation mimics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parameterisation</a:t>
            </a:r>
            <a:endParaRPr lang="en-US" sz="1400" dirty="0" smtClean="0"/>
          </a:p>
          <a:p>
            <a:r>
              <a:rPr lang="en-US" sz="1400" dirty="0" smtClean="0"/>
              <a:t> uncertainty  </a:t>
            </a:r>
          </a:p>
          <a:p>
            <a:r>
              <a:rPr lang="en-US" sz="1400" dirty="0" smtClean="0">
                <a:sym typeface="Wingdings"/>
              </a:rPr>
              <a:t>  (yellow ~ green)</a:t>
            </a:r>
          </a:p>
          <a:p>
            <a:endParaRPr lang="en-US" sz="1400" dirty="0" smtClean="0">
              <a:sym typeface="Wingdings"/>
            </a:endParaRPr>
          </a:p>
          <a:p>
            <a:r>
              <a:rPr lang="en-US" sz="1400" b="1" dirty="0" smtClean="0">
                <a:sym typeface="Wingdings"/>
              </a:rPr>
              <a:t>Large uncertainty of</a:t>
            </a:r>
          </a:p>
          <a:p>
            <a:r>
              <a:rPr lang="en-US" sz="1400" b="1" dirty="0" smtClean="0">
                <a:sym typeface="Wingdings"/>
              </a:rPr>
              <a:t>g</a:t>
            </a:r>
            <a:r>
              <a:rPr lang="en-US" sz="1400" b="1" dirty="0" smtClean="0">
                <a:sym typeface="Wingdings"/>
              </a:rPr>
              <a:t>luon also at large </a:t>
            </a:r>
            <a:r>
              <a:rPr lang="en-US" sz="1400" b="1" dirty="0" err="1" smtClean="0">
                <a:sym typeface="Wingdings"/>
              </a:rPr>
              <a:t>x</a:t>
            </a:r>
            <a:endParaRPr lang="en-US" sz="1400" b="1" dirty="0" smtClean="0">
              <a:sym typeface="Wingdings"/>
            </a:endParaRPr>
          </a:p>
          <a:p>
            <a:endParaRPr lang="en-US" sz="1400" b="1" dirty="0" smtClean="0">
              <a:sym typeface="Wingdings"/>
            </a:endParaRPr>
          </a:p>
          <a:p>
            <a:r>
              <a:rPr lang="en-US" sz="1400" dirty="0" smtClean="0">
                <a:sym typeface="Wingdings"/>
              </a:rPr>
              <a:t>Note that this fit describes</a:t>
            </a:r>
          </a:p>
          <a:p>
            <a:r>
              <a:rPr lang="en-US" sz="1400" dirty="0" smtClean="0">
                <a:sym typeface="Wingdings"/>
              </a:rPr>
              <a:t>t</a:t>
            </a:r>
            <a:r>
              <a:rPr lang="en-US" sz="1400" dirty="0" smtClean="0">
                <a:sym typeface="Wingdings"/>
              </a:rPr>
              <a:t>he </a:t>
            </a:r>
            <a:r>
              <a:rPr lang="en-US" sz="1400" dirty="0" err="1" smtClean="0">
                <a:sym typeface="Wingdings"/>
              </a:rPr>
              <a:t>Tevatron</a:t>
            </a:r>
            <a:r>
              <a:rPr lang="en-US" sz="1400" dirty="0" smtClean="0">
                <a:sym typeface="Wingdings"/>
              </a:rPr>
              <a:t> jet data well.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767" cy="907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Evolution drives</a:t>
            </a:r>
            <a:r>
              <a:rPr lang="en-US" sz="2400" b="1" dirty="0" smtClean="0">
                <a:solidFill>
                  <a:srgbClr val="008000"/>
                </a:solidFill>
              </a:rPr>
              <a:t> Gluon </a:t>
            </a:r>
            <a:r>
              <a:rPr lang="en-US" sz="2400" b="1" dirty="0" smtClean="0">
                <a:solidFill>
                  <a:srgbClr val="008000"/>
                </a:solidFill>
              </a:rPr>
              <a:t>and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</a:rPr>
              <a:t>ea </a:t>
            </a:r>
            <a:r>
              <a:rPr lang="en-US" sz="2400" b="1" dirty="0" smtClean="0">
                <a:solidFill>
                  <a:srgbClr val="008000"/>
                </a:solidFill>
              </a:rPr>
              <a:t>to large values at low </a:t>
            </a:r>
            <a:r>
              <a:rPr lang="en-US" sz="2400" b="1" dirty="0" err="1" smtClean="0">
                <a:solidFill>
                  <a:srgbClr val="008000"/>
                </a:solidFill>
              </a:rPr>
              <a:t>x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d09-005f10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181652"/>
            <a:ext cx="6101930" cy="5488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1129" y="4139181"/>
            <a:ext cx="1965741" cy="203132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Valence quarks remain rather unaffected as </a:t>
            </a:r>
          </a:p>
          <a:p>
            <a:r>
              <a:rPr lang="en-US" sz="1400" dirty="0" smtClean="0"/>
              <a:t>n</a:t>
            </a:r>
            <a:r>
              <a:rPr lang="en-US" sz="1400" dirty="0" smtClean="0"/>
              <a:t>on-singlet quantities.</a:t>
            </a:r>
          </a:p>
          <a:p>
            <a:r>
              <a:rPr lang="en-US" sz="1400" dirty="0" smtClean="0"/>
              <a:t>Some constraints on</a:t>
            </a:r>
          </a:p>
          <a:p>
            <a:r>
              <a:rPr lang="en-US" sz="1400" dirty="0" smtClean="0"/>
              <a:t>v</a:t>
            </a:r>
            <a:r>
              <a:rPr lang="en-US" sz="1400" dirty="0" smtClean="0"/>
              <a:t>alence quarks at low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r>
              <a:rPr lang="en-US" sz="1400" dirty="0" smtClean="0"/>
              <a:t>may be expected from</a:t>
            </a:r>
          </a:p>
          <a:p>
            <a:r>
              <a:rPr lang="en-US" sz="1400" dirty="0" smtClean="0"/>
              <a:t>W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asymmetry data 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t the LHC. At high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r>
              <a:rPr lang="en-US" sz="1400" dirty="0" err="1" smtClean="0"/>
              <a:t>d</a:t>
            </a:r>
            <a:r>
              <a:rPr lang="en-US" sz="1400" baseline="-25000" dirty="0" err="1" smtClean="0"/>
              <a:t>v</a:t>
            </a:r>
            <a:r>
              <a:rPr lang="en-US" sz="1400" dirty="0" smtClean="0"/>
              <a:t> remains uncertain.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Summary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974" y="1016000"/>
            <a:ext cx="7944678" cy="55092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Recent data have been presented on the reduced cross section at </a:t>
            </a:r>
            <a:r>
              <a:rPr lang="en-US" sz="1600" dirty="0" err="1" smtClean="0"/>
              <a:t>y</a:t>
            </a:r>
            <a:r>
              <a:rPr lang="en-US" sz="1600" dirty="0" smtClean="0"/>
              <a:t>&lt;0.6, 12 ≤Q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≤150 GeV</a:t>
            </a:r>
            <a:r>
              <a:rPr lang="en-US" sz="1600" baseline="30000" dirty="0" smtClean="0"/>
              <a:t>2 </a:t>
            </a:r>
          </a:p>
          <a:p>
            <a:endParaRPr lang="en-US" sz="1600" dirty="0" smtClean="0"/>
          </a:p>
          <a:p>
            <a:r>
              <a:rPr lang="en-US" sz="1600" dirty="0" smtClean="0"/>
              <a:t>These represent the most accurate data on the proton structure function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obtained so far.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The evolution of the measurements of F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over the past almost 20 years has been consistent</a:t>
            </a:r>
          </a:p>
          <a:p>
            <a:r>
              <a:rPr lang="en-US" sz="1600" dirty="0" smtClean="0"/>
              <a:t>and lead to a reduction of the uncertainties from initially ~20% to nearly 1% now.</a:t>
            </a:r>
          </a:p>
          <a:p>
            <a:endParaRPr lang="en-US" sz="1600" dirty="0" smtClean="0"/>
          </a:p>
          <a:p>
            <a:r>
              <a:rPr lang="en-US" sz="1600" dirty="0" smtClean="0"/>
              <a:t>The data have been used in the combination with the ZEUS data and while dominating the</a:t>
            </a:r>
          </a:p>
          <a:p>
            <a:r>
              <a:rPr lang="en-US" sz="1600" dirty="0" smtClean="0"/>
              <a:t>combination in the here covered region of phase space they are still improved by the average.</a:t>
            </a:r>
          </a:p>
          <a:p>
            <a:endParaRPr lang="en-US" sz="1600" dirty="0" smtClean="0"/>
          </a:p>
          <a:p>
            <a:r>
              <a:rPr lang="en-US" sz="1600" dirty="0" smtClean="0"/>
              <a:t>The partial derivative of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 </a:t>
            </a:r>
            <a:r>
              <a:rPr lang="en-US" sz="1600" dirty="0" err="1" smtClean="0"/>
              <a:t>wrt</a:t>
            </a:r>
            <a:r>
              <a:rPr lang="en-US" sz="1600" dirty="0" smtClean="0"/>
              <a:t>. </a:t>
            </a:r>
            <a:r>
              <a:rPr lang="en-US" sz="1600" dirty="0" err="1" smtClean="0"/>
              <a:t>l</a:t>
            </a:r>
            <a:r>
              <a:rPr lang="en-US" sz="1600" dirty="0" err="1" smtClean="0"/>
              <a:t>n(x</a:t>
            </a:r>
            <a:r>
              <a:rPr lang="en-US" sz="1600" dirty="0" smtClean="0"/>
              <a:t>) is about constant at low </a:t>
            </a:r>
            <a:r>
              <a:rPr lang="en-US" sz="1600" dirty="0" err="1" smtClean="0"/>
              <a:t>x</a:t>
            </a:r>
            <a:r>
              <a:rPr lang="en-US" sz="1600" dirty="0" smtClean="0"/>
              <a:t> in the DIS region of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A refined NLO QCD fit was made with a minimum number of parameters on the chosen </a:t>
            </a:r>
          </a:p>
          <a:p>
            <a:r>
              <a:rPr lang="en-US" sz="1600" dirty="0" smtClean="0"/>
              <a:t>i</a:t>
            </a:r>
            <a:r>
              <a:rPr lang="en-US" sz="1600" dirty="0" smtClean="0"/>
              <a:t>nitial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distributions, </a:t>
            </a:r>
            <a:r>
              <a:rPr lang="en-US" sz="1600" dirty="0" err="1" smtClean="0"/>
              <a:t>xg</a:t>
            </a:r>
            <a:r>
              <a:rPr lang="en-US" sz="1600" dirty="0" smtClean="0"/>
              <a:t>, </a:t>
            </a:r>
            <a:r>
              <a:rPr lang="en-US" sz="1600" dirty="0" err="1" smtClean="0"/>
              <a:t>xu</a:t>
            </a:r>
            <a:r>
              <a:rPr lang="en-US" sz="1600" baseline="-25000" dirty="0" err="1" smtClean="0"/>
              <a:t>v</a:t>
            </a:r>
            <a:r>
              <a:rPr lang="en-US" sz="1600" dirty="0" smtClean="0"/>
              <a:t>, </a:t>
            </a:r>
            <a:r>
              <a:rPr lang="en-US" sz="1600" dirty="0" err="1" smtClean="0"/>
              <a:t>xd</a:t>
            </a:r>
            <a:r>
              <a:rPr lang="en-US" sz="1600" baseline="-25000" dirty="0" err="1" smtClean="0"/>
              <a:t>v</a:t>
            </a:r>
            <a:r>
              <a:rPr lang="en-US" sz="1600" dirty="0" smtClean="0"/>
              <a:t>, and the total up and down anti-quark distributions.</a:t>
            </a:r>
          </a:p>
          <a:p>
            <a:endParaRPr lang="en-US" sz="1600" dirty="0" smtClean="0"/>
          </a:p>
          <a:p>
            <a:r>
              <a:rPr lang="en-US" sz="1600" dirty="0" smtClean="0"/>
              <a:t>The lnQ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derivative is described by NLO QCD and in accord with a rising gluon density at low </a:t>
            </a:r>
            <a:r>
              <a:rPr lang="en-US" sz="1600" dirty="0" err="1" smtClean="0"/>
              <a:t>x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The fit method attempts to quantify the uncertainty due to the </a:t>
            </a:r>
            <a:r>
              <a:rPr lang="en-US" sz="1600" dirty="0" err="1" smtClean="0"/>
              <a:t>parameterisations</a:t>
            </a:r>
            <a:r>
              <a:rPr lang="en-US" sz="1600" dirty="0" smtClean="0"/>
              <a:t> of the </a:t>
            </a:r>
            <a:r>
              <a:rPr lang="en-US" sz="1600" dirty="0" err="1" smtClean="0"/>
              <a:t>pdf’s</a:t>
            </a:r>
            <a:r>
              <a:rPr lang="en-US" sz="1600" dirty="0" smtClean="0"/>
              <a:t> in a way, which has been adopted in the HERAPDF1.0 subsequent fit.</a:t>
            </a:r>
          </a:p>
          <a:p>
            <a:endParaRPr lang="en-US" sz="1600" dirty="0" smtClean="0"/>
          </a:p>
          <a:p>
            <a:r>
              <a:rPr lang="en-US" sz="1600" dirty="0" smtClean="0"/>
              <a:t>Overall there is very good agreement with NLO QCD, yet much is still to be learned on the structure of the proton and its inherent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dynamics [</a:t>
            </a:r>
            <a:r>
              <a:rPr lang="en-US" sz="1600" dirty="0" err="1" smtClean="0"/>
              <a:t>cf</a:t>
            </a:r>
            <a:r>
              <a:rPr lang="en-US" sz="1600" dirty="0" smtClean="0"/>
              <a:t> further talks and the future..].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Backup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86" y="182817"/>
            <a:ext cx="6008507" cy="632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204" y="3020667"/>
            <a:ext cx="15249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y</a:t>
            </a:r>
            <a:r>
              <a:rPr lang="en-US" dirty="0" smtClean="0"/>
              <a:t>| &lt; 0.1</a:t>
            </a:r>
          </a:p>
          <a:p>
            <a:endParaRPr lang="en-US" dirty="0" smtClean="0"/>
          </a:p>
          <a:p>
            <a:r>
              <a:rPr lang="en-US" dirty="0" smtClean="0"/>
              <a:t>0.1 &lt; |</a:t>
            </a:r>
            <a:r>
              <a:rPr lang="en-US" dirty="0" err="1" smtClean="0"/>
              <a:t>y</a:t>
            </a:r>
            <a:r>
              <a:rPr lang="en-US" dirty="0" smtClean="0"/>
              <a:t>| &lt; 0.7</a:t>
            </a:r>
          </a:p>
          <a:p>
            <a:endParaRPr lang="en-US" dirty="0" smtClean="0"/>
          </a:p>
          <a:p>
            <a:r>
              <a:rPr lang="en-US" dirty="0" smtClean="0"/>
              <a:t>0.7 &lt; |</a:t>
            </a:r>
            <a:r>
              <a:rPr lang="en-US" dirty="0" err="1" smtClean="0"/>
              <a:t>y</a:t>
            </a:r>
            <a:r>
              <a:rPr lang="en-US" dirty="0" smtClean="0"/>
              <a:t>| &lt; 1.1</a:t>
            </a:r>
          </a:p>
          <a:p>
            <a:endParaRPr lang="en-US" dirty="0" smtClean="0"/>
          </a:p>
          <a:p>
            <a:r>
              <a:rPr lang="en-US" dirty="0" smtClean="0"/>
              <a:t>1.1 &lt; |</a:t>
            </a:r>
            <a:r>
              <a:rPr lang="en-US" dirty="0" err="1" smtClean="0"/>
              <a:t>y</a:t>
            </a:r>
            <a:r>
              <a:rPr lang="en-US" dirty="0" smtClean="0"/>
              <a:t>| &lt; 1.6</a:t>
            </a:r>
          </a:p>
          <a:p>
            <a:endParaRPr lang="en-US" dirty="0" smtClean="0"/>
          </a:p>
          <a:p>
            <a:r>
              <a:rPr lang="en-US" dirty="0" smtClean="0"/>
              <a:t>1.6 &lt; |</a:t>
            </a:r>
            <a:r>
              <a:rPr lang="en-US" dirty="0" err="1" smtClean="0"/>
              <a:t>y</a:t>
            </a:r>
            <a:r>
              <a:rPr lang="en-US" dirty="0" smtClean="0"/>
              <a:t>| &lt; 2.1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009" y="0"/>
            <a:ext cx="7772400" cy="9837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F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developed..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h19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2409" y="1634435"/>
            <a:ext cx="3941820" cy="2092571"/>
          </a:xfrm>
          <a:prstGeom prst="rect">
            <a:avLst/>
          </a:prstGeom>
        </p:spPr>
      </p:pic>
      <p:pic>
        <p:nvPicPr>
          <p:cNvPr id="5" name="Picture 4" descr="h19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6088" y="4145545"/>
            <a:ext cx="3898141" cy="2069383"/>
          </a:xfrm>
          <a:prstGeom prst="rect">
            <a:avLst/>
          </a:prstGeom>
        </p:spPr>
      </p:pic>
      <p:pic>
        <p:nvPicPr>
          <p:cNvPr id="6" name="Picture 5" descr="h19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22209" y="1584503"/>
            <a:ext cx="4035878" cy="2142503"/>
          </a:xfrm>
          <a:prstGeom prst="rect">
            <a:avLst/>
          </a:prstGeom>
        </p:spPr>
      </p:pic>
      <p:pic>
        <p:nvPicPr>
          <p:cNvPr id="7" name="Picture 6" descr="h1969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22209" y="4145545"/>
            <a:ext cx="4119217" cy="2186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009" y="1215171"/>
            <a:ext cx="358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1992 [data] – discovery of the rise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130" y="3727006"/>
            <a:ext cx="285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1993 – a first  measurement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9670" y="1215171"/>
            <a:ext cx="314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1994 – the last BEMC result 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670" y="3727006"/>
            <a:ext cx="33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1996/7 –first accurate SPACAL 2%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608" y="6332290"/>
            <a:ext cx="5370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BCDMS: final publication 15 years after the experiment proposal 1974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Backup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22" y="136084"/>
            <a:ext cx="6837952" cy="656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Consistency of 96/97 and 2000 data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5" y="1181652"/>
            <a:ext cx="6438348" cy="521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1"/>
            <a:ext cx="5345582" cy="60876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635635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H1 July 1993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62430"/>
            <a:ext cx="2202271" cy="57554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Spacal</a:t>
            </a:r>
            <a:endParaRPr lang="en-US" sz="1200" dirty="0" smtClean="0"/>
          </a:p>
          <a:p>
            <a:r>
              <a:rPr lang="en-US" sz="1200" dirty="0" smtClean="0"/>
              <a:t>Double angle calibration: 0.2</a:t>
            </a:r>
            <a:r>
              <a:rPr lang="en-US" sz="1200" dirty="0" smtClean="0"/>
              <a:t>%</a:t>
            </a:r>
          </a:p>
          <a:p>
            <a:r>
              <a:rPr lang="en-US" sz="1200" dirty="0" smtClean="0"/>
              <a:t>                      up to 1% at 2 </a:t>
            </a:r>
            <a:r>
              <a:rPr lang="en-US" sz="1200" dirty="0" err="1" smtClean="0"/>
              <a:t>GeV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BST /CJC/ BDC                0.2mrad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Low </a:t>
            </a:r>
            <a:r>
              <a:rPr lang="en-US" sz="1200" dirty="0" err="1" smtClean="0"/>
              <a:t>y</a:t>
            </a:r>
            <a:r>
              <a:rPr lang="en-US" sz="1200" dirty="0" smtClean="0"/>
              <a:t>       </a:t>
            </a:r>
            <a:r>
              <a:rPr lang="en-US" sz="1200" dirty="0" smtClean="0"/>
              <a:t>           E</a:t>
            </a:r>
            <a:r>
              <a:rPr lang="en-US" sz="1200" baseline="-25000" dirty="0" smtClean="0"/>
              <a:t>h</a:t>
            </a:r>
            <a:r>
              <a:rPr lang="en-US" sz="1200" dirty="0" smtClean="0"/>
              <a:t>:   2% </a:t>
            </a:r>
            <a:r>
              <a:rPr lang="en-US" sz="1200" dirty="0" smtClean="0"/>
              <a:t>at 0.01</a:t>
            </a:r>
            <a:endParaRPr lang="en-US" sz="1200" dirty="0" smtClean="0"/>
          </a:p>
          <a:p>
            <a:r>
              <a:rPr lang="en-US" sz="1200" dirty="0" smtClean="0"/>
              <a:t>                    </a:t>
            </a:r>
            <a:r>
              <a:rPr lang="en-US" sz="1200" dirty="0" err="1" smtClean="0"/>
              <a:t>LAr</a:t>
            </a:r>
            <a:r>
              <a:rPr lang="en-US" sz="1200" dirty="0" smtClean="0"/>
              <a:t>:</a:t>
            </a:r>
            <a:r>
              <a:rPr lang="en-US" sz="1200" dirty="0" smtClean="0"/>
              <a:t> 15% of its noise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z</a:t>
            </a:r>
            <a:r>
              <a:rPr lang="en-US" sz="1200" dirty="0" smtClean="0"/>
              <a:t> vertex                               0.3%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eID</a:t>
            </a:r>
            <a:r>
              <a:rPr lang="en-US" sz="1200" dirty="0" smtClean="0"/>
              <a:t>:                                  max 1%</a:t>
            </a:r>
          </a:p>
          <a:p>
            <a:r>
              <a:rPr lang="en-US" sz="1200" dirty="0" smtClean="0"/>
              <a:t> BDC                                       0.5%</a:t>
            </a:r>
          </a:p>
          <a:p>
            <a:endParaRPr lang="en-US" sz="1200" dirty="0" smtClean="0"/>
          </a:p>
          <a:p>
            <a:r>
              <a:rPr lang="en-US" sz="1200" dirty="0" smtClean="0"/>
              <a:t>Iteration                                    --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RC to alpha in MC              0.3%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Negligible</a:t>
            </a:r>
          </a:p>
          <a:p>
            <a:r>
              <a:rPr lang="en-US" sz="1200" dirty="0" smtClean="0"/>
              <a:t>------------------------------------------</a:t>
            </a:r>
          </a:p>
          <a:p>
            <a:r>
              <a:rPr lang="en-US" sz="1200" dirty="0" smtClean="0"/>
              <a:t>                                           1.3-3%</a:t>
            </a:r>
          </a:p>
          <a:p>
            <a:endParaRPr lang="en-US" sz="1200" dirty="0" smtClean="0"/>
          </a:p>
          <a:p>
            <a:r>
              <a:rPr lang="en-US" sz="1200" dirty="0" smtClean="0"/>
              <a:t>~10</a:t>
            </a:r>
            <a:r>
              <a:rPr lang="en-US" sz="1200" baseline="30000" dirty="0" smtClean="0"/>
              <a:t>6</a:t>
            </a:r>
          </a:p>
          <a:p>
            <a:endParaRPr lang="en-US" sz="1200" baseline="30000" dirty="0" smtClean="0"/>
          </a:p>
          <a:p>
            <a:r>
              <a:rPr lang="en-US" sz="1200" dirty="0" smtClean="0"/>
              <a:t>+ </a:t>
            </a:r>
            <a:r>
              <a:rPr lang="en-US" sz="1200" dirty="0" err="1" smtClean="0"/>
              <a:t>Lumi</a:t>
            </a:r>
            <a:r>
              <a:rPr lang="en-US" sz="1200" dirty="0" smtClean="0"/>
              <a:t> 1.2%                 trigger  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217850"/>
            <a:ext cx="1034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H1 April 2009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726" y="120134"/>
            <a:ext cx="17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Errors in 2009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411"/>
            <a:ext cx="7772400" cy="88969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present measurement</a:t>
            </a:r>
            <a:endParaRPr lang="en-US" sz="2800" b="1" dirty="0"/>
          </a:p>
        </p:txBody>
      </p:sp>
      <p:pic>
        <p:nvPicPr>
          <p:cNvPr id="3" name="Picture 2" descr="d09-005f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3278" y="1054100"/>
            <a:ext cx="6408985" cy="5165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1931" y="1054100"/>
            <a:ext cx="420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2000 and 1996/97 –  accurate to up to 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33" y="6162521"/>
            <a:ext cx="1945139" cy="415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5633" y="4041913"/>
            <a:ext cx="1945139" cy="18158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Important input to the</a:t>
            </a:r>
          </a:p>
          <a:p>
            <a:r>
              <a:rPr lang="en-US" sz="1400" dirty="0" smtClean="0"/>
              <a:t>combined H1/ZEUS</a:t>
            </a:r>
          </a:p>
          <a:p>
            <a:r>
              <a:rPr lang="en-US" sz="1400" dirty="0" smtClean="0"/>
              <a:t>d</a:t>
            </a:r>
            <a:r>
              <a:rPr lang="en-US" sz="1400" dirty="0" smtClean="0"/>
              <a:t>ata. At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~ 30 GeV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he accuracy further</a:t>
            </a:r>
          </a:p>
          <a:p>
            <a:r>
              <a:rPr lang="en-US" sz="1400" dirty="0" smtClean="0"/>
              <a:t>r</a:t>
            </a:r>
            <a:r>
              <a:rPr lang="en-US" sz="1400" dirty="0" smtClean="0"/>
              <a:t>educed (1.3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1.1%)</a:t>
            </a:r>
          </a:p>
          <a:p>
            <a:r>
              <a:rPr lang="en-US" sz="1400" dirty="0" smtClean="0">
                <a:sym typeface="Wingdings"/>
              </a:rPr>
              <a:t>a</a:t>
            </a:r>
            <a:r>
              <a:rPr lang="en-US" sz="1400" dirty="0" smtClean="0">
                <a:sym typeface="Wingdings"/>
              </a:rPr>
              <a:t>nd the amount of</a:t>
            </a:r>
          </a:p>
          <a:p>
            <a:r>
              <a:rPr lang="en-US" sz="1400" dirty="0" smtClean="0">
                <a:sym typeface="Wingdings"/>
              </a:rPr>
              <a:t>s</a:t>
            </a:r>
            <a:r>
              <a:rPr lang="en-US" sz="1400" dirty="0" smtClean="0">
                <a:sym typeface="Wingdings"/>
              </a:rPr>
              <a:t>ystematic uncertainties</a:t>
            </a:r>
          </a:p>
          <a:p>
            <a:r>
              <a:rPr lang="en-US" sz="1400" dirty="0" smtClean="0">
                <a:sym typeface="Wingdings"/>
              </a:rPr>
              <a:t>f</a:t>
            </a:r>
            <a:r>
              <a:rPr lang="en-US" sz="1400" dirty="0" smtClean="0">
                <a:sym typeface="Wingdings"/>
              </a:rPr>
              <a:t>rom 75 to 55%.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263" y="1042432"/>
            <a:ext cx="17907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3616" y="2109304"/>
            <a:ext cx="1529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 taken from own</a:t>
            </a:r>
          </a:p>
          <a:p>
            <a:r>
              <a:rPr lang="en-US" sz="1400" dirty="0" smtClean="0"/>
              <a:t>QCD fit. Very small </a:t>
            </a:r>
          </a:p>
          <a:p>
            <a:r>
              <a:rPr lang="en-US" sz="1400" dirty="0" smtClean="0"/>
              <a:t>e</a:t>
            </a:r>
            <a:r>
              <a:rPr lang="en-US" sz="1400" dirty="0" smtClean="0"/>
              <a:t>ffect as </a:t>
            </a:r>
            <a:r>
              <a:rPr lang="en-US" sz="1400" dirty="0" err="1" smtClean="0"/>
              <a:t>y</a:t>
            </a:r>
            <a:r>
              <a:rPr lang="en-US" sz="1400" dirty="0" smtClean="0"/>
              <a:t> &lt; 0.6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DIS </a:t>
            </a:r>
            <a:r>
              <a:rPr lang="en-US" sz="2800" b="1" dirty="0" smtClean="0">
                <a:solidFill>
                  <a:srgbClr val="0000FF"/>
                </a:solidFill>
              </a:rPr>
              <a:t>Event </a:t>
            </a:r>
            <a:r>
              <a:rPr lang="en-US" sz="2800" b="1" dirty="0" smtClean="0">
                <a:solidFill>
                  <a:srgbClr val="0000FF"/>
                </a:solidFill>
              </a:rPr>
              <a:t>in the H1 Detector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325217"/>
            <a:ext cx="6807200" cy="481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Event Selection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" y="1391478"/>
            <a:ext cx="6356918" cy="445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1711" y="2120348"/>
            <a:ext cx="19711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Q</a:t>
            </a:r>
            <a:r>
              <a:rPr lang="en-US" baseline="30000" dirty="0" smtClean="0"/>
              <a:t>2</a:t>
            </a:r>
            <a:r>
              <a:rPr lang="en-US" dirty="0" smtClean="0"/>
              <a:t> – next talk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r>
              <a:rPr lang="en-US" dirty="0" smtClean="0"/>
              <a:t> a separate task</a:t>
            </a:r>
          </a:p>
          <a:p>
            <a:endParaRPr lang="en-US" dirty="0" smtClean="0"/>
          </a:p>
          <a:p>
            <a:r>
              <a:rPr lang="en-US" dirty="0" smtClean="0"/>
              <a:t>3 electron ID and </a:t>
            </a:r>
          </a:p>
          <a:p>
            <a:r>
              <a:rPr lang="en-US" dirty="0"/>
              <a:t>v</a:t>
            </a:r>
            <a:r>
              <a:rPr lang="en-US" dirty="0" smtClean="0"/>
              <a:t>alidation cuts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DIS: vertex and </a:t>
            </a:r>
            <a:r>
              <a:rPr lang="en-US" dirty="0" err="1" smtClean="0"/>
              <a:t>e/h</a:t>
            </a:r>
            <a:endParaRPr lang="en-US" dirty="0" smtClean="0"/>
          </a:p>
          <a:p>
            <a:r>
              <a:rPr lang="en-US" dirty="0" smtClean="0"/>
              <a:t>pt balance</a:t>
            </a:r>
          </a:p>
          <a:p>
            <a:endParaRPr lang="en-US" dirty="0" smtClean="0"/>
          </a:p>
          <a:p>
            <a:r>
              <a:rPr lang="en-US" dirty="0" err="1" smtClean="0"/>
              <a:t>h.o</a:t>
            </a:r>
            <a:r>
              <a:rPr lang="en-US" dirty="0" smtClean="0"/>
              <a:t>. QED radiation</a:t>
            </a:r>
          </a:p>
          <a:p>
            <a:r>
              <a:rPr lang="en-US" dirty="0"/>
              <a:t>a</a:t>
            </a:r>
            <a:r>
              <a:rPr lang="en-US" dirty="0" smtClean="0"/>
              <a:t>nti-cuts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Control Plots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" name="Picture 2" descr="d09-005f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5334" y="1181651"/>
            <a:ext cx="7853536" cy="526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Control Plots</a:t>
            </a:r>
            <a:r>
              <a:rPr lang="en-US" sz="2400" b="1" dirty="0" smtClean="0"/>
              <a:t>  </a:t>
            </a:r>
            <a:r>
              <a:rPr lang="en-US" sz="2400" b="1" dirty="0" smtClean="0"/>
              <a:t>( </a:t>
            </a:r>
            <a:r>
              <a:rPr lang="en-US" sz="2400" b="1" dirty="0" err="1" smtClean="0"/>
              <a:t>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Σ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3" name="Picture 2" descr="d09-005f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9142" y="1181651"/>
            <a:ext cx="7711721" cy="516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88" y="137630"/>
            <a:ext cx="8229600" cy="9070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Comparison of 820 (96/97) and 920 (2000) Data</a:t>
            </a:r>
            <a:endParaRPr lang="en-US" sz="2400" b="1" dirty="0"/>
          </a:p>
        </p:txBody>
      </p:sp>
      <p:pic>
        <p:nvPicPr>
          <p:cNvPr id="3" name="Picture 2" descr="d09-005f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2470" y="1044644"/>
            <a:ext cx="7200900" cy="5575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5999" y="6189057"/>
            <a:ext cx="399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Discovered small MC reweighting problem in 820 </a:t>
            </a:r>
            <a:r>
              <a:rPr lang="en-US" sz="1200" dirty="0" err="1" smtClean="0"/>
              <a:t>GeV</a:t>
            </a:r>
            <a:r>
              <a:rPr lang="en-US" sz="1200" dirty="0" smtClean="0"/>
              <a:t> data</a:t>
            </a:r>
          </a:p>
          <a:p>
            <a:r>
              <a:rPr lang="en-US" sz="1200" b="1" dirty="0" smtClean="0"/>
              <a:t>Both data sets were combined to obtain one set of H1 data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989</Words>
  <Application>Microsoft Macintosh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</vt:lpstr>
      <vt:lpstr>Precision Measurement of F2 with H1</vt:lpstr>
      <vt:lpstr>As F2 developed..</vt:lpstr>
      <vt:lpstr>Slide 3</vt:lpstr>
      <vt:lpstr>The present measurement</vt:lpstr>
      <vt:lpstr>DIS Event in the H1 Detector</vt:lpstr>
      <vt:lpstr>Event Selection</vt:lpstr>
      <vt:lpstr>Control Plots </vt:lpstr>
      <vt:lpstr>Control Plots  ( e and Σ)</vt:lpstr>
      <vt:lpstr>Comparison of 820 (96/97) and 920 (2000) Data</vt:lpstr>
      <vt:lpstr>Slide 10</vt:lpstr>
      <vt:lpstr>H1pdf2009</vt:lpstr>
      <vt:lpstr>Slide 12</vt:lpstr>
      <vt:lpstr>Slide 13</vt:lpstr>
      <vt:lpstr>Partons at the Initial Scale</vt:lpstr>
      <vt:lpstr>Partons at the Initial Scale</vt:lpstr>
      <vt:lpstr>Evolution drives Gluon and Sea to large values at low x</vt:lpstr>
      <vt:lpstr>Summary</vt:lpstr>
      <vt:lpstr>Backup</vt:lpstr>
      <vt:lpstr>Slide 19</vt:lpstr>
      <vt:lpstr>Backup</vt:lpstr>
      <vt:lpstr>Consistency of 96/97 and 2000 data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</dc:title>
  <dc:creator>max klein</dc:creator>
  <cp:lastModifiedBy>max klein</cp:lastModifiedBy>
  <cp:revision>29</cp:revision>
  <cp:lastPrinted>2010-04-19T15:26:15Z</cp:lastPrinted>
  <dcterms:created xsi:type="dcterms:W3CDTF">2010-04-19T09:21:42Z</dcterms:created>
  <dcterms:modified xsi:type="dcterms:W3CDTF">2010-04-19T15:32:31Z</dcterms:modified>
</cp:coreProperties>
</file>