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80" r:id="rId3"/>
    <p:sldId id="286" r:id="rId4"/>
    <p:sldId id="261" r:id="rId5"/>
    <p:sldId id="283" r:id="rId6"/>
    <p:sldId id="277" r:id="rId7"/>
    <p:sldId id="281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88" r:id="rId18"/>
    <p:sldId id="290" r:id="rId19"/>
    <p:sldId id="284" r:id="rId20"/>
    <p:sldId id="264" r:id="rId21"/>
    <p:sldId id="278" r:id="rId22"/>
    <p:sldId id="291" r:id="rId23"/>
    <p:sldId id="287" r:id="rId24"/>
    <p:sldId id="257" r:id="rId25"/>
    <p:sldId id="259" r:id="rId26"/>
    <p:sldId id="276" r:id="rId27"/>
    <p:sldId id="271" r:id="rId28"/>
    <p:sldId id="279" r:id="rId29"/>
    <p:sldId id="275" r:id="rId30"/>
    <p:sldId id="274" r:id="rId31"/>
    <p:sldId id="272" r:id="rId32"/>
  </p:sldIdLst>
  <p:sldSz cx="13004800" cy="97536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50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828861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12700" y="-12700"/>
            <a:ext cx="13017500" cy="1384300"/>
          </a:xfrm>
          <a:prstGeom prst="rect">
            <a:avLst/>
          </a:prstGeom>
          <a:solidFill>
            <a:srgbClr val="487AAB"/>
          </a:solidFill>
          <a:ln>
            <a:round/>
          </a:ln>
        </p:spPr>
        <p:txBody>
          <a:bodyPr lIns="0" tIns="0" rIns="0" bIns="0" anchor="ctr"/>
          <a:lstStyle/>
          <a:p>
            <a:pPr marL="57799" marR="57799" lvl="0" defTabSz="1295400">
              <a:defRPr sz="24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marL="0" marR="0" algn="ctr" defTabSz="584200">
              <a:defRPr sz="8400" b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2921000"/>
          </a:xfrm>
          <a:prstGeom prst="rect">
            <a:avLst/>
          </a:prstGeom>
        </p:spPr>
        <p:txBody>
          <a:bodyPr/>
          <a:lstStyle>
            <a:lvl1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j-lt"/>
                <a:ea typeface="+mj-ea"/>
                <a:cs typeface="+mj-cs"/>
                <a:sym typeface="Arial Rounded MT Bold"/>
              </a:defRPr>
            </a:lvl1pPr>
            <a:lvl2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j-lt"/>
                <a:ea typeface="+mj-ea"/>
                <a:cs typeface="+mj-cs"/>
                <a:sym typeface="Arial Rounded MT Bold"/>
              </a:defRPr>
            </a:lvl2pPr>
            <a:lvl3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j-lt"/>
                <a:ea typeface="+mj-ea"/>
                <a:cs typeface="+mj-cs"/>
                <a:sym typeface="Arial Rounded MT Bold"/>
              </a:defRPr>
            </a:lvl3pPr>
            <a:lvl4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j-lt"/>
                <a:ea typeface="+mj-ea"/>
                <a:cs typeface="+mj-cs"/>
                <a:sym typeface="Arial Rounded MT Bold"/>
              </a:defRPr>
            </a:lvl4pPr>
            <a:lvl5pPr marL="0" marR="0" indent="0" algn="ctr" defTabSz="584200">
              <a:spcBef>
                <a:spcPts val="0"/>
              </a:spcBef>
              <a:buClrTx/>
              <a:buSzTx/>
              <a:buFontTx/>
              <a:buNone/>
              <a:defRPr sz="3600">
                <a:uFillTx/>
                <a:latin typeface="+mj-lt"/>
                <a:ea typeface="+mj-ea"/>
                <a:cs typeface="+mj-cs"/>
                <a:sym typeface="Arial Rounded MT Bold"/>
              </a:defRPr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pic>
        <p:nvPicPr>
          <p:cNvPr id="1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81" y="9337110"/>
            <a:ext cx="1051561" cy="482601"/>
          </a:xfrm>
          <a:prstGeom prst="rect">
            <a:avLst/>
          </a:prstGeom>
          <a:ln w="12700">
            <a:miter lim="400000"/>
          </a:ln>
          <a:effectLst>
            <a:outerShdw blurRad="88900" dist="29840" dir="5400000" rotWithShape="0">
              <a:srgbClr val="000000">
                <a:alpha val="11538"/>
              </a:srgbClr>
            </a:outerShdw>
          </a:effectLst>
        </p:spPr>
      </p:pic>
      <p:pic>
        <p:nvPicPr>
          <p:cNvPr id="1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429" y="8813800"/>
            <a:ext cx="495301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84514" y="237667"/>
            <a:ext cx="2276958" cy="952253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5" name="Shape 15"/>
          <p:cNvSpPr/>
          <p:nvPr/>
        </p:nvSpPr>
        <p:spPr>
          <a:xfrm>
            <a:off x="1208682" y="9426010"/>
            <a:ext cx="10221418" cy="29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7799" marR="57799" defTabSz="1295400">
              <a:buClr>
                <a:srgbClr val="0067AE"/>
              </a:buClr>
              <a:buFont typeface="Arial"/>
              <a:defRPr sz="1400" b="1" i="1">
                <a:solidFill>
                  <a:srgbClr val="0067AE"/>
                </a:solidFill>
                <a:uFill>
                  <a:solidFill>
                    <a:srgbClr val="0067A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1400" b="1" i="1">
                <a:solidFill>
                  <a:srgbClr val="0067AE"/>
                </a:solidFill>
                <a:uFill>
                  <a:solidFill>
                    <a:srgbClr val="0067AE"/>
                  </a:solidFill>
                </a:uFill>
              </a:rPr>
              <a:t>M.Klein                                                                      DIS 2015, Dallas Texas                                                        28 April 2015</a:t>
            </a:r>
          </a:p>
        </p:txBody>
      </p:sp>
      <p:pic>
        <p:nvPicPr>
          <p:cNvPr id="16" name="image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716" y="165298"/>
            <a:ext cx="1633729" cy="1041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s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700"/>
              </a:spcBef>
              <a:buClr>
                <a:srgbClr val="0065AE"/>
              </a:buClr>
              <a:buChar char="–"/>
              <a:defRPr sz="3400"/>
            </a:lvl2pPr>
            <a:lvl3pPr marL="1183639" indent="-228600">
              <a:spcBef>
                <a:spcPts val="600"/>
              </a:spcBef>
              <a:buClr>
                <a:srgbClr val="503639"/>
              </a:buClr>
              <a:defRPr sz="2800"/>
            </a:lvl3pPr>
            <a:lvl4pPr marL="1640839" indent="-228600">
              <a:spcBef>
                <a:spcPts val="500"/>
              </a:spcBef>
              <a:buClrTx/>
              <a:buFontTx/>
              <a:buChar char="–"/>
              <a:defRPr sz="2400"/>
            </a:lvl4pPr>
            <a:lvl5pPr marL="2098039" indent="-228600">
              <a:spcBef>
                <a:spcPts val="500"/>
              </a:spcBef>
              <a:buClrTx/>
              <a:buFontTx/>
              <a:buChar char="»"/>
              <a:defRPr sz="2400"/>
            </a:lvl5pPr>
          </a:lstStyle>
          <a:p>
            <a:pPr lvl="0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s master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700" y="-12700"/>
            <a:ext cx="13017500" cy="1384300"/>
          </a:xfrm>
          <a:prstGeom prst="rect">
            <a:avLst/>
          </a:prstGeom>
          <a:solidFill>
            <a:srgbClr val="487AAB"/>
          </a:solidFill>
          <a:ln>
            <a:round/>
          </a:ln>
        </p:spPr>
        <p:txBody>
          <a:bodyPr lIns="0" tIns="0" rIns="0" bIns="0" anchor="ctr"/>
          <a:lstStyle/>
          <a:p>
            <a:pPr marL="57799" marR="57799" lvl="0" defTabSz="1295400">
              <a:defRPr sz="24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700"/>
              </a:spcBef>
              <a:buClr>
                <a:srgbClr val="0065AE"/>
              </a:buClr>
              <a:buChar char="–"/>
              <a:defRPr sz="3400"/>
            </a:lvl2pPr>
            <a:lvl3pPr marL="1183639" indent="-228600">
              <a:spcBef>
                <a:spcPts val="600"/>
              </a:spcBef>
              <a:buClr>
                <a:srgbClr val="503639"/>
              </a:buClr>
              <a:defRPr sz="2800"/>
            </a:lvl3pPr>
            <a:lvl4pPr marL="1640839" indent="-228600">
              <a:spcBef>
                <a:spcPts val="500"/>
              </a:spcBef>
              <a:buClrTx/>
              <a:buFontTx/>
              <a:buChar char="–"/>
              <a:defRPr sz="2400"/>
            </a:lvl4pPr>
            <a:lvl5pPr marL="2098039" indent="-228600">
              <a:spcBef>
                <a:spcPts val="500"/>
              </a:spcBef>
              <a:buClrTx/>
              <a:buFontTx/>
              <a:buChar char="»"/>
              <a:defRPr sz="2400"/>
            </a:lvl5pPr>
          </a:lstStyle>
          <a:p>
            <a:pPr lvl="0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26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84514" y="237667"/>
            <a:ext cx="2276958" cy="952253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7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716" y="165298"/>
            <a:ext cx="1633729" cy="104100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/>
        </p:nvSpPr>
        <p:spPr>
          <a:xfrm>
            <a:off x="1208682" y="9426010"/>
            <a:ext cx="10221418" cy="29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7799" marR="57799" defTabSz="1295400">
              <a:buClr>
                <a:srgbClr val="0067AE"/>
              </a:buClr>
              <a:buFont typeface="Arial"/>
              <a:defRPr sz="1400" b="1" i="1">
                <a:solidFill>
                  <a:srgbClr val="0067AE"/>
                </a:solidFill>
                <a:uFill>
                  <a:solidFill>
                    <a:srgbClr val="0067A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1400" b="1" i="1">
                <a:solidFill>
                  <a:srgbClr val="0067AE"/>
                </a:solidFill>
                <a:uFill>
                  <a:solidFill>
                    <a:srgbClr val="0067AE"/>
                  </a:solidFill>
                </a:uFill>
              </a:rPr>
              <a:t>M.Klein                                                                      DIS 2015, Dallas Texas                                                        28 April 2015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s mast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-12700" y="-12700"/>
            <a:ext cx="13017500" cy="1384300"/>
          </a:xfrm>
          <a:prstGeom prst="rect">
            <a:avLst/>
          </a:prstGeom>
          <a:solidFill>
            <a:srgbClr val="487AAB"/>
          </a:solidFill>
          <a:ln>
            <a:round/>
          </a:ln>
        </p:spPr>
        <p:txBody>
          <a:bodyPr lIns="0" tIns="0" rIns="0" bIns="0" anchor="ctr"/>
          <a:lstStyle/>
          <a:p>
            <a:pPr marL="57799" marR="57799" lvl="0" defTabSz="1295400">
              <a:defRPr sz="24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816100" y="88900"/>
            <a:ext cx="9728200" cy="1193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700"/>
              </a:spcBef>
              <a:buClr>
                <a:srgbClr val="0065AE"/>
              </a:buClr>
              <a:buChar char="–"/>
              <a:defRPr sz="3400"/>
            </a:lvl2pPr>
            <a:lvl3pPr marL="1183639" indent="-228600">
              <a:spcBef>
                <a:spcPts val="600"/>
              </a:spcBef>
              <a:buClr>
                <a:srgbClr val="503639"/>
              </a:buClr>
              <a:defRPr sz="2800"/>
            </a:lvl3pPr>
            <a:lvl4pPr marL="1640839" indent="-228600">
              <a:spcBef>
                <a:spcPts val="500"/>
              </a:spcBef>
              <a:buClrTx/>
              <a:buFontTx/>
              <a:buChar char="–"/>
              <a:defRPr sz="2400"/>
            </a:lvl4pPr>
            <a:lvl5pPr marL="2098039" indent="-228600">
              <a:spcBef>
                <a:spcPts val="500"/>
              </a:spcBef>
              <a:buClrTx/>
              <a:buFontTx/>
              <a:buChar char="»"/>
              <a:defRPr sz="2400"/>
            </a:lvl5pPr>
          </a:lstStyle>
          <a:p>
            <a:pPr lvl="0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34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716" y="165298"/>
            <a:ext cx="1633729" cy="1041004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/>
        </p:nvSpPr>
        <p:spPr>
          <a:xfrm>
            <a:off x="1208682" y="9426010"/>
            <a:ext cx="10221418" cy="29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7799" marR="57799" defTabSz="1295400">
              <a:buClr>
                <a:srgbClr val="0067AE"/>
              </a:buClr>
              <a:buFont typeface="Arial"/>
              <a:defRPr sz="1400" b="1" i="1">
                <a:solidFill>
                  <a:srgbClr val="0067AE"/>
                </a:solidFill>
                <a:uFill>
                  <a:solidFill>
                    <a:srgbClr val="0067A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1400" b="1" i="1">
                <a:solidFill>
                  <a:srgbClr val="0067AE"/>
                </a:solidFill>
                <a:uFill>
                  <a:solidFill>
                    <a:srgbClr val="0067AE"/>
                  </a:solidFill>
                </a:uFill>
              </a:rPr>
              <a:t>M.Klein                                                                      DIS 2015, Dallas Texas                                                        28 April 2015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s master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-12700" y="-12700"/>
            <a:ext cx="13017500" cy="1384300"/>
          </a:xfrm>
          <a:prstGeom prst="rect">
            <a:avLst/>
          </a:prstGeom>
          <a:solidFill>
            <a:srgbClr val="487AAB"/>
          </a:solidFill>
          <a:ln>
            <a:round/>
          </a:ln>
        </p:spPr>
        <p:txBody>
          <a:bodyPr lIns="0" tIns="0" rIns="0" bIns="0" anchor="ctr"/>
          <a:lstStyle/>
          <a:p>
            <a:pPr marL="57799" marR="57799" lvl="0" defTabSz="1295400">
              <a:defRPr sz="24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816100" y="88900"/>
            <a:ext cx="9728200" cy="1193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700"/>
              </a:spcBef>
              <a:buClr>
                <a:srgbClr val="0065AE"/>
              </a:buClr>
              <a:buChar char="–"/>
              <a:defRPr sz="3400"/>
            </a:lvl2pPr>
            <a:lvl3pPr marL="1183639" indent="-228600">
              <a:spcBef>
                <a:spcPts val="600"/>
              </a:spcBef>
              <a:buClr>
                <a:srgbClr val="503639"/>
              </a:buClr>
              <a:defRPr sz="2800"/>
            </a:lvl3pPr>
            <a:lvl4pPr marL="1640839" indent="-228600">
              <a:spcBef>
                <a:spcPts val="500"/>
              </a:spcBef>
              <a:buClrTx/>
              <a:buFontTx/>
              <a:buChar char="–"/>
              <a:defRPr sz="2400"/>
            </a:lvl4pPr>
            <a:lvl5pPr marL="2098039" indent="-228600">
              <a:spcBef>
                <a:spcPts val="500"/>
              </a:spcBef>
              <a:buClrTx/>
              <a:buFontTx/>
              <a:buChar char="»"/>
              <a:defRPr sz="2400"/>
            </a:lvl5pPr>
          </a:lstStyle>
          <a:p>
            <a:pPr lvl="0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208682" y="9426010"/>
            <a:ext cx="10221418" cy="29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7799" marR="57799" defTabSz="1295400">
              <a:buClr>
                <a:srgbClr val="0067AE"/>
              </a:buClr>
              <a:buFont typeface="Arial"/>
              <a:defRPr sz="1400" b="1" i="1">
                <a:solidFill>
                  <a:srgbClr val="0067AE"/>
                </a:solidFill>
                <a:uFill>
                  <a:solidFill>
                    <a:srgbClr val="0067A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1400" b="1" i="1">
                <a:solidFill>
                  <a:srgbClr val="0067AE"/>
                </a:solidFill>
                <a:uFill>
                  <a:solidFill>
                    <a:srgbClr val="0067AE"/>
                  </a:solidFill>
                </a:uFill>
              </a:rPr>
              <a:t>M.Klein                                                                      DIS 2015, Dallas Texas                                                        28 April 2015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9F516F6C-D147-3B4C-9DA8-43E4E493C421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32113" y="9398000"/>
            <a:ext cx="336521" cy="276999"/>
          </a:xfrm>
        </p:spPr>
        <p:txBody>
          <a:bodyPr/>
          <a:lstStyle/>
          <a:p>
            <a:fld id="{09E398D3-7C69-E949-B055-F70AC9D14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0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9350EECA-A70C-4B4D-8ACE-669EDB6D5F35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32113" y="9398000"/>
            <a:ext cx="336521" cy="276999"/>
          </a:xfrm>
        </p:spPr>
        <p:txBody>
          <a:bodyPr/>
          <a:lstStyle/>
          <a:p>
            <a:fld id="{14C0B7CA-D9D1-EB4B-94E3-F1BE25F72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2700" y="-12700"/>
            <a:ext cx="13017500" cy="1384300"/>
          </a:xfrm>
          <a:prstGeom prst="rect">
            <a:avLst/>
          </a:prstGeom>
          <a:solidFill>
            <a:srgbClr val="487AAB"/>
          </a:solidFill>
          <a:ln>
            <a:round/>
          </a:ln>
        </p:spPr>
        <p:txBody>
          <a:bodyPr lIns="0" tIns="0" rIns="0" bIns="0" anchor="ctr"/>
          <a:lstStyle/>
          <a:p>
            <a:pPr marL="57799" marR="57799" lvl="0" defTabSz="1295400">
              <a:defRPr sz="24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441700" y="88900"/>
            <a:ext cx="8102600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20700" y="1562100"/>
            <a:ext cx="119634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783590" indent="-285750">
              <a:spcBef>
                <a:spcPts val="700"/>
              </a:spcBef>
              <a:buClr>
                <a:srgbClr val="0065AE"/>
              </a:buClr>
              <a:buChar char="–"/>
              <a:defRPr sz="3400"/>
            </a:lvl2pPr>
            <a:lvl3pPr marL="1183639" indent="-228600">
              <a:spcBef>
                <a:spcPts val="600"/>
              </a:spcBef>
              <a:buClr>
                <a:srgbClr val="503639"/>
              </a:buClr>
              <a:defRPr sz="2800"/>
            </a:lvl3pPr>
            <a:lvl4pPr marL="1640839" indent="-228600">
              <a:spcBef>
                <a:spcPts val="500"/>
              </a:spcBef>
              <a:buClrTx/>
              <a:buFontTx/>
              <a:buChar char="–"/>
              <a:defRPr sz="2400"/>
            </a:lvl4pPr>
            <a:lvl5pPr marL="2098039" indent="-228600">
              <a:spcBef>
                <a:spcPts val="500"/>
              </a:spcBef>
              <a:buClrTx/>
              <a:buFontTx/>
              <a:buChar char="»"/>
              <a:defRPr sz="2400"/>
            </a:lvl5pPr>
          </a:lstStyle>
          <a:p>
            <a:pPr lvl="0">
              <a:defRPr sz="1800">
                <a:uFillTx/>
              </a:defRPr>
            </a:pPr>
            <a:r>
              <a:rPr sz="3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116087" y="9398000"/>
            <a:ext cx="368574" cy="3608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ctr" defTabSz="825500">
              <a:defRPr sz="1800"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3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684514" y="237667"/>
            <a:ext cx="2276958" cy="952253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7" name="Shape 7"/>
          <p:cNvSpPr/>
          <p:nvPr/>
        </p:nvSpPr>
        <p:spPr>
          <a:xfrm>
            <a:off x="1208682" y="9426010"/>
            <a:ext cx="10221418" cy="29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7799" marR="57799" defTabSz="1295400">
              <a:buClr>
                <a:srgbClr val="0067AE"/>
              </a:buClr>
              <a:buFont typeface="Arial"/>
              <a:defRPr sz="1400" b="1" i="1">
                <a:solidFill>
                  <a:srgbClr val="0067AE"/>
                </a:solidFill>
                <a:uFill>
                  <a:solidFill>
                    <a:srgbClr val="0067AE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  <a:uFillTx/>
              </a:defRPr>
            </a:pPr>
            <a:r>
              <a:rPr sz="1400" b="1" i="1">
                <a:solidFill>
                  <a:srgbClr val="0067AE"/>
                </a:solidFill>
                <a:uFill>
                  <a:solidFill>
                    <a:srgbClr val="0067AE"/>
                  </a:solidFill>
                </a:uFill>
              </a:rPr>
              <a:t>M.Klein                                                                      DIS 2015, Dallas Texas                                                        28 April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xmlns:p14="http://schemas.microsoft.com/office/powerpoint/2010/main" spd="med"/>
  <p:txStyles>
    <p:titleStyle>
      <a:lvl1pPr marL="57799" marR="57799" defTabSz="1295400">
        <a:defRPr sz="4400" b="1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marL="57799" marR="57799" indent="228600" defTabSz="1295400">
        <a:defRPr sz="4400" b="1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marL="57799" marR="57799" indent="457200" defTabSz="1295400">
        <a:defRPr sz="4400" b="1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marL="57799" marR="57799" indent="685800" defTabSz="1295400">
        <a:defRPr sz="4400" b="1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marL="57799" marR="57799" indent="914400" defTabSz="1295400">
        <a:defRPr sz="4400" b="1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marL="57799" marR="57799" indent="1143000" defTabSz="1295400">
        <a:defRPr sz="4400" b="1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marL="57799" marR="57799" indent="1371600" defTabSz="1295400">
        <a:defRPr sz="4400" b="1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marL="57799" marR="57799" indent="1600200" defTabSz="1295400">
        <a:defRPr sz="4400" b="1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marL="57799" marR="57799" indent="1828800" defTabSz="1295400">
        <a:defRPr sz="4400" b="1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39" marR="57799" indent="-342899" defTabSz="1295400">
        <a:spcBef>
          <a:spcPts val="900"/>
        </a:spcBef>
        <a:buClr>
          <a:srgbClr val="4777B9"/>
        </a:buClr>
        <a:buSzPct val="100000"/>
        <a:buFont typeface="Arial"/>
        <a:buChar char="•"/>
        <a:defRPr sz="38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17207" marR="57799" indent="-319367" defTabSz="1295400">
        <a:spcBef>
          <a:spcPts val="900"/>
        </a:spcBef>
        <a:buClr>
          <a:srgbClr val="4777B9"/>
        </a:buClr>
        <a:buSzPct val="100000"/>
        <a:buFont typeface="Arial"/>
        <a:buChar char="•"/>
        <a:defRPr sz="38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65282" marR="57799" indent="-310242" defTabSz="1295400">
        <a:spcBef>
          <a:spcPts val="900"/>
        </a:spcBef>
        <a:buClr>
          <a:srgbClr val="4777B9"/>
        </a:buClr>
        <a:buSzPct val="100000"/>
        <a:buFont typeface="Arial"/>
        <a:buChar char="•"/>
        <a:defRPr sz="38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4189" marR="57799" indent="-361950" defTabSz="1295400">
        <a:spcBef>
          <a:spcPts val="900"/>
        </a:spcBef>
        <a:buClr>
          <a:srgbClr val="4777B9"/>
        </a:buClr>
        <a:buSzPct val="100000"/>
        <a:buFont typeface="Arial"/>
        <a:buChar char="•"/>
        <a:defRPr sz="38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1389" marR="57799" indent="-361950" defTabSz="1295400">
        <a:spcBef>
          <a:spcPts val="900"/>
        </a:spcBef>
        <a:buClr>
          <a:srgbClr val="4777B9"/>
        </a:buClr>
        <a:buSzPct val="100000"/>
        <a:buFont typeface="Arial"/>
        <a:buChar char="•"/>
        <a:defRPr sz="38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1389" marR="57799" indent="-361950" defTabSz="1295400">
        <a:spcBef>
          <a:spcPts val="900"/>
        </a:spcBef>
        <a:buClr>
          <a:srgbClr val="4777B9"/>
        </a:buClr>
        <a:buSzPct val="100000"/>
        <a:buFont typeface="Arial"/>
        <a:buChar char="•"/>
        <a:defRPr sz="38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1389" marR="57799" indent="-361950" defTabSz="1295400">
        <a:spcBef>
          <a:spcPts val="900"/>
        </a:spcBef>
        <a:buClr>
          <a:srgbClr val="4777B9"/>
        </a:buClr>
        <a:buSzPct val="100000"/>
        <a:buFont typeface="Arial"/>
        <a:buChar char="•"/>
        <a:defRPr sz="38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1389" marR="57799" indent="-361950" defTabSz="1295400">
        <a:spcBef>
          <a:spcPts val="900"/>
        </a:spcBef>
        <a:buClr>
          <a:srgbClr val="4777B9"/>
        </a:buClr>
        <a:buSzPct val="100000"/>
        <a:buFont typeface="Arial"/>
        <a:buChar char="•"/>
        <a:defRPr sz="38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1389" marR="57799" indent="-361950" defTabSz="1295400">
        <a:spcBef>
          <a:spcPts val="900"/>
        </a:spcBef>
        <a:buClr>
          <a:srgbClr val="4777B9"/>
        </a:buClr>
        <a:buSzPct val="100000"/>
        <a:buFont typeface="Arial"/>
        <a:buChar char="•"/>
        <a:defRPr sz="38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825500">
        <a:defRPr b="1" i="1">
          <a:solidFill>
            <a:schemeClr val="tx1"/>
          </a:solidFill>
          <a:uFill>
            <a:solidFill>
              <a:srgbClr val="4777B9"/>
            </a:solidFill>
          </a:uFill>
          <a:latin typeface="+mn-lt"/>
          <a:ea typeface="+mn-ea"/>
          <a:cs typeface="+mn-cs"/>
          <a:sym typeface="Arial"/>
        </a:defRPr>
      </a:lvl1pPr>
      <a:lvl2pPr indent="228600" algn="ctr" defTabSz="825500">
        <a:defRPr b="1" i="1">
          <a:solidFill>
            <a:schemeClr val="tx1"/>
          </a:solidFill>
          <a:uFill>
            <a:solidFill>
              <a:srgbClr val="4777B9"/>
            </a:solidFill>
          </a:uFill>
          <a:latin typeface="+mn-lt"/>
          <a:ea typeface="+mn-ea"/>
          <a:cs typeface="+mn-cs"/>
          <a:sym typeface="Arial"/>
        </a:defRPr>
      </a:lvl2pPr>
      <a:lvl3pPr indent="457200" algn="ctr" defTabSz="825500">
        <a:defRPr b="1" i="1">
          <a:solidFill>
            <a:schemeClr val="tx1"/>
          </a:solidFill>
          <a:uFill>
            <a:solidFill>
              <a:srgbClr val="4777B9"/>
            </a:solidFill>
          </a:uFill>
          <a:latin typeface="+mn-lt"/>
          <a:ea typeface="+mn-ea"/>
          <a:cs typeface="+mn-cs"/>
          <a:sym typeface="Arial"/>
        </a:defRPr>
      </a:lvl3pPr>
      <a:lvl4pPr indent="685800" algn="ctr" defTabSz="825500">
        <a:defRPr b="1" i="1">
          <a:solidFill>
            <a:schemeClr val="tx1"/>
          </a:solidFill>
          <a:uFill>
            <a:solidFill>
              <a:srgbClr val="4777B9"/>
            </a:solidFill>
          </a:uFill>
          <a:latin typeface="+mn-lt"/>
          <a:ea typeface="+mn-ea"/>
          <a:cs typeface="+mn-cs"/>
          <a:sym typeface="Arial"/>
        </a:defRPr>
      </a:lvl4pPr>
      <a:lvl5pPr indent="914400" algn="ctr" defTabSz="825500">
        <a:defRPr b="1" i="1">
          <a:solidFill>
            <a:schemeClr val="tx1"/>
          </a:solidFill>
          <a:uFill>
            <a:solidFill>
              <a:srgbClr val="4777B9"/>
            </a:solidFill>
          </a:uFill>
          <a:latin typeface="+mn-lt"/>
          <a:ea typeface="+mn-ea"/>
          <a:cs typeface="+mn-cs"/>
          <a:sym typeface="Arial"/>
        </a:defRPr>
      </a:lvl5pPr>
      <a:lvl6pPr indent="1143000" algn="ctr" defTabSz="825500">
        <a:defRPr b="1" i="1">
          <a:solidFill>
            <a:schemeClr val="tx1"/>
          </a:solidFill>
          <a:uFill>
            <a:solidFill>
              <a:srgbClr val="4777B9"/>
            </a:solidFill>
          </a:uFill>
          <a:latin typeface="+mn-lt"/>
          <a:ea typeface="+mn-ea"/>
          <a:cs typeface="+mn-cs"/>
          <a:sym typeface="Arial"/>
        </a:defRPr>
      </a:lvl6pPr>
      <a:lvl7pPr indent="1371600" algn="ctr" defTabSz="825500">
        <a:defRPr b="1" i="1">
          <a:solidFill>
            <a:schemeClr val="tx1"/>
          </a:solidFill>
          <a:uFill>
            <a:solidFill>
              <a:srgbClr val="4777B9"/>
            </a:solidFill>
          </a:uFill>
          <a:latin typeface="+mn-lt"/>
          <a:ea typeface="+mn-ea"/>
          <a:cs typeface="+mn-cs"/>
          <a:sym typeface="Arial"/>
        </a:defRPr>
      </a:lvl7pPr>
      <a:lvl8pPr indent="1600200" algn="ctr" defTabSz="825500">
        <a:defRPr b="1" i="1">
          <a:solidFill>
            <a:schemeClr val="tx1"/>
          </a:solidFill>
          <a:uFill>
            <a:solidFill>
              <a:srgbClr val="4777B9"/>
            </a:solidFill>
          </a:uFill>
          <a:latin typeface="+mn-lt"/>
          <a:ea typeface="+mn-ea"/>
          <a:cs typeface="+mn-cs"/>
          <a:sym typeface="Arial"/>
        </a:defRPr>
      </a:lvl8pPr>
      <a:lvl9pPr indent="1828800" algn="ctr" defTabSz="825500">
        <a:defRPr b="1" i="1">
          <a:solidFill>
            <a:schemeClr val="tx1"/>
          </a:solidFill>
          <a:uFill>
            <a:solidFill>
              <a:srgbClr val="4777B9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lhec.cern.c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indico.cern.ch/event/337673/session/5/contribution/2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hyperlink" Target="https://indico.cern.ch/event/183282/session/12/contribution/54/material/slides/1.pdf" TargetMode="External"/><Relationship Id="rId6" Type="http://schemas.openxmlformats.org/officeDocument/2006/relationships/hyperlink" Target="https://indico.cern.ch/event/278903/session/13/contribution/56/material/slides/1.pdf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openxmlformats.org/officeDocument/2006/relationships/image" Target="../media/image41.png"/><Relationship Id="rId6" Type="http://schemas.openxmlformats.org/officeDocument/2006/relationships/image" Target="../media/image42.jpe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vnsrv.desy.de/public/aidasoft/DD4hep/trunk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http://aidasoft.web.cern.ch/DD4he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1997728"/>
            <a:ext cx="10464800" cy="1953098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/>
            </a:pPr>
            <a:r>
              <a:rPr sz="5400" dirty="0" smtClean="0"/>
              <a:t>Detector</a:t>
            </a:r>
            <a:r>
              <a:rPr lang="en-GB" sz="5400" dirty="0" smtClean="0"/>
              <a:t>(s)</a:t>
            </a:r>
            <a:r>
              <a:rPr sz="5400" dirty="0" smtClean="0"/>
              <a:t> </a:t>
            </a:r>
            <a:r>
              <a:rPr sz="5400" dirty="0"/>
              <a:t>for 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sz="5400" dirty="0" smtClean="0"/>
              <a:t>Energy</a:t>
            </a:r>
            <a:r>
              <a:rPr sz="5400" dirty="0"/>
              <a:t>-Frontier </a:t>
            </a:r>
            <a:r>
              <a:rPr sz="5400" dirty="0" smtClean="0"/>
              <a:t>e</a:t>
            </a:r>
            <a:r>
              <a:rPr lang="en-GB" sz="5400" dirty="0" smtClean="0"/>
              <a:t>h</a:t>
            </a:r>
            <a:r>
              <a:rPr sz="5400" dirty="0" smtClean="0"/>
              <a:t> </a:t>
            </a:r>
            <a:r>
              <a:rPr sz="5400" dirty="0"/>
              <a:t>Scattering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088574" y="4981619"/>
            <a:ext cx="11170360" cy="38608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2800" dirty="0" err="1" smtClean="0"/>
              <a:t>A.Gaddi</a:t>
            </a:r>
            <a:r>
              <a:rPr lang="en-GB" sz="2800" dirty="0" smtClean="0"/>
              <a:t>, </a:t>
            </a:r>
            <a:r>
              <a:rPr sz="2800" u="sng" dirty="0" smtClean="0"/>
              <a:t>P.Kostka</a:t>
            </a:r>
            <a:r>
              <a:rPr sz="2800" dirty="0"/>
              <a:t>, P.Laycock, E.Pilicer, A.Polini</a:t>
            </a:r>
          </a:p>
          <a:p>
            <a:pPr lvl="0">
              <a:defRPr sz="1800"/>
            </a:pPr>
            <a:r>
              <a:rPr sz="2400" dirty="0"/>
              <a:t>on behalf of the LHeC Study Group</a:t>
            </a:r>
            <a:br>
              <a:rPr sz="2400" dirty="0"/>
            </a:br>
            <a:endParaRPr sz="2400" dirty="0"/>
          </a:p>
          <a:p>
            <a:pPr lvl="0">
              <a:defRPr sz="1800"/>
            </a:pPr>
            <a:r>
              <a:rPr sz="2400" dirty="0"/>
              <a:t>presented by M.Klein</a:t>
            </a:r>
          </a:p>
          <a:p>
            <a:pPr lvl="0">
              <a:defRPr sz="1800"/>
            </a:pPr>
            <a:endParaRPr sz="2400" dirty="0"/>
          </a:p>
          <a:p>
            <a:pPr lvl="0">
              <a:defRPr sz="1800"/>
            </a:pPr>
            <a:r>
              <a:rPr sz="2400" dirty="0">
                <a:hlinkClick r:id="rId2"/>
              </a:rPr>
              <a:t>http:/</a:t>
            </a:r>
            <a:r>
              <a:rPr sz="2400" dirty="0" smtClean="0">
                <a:hlinkClick r:id="rId2"/>
              </a:rPr>
              <a:t>/</a:t>
            </a:r>
            <a:r>
              <a:rPr lang="en-GB" sz="2400" dirty="0" smtClean="0">
                <a:hlinkClick r:id="rId2"/>
              </a:rPr>
              <a:t>www.lhec.</a:t>
            </a:r>
            <a:r>
              <a:rPr sz="2400" dirty="0" smtClean="0">
                <a:hlinkClick r:id="rId2"/>
              </a:rPr>
              <a:t>cern.ch</a:t>
            </a:r>
            <a:r>
              <a:rPr lang="en-GB" sz="2400" dirty="0" smtClean="0">
                <a:solidFill>
                  <a:srgbClr val="FF0000"/>
                </a:solidFill>
              </a:rPr>
              <a:t> [next workshop 24-26.6.2015]</a:t>
            </a:r>
            <a:endParaRPr sz="2400" dirty="0">
              <a:solidFill>
                <a:srgbClr val="FF0000"/>
              </a:solidFill>
            </a:endParaRPr>
          </a:p>
          <a:p>
            <a:pPr lvl="0">
              <a:defRPr sz="1800"/>
            </a:pPr>
            <a:endParaRPr sz="2400" dirty="0"/>
          </a:p>
          <a:p>
            <a:pPr lvl="0">
              <a:defRPr sz="1800"/>
            </a:pPr>
            <a:r>
              <a:rPr dirty="0"/>
              <a:t>CDR: “A Large Hadron Electron Collider at CERN” </a:t>
            </a:r>
            <a:br>
              <a:rPr dirty="0"/>
            </a:br>
            <a:r>
              <a:rPr dirty="0"/>
              <a:t>LHeC Study Group, [arXiv:1206.2913] </a:t>
            </a:r>
            <a:br>
              <a:rPr dirty="0"/>
            </a:br>
            <a:r>
              <a:rPr dirty="0"/>
              <a:t>J. Phys. G: Nucl. Part. Phys. 39 (2012) 075001</a:t>
            </a:r>
          </a:p>
          <a:p>
            <a:pPr lvl="0">
              <a:defRPr sz="1800"/>
            </a:pPr>
            <a:r>
              <a:rPr dirty="0"/>
              <a:t>“On the Relation of the LHeC and the LHC” [arXiv:1211.5102]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creen Shot 2015-04-22 at 12.10.31.png"/>
          <p:cNvPicPr/>
          <p:nvPr/>
        </p:nvPicPr>
        <p:blipFill>
          <a:blip r:embed="rId2">
            <a:extLst/>
          </a:blip>
          <a:srcRect r="2399"/>
          <a:stretch>
            <a:fillRect/>
          </a:stretch>
        </p:blipFill>
        <p:spPr>
          <a:xfrm>
            <a:off x="8538371" y="5710887"/>
            <a:ext cx="4140003" cy="1509949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2179655" y="939800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10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3101280" y="82550"/>
            <a:ext cx="6802240" cy="1193800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Interaction Region Design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520700" y="1545367"/>
            <a:ext cx="11963400" cy="2835657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defRPr sz="1800">
                <a:uFillTx/>
              </a:defRPr>
            </a:pPr>
            <a:r>
              <a:rPr sz="2400" b="1" dirty="0">
                <a:solidFill>
                  <a:srgbClr val="043CFF"/>
                </a:solidFill>
                <a:uFill>
                  <a:solidFill>
                    <a:srgbClr val="043CFF"/>
                  </a:solidFill>
                </a:uFill>
              </a:rPr>
              <a:t>Beam Pipe </a:t>
            </a:r>
            <a:r>
              <a:rPr sz="2400" b="1" dirty="0">
                <a:uFill>
                  <a:solidFill/>
                </a:uFill>
              </a:rPr>
              <a:t>-  </a:t>
            </a:r>
          </a:p>
          <a:p>
            <a:pPr lvl="2">
              <a:defRPr sz="1800">
                <a:uFillTx/>
              </a:defRPr>
            </a:pPr>
            <a:r>
              <a:rPr sz="2400" b="1" dirty="0">
                <a:uFill>
                  <a:solidFill/>
                </a:uFill>
              </a:rPr>
              <a:t>low X</a:t>
            </a:r>
            <a:r>
              <a:rPr sz="2400" b="1" baseline="-5999" dirty="0">
                <a:uFill>
                  <a:solidFill/>
                </a:uFill>
              </a:rPr>
              <a:t>0</a:t>
            </a:r>
            <a:r>
              <a:rPr sz="2400" b="1" dirty="0">
                <a:uFill>
                  <a:solidFill/>
                </a:uFill>
              </a:rPr>
              <a:t>, λ</a:t>
            </a:r>
            <a:r>
              <a:rPr sz="2400" b="1" baseline="-5999" dirty="0">
                <a:uFill>
                  <a:solidFill/>
                </a:uFill>
              </a:rPr>
              <a:t>I</a:t>
            </a:r>
            <a:r>
              <a:rPr sz="2400" b="1" dirty="0">
                <a:uFill>
                  <a:solidFill/>
                </a:uFill>
              </a:rPr>
              <a:t> material, stable, capable for </a:t>
            </a:r>
            <a:r>
              <a:rPr lang="en-GB" sz="2400" b="1" dirty="0" smtClean="0"/>
              <a:t>very </a:t>
            </a:r>
            <a:r>
              <a:rPr lang="en-GB" sz="2400" b="1" dirty="0" err="1" smtClean="0"/>
              <a:t>fwd</a:t>
            </a:r>
            <a:r>
              <a:rPr lang="en-GB" sz="2400" b="1" dirty="0" smtClean="0"/>
              <a:t>/</a:t>
            </a:r>
            <a:r>
              <a:rPr lang="en-GB" sz="2400" b="1" dirty="0" err="1" smtClean="0"/>
              <a:t>bwd</a:t>
            </a:r>
            <a:r>
              <a:rPr sz="2400" b="1" dirty="0" smtClean="0">
                <a:uFill>
                  <a:solidFill/>
                </a:uFill>
              </a:rPr>
              <a:t> </a:t>
            </a:r>
            <a:r>
              <a:rPr sz="2400" b="1" dirty="0">
                <a:uFill>
                  <a:solidFill/>
                </a:uFill>
              </a:rPr>
              <a:t>tracks !</a:t>
            </a:r>
          </a:p>
          <a:p>
            <a:pPr lvl="2">
              <a:defRPr sz="1800">
                <a:uFillTx/>
              </a:defRPr>
            </a:pPr>
            <a:r>
              <a:rPr sz="2400" b="1" dirty="0">
                <a:uFill>
                  <a:solidFill/>
                </a:uFill>
              </a:rPr>
              <a:t>allowing low p</a:t>
            </a:r>
            <a:r>
              <a:rPr sz="2400" b="1" baseline="-5999" dirty="0">
                <a:uFill>
                  <a:solidFill/>
                </a:uFill>
              </a:rPr>
              <a:t>T</a:t>
            </a:r>
            <a:r>
              <a:rPr sz="2400" b="1" dirty="0">
                <a:uFill>
                  <a:solidFill/>
                </a:uFill>
              </a:rPr>
              <a:t> particle measurement</a:t>
            </a:r>
            <a:br>
              <a:rPr sz="2400" b="1" dirty="0">
                <a:uFill>
                  <a:solidFill/>
                </a:uFill>
              </a:rPr>
            </a:br>
            <a:endParaRPr sz="2400" b="1" dirty="0">
              <a:uFill>
                <a:solidFill/>
              </a:uFill>
            </a:endParaRPr>
          </a:p>
          <a:p>
            <a:pPr marL="342900" lvl="0" indent="-342900">
              <a:defRPr sz="1800">
                <a:uFillTx/>
              </a:defRPr>
            </a:pPr>
            <a:r>
              <a:rPr sz="2400" b="1" dirty="0">
                <a:uFill>
                  <a:solidFill/>
                </a:uFill>
              </a:rPr>
              <a:t>SR - masks / absorber placements - critical issue for ep-detector</a:t>
            </a:r>
            <a:br>
              <a:rPr sz="2400" b="1" dirty="0">
                <a:uFill>
                  <a:solidFill/>
                </a:uFill>
              </a:rPr>
            </a:br>
            <a:r>
              <a:rPr sz="2400" b="1" dirty="0">
                <a:uFill>
                  <a:solidFill/>
                </a:uFill>
              </a:rPr>
              <a:t>machine lattice combined with detector magnet setup (inner dipole &amp; solenoid)</a:t>
            </a:r>
          </a:p>
        </p:txBody>
      </p:sp>
      <p:sp>
        <p:nvSpPr>
          <p:cNvPr id="179" name="Shape 179"/>
          <p:cNvSpPr/>
          <p:nvPr/>
        </p:nvSpPr>
        <p:spPr>
          <a:xfrm>
            <a:off x="12179655" y="9398000"/>
            <a:ext cx="241438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825500">
              <a:defRPr sz="1800"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b="0" i="0">
                <a:solidFill>
                  <a:srgbClr val="000000"/>
                </a:solidFill>
                <a:uFillTx/>
              </a:defRPr>
            </a:pPr>
            <a:r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￼</a:t>
            </a:r>
          </a:p>
        </p:txBody>
      </p:sp>
      <p:pic>
        <p:nvPicPr>
          <p:cNvPr id="180" name="Screen Shot 2015-03-22 at 13.23.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6215" y="4554790"/>
            <a:ext cx="7936311" cy="382230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8671994" y="7085330"/>
            <a:ext cx="3872955" cy="745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57799" lvl="0" defTabSz="1295400">
              <a:spcBef>
                <a:spcPts val="900"/>
              </a:spcBef>
              <a:buClr>
                <a:srgbClr val="4777B9"/>
              </a:buClr>
              <a:buFont typeface="Arial"/>
              <a:defRPr sz="1800"/>
            </a:pPr>
            <a:r>
              <a:rPr sz="24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LHeC accelerator lattice</a:t>
            </a:r>
          </a:p>
          <a:p>
            <a:pPr marR="57799" lvl="0" defTabSz="1295400">
              <a:spcBef>
                <a:spcPts val="900"/>
              </a:spcBef>
              <a:buClr>
                <a:srgbClr val="4777B9"/>
              </a:buClr>
              <a:buFont typeface="Arial"/>
              <a:defRPr sz="1800"/>
            </a:pPr>
            <a:r>
              <a:rPr sz="12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courtesy H.Burkhardt;   (scaled !! )</a:t>
            </a:r>
          </a:p>
        </p:txBody>
      </p:sp>
      <p:sp>
        <p:nvSpPr>
          <p:cNvPr id="182" name="Shape 182"/>
          <p:cNvSpPr/>
          <p:nvPr/>
        </p:nvSpPr>
        <p:spPr>
          <a:xfrm>
            <a:off x="7965654" y="6242328"/>
            <a:ext cx="762001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R="57799" defTabSz="1295400">
              <a:spcBef>
                <a:spcPts val="900"/>
              </a:spcBef>
              <a:buClr>
                <a:srgbClr val="4777B9"/>
              </a:buClr>
              <a:buFont typeface="Arial"/>
              <a:defRPr sz="2400"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←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11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12116087" y="9398000"/>
            <a:ext cx="36857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825500">
              <a:defRPr sz="1800"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b="0" i="0">
                <a:solidFill>
                  <a:srgbClr val="000000"/>
                </a:solidFill>
                <a:uFillTx/>
              </a:defRPr>
            </a:pPr>
            <a:r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￼</a:t>
            </a:r>
          </a:p>
        </p:txBody>
      </p:sp>
      <p:sp>
        <p:nvSpPr>
          <p:cNvPr id="237" name="Shape 237"/>
          <p:cNvSpPr/>
          <p:nvPr/>
        </p:nvSpPr>
        <p:spPr>
          <a:xfrm>
            <a:off x="1997370" y="6506633"/>
            <a:ext cx="9010060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 b="1">
                <a:solidFill>
                  <a:srgbClr val="1342FF"/>
                </a:solidFill>
              </a:rPr>
              <a:t>Interaction region design - Impact of Synchrotron Radiation</a:t>
            </a:r>
            <a:br>
              <a:rPr sz="2000" b="1">
                <a:solidFill>
                  <a:srgbClr val="1342FF"/>
                </a:solidFill>
              </a:rPr>
            </a:br>
            <a:endParaRPr sz="2000" b="1">
              <a:solidFill>
                <a:srgbClr val="1342FF"/>
              </a:solidFill>
            </a:endParaRPr>
          </a:p>
          <a:p>
            <a:pPr lvl="0">
              <a:defRPr sz="1800"/>
            </a:pPr>
            <a:r>
              <a:rPr sz="2000" b="1">
                <a:solidFill>
                  <a:srgbClr val="1342FF"/>
                </a:solidFill>
              </a:rPr>
              <a:t>Elliptical Beam Pipe and Vertex Pixel Detector placement around</a:t>
            </a:r>
          </a:p>
          <a:p>
            <a:pPr lvl="0">
              <a:defRPr sz="1800"/>
            </a:pPr>
            <a:endParaRPr sz="2000" b="1">
              <a:solidFill>
                <a:srgbClr val="1342FF"/>
              </a:solidFill>
            </a:endParaRPr>
          </a:p>
          <a:p>
            <a:pPr lvl="0">
              <a:defRPr sz="1800"/>
            </a:pPr>
            <a:r>
              <a:rPr sz="2000" b="1">
                <a:solidFill>
                  <a:srgbClr val="1342FF"/>
                </a:solidFill>
              </a:rPr>
              <a:t>1</a:t>
            </a:r>
            <a:r>
              <a:rPr sz="2000" b="1" baseline="31999">
                <a:solidFill>
                  <a:srgbClr val="1342FF"/>
                </a:solidFill>
              </a:rPr>
              <a:t>st</a:t>
            </a:r>
            <a:r>
              <a:rPr sz="2000" b="1">
                <a:solidFill>
                  <a:srgbClr val="1342FF"/>
                </a:solidFill>
              </a:rPr>
              <a:t> version describes sensitive / passive elements </a:t>
            </a:r>
          </a:p>
          <a:p>
            <a:pPr lvl="0">
              <a:defRPr sz="1800"/>
            </a:pPr>
            <a:r>
              <a:rPr sz="2000" b="1">
                <a:solidFill>
                  <a:srgbClr val="1342FF"/>
                </a:solidFill>
              </a:rPr>
              <a:t>(sensors / support structure / I-O elements) </a:t>
            </a:r>
          </a:p>
          <a:p>
            <a:pPr lvl="0">
              <a:defRPr sz="1800"/>
            </a:pPr>
            <a:r>
              <a:rPr sz="2000" b="1">
                <a:solidFill>
                  <a:srgbClr val="1342FF"/>
                </a:solidFill>
              </a:rPr>
              <a:t>Many details to be solved</a:t>
            </a:r>
          </a:p>
          <a:p>
            <a:pPr lvl="0">
              <a:defRPr sz="1800"/>
            </a:pPr>
            <a:endParaRPr sz="2000" b="1">
              <a:solidFill>
                <a:srgbClr val="1342FF"/>
              </a:solidFill>
            </a:endParaRPr>
          </a:p>
          <a:p>
            <a:pPr lvl="0">
              <a:defRPr sz="1800"/>
            </a:pPr>
            <a:r>
              <a:rPr sz="2000" b="1">
                <a:solidFill>
                  <a:srgbClr val="1342FF"/>
                </a:solidFill>
              </a:rPr>
              <a:t>LHeC/FCC-he design differ in fwd/bwd wheels placement only (currently)</a:t>
            </a:r>
          </a:p>
        </p:txBody>
      </p:sp>
      <p:sp>
        <p:nvSpPr>
          <p:cNvPr id="238" name="Shape 238"/>
          <p:cNvSpPr/>
          <p:nvPr/>
        </p:nvSpPr>
        <p:spPr>
          <a:xfrm>
            <a:off x="4112374" y="82550"/>
            <a:ext cx="4703357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defTabSz="1295400">
              <a:def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0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Tracker</a:t>
            </a:r>
            <a:r>
              <a:rPr lang="en-GB" sz="40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Design</a:t>
            </a:r>
            <a:endParaRPr sz="40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grpSp>
        <p:nvGrpSpPr>
          <p:cNvPr id="251" name="Group 251"/>
          <p:cNvGrpSpPr/>
          <p:nvPr/>
        </p:nvGrpSpPr>
        <p:grpSpPr>
          <a:xfrm>
            <a:off x="946453" y="1495873"/>
            <a:ext cx="10748755" cy="4936090"/>
            <a:chOff x="2955" y="-27"/>
            <a:chExt cx="10748753" cy="4936089"/>
          </a:xfrm>
        </p:grpSpPr>
        <p:grpSp>
          <p:nvGrpSpPr>
            <p:cNvPr id="248" name="Group 248"/>
            <p:cNvGrpSpPr/>
            <p:nvPr/>
          </p:nvGrpSpPr>
          <p:grpSpPr>
            <a:xfrm>
              <a:off x="2955" y="-28"/>
              <a:ext cx="10748754" cy="4936090"/>
              <a:chOff x="2955" y="-27"/>
              <a:chExt cx="10748752" cy="4936089"/>
            </a:xfrm>
          </p:grpSpPr>
          <p:pic>
            <p:nvPicPr>
              <p:cNvPr id="239" name="FCChe_sol_big_sol_ell-cent-tracker-persp-View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6828598" y="-28"/>
                <a:ext cx="3923111" cy="25781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247" name="Group 247"/>
              <p:cNvGrpSpPr/>
              <p:nvPr/>
            </p:nvGrpSpPr>
            <p:grpSpPr>
              <a:xfrm>
                <a:off x="2955" y="2193171"/>
                <a:ext cx="9590739" cy="2742891"/>
                <a:chOff x="2955" y="-47"/>
                <a:chExt cx="9590738" cy="2742890"/>
              </a:xfrm>
            </p:grpSpPr>
            <p:grpSp>
              <p:nvGrpSpPr>
                <p:cNvPr id="242" name="Group 242"/>
                <p:cNvGrpSpPr/>
                <p:nvPr/>
              </p:nvGrpSpPr>
              <p:grpSpPr>
                <a:xfrm>
                  <a:off x="2955" y="45654"/>
                  <a:ext cx="988060" cy="564127"/>
                  <a:chOff x="2955" y="0"/>
                  <a:chExt cx="988059" cy="564125"/>
                </a:xfrm>
              </p:grpSpPr>
              <p:sp>
                <p:nvSpPr>
                  <p:cNvPr id="240" name="Shape 240"/>
                  <p:cNvSpPr/>
                  <p:nvPr/>
                </p:nvSpPr>
                <p:spPr>
                  <a:xfrm>
                    <a:off x="144826" y="0"/>
                    <a:ext cx="846189" cy="564126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 marL="57799" marR="57799" defTabSz="1295400">
                      <a:spcBef>
                        <a:spcPts val="900"/>
                      </a:spcBef>
                      <a:buClr>
                        <a:srgbClr val="4777B9"/>
                      </a:buClr>
                      <a:buFont typeface="Arial"/>
                      <a:defRPr sz="2400" i="1">
                        <a:solidFill>
                          <a:srgbClr val="E32400"/>
                        </a:solidFill>
                        <a:uFill>
                          <a:solidFill>
                            <a:srgbClr val="E32400"/>
                          </a:solidFill>
                        </a:uFill>
                        <a:latin typeface="+mn-lt"/>
                        <a:ea typeface="+mn-ea"/>
                        <a:cs typeface="+mn-cs"/>
                        <a:sym typeface="Arial"/>
                      </a:defRPr>
                    </a:lvl1pPr>
                  </a:lstStyle>
                  <a:p>
                    <a:pPr lvl="0">
                      <a:defRPr sz="1800" i="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sz="2400" i="1">
                        <a:solidFill>
                          <a:srgbClr val="E32400"/>
                        </a:solidFill>
                        <a:uFill>
                          <a:solidFill>
                            <a:srgbClr val="E32400"/>
                          </a:solidFill>
                        </a:uFill>
                      </a:rPr>
                      <a:t>e∓</a:t>
                    </a:r>
                  </a:p>
                </p:txBody>
              </p:sp>
              <p:sp>
                <p:nvSpPr>
                  <p:cNvPr id="241" name="Shape 241"/>
                  <p:cNvSpPr/>
                  <p:nvPr/>
                </p:nvSpPr>
                <p:spPr>
                  <a:xfrm>
                    <a:off x="2955" y="333801"/>
                    <a:ext cx="827690" cy="16322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32400"/>
                    </a:solidFill>
                    <a:prstDash val="solid"/>
                    <a:round/>
                    <a:tailEnd type="stealth" w="med" len="med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</p:grpSp>
            <p:grpSp>
              <p:nvGrpSpPr>
                <p:cNvPr id="245" name="Group 245"/>
                <p:cNvGrpSpPr/>
                <p:nvPr/>
              </p:nvGrpSpPr>
              <p:grpSpPr>
                <a:xfrm>
                  <a:off x="8522977" y="1657293"/>
                  <a:ext cx="1070717" cy="569551"/>
                  <a:chOff x="2955" y="0"/>
                  <a:chExt cx="1070716" cy="569549"/>
                </a:xfrm>
              </p:grpSpPr>
              <p:sp>
                <p:nvSpPr>
                  <p:cNvPr id="243" name="Shape 243"/>
                  <p:cNvSpPr/>
                  <p:nvPr/>
                </p:nvSpPr>
                <p:spPr>
                  <a:xfrm>
                    <a:off x="227482" y="0"/>
                    <a:ext cx="846190" cy="51959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0" tIns="0" rIns="0" bIns="0" numCol="1" anchor="t">
                    <a:noAutofit/>
                  </a:bodyPr>
                  <a:lstStyle>
                    <a:lvl1pPr marL="57799" marR="57799" defTabSz="1295400">
                      <a:spcBef>
                        <a:spcPts val="900"/>
                      </a:spcBef>
                      <a:buClr>
                        <a:srgbClr val="4777B9"/>
                      </a:buClr>
                      <a:buFont typeface="Arial"/>
                      <a:defRPr sz="2400" i="1">
                        <a:solidFill>
                          <a:srgbClr val="E32400"/>
                        </a:solidFill>
                        <a:uFill>
                          <a:solidFill>
                            <a:srgbClr val="E32400"/>
                          </a:solidFill>
                        </a:uFill>
                        <a:latin typeface="+mn-lt"/>
                        <a:ea typeface="+mn-ea"/>
                        <a:cs typeface="+mn-cs"/>
                        <a:sym typeface="Arial"/>
                      </a:defRPr>
                    </a:lvl1pPr>
                  </a:lstStyle>
                  <a:p>
                    <a:pPr lvl="0">
                      <a:defRPr sz="1800" i="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sz="2400" i="1">
                        <a:solidFill>
                          <a:srgbClr val="E32400"/>
                        </a:solidFill>
                        <a:uFill>
                          <a:solidFill>
                            <a:srgbClr val="E32400"/>
                          </a:solidFill>
                        </a:uFill>
                      </a:rPr>
                      <a:t>p/A</a:t>
                    </a:r>
                  </a:p>
                </p:txBody>
              </p:sp>
              <p:sp>
                <p:nvSpPr>
                  <p:cNvPr id="244" name="Shape 244"/>
                  <p:cNvSpPr/>
                  <p:nvPr/>
                </p:nvSpPr>
                <p:spPr>
                  <a:xfrm>
                    <a:off x="2955" y="406324"/>
                    <a:ext cx="827690" cy="163226"/>
                  </a:xfrm>
                  <a:prstGeom prst="line">
                    <a:avLst/>
                  </a:prstGeom>
                  <a:noFill/>
                  <a:ln w="38100" cap="flat">
                    <a:solidFill>
                      <a:srgbClr val="E32400"/>
                    </a:solidFill>
                    <a:prstDash val="solid"/>
                    <a:round/>
                    <a:headEnd type="stealth" w="med" len="med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</p:grpSp>
            <p:pic>
              <p:nvPicPr>
                <p:cNvPr id="246" name="Lhe=Detector.png"/>
                <p:cNvPicPr/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813286" y="-48"/>
                  <a:ext cx="7673229" cy="274289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249" name="Shape 249"/>
            <p:cNvSpPr/>
            <p:nvPr/>
          </p:nvSpPr>
          <p:spPr>
            <a:xfrm>
              <a:off x="6042405" y="815212"/>
              <a:ext cx="846189" cy="519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57799" marR="57799" defTabSz="1295400">
                <a:spcBef>
                  <a:spcPts val="900"/>
                </a:spcBef>
                <a:buClr>
                  <a:srgbClr val="4777B9"/>
                </a:buClr>
                <a:buFont typeface="Arial"/>
                <a:defRPr sz="2400" i="1">
                  <a:solidFill>
                    <a:srgbClr val="E32400"/>
                  </a:solidFill>
                  <a:uFill>
                    <a:solidFill>
                      <a:srgbClr val="E324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  <a:uFillTx/>
                </a:defRPr>
              </a:pPr>
              <a:r>
                <a:rPr sz="2400" i="1">
                  <a:solidFill>
                    <a:srgbClr val="E32400"/>
                  </a:solidFill>
                  <a:uFill>
                    <a:solidFill>
                      <a:srgbClr val="E32400"/>
                    </a:solidFill>
                  </a:uFill>
                </a:rPr>
                <a:t>p/A</a:t>
              </a:r>
            </a:p>
          </p:txBody>
        </p:sp>
        <p:sp>
          <p:nvSpPr>
            <p:cNvPr id="250" name="Shape 250"/>
            <p:cNvSpPr/>
            <p:nvPr/>
          </p:nvSpPr>
          <p:spPr>
            <a:xfrm flipH="1">
              <a:off x="6034780" y="1243778"/>
              <a:ext cx="2489673" cy="43458"/>
            </a:xfrm>
            <a:prstGeom prst="line">
              <a:avLst/>
            </a:prstGeom>
            <a:noFill/>
            <a:ln w="38100" cap="flat">
              <a:solidFill>
                <a:srgbClr val="E32400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579314" y="6514011"/>
            <a:ext cx="2231793" cy="2318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Also: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Helvetica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</a:rPr>
              <a:t>cf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talk by Tim Jones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a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Helvetica"/>
              </a:rPr>
              <a:t>t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Helvetica"/>
              </a:rPr>
              <a:t>LHeC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Helvetica"/>
              </a:rPr>
              <a:t> WS 2014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Helvetica"/>
              </a:rPr>
              <a:t>MUCH smaller than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ew ATLAS or CMS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Helvetica"/>
              </a:rPr>
              <a:t>Trackers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Helvetica"/>
              </a:rPr>
              <a:t> for HL LHC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aseline="0" dirty="0" smtClean="0">
                <a:solidFill>
                  <a:srgbClr val="000000"/>
                </a:solidFill>
                <a:latin typeface="+mn-lt"/>
              </a:rPr>
              <a:t>No pileup, e-h </a:t>
            </a:r>
            <a:r>
              <a:rPr lang="en-US" sz="1800" baseline="0" dirty="0" err="1" smtClean="0">
                <a:solidFill>
                  <a:srgbClr val="000000"/>
                </a:solidFill>
                <a:latin typeface="+mn-lt"/>
              </a:rPr>
              <a:t>asy</a:t>
            </a:r>
            <a:r>
              <a:rPr lang="en-US" sz="1800" baseline="0" dirty="0" smtClean="0">
                <a:solidFill>
                  <a:srgbClr val="000000"/>
                </a:solidFill>
                <a:latin typeface="+mn-lt"/>
              </a:rPr>
              <a:t>..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12116087" y="9398000"/>
            <a:ext cx="36857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825500">
              <a:defRPr sz="1800"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b="0" i="0">
                <a:solidFill>
                  <a:srgbClr val="000000"/>
                </a:solidFill>
                <a:uFillTx/>
              </a:defRPr>
            </a:pPr>
            <a:r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￼</a:t>
            </a:r>
          </a:p>
        </p:txBody>
      </p:sp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xfrm>
            <a:off x="1828800" y="353080"/>
            <a:ext cx="9347200" cy="812801"/>
          </a:xfrm>
          <a:prstGeom prst="rect">
            <a:avLst/>
          </a:prstGeom>
        </p:spPr>
        <p:txBody>
          <a:bodyPr lIns="0" tIns="0" rIns="0" bIns="0" anchor="b"/>
          <a:lstStyle>
            <a:lvl1pPr marL="0" marR="0" algn="ctr" defTabSz="584200">
              <a:defRPr sz="4000" b="0" baseline="31999">
                <a:uFillTx/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4000" baseline="31999">
                <a:solidFill>
                  <a:srgbClr val="FFFFFF"/>
                </a:solidFill>
              </a:rPr>
              <a:t>Pythia-event → LHeC-Higgs-bƀ→ DDG4 →LHeC-DDEve       </a:t>
            </a:r>
          </a:p>
        </p:txBody>
      </p:sp>
      <p:sp>
        <p:nvSpPr>
          <p:cNvPr id="255" name="Shape 255"/>
          <p:cNvSpPr/>
          <p:nvPr/>
        </p:nvSpPr>
        <p:spPr>
          <a:xfrm>
            <a:off x="2330450" y="915528"/>
            <a:ext cx="1612901" cy="36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ctr" defTabSz="584200">
              <a:defRPr sz="2000" baseline="31999">
                <a:solidFill>
                  <a:srgbClr val="FFFFFF"/>
                </a:solidFill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2000" baseline="31999">
                <a:solidFill>
                  <a:srgbClr val="FFFFFF"/>
                </a:solidFill>
              </a:rPr>
              <a:t>courtesy U.Klein</a:t>
            </a:r>
          </a:p>
        </p:txBody>
      </p:sp>
      <p:pic>
        <p:nvPicPr>
          <p:cNvPr id="256" name="Screen Shot 2015-03-21 at 23.11.0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811" y="1841463"/>
            <a:ext cx="11867178" cy="708667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681090" y="1425315"/>
            <a:ext cx="829917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rgbClr val="000000"/>
                </a:solidFill>
              </a:rPr>
              <a:t>E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vent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displays - now managed to illustrate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90"/>
                </a:solidFill>
                <a:effectLst/>
                <a:uFillTx/>
                <a:sym typeface="Helvetica"/>
              </a:rPr>
              <a:t> hits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,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Helvetica"/>
              </a:rPr>
              <a:t> tracks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, 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sym typeface="Helvetica"/>
              </a:rPr>
              <a:t>energy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depositions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creen Shot 2015-04-24 at 21.37.0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5070" y="1450181"/>
            <a:ext cx="3594660" cy="3584576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1828800" y="273050"/>
            <a:ext cx="9347200" cy="812801"/>
          </a:xfrm>
          <a:prstGeom prst="rect">
            <a:avLst/>
          </a:prstGeom>
        </p:spPr>
        <p:txBody>
          <a:bodyPr lIns="0" tIns="0" rIns="0" bIns="0" anchor="b"/>
          <a:lstStyle>
            <a:lvl1pPr marL="0" marR="0" algn="ctr" defTabSz="584200">
              <a:defRPr sz="4000" b="0" baseline="31999">
                <a:uFillTx/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4000" baseline="31999">
                <a:solidFill>
                  <a:srgbClr val="FFFFFF"/>
                </a:solidFill>
              </a:rPr>
              <a:t>Pythia-event → LHeC-Higgs-bƀ→ DDG4 →LHeC-DDEve       </a:t>
            </a:r>
          </a:p>
        </p:txBody>
      </p:sp>
      <p:sp>
        <p:nvSpPr>
          <p:cNvPr id="260" name="Shape 260"/>
          <p:cNvSpPr/>
          <p:nvPr/>
        </p:nvSpPr>
        <p:spPr>
          <a:xfrm>
            <a:off x="2330450" y="915528"/>
            <a:ext cx="1612901" cy="36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ctr" defTabSz="584200">
              <a:defRPr sz="2000" baseline="31999">
                <a:solidFill>
                  <a:srgbClr val="FFFFFF"/>
                </a:solidFill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2000" baseline="31999">
                <a:solidFill>
                  <a:srgbClr val="FFFFFF"/>
                </a:solidFill>
              </a:rPr>
              <a:t>courtesy U.Klein</a:t>
            </a:r>
          </a:p>
        </p:txBody>
      </p:sp>
      <p:pic>
        <p:nvPicPr>
          <p:cNvPr id="261" name="Screen Shot 2015-04-24 at 21.38.3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692" y="1368375"/>
            <a:ext cx="4209030" cy="3748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Screen Shot 2015-04-24 at 21.40.0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96078" y="1411906"/>
            <a:ext cx="4142853" cy="3661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Screen Shot 2015-04-24 at 21.44.0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34174" y="5078462"/>
            <a:ext cx="6736452" cy="4404114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6097513" y="4526036"/>
            <a:ext cx="809774" cy="348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57799" defTabSz="1295400">
              <a:spcBef>
                <a:spcPts val="600"/>
              </a:spcBef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@ z=0</a:t>
            </a:r>
          </a:p>
        </p:txBody>
      </p:sp>
      <p:sp>
        <p:nvSpPr>
          <p:cNvPr id="265" name="Shape 265"/>
          <p:cNvSpPr/>
          <p:nvPr/>
        </p:nvSpPr>
        <p:spPr>
          <a:xfrm>
            <a:off x="9590013" y="4526036"/>
            <a:ext cx="809774" cy="348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57799" defTabSz="1295400">
              <a:spcBef>
                <a:spcPts val="600"/>
              </a:spcBef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@ z=0</a:t>
            </a:r>
          </a:p>
        </p:txBody>
      </p:sp>
      <p:sp>
        <p:nvSpPr>
          <p:cNvPr id="266" name="Shape 266"/>
          <p:cNvSpPr/>
          <p:nvPr/>
        </p:nvSpPr>
        <p:spPr>
          <a:xfrm>
            <a:off x="2605013" y="4526036"/>
            <a:ext cx="809774" cy="348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57799" defTabSz="1295400">
              <a:spcBef>
                <a:spcPts val="600"/>
              </a:spcBef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@ z=0</a:t>
            </a:r>
          </a:p>
        </p:txBody>
      </p:sp>
      <p:sp>
        <p:nvSpPr>
          <p:cNvPr id="267" name="Shape 267"/>
          <p:cNvSpPr/>
          <p:nvPr/>
        </p:nvSpPr>
        <p:spPr>
          <a:xfrm>
            <a:off x="5812457" y="8847912"/>
            <a:ext cx="1379886" cy="348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R="57799" defTabSz="1295400">
              <a:spcBef>
                <a:spcPts val="600"/>
              </a:spcBef>
              <a:defRPr sz="17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1700">
                <a:uFill>
                  <a:solidFill/>
                </a:uFill>
              </a:rPr>
              <a:t>y-z View, x-0</a:t>
            </a:r>
          </a:p>
        </p:txBody>
      </p:sp>
      <p:sp>
        <p:nvSpPr>
          <p:cNvPr id="268" name="Shape 268"/>
          <p:cNvSpPr/>
          <p:nvPr/>
        </p:nvSpPr>
        <p:spPr>
          <a:xfrm>
            <a:off x="41384" y="4671996"/>
            <a:ext cx="1974935" cy="617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57799" lvl="0" defTabSz="1295400">
              <a:spcBef>
                <a:spcPts val="900"/>
              </a:spcBef>
              <a:defRPr sz="1800"/>
            </a:pPr>
            <a:r>
              <a:rPr sz="1400"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All z=0 views </a:t>
            </a:r>
          </a:p>
          <a:p>
            <a:pPr marR="57799" lvl="0" defTabSz="1295400">
              <a:spcBef>
                <a:spcPts val="900"/>
              </a:spcBef>
              <a:defRPr sz="1800"/>
            </a:pPr>
            <a:r>
              <a:rPr sz="1400"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into proton direction</a:t>
            </a:r>
          </a:p>
        </p:txBody>
      </p:sp>
      <p:sp>
        <p:nvSpPr>
          <p:cNvPr id="269" name="Shape 269"/>
          <p:cNvSpPr/>
          <p:nvPr/>
        </p:nvSpPr>
        <p:spPr>
          <a:xfrm>
            <a:off x="10683048" y="7011491"/>
            <a:ext cx="846189" cy="51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marL="57799" marR="57799" defTabSz="1295400">
              <a:spcBef>
                <a:spcPts val="900"/>
              </a:spcBef>
              <a:buClr>
                <a:srgbClr val="4777B9"/>
              </a:buClr>
              <a:buFont typeface="Arial"/>
              <a:defRPr sz="2400" i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uFillTx/>
              </a:defRPr>
            </a:pPr>
            <a:r>
              <a:rPr sz="2400" i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p/A</a:t>
            </a:r>
          </a:p>
        </p:txBody>
      </p:sp>
      <p:sp>
        <p:nvSpPr>
          <p:cNvPr id="270" name="Shape 270"/>
          <p:cNvSpPr/>
          <p:nvPr/>
        </p:nvSpPr>
        <p:spPr>
          <a:xfrm flipV="1">
            <a:off x="9805772" y="7263018"/>
            <a:ext cx="843631" cy="1"/>
          </a:xfrm>
          <a:prstGeom prst="line">
            <a:avLst/>
          </a:prstGeom>
          <a:ln w="38100">
            <a:solidFill>
              <a:srgbClr val="E32400"/>
            </a:solidFill>
            <a:round/>
            <a:headEnd type="stealth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1715926" y="6989223"/>
            <a:ext cx="846190" cy="564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marL="57799" marR="57799" defTabSz="1295400">
              <a:spcBef>
                <a:spcPts val="900"/>
              </a:spcBef>
              <a:buClr>
                <a:srgbClr val="4777B9"/>
              </a:buClr>
              <a:buFont typeface="Arial"/>
              <a:defRPr sz="2400" i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  <a:uFillTx/>
              </a:defRPr>
            </a:pPr>
            <a:r>
              <a:rPr sz="2400" i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e∓</a:t>
            </a:r>
          </a:p>
        </p:txBody>
      </p:sp>
      <p:sp>
        <p:nvSpPr>
          <p:cNvPr id="272" name="Shape 272"/>
          <p:cNvSpPr/>
          <p:nvPr/>
        </p:nvSpPr>
        <p:spPr>
          <a:xfrm flipV="1">
            <a:off x="2318378" y="7263018"/>
            <a:ext cx="843631" cy="2"/>
          </a:xfrm>
          <a:prstGeom prst="line">
            <a:avLst/>
          </a:prstGeom>
          <a:ln w="38100">
            <a:solidFill>
              <a:srgbClr val="E32400"/>
            </a:solidFill>
            <a:round/>
            <a:tailEnd type="stealth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14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275" name="Shape 275"/>
          <p:cNvSpPr>
            <a:spLocks noGrp="1"/>
          </p:cNvSpPr>
          <p:nvPr>
            <p:ph type="body" idx="1"/>
          </p:nvPr>
        </p:nvSpPr>
        <p:spPr>
          <a:xfrm>
            <a:off x="443830" y="2254770"/>
            <a:ext cx="12117141" cy="6288070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uFillTx/>
              </a:defRPr>
            </a:pPr>
            <a:r>
              <a:rPr sz="2500" b="1" dirty="0">
                <a:uFill>
                  <a:solidFill/>
                </a:uFill>
              </a:rPr>
              <a:t>DD4hep/DDG4 - driven by ILC/CLIC based developers - pre-release software</a:t>
            </a:r>
            <a:endParaRPr sz="3000" b="1" dirty="0">
              <a:uFill>
                <a:solidFill/>
              </a:uFill>
            </a:endParaRPr>
          </a:p>
          <a:p>
            <a:pPr marL="755015" lvl="1" indent="-257175">
              <a:spcBef>
                <a:spcPts val="900"/>
              </a:spcBef>
              <a:buClr>
                <a:srgbClr val="4777B9"/>
              </a:buClr>
              <a:buChar char="•"/>
              <a:defRPr sz="1800">
                <a:uFillTx/>
              </a:defRPr>
            </a:pPr>
            <a:r>
              <a:rPr sz="2400" b="1" dirty="0">
                <a:uFill>
                  <a:solidFill/>
                </a:uFill>
              </a:rPr>
              <a:t>LCIO   event data model (EDM)</a:t>
            </a:r>
          </a:p>
          <a:p>
            <a:pPr marL="755015" lvl="1" indent="-257175">
              <a:spcBef>
                <a:spcPts val="900"/>
              </a:spcBef>
              <a:buClr>
                <a:srgbClr val="4777B9"/>
              </a:buClr>
              <a:buChar char="•"/>
              <a:defRPr sz="1800">
                <a:uFillTx/>
              </a:defRPr>
            </a:pPr>
            <a:r>
              <a:rPr sz="2400" b="1" dirty="0">
                <a:uFill>
                  <a:solidFill/>
                </a:uFill>
              </a:rPr>
              <a:t>LCIO - connecting all modules in DD4hep/DDG4, being worked on to cope with future requirements  </a:t>
            </a:r>
          </a:p>
          <a:p>
            <a:pPr marL="755015" lvl="1" indent="-257175">
              <a:spcBef>
                <a:spcPts val="900"/>
              </a:spcBef>
              <a:buClr>
                <a:srgbClr val="4777B9"/>
              </a:buClr>
              <a:buChar char="•"/>
              <a:defRPr sz="1800">
                <a:uFillTx/>
              </a:defRPr>
            </a:pPr>
            <a:r>
              <a:rPr sz="2400" b="1" dirty="0">
                <a:uFill>
                  <a:solidFill/>
                </a:uFill>
              </a:rPr>
              <a:t>Generator data import into the framework - root, stdhep- and hepmc2-file formats</a:t>
            </a:r>
            <a:br>
              <a:rPr sz="2400" b="1" dirty="0">
                <a:uFill>
                  <a:solidFill/>
                </a:uFill>
              </a:rPr>
            </a:br>
            <a:endParaRPr sz="2400" b="1" dirty="0">
              <a:uFill>
                <a:solidFill/>
              </a:uFill>
            </a:endParaRPr>
          </a:p>
          <a:p>
            <a:pPr marL="755015" lvl="1" indent="-257175">
              <a:spcBef>
                <a:spcPts val="900"/>
              </a:spcBef>
              <a:buClr>
                <a:srgbClr val="4777B9"/>
              </a:buClr>
              <a:buChar char="•"/>
              <a:defRPr sz="1800">
                <a:uFillTx/>
              </a:defRPr>
            </a:pPr>
            <a:r>
              <a:rPr sz="2400" b="1" dirty="0">
                <a:uFill>
                  <a:solidFill/>
                </a:uFill>
              </a:rPr>
              <a:t>Python, C++   int./ext.</a:t>
            </a:r>
          </a:p>
          <a:p>
            <a:pPr marL="1212214" lvl="2" indent="-257175">
              <a:spcBef>
                <a:spcPts val="900"/>
              </a:spcBef>
              <a:buClr>
                <a:srgbClr val="4777B9"/>
              </a:buClr>
              <a:defRPr sz="1800">
                <a:uFillTx/>
              </a:defRPr>
            </a:pPr>
            <a:r>
              <a:rPr sz="2400" b="1" dirty="0">
                <a:uFill>
                  <a:solidFill/>
                </a:uFill>
              </a:rPr>
              <a:t>LHeC/FCC detector geometry (being optimised), material description, R/O description as needed, segmentations and surfaces - ingredients for reconstruction</a:t>
            </a:r>
          </a:p>
          <a:p>
            <a:pPr marL="1212214" lvl="2" indent="-257175">
              <a:spcBef>
                <a:spcPts val="900"/>
              </a:spcBef>
              <a:buClr>
                <a:srgbClr val="4777B9"/>
              </a:buClr>
              <a:defRPr sz="1800">
                <a:uFillTx/>
              </a:defRPr>
            </a:pPr>
            <a:r>
              <a:rPr sz="2400" b="1" dirty="0">
                <a:uFill>
                  <a:solidFill/>
                </a:uFill>
              </a:rPr>
              <a:t>DDEve - event display tool for quality judgment and control …</a:t>
            </a:r>
          </a:p>
          <a:p>
            <a:pPr marL="0" lvl="0" indent="0">
              <a:buSzTx/>
              <a:buNone/>
              <a:defRPr sz="1800">
                <a:uFillTx/>
              </a:defRPr>
            </a:pPr>
            <a:endParaRPr sz="2500" b="1" dirty="0">
              <a:uFill>
                <a:solidFill/>
              </a:uFill>
            </a:endParaRP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sz="2500" b="1" dirty="0">
                <a:uFill>
                  <a:solidFill/>
                </a:uFill>
              </a:rPr>
              <a:t>Thanks to DD4hep developers </a:t>
            </a:r>
            <a:r>
              <a:rPr lang="en-GB" sz="2500" b="1" dirty="0" smtClean="0">
                <a:uFill>
                  <a:solidFill/>
                </a:uFill>
              </a:rPr>
              <a:t>for a very</a:t>
            </a:r>
            <a:r>
              <a:rPr sz="2500" b="1" dirty="0" smtClean="0">
                <a:uFill>
                  <a:solidFill/>
                </a:uFill>
              </a:rPr>
              <a:t> </a:t>
            </a:r>
            <a:r>
              <a:rPr sz="2500" b="1" dirty="0">
                <a:uFill>
                  <a:solidFill/>
                </a:uFill>
              </a:rPr>
              <a:t>fruitful collaboration!</a:t>
            </a:r>
          </a:p>
        </p:txBody>
      </p:sp>
      <p:sp>
        <p:nvSpPr>
          <p:cNvPr id="276" name="Shape 276"/>
          <p:cNvSpPr/>
          <p:nvPr/>
        </p:nvSpPr>
        <p:spPr>
          <a:xfrm>
            <a:off x="2171700" y="82550"/>
            <a:ext cx="8661400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algn="ctr" defTabSz="1295400">
              <a:spcBef>
                <a:spcPts val="900"/>
              </a:spcBef>
              <a:buClr>
                <a:srgbClr val="4777B9"/>
              </a:buClr>
              <a:buFont typeface="Arial"/>
              <a:def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DD4hep/DDG4  Development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15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1612899" y="307319"/>
            <a:ext cx="9779001" cy="812801"/>
          </a:xfrm>
          <a:prstGeom prst="rect">
            <a:avLst/>
          </a:prstGeom>
        </p:spPr>
        <p:txBody>
          <a:bodyPr lIns="0" tIns="0" rIns="0" bIns="0" anchor="b"/>
          <a:lstStyle>
            <a:lvl1pPr marL="0" marR="0" algn="ctr" defTabSz="584200">
              <a:defRPr sz="5600" b="0" baseline="31999">
                <a:uFillTx/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5600" baseline="31999">
                <a:solidFill>
                  <a:srgbClr val="FFFFFF"/>
                </a:solidFill>
              </a:rPr>
              <a:t>ep/eA Detector Simulation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idx="1"/>
          </p:nvPr>
        </p:nvSpPr>
        <p:spPr>
          <a:xfrm>
            <a:off x="889000" y="2344409"/>
            <a:ext cx="11226800" cy="5857312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uFillTx/>
              </a:defRPr>
            </a:pPr>
            <a:r>
              <a:rPr sz="3000" b="1" dirty="0">
                <a:solidFill>
                  <a:srgbClr val="000090"/>
                </a:solidFill>
                <a:uFill>
                  <a:solidFill/>
                </a:uFill>
              </a:rPr>
              <a:t>Extensions </a:t>
            </a:r>
            <a:r>
              <a:rPr sz="3000" b="1" dirty="0" smtClean="0">
                <a:solidFill>
                  <a:srgbClr val="000090"/>
                </a:solidFill>
                <a:uFill>
                  <a:solidFill/>
                </a:uFill>
              </a:rPr>
              <a:t>needed</a:t>
            </a:r>
            <a:r>
              <a:rPr lang="en-GB" sz="3000" b="1" dirty="0" smtClean="0">
                <a:solidFill>
                  <a:srgbClr val="000090"/>
                </a:solidFill>
                <a:uFill>
                  <a:solidFill/>
                </a:uFill>
              </a:rPr>
              <a:t> – mainly various generators also for </a:t>
            </a:r>
            <a:r>
              <a:rPr lang="en-GB" sz="3000" b="1" dirty="0" err="1" smtClean="0">
                <a:solidFill>
                  <a:srgbClr val="000090"/>
                </a:solidFill>
                <a:uFill>
                  <a:solidFill/>
                </a:uFill>
              </a:rPr>
              <a:t>ep</a:t>
            </a:r>
            <a:r>
              <a:rPr lang="en-GB" sz="3000" b="1" dirty="0" smtClean="0">
                <a:solidFill>
                  <a:srgbClr val="000090"/>
                </a:solidFill>
                <a:uFill>
                  <a:solidFill/>
                </a:uFill>
              </a:rPr>
              <a:t>/A</a:t>
            </a:r>
            <a:r>
              <a:rPr sz="3000" b="1" dirty="0" smtClean="0">
                <a:solidFill>
                  <a:srgbClr val="000090"/>
                </a:solidFill>
                <a:uFill>
                  <a:solidFill/>
                </a:uFill>
              </a:rPr>
              <a:t> </a:t>
            </a:r>
            <a:r>
              <a:rPr sz="3000" b="1" dirty="0">
                <a:uFill>
                  <a:solidFill/>
                </a:uFill>
              </a:rPr>
              <a:t/>
            </a:r>
            <a:br>
              <a:rPr sz="3000" b="1" dirty="0">
                <a:uFill>
                  <a:solidFill/>
                </a:uFill>
              </a:rPr>
            </a:br>
            <a:endParaRPr sz="2400" b="1" dirty="0">
              <a:uFill>
                <a:solidFill/>
              </a:uFill>
            </a:endParaRPr>
          </a:p>
          <a:p>
            <a:pPr marL="840739" lvl="1" indent="-342899">
              <a:spcBef>
                <a:spcPts val="900"/>
              </a:spcBef>
              <a:buClr>
                <a:srgbClr val="4777B9"/>
              </a:buClr>
              <a:buChar char="•"/>
              <a:defRPr sz="1800">
                <a:uFillTx/>
              </a:defRPr>
            </a:pPr>
            <a:r>
              <a:rPr sz="2400" b="1" dirty="0">
                <a:uFill>
                  <a:solidFill/>
                </a:uFill>
              </a:rPr>
              <a:t>besides </a:t>
            </a:r>
            <a:r>
              <a:rPr sz="2400" b="1" dirty="0">
                <a:solidFill>
                  <a:srgbClr val="00C201"/>
                </a:solidFill>
                <a:uFill>
                  <a:solidFill>
                    <a:srgbClr val="00C201"/>
                  </a:solidFill>
                </a:uFill>
              </a:rPr>
              <a:t>ROOT</a:t>
            </a:r>
            <a:r>
              <a:rPr sz="2400" b="1" dirty="0">
                <a:uFill>
                  <a:solidFill/>
                </a:uFill>
              </a:rPr>
              <a:t> and </a:t>
            </a:r>
            <a:r>
              <a:rPr sz="2400" b="1" dirty="0">
                <a:solidFill>
                  <a:srgbClr val="00C201"/>
                </a:solidFill>
                <a:uFill>
                  <a:solidFill>
                    <a:srgbClr val="00C201"/>
                  </a:solidFill>
                </a:uFill>
              </a:rPr>
              <a:t>GEANT4</a:t>
            </a:r>
            <a:r>
              <a:rPr sz="2400" b="1" dirty="0">
                <a:uFill>
                  <a:solidFill/>
                </a:uFill>
              </a:rPr>
              <a:t> - </a:t>
            </a:r>
            <a:r>
              <a:rPr sz="2400" b="1" dirty="0">
                <a:solidFill>
                  <a:srgbClr val="DC2115"/>
                </a:solidFill>
                <a:uFill>
                  <a:solidFill/>
                </a:uFill>
              </a:rPr>
              <a:t>FLUKA</a:t>
            </a:r>
            <a:r>
              <a:rPr sz="2400" b="1" dirty="0">
                <a:uFill>
                  <a:solidFill/>
                </a:uFill>
              </a:rPr>
              <a:t> to be incorporated</a:t>
            </a:r>
            <a:br>
              <a:rPr sz="2400" b="1" dirty="0">
                <a:uFill>
                  <a:solidFill/>
                </a:uFill>
              </a:rPr>
            </a:br>
            <a:endParaRPr sz="2400" b="1" dirty="0">
              <a:uFill>
                <a:solidFill/>
              </a:uFill>
            </a:endParaRPr>
          </a:p>
          <a:p>
            <a:pPr marL="840739" lvl="1" indent="-342899">
              <a:spcBef>
                <a:spcPts val="900"/>
              </a:spcBef>
              <a:buClr>
                <a:srgbClr val="4777B9"/>
              </a:buClr>
              <a:buChar char="•"/>
              <a:defRPr sz="1800">
                <a:uFillTx/>
              </a:defRPr>
            </a:pPr>
            <a:r>
              <a:rPr sz="2400" b="1" dirty="0">
                <a:uFill>
                  <a:solidFill/>
                </a:uFill>
              </a:rPr>
              <a:t>Standard generators - e.g. PYTHIA8, HERWIG, SHERPA - currently do not describe ep and even less eA processes sufficiently</a:t>
            </a:r>
            <a:br>
              <a:rPr sz="2400" b="1" dirty="0">
                <a:uFill>
                  <a:solidFill/>
                </a:uFill>
              </a:rPr>
            </a:br>
            <a:endParaRPr sz="2400" b="1" dirty="0">
              <a:uFill>
                <a:solidFill/>
              </a:uFill>
            </a:endParaRPr>
          </a:p>
          <a:p>
            <a:pPr marL="840739" lvl="1" indent="-342899">
              <a:spcBef>
                <a:spcPts val="900"/>
              </a:spcBef>
              <a:buClr>
                <a:srgbClr val="4777B9"/>
              </a:buClr>
              <a:buChar char="•"/>
              <a:defRPr sz="1800">
                <a:uFillTx/>
              </a:defRPr>
            </a:pPr>
            <a:r>
              <a:rPr sz="2400" b="1" dirty="0">
                <a:solidFill>
                  <a:srgbClr val="DC2115"/>
                </a:solidFill>
                <a:uFill>
                  <a:solidFill/>
                </a:uFill>
              </a:rPr>
              <a:t>FLUKA</a:t>
            </a:r>
            <a:r>
              <a:rPr sz="2400" b="1" dirty="0">
                <a:uFill>
                  <a:solidFill/>
                </a:uFill>
              </a:rPr>
              <a:t> is handling nuclear evaporation/fragmentation</a:t>
            </a:r>
            <a:endParaRPr sz="1400" b="1" dirty="0">
              <a:uFill>
                <a:solidFill/>
              </a:uFill>
            </a:endParaRPr>
          </a:p>
          <a:p>
            <a:pPr marL="1297939" lvl="2" indent="-342900">
              <a:spcBef>
                <a:spcPts val="900"/>
              </a:spcBef>
              <a:buClr>
                <a:srgbClr val="4777B9"/>
              </a:buClr>
              <a:defRPr sz="1800">
                <a:uFillTx/>
              </a:defRPr>
            </a:pPr>
            <a:r>
              <a:rPr sz="2400" b="1" dirty="0">
                <a:uFill>
                  <a:solidFill/>
                </a:uFill>
              </a:rPr>
              <a:t>For eA we need a handle on radiative corrections, bigger than in ep</a:t>
            </a:r>
            <a:br>
              <a:rPr sz="2400" b="1" dirty="0">
                <a:uFill>
                  <a:solidFill/>
                </a:uFill>
              </a:rPr>
            </a:br>
            <a:r>
              <a:rPr sz="2400" b="1" dirty="0">
                <a:uFill>
                  <a:solidFill/>
                </a:uFill>
              </a:rPr>
              <a:t>see Néstor Armesto:  </a:t>
            </a:r>
            <a:r>
              <a:rPr b="1" dirty="0">
                <a:uFill>
                  <a:solidFill/>
                </a:uFill>
              </a:rPr>
              <a:t>eA at the LHeC: detector requirements and simulations: </a:t>
            </a:r>
            <a:br>
              <a:rPr b="1" dirty="0">
                <a:uFill>
                  <a:solidFill/>
                </a:uFill>
              </a:rPr>
            </a:br>
            <a:r>
              <a:rPr sz="1500" b="1" dirty="0">
                <a:uFill>
                  <a:solidFill/>
                </a:uFill>
              </a:rPr>
              <a:t>http://indico.cern.ch/getFile.py/access?contribId=8&amp;sessionId=1&amp;resId=0&amp;materialId=slides&amp;confId=281921</a:t>
            </a:r>
            <a:endParaRPr sz="2400" b="1" dirty="0">
              <a:uFill>
                <a:solidFill/>
              </a:uFill>
            </a:endParaRPr>
          </a:p>
          <a:p>
            <a:pPr marL="1297939" lvl="2" indent="-342900">
              <a:spcBef>
                <a:spcPts val="900"/>
              </a:spcBef>
              <a:buClr>
                <a:srgbClr val="4777B9"/>
              </a:buClr>
              <a:defRPr sz="1800">
                <a:uFillTx/>
              </a:defRPr>
            </a:pPr>
            <a:r>
              <a:rPr sz="2400" b="1" dirty="0">
                <a:solidFill>
                  <a:srgbClr val="DC2115"/>
                </a:solidFill>
                <a:uFill>
                  <a:solidFill/>
                </a:uFill>
              </a:rPr>
              <a:t>FLUKA</a:t>
            </a:r>
            <a:r>
              <a:rPr sz="2400" b="1" dirty="0">
                <a:uFill>
                  <a:solidFill/>
                </a:uFill>
              </a:rPr>
              <a:t> - drawback:  licensed software</a:t>
            </a:r>
          </a:p>
          <a:p>
            <a:pPr marL="1297939" lvl="2" indent="-342900">
              <a:spcBef>
                <a:spcPts val="900"/>
              </a:spcBef>
              <a:buClr>
                <a:srgbClr val="4777B9"/>
              </a:buClr>
              <a:defRPr sz="1800">
                <a:uFillTx/>
              </a:defRPr>
            </a:pPr>
            <a:r>
              <a:rPr sz="2400" b="1" dirty="0">
                <a:uFill>
                  <a:solidFill/>
                </a:uFill>
              </a:rPr>
              <a:t>dedicated manpower needed!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16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283" name="Shape 283"/>
          <p:cNvSpPr>
            <a:spLocks noGrp="1"/>
          </p:cNvSpPr>
          <p:nvPr>
            <p:ph type="body" idx="1"/>
          </p:nvPr>
        </p:nvSpPr>
        <p:spPr>
          <a:xfrm>
            <a:off x="658316" y="2421527"/>
            <a:ext cx="11688168" cy="4910546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uFillTx/>
              </a:defRPr>
            </a:pPr>
            <a:r>
              <a:rPr sz="3000" b="1" dirty="0">
                <a:uFill>
                  <a:solidFill/>
                </a:uFill>
              </a:rPr>
              <a:t>Use of software tools as available </a:t>
            </a: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sz="3000" b="1" dirty="0">
                <a:uFill>
                  <a:solidFill/>
                </a:uFill>
              </a:rPr>
              <a:t/>
            </a:r>
            <a:br>
              <a:rPr sz="3000" b="1" dirty="0">
                <a:uFill>
                  <a:solidFill/>
                </a:uFill>
              </a:rPr>
            </a:br>
            <a:r>
              <a:rPr sz="3000" b="1" dirty="0">
                <a:uFill>
                  <a:solidFill/>
                </a:uFill>
              </a:rPr>
              <a:t>Follow the main developments &amp;</a:t>
            </a:r>
            <a:br>
              <a:rPr sz="3000" b="1" dirty="0">
                <a:uFill>
                  <a:solidFill/>
                </a:uFill>
              </a:rPr>
            </a:br>
            <a:r>
              <a:rPr sz="3000" b="1" dirty="0">
                <a:uFill>
                  <a:solidFill/>
                </a:uFill>
              </a:rPr>
              <a:t>build a detector model answering physics questions</a:t>
            </a:r>
            <a:br>
              <a:rPr sz="3000" b="1" dirty="0">
                <a:uFill>
                  <a:solidFill/>
                </a:uFill>
              </a:rPr>
            </a:br>
            <a:r>
              <a:rPr sz="3000" b="1" dirty="0">
                <a:uFill>
                  <a:solidFill/>
                </a:uFill>
              </a:rPr>
              <a:t>(reuse of experience and implementations)</a:t>
            </a:r>
          </a:p>
          <a:p>
            <a:pPr marL="0" lvl="0" indent="0">
              <a:buSzTx/>
              <a:buNone/>
              <a:defRPr sz="1800">
                <a:uFillTx/>
              </a:defRPr>
            </a:pPr>
            <a:endParaRPr sz="3000" b="1" dirty="0">
              <a:uFill>
                <a:solidFill/>
              </a:uFill>
            </a:endParaRP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sz="3000" b="1" dirty="0">
                <a:uFill>
                  <a:solidFill/>
                </a:uFill>
              </a:rPr>
              <a:t>Collaboration inside the FCC-Software effort at CERN</a:t>
            </a: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dirty="0">
                <a:uFill>
                  <a:solidFill/>
                </a:uFill>
              </a:rPr>
              <a:t>recent documents: </a:t>
            </a:r>
            <a:r>
              <a:rPr u="sng" dirty="0">
                <a:uFill>
                  <a:solidFill/>
                </a:uFill>
                <a:hlinkClick r:id="rId2"/>
              </a:rPr>
              <a:t>http://indico.cern.ch/event/337673/session/5/contribution/22</a:t>
            </a:r>
            <a:endParaRPr sz="3000" dirty="0">
              <a:uFill>
                <a:solidFill/>
              </a:uFill>
            </a:endParaRP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sz="3000" b="1" dirty="0">
                <a:uFill>
                  <a:solidFill/>
                </a:uFill>
              </a:rPr>
              <a:t/>
            </a:r>
            <a:br>
              <a:rPr sz="3000" b="1" dirty="0">
                <a:uFill>
                  <a:solidFill/>
                </a:uFill>
              </a:rPr>
            </a:br>
            <a:r>
              <a:rPr sz="3000" b="1" dirty="0">
                <a:uFill>
                  <a:solidFill/>
                </a:uFill>
              </a:rPr>
              <a:t>Hardware optimisation according to latest R&amp;D (HL-LHC …)</a:t>
            </a:r>
          </a:p>
        </p:txBody>
      </p:sp>
      <p:sp>
        <p:nvSpPr>
          <p:cNvPr id="284" name="Shape 284"/>
          <p:cNvSpPr/>
          <p:nvPr/>
        </p:nvSpPr>
        <p:spPr>
          <a:xfrm>
            <a:off x="1010790" y="82550"/>
            <a:ext cx="10617201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algn="ctr" defTabSz="1295400">
              <a:spcBef>
                <a:spcPts val="900"/>
              </a:spcBef>
              <a:buClr>
                <a:srgbClr val="4777B9"/>
              </a:buClr>
              <a:buFont typeface="Arial"/>
              <a:def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Guidelines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278" y="390596"/>
            <a:ext cx="7234282" cy="1033478"/>
          </a:xfrm>
        </p:spPr>
        <p:txBody>
          <a:bodyPr>
            <a:normAutofit/>
          </a:bodyPr>
          <a:lstStyle/>
          <a:p>
            <a:r>
              <a:rPr lang="en-US" sz="4600" dirty="0"/>
              <a:t>High Q</a:t>
            </a:r>
            <a:r>
              <a:rPr lang="en-US" sz="4600" baseline="30000" dirty="0"/>
              <a:t>2</a:t>
            </a:r>
            <a:endParaRPr lang="en-US" sz="4600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784" y="1424074"/>
            <a:ext cx="9495570" cy="7985545"/>
          </a:xfrm>
          <a:prstGeom prst="rect">
            <a:avLst/>
          </a:prstGeom>
        </p:spPr>
      </p:pic>
      <p:sp>
        <p:nvSpPr>
          <p:cNvPr id="4" name="Right Triangle 3"/>
          <p:cNvSpPr/>
          <p:nvPr/>
        </p:nvSpPr>
        <p:spPr>
          <a:xfrm rot="16469096">
            <a:off x="10063277" y="8024086"/>
            <a:ext cx="369424" cy="390738"/>
          </a:xfrm>
          <a:prstGeom prst="rtTriangle">
            <a:avLst/>
          </a:prstGeom>
          <a:solidFill>
            <a:schemeClr val="accent6">
              <a:lumMod val="50000"/>
              <a:alpha val="2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54537" y="7893606"/>
            <a:ext cx="1032073" cy="48525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300" dirty="0">
                <a:solidFill>
                  <a:srgbClr val="984807"/>
                </a:solidFill>
                <a:sym typeface="Wingdings"/>
              </a:rPr>
              <a:t></a:t>
            </a:r>
            <a:r>
              <a:rPr lang="en-US" dirty="0" smtClean="0">
                <a:solidFill>
                  <a:srgbClr val="984807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984807"/>
                </a:solidFill>
              </a:rPr>
              <a:t>HERA</a:t>
            </a:r>
            <a:endParaRPr lang="en-US" dirty="0">
              <a:solidFill>
                <a:srgbClr val="98480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09355" y="4760380"/>
            <a:ext cx="660177" cy="315982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err="1" smtClean="0"/>
              <a:t>LHeC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54536" y="2356691"/>
            <a:ext cx="801316" cy="315982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/>
              <a:t>FCC-he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54537" y="5487555"/>
            <a:ext cx="1372400" cy="48525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3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 </a:t>
            </a:r>
            <a:r>
              <a:rPr lang="en-US" sz="2300" dirty="0" err="1">
                <a:solidFill>
                  <a:schemeClr val="bg1">
                    <a:lumMod val="50000"/>
                  </a:schemeClr>
                </a:solidFill>
              </a:rPr>
              <a:t>ϑ</a:t>
            </a:r>
            <a:r>
              <a:rPr lang="en-US" sz="2300" baseline="-25000" dirty="0" err="1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=1</a:t>
            </a:r>
            <a:r>
              <a:rPr lang="en-US" sz="2300" baseline="30000" dirty="0">
                <a:solidFill>
                  <a:schemeClr val="bg1">
                    <a:lumMod val="50000"/>
                  </a:schemeClr>
                </a:solidFill>
              </a:rPr>
              <a:t>o</a:t>
            </a:r>
            <a:endParaRPr lang="en-US" sz="2300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5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744" y="1410178"/>
            <a:ext cx="9633185" cy="8275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278" y="390596"/>
            <a:ext cx="7234281" cy="1033478"/>
          </a:xfrm>
        </p:spPr>
        <p:txBody>
          <a:bodyPr>
            <a:normAutofit/>
          </a:bodyPr>
          <a:lstStyle/>
          <a:p>
            <a:r>
              <a:rPr lang="en-US" sz="4600" dirty="0"/>
              <a:t>Low x</a:t>
            </a:r>
            <a:endParaRPr lang="en-US" sz="4600" dirty="0"/>
          </a:p>
        </p:txBody>
      </p:sp>
      <p:sp>
        <p:nvSpPr>
          <p:cNvPr id="5" name="TextBox 4"/>
          <p:cNvSpPr txBox="1"/>
          <p:nvPr/>
        </p:nvSpPr>
        <p:spPr>
          <a:xfrm>
            <a:off x="10734122" y="5384262"/>
            <a:ext cx="1186187" cy="1239312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marL="406394" indent="-406394">
              <a:buFont typeface="Wingdings" charset="0"/>
              <a:buChar char="ß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179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o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@ 180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GeV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sym typeface="Wingdings"/>
            </a:endParaRPr>
          </a:p>
          <a:p>
            <a:r>
              <a:rPr lang="en-US" dirty="0" smtClean="0">
                <a:sym typeface="Wingdings"/>
              </a:rPr>
              <a:t>.. </a:t>
            </a:r>
            <a:r>
              <a:rPr lang="en-US" dirty="0">
                <a:sym typeface="Wingdings"/>
              </a:rPr>
              <a:t>v</a:t>
            </a:r>
            <a:r>
              <a:rPr lang="en-US" dirty="0" smtClean="0">
                <a:sym typeface="Wingdings"/>
              </a:rPr>
              <a:t>ery low x</a:t>
            </a:r>
          </a:p>
          <a:p>
            <a:r>
              <a:rPr lang="en-US" dirty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equires not</a:t>
            </a:r>
          </a:p>
          <a:p>
            <a:r>
              <a:rPr lang="en-US" dirty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he maximum</a:t>
            </a:r>
          </a:p>
          <a:p>
            <a:r>
              <a:rPr lang="en-US" dirty="0"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f </a:t>
            </a:r>
            <a:r>
              <a:rPr lang="en-US" dirty="0" err="1" smtClean="0">
                <a:sym typeface="Wingdings"/>
              </a:rPr>
              <a:t>E</a:t>
            </a:r>
            <a:r>
              <a:rPr lang="en-US" baseline="-25000" dirty="0" err="1" smtClean="0">
                <a:sym typeface="Wingdings"/>
              </a:rPr>
              <a:t>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9443949" y="5345256"/>
            <a:ext cx="826338" cy="315982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>
                <a:solidFill>
                  <a:srgbClr val="77933C"/>
                </a:solidFill>
              </a:rPr>
              <a:t>----------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6865" y="9185930"/>
            <a:ext cx="326841" cy="3388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46054" y="8618260"/>
            <a:ext cx="339576" cy="315982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 rot="16200000">
            <a:off x="8601714" y="4777456"/>
            <a:ext cx="1759221" cy="2133065"/>
          </a:xfrm>
          <a:prstGeom prst="rtTriangle">
            <a:avLst/>
          </a:prstGeom>
          <a:solidFill>
            <a:schemeClr val="accent6">
              <a:lumMod val="50000"/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72626" y="5870528"/>
            <a:ext cx="1083369" cy="485259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HERA</a:t>
            </a:r>
            <a:endParaRPr lang="en-US" sz="2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9945" y="2838349"/>
            <a:ext cx="660177" cy="315982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err="1" smtClean="0"/>
              <a:t>LHeC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759945" y="1486002"/>
            <a:ext cx="673001" cy="315982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dirty="0" err="1"/>
              <a:t>F</a:t>
            </a:r>
            <a:r>
              <a:rPr lang="en-US" dirty="0" err="1" smtClean="0"/>
              <a:t>HeC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660" y="5813280"/>
            <a:ext cx="1032073" cy="1423978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Very low x</a:t>
            </a:r>
          </a:p>
          <a:p>
            <a:r>
              <a:rPr lang="en-US" b="1" dirty="0">
                <a:solidFill>
                  <a:srgbClr val="008000"/>
                </a:solidFill>
              </a:rPr>
              <a:t>r</a:t>
            </a:r>
            <a:r>
              <a:rPr lang="en-US" b="1" dirty="0" smtClean="0">
                <a:solidFill>
                  <a:srgbClr val="008000"/>
                </a:solidFill>
              </a:rPr>
              <a:t>eaches </a:t>
            </a:r>
          </a:p>
          <a:p>
            <a:r>
              <a:rPr lang="en-US" b="1" dirty="0">
                <a:solidFill>
                  <a:srgbClr val="008000"/>
                </a:solidFill>
              </a:rPr>
              <a:t>d</a:t>
            </a:r>
            <a:r>
              <a:rPr lang="en-US" b="1" dirty="0" smtClean="0">
                <a:solidFill>
                  <a:srgbClr val="008000"/>
                </a:solidFill>
              </a:rPr>
              <a:t>irect</a:t>
            </a:r>
          </a:p>
          <a:p>
            <a:r>
              <a:rPr lang="en-US" b="1" dirty="0">
                <a:solidFill>
                  <a:srgbClr val="008000"/>
                </a:solidFill>
              </a:rPr>
              <a:t>r</a:t>
            </a:r>
            <a:r>
              <a:rPr lang="en-US" b="1" dirty="0" smtClean="0">
                <a:solidFill>
                  <a:srgbClr val="008000"/>
                </a:solidFill>
              </a:rPr>
              <a:t>ange of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UHE 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neutrino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physics </a:t>
            </a:r>
            <a:r>
              <a:rPr lang="en-US" b="1" dirty="0" smtClean="0">
                <a:solidFill>
                  <a:srgbClr val="008000"/>
                </a:solidFill>
                <a:sym typeface="Wingdings"/>
              </a:rPr>
              <a:t>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9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196" y="1397164"/>
            <a:ext cx="6353651" cy="4539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63" y="6446602"/>
            <a:ext cx="11158208" cy="22445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97920" y="3235441"/>
            <a:ext cx="1891283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800" b="1" dirty="0" err="1" smtClean="0"/>
              <a:t>LHeC</a:t>
            </a:r>
            <a:r>
              <a:rPr lang="en-US" sz="1800" b="1" dirty="0" smtClean="0"/>
              <a:t> (CDR)</a:t>
            </a:r>
          </a:p>
          <a:p>
            <a:r>
              <a:rPr lang="en-US" sz="1800" b="1" dirty="0" smtClean="0"/>
              <a:t>60 </a:t>
            </a:r>
            <a:r>
              <a:rPr lang="en-US" sz="1800" b="1" dirty="0" err="1" smtClean="0"/>
              <a:t>GeV</a:t>
            </a:r>
            <a:r>
              <a:rPr lang="en-US" sz="1800" b="1" dirty="0" smtClean="0"/>
              <a:t> * 7 </a:t>
            </a:r>
            <a:r>
              <a:rPr lang="en-US" sz="1800" b="1" dirty="0" err="1" smtClean="0"/>
              <a:t>TeV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110874" y="8647594"/>
            <a:ext cx="2019523" cy="68531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800" b="1" dirty="0" smtClean="0"/>
              <a:t>FCC-he (ERL)</a:t>
            </a:r>
          </a:p>
          <a:p>
            <a:r>
              <a:rPr lang="en-US" sz="1800" b="1" dirty="0" smtClean="0"/>
              <a:t>60 </a:t>
            </a:r>
            <a:r>
              <a:rPr lang="en-US" sz="1800" b="1" dirty="0" err="1" smtClean="0"/>
              <a:t>GeV</a:t>
            </a:r>
            <a:r>
              <a:rPr lang="en-US" sz="1800" b="1" dirty="0" smtClean="0"/>
              <a:t> * 50 </a:t>
            </a:r>
            <a:r>
              <a:rPr lang="en-US" sz="1800" b="1" dirty="0" err="1" smtClean="0"/>
              <a:t>TeV</a:t>
            </a: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12786" y="409460"/>
            <a:ext cx="9484206" cy="56220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Interaction Regions for </a:t>
            </a:r>
            <a:r>
              <a:rPr lang="en-US" sz="2800" dirty="0" err="1">
                <a:solidFill>
                  <a:schemeClr val="bg1"/>
                </a:solidFill>
              </a:rPr>
              <a:t>ep</a:t>
            </a:r>
            <a:r>
              <a:rPr lang="en-US" sz="2800" dirty="0">
                <a:solidFill>
                  <a:schemeClr val="bg1"/>
                </a:solidFill>
              </a:rPr>
              <a:t> with Synchronous </a:t>
            </a:r>
            <a:r>
              <a:rPr lang="en-US" sz="2800" dirty="0" err="1">
                <a:solidFill>
                  <a:schemeClr val="bg1"/>
                </a:solidFill>
              </a:rPr>
              <a:t>pp</a:t>
            </a:r>
            <a:r>
              <a:rPr lang="en-US" sz="2800" dirty="0">
                <a:solidFill>
                  <a:schemeClr val="bg1"/>
                </a:solidFill>
              </a:rPr>
              <a:t> Operation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85" y="1555462"/>
            <a:ext cx="2494956" cy="23059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317901">
            <a:off x="8632986" y="4844239"/>
            <a:ext cx="2657869" cy="439093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Non colliding p beam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945" y="4050389"/>
            <a:ext cx="2969728" cy="1516311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800" dirty="0" smtClean="0"/>
              <a:t>Likely one IR.</a:t>
            </a:r>
          </a:p>
          <a:p>
            <a:r>
              <a:rPr lang="en-US" sz="1800" dirty="0" smtClean="0"/>
              <a:t>Matching e and p beams</a:t>
            </a:r>
          </a:p>
          <a:p>
            <a:r>
              <a:rPr lang="en-US" sz="1800" dirty="0" smtClean="0"/>
              <a:t>Limit synchrotron radiation</a:t>
            </a:r>
          </a:p>
          <a:p>
            <a:r>
              <a:rPr lang="en-US" sz="1800" dirty="0" smtClean="0"/>
              <a:t>Design of inner magnets</a:t>
            </a:r>
          </a:p>
          <a:p>
            <a:r>
              <a:rPr lang="en-US" sz="1800" dirty="0" smtClean="0"/>
              <a:t>Beam-beam effects …</a:t>
            </a:r>
            <a:r>
              <a:rPr lang="en-US" dirty="0" smtClean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97" y="8921313"/>
            <a:ext cx="6884562" cy="408315"/>
          </a:xfrm>
          <a:prstGeom prst="rect">
            <a:avLst/>
          </a:prstGeom>
          <a:solidFill>
            <a:srgbClr val="FF85F0">
              <a:alpha val="14000"/>
            </a:srgbClr>
          </a:solidFill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800" dirty="0" smtClean="0"/>
              <a:t>Tentative: </a:t>
            </a:r>
            <a:r>
              <a:rPr lang="en-US" sz="1800" dirty="0" err="1" smtClean="0"/>
              <a:t>ε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=2μm, β*=20cm </a:t>
            </a:r>
            <a:r>
              <a:rPr lang="en-US" sz="1800" dirty="0">
                <a:sym typeface="Wingdings"/>
              </a:rPr>
              <a:t></a:t>
            </a:r>
            <a:r>
              <a:rPr lang="en-US" sz="1800" dirty="0" smtClean="0">
                <a:sym typeface="Wingdings"/>
              </a:rPr>
              <a:t> </a:t>
            </a:r>
            <a:r>
              <a:rPr lang="en-US" sz="1800" dirty="0" err="1" smtClean="0">
                <a:sym typeface="Wingdings"/>
              </a:rPr>
              <a:t>σ</a:t>
            </a:r>
            <a:r>
              <a:rPr lang="en-US" sz="1800" baseline="-25000" dirty="0" err="1" smtClean="0">
                <a:sym typeface="Wingdings"/>
              </a:rPr>
              <a:t>p</a:t>
            </a:r>
            <a:r>
              <a:rPr lang="en-US" sz="1800" dirty="0" smtClean="0">
                <a:sym typeface="Wingdings"/>
              </a:rPr>
              <a:t>=3μm ≈</a:t>
            </a:r>
            <a:r>
              <a:rPr lang="en-US" sz="1800" dirty="0" err="1" smtClean="0">
                <a:sym typeface="Wingdings"/>
              </a:rPr>
              <a:t>σ</a:t>
            </a:r>
            <a:r>
              <a:rPr lang="en-US" sz="1800" baseline="-25000" dirty="0" err="1" smtClean="0">
                <a:sym typeface="Wingdings"/>
              </a:rPr>
              <a:t>e</a:t>
            </a:r>
            <a:r>
              <a:rPr lang="en-US" sz="1800" dirty="0" smtClean="0">
                <a:sym typeface="Wingdings"/>
              </a:rPr>
              <a:t> matched! </a:t>
            </a:r>
            <a:r>
              <a:rPr lang="el-GR" sz="1800" dirty="0" smtClean="0">
                <a:sym typeface="Wingdings"/>
              </a:rPr>
              <a:t>ε</a:t>
            </a:r>
            <a:r>
              <a:rPr lang="en-US" sz="1800" baseline="-25000" dirty="0" smtClean="0">
                <a:sym typeface="Wingdings"/>
              </a:rPr>
              <a:t>e</a:t>
            </a:r>
            <a:r>
              <a:rPr lang="en-US" sz="1800" dirty="0" smtClean="0">
                <a:sym typeface="Wingdings"/>
              </a:rPr>
              <a:t>=5μm ..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10783992" y="6002512"/>
            <a:ext cx="3836990" cy="39292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1700" dirty="0"/>
              <a:t>Rogelio Tomas, Max Klein, ICHEP14</a:t>
            </a:r>
            <a:endParaRPr lang="en-US" sz="17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45" y="372701"/>
            <a:ext cx="1200006" cy="7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3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12179655" y="939800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2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3709187" y="82550"/>
            <a:ext cx="6450744" cy="1193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GB" sz="4000" dirty="0" smtClean="0">
                <a:solidFill>
                  <a:schemeClr val="bg1"/>
                </a:solidFill>
                <a:uFillTx/>
              </a:rPr>
              <a:t>Q</a:t>
            </a:r>
            <a:r>
              <a:rPr lang="en-GB" sz="4000" baseline="30000" dirty="0" smtClean="0">
                <a:solidFill>
                  <a:schemeClr val="bg1"/>
                </a:solidFill>
                <a:uFillTx/>
              </a:rPr>
              <a:t>2</a:t>
            </a:r>
            <a:r>
              <a:rPr lang="en-GB" sz="4000" dirty="0" smtClean="0">
                <a:solidFill>
                  <a:schemeClr val="bg1"/>
                </a:solidFill>
                <a:uFillTx/>
              </a:rPr>
              <a:t>-x Range and Physics</a:t>
            </a:r>
            <a:endParaRPr sz="4000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460" y="1505811"/>
            <a:ext cx="7680426" cy="7501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171" y="4913827"/>
            <a:ext cx="1756891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sym typeface="Helvetica"/>
              </a:rPr>
              <a:t>60 </a:t>
            </a:r>
            <a:r>
              <a:rPr kumimoji="0" lang="en-US" sz="2000" b="1" i="0" u="none" strike="noStrike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FillTx/>
                <a:sym typeface="Helvetica"/>
              </a:rPr>
              <a:t>GeV</a:t>
            </a:r>
            <a:endParaRPr kumimoji="0" lang="en-US" sz="2000" b="1" i="0" u="none" strike="noStrike" cap="none" spc="0" normalizeH="0" baseline="0" dirty="0" smtClean="0">
              <a:ln>
                <a:noFill/>
              </a:ln>
              <a:solidFill>
                <a:srgbClr val="0000FF"/>
              </a:solidFill>
              <a:effectLst/>
              <a:uFillTx/>
              <a:sym typeface="Helvetica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FF"/>
                </a:solidFill>
              </a:rPr>
              <a:t>ERL added to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Tx/>
                <a:sym typeface="Helvetica"/>
              </a:rPr>
              <a:t>LHC 7 </a:t>
            </a:r>
            <a:r>
              <a:rPr kumimoji="0" lang="en-US" sz="2000" b="1" i="0" u="none" strike="noStrike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FillTx/>
                <a:sym typeface="Helvetica"/>
              </a:rPr>
              <a:t>TeV</a:t>
            </a:r>
            <a:endParaRPr kumimoji="0" lang="en-US" sz="2000" b="1" i="0" u="none" strike="noStrike" cap="none" spc="0" normalizeH="0" baseline="0" dirty="0" smtClean="0">
              <a:ln>
                <a:noFill/>
              </a:ln>
              <a:solidFill>
                <a:srgbClr val="0000FF"/>
              </a:solidFill>
              <a:effectLst/>
              <a:uFillTx/>
              <a:sym typeface="Helvetica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FF"/>
                </a:solidFill>
              </a:rPr>
              <a:t>at 10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34</a:t>
            </a:r>
            <a:r>
              <a:rPr lang="en-US" sz="2000" b="1" dirty="0" smtClean="0">
                <a:solidFill>
                  <a:srgbClr val="0000FF"/>
                </a:solidFill>
              </a:rPr>
              <a:t>cm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-2 </a:t>
            </a:r>
            <a:r>
              <a:rPr lang="en-US" sz="2000" b="1" dirty="0" smtClean="0">
                <a:solidFill>
                  <a:srgbClr val="0000FF"/>
                </a:solidFill>
              </a:rPr>
              <a:t>s</a:t>
            </a:r>
            <a:r>
              <a:rPr lang="en-US" sz="2000" b="1" baseline="30000" dirty="0" smtClean="0">
                <a:solidFill>
                  <a:srgbClr val="0000FF"/>
                </a:solidFill>
              </a:rPr>
              <a:t>-1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sym typeface="Helvetica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000" b="1" dirty="0" err="1" smtClean="0">
                <a:solidFill>
                  <a:srgbClr val="0000FF"/>
                </a:solidFill>
                <a:sym typeface="Wingdings"/>
              </a:rPr>
              <a:t>LHeC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sym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22764" y="2964575"/>
            <a:ext cx="1756891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sym typeface="Helvetica"/>
              </a:rPr>
              <a:t>60 </a:t>
            </a:r>
            <a:r>
              <a:rPr kumimoji="0" lang="en-US" sz="2000" b="1" i="0" u="none" strike="noStrike" cap="none" spc="0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uFillTx/>
                <a:sym typeface="Helvetica"/>
              </a:rPr>
              <a:t>GeV</a:t>
            </a:r>
            <a:endParaRPr kumimoji="0" lang="en-US" sz="2000" b="1" i="0" u="none" strike="noStrike" cap="none" spc="0" normalizeH="0" baseline="0" dirty="0" smtClean="0">
              <a:ln>
                <a:noFill/>
              </a:ln>
              <a:solidFill>
                <a:srgbClr val="008000"/>
              </a:solidFill>
              <a:effectLst/>
              <a:uFillTx/>
              <a:sym typeface="Helvetica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8000"/>
                </a:solidFill>
              </a:rPr>
              <a:t>ERL added to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8000"/>
                </a:solidFill>
              </a:rPr>
              <a:t>FC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sym typeface="Helvetica"/>
              </a:rPr>
              <a:t>C </a:t>
            </a:r>
            <a:r>
              <a:rPr lang="en-US" sz="2000" b="1" dirty="0" smtClean="0">
                <a:solidFill>
                  <a:srgbClr val="008000"/>
                </a:solidFill>
              </a:rPr>
              <a:t>50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uFillTx/>
                <a:sym typeface="Helvetica"/>
              </a:rPr>
              <a:t> </a:t>
            </a:r>
            <a:r>
              <a:rPr kumimoji="0" lang="en-US" sz="2000" b="1" i="0" u="none" strike="noStrike" cap="none" spc="0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uFillTx/>
                <a:sym typeface="Helvetica"/>
              </a:rPr>
              <a:t>TeV</a:t>
            </a:r>
            <a:endParaRPr kumimoji="0" lang="en-US" sz="2000" b="1" i="0" u="none" strike="noStrike" cap="none" spc="0" normalizeH="0" baseline="0" dirty="0" smtClean="0">
              <a:ln>
                <a:noFill/>
              </a:ln>
              <a:solidFill>
                <a:srgbClr val="008000"/>
              </a:solidFill>
              <a:effectLst/>
              <a:uFillTx/>
              <a:sym typeface="Helvetica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8000"/>
                </a:solidFill>
              </a:rPr>
              <a:t>at 10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34</a:t>
            </a:r>
            <a:r>
              <a:rPr lang="en-US" sz="2000" b="1" dirty="0" smtClean="0">
                <a:solidFill>
                  <a:srgbClr val="008000"/>
                </a:solidFill>
              </a:rPr>
              <a:t>cm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-2 </a:t>
            </a:r>
            <a:r>
              <a:rPr lang="en-US" sz="2000" b="1" dirty="0" smtClean="0">
                <a:solidFill>
                  <a:srgbClr val="008000"/>
                </a:solidFill>
              </a:rPr>
              <a:t>s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-1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8000"/>
              </a:solidFill>
              <a:effectLst/>
              <a:uFillTx/>
              <a:sym typeface="Helvetica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8000"/>
                </a:solidFill>
                <a:sym typeface="Wingdings"/>
              </a:rPr>
              <a:t> FCC-he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8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425718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2758926" y="116819"/>
            <a:ext cx="748694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defTabSz="1295400">
              <a:def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FCC-he Detector / YZ-View </a:t>
            </a:r>
          </a:p>
        </p:txBody>
      </p:sp>
      <p:sp>
        <p:nvSpPr>
          <p:cNvPr id="185" name="Shape 185"/>
          <p:cNvSpPr/>
          <p:nvPr/>
        </p:nvSpPr>
        <p:spPr>
          <a:xfrm>
            <a:off x="12116087" y="9398000"/>
            <a:ext cx="36857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825500">
              <a:defRPr sz="1800"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b="0" i="0">
                <a:solidFill>
                  <a:srgbClr val="000000"/>
                </a:solidFill>
                <a:uFillTx/>
              </a:defRPr>
            </a:pPr>
            <a:r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￼</a:t>
            </a:r>
          </a:p>
        </p:txBody>
      </p:sp>
      <p:sp>
        <p:nvSpPr>
          <p:cNvPr id="186" name="Shape 186"/>
          <p:cNvSpPr/>
          <p:nvPr/>
        </p:nvSpPr>
        <p:spPr>
          <a:xfrm>
            <a:off x="446752" y="8568556"/>
            <a:ext cx="1210755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7799" lvl="0" defTabSz="1295400">
              <a:spcBef>
                <a:spcPts val="700"/>
              </a:spcBef>
              <a:defRPr sz="1800"/>
            </a:pPr>
            <a:r>
              <a:rPr b="1"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Based on the LHeC design; figure shows the version using a twin solenoid system;</a:t>
            </a:r>
            <a:br>
              <a:rPr b="1"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</a:br>
            <a:r>
              <a:rPr b="1"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Solenoid_2 outside of Muon-Det.: independent momentum measurement - hadrons, min. interacting leptons.</a:t>
            </a:r>
            <a:br>
              <a:rPr b="1"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</a:br>
            <a:r>
              <a:rPr b="1"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Single solenoid version </a:t>
            </a:r>
            <a:r>
              <a:rPr lang="en-GB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also considered</a:t>
            </a:r>
            <a:r>
              <a:rPr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.</a:t>
            </a:r>
            <a:endParaRPr b="1" dirty="0"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233" name="Group 233"/>
          <p:cNvGrpSpPr/>
          <p:nvPr/>
        </p:nvGrpSpPr>
        <p:grpSpPr>
          <a:xfrm>
            <a:off x="217326" y="1439101"/>
            <a:ext cx="12153921" cy="6860451"/>
            <a:chOff x="0" y="0"/>
            <a:chExt cx="12153920" cy="6860450"/>
          </a:xfrm>
        </p:grpSpPr>
        <p:pic>
          <p:nvPicPr>
            <p:cNvPr id="187" name="FCChe_sol_big_out_HCAL_sol_ell-z-y-View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11921" y="640228"/>
              <a:ext cx="8851901" cy="62202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Shape 188"/>
            <p:cNvSpPr/>
            <p:nvPr/>
          </p:nvSpPr>
          <p:spPr>
            <a:xfrm>
              <a:off x="0" y="3477579"/>
              <a:ext cx="846189" cy="5641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57799" marR="57799" defTabSz="1295400">
                <a:spcBef>
                  <a:spcPts val="900"/>
                </a:spcBef>
                <a:buClr>
                  <a:srgbClr val="4777B9"/>
                </a:buClr>
                <a:buFont typeface="Arial"/>
                <a:defRPr sz="2400" i="1">
                  <a:solidFill>
                    <a:srgbClr val="E32400"/>
                  </a:solidFill>
                  <a:uFill>
                    <a:solidFill>
                      <a:srgbClr val="E324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  <a:uFillTx/>
                </a:defRPr>
              </a:pPr>
              <a:r>
                <a:rPr sz="2400" i="1">
                  <a:solidFill>
                    <a:srgbClr val="E32400"/>
                  </a:solidFill>
                  <a:uFill>
                    <a:solidFill>
                      <a:srgbClr val="E32400"/>
                    </a:solidFill>
                  </a:uFill>
                </a:rPr>
                <a:t>e∓</a:t>
              </a:r>
            </a:p>
          </p:txBody>
        </p:sp>
        <p:sp>
          <p:nvSpPr>
            <p:cNvPr id="189" name="Shape 189"/>
            <p:cNvSpPr/>
            <p:nvPr/>
          </p:nvSpPr>
          <p:spPr>
            <a:xfrm flipV="1">
              <a:off x="602451" y="3751374"/>
              <a:ext cx="843631" cy="1"/>
            </a:xfrm>
            <a:prstGeom prst="line">
              <a:avLst/>
            </a:prstGeom>
            <a:noFill/>
            <a:ln w="38100" cap="flat">
              <a:solidFill>
                <a:srgbClr val="E324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1307731" y="3499847"/>
              <a:ext cx="846190" cy="51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57799" marR="57799" defTabSz="1295400">
                <a:spcBef>
                  <a:spcPts val="900"/>
                </a:spcBef>
                <a:buClr>
                  <a:srgbClr val="4777B9"/>
                </a:buClr>
                <a:buFont typeface="Arial"/>
                <a:defRPr sz="2400" i="1">
                  <a:solidFill>
                    <a:srgbClr val="E32400"/>
                  </a:solidFill>
                  <a:uFill>
                    <a:solidFill>
                      <a:srgbClr val="E324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  <a:uFillTx/>
                </a:defRPr>
              </a:pPr>
              <a:r>
                <a:rPr sz="2400" i="1">
                  <a:solidFill>
                    <a:srgbClr val="E32400"/>
                  </a:solidFill>
                  <a:uFill>
                    <a:solidFill>
                      <a:srgbClr val="E32400"/>
                    </a:solidFill>
                  </a:uFill>
                </a:rPr>
                <a:t>p/A</a:t>
              </a:r>
            </a:p>
          </p:txBody>
        </p:sp>
        <p:sp>
          <p:nvSpPr>
            <p:cNvPr id="191" name="Shape 191"/>
            <p:cNvSpPr/>
            <p:nvPr/>
          </p:nvSpPr>
          <p:spPr>
            <a:xfrm flipV="1">
              <a:off x="10430455" y="3751374"/>
              <a:ext cx="843631" cy="1"/>
            </a:xfrm>
            <a:prstGeom prst="line">
              <a:avLst/>
            </a:prstGeom>
            <a:noFill/>
            <a:ln w="38100" cap="flat">
              <a:solidFill>
                <a:srgbClr val="E32400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5199222" y="1447447"/>
              <a:ext cx="2171701" cy="345630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100" defTabSz="914400">
                <a:buClr>
                  <a:srgbClr val="FFFFFF"/>
                </a:buClr>
                <a:buFont typeface="Calibri"/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Muon Detector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4913718" y="2502396"/>
              <a:ext cx="2465327" cy="2667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55563" defTabSz="914400">
                <a:buClr>
                  <a:srgbClr val="FFFFFF"/>
                </a:buClr>
                <a:defRPr sz="18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  <a:uFillTx/>
                </a:defRPr>
              </a:pPr>
              <a:r>
                <a:rPr>
                  <a:solidFill>
                    <a:srgbClr val="DB1F00"/>
                  </a:solidFill>
                  <a:uFill>
                    <a:solidFill/>
                  </a:uFill>
                </a:rPr>
                <a:t>Hadronic Calorimeter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2509136" y="3411788"/>
              <a:ext cx="1612901" cy="6096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55563" lvl="0" algn="ctr" defTabSz="914400">
                <a:defRPr sz="1800"/>
              </a:pPr>
              <a:r>
                <a:rPr sz="14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Fwd-Calorimeter </a:t>
              </a:r>
            </a:p>
            <a:p>
              <a:pPr marL="55563" lvl="0" algn="ctr" defTabSz="914400">
                <a:defRPr sz="1800"/>
              </a:pPr>
              <a:endParaRPr sz="1400">
                <a:solidFill>
                  <a:srgbClr val="DB1F00"/>
                </a:solidFill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endParaRPr>
            </a:p>
            <a:p>
              <a:pPr marL="55563" lvl="0" algn="ctr" defTabSz="914400">
                <a:defRPr sz="1800"/>
              </a:pPr>
              <a:r>
                <a:rPr sz="14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Inserts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8322535" y="3478745"/>
              <a:ext cx="1435113" cy="4191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55563" lvl="0" algn="ctr" defTabSz="914400">
                <a:defRPr sz="1800"/>
              </a:pPr>
              <a:r>
                <a:rPr sz="9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Bwd-Calorimeter </a:t>
              </a:r>
            </a:p>
            <a:p>
              <a:pPr marL="55563" lvl="0" algn="ctr" defTabSz="914400">
                <a:defRPr sz="1800"/>
              </a:pPr>
              <a:endParaRPr sz="900">
                <a:solidFill>
                  <a:srgbClr val="DB1F00"/>
                </a:solidFill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endParaRPr>
            </a:p>
            <a:p>
              <a:pPr marL="55563" lvl="0" algn="ctr" defTabSz="914400">
                <a:defRPr sz="1800"/>
              </a:pPr>
              <a:r>
                <a:rPr sz="9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Inserts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4687171" y="4064487"/>
              <a:ext cx="2918422" cy="2286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55563" defTabSz="914400">
                <a:buClr>
                  <a:srgbClr val="FFFFFF"/>
                </a:buClr>
                <a:defRPr sz="16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600">
                  <a:solidFill>
                    <a:srgbClr val="DB1F00"/>
                  </a:solidFill>
                  <a:uFill>
                    <a:solidFill/>
                  </a:uFill>
                </a:rPr>
                <a:t>Electromagnetic Calorimeter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2665255" y="2394446"/>
              <a:ext cx="1453147" cy="5334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Hadronic</a:t>
              </a:r>
            </a:p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Fwd-Endcap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8559851" y="2401500"/>
              <a:ext cx="1087482" cy="3810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 sz="13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Hadronic </a:t>
              </a:r>
            </a:p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 sz="13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Bwd-Endcap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5762650" y="1965212"/>
              <a:ext cx="1041103" cy="259223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100" defTabSz="914400">
                <a:buClr>
                  <a:srgbClr val="FFFFFF"/>
                </a:buClr>
                <a:buFont typeface="Calibri"/>
                <a:defRPr sz="1800" b="1">
                  <a:solidFill>
                    <a:srgbClr val="FFFFFF"/>
                  </a:solidFill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b="1">
                  <a:solidFill>
                    <a:srgbClr val="FFFFFF"/>
                  </a:solidFill>
                  <a:uFill>
                    <a:solidFill/>
                  </a:uFill>
                </a:rPr>
                <a:t>Solenoid</a:t>
              </a:r>
            </a:p>
          </p:txBody>
        </p:sp>
        <p:sp>
          <p:nvSpPr>
            <p:cNvPr id="200" name="Shape 200"/>
            <p:cNvSpPr/>
            <p:nvPr/>
          </p:nvSpPr>
          <p:spPr>
            <a:xfrm>
              <a:off x="6283201" y="3350289"/>
              <a:ext cx="941699" cy="8001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Central</a:t>
              </a:r>
            </a:p>
            <a:p>
              <a:pPr marL="55563" lvl="0" defTabSz="914400">
                <a:buClr>
                  <a:srgbClr val="FFFFFF"/>
                </a:buClr>
                <a:defRPr sz="1800"/>
              </a:pPr>
              <a:endParaRPr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endParaRPr>
            </a:p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Tracker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4847494" y="3312189"/>
              <a:ext cx="1143001" cy="8001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r>
                <a: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Forward </a:t>
              </a:r>
            </a:p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endParaRPr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endParaRPr>
            </a:p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r>
                <a: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 Tracker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7341268" y="3350289"/>
              <a:ext cx="1168401" cy="7620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r>
                <a:rPr sz="1700"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Backward </a:t>
              </a:r>
            </a:p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r>
                <a:rPr sz="1700"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 </a:t>
              </a:r>
            </a:p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r>
                <a:rPr sz="1700"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Tracker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5625830" y="708282"/>
              <a:ext cx="1318486" cy="259222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100" defTabSz="914400">
                <a:buClr>
                  <a:srgbClr val="FFFFFF"/>
                </a:buClr>
                <a:buFont typeface="Calibri"/>
                <a:defRPr sz="1800" b="1">
                  <a:solidFill>
                    <a:srgbClr val="FFFFFF"/>
                  </a:solidFill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b="1">
                  <a:solidFill>
                    <a:srgbClr val="FFFFFF"/>
                  </a:solidFill>
                  <a:uFill>
                    <a:solidFill/>
                  </a:uFill>
                </a:rPr>
                <a:t>Solenoid_2</a:t>
              </a:r>
            </a:p>
          </p:txBody>
        </p:sp>
        <p:sp>
          <p:nvSpPr>
            <p:cNvPr id="204" name="Shape 204"/>
            <p:cNvSpPr/>
            <p:nvPr/>
          </p:nvSpPr>
          <p:spPr>
            <a:xfrm flipH="1" flipV="1">
              <a:off x="8513678" y="3239313"/>
              <a:ext cx="1" cy="34562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8514962" y="3172420"/>
              <a:ext cx="1041104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 flipV="1">
              <a:off x="2311860" y="3172205"/>
              <a:ext cx="1938463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4219113" y="2338356"/>
              <a:ext cx="4312146" cy="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11011756" y="3420462"/>
              <a:ext cx="465668" cy="2540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38100" defTabSz="914400">
                <a:buClr>
                  <a:srgbClr val="FF4013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46</a:t>
              </a:r>
            </a:p>
          </p:txBody>
        </p:sp>
        <p:sp>
          <p:nvSpPr>
            <p:cNvPr id="209" name="Shape 209"/>
            <p:cNvSpPr/>
            <p:nvPr/>
          </p:nvSpPr>
          <p:spPr>
            <a:xfrm>
              <a:off x="10616281" y="3530005"/>
              <a:ext cx="142876" cy="1589"/>
            </a:xfrm>
            <a:prstGeom prst="line">
              <a:avLst/>
            </a:prstGeom>
            <a:noFill/>
            <a:ln w="25400" cap="flat">
              <a:solidFill>
                <a:srgbClr val="0061FF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212" name="Group 212"/>
            <p:cNvGrpSpPr/>
            <p:nvPr/>
          </p:nvGrpSpPr>
          <p:grpSpPr>
            <a:xfrm>
              <a:off x="10618583" y="3149925"/>
              <a:ext cx="788917" cy="254001"/>
              <a:chOff x="0" y="0"/>
              <a:chExt cx="788915" cy="254000"/>
            </a:xfrm>
          </p:grpSpPr>
          <p:sp>
            <p:nvSpPr>
              <p:cNvPr id="210" name="Shape 210"/>
              <p:cNvSpPr/>
              <p:nvPr/>
            </p:nvSpPr>
            <p:spPr>
              <a:xfrm>
                <a:off x="314462" y="0"/>
                <a:ext cx="474454" cy="254000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marL="38100" defTabSz="914400">
                  <a:buClr>
                    <a:srgbClr val="6BC5E5"/>
                  </a:buClr>
                  <a:buFont typeface="Chalkboard"/>
                  <a:def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  <a:latin typeface="+mj-lt"/>
                    <a:ea typeface="+mj-ea"/>
                    <a:cs typeface="+mj-cs"/>
                    <a:sym typeface="Arial Rounded MT 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</a:rPr>
                  <a:t>111</a:t>
                </a:r>
              </a:p>
            </p:txBody>
          </p:sp>
          <p:sp>
            <p:nvSpPr>
              <p:cNvPr id="211" name="Shape 211"/>
              <p:cNvSpPr/>
              <p:nvPr/>
            </p:nvSpPr>
            <p:spPr>
              <a:xfrm>
                <a:off x="-1" y="127000"/>
                <a:ext cx="143018" cy="1"/>
              </a:xfrm>
              <a:prstGeom prst="line">
                <a:avLst/>
              </a:prstGeom>
              <a:noFill/>
              <a:ln w="25400" cap="flat">
                <a:solidFill>
                  <a:srgbClr val="0061FF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215" name="Group 215"/>
            <p:cNvGrpSpPr/>
            <p:nvPr/>
          </p:nvGrpSpPr>
          <p:grpSpPr>
            <a:xfrm>
              <a:off x="10630683" y="2186334"/>
              <a:ext cx="874257" cy="215901"/>
              <a:chOff x="0" y="0"/>
              <a:chExt cx="874255" cy="215900"/>
            </a:xfrm>
          </p:grpSpPr>
          <p:sp>
            <p:nvSpPr>
              <p:cNvPr id="213" name="Shape 213"/>
              <p:cNvSpPr/>
              <p:nvPr/>
            </p:nvSpPr>
            <p:spPr>
              <a:xfrm>
                <a:off x="353555" y="0"/>
                <a:ext cx="520701" cy="215900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marL="38100" defTabSz="914400">
                  <a:buClr>
                    <a:srgbClr val="FFFFFF"/>
                  </a:buClr>
                  <a:buFont typeface="Chalkboard"/>
                  <a:def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  <a:latin typeface="+mj-lt"/>
                    <a:ea typeface="+mj-ea"/>
                    <a:cs typeface="+mj-cs"/>
                    <a:sym typeface="Arial Rounded MT 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</a:rPr>
                  <a:t>320</a:t>
                </a:r>
              </a:p>
            </p:txBody>
          </p:sp>
          <p:sp>
            <p:nvSpPr>
              <p:cNvPr id="214" name="Shape 214"/>
              <p:cNvSpPr/>
              <p:nvPr/>
            </p:nvSpPr>
            <p:spPr>
              <a:xfrm flipV="1">
                <a:off x="0" y="107949"/>
                <a:ext cx="171458" cy="1"/>
              </a:xfrm>
              <a:prstGeom prst="line">
                <a:avLst/>
              </a:prstGeom>
              <a:noFill/>
              <a:ln w="25400" cap="flat">
                <a:solidFill>
                  <a:srgbClr val="0061FF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216" name="Shape 216"/>
            <p:cNvSpPr/>
            <p:nvPr/>
          </p:nvSpPr>
          <p:spPr>
            <a:xfrm>
              <a:off x="5866981" y="2299164"/>
              <a:ext cx="584201" cy="2540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1048</a:t>
              </a:r>
            </a:p>
          </p:txBody>
        </p:sp>
        <p:sp>
          <p:nvSpPr>
            <p:cNvPr id="217" name="Shape 217"/>
            <p:cNvSpPr/>
            <p:nvPr/>
          </p:nvSpPr>
          <p:spPr>
            <a:xfrm>
              <a:off x="9881339" y="0"/>
              <a:ext cx="1612901" cy="63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584200">
                <a:defRPr sz="1800">
                  <a:solidFill>
                    <a:srgbClr val="0061FF"/>
                  </a:solid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0061FF"/>
                  </a:solidFill>
                </a:rPr>
                <a:t>All Numbers [cm]</a:t>
              </a:r>
            </a:p>
          </p:txBody>
        </p:sp>
        <p:sp>
          <p:nvSpPr>
            <p:cNvPr id="218" name="Shape 218"/>
            <p:cNvSpPr/>
            <p:nvPr/>
          </p:nvSpPr>
          <p:spPr>
            <a:xfrm>
              <a:off x="8878410" y="2871373"/>
              <a:ext cx="492008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180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3087731" y="2884116"/>
              <a:ext cx="492008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350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8405528" y="4312373"/>
              <a:ext cx="378806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50</a:t>
              </a:r>
            </a:p>
          </p:txBody>
        </p:sp>
        <p:sp>
          <p:nvSpPr>
            <p:cNvPr id="221" name="Shape 221"/>
            <p:cNvSpPr/>
            <p:nvPr/>
          </p:nvSpPr>
          <p:spPr>
            <a:xfrm flipV="1">
              <a:off x="8448396" y="4334636"/>
              <a:ext cx="334334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897467" y="4302980"/>
              <a:ext cx="378805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80</a:t>
              </a:r>
            </a:p>
          </p:txBody>
        </p:sp>
        <p:sp>
          <p:nvSpPr>
            <p:cNvPr id="223" name="Shape 223"/>
            <p:cNvSpPr/>
            <p:nvPr/>
          </p:nvSpPr>
          <p:spPr>
            <a:xfrm flipV="1">
              <a:off x="3858269" y="4338478"/>
              <a:ext cx="457201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8626038" y="3239313"/>
              <a:ext cx="378806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60</a:t>
              </a:r>
            </a:p>
          </p:txBody>
        </p:sp>
        <p:sp>
          <p:nvSpPr>
            <p:cNvPr id="225" name="Shape 225"/>
            <p:cNvSpPr/>
            <p:nvPr/>
          </p:nvSpPr>
          <p:spPr>
            <a:xfrm flipV="1">
              <a:off x="7553103" y="3100110"/>
              <a:ext cx="1" cy="36197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 flipV="1">
              <a:off x="8285078" y="2269956"/>
              <a:ext cx="1" cy="95210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7836029" y="2611281"/>
              <a:ext cx="492008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200</a:t>
              </a:r>
            </a:p>
          </p:txBody>
        </p:sp>
        <p:grpSp>
          <p:nvGrpSpPr>
            <p:cNvPr id="230" name="Group 230"/>
            <p:cNvGrpSpPr/>
            <p:nvPr/>
          </p:nvGrpSpPr>
          <p:grpSpPr>
            <a:xfrm>
              <a:off x="10574628" y="586134"/>
              <a:ext cx="874257" cy="215901"/>
              <a:chOff x="0" y="0"/>
              <a:chExt cx="874255" cy="215900"/>
            </a:xfrm>
          </p:grpSpPr>
          <p:sp>
            <p:nvSpPr>
              <p:cNvPr id="228" name="Shape 228"/>
              <p:cNvSpPr/>
              <p:nvPr/>
            </p:nvSpPr>
            <p:spPr>
              <a:xfrm>
                <a:off x="353555" y="0"/>
                <a:ext cx="520701" cy="215900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marL="38100" defTabSz="914400">
                  <a:buClr>
                    <a:srgbClr val="FFFFFF"/>
                  </a:buClr>
                  <a:buFont typeface="Chalkboard"/>
                  <a:def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  <a:latin typeface="+mj-lt"/>
                    <a:ea typeface="+mj-ea"/>
                    <a:cs typeface="+mj-cs"/>
                    <a:sym typeface="Arial Rounded MT 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</a:rPr>
                  <a:t>675</a:t>
                </a:r>
              </a:p>
            </p:txBody>
          </p:sp>
          <p:sp>
            <p:nvSpPr>
              <p:cNvPr id="229" name="Shape 229"/>
              <p:cNvSpPr/>
              <p:nvPr/>
            </p:nvSpPr>
            <p:spPr>
              <a:xfrm flipV="1">
                <a:off x="0" y="107949"/>
                <a:ext cx="171458" cy="1"/>
              </a:xfrm>
              <a:prstGeom prst="line">
                <a:avLst/>
              </a:prstGeom>
              <a:noFill/>
              <a:ln w="25400" cap="flat">
                <a:solidFill>
                  <a:srgbClr val="0061FF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231" name="Shape 231"/>
            <p:cNvSpPr/>
            <p:nvPr/>
          </p:nvSpPr>
          <p:spPr>
            <a:xfrm>
              <a:off x="5809963" y="381000"/>
              <a:ext cx="584201" cy="254000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38100" defTabSz="914400">
                <a:buClr>
                  <a:srgbClr val="FF4013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1920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1538165" y="599502"/>
              <a:ext cx="8800207" cy="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/>
          </p:cNvSpPr>
          <p:nvPr>
            <p:ph type="title"/>
          </p:nvPr>
        </p:nvSpPr>
        <p:spPr>
          <a:xfrm>
            <a:off x="127000" y="82550"/>
            <a:ext cx="10909300" cy="1193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FCC-he Tracker / Calorimeter Summary</a:t>
            </a:r>
          </a:p>
        </p:txBody>
      </p:sp>
      <p:sp>
        <p:nvSpPr>
          <p:cNvPr id="343" name="Shape 3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21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pic>
        <p:nvPicPr>
          <p:cNvPr id="344" name="FCC-he_tracker_calo_no_material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343" y="3003430"/>
            <a:ext cx="11167850" cy="4011297"/>
          </a:xfrm>
          <a:prstGeom prst="rect">
            <a:avLst/>
          </a:prstGeom>
          <a:ln>
            <a:round/>
          </a:ln>
        </p:spPr>
      </p:pic>
      <p:sp>
        <p:nvSpPr>
          <p:cNvPr id="2" name="TextBox 1"/>
          <p:cNvSpPr txBox="1"/>
          <p:nvPr/>
        </p:nvSpPr>
        <p:spPr>
          <a:xfrm>
            <a:off x="806343" y="7270923"/>
            <a:ext cx="673296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Naturally that is work in progress (for a very long time..)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440" y="8244324"/>
            <a:ext cx="11389594" cy="846606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0" name="Shape 2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22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291" name="Shape 291"/>
          <p:cNvSpPr>
            <a:spLocks noGrp="1"/>
          </p:cNvSpPr>
          <p:nvPr>
            <p:ph type="body" idx="1"/>
          </p:nvPr>
        </p:nvSpPr>
        <p:spPr>
          <a:xfrm>
            <a:off x="762000" y="1731196"/>
            <a:ext cx="11480801" cy="7359734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uFillTx/>
              </a:defRPr>
            </a:pPr>
            <a:r>
              <a:rPr lang="en-GB" sz="1800" b="1" dirty="0" smtClean="0">
                <a:uFill>
                  <a:solidFill/>
                </a:uFill>
              </a:rPr>
              <a:t>The </a:t>
            </a:r>
            <a:r>
              <a:rPr lang="en-GB" sz="1800" b="1" dirty="0" err="1" smtClean="0">
                <a:solidFill>
                  <a:srgbClr val="FF0000"/>
                </a:solidFill>
                <a:uFill>
                  <a:solidFill/>
                </a:uFill>
              </a:rPr>
              <a:t>LHeC</a:t>
            </a:r>
            <a:r>
              <a:rPr lang="en-GB" sz="1800" b="1" dirty="0" smtClean="0">
                <a:solidFill>
                  <a:srgbClr val="FF0000"/>
                </a:solidFill>
                <a:uFill>
                  <a:solidFill/>
                </a:uFill>
              </a:rPr>
              <a:t> detector </a:t>
            </a:r>
            <a:r>
              <a:rPr lang="en-GB" sz="1800" b="1" dirty="0" smtClean="0">
                <a:uFill>
                  <a:solidFill/>
                </a:uFill>
              </a:rPr>
              <a:t>has been conceptually designed. </a:t>
            </a:r>
            <a:r>
              <a:rPr lang="en-GB" sz="1800" b="1" dirty="0" smtClean="0"/>
              <a:t>This </a:t>
            </a:r>
            <a:r>
              <a:rPr lang="en-GB" sz="1800" b="1" dirty="0" smtClean="0">
                <a:solidFill>
                  <a:srgbClr val="FF0000"/>
                </a:solidFill>
              </a:rPr>
              <a:t>design is being modified and updated </a:t>
            </a:r>
            <a:r>
              <a:rPr lang="en-GB" sz="1800" b="1" dirty="0" smtClean="0"/>
              <a:t>for the Higgs measurements (</a:t>
            </a:r>
            <a:r>
              <a:rPr lang="en-GB" sz="1800" b="1" dirty="0" err="1" smtClean="0"/>
              <a:t>fwd</a:t>
            </a:r>
            <a:r>
              <a:rPr lang="en-GB" sz="1800" b="1" dirty="0" smtClean="0"/>
              <a:t> detection/</a:t>
            </a:r>
            <a:r>
              <a:rPr lang="en-GB" sz="1800" b="1" dirty="0" err="1" smtClean="0"/>
              <a:t>c,b</a:t>
            </a:r>
            <a:r>
              <a:rPr lang="en-GB" sz="1800" b="1" dirty="0" smtClean="0"/>
              <a:t> tags and high resolution </a:t>
            </a:r>
            <a:r>
              <a:rPr lang="en-GB" sz="1800" b="1" dirty="0" err="1" smtClean="0"/>
              <a:t>hadronic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calorimetry</a:t>
            </a:r>
            <a:r>
              <a:rPr lang="en-GB" sz="1800" b="1" dirty="0" smtClean="0"/>
              <a:t>) and in view of the new technologies being applied at the LHC detector upgrades (low material, high resolution Silicon tracking and forward detection).</a:t>
            </a: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lang="en-GB" sz="1800" b="1" dirty="0" smtClean="0"/>
              <a:t>There is also on-going work on </a:t>
            </a:r>
            <a:r>
              <a:rPr lang="en-GB" sz="1800" b="1" dirty="0" smtClean="0">
                <a:solidFill>
                  <a:srgbClr val="FF0000"/>
                </a:solidFill>
              </a:rPr>
              <a:t>the IR design and the integration of the machine lattice</a:t>
            </a:r>
            <a:r>
              <a:rPr lang="en-GB" sz="1800" b="1" dirty="0" smtClean="0"/>
              <a:t> (Hl-LHC) into the detector concept. Both are crucial items for the </a:t>
            </a:r>
            <a:r>
              <a:rPr lang="en-GB" sz="1800" b="1" dirty="0" err="1" smtClean="0"/>
              <a:t>ep</a:t>
            </a:r>
            <a:r>
              <a:rPr lang="en-GB" sz="1800" b="1" dirty="0" smtClean="0"/>
              <a:t>/A collider.</a:t>
            </a:r>
            <a:endParaRPr lang="en-GB" sz="1800" b="1" dirty="0" smtClean="0">
              <a:uFill>
                <a:solidFill/>
              </a:uFill>
            </a:endParaRP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lang="en-GB" sz="1800" b="1" dirty="0" smtClean="0"/>
              <a:t>Strong software efforts are on-going, jointly with </a:t>
            </a:r>
            <a:r>
              <a:rPr lang="en-GB" sz="1800" b="1" dirty="0" err="1" smtClean="0"/>
              <a:t>hh</a:t>
            </a:r>
            <a:r>
              <a:rPr lang="en-GB" sz="1800" b="1" dirty="0" smtClean="0"/>
              <a:t> and </a:t>
            </a:r>
            <a:r>
              <a:rPr lang="en-GB" sz="1800" b="1" dirty="0" err="1" smtClean="0"/>
              <a:t>ee</a:t>
            </a:r>
            <a:r>
              <a:rPr lang="en-GB" sz="1800" b="1" smtClean="0"/>
              <a:t> FCC detectors</a:t>
            </a:r>
            <a:r>
              <a:rPr lang="en-GB" sz="1800" b="1" dirty="0" smtClean="0"/>
              <a:t>, and profiting from ILC/CLIC developments</a:t>
            </a:r>
            <a:r>
              <a:rPr lang="en-GB" sz="1800" b="1" dirty="0" smtClean="0">
                <a:solidFill>
                  <a:srgbClr val="FF0000"/>
                </a:solidFill>
              </a:rPr>
              <a:t>.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sz="1800" b="1" dirty="0" smtClean="0">
                <a:solidFill>
                  <a:srgbClr val="FF0000"/>
                </a:solidFill>
                <a:uFill>
                  <a:solidFill/>
                </a:uFill>
              </a:rPr>
              <a:t>DD4hep</a:t>
            </a:r>
            <a:r>
              <a:rPr sz="1800" b="1" dirty="0">
                <a:solidFill>
                  <a:srgbClr val="FF0000"/>
                </a:solidFill>
                <a:uFill>
                  <a:solidFill/>
                </a:uFill>
              </a:rPr>
              <a:t>/DDG4 - main detector design toolset </a:t>
            </a:r>
            <a:r>
              <a:rPr sz="1800" b="1" dirty="0" smtClean="0">
                <a:solidFill>
                  <a:srgbClr val="FF0000"/>
                </a:solidFill>
                <a:uFill>
                  <a:solidFill/>
                </a:uFill>
              </a:rPr>
              <a:t>currently</a:t>
            </a:r>
            <a:r>
              <a:rPr lang="en-GB" sz="1800" b="1" dirty="0" smtClean="0">
                <a:solidFill>
                  <a:srgbClr val="FF0000"/>
                </a:solidFill>
                <a:uFill>
                  <a:solidFill/>
                </a:uFill>
              </a:rPr>
              <a:t>. </a:t>
            </a:r>
            <a:r>
              <a:rPr lang="en-GB" sz="1800" b="1" dirty="0" smtClean="0">
                <a:uFill>
                  <a:solidFill/>
                </a:uFill>
              </a:rPr>
              <a:t>Much of the </a:t>
            </a:r>
            <a:r>
              <a:rPr lang="en-GB" sz="1800" b="1" dirty="0" err="1" smtClean="0">
                <a:uFill>
                  <a:solidFill/>
                </a:uFill>
              </a:rPr>
              <a:t>LHeC</a:t>
            </a:r>
            <a:r>
              <a:rPr lang="en-GB" sz="1800" b="1" dirty="0" smtClean="0">
                <a:uFill>
                  <a:solidFill/>
                </a:uFill>
              </a:rPr>
              <a:t> (and FCC-he) detector has been programmed and events (hits, tracks, energies) can be displayed. The toolbox of the </a:t>
            </a:r>
            <a:r>
              <a:rPr lang="en-GB" sz="1800" b="1" dirty="0" err="1" smtClean="0">
                <a:uFill>
                  <a:solidFill/>
                </a:uFill>
              </a:rPr>
              <a:t>ep</a:t>
            </a:r>
            <a:r>
              <a:rPr lang="en-GB" sz="1800" b="1" dirty="0" smtClean="0">
                <a:uFill>
                  <a:solidFill/>
                </a:uFill>
              </a:rPr>
              <a:t>/A detector is growing and relies on the most up-to-date program versions such as G4</a:t>
            </a:r>
            <a:r>
              <a:rPr lang="en-GB" sz="1800" b="1" dirty="0" smtClean="0"/>
              <a:t>.1</a:t>
            </a:r>
            <a:r>
              <a:rPr lang="en-GB" sz="1800" b="1" dirty="0" smtClean="0">
                <a:uFill>
                  <a:solidFill/>
                </a:uFill>
              </a:rPr>
              <a:t>0-01 while ROOT6 is being implemented.</a:t>
            </a:r>
            <a:endParaRPr sz="1800" b="1" dirty="0">
              <a:uFill>
                <a:solidFill/>
              </a:uFill>
            </a:endParaRP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sz="1800" b="1" dirty="0">
                <a:uFill>
                  <a:solidFill/>
                </a:uFill>
              </a:rPr>
              <a:t>A common suitable  Event Data Model  for hh, he, ee </a:t>
            </a:r>
            <a:r>
              <a:rPr sz="1800" b="1" dirty="0" smtClean="0">
                <a:uFill>
                  <a:solidFill/>
                </a:uFill>
              </a:rPr>
              <a:t>communities</a:t>
            </a:r>
            <a:r>
              <a:rPr lang="en-GB" sz="1800" b="1" dirty="0" smtClean="0">
                <a:uFill>
                  <a:solidFill/>
                </a:uFill>
              </a:rPr>
              <a:t> is</a:t>
            </a:r>
            <a:r>
              <a:rPr sz="1800" b="1" dirty="0" smtClean="0">
                <a:uFill>
                  <a:solidFill/>
                </a:uFill>
              </a:rPr>
              <a:t> desirable</a:t>
            </a:r>
            <a:r>
              <a:rPr lang="en-GB" sz="1800" b="1" dirty="0" smtClean="0">
                <a:uFill>
                  <a:solidFill/>
                </a:uFill>
              </a:rPr>
              <a:t>.</a:t>
            </a:r>
            <a:r>
              <a:rPr lang="en-GB" sz="1800" b="1" dirty="0" smtClean="0"/>
              <a:t> </a:t>
            </a:r>
            <a:r>
              <a:rPr sz="1800" b="1" dirty="0" smtClean="0">
                <a:uFill>
                  <a:solidFill/>
                </a:uFill>
              </a:rPr>
              <a:t>Detailed </a:t>
            </a:r>
            <a:r>
              <a:rPr lang="en-GB" sz="1800" b="1" dirty="0" smtClean="0"/>
              <a:t>as well as</a:t>
            </a:r>
            <a:r>
              <a:rPr sz="1800" b="1" dirty="0" smtClean="0">
                <a:uFill>
                  <a:solidFill/>
                </a:uFill>
              </a:rPr>
              <a:t> </a:t>
            </a:r>
            <a:r>
              <a:rPr sz="1800" b="1" dirty="0">
                <a:uFill>
                  <a:solidFill/>
                </a:uFill>
              </a:rPr>
              <a:t>fast simulations </a:t>
            </a:r>
            <a:r>
              <a:rPr lang="en-GB" sz="1800" b="1" dirty="0" smtClean="0">
                <a:uFill>
                  <a:solidFill/>
                </a:uFill>
              </a:rPr>
              <a:t>are </a:t>
            </a:r>
            <a:r>
              <a:rPr sz="1800" b="1" dirty="0" smtClean="0">
                <a:uFill>
                  <a:solidFill/>
                </a:uFill>
              </a:rPr>
              <a:t>at </a:t>
            </a:r>
            <a:r>
              <a:rPr sz="1800" b="1" dirty="0">
                <a:uFill>
                  <a:solidFill/>
                </a:uFill>
              </a:rPr>
              <a:t>hand;   an </a:t>
            </a:r>
            <a:r>
              <a:rPr sz="1800" b="1" dirty="0">
                <a:solidFill>
                  <a:srgbClr val="FF0000"/>
                </a:solidFill>
                <a:uFill>
                  <a:solidFill/>
                </a:uFill>
              </a:rPr>
              <a:t>interface to Delphes being </a:t>
            </a:r>
            <a:r>
              <a:rPr sz="1800" b="1" dirty="0" smtClean="0">
                <a:solidFill>
                  <a:srgbClr val="FF0000"/>
                </a:solidFill>
                <a:uFill>
                  <a:solidFill/>
                </a:uFill>
              </a:rPr>
              <a:t>prepared</a:t>
            </a:r>
            <a:r>
              <a:rPr lang="en-GB" sz="1800" b="1" dirty="0" smtClean="0">
                <a:uFill>
                  <a:solidFill/>
                </a:uFill>
              </a:rPr>
              <a:t>.</a:t>
            </a: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sz="1800" b="1" dirty="0" smtClean="0">
                <a:uFill>
                  <a:solidFill/>
                </a:uFill>
              </a:rPr>
              <a:t>Reconstruction </a:t>
            </a:r>
            <a:r>
              <a:rPr sz="1800" b="1" dirty="0">
                <a:uFill>
                  <a:solidFill/>
                </a:uFill>
              </a:rPr>
              <a:t>- implementation of existing modules (Kalman, Pandora …</a:t>
            </a:r>
            <a:r>
              <a:rPr sz="1800" b="1" dirty="0" smtClean="0">
                <a:uFill>
                  <a:solidFill/>
                </a:uFill>
              </a:rPr>
              <a:t>)</a:t>
            </a:r>
            <a:r>
              <a:rPr lang="en-GB" sz="1800" b="1" dirty="0" smtClean="0">
                <a:uFill>
                  <a:solidFill/>
                </a:uFill>
              </a:rPr>
              <a:t> – and analysis software are to be developed.</a:t>
            </a: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lang="en-GB" sz="1800" b="1" dirty="0" smtClean="0"/>
              <a:t>For physics simulations it has been important to stress that many of the modern (</a:t>
            </a:r>
            <a:r>
              <a:rPr lang="en-GB" sz="1800" b="1" dirty="0" err="1" smtClean="0"/>
              <a:t>pp</a:t>
            </a:r>
            <a:r>
              <a:rPr lang="en-GB" sz="1800" b="1" dirty="0" smtClean="0"/>
              <a:t>) and old (</a:t>
            </a:r>
            <a:r>
              <a:rPr lang="en-GB" sz="1800" b="1" dirty="0" err="1" smtClean="0"/>
              <a:t>ep</a:t>
            </a:r>
            <a:r>
              <a:rPr lang="en-GB" sz="1800" b="1" dirty="0" smtClean="0"/>
              <a:t>) generators need to be adapted to the </a:t>
            </a:r>
            <a:r>
              <a:rPr lang="en-GB" sz="1800" b="1" dirty="0" err="1" smtClean="0"/>
              <a:t>LHeC</a:t>
            </a:r>
            <a:r>
              <a:rPr lang="en-GB" sz="1800" b="1" dirty="0" smtClean="0"/>
              <a:t> (and FCC-he) needs.</a:t>
            </a: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lang="en-GB" sz="1800" b="1" dirty="0" smtClean="0"/>
              <a:t>Based on the </a:t>
            </a:r>
            <a:r>
              <a:rPr lang="en-GB" sz="1800" b="1" dirty="0" err="1" smtClean="0"/>
              <a:t>LHeC</a:t>
            </a:r>
            <a:r>
              <a:rPr lang="en-GB" sz="1800" b="1" dirty="0" smtClean="0"/>
              <a:t>, </a:t>
            </a:r>
            <a:r>
              <a:rPr lang="en-GB" sz="1800" b="1" dirty="0" smtClean="0">
                <a:solidFill>
                  <a:srgbClr val="FF0000"/>
                </a:solidFill>
              </a:rPr>
              <a:t>first conceptual designs of an FCC-he detector and IR have been provided</a:t>
            </a:r>
            <a:r>
              <a:rPr lang="en-GB" sz="1800" b="1" dirty="0" smtClean="0"/>
              <a:t>. The FCC has a strong H-HH potential and access to rarer H decay channels. This suggests to improve the </a:t>
            </a:r>
            <a:r>
              <a:rPr lang="en-GB" sz="1800" b="1" dirty="0" err="1" smtClean="0"/>
              <a:t>muon</a:t>
            </a:r>
            <a:r>
              <a:rPr lang="en-GB" sz="1800" b="1" dirty="0" smtClean="0"/>
              <a:t> momentum measurement, for example. The FCC-he forward region is extended by a factor of </a:t>
            </a:r>
            <a:r>
              <a:rPr lang="en-GB" sz="1800" b="1" dirty="0" err="1" smtClean="0"/>
              <a:t>ln</a:t>
            </a:r>
            <a:r>
              <a:rPr lang="en-GB" sz="1800" b="1" dirty="0" smtClean="0"/>
              <a:t>(50/7)=2 while the backward region is much determined by the electron beam energy and basically stays as is.</a:t>
            </a: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lang="en-GB" sz="1800" b="1" dirty="0" smtClean="0">
                <a:solidFill>
                  <a:schemeClr val="bg1"/>
                </a:solidFill>
              </a:rPr>
              <a:t>The goal of the </a:t>
            </a:r>
            <a:r>
              <a:rPr lang="en-GB" sz="1800" b="1" dirty="0" err="1" smtClean="0">
                <a:solidFill>
                  <a:schemeClr val="bg1"/>
                </a:solidFill>
              </a:rPr>
              <a:t>LHeC</a:t>
            </a:r>
            <a:r>
              <a:rPr lang="en-GB" sz="1800" b="1" dirty="0" smtClean="0">
                <a:solidFill>
                  <a:schemeClr val="bg1"/>
                </a:solidFill>
              </a:rPr>
              <a:t> detector design is to provide a realistic detector which may be built in 10 years.</a:t>
            </a: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lang="en-GB" sz="1800" b="1" dirty="0" smtClean="0">
                <a:solidFill>
                  <a:schemeClr val="bg1"/>
                </a:solidFill>
              </a:rPr>
              <a:t>The goal of the FCC-he detector design is to provide a design concept and integrated IR for </a:t>
            </a:r>
            <a:r>
              <a:rPr lang="en-GB" sz="1800" b="1" dirty="0" err="1" smtClean="0">
                <a:solidFill>
                  <a:schemeClr val="bg1"/>
                </a:solidFill>
              </a:rPr>
              <a:t>ep</a:t>
            </a:r>
            <a:r>
              <a:rPr lang="en-GB" sz="1800" b="1" dirty="0" smtClean="0">
                <a:solidFill>
                  <a:schemeClr val="bg1"/>
                </a:solidFill>
              </a:rPr>
              <a:t> hence.</a:t>
            </a:r>
            <a:endParaRPr lang="en-GB" sz="1800" b="1" dirty="0">
              <a:solidFill>
                <a:schemeClr val="bg1"/>
              </a:solidFill>
            </a:endParaRPr>
          </a:p>
          <a:p>
            <a:pPr marL="0" lvl="0" indent="0">
              <a:buSzTx/>
              <a:buNone/>
              <a:defRPr sz="1800">
                <a:uFillTx/>
              </a:defRPr>
            </a:pPr>
            <a:endParaRPr lang="en-GB" sz="1800" b="1" dirty="0" smtClean="0"/>
          </a:p>
          <a:p>
            <a:pPr marL="0" lvl="0" indent="0">
              <a:buSzTx/>
              <a:buNone/>
              <a:defRPr sz="1800">
                <a:uFillTx/>
              </a:defRPr>
            </a:pPr>
            <a:endParaRPr lang="en-GB" sz="1800" b="1" dirty="0"/>
          </a:p>
        </p:txBody>
      </p:sp>
      <p:sp>
        <p:nvSpPr>
          <p:cNvPr id="292" name="Shape 292"/>
          <p:cNvSpPr/>
          <p:nvPr/>
        </p:nvSpPr>
        <p:spPr>
          <a:xfrm>
            <a:off x="1010790" y="82550"/>
            <a:ext cx="10617201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algn="ctr" defTabSz="1295400">
              <a:spcBef>
                <a:spcPts val="900"/>
              </a:spcBef>
              <a:buClr>
                <a:srgbClr val="4777B9"/>
              </a:buClr>
              <a:buFont typeface="Arial"/>
              <a:def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173332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23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1270000" y="3975100"/>
            <a:ext cx="10464800" cy="180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ctr" defTabSz="584200">
              <a:defRPr sz="8400" baseline="31999"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>
              <a:defRPr sz="1800" baseline="0"/>
            </a:pPr>
            <a:r>
              <a:rPr sz="8400" baseline="31999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7776273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12179655" y="939800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24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946150" y="2373610"/>
            <a:ext cx="10746482" cy="5868562"/>
          </a:xfrm>
          <a:prstGeom prst="rect">
            <a:avLst/>
          </a:prstGeom>
        </p:spPr>
        <p:txBody>
          <a:bodyPr/>
          <a:lstStyle/>
          <a:p>
            <a:pPr marL="284279" lvl="0" indent="-243639">
              <a:defRPr sz="1800">
                <a:uFillTx/>
              </a:defRPr>
            </a:pPr>
            <a:r>
              <a:rPr sz="2700" b="1">
                <a:uFill>
                  <a:solidFill/>
                </a:uFill>
              </a:rPr>
              <a:t>Software framework DD4hep/DDG4 for design &amp; evaluation</a:t>
            </a:r>
          </a:p>
          <a:p>
            <a:pPr marL="284279" lvl="0" indent="-243639">
              <a:defRPr sz="1800">
                <a:uFillTx/>
              </a:defRPr>
            </a:pPr>
            <a:r>
              <a:rPr sz="2700" b="1">
                <a:uFill>
                  <a:solidFill/>
                </a:uFill>
              </a:rPr>
              <a:t>Peculiarities of an LHeC ep/A detector</a:t>
            </a:r>
          </a:p>
          <a:p>
            <a:pPr marL="284279" lvl="0" indent="-243639">
              <a:defRPr sz="1800">
                <a:uFillTx/>
              </a:defRPr>
            </a:pPr>
            <a:r>
              <a:rPr sz="2700" b="1">
                <a:uFill>
                  <a:solidFill/>
                </a:uFill>
              </a:rPr>
              <a:t>Layout  /  LHeC → FCC-he</a:t>
            </a:r>
          </a:p>
          <a:p>
            <a:pPr marL="284279" lvl="0" indent="-243639">
              <a:defRPr sz="1800">
                <a:uFillTx/>
              </a:defRPr>
            </a:pPr>
            <a:r>
              <a:rPr sz="2700" b="1">
                <a:uFill>
                  <a:solidFill/>
                </a:uFill>
              </a:rPr>
              <a:t>Interaction Region - Machine-detector interface</a:t>
            </a:r>
          </a:p>
          <a:p>
            <a:pPr marL="284279" lvl="0" indent="-243639">
              <a:defRPr sz="1800">
                <a:uFillTx/>
              </a:defRPr>
            </a:pPr>
            <a:r>
              <a:rPr sz="2700" b="1">
                <a:uFill>
                  <a:solidFill/>
                </a:uFill>
              </a:rPr>
              <a:t>Consequences for tracking</a:t>
            </a:r>
          </a:p>
          <a:p>
            <a:pPr marL="284279" lvl="0" indent="-243639">
              <a:defRPr sz="1800">
                <a:uFillTx/>
              </a:defRPr>
            </a:pPr>
            <a:r>
              <a:rPr sz="2700" b="1">
                <a:uFill>
                  <a:solidFill/>
                </a:uFill>
              </a:rPr>
              <a:t>DDEve - Event Display  -  illustration of simulations</a:t>
            </a:r>
          </a:p>
          <a:p>
            <a:pPr marL="284279" lvl="0" indent="-243639">
              <a:defRPr sz="1800">
                <a:uFillTx/>
              </a:defRPr>
            </a:pPr>
            <a:r>
              <a:rPr sz="2700" b="1">
                <a:uFill>
                  <a:solidFill/>
                </a:uFill>
              </a:rPr>
              <a:t>DD4hep/DDG4  Development</a:t>
            </a:r>
          </a:p>
          <a:p>
            <a:pPr marL="284279" lvl="0" indent="-243639">
              <a:defRPr sz="1800">
                <a:uFillTx/>
              </a:defRPr>
            </a:pPr>
            <a:r>
              <a:rPr sz="2700" b="1">
                <a:uFill>
                  <a:solidFill/>
                </a:uFill>
              </a:rPr>
              <a:t>Extensions for ep/eA Detector Simulation</a:t>
            </a:r>
          </a:p>
          <a:p>
            <a:pPr marL="284279" lvl="0" indent="-243639">
              <a:defRPr sz="1800">
                <a:uFillTx/>
              </a:defRPr>
            </a:pPr>
            <a:r>
              <a:rPr sz="2700" b="1">
                <a:uFill>
                  <a:solidFill/>
                </a:uFill>
              </a:rPr>
              <a:t>Guidelines for further steps</a:t>
            </a:r>
          </a:p>
          <a:p>
            <a:pPr marL="284279" lvl="0" indent="-243639">
              <a:defRPr sz="1800">
                <a:uFillTx/>
              </a:defRPr>
            </a:pPr>
            <a:r>
              <a:rPr sz="2700" b="1">
                <a:uFill>
                  <a:solidFill/>
                </a:uFill>
              </a:rPr>
              <a:t>Bright Prospectives</a:t>
            </a:r>
          </a:p>
          <a:p>
            <a:pPr marL="284279" lvl="0" indent="-243639">
              <a:defRPr sz="1800">
                <a:uFillTx/>
              </a:defRPr>
            </a:pPr>
            <a:r>
              <a:rPr sz="2700" b="1">
                <a:uFill>
                  <a:solidFill/>
                </a:uFill>
              </a:rPr>
              <a:t>Summary</a:t>
            </a:r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5180954" y="82550"/>
            <a:ext cx="2276873" cy="1193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Outline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246137" y="2690361"/>
            <a:ext cx="12512527" cy="5388878"/>
          </a:xfrm>
          <a:prstGeom prst="rect">
            <a:avLst/>
          </a:prstGeom>
        </p:spPr>
        <p:txBody>
          <a:bodyPr/>
          <a:lstStyle/>
          <a:p>
            <a:pPr marL="383540" lvl="0" indent="-342900">
              <a:defRPr sz="1800">
                <a:uFillTx/>
              </a:defRPr>
            </a:pPr>
            <a:r>
              <a:rPr sz="2800" b="1">
                <a:uFill>
                  <a:solidFill/>
                </a:uFill>
              </a:rPr>
              <a:t>A </a:t>
            </a:r>
            <a:r>
              <a:rPr sz="2800" b="1">
                <a:solidFill>
                  <a:srgbClr val="00C912"/>
                </a:solidFill>
                <a:uFill>
                  <a:solidFill/>
                </a:uFill>
              </a:rPr>
              <a:t>detector model</a:t>
            </a:r>
            <a:r>
              <a:rPr sz="2800" b="1">
                <a:uFill>
                  <a:solidFill/>
                </a:uFill>
              </a:rPr>
              <a:t> mimic/simulate the response on physics, on reconstruction schemes, on analysis chains</a:t>
            </a:r>
            <a:br>
              <a:rPr sz="2800" b="1">
                <a:uFill>
                  <a:solidFill/>
                </a:uFill>
              </a:rPr>
            </a:br>
            <a:endParaRPr sz="2800" b="1">
              <a:uFill>
                <a:solidFill/>
              </a:uFill>
            </a:endParaRPr>
          </a:p>
          <a:p>
            <a:pPr marL="334794" lvl="0" indent="-294154">
              <a:defRPr sz="1800">
                <a:uFillTx/>
              </a:defRPr>
            </a:pPr>
            <a:r>
              <a:rPr sz="2800" b="1">
                <a:uFill>
                  <a:solidFill/>
                </a:uFill>
              </a:rPr>
              <a:t>The </a:t>
            </a:r>
            <a:r>
              <a:rPr sz="2800" b="1">
                <a:solidFill>
                  <a:srgbClr val="00C912"/>
                </a:solidFill>
                <a:uFill>
                  <a:solidFill/>
                </a:uFill>
              </a:rPr>
              <a:t>toolbox</a:t>
            </a:r>
            <a:r>
              <a:rPr sz="2800" b="1">
                <a:uFill>
                  <a:solidFill/>
                </a:uFill>
              </a:rPr>
              <a:t> covers  </a:t>
            </a:r>
          </a:p>
          <a:p>
            <a:pPr marL="791994" lvl="1" indent="-294154">
              <a:spcBef>
                <a:spcPts val="900"/>
              </a:spcBef>
              <a:buClr>
                <a:srgbClr val="4777B9"/>
              </a:buClr>
              <a:buChar char="•"/>
              <a:defRPr sz="1800">
                <a:uFillTx/>
              </a:defRPr>
            </a:pPr>
            <a:r>
              <a:rPr sz="2800" b="1">
                <a:uFill>
                  <a:solidFill/>
                </a:uFill>
              </a:rPr>
              <a:t>full detector description: </a:t>
            </a:r>
            <a:br>
              <a:rPr sz="2800" b="1">
                <a:uFill>
                  <a:solidFill/>
                </a:uFill>
              </a:rPr>
            </a:br>
            <a:r>
              <a:rPr sz="2800" b="1">
                <a:uFill>
                  <a:solidFill/>
                </a:uFill>
              </a:rPr>
              <a:t>geometry, materials, visualisation, readout, alignment, calibration… </a:t>
            </a:r>
          </a:p>
          <a:p>
            <a:pPr marL="791994" lvl="1" indent="-294154">
              <a:spcBef>
                <a:spcPts val="900"/>
              </a:spcBef>
              <a:buClr>
                <a:srgbClr val="4777B9"/>
              </a:buClr>
              <a:buChar char="•"/>
              <a:defRPr sz="1800">
                <a:uFillTx/>
              </a:defRPr>
            </a:pPr>
            <a:r>
              <a:rPr sz="2800" b="1">
                <a:uFill>
                  <a:solidFill/>
                </a:uFill>
              </a:rPr>
              <a:t>single source of detector information for simulation, reconstruction, analysis</a:t>
            </a:r>
          </a:p>
          <a:p>
            <a:pPr marL="791994" lvl="1" indent="-294154">
              <a:spcBef>
                <a:spcPts val="900"/>
              </a:spcBef>
              <a:buClr>
                <a:srgbClr val="4777B9"/>
              </a:buClr>
              <a:buChar char="•"/>
              <a:defRPr sz="1800">
                <a:uFillTx/>
              </a:defRPr>
            </a:pPr>
            <a:r>
              <a:rPr sz="2800" b="1">
                <a:uFill>
                  <a:solidFill/>
                </a:uFill>
              </a:rPr>
              <a:t>support of all phases of the experiment life cycle: </a:t>
            </a:r>
            <a:br>
              <a:rPr sz="2800" b="1">
                <a:uFill>
                  <a:solidFill/>
                </a:uFill>
              </a:rPr>
            </a:br>
            <a:r>
              <a:rPr sz="2800" b="1">
                <a:uFill>
                  <a:solidFill/>
                </a:uFill>
              </a:rPr>
              <a:t>detector concept development, detector optimization, construction, operation 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12179655" y="939800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25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61" name="Shape 61"/>
          <p:cNvSpPr/>
          <p:nvPr/>
        </p:nvSpPr>
        <p:spPr>
          <a:xfrm>
            <a:off x="1010790" y="82550"/>
            <a:ext cx="10617201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algn="ctr" defTabSz="1295400">
              <a:spcBef>
                <a:spcPts val="900"/>
              </a:spcBef>
              <a:buClr>
                <a:srgbClr val="4777B9"/>
              </a:buClr>
              <a:buFont typeface="Arial"/>
              <a:def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The Toolbox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26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324" name="Shape 324"/>
          <p:cNvSpPr>
            <a:spLocks noGrp="1"/>
          </p:cNvSpPr>
          <p:nvPr>
            <p:ph type="body" idx="1"/>
          </p:nvPr>
        </p:nvSpPr>
        <p:spPr>
          <a:xfrm>
            <a:off x="0" y="5778500"/>
            <a:ext cx="7391400" cy="36195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Circular-Elliptical beam-pipe design</a:t>
            </a:r>
          </a:p>
          <a:p>
            <a:pPr lvl="1">
              <a:buClr>
                <a:srgbClr val="4777B9"/>
              </a:buClr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Beryllium 2.5-3.0 mm wall thickness</a:t>
            </a:r>
          </a:p>
          <a:p>
            <a:pPr lvl="1">
              <a:buClr>
                <a:srgbClr val="4777B9"/>
              </a:buClr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Central beam pipe ~ 6 meters</a:t>
            </a:r>
          </a:p>
          <a:p>
            <a:pPr lvl="1">
              <a:buClr>
                <a:srgbClr val="4777B9"/>
              </a:buClr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TiZrV NEG coated</a:t>
            </a:r>
          </a:p>
          <a:p>
            <a:pPr lvl="1">
              <a:buClr>
                <a:srgbClr val="4777B9"/>
              </a:buClr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Wall protected from primary SR (upstream masks)</a:t>
            </a:r>
          </a:p>
          <a:p>
            <a:pPr lvl="1">
              <a:buClr>
                <a:srgbClr val="4777B9"/>
              </a:buClr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Minimised end flanges, minimised supports</a:t>
            </a:r>
          </a:p>
          <a:p>
            <a:pPr lvl="1">
              <a:buClr>
                <a:srgbClr val="4777B9"/>
              </a:buClr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optimisation needed - R&amp;D</a:t>
            </a:r>
          </a:p>
        </p:txBody>
      </p:sp>
      <p:sp>
        <p:nvSpPr>
          <p:cNvPr id="325" name="Shape 325"/>
          <p:cNvSpPr/>
          <p:nvPr/>
        </p:nvSpPr>
        <p:spPr>
          <a:xfrm>
            <a:off x="2643881" y="82550"/>
            <a:ext cx="7351019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defTabSz="1295400">
              <a:defRPr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Beam Pipe Considerations</a:t>
            </a:r>
          </a:p>
        </p:txBody>
      </p:sp>
      <p:pic>
        <p:nvPicPr>
          <p:cNvPr id="326" name="image17.png"/>
          <p:cNvPicPr/>
          <p:nvPr/>
        </p:nvPicPr>
        <p:blipFill>
          <a:blip r:embed="rId2">
            <a:extLst/>
          </a:blip>
          <a:srcRect t="16908" r="4158" b="6799"/>
          <a:stretch>
            <a:fillRect/>
          </a:stretch>
        </p:blipFill>
        <p:spPr>
          <a:xfrm>
            <a:off x="6667500" y="2204026"/>
            <a:ext cx="5702689" cy="3393300"/>
          </a:xfrm>
          <a:prstGeom prst="rect">
            <a:avLst/>
          </a:prstGeom>
          <a:ln w="12700">
            <a:round/>
          </a:ln>
        </p:spPr>
      </p:pic>
      <p:pic>
        <p:nvPicPr>
          <p:cNvPr id="327" name="image18.png"/>
          <p:cNvPicPr/>
          <p:nvPr/>
        </p:nvPicPr>
        <p:blipFill>
          <a:blip r:embed="rId3">
            <a:extLst/>
          </a:blip>
          <a:srcRect l="22468" t="23949" b="20605"/>
          <a:stretch>
            <a:fillRect/>
          </a:stretch>
        </p:blipFill>
        <p:spPr>
          <a:xfrm>
            <a:off x="7084124" y="6350000"/>
            <a:ext cx="5702689" cy="3051548"/>
          </a:xfrm>
          <a:prstGeom prst="rect">
            <a:avLst/>
          </a:prstGeom>
          <a:ln w="12700">
            <a:round/>
          </a:ln>
        </p:spPr>
      </p:pic>
      <p:pic>
        <p:nvPicPr>
          <p:cNvPr id="328" name="image23.png"/>
          <p:cNvPicPr/>
          <p:nvPr/>
        </p:nvPicPr>
        <p:blipFill>
          <a:blip r:embed="rId4">
            <a:extLst/>
          </a:blip>
          <a:srcRect r="19444" b="23131"/>
          <a:stretch>
            <a:fillRect/>
          </a:stretch>
        </p:blipFill>
        <p:spPr>
          <a:xfrm>
            <a:off x="177800" y="1572398"/>
            <a:ext cx="5702689" cy="3308170"/>
          </a:xfrm>
          <a:prstGeom prst="rect">
            <a:avLst/>
          </a:prstGeom>
          <a:ln>
            <a:round/>
          </a:ln>
        </p:spPr>
      </p:pic>
      <p:sp>
        <p:nvSpPr>
          <p:cNvPr id="329" name="Shape 329"/>
          <p:cNvSpPr/>
          <p:nvPr/>
        </p:nvSpPr>
        <p:spPr>
          <a:xfrm>
            <a:off x="6494207" y="1384299"/>
            <a:ext cx="573107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200" u="sng">
                <a:hlinkClick r:id="rId5"/>
              </a:rPr>
              <a:t>https://indico.cern.ch/event/183282/session/12/contribution/54/material/slides/1.pdf</a:t>
            </a:r>
            <a:endParaRPr sz="1200"/>
          </a:p>
          <a:p>
            <a:pPr lvl="0">
              <a:defRPr sz="1800"/>
            </a:pPr>
            <a:r>
              <a:rPr sz="1200" u="sng">
                <a:hlinkClick r:id="rId6"/>
              </a:rPr>
              <a:t>https://indico.cern.ch/event/278903/session/13/contribution/56/material/slides/1.pdf</a:t>
            </a:r>
          </a:p>
        </p:txBody>
      </p:sp>
      <p:sp>
        <p:nvSpPr>
          <p:cNvPr id="330" name="Shape 330"/>
          <p:cNvSpPr/>
          <p:nvPr/>
        </p:nvSpPr>
        <p:spPr>
          <a:xfrm>
            <a:off x="2330450" y="915528"/>
            <a:ext cx="8146803" cy="36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ctr" defTabSz="584200">
              <a:defRPr sz="2000" baseline="31999">
                <a:solidFill>
                  <a:srgbClr val="FFFFFF"/>
                </a:solidFill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2000" baseline="31999">
                <a:solidFill>
                  <a:srgbClr val="FFFFFF"/>
                </a:solidFill>
              </a:rPr>
              <a:t>courtesy Paul Cruikshank, CERN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27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3570981" y="101600"/>
            <a:ext cx="5496819" cy="1193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Bright Prospectives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idx="1"/>
          </p:nvPr>
        </p:nvSpPr>
        <p:spPr>
          <a:xfrm>
            <a:off x="514350" y="1731635"/>
            <a:ext cx="11976101" cy="716904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defRPr sz="1800">
                <a:uFillTx/>
              </a:defRPr>
            </a:pPr>
            <a:r>
              <a:rPr sz="2400" b="1">
                <a:uFill>
                  <a:solidFill/>
                </a:uFill>
              </a:rPr>
              <a:t>The ep configuration uniquely selects the WW-H and ZZ-H vertices for production</a:t>
            </a:r>
          </a:p>
          <a:p>
            <a:pPr marL="1226502" lvl="2" indent="-271462">
              <a:spcBef>
                <a:spcPts val="900"/>
              </a:spcBef>
              <a:buClr>
                <a:srgbClr val="4777B9"/>
              </a:buClr>
              <a:defRPr sz="1800">
                <a:uFillTx/>
              </a:defRPr>
            </a:pPr>
            <a:r>
              <a:rPr sz="1900" b="1">
                <a:uFill>
                  <a:solidFill/>
                </a:uFill>
              </a:rPr>
              <a:t>ep → νH(bb)X:  O(1)% precision on H-bb couplings with matching theoretical uncertainty</a:t>
            </a:r>
            <a:br>
              <a:rPr sz="1900" b="1">
                <a:uFill>
                  <a:solidFill/>
                </a:uFill>
              </a:rPr>
            </a:br>
            <a:endParaRPr sz="2000" b="1">
              <a:uFill>
                <a:solidFill/>
              </a:uFill>
            </a:endParaRPr>
          </a:p>
          <a:p>
            <a:pPr marL="342900" lvl="0" indent="-342900">
              <a:defRPr sz="1800">
                <a:uFillTx/>
              </a:defRPr>
            </a:pPr>
            <a:r>
              <a:rPr sz="2400" b="1">
                <a:uFill>
                  <a:solidFill>
                    <a:srgbClr val="0736FF"/>
                  </a:solidFill>
                </a:uFill>
              </a:rPr>
              <a:t>FCC-he reaches the H</a:t>
            </a:r>
            <a:r>
              <a:rPr sz="2400" b="1">
                <a:uFill>
                  <a:solidFill/>
                </a:uFill>
              </a:rPr>
              <a:t>→</a:t>
            </a:r>
            <a:r>
              <a:rPr sz="2400" b="1">
                <a:uFill>
                  <a:solidFill>
                    <a:srgbClr val="0736FF"/>
                  </a:solidFill>
                </a:uFill>
              </a:rPr>
              <a:t>μμ decay, with O(1000) events </a:t>
            </a:r>
          </a:p>
          <a:p>
            <a:pPr marL="1226502" lvl="2" indent="-271462">
              <a:spcBef>
                <a:spcPts val="900"/>
              </a:spcBef>
              <a:buClr>
                <a:srgbClr val="4777B9"/>
              </a:buClr>
              <a:defRPr sz="1800">
                <a:uFillTx/>
              </a:defRPr>
            </a:pPr>
            <a:r>
              <a:rPr sz="1900" b="1">
                <a:uFill>
                  <a:solidFill>
                    <a:srgbClr val="0736FF"/>
                  </a:solidFill>
                </a:uFill>
              </a:rPr>
              <a:t>μ measurement essential - magnet placement</a:t>
            </a:r>
            <a:br>
              <a:rPr sz="1900" b="1">
                <a:uFill>
                  <a:solidFill>
                    <a:srgbClr val="0736FF"/>
                  </a:solidFill>
                </a:uFill>
              </a:rPr>
            </a:br>
            <a:endParaRPr sz="2400" b="1">
              <a:uFill>
                <a:solidFill>
                  <a:srgbClr val="0736FF"/>
                </a:solidFill>
              </a:uFill>
            </a:endParaRPr>
          </a:p>
          <a:p>
            <a:pPr marL="342900" lvl="0" indent="-342900">
              <a:defRPr sz="1800">
                <a:uFillTx/>
              </a:defRPr>
            </a:pPr>
            <a:r>
              <a:rPr sz="2400" b="1">
                <a:uFill>
                  <a:solidFill>
                    <a:srgbClr val="0736FF"/>
                  </a:solidFill>
                </a:uFill>
              </a:rPr>
              <a:t>Very demanding and to be studied in detail e.g.:</a:t>
            </a:r>
          </a:p>
          <a:p>
            <a:pPr marL="1136014" lvl="2" indent="-180975">
              <a:defRPr sz="1800">
                <a:uFillTx/>
              </a:defRPr>
            </a:pPr>
            <a:r>
              <a:rPr sz="1900" b="1">
                <a:uFill>
                  <a:solidFill>
                    <a:srgbClr val="0736FF"/>
                  </a:solidFill>
                </a:uFill>
              </a:rPr>
              <a:t>ep → νHHX       </a:t>
            </a:r>
            <a:r>
              <a:rPr sz="1900" b="1">
                <a:solidFill>
                  <a:srgbClr val="00C202"/>
                </a:solidFill>
                <a:uFill>
                  <a:solidFill>
                    <a:srgbClr val="00C202"/>
                  </a:solidFill>
                </a:uFill>
              </a:rPr>
              <a:t>ep</a:t>
            </a:r>
            <a:r>
              <a:rPr sz="1900" b="1">
                <a:uFill>
                  <a:solidFill>
                    <a:srgbClr val="0736FF"/>
                  </a:solidFill>
                </a:uFill>
              </a:rPr>
              <a:t> produces the </a:t>
            </a:r>
            <a:r>
              <a:rPr sz="1900" b="1">
                <a:solidFill>
                  <a:srgbClr val="00C202"/>
                </a:solidFill>
                <a:uFill>
                  <a:solidFill>
                    <a:srgbClr val="00C202"/>
                  </a:solidFill>
                </a:uFill>
              </a:rPr>
              <a:t>Higgs from WW </a:t>
            </a:r>
            <a:r>
              <a:rPr sz="1900" b="1">
                <a:uFill>
                  <a:solidFill>
                    <a:srgbClr val="0736FF"/>
                  </a:solidFill>
                </a:uFill>
              </a:rPr>
              <a:t>→ double Higgs</a:t>
            </a:r>
            <a:r>
              <a:rPr sz="2400" b="1">
                <a:uFill>
                  <a:solidFill>
                    <a:srgbClr val="0736FF"/>
                  </a:solidFill>
                </a:uFill>
              </a:rPr>
              <a:t> </a:t>
            </a:r>
          </a:p>
          <a:p>
            <a:pPr lvl="2">
              <a:defRPr sz="1800">
                <a:uFillTx/>
              </a:defRPr>
            </a:pPr>
            <a:endParaRPr sz="2400" b="1">
              <a:uFill>
                <a:solidFill>
                  <a:srgbClr val="0736FF"/>
                </a:solidFill>
              </a:uFill>
            </a:endParaRPr>
          </a:p>
          <a:p>
            <a:pPr marL="228600" lvl="1" indent="-228600">
              <a:spcBef>
                <a:spcPts val="600"/>
              </a:spcBef>
              <a:buClr>
                <a:srgbClr val="503639"/>
              </a:buClr>
              <a:buChar char="•"/>
              <a:defRPr sz="1800">
                <a:uFillTx/>
              </a:defRPr>
            </a:pPr>
            <a:r>
              <a:rPr sz="2400" b="1">
                <a:uFill>
                  <a:solidFill>
                    <a:srgbClr val="0736FF"/>
                  </a:solidFill>
                </a:uFill>
              </a:rPr>
              <a:t>FCC-he will be a Higgs factory and the consequences are to be studied</a:t>
            </a:r>
          </a:p>
          <a:p>
            <a:pPr lvl="2">
              <a:spcBef>
                <a:spcPts val="500"/>
              </a:spcBef>
              <a:defRPr sz="1800">
                <a:uFillTx/>
              </a:defRPr>
            </a:pPr>
            <a:r>
              <a:rPr sz="2000" b="1">
                <a:uFill>
                  <a:solidFill>
                    <a:srgbClr val="0736FF"/>
                  </a:solidFill>
                </a:uFill>
              </a:rPr>
              <a:t>desire to measure also rare decays, </a:t>
            </a:r>
          </a:p>
          <a:p>
            <a:pPr lvl="2">
              <a:spcBef>
                <a:spcPts val="500"/>
              </a:spcBef>
              <a:defRPr sz="1800">
                <a:uFillTx/>
              </a:defRPr>
            </a:pPr>
            <a:r>
              <a:rPr sz="2000" b="1">
                <a:uFill>
                  <a:solidFill>
                    <a:srgbClr val="0736FF"/>
                  </a:solidFill>
                </a:uFill>
              </a:rPr>
              <a:t>maximum coverage for all kinds of decays </a:t>
            </a:r>
            <a:r>
              <a:rPr sz="2000" b="1">
                <a:uFill>
                  <a:solidFill/>
                </a:uFill>
              </a:rPr>
              <a:t>→ </a:t>
            </a:r>
            <a:r>
              <a:rPr sz="2000" b="1">
                <a:uFill>
                  <a:solidFill>
                    <a:srgbClr val="0736FF"/>
                  </a:solidFill>
                </a:uFill>
              </a:rPr>
              <a:t>detector design</a:t>
            </a:r>
          </a:p>
          <a:p>
            <a:pPr marL="342900" lvl="0" indent="-342900">
              <a:buClr>
                <a:srgbClr val="000000"/>
              </a:buClr>
              <a:defRPr sz="1800">
                <a:uFillTx/>
              </a:defRPr>
            </a:pPr>
            <a:endParaRPr sz="2400" b="1">
              <a:uFill>
                <a:solidFill>
                  <a:srgbClr val="0736FF"/>
                </a:solidFill>
              </a:uFill>
            </a:endParaRPr>
          </a:p>
          <a:p>
            <a:pPr marL="342900" lvl="0" indent="-342900">
              <a:buClr>
                <a:srgbClr val="000000"/>
              </a:buClr>
              <a:defRPr sz="1800">
                <a:uFillTx/>
              </a:defRPr>
            </a:pPr>
            <a:r>
              <a:rPr sz="2400" b="1">
                <a:uFill>
                  <a:solidFill>
                    <a:srgbClr val="0736FF"/>
                  </a:solidFill>
                </a:uFill>
              </a:rPr>
              <a:t>Extrapolation from LHeC:  </a:t>
            </a:r>
            <a:br>
              <a:rPr sz="2400" b="1">
                <a:uFill>
                  <a:solidFill>
                    <a:srgbClr val="0736FF"/>
                  </a:solidFill>
                </a:uFill>
              </a:rPr>
            </a:br>
            <a:r>
              <a:rPr sz="2000" b="1">
                <a:uFill>
                  <a:solidFill>
                    <a:srgbClr val="0736FF"/>
                  </a:solidFill>
                </a:uFill>
              </a:rPr>
              <a:t>the </a:t>
            </a:r>
            <a:r>
              <a:rPr sz="2000" b="1">
                <a:solidFill>
                  <a:srgbClr val="00C202"/>
                </a:solidFill>
                <a:uFill>
                  <a:solidFill>
                    <a:srgbClr val="00C202"/>
                  </a:solidFill>
                </a:uFill>
              </a:rPr>
              <a:t>FCC-he detector is feasible </a:t>
            </a:r>
            <a:r>
              <a:rPr sz="2000" b="1">
                <a:uFill>
                  <a:solidFill>
                    <a:srgbClr val="0736FF"/>
                  </a:solidFill>
                </a:uFill>
              </a:rPr>
              <a:t>using technologies available, detector design will benefit from coming technology progress </a:t>
            </a:r>
            <a:br>
              <a:rPr sz="2000" b="1">
                <a:uFill>
                  <a:solidFill>
                    <a:srgbClr val="0736FF"/>
                  </a:solidFill>
                </a:uFill>
              </a:rPr>
            </a:br>
            <a:r>
              <a:rPr sz="2000" b="1">
                <a:uFill>
                  <a:solidFill>
                    <a:srgbClr val="0736FF"/>
                  </a:solidFill>
                </a:uFill>
              </a:rPr>
              <a:t>(sensors, magnets, low power consumption, cooling, mechanical systems, electronics  …)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28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grpSp>
        <p:nvGrpSpPr>
          <p:cNvPr id="349" name="Group 349"/>
          <p:cNvGrpSpPr/>
          <p:nvPr/>
        </p:nvGrpSpPr>
        <p:grpSpPr>
          <a:xfrm>
            <a:off x="-50800" y="4508450"/>
            <a:ext cx="9515243" cy="6337301"/>
            <a:chOff x="0" y="0"/>
            <a:chExt cx="9515242" cy="6337300"/>
          </a:xfrm>
        </p:grpSpPr>
        <p:pic>
          <p:nvPicPr>
            <p:cNvPr id="347" name="fhe175_e_jet_kin_hiQ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515243" cy="6337300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sp>
          <p:nvSpPr>
            <p:cNvPr id="348" name="Shape 348"/>
            <p:cNvSpPr/>
            <p:nvPr/>
          </p:nvSpPr>
          <p:spPr>
            <a:xfrm rot="16200000">
              <a:off x="8409596" y="3930539"/>
              <a:ext cx="818035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ctr" defTabSz="584200">
                <a:defRPr sz="1800"/>
              </a:pPr>
              <a:r>
                <a:rPr sz="1200">
                  <a:latin typeface="Gill Sans SemiBold"/>
                  <a:ea typeface="Gill Sans SemiBold"/>
                  <a:cs typeface="Gill Sans SemiBold"/>
                  <a:sym typeface="Gill Sans SemiBold"/>
                </a:rPr>
                <a:t>E</a:t>
              </a:r>
              <a:r>
                <a:rPr sz="1200" baseline="-5999">
                  <a:latin typeface="Gill Sans SemiBold"/>
                  <a:ea typeface="Gill Sans SemiBold"/>
                  <a:cs typeface="Gill Sans SemiBold"/>
                  <a:sym typeface="Gill Sans SemiBold"/>
                </a:rPr>
                <a:t>h </a:t>
              </a:r>
              <a:r>
                <a:rPr sz="1200">
                  <a:latin typeface="Gill Sans SemiBold"/>
                  <a:ea typeface="Gill Sans SemiBold"/>
                  <a:cs typeface="Gill Sans SemiBold"/>
                  <a:sym typeface="Gill Sans SemiBold"/>
                </a:rPr>
                <a:t>= 40000</a:t>
              </a:r>
            </a:p>
          </p:txBody>
        </p:sp>
      </p:grpSp>
      <p:sp>
        <p:nvSpPr>
          <p:cNvPr id="350" name="Shape 350"/>
          <p:cNvSpPr/>
          <p:nvPr/>
        </p:nvSpPr>
        <p:spPr>
          <a:xfrm>
            <a:off x="9169400" y="2908300"/>
            <a:ext cx="3962400" cy="613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7799" lvl="0" defTabSz="1295400">
              <a:spcBef>
                <a:spcPts val="700"/>
              </a:spcBef>
              <a:defRPr sz="1800"/>
            </a:pPr>
            <a:endParaRPr b="1"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marR="57799" lvl="0" defTabSz="1295400">
              <a:spcBef>
                <a:spcPts val="700"/>
              </a:spcBef>
              <a:defRPr sz="1800"/>
            </a:pPr>
            <a: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Forward calorimeter containment </a:t>
            </a:r>
            <a:b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</a:br>
            <a: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up to few 10</a:t>
            </a:r>
            <a:r>
              <a:rPr b="1" baseline="31999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th</a:t>
            </a:r>
            <a: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TeV down to 1</a:t>
            </a:r>
            <a:r>
              <a:rPr b="1" baseline="31999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0</a:t>
            </a:r>
            <a: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b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</a:br>
            <a: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→ </a:t>
            </a:r>
          </a:p>
          <a:p>
            <a:pPr marR="57799" lvl="0" defTabSz="1295400">
              <a:spcBef>
                <a:spcPts val="700"/>
              </a:spcBef>
              <a:defRPr sz="1800"/>
            </a:pPr>
            <a: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~doubling the calorimeter depth compared to LHeC</a:t>
            </a:r>
          </a:p>
          <a:p>
            <a:pPr marR="57799" lvl="0" defTabSz="1295400">
              <a:spcBef>
                <a:spcPts val="700"/>
              </a:spcBef>
              <a:defRPr sz="1800"/>
            </a:pPr>
            <a:endParaRPr b="1"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marR="57799" lvl="0" defTabSz="1295400">
              <a:spcBef>
                <a:spcPts val="700"/>
              </a:spcBef>
              <a:defRPr sz="1800"/>
            </a:pPr>
            <a:endParaRPr b="1"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marR="57799" lvl="0" defTabSz="1295400">
              <a:spcBef>
                <a:spcPts val="700"/>
              </a:spcBef>
              <a:defRPr sz="1800"/>
            </a:pPr>
            <a:endParaRPr b="1"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marR="57799" lvl="0" defTabSz="1295400">
              <a:spcBef>
                <a:spcPts val="700"/>
              </a:spcBef>
              <a:defRPr sz="1800"/>
            </a:pPr>
            <a:endParaRPr b="1"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marR="57799" lvl="0" defTabSz="1295400">
              <a:spcBef>
                <a:spcPts val="700"/>
              </a:spcBef>
              <a:defRPr sz="1800"/>
            </a:pPr>
            <a: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Kinematic coverage can also be achieved by lowering E</a:t>
            </a:r>
            <a:r>
              <a:rPr b="1" baseline="-5999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e</a:t>
            </a:r>
            <a: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b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</a:br>
            <a: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(goes squared to lower Q</a:t>
            </a:r>
            <a:r>
              <a:rPr b="1" baseline="31999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2</a:t>
            </a:r>
            <a: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)</a:t>
            </a:r>
            <a:b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</a:br>
            <a: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and </a:t>
            </a:r>
            <a:b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</a:br>
            <a: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lowering E</a:t>
            </a:r>
            <a:r>
              <a:rPr b="1" baseline="-5999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p</a:t>
            </a:r>
            <a: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 (accesses larger x)</a:t>
            </a:r>
            <a:b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</a:br>
            <a: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/>
            </a:r>
            <a:b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</a:br>
            <a: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/>
            </a:r>
            <a:b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</a:br>
            <a:r>
              <a:rPr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e/A interactions - splash of particles produced - to be measured</a:t>
            </a:r>
          </a:p>
        </p:txBody>
      </p:sp>
      <p:grpSp>
        <p:nvGrpSpPr>
          <p:cNvPr id="353" name="Group 353"/>
          <p:cNvGrpSpPr/>
          <p:nvPr/>
        </p:nvGrpSpPr>
        <p:grpSpPr>
          <a:xfrm>
            <a:off x="-96070" y="311150"/>
            <a:ext cx="9551816" cy="6324600"/>
            <a:chOff x="0" y="0"/>
            <a:chExt cx="9551814" cy="6324600"/>
          </a:xfrm>
        </p:grpSpPr>
        <p:pic>
          <p:nvPicPr>
            <p:cNvPr id="351" name="fhe60_e_jet_kin_lox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551815" cy="6324600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sp>
          <p:nvSpPr>
            <p:cNvPr id="352" name="Shape 352"/>
            <p:cNvSpPr/>
            <p:nvPr/>
          </p:nvSpPr>
          <p:spPr>
            <a:xfrm rot="16200000">
              <a:off x="3686619" y="3838252"/>
              <a:ext cx="642101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ctr" defTabSz="584200">
                <a:defRPr sz="1800"/>
              </a:pPr>
              <a:r>
                <a:rPr sz="900">
                  <a:latin typeface="Gill Sans SemiBold"/>
                  <a:ea typeface="Gill Sans SemiBold"/>
                  <a:cs typeface="Gill Sans SemiBold"/>
                  <a:sym typeface="Gill Sans SemiBold"/>
                </a:rPr>
                <a:t>E</a:t>
              </a:r>
              <a:r>
                <a:rPr sz="900" baseline="-5999">
                  <a:latin typeface="Gill Sans SemiBold"/>
                  <a:ea typeface="Gill Sans SemiBold"/>
                  <a:cs typeface="Gill Sans SemiBold"/>
                  <a:sym typeface="Gill Sans SemiBold"/>
                </a:rPr>
                <a:t>h </a:t>
              </a:r>
              <a:r>
                <a:rPr sz="900">
                  <a:latin typeface="Gill Sans SemiBold"/>
                  <a:ea typeface="Gill Sans SemiBold"/>
                  <a:cs typeface="Gill Sans SemiBold"/>
                  <a:sym typeface="Gill Sans SemiBold"/>
                </a:rPr>
                <a:t>= 10000</a:t>
              </a:r>
            </a:p>
          </p:txBody>
        </p:sp>
      </p:grpSp>
      <p:sp>
        <p:nvSpPr>
          <p:cNvPr id="354" name="Shape 354"/>
          <p:cNvSpPr/>
          <p:nvPr/>
        </p:nvSpPr>
        <p:spPr>
          <a:xfrm>
            <a:off x="4145300" y="2661139"/>
            <a:ext cx="5000931" cy="799853"/>
          </a:xfrm>
          <a:prstGeom prst="line">
            <a:avLst/>
          </a:prstGeom>
          <a:ln w="38100">
            <a:solidFill/>
            <a:custDash>
              <a:ds d="200000" sp="200000"/>
            </a:custDash>
            <a:round/>
            <a:headEnd type="stealth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2553840" y="73589"/>
            <a:ext cx="75311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defTabSz="1295400">
              <a:defRPr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FCC-he - Machine Options</a:t>
            </a:r>
          </a:p>
        </p:txBody>
      </p:sp>
      <p:sp>
        <p:nvSpPr>
          <p:cNvPr id="356" name="Shape 356"/>
          <p:cNvSpPr/>
          <p:nvPr/>
        </p:nvSpPr>
        <p:spPr>
          <a:xfrm>
            <a:off x="749300" y="9347200"/>
            <a:ext cx="10007600" cy="406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2000" b="1">
                <a:solidFill>
                  <a:srgbClr val="0836FF"/>
                </a:solidFill>
                <a:latin typeface="+mn-lt"/>
                <a:ea typeface="+mn-ea"/>
                <a:cs typeface="+mn-cs"/>
                <a:sym typeface="Arial"/>
              </a:rPr>
              <a:t>Ring-Ring</a:t>
            </a:r>
            <a:r>
              <a:rPr sz="2000">
                <a:latin typeface="+mn-lt"/>
                <a:ea typeface="+mn-ea"/>
                <a:cs typeface="+mn-cs"/>
                <a:sym typeface="Arial"/>
              </a:rPr>
              <a:t>: max     e</a:t>
            </a:r>
            <a:r>
              <a:rPr sz="2000" baseline="31999">
                <a:latin typeface="+mn-lt"/>
                <a:ea typeface="+mn-ea"/>
                <a:cs typeface="+mn-cs"/>
                <a:sym typeface="Arial"/>
              </a:rPr>
              <a:t>∓ </a:t>
            </a:r>
            <a:r>
              <a:rPr sz="2000">
                <a:latin typeface="+mn-lt"/>
                <a:ea typeface="+mn-ea"/>
                <a:cs typeface="+mn-cs"/>
                <a:sym typeface="Arial"/>
              </a:rPr>
              <a:t>at 175 GeV   on   p/A at 50 TeV </a:t>
            </a:r>
          </a:p>
        </p:txBody>
      </p:sp>
      <p:sp>
        <p:nvSpPr>
          <p:cNvPr id="357" name="Shape 357"/>
          <p:cNvSpPr/>
          <p:nvPr/>
        </p:nvSpPr>
        <p:spPr>
          <a:xfrm>
            <a:off x="749300" y="5143500"/>
            <a:ext cx="1049020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indent="0">
              <a:defRPr sz="1800"/>
            </a:pPr>
            <a:r>
              <a:rPr sz="2000" b="1">
                <a:solidFill>
                  <a:srgbClr val="0836FF"/>
                </a:solidFill>
                <a:latin typeface="+mn-lt"/>
                <a:ea typeface="+mn-ea"/>
                <a:cs typeface="+mn-cs"/>
                <a:sym typeface="Arial"/>
              </a:rPr>
              <a:t>Linac-Ring</a:t>
            </a:r>
            <a:r>
              <a:rPr sz="2000">
                <a:latin typeface="+mn-lt"/>
                <a:ea typeface="+mn-ea"/>
                <a:cs typeface="+mn-cs"/>
                <a:sym typeface="Arial"/>
              </a:rPr>
              <a:t>:   LHeC ERL  e</a:t>
            </a:r>
            <a:r>
              <a:rPr sz="2000" baseline="31999">
                <a:latin typeface="+mn-lt"/>
                <a:ea typeface="+mn-ea"/>
                <a:cs typeface="+mn-cs"/>
                <a:sym typeface="Arial"/>
              </a:rPr>
              <a:t>∓ </a:t>
            </a:r>
            <a:r>
              <a:rPr sz="2000">
                <a:latin typeface="+mn-lt"/>
                <a:ea typeface="+mn-ea"/>
                <a:cs typeface="+mn-cs"/>
                <a:sym typeface="Arial"/>
              </a:rPr>
              <a:t>at  60 GeV on p/A at 50 TeV  (i.e. Pb at 20TeV (=50 x 82/207) </a:t>
            </a:r>
          </a:p>
        </p:txBody>
      </p:sp>
      <p:sp>
        <p:nvSpPr>
          <p:cNvPr id="358" name="Shape 358"/>
          <p:cNvSpPr/>
          <p:nvPr/>
        </p:nvSpPr>
        <p:spPr>
          <a:xfrm flipV="1">
            <a:off x="8890118" y="3467855"/>
            <a:ext cx="244387" cy="3070196"/>
          </a:xfrm>
          <a:prstGeom prst="line">
            <a:avLst/>
          </a:prstGeom>
          <a:ln w="38100">
            <a:solidFill/>
            <a:custDash>
              <a:ds d="200000" sp="200000"/>
            </a:custDash>
            <a:round/>
            <a:headEnd type="stealth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29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xfrm>
            <a:off x="3793232" y="116819"/>
            <a:ext cx="5052318" cy="11938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LHeC Kinematics</a:t>
            </a:r>
          </a:p>
        </p:txBody>
      </p:sp>
      <p:sp>
        <p:nvSpPr>
          <p:cNvPr id="319" name="Shape 319"/>
          <p:cNvSpPr>
            <a:spLocks noGrp="1"/>
          </p:cNvSpPr>
          <p:nvPr>
            <p:ph type="body" idx="1"/>
          </p:nvPr>
        </p:nvSpPr>
        <p:spPr>
          <a:xfrm>
            <a:off x="584200" y="7010400"/>
            <a:ext cx="11658600" cy="238760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High x and high Q</a:t>
            </a:r>
            <a:r>
              <a:rPr sz="2400" baseline="31999">
                <a:uFill>
                  <a:solidFill/>
                </a:uFill>
              </a:rPr>
              <a:t>2</a:t>
            </a:r>
            <a:r>
              <a:rPr sz="2400">
                <a:uFill>
                  <a:solidFill/>
                </a:uFill>
              </a:rPr>
              <a:t>: few TeV </a:t>
            </a:r>
            <a:r>
              <a:rPr sz="2400">
                <a:solidFill>
                  <a:srgbClr val="00A5D5"/>
                </a:solidFill>
                <a:uFill>
                  <a:solidFill>
                    <a:srgbClr val="00A5D5"/>
                  </a:solidFill>
                </a:uFill>
              </a:rPr>
              <a:t>HFS</a:t>
            </a:r>
            <a:r>
              <a:rPr sz="2400">
                <a:uFill>
                  <a:solidFill/>
                </a:uFill>
              </a:rPr>
              <a:t> scattered forward:</a:t>
            </a: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→ Need forward calorimeter of few TeV energy range down to 1</a:t>
            </a:r>
            <a:r>
              <a:rPr sz="2400" baseline="31999">
                <a:uFill>
                  <a:solidFill/>
                </a:uFill>
              </a:rPr>
              <a:t>0</a:t>
            </a:r>
            <a:endParaRPr sz="2400">
              <a:uFill>
                <a:solidFill/>
              </a:uFill>
            </a:endParaRP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Mandatory for charged currents where the outgoing electron is missing</a:t>
            </a:r>
          </a:p>
          <a:p>
            <a:pPr marL="342900" lvl="0" indent="-34290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Scattered </a:t>
            </a:r>
            <a:r>
              <a:rPr sz="2400">
                <a:solidFill>
                  <a:srgbClr val="23DF70"/>
                </a:solidFill>
                <a:uFill>
                  <a:solidFill>
                    <a:srgbClr val="23DF70"/>
                  </a:solidFill>
                </a:uFill>
              </a:rPr>
              <a:t>electron</a:t>
            </a:r>
            <a:r>
              <a:rPr sz="2400">
                <a:uFill>
                  <a:solidFill/>
                </a:uFill>
              </a:rPr>
              <a:t>:                                                                                                            → Need very bwd angle acceptance for accessing the low Q</a:t>
            </a:r>
            <a:r>
              <a:rPr sz="2400" baseline="31999">
                <a:uFill>
                  <a:solidFill/>
                </a:uFill>
              </a:rPr>
              <a:t>2</a:t>
            </a:r>
            <a:r>
              <a:rPr sz="2400">
                <a:uFill>
                  <a:solidFill/>
                </a:uFill>
              </a:rPr>
              <a:t> and high y region</a:t>
            </a:r>
          </a:p>
        </p:txBody>
      </p:sp>
      <p:pic>
        <p:nvPicPr>
          <p:cNvPr id="320" name="image2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462" y="1597714"/>
            <a:ext cx="11785601" cy="5118309"/>
          </a:xfrm>
          <a:prstGeom prst="rect">
            <a:avLst/>
          </a:prstGeom>
          <a:ln>
            <a:round/>
          </a:ln>
        </p:spPr>
      </p:pic>
      <p:sp>
        <p:nvSpPr>
          <p:cNvPr id="321" name="Shape 321"/>
          <p:cNvSpPr/>
          <p:nvPr/>
        </p:nvSpPr>
        <p:spPr>
          <a:xfrm rot="16200000">
            <a:off x="11458192" y="4578189"/>
            <a:ext cx="816844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1200">
                <a:latin typeface="Gill Sans SemiBold"/>
                <a:ea typeface="Gill Sans SemiBold"/>
                <a:cs typeface="Gill Sans SemiBold"/>
                <a:sym typeface="Gill Sans SemiBold"/>
              </a:rPr>
              <a:t>E</a:t>
            </a:r>
            <a:r>
              <a:rPr sz="1200" baseline="-5999">
                <a:latin typeface="Gill Sans SemiBold"/>
                <a:ea typeface="Gill Sans SemiBold"/>
                <a:cs typeface="Gill Sans SemiBold"/>
                <a:sym typeface="Gill Sans SemiBold"/>
              </a:rPr>
              <a:t>h </a:t>
            </a:r>
            <a:r>
              <a:rPr sz="1200">
                <a:latin typeface="Gill Sans SemiBold"/>
                <a:ea typeface="Gill Sans SemiBold"/>
                <a:cs typeface="Gill Sans SemiBold"/>
                <a:sym typeface="Gill Sans SemiBold"/>
              </a:rPr>
              <a:t>= 3000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12179655" y="939800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3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272742" y="1592433"/>
            <a:ext cx="11148351" cy="7135676"/>
          </a:xfrm>
          <a:prstGeom prst="rect">
            <a:avLst/>
          </a:prstGeom>
        </p:spPr>
        <p:txBody>
          <a:bodyPr/>
          <a:lstStyle/>
          <a:p>
            <a:pPr marL="284279" lvl="0" indent="-243639">
              <a:defRPr sz="1800">
                <a:uFillTx/>
              </a:defRPr>
            </a:pPr>
            <a:r>
              <a:rPr lang="en-GB" sz="2400" b="1" dirty="0" err="1" smtClean="0">
                <a:solidFill>
                  <a:srgbClr val="000090"/>
                </a:solidFill>
              </a:rPr>
              <a:t>LHeC</a:t>
            </a:r>
            <a:r>
              <a:rPr lang="en-GB" sz="2400" b="1" dirty="0" smtClean="0">
                <a:solidFill>
                  <a:srgbClr val="000090"/>
                </a:solidFill>
              </a:rPr>
              <a:t> Detector has been designed for 1-179</a:t>
            </a:r>
            <a:r>
              <a:rPr lang="en-GB" sz="2400" b="1" baseline="30000" dirty="0" smtClean="0">
                <a:solidFill>
                  <a:srgbClr val="000090"/>
                </a:solidFill>
              </a:rPr>
              <a:t>o</a:t>
            </a:r>
            <a:r>
              <a:rPr lang="en-GB" sz="2400" b="1" dirty="0" smtClean="0">
                <a:solidFill>
                  <a:srgbClr val="000090"/>
                </a:solidFill>
              </a:rPr>
              <a:t> coverage [CDR 2012]</a:t>
            </a:r>
            <a:endParaRPr sz="2400" b="1" dirty="0">
              <a:solidFill>
                <a:srgbClr val="000090"/>
              </a:solidFill>
              <a:uFill>
                <a:solidFill/>
              </a:uFill>
            </a:endParaRPr>
          </a:p>
          <a:p>
            <a:pPr marL="284279" lvl="0" indent="-243639">
              <a:defRPr sz="1800">
                <a:uFillTx/>
              </a:defRPr>
            </a:pPr>
            <a:r>
              <a:rPr lang="en-GB" sz="2400" b="1" dirty="0" smtClean="0">
                <a:solidFill>
                  <a:srgbClr val="000090"/>
                </a:solidFill>
              </a:rPr>
              <a:t>New: </a:t>
            </a:r>
          </a:p>
          <a:p>
            <a:pPr marL="40640" lvl="0" indent="0">
              <a:buNone/>
              <a:defRPr sz="1800">
                <a:uFillTx/>
              </a:defRPr>
            </a:pPr>
            <a:r>
              <a:rPr lang="en-GB" sz="2400" b="1" dirty="0"/>
              <a:t> </a:t>
            </a:r>
            <a:r>
              <a:rPr lang="en-GB" sz="2400" b="1" dirty="0" smtClean="0"/>
              <a:t>    - Higgs discovery: </a:t>
            </a:r>
            <a:r>
              <a:rPr lang="en-GB" sz="2400" b="1" dirty="0" err="1" smtClean="0"/>
              <a:t>LHeC</a:t>
            </a:r>
            <a:r>
              <a:rPr lang="en-GB" sz="2400" b="1" dirty="0" smtClean="0"/>
              <a:t> 10</a:t>
            </a:r>
            <a:r>
              <a:rPr lang="en-GB" sz="2400" b="1" baseline="30000" dirty="0" smtClean="0"/>
              <a:t>34</a:t>
            </a:r>
            <a:r>
              <a:rPr lang="en-GB" sz="2400" b="1" dirty="0" smtClean="0"/>
              <a:t> and max (</a:t>
            </a:r>
            <a:r>
              <a:rPr lang="en-GB" sz="2400" b="1" dirty="0" err="1" smtClean="0"/>
              <a:t>fwd</a:t>
            </a:r>
            <a:r>
              <a:rPr lang="en-GB" sz="2400" b="1" dirty="0" smtClean="0"/>
              <a:t>) rapidity crucial</a:t>
            </a:r>
          </a:p>
          <a:p>
            <a:pPr marL="40640" lvl="0" indent="0">
              <a:buNone/>
              <a:defRPr sz="1800">
                <a:uFillTx/>
              </a:defRPr>
            </a:pPr>
            <a:r>
              <a:rPr lang="en-GB" sz="2400" b="1" dirty="0"/>
              <a:t> </a:t>
            </a:r>
            <a:r>
              <a:rPr lang="en-GB" sz="2400" b="1" dirty="0" smtClean="0"/>
              <a:t>   </a:t>
            </a:r>
            <a:r>
              <a:rPr lang="en-GB" sz="2400" b="1" dirty="0" smtClean="0">
                <a:uFill>
                  <a:solidFill/>
                </a:uFill>
              </a:rPr>
              <a:t> - FCC study: “joint” </a:t>
            </a:r>
            <a:r>
              <a:rPr lang="en-GB" sz="2400" b="1" dirty="0" err="1" smtClean="0">
                <a:uFill>
                  <a:solidFill/>
                </a:uFill>
              </a:rPr>
              <a:t>hh</a:t>
            </a:r>
            <a:r>
              <a:rPr lang="en-GB" sz="2400" b="1" dirty="0" smtClean="0">
                <a:uFill>
                  <a:solidFill/>
                </a:uFill>
              </a:rPr>
              <a:t>-he-</a:t>
            </a:r>
            <a:r>
              <a:rPr lang="en-GB" sz="2400" b="1" dirty="0" err="1" smtClean="0">
                <a:uFill>
                  <a:solidFill/>
                </a:uFill>
              </a:rPr>
              <a:t>ee</a:t>
            </a:r>
            <a:r>
              <a:rPr lang="en-GB" sz="2400" b="1" dirty="0" smtClean="0">
                <a:uFill>
                  <a:solidFill/>
                </a:uFill>
              </a:rPr>
              <a:t> software development</a:t>
            </a:r>
          </a:p>
          <a:p>
            <a:pPr marL="40640" lvl="0" indent="0">
              <a:buNone/>
              <a:defRPr sz="1800">
                <a:uFillTx/>
              </a:defRPr>
            </a:pPr>
            <a:r>
              <a:rPr lang="en-GB" sz="2400" b="1" dirty="0"/>
              <a:t> </a:t>
            </a:r>
            <a:r>
              <a:rPr lang="en-GB" sz="2400" b="1" dirty="0" smtClean="0"/>
              <a:t>    - Conceptual design of FCC-eh detector</a:t>
            </a:r>
            <a:endParaRPr lang="en-GB" sz="2400" b="1" dirty="0" smtClean="0">
              <a:uFill>
                <a:solidFill/>
              </a:uFill>
            </a:endParaRPr>
          </a:p>
          <a:p>
            <a:pPr marL="40640" lvl="0" indent="0">
              <a:buNone/>
              <a:defRPr sz="1800">
                <a:uFillTx/>
              </a:defRPr>
            </a:pPr>
            <a:r>
              <a:rPr lang="en-GB" sz="2400" b="1" dirty="0"/>
              <a:t> </a:t>
            </a:r>
            <a:r>
              <a:rPr lang="en-GB" sz="2400" b="1" dirty="0" smtClean="0"/>
              <a:t>    - Upgrades of LHC detectors</a:t>
            </a:r>
          </a:p>
          <a:p>
            <a:pPr marL="284279" lvl="0" indent="-243639">
              <a:defRPr sz="1800">
                <a:uFillTx/>
              </a:defRPr>
            </a:pPr>
            <a:r>
              <a:rPr lang="en-GB" sz="2400" b="1" dirty="0" smtClean="0">
                <a:solidFill>
                  <a:srgbClr val="000090"/>
                </a:solidFill>
                <a:uFill>
                  <a:solidFill/>
                </a:uFill>
              </a:rPr>
              <a:t>Of special interest:</a:t>
            </a:r>
          </a:p>
          <a:p>
            <a:pPr marL="40640" lvl="0" indent="0">
              <a:buNone/>
              <a:defRPr sz="1800">
                <a:uFillTx/>
              </a:defRPr>
            </a:pPr>
            <a:r>
              <a:rPr lang="en-GB" sz="2400" b="1" dirty="0" smtClean="0">
                <a:uFillTx/>
              </a:rPr>
              <a:t>     </a:t>
            </a:r>
            <a:r>
              <a:rPr lang="en-GB" sz="2400" b="1" dirty="0" smtClean="0">
                <a:uFill>
                  <a:solidFill/>
                </a:uFill>
              </a:rPr>
              <a:t> - new generation of Si trackers (all 4 LHC detectors)</a:t>
            </a:r>
          </a:p>
          <a:p>
            <a:pPr marL="40640" lvl="0" indent="0">
              <a:buNone/>
              <a:defRPr sz="1800">
                <a:uFillTx/>
              </a:defRPr>
            </a:pPr>
            <a:r>
              <a:rPr lang="en-GB" sz="2400" b="1" dirty="0"/>
              <a:t> </a:t>
            </a:r>
            <a:r>
              <a:rPr lang="en-GB" sz="2400" b="1" dirty="0" smtClean="0"/>
              <a:t>     - very forward tracking and </a:t>
            </a:r>
            <a:r>
              <a:rPr lang="en-GB" sz="2400" b="1" dirty="0" err="1" smtClean="0"/>
              <a:t>calorimetry</a:t>
            </a:r>
            <a:endParaRPr lang="en-GB" sz="2400" b="1" dirty="0">
              <a:uFill>
                <a:solidFill/>
              </a:uFill>
            </a:endParaRPr>
          </a:p>
          <a:p>
            <a:pPr marL="284279" lvl="0" indent="-243639">
              <a:defRPr sz="1800">
                <a:uFillTx/>
              </a:defRPr>
            </a:pPr>
            <a:r>
              <a:rPr lang="en-GB" sz="2400" b="1" dirty="0" smtClean="0">
                <a:solidFill>
                  <a:srgbClr val="000090"/>
                </a:solidFill>
              </a:rPr>
              <a:t>Differences of </a:t>
            </a:r>
            <a:r>
              <a:rPr lang="en-GB" sz="2400" b="1" dirty="0" err="1" smtClean="0">
                <a:solidFill>
                  <a:srgbClr val="000090"/>
                </a:solidFill>
              </a:rPr>
              <a:t>ep</a:t>
            </a:r>
            <a:r>
              <a:rPr lang="en-GB" sz="2400" b="1" dirty="0" smtClean="0">
                <a:solidFill>
                  <a:srgbClr val="000090"/>
                </a:solidFill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</a:rPr>
              <a:t>vs</a:t>
            </a:r>
            <a:r>
              <a:rPr lang="en-GB" sz="2400" b="1" dirty="0" smtClean="0">
                <a:solidFill>
                  <a:srgbClr val="000090"/>
                </a:solidFill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</a:rPr>
              <a:t>pp</a:t>
            </a:r>
            <a:endParaRPr lang="en-GB" sz="2400" b="1" dirty="0" smtClean="0">
              <a:solidFill>
                <a:srgbClr val="000090"/>
              </a:solidFill>
            </a:endParaRPr>
          </a:p>
          <a:p>
            <a:pPr marL="40640" lvl="0" indent="0">
              <a:buNone/>
              <a:defRPr sz="1800">
                <a:uFillTx/>
              </a:defRPr>
            </a:pPr>
            <a:r>
              <a:rPr lang="en-GB" sz="2400" b="1" dirty="0" smtClean="0">
                <a:uFill>
                  <a:solidFill/>
                </a:uFill>
              </a:rPr>
              <a:t>     - Radiation level down by few orders of magnitude</a:t>
            </a:r>
          </a:p>
          <a:p>
            <a:pPr marL="40640" lvl="0" indent="0">
              <a:buNone/>
              <a:defRPr sz="1800">
                <a:uFillTx/>
              </a:defRPr>
            </a:pPr>
            <a:r>
              <a:rPr lang="en-GB" sz="2400" b="1" dirty="0"/>
              <a:t> </a:t>
            </a:r>
            <a:r>
              <a:rPr lang="en-GB" sz="2400" b="1" dirty="0" smtClean="0"/>
              <a:t>    - No pile-up in </a:t>
            </a:r>
            <a:r>
              <a:rPr lang="en-GB" sz="2400" b="1" dirty="0" err="1" smtClean="0"/>
              <a:t>ep</a:t>
            </a:r>
            <a:endParaRPr lang="en-GB" sz="2400" b="1" dirty="0"/>
          </a:p>
          <a:p>
            <a:pPr marL="40640" lvl="0" indent="0">
              <a:buNone/>
              <a:defRPr sz="1800">
                <a:uFillTx/>
              </a:defRPr>
            </a:pPr>
            <a:r>
              <a:rPr lang="en-GB" sz="2400" b="1" dirty="0" smtClean="0"/>
              <a:t>     - Electron and hadron detection for very high precision</a:t>
            </a:r>
          </a:p>
          <a:p>
            <a:pPr marL="40640" indent="0">
              <a:buNone/>
              <a:defRPr sz="1800">
                <a:uFillTx/>
              </a:defRPr>
            </a:pPr>
            <a:r>
              <a:rPr lang="en-GB" sz="2400" b="1" dirty="0" smtClean="0">
                <a:solidFill>
                  <a:srgbClr val="000090"/>
                </a:solidFill>
              </a:rPr>
              <a:t> </a:t>
            </a:r>
            <a:r>
              <a:rPr lang="en-GB" sz="2400" b="1" dirty="0" smtClean="0">
                <a:solidFill>
                  <a:srgbClr val="000090"/>
                </a:solidFill>
                <a:sym typeface="Wingdings"/>
              </a:rPr>
              <a:t>  This presentation:</a:t>
            </a:r>
          </a:p>
          <a:p>
            <a:pPr marL="40640" indent="0">
              <a:buNone/>
              <a:defRPr sz="1800">
                <a:uFillTx/>
              </a:defRPr>
            </a:pPr>
            <a:r>
              <a:rPr lang="en-GB" sz="2400" b="1" dirty="0">
                <a:solidFill>
                  <a:srgbClr val="000090"/>
                </a:solidFill>
                <a:sym typeface="Wingdings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sym typeface="Wingdings"/>
              </a:rPr>
              <a:t>      </a:t>
            </a:r>
            <a:r>
              <a:rPr lang="en-GB" sz="2400" b="1" dirty="0" smtClean="0">
                <a:solidFill>
                  <a:schemeClr val="tx1"/>
                </a:solidFill>
              </a:rPr>
              <a:t>Brief progress report on the design of the </a:t>
            </a:r>
            <a:r>
              <a:rPr lang="en-GB" sz="2400" b="1" dirty="0" err="1" smtClean="0">
                <a:solidFill>
                  <a:schemeClr val="tx1"/>
                </a:solidFill>
              </a:rPr>
              <a:t>LHeC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detector </a:t>
            </a:r>
          </a:p>
          <a:p>
            <a:pPr marL="40640" indent="0">
              <a:buNone/>
              <a:defRPr sz="1800">
                <a:uFillTx/>
              </a:defRPr>
            </a:pP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      and conceptual ideas on an FCC-he detector and IR</a:t>
            </a:r>
          </a:p>
          <a:p>
            <a:pPr marL="40640" lvl="0" indent="0">
              <a:buNone/>
              <a:defRPr sz="1800">
                <a:uFillTx/>
              </a:defRPr>
            </a:pPr>
            <a:endParaRPr lang="en-GB" sz="2700" b="1" dirty="0" smtClean="0"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475199" y="82550"/>
            <a:ext cx="4092189" cy="1193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en-GB" sz="4000" dirty="0" smtClean="0">
                <a:solidFill>
                  <a:schemeClr val="bg1"/>
                </a:solidFill>
              </a:rPr>
              <a:t>Status in Brief</a:t>
            </a:r>
            <a:endParaRPr sz="4000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7962244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30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grpSp>
        <p:nvGrpSpPr>
          <p:cNvPr id="302" name="Group 302"/>
          <p:cNvGrpSpPr/>
          <p:nvPr/>
        </p:nvGrpSpPr>
        <p:grpSpPr>
          <a:xfrm>
            <a:off x="546100" y="2057400"/>
            <a:ext cx="6704011" cy="4170283"/>
            <a:chOff x="0" y="0"/>
            <a:chExt cx="6704010" cy="4170282"/>
          </a:xfrm>
        </p:grpSpPr>
        <p:sp>
          <p:nvSpPr>
            <p:cNvPr id="298" name="Shape 298"/>
            <p:cNvSpPr/>
            <p:nvPr/>
          </p:nvSpPr>
          <p:spPr>
            <a:xfrm>
              <a:off x="0" y="0"/>
              <a:ext cx="6704011" cy="417028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336550" lvl="0" indent="-336550" algn="ctr" defTabSz="914400">
                <a:lnSpc>
                  <a:spcPct val="75000"/>
                </a:lnSpc>
                <a:buClr>
                  <a:srgbClr val="000000"/>
                </a:buClr>
                <a:defRPr sz="900"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pic>
          <p:nvPicPr>
            <p:cNvPr id="299" name="image15.png"/>
            <p:cNvPicPr/>
            <p:nvPr/>
          </p:nvPicPr>
          <p:blipFill>
            <a:blip r:embed="rId3">
              <a:extLst/>
            </a:blip>
            <a:srcRect l="92520" b="67355"/>
            <a:stretch>
              <a:fillRect/>
            </a:stretch>
          </p:blipFill>
          <p:spPr>
            <a:xfrm>
              <a:off x="4718324" y="1105559"/>
              <a:ext cx="325232" cy="892568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300" name="Shape 300"/>
            <p:cNvSpPr/>
            <p:nvPr/>
          </p:nvSpPr>
          <p:spPr>
            <a:xfrm>
              <a:off x="1739994" y="1683283"/>
              <a:ext cx="611808" cy="374986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defTabSz="914400">
                <a:buClr>
                  <a:srgbClr val="000000"/>
                </a:buClr>
                <a:defRPr sz="2000" b="1"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2000" b="1">
                  <a:uFill>
                    <a:solidFill/>
                  </a:uFill>
                </a:rPr>
                <a:t>Q2</a:t>
              </a:r>
            </a:p>
          </p:txBody>
        </p:sp>
        <p:sp>
          <p:nvSpPr>
            <p:cNvPr id="301" name="Shape 301"/>
            <p:cNvSpPr/>
            <p:nvPr/>
          </p:nvSpPr>
          <p:spPr>
            <a:xfrm>
              <a:off x="2388756" y="333382"/>
              <a:ext cx="611808" cy="374985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>
              <a:lvl1pPr defTabSz="914400">
                <a:buClr>
                  <a:srgbClr val="000000"/>
                </a:buClr>
                <a:defRPr sz="2000" b="1"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sz="2000" b="1">
                  <a:uFill>
                    <a:solidFill/>
                  </a:uFill>
                </a:rPr>
                <a:t>Q1</a:t>
              </a:r>
            </a:p>
          </p:txBody>
        </p:sp>
      </p:grpSp>
      <p:sp>
        <p:nvSpPr>
          <p:cNvPr id="303" name="Shape 303"/>
          <p:cNvSpPr/>
          <p:nvPr/>
        </p:nvSpPr>
        <p:spPr>
          <a:xfrm>
            <a:off x="5422900" y="3530600"/>
            <a:ext cx="7772400" cy="269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840739" marR="57799" lvl="2" indent="-342899" defTabSz="1295400">
              <a:spcBef>
                <a:spcPts val="900"/>
              </a:spcBef>
              <a:buClr>
                <a:srgbClr val="4777B9"/>
              </a:buClr>
              <a:buSzPct val="100000"/>
              <a:buChar char="•"/>
              <a:defRPr sz="1800"/>
            </a:pPr>
            <a:r>
              <a:rPr sz="24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3 beam interaction region</a:t>
            </a:r>
          </a:p>
          <a:p>
            <a:pPr marL="840739" marR="57799" lvl="2" indent="-342899" defTabSz="1295400">
              <a:spcBef>
                <a:spcPts val="900"/>
              </a:spcBef>
              <a:buClr>
                <a:srgbClr val="4777B9"/>
              </a:buClr>
              <a:buSzPct val="100000"/>
              <a:buChar char="•"/>
              <a:defRPr sz="1800"/>
            </a:pPr>
            <a:r>
              <a:rPr sz="24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Optics compatible with LHC running and β*=0.1m</a:t>
            </a:r>
          </a:p>
          <a:p>
            <a:pPr marL="840739" marR="57799" lvl="2" indent="-342899" defTabSz="1295400">
              <a:spcBef>
                <a:spcPts val="900"/>
              </a:spcBef>
              <a:buClr>
                <a:srgbClr val="4777B9"/>
              </a:buClr>
              <a:buSzPct val="100000"/>
              <a:buChar char="•"/>
              <a:defRPr sz="1800"/>
            </a:pPr>
            <a:r>
              <a:rPr sz="24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Head-on collisions achieved via long dipole</a:t>
            </a:r>
            <a:br>
              <a:rPr sz="24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</a:br>
            <a:r>
              <a:rPr sz="24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across interaction region</a:t>
            </a:r>
          </a:p>
          <a:p>
            <a:pPr marR="57799" lvl="2" indent="0" defTabSz="1295400">
              <a:spcBef>
                <a:spcPts val="900"/>
              </a:spcBef>
              <a:buClr>
                <a:srgbClr val="4777B9"/>
              </a:buClr>
              <a:defRPr sz="1800"/>
            </a:pPr>
            <a:r>
              <a:rPr sz="24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     → High synchrotron radiation  load</a:t>
            </a:r>
          </a:p>
          <a:p>
            <a:pPr marR="57799" lvl="2" indent="0" defTabSz="1295400">
              <a:spcBef>
                <a:spcPts val="900"/>
              </a:spcBef>
              <a:buClr>
                <a:srgbClr val="4777B9"/>
              </a:buClr>
              <a:defRPr sz="1800"/>
            </a:pPr>
            <a:r>
              <a:rPr sz="240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     → Dipole in main detector</a:t>
            </a:r>
          </a:p>
        </p:txBody>
      </p:sp>
      <p:sp>
        <p:nvSpPr>
          <p:cNvPr id="304" name="Shape 304"/>
          <p:cNvSpPr/>
          <p:nvPr/>
        </p:nvSpPr>
        <p:spPr>
          <a:xfrm>
            <a:off x="546100" y="8592520"/>
            <a:ext cx="584200" cy="35999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defTabSz="914400">
              <a:buClr>
                <a:srgbClr val="000000"/>
              </a:buClr>
              <a:defRPr sz="2000"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2000" b="1">
                <a:uFill>
                  <a:solidFill/>
                </a:uFill>
              </a:rPr>
              <a:t>Q1</a:t>
            </a:r>
          </a:p>
        </p:txBody>
      </p:sp>
      <p:sp>
        <p:nvSpPr>
          <p:cNvPr id="305" name="Shape 305"/>
          <p:cNvSpPr/>
          <p:nvPr/>
        </p:nvSpPr>
        <p:spPr>
          <a:xfrm>
            <a:off x="5676900" y="8581735"/>
            <a:ext cx="427733" cy="35999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defTabSz="914400">
              <a:buClr>
                <a:srgbClr val="000000"/>
              </a:buClr>
              <a:defRPr sz="2000" b="1"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2000" b="1">
                <a:uFill>
                  <a:solidFill/>
                </a:uFill>
              </a:rPr>
              <a:t>Q2</a:t>
            </a:r>
          </a:p>
        </p:txBody>
      </p:sp>
      <p:grpSp>
        <p:nvGrpSpPr>
          <p:cNvPr id="314" name="Group 314"/>
          <p:cNvGrpSpPr/>
          <p:nvPr/>
        </p:nvGrpSpPr>
        <p:grpSpPr>
          <a:xfrm>
            <a:off x="584200" y="5999500"/>
            <a:ext cx="11036300" cy="3570152"/>
            <a:chOff x="0" y="0"/>
            <a:chExt cx="11036299" cy="3570151"/>
          </a:xfrm>
        </p:grpSpPr>
        <p:sp>
          <p:nvSpPr>
            <p:cNvPr id="306" name="Shape 306"/>
            <p:cNvSpPr/>
            <p:nvPr/>
          </p:nvSpPr>
          <p:spPr>
            <a:xfrm>
              <a:off x="431802" y="1468099"/>
              <a:ext cx="1678373" cy="1586069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336550" lvl="0" indent="-336550" algn="ctr" defTabSz="914400">
                <a:lnSpc>
                  <a:spcPct val="75000"/>
                </a:lnSpc>
                <a:buClr>
                  <a:srgbClr val="000000"/>
                </a:buClr>
                <a:defRPr sz="900"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0" y="0"/>
              <a:ext cx="5563715" cy="3570152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336550" lvl="0" indent="-336550" algn="ctr" defTabSz="914400">
                <a:lnSpc>
                  <a:spcPct val="75000"/>
                </a:lnSpc>
                <a:buClr>
                  <a:srgbClr val="000000"/>
                </a:buClr>
                <a:defRPr sz="900"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562600" y="1472477"/>
              <a:ext cx="1689100" cy="1586069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336550" lvl="0" indent="-336550" algn="ctr" defTabSz="914400">
                <a:lnSpc>
                  <a:spcPct val="75000"/>
                </a:lnSpc>
                <a:buClr>
                  <a:srgbClr val="000000"/>
                </a:buClr>
                <a:defRPr sz="900"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  <p:grpSp>
          <p:nvGrpSpPr>
            <p:cNvPr id="313" name="Group 313"/>
            <p:cNvGrpSpPr/>
            <p:nvPr/>
          </p:nvGrpSpPr>
          <p:grpSpPr>
            <a:xfrm>
              <a:off x="7927562" y="1207146"/>
              <a:ext cx="3108738" cy="2122123"/>
              <a:chOff x="0" y="0"/>
              <a:chExt cx="3108736" cy="2122122"/>
            </a:xfrm>
          </p:grpSpPr>
          <p:sp>
            <p:nvSpPr>
              <p:cNvPr id="309" name="Shape 309"/>
              <p:cNvSpPr/>
              <p:nvPr/>
            </p:nvSpPr>
            <p:spPr>
              <a:xfrm>
                <a:off x="199178" y="0"/>
                <a:ext cx="2502441" cy="261299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t">
                <a:spAutoFit/>
              </a:bodyPr>
              <a:lstStyle>
                <a:lvl1pPr defTabSz="914400">
                  <a:lnSpc>
                    <a:spcPct val="75000"/>
                  </a:lnSpc>
                  <a:spcBef>
                    <a:spcPts val="300"/>
                  </a:spcBef>
                  <a:buClr>
                    <a:srgbClr val="0329D6"/>
                  </a:buClr>
                  <a:defRPr sz="130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300">
                    <a:uFill>
                      <a:solidFill/>
                    </a:uFill>
                  </a:rPr>
                  <a:t>Photon Number Density at the IP</a:t>
                </a:r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1511408" y="1910377"/>
                <a:ext cx="469839" cy="211746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t">
                <a:spAutoFit/>
              </a:bodyPr>
              <a:lstStyle>
                <a:lvl1pPr defTabSz="914400">
                  <a:lnSpc>
                    <a:spcPct val="75000"/>
                  </a:lnSpc>
                  <a:spcBef>
                    <a:spcPts val="300"/>
                  </a:spcBef>
                  <a:buClr>
                    <a:srgbClr val="0329D6"/>
                  </a:buClr>
                  <a:defRPr sz="100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000">
                    <a:uFill>
                      <a:solidFill/>
                    </a:uFill>
                  </a:rPr>
                  <a:t>x [mm]</a:t>
                </a:r>
              </a:p>
            </p:txBody>
          </p:sp>
          <p:sp>
            <p:nvSpPr>
              <p:cNvPr id="311" name="Shape 311"/>
              <p:cNvSpPr/>
              <p:nvPr/>
            </p:nvSpPr>
            <p:spPr>
              <a:xfrm rot="16200000">
                <a:off x="-129047" y="985292"/>
                <a:ext cx="469839" cy="211746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8100" tIns="38100" rIns="38100" bIns="38100" numCol="1" anchor="t">
                <a:spAutoFit/>
              </a:bodyPr>
              <a:lstStyle>
                <a:lvl1pPr defTabSz="914400">
                  <a:lnSpc>
                    <a:spcPct val="75000"/>
                  </a:lnSpc>
                  <a:spcBef>
                    <a:spcPts val="300"/>
                  </a:spcBef>
                  <a:buClr>
                    <a:srgbClr val="0329D6"/>
                  </a:buClr>
                  <a:defRPr sz="1000">
                    <a:uFill>
                      <a:solidFill/>
                    </a:uFill>
                    <a:latin typeface="+mn-lt"/>
                    <a:ea typeface="+mn-ea"/>
                    <a:cs typeface="+mn-cs"/>
                    <a:sym typeface="Arial"/>
                  </a:defRPr>
                </a:lvl1pPr>
              </a:lstStyle>
              <a:p>
                <a:pPr lvl="0">
                  <a:defRPr sz="1800">
                    <a:uFillTx/>
                  </a:defRPr>
                </a:pPr>
                <a:r>
                  <a:rPr sz="1000">
                    <a:uFill>
                      <a:solidFill/>
                    </a:uFill>
                  </a:rPr>
                  <a:t>y [mm]</a:t>
                </a:r>
              </a:p>
            </p:txBody>
          </p:sp>
          <p:pic>
            <p:nvPicPr>
              <p:cNvPr id="312" name="image11.png"/>
              <p:cNvPicPr/>
              <p:nvPr/>
            </p:nvPicPr>
            <p:blipFill>
              <a:blip r:embed="rId7">
                <a:extLst/>
              </a:blip>
              <a:srcRect l="10788" t="5164" r="7143" b="5615"/>
              <a:stretch>
                <a:fillRect/>
              </a:stretch>
            </p:blipFill>
            <p:spPr>
              <a:xfrm>
                <a:off x="199177" y="269944"/>
                <a:ext cx="2909560" cy="1639136"/>
              </a:xfrm>
              <a:prstGeom prst="rect">
                <a:avLst/>
              </a:prstGeom>
              <a:ln w="9525" cap="flat">
                <a:noFill/>
                <a:round/>
              </a:ln>
              <a:effectLst/>
            </p:spPr>
          </p:pic>
        </p:grpSp>
      </p:grpSp>
      <p:sp>
        <p:nvSpPr>
          <p:cNvPr id="315" name="Shape 315"/>
          <p:cNvSpPr/>
          <p:nvPr/>
        </p:nvSpPr>
        <p:spPr>
          <a:xfrm>
            <a:off x="3158454" y="82550"/>
            <a:ext cx="6321873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defTabSz="1295400">
              <a:defRPr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The Interaction Region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31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291" name="Shape 291"/>
          <p:cNvSpPr>
            <a:spLocks noGrp="1"/>
          </p:cNvSpPr>
          <p:nvPr>
            <p:ph type="body" idx="1"/>
          </p:nvPr>
        </p:nvSpPr>
        <p:spPr>
          <a:xfrm>
            <a:off x="762000" y="2456858"/>
            <a:ext cx="11480801" cy="5674055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uFillTx/>
              </a:defRPr>
            </a:pPr>
            <a:r>
              <a:rPr sz="2400" b="1">
                <a:uFill>
                  <a:solidFill/>
                </a:uFill>
              </a:rPr>
              <a:t>DD4hep/DDG4 - main detector design toolset currently </a:t>
            </a:r>
          </a:p>
          <a:p>
            <a:pPr marL="0" lvl="0" indent="0">
              <a:buSzTx/>
              <a:buNone/>
              <a:defRPr sz="1800">
                <a:uFillTx/>
              </a:defRPr>
            </a:pPr>
            <a:endParaRPr sz="2400" b="1">
              <a:uFill>
                <a:solidFill/>
              </a:uFill>
            </a:endParaRP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sz="2400" b="1">
                <a:uFill>
                  <a:solidFill/>
                </a:uFill>
              </a:rPr>
              <a:t>A common suitable  Event Data Model  for hh, he, ee communities desirable</a:t>
            </a:r>
          </a:p>
          <a:p>
            <a:pPr marL="0" lvl="0" indent="0">
              <a:buSzTx/>
              <a:buNone/>
              <a:defRPr sz="1800">
                <a:uFillTx/>
              </a:defRPr>
            </a:pPr>
            <a:endParaRPr sz="2400" b="1">
              <a:uFill>
                <a:solidFill/>
              </a:uFill>
            </a:endParaRP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sz="2400" b="1">
                <a:uFill>
                  <a:solidFill/>
                </a:uFill>
              </a:rPr>
              <a:t>Detailed / fast simulations at hand;   an interface to Delphes being prepared</a:t>
            </a:r>
          </a:p>
          <a:p>
            <a:pPr marL="0" lvl="0" indent="0">
              <a:buSzTx/>
              <a:buNone/>
              <a:defRPr sz="1800">
                <a:uFillTx/>
              </a:defRPr>
            </a:pPr>
            <a:endParaRPr sz="2400" b="1">
              <a:uFill>
                <a:solidFill/>
              </a:uFill>
            </a:endParaRP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sz="2400" b="1">
                <a:uFill>
                  <a:solidFill/>
                </a:uFill>
              </a:rPr>
              <a:t>Reconstruction - implementation of existing modules (Kalman, Pandora …)</a:t>
            </a:r>
          </a:p>
          <a:p>
            <a:pPr marL="0" lvl="0" indent="0">
              <a:buSzTx/>
              <a:buNone/>
              <a:defRPr sz="1800">
                <a:uFillTx/>
              </a:defRPr>
            </a:pPr>
            <a:endParaRPr sz="2400" b="1">
              <a:uFill>
                <a:solidFill/>
              </a:uFill>
            </a:endParaRP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sz="2400" b="1">
                <a:uFill>
                  <a:solidFill/>
                </a:uFill>
              </a:rPr>
              <a:t>Forward / Backward regions being optimised</a:t>
            </a:r>
          </a:p>
          <a:p>
            <a:pPr marL="0" lvl="0" indent="0">
              <a:buSzTx/>
              <a:buNone/>
              <a:defRPr sz="1800">
                <a:uFillTx/>
              </a:defRPr>
            </a:pPr>
            <a:endParaRPr sz="2400" b="1">
              <a:uFill>
                <a:solidFill/>
              </a:uFill>
            </a:endParaRPr>
          </a:p>
          <a:p>
            <a:pPr marL="0" lvl="0" indent="0">
              <a:buSzTx/>
              <a:buNone/>
              <a:defRPr sz="1800">
                <a:uFillTx/>
              </a:defRPr>
            </a:pPr>
            <a:r>
              <a:rPr sz="2400" b="1">
                <a:uFill>
                  <a:solidFill/>
                </a:uFill>
              </a:rPr>
              <a:t>Machine-Detector unified design approach of importance  for ep/A   - </a:t>
            </a:r>
            <a:br>
              <a:rPr sz="2400" b="1">
                <a:uFill>
                  <a:solidFill/>
                </a:uFill>
              </a:rPr>
            </a:br>
            <a:r>
              <a:rPr sz="2400" b="1">
                <a:uFill>
                  <a:solidFill/>
                </a:uFill>
              </a:rPr>
              <a:t>interface to machine lattice desired</a:t>
            </a:r>
          </a:p>
        </p:txBody>
      </p:sp>
      <p:sp>
        <p:nvSpPr>
          <p:cNvPr id="292" name="Shape 292"/>
          <p:cNvSpPr/>
          <p:nvPr/>
        </p:nvSpPr>
        <p:spPr>
          <a:xfrm>
            <a:off x="1010790" y="82550"/>
            <a:ext cx="10617201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algn="ctr" defTabSz="1295400">
              <a:spcBef>
                <a:spcPts val="900"/>
              </a:spcBef>
              <a:buClr>
                <a:srgbClr val="4777B9"/>
              </a:buClr>
              <a:buFont typeface="Arial"/>
              <a:def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Summary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3814166" y="82550"/>
            <a:ext cx="5010449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defTabSz="1295400">
              <a:def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0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LHeC ep/A Detector</a:t>
            </a:r>
          </a:p>
        </p:txBody>
      </p:sp>
      <p:sp>
        <p:nvSpPr>
          <p:cNvPr id="116" name="Shape 116"/>
          <p:cNvSpPr/>
          <p:nvPr/>
        </p:nvSpPr>
        <p:spPr>
          <a:xfrm>
            <a:off x="12116087" y="9398000"/>
            <a:ext cx="36857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825500">
              <a:defRPr sz="1800"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b="0" i="0">
                <a:solidFill>
                  <a:srgbClr val="000000"/>
                </a:solidFill>
                <a:uFillTx/>
              </a:defRPr>
            </a:pPr>
            <a:r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￼</a:t>
            </a:r>
          </a:p>
        </p:txBody>
      </p:sp>
      <p:sp>
        <p:nvSpPr>
          <p:cNvPr id="117" name="Shape 117"/>
          <p:cNvSpPr/>
          <p:nvPr/>
        </p:nvSpPr>
        <p:spPr>
          <a:xfrm>
            <a:off x="816923" y="8264190"/>
            <a:ext cx="11370954" cy="936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7799" lvl="0" defTabSz="1295400">
              <a:spcBef>
                <a:spcPts val="700"/>
              </a:spcBef>
              <a:defRPr sz="1800"/>
            </a:pPr>
            <a:r>
              <a:rPr sz="1900" b="1" dirty="0">
                <a:solidFill>
                  <a:srgbClr val="00DA01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3 beams</a:t>
            </a:r>
            <a:r>
              <a:rPr b="1"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:     e∓  + proton1  + proton2   (also heavy ions A</a:t>
            </a:r>
            <a:r>
              <a:rPr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)</a:t>
            </a:r>
            <a:r>
              <a:rPr lang="en-GB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    </a:t>
            </a:r>
            <a:r>
              <a:rPr lang="en-GB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D</a:t>
            </a:r>
            <a:r>
              <a:rPr lang="en-GB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etector has been </a:t>
            </a:r>
            <a:r>
              <a:rPr lang="en-GB" b="1" dirty="0" err="1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costed</a:t>
            </a:r>
            <a:r>
              <a:rPr lang="en-GB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 as 106MSF (core)</a:t>
            </a:r>
            <a:endParaRPr b="1" dirty="0"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marR="57799" lvl="0" defTabSz="1295400">
              <a:spcBef>
                <a:spcPts val="700"/>
              </a:spcBef>
              <a:defRPr sz="1800"/>
            </a:pPr>
            <a:r>
              <a:rPr b="1"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Dipole magnets to guide the e-beam in and out, for making electrons to collide head-on with p-beam1;  </a:t>
            </a:r>
            <a:br>
              <a:rPr b="1"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</a:br>
            <a:r>
              <a:rPr b="1"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0.3 T transverse field along 2 x 9 m (internal shown only) </a:t>
            </a:r>
          </a:p>
        </p:txBody>
      </p:sp>
      <p:grpSp>
        <p:nvGrpSpPr>
          <p:cNvPr id="165" name="Group 165"/>
          <p:cNvGrpSpPr/>
          <p:nvPr/>
        </p:nvGrpSpPr>
        <p:grpSpPr>
          <a:xfrm>
            <a:off x="203189" y="1299401"/>
            <a:ext cx="12598422" cy="6811040"/>
            <a:chOff x="0" y="0"/>
            <a:chExt cx="12598420" cy="6811039"/>
          </a:xfrm>
        </p:grpSpPr>
        <p:pic>
          <p:nvPicPr>
            <p:cNvPr id="118" name="LHeC-De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94856" y="588039"/>
              <a:ext cx="9331326" cy="6223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9" name="Shape 119"/>
            <p:cNvSpPr/>
            <p:nvPr/>
          </p:nvSpPr>
          <p:spPr>
            <a:xfrm>
              <a:off x="0" y="3401379"/>
              <a:ext cx="846189" cy="5641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57799" marR="57799" defTabSz="1295400">
                <a:spcBef>
                  <a:spcPts val="900"/>
                </a:spcBef>
                <a:buClr>
                  <a:srgbClr val="4777B9"/>
                </a:buClr>
                <a:buFont typeface="Arial"/>
                <a:defRPr sz="2400" i="1">
                  <a:solidFill>
                    <a:srgbClr val="E32400"/>
                  </a:solidFill>
                  <a:uFill>
                    <a:solidFill>
                      <a:srgbClr val="E324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  <a:uFillTx/>
                </a:defRPr>
              </a:pPr>
              <a:r>
                <a:rPr sz="2400" i="1">
                  <a:solidFill>
                    <a:srgbClr val="E32400"/>
                  </a:solidFill>
                  <a:uFill>
                    <a:solidFill>
                      <a:srgbClr val="E32400"/>
                    </a:solidFill>
                  </a:uFill>
                </a:rPr>
                <a:t>e∓</a:t>
              </a:r>
            </a:p>
          </p:txBody>
        </p:sp>
        <p:sp>
          <p:nvSpPr>
            <p:cNvPr id="120" name="Shape 120"/>
            <p:cNvSpPr/>
            <p:nvPr/>
          </p:nvSpPr>
          <p:spPr>
            <a:xfrm flipV="1">
              <a:off x="602451" y="3675174"/>
              <a:ext cx="843631" cy="1"/>
            </a:xfrm>
            <a:prstGeom prst="line">
              <a:avLst/>
            </a:prstGeom>
            <a:noFill/>
            <a:ln w="38100" cap="flat">
              <a:solidFill>
                <a:srgbClr val="E324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11752231" y="3423647"/>
              <a:ext cx="846190" cy="51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57799" marR="57799" defTabSz="1295400">
                <a:spcBef>
                  <a:spcPts val="900"/>
                </a:spcBef>
                <a:buClr>
                  <a:srgbClr val="4777B9"/>
                </a:buClr>
                <a:buFont typeface="Arial"/>
                <a:defRPr sz="2400" i="1">
                  <a:solidFill>
                    <a:srgbClr val="E32400"/>
                  </a:solidFill>
                  <a:uFill>
                    <a:solidFill>
                      <a:srgbClr val="E324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  <a:uFillTx/>
                </a:defRPr>
              </a:pPr>
              <a:r>
                <a:rPr sz="2400" i="1">
                  <a:solidFill>
                    <a:srgbClr val="E32400"/>
                  </a:solidFill>
                  <a:uFill>
                    <a:solidFill>
                      <a:srgbClr val="E32400"/>
                    </a:solidFill>
                  </a:uFill>
                </a:rPr>
                <a:t>p/A</a:t>
              </a:r>
            </a:p>
          </p:txBody>
        </p:sp>
        <p:sp>
          <p:nvSpPr>
            <p:cNvPr id="122" name="Shape 122"/>
            <p:cNvSpPr/>
            <p:nvPr/>
          </p:nvSpPr>
          <p:spPr>
            <a:xfrm flipV="1">
              <a:off x="10874955" y="3675174"/>
              <a:ext cx="843631" cy="1"/>
            </a:xfrm>
            <a:prstGeom prst="line">
              <a:avLst/>
            </a:prstGeom>
            <a:noFill/>
            <a:ln w="38100" cap="flat">
              <a:solidFill>
                <a:srgbClr val="E32400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5197351" y="1048466"/>
              <a:ext cx="2171701" cy="345629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100" defTabSz="914400">
                <a:buClr>
                  <a:srgbClr val="FFFFFF"/>
                </a:buClr>
                <a:buFont typeface="Calibri"/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Muon Detector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4913718" y="2007096"/>
              <a:ext cx="2465327" cy="2667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55563" defTabSz="914400">
                <a:buClr>
                  <a:srgbClr val="FFFFFF"/>
                </a:buClr>
                <a:defRPr sz="18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  <a:uFillTx/>
                </a:defRPr>
              </a:pPr>
              <a:r>
                <a:rPr>
                  <a:solidFill>
                    <a:srgbClr val="DB1F00"/>
                  </a:solidFill>
                  <a:uFill>
                    <a:solidFill/>
                  </a:uFill>
                </a:rPr>
                <a:t>Hadronic Calorimeter</a:t>
              </a:r>
            </a:p>
          </p:txBody>
        </p:sp>
        <p:sp>
          <p:nvSpPr>
            <p:cNvPr id="125" name="Shape 125"/>
            <p:cNvSpPr/>
            <p:nvPr/>
          </p:nvSpPr>
          <p:spPr>
            <a:xfrm>
              <a:off x="2610736" y="3411788"/>
              <a:ext cx="1612901" cy="6096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55563" lvl="0" algn="ctr" defTabSz="914400">
                <a:defRPr sz="1800"/>
              </a:pPr>
              <a:r>
                <a:rPr sz="14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Fwd-Calorimeter </a:t>
              </a:r>
            </a:p>
            <a:p>
              <a:pPr marL="55563" lvl="0" algn="ctr" defTabSz="914400">
                <a:defRPr sz="1800"/>
              </a:pPr>
              <a:endParaRPr sz="1400">
                <a:solidFill>
                  <a:srgbClr val="DB1F00"/>
                </a:solidFill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endParaRPr>
            </a:p>
            <a:p>
              <a:pPr marL="55563" lvl="0" algn="ctr" defTabSz="914400">
                <a:defRPr sz="1800"/>
              </a:pPr>
              <a:r>
                <a:rPr sz="14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Inserts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8322535" y="3427945"/>
              <a:ext cx="1435113" cy="4191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55563" lvl="0" algn="ctr" defTabSz="914400">
                <a:defRPr sz="1800"/>
              </a:pPr>
              <a:r>
                <a:rPr sz="9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Bwd-Calorimeter </a:t>
              </a:r>
            </a:p>
            <a:p>
              <a:pPr marL="55563" lvl="0" algn="ctr" defTabSz="914400">
                <a:defRPr sz="1800"/>
              </a:pPr>
              <a:endParaRPr sz="900">
                <a:solidFill>
                  <a:srgbClr val="DB1F00"/>
                </a:solidFill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endParaRPr>
            </a:p>
            <a:p>
              <a:pPr marL="55563" lvl="0" algn="ctr" defTabSz="914400">
                <a:defRPr sz="1800"/>
              </a:pPr>
              <a:r>
                <a:rPr sz="9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Inserts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4687171" y="4089887"/>
              <a:ext cx="2918422" cy="2286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55563" defTabSz="914400">
                <a:buClr>
                  <a:srgbClr val="FFFFFF"/>
                </a:buClr>
                <a:defRPr sz="16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600">
                  <a:solidFill>
                    <a:srgbClr val="DB1F00"/>
                  </a:solidFill>
                  <a:uFill>
                    <a:solidFill/>
                  </a:uFill>
                </a:rPr>
                <a:t>Electromagnetic Calorimeter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2690613" y="1874681"/>
              <a:ext cx="1453147" cy="5334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Hadronic</a:t>
              </a:r>
            </a:p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Fwd-Endcap</a:t>
              </a:r>
            </a:p>
          </p:txBody>
        </p:sp>
        <p:sp>
          <p:nvSpPr>
            <p:cNvPr id="129" name="Shape 129"/>
            <p:cNvSpPr/>
            <p:nvPr/>
          </p:nvSpPr>
          <p:spPr>
            <a:xfrm>
              <a:off x="8501272" y="1950881"/>
              <a:ext cx="1087482" cy="3810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 sz="13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Hadronic </a:t>
              </a:r>
            </a:p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 sz="13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Bwd-Endcap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5764790" y="2733232"/>
              <a:ext cx="1041103" cy="259222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100" defTabSz="914400">
                <a:buClr>
                  <a:srgbClr val="FFFFFF"/>
                </a:buClr>
                <a:buFont typeface="Calibri"/>
                <a:defRPr sz="1800" b="1">
                  <a:solidFill>
                    <a:srgbClr val="FFFFFF"/>
                  </a:solidFill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b="1">
                  <a:solidFill>
                    <a:srgbClr val="FFFFFF"/>
                  </a:solidFill>
                  <a:uFill>
                    <a:solidFill/>
                  </a:uFill>
                </a:rPr>
                <a:t>Solenoid</a:t>
              </a:r>
            </a:p>
          </p:txBody>
        </p:sp>
        <p:sp>
          <p:nvSpPr>
            <p:cNvPr id="131" name="Shape 131"/>
            <p:cNvSpPr/>
            <p:nvPr/>
          </p:nvSpPr>
          <p:spPr>
            <a:xfrm>
              <a:off x="6359401" y="3299489"/>
              <a:ext cx="941699" cy="8001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Central</a:t>
              </a:r>
            </a:p>
            <a:p>
              <a:pPr marL="55563" lvl="0" defTabSz="914400">
                <a:buClr>
                  <a:srgbClr val="FFFFFF"/>
                </a:buClr>
                <a:defRPr sz="1800"/>
              </a:pPr>
              <a:endParaRPr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endParaRPr>
            </a:p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Tracker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4669694" y="3312189"/>
              <a:ext cx="1143001" cy="8001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r>
                <a: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Forward </a:t>
              </a:r>
            </a:p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endParaRPr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endParaRPr>
            </a:p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r>
                <a: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 Tracker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7379368" y="3388389"/>
              <a:ext cx="1168401" cy="6096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r>
                <a: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Backward </a:t>
              </a:r>
            </a:p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r>
                <a: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 </a:t>
              </a:r>
            </a:p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r>
                <a: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Tracker</a:t>
              </a:r>
            </a:p>
          </p:txBody>
        </p:sp>
        <p:sp>
          <p:nvSpPr>
            <p:cNvPr id="134" name="Shape 134"/>
            <p:cNvSpPr/>
            <p:nvPr/>
          </p:nvSpPr>
          <p:spPr>
            <a:xfrm flipH="1" flipV="1">
              <a:off x="8310478" y="3010713"/>
              <a:ext cx="1" cy="3456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8576346" y="4771531"/>
              <a:ext cx="1041103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flipV="1">
              <a:off x="2703588" y="4771315"/>
              <a:ext cx="1168401" cy="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4219113" y="1843056"/>
              <a:ext cx="4031316" cy="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140" name="Group 140"/>
            <p:cNvGrpSpPr/>
            <p:nvPr/>
          </p:nvGrpSpPr>
          <p:grpSpPr>
            <a:xfrm>
              <a:off x="11060781" y="3242662"/>
              <a:ext cx="861143" cy="254001"/>
              <a:chOff x="0" y="0"/>
              <a:chExt cx="861141" cy="254000"/>
            </a:xfrm>
          </p:grpSpPr>
          <p:sp>
            <p:nvSpPr>
              <p:cNvPr id="138" name="Shape 138"/>
              <p:cNvSpPr/>
              <p:nvPr/>
            </p:nvSpPr>
            <p:spPr>
              <a:xfrm>
                <a:off x="395475" y="0"/>
                <a:ext cx="465667" cy="254000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marL="38100" lvl="0" defTabSz="914400">
                  <a:buClr>
                    <a:srgbClr val="FF4013"/>
                  </a:buClr>
                  <a:buFont typeface="Chalkboard"/>
                  <a:defRPr sz="1800"/>
                </a:pPr>
                <a:r>
                  <a: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  <a:latin typeface="+mj-lt"/>
                    <a:ea typeface="+mj-ea"/>
                    <a:cs typeface="+mj-cs"/>
                    <a:sym typeface="Arial Rounded MT Bold"/>
                  </a:rPr>
                  <a:t> 46</a:t>
                </a: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0" y="134942"/>
                <a:ext cx="142875" cy="1589"/>
              </a:xfrm>
              <a:prstGeom prst="line">
                <a:avLst/>
              </a:prstGeom>
              <a:noFill/>
              <a:ln w="25400" cap="flat">
                <a:solidFill>
                  <a:srgbClr val="0061FF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143" name="Group 143"/>
            <p:cNvGrpSpPr/>
            <p:nvPr/>
          </p:nvGrpSpPr>
          <p:grpSpPr>
            <a:xfrm>
              <a:off x="11063083" y="2984825"/>
              <a:ext cx="788917" cy="254001"/>
              <a:chOff x="0" y="0"/>
              <a:chExt cx="788915" cy="254000"/>
            </a:xfrm>
          </p:grpSpPr>
          <p:sp>
            <p:nvSpPr>
              <p:cNvPr id="141" name="Shape 141"/>
              <p:cNvSpPr/>
              <p:nvPr/>
            </p:nvSpPr>
            <p:spPr>
              <a:xfrm>
                <a:off x="314462" y="0"/>
                <a:ext cx="474454" cy="254000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marL="38100" lvl="0" defTabSz="914400">
                  <a:buClr>
                    <a:srgbClr val="6BC5E5"/>
                  </a:buClr>
                  <a:buFont typeface="Chalkboard"/>
                  <a:defRPr sz="1800"/>
                </a:pPr>
                <a:r>
                  <a: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  <a:latin typeface="+mj-lt"/>
                    <a:ea typeface="+mj-ea"/>
                    <a:cs typeface="+mj-cs"/>
                    <a:sym typeface="Arial Rounded MT Bold"/>
                  </a:rPr>
                  <a:t>   91</a:t>
                </a: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-1" y="127000"/>
                <a:ext cx="143018" cy="1"/>
              </a:xfrm>
              <a:prstGeom prst="line">
                <a:avLst/>
              </a:prstGeom>
              <a:noFill/>
              <a:ln w="25400" cap="flat">
                <a:solidFill>
                  <a:srgbClr val="0061FF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146" name="Group 146"/>
            <p:cNvGrpSpPr/>
            <p:nvPr/>
          </p:nvGrpSpPr>
          <p:grpSpPr>
            <a:xfrm>
              <a:off x="11063083" y="1784512"/>
              <a:ext cx="874257" cy="215901"/>
              <a:chOff x="0" y="0"/>
              <a:chExt cx="874255" cy="215900"/>
            </a:xfrm>
          </p:grpSpPr>
          <p:sp>
            <p:nvSpPr>
              <p:cNvPr id="144" name="Shape 144"/>
              <p:cNvSpPr/>
              <p:nvPr/>
            </p:nvSpPr>
            <p:spPr>
              <a:xfrm>
                <a:off x="353555" y="0"/>
                <a:ext cx="520701" cy="215900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marL="38100" defTabSz="914400">
                  <a:buClr>
                    <a:srgbClr val="FFFFFF"/>
                  </a:buClr>
                  <a:buFont typeface="Chalkboard"/>
                  <a:def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  <a:latin typeface="+mj-lt"/>
                    <a:ea typeface="+mj-ea"/>
                    <a:cs typeface="+mj-cs"/>
                    <a:sym typeface="Arial Rounded MT 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</a:rPr>
                  <a:t>275</a:t>
                </a:r>
              </a:p>
            </p:txBody>
          </p:sp>
          <p:sp>
            <p:nvSpPr>
              <p:cNvPr id="145" name="Shape 145"/>
              <p:cNvSpPr/>
              <p:nvPr/>
            </p:nvSpPr>
            <p:spPr>
              <a:xfrm flipV="1">
                <a:off x="0" y="107949"/>
                <a:ext cx="171458" cy="1"/>
              </a:xfrm>
              <a:prstGeom prst="line">
                <a:avLst/>
              </a:prstGeom>
              <a:noFill/>
              <a:ln w="25400" cap="flat">
                <a:solidFill>
                  <a:srgbClr val="0061FF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47" name="Shape 147"/>
            <p:cNvSpPr/>
            <p:nvPr/>
          </p:nvSpPr>
          <p:spPr>
            <a:xfrm>
              <a:off x="5866981" y="1803864"/>
              <a:ext cx="584201" cy="2540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580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10325839" y="0"/>
              <a:ext cx="1612901" cy="63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584200">
                <a:defRPr sz="1800">
                  <a:solidFill>
                    <a:srgbClr val="0061FF"/>
                  </a:solid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0061FF"/>
                  </a:solidFill>
                </a:rPr>
                <a:t>All Numbers [cm]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8877796" y="4697719"/>
              <a:ext cx="492009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147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3054766" y="4698386"/>
              <a:ext cx="492008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170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8240428" y="4553673"/>
              <a:ext cx="378806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marL="38100" lvl="0" defTabSz="914400">
                <a:buClr>
                  <a:srgbClr val="6BC5E5"/>
                </a:buClr>
                <a:buFont typeface="Chalkboard"/>
                <a:defRPr sz="1800"/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rPr>
                <a:t>40</a:t>
              </a:r>
            </a:p>
          </p:txBody>
        </p:sp>
        <p:sp>
          <p:nvSpPr>
            <p:cNvPr id="152" name="Shape 152"/>
            <p:cNvSpPr/>
            <p:nvPr/>
          </p:nvSpPr>
          <p:spPr>
            <a:xfrm flipV="1">
              <a:off x="8270596" y="4626736"/>
              <a:ext cx="334334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3858269" y="4547088"/>
              <a:ext cx="378806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40</a:t>
              </a:r>
            </a:p>
          </p:txBody>
        </p:sp>
        <p:sp>
          <p:nvSpPr>
            <p:cNvPr id="154" name="Shape 154"/>
            <p:cNvSpPr/>
            <p:nvPr/>
          </p:nvSpPr>
          <p:spPr>
            <a:xfrm flipV="1">
              <a:off x="3936664" y="4626736"/>
              <a:ext cx="300411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7902138" y="2985313"/>
              <a:ext cx="378806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40</a:t>
              </a:r>
            </a:p>
          </p:txBody>
        </p:sp>
        <p:sp>
          <p:nvSpPr>
            <p:cNvPr id="156" name="Shape 156"/>
            <p:cNvSpPr/>
            <p:nvPr/>
          </p:nvSpPr>
          <p:spPr>
            <a:xfrm flipV="1">
              <a:off x="8285078" y="1736556"/>
              <a:ext cx="1" cy="95210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7836029" y="2141381"/>
              <a:ext cx="492008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200</a:t>
              </a:r>
            </a:p>
          </p:txBody>
        </p:sp>
        <p:grpSp>
          <p:nvGrpSpPr>
            <p:cNvPr id="160" name="Group 160"/>
            <p:cNvGrpSpPr/>
            <p:nvPr/>
          </p:nvGrpSpPr>
          <p:grpSpPr>
            <a:xfrm>
              <a:off x="11019128" y="586134"/>
              <a:ext cx="874257" cy="215901"/>
              <a:chOff x="0" y="0"/>
              <a:chExt cx="874255" cy="215900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353555" y="0"/>
                <a:ext cx="520701" cy="215900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marL="38100" defTabSz="914400">
                  <a:buClr>
                    <a:srgbClr val="FFFFFF"/>
                  </a:buClr>
                  <a:buFont typeface="Chalkboard"/>
                  <a:def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  <a:latin typeface="+mj-lt"/>
                    <a:ea typeface="+mj-ea"/>
                    <a:cs typeface="+mj-cs"/>
                    <a:sym typeface="Arial Rounded MT 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</a:rPr>
                  <a:t>438</a:t>
                </a:r>
              </a:p>
            </p:txBody>
          </p:sp>
          <p:sp>
            <p:nvSpPr>
              <p:cNvPr id="159" name="Shape 159"/>
              <p:cNvSpPr/>
              <p:nvPr/>
            </p:nvSpPr>
            <p:spPr>
              <a:xfrm flipV="1">
                <a:off x="0" y="107949"/>
                <a:ext cx="171458" cy="1"/>
              </a:xfrm>
              <a:prstGeom prst="line">
                <a:avLst/>
              </a:prstGeom>
              <a:noFill/>
              <a:ln w="25400" cap="flat">
                <a:solidFill>
                  <a:srgbClr val="0061FF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61" name="Shape 161"/>
            <p:cNvSpPr/>
            <p:nvPr/>
          </p:nvSpPr>
          <p:spPr>
            <a:xfrm>
              <a:off x="5991101" y="342900"/>
              <a:ext cx="584201" cy="254000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38100" defTabSz="914400">
                <a:buClr>
                  <a:srgbClr val="FF4013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1316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1526769" y="599502"/>
              <a:ext cx="9267499" cy="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2712870" y="2776554"/>
              <a:ext cx="812801" cy="259223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100" defTabSz="914400">
                <a:buClr>
                  <a:srgbClr val="FFFFFF"/>
                </a:buClr>
                <a:buFont typeface="Calibri"/>
                <a:defRPr sz="1800" b="1">
                  <a:solidFill>
                    <a:srgbClr val="FFFFFF"/>
                  </a:solidFill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b="1">
                  <a:solidFill>
                    <a:srgbClr val="FFFFFF"/>
                  </a:solidFill>
                  <a:uFill>
                    <a:solidFill/>
                  </a:uFill>
                </a:rPr>
                <a:t>Dipole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8846167" y="2776554"/>
              <a:ext cx="812801" cy="259223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100" defTabSz="914400">
                <a:buClr>
                  <a:srgbClr val="FFFFFF"/>
                </a:buClr>
                <a:buFont typeface="Calibri"/>
                <a:defRPr sz="1800" b="1">
                  <a:solidFill>
                    <a:srgbClr val="FFFFFF"/>
                  </a:solidFill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b="1">
                  <a:solidFill>
                    <a:srgbClr val="FFFFFF"/>
                  </a:solidFill>
                  <a:uFill>
                    <a:solidFill/>
                  </a:uFill>
                </a:rPr>
                <a:t>Dipole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5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12116087" y="9398000"/>
            <a:ext cx="36857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825500">
              <a:defRPr sz="1800"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b="0" i="0">
                <a:solidFill>
                  <a:srgbClr val="000000"/>
                </a:solidFill>
                <a:uFillTx/>
              </a:defRPr>
            </a:pPr>
            <a:r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5036" y="316773"/>
            <a:ext cx="281016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Installation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618" y="1564004"/>
            <a:ext cx="8297840" cy="62712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3" y="8015466"/>
            <a:ext cx="11972217" cy="117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608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6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xfrm>
            <a:off x="1887090" y="82550"/>
            <a:ext cx="9230620" cy="11938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3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Detector Magnets: Solenoid and Dipoles</a:t>
            </a:r>
          </a:p>
        </p:txBody>
      </p:sp>
      <p:sp>
        <p:nvSpPr>
          <p:cNvPr id="334" name="Shape 334"/>
          <p:cNvSpPr>
            <a:spLocks noGrp="1"/>
          </p:cNvSpPr>
          <p:nvPr>
            <p:ph type="body" idx="1"/>
          </p:nvPr>
        </p:nvSpPr>
        <p:spPr>
          <a:xfrm>
            <a:off x="317500" y="1879600"/>
            <a:ext cx="12369800" cy="3086100"/>
          </a:xfrm>
          <a:prstGeom prst="rect">
            <a:avLst/>
          </a:prstGeom>
        </p:spPr>
        <p:txBody>
          <a:bodyPr/>
          <a:lstStyle/>
          <a:p>
            <a:pPr marL="257208" lvl="0" indent="-216568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Baseline: Solenoid (3.5 T) + dual dipole 0.3 T (Linac-Ring Option)</a:t>
            </a:r>
          </a:p>
          <a:p>
            <a:pPr marL="649119" lvl="1" indent="-151279">
              <a:defRPr sz="1800">
                <a:uFillTx/>
              </a:defRPr>
            </a:pPr>
            <a:r>
              <a:rPr>
                <a:uFill>
                  <a:solidFill/>
                </a:uFill>
              </a:rPr>
              <a:t>Large coils (double solenoid): Containing full calorimeter, precise muon measurement, large return flux</a:t>
            </a:r>
          </a:p>
          <a:p>
            <a:pPr marL="649119" lvl="1" indent="-151279">
              <a:defRPr sz="1800">
                <a:uFillTx/>
              </a:defRPr>
            </a:pPr>
            <a:endParaRPr>
              <a:uFill>
                <a:solidFill/>
              </a:uFill>
            </a:endParaRPr>
          </a:p>
          <a:p>
            <a:pPr marL="257208" lvl="0" indent="-216568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Small coil: Cheaper, less iron for return flux, 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solenoid and dipoles conveniently within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the same cold vacuum vessel, </a:t>
            </a:r>
            <a:br>
              <a:rPr sz="2400">
                <a:uFill>
                  <a:solidFill/>
                </a:uFill>
              </a:rPr>
            </a:br>
            <a:r>
              <a:rPr sz="2400">
                <a:uFill>
                  <a:solidFill/>
                </a:uFill>
              </a:rPr>
              <a:t>but no muon measurement</a:t>
            </a:r>
            <a:br>
              <a:rPr sz="2400">
                <a:uFill>
                  <a:solidFill/>
                </a:uFill>
              </a:rPr>
            </a:br>
            <a:endParaRPr sz="2400">
              <a:uFill>
                <a:solidFill/>
              </a:uFill>
            </a:endParaRPr>
          </a:p>
        </p:txBody>
      </p:sp>
      <p:pic>
        <p:nvPicPr>
          <p:cNvPr id="335" name="Screen Shot 2013-05-07 at 2.23.4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9219" y="3556000"/>
            <a:ext cx="5440562" cy="2819400"/>
          </a:xfrm>
          <a:prstGeom prst="rect">
            <a:avLst/>
          </a:prstGeom>
          <a:ln>
            <a:round/>
          </a:ln>
        </p:spPr>
      </p:pic>
      <p:pic>
        <p:nvPicPr>
          <p:cNvPr id="336" name="dropped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150" y="5315945"/>
            <a:ext cx="7329655" cy="3492501"/>
          </a:xfrm>
          <a:prstGeom prst="rect">
            <a:avLst/>
          </a:prstGeom>
          <a:ln>
            <a:round/>
          </a:ln>
        </p:spPr>
      </p:pic>
      <p:pic>
        <p:nvPicPr>
          <p:cNvPr id="337" name="Screen Shot 2013-05-07 at 2.24.37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78900" y="6369995"/>
            <a:ext cx="2501900" cy="2342205"/>
          </a:xfrm>
          <a:prstGeom prst="rect">
            <a:avLst/>
          </a:prstGeom>
          <a:ln>
            <a:round/>
          </a:ln>
        </p:spPr>
      </p:pic>
      <p:sp>
        <p:nvSpPr>
          <p:cNvPr id="338" name="Shape 338"/>
          <p:cNvSpPr/>
          <p:nvPr/>
        </p:nvSpPr>
        <p:spPr>
          <a:xfrm>
            <a:off x="2330450" y="940928"/>
            <a:ext cx="8146803" cy="360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ctr" defTabSz="584200">
              <a:defRPr sz="2000" baseline="31999">
                <a:solidFill>
                  <a:srgbClr val="FFFFFF"/>
                </a:solidFill>
                <a:latin typeface="+mj-lt"/>
                <a:ea typeface="+mj-ea"/>
                <a:cs typeface="+mj-cs"/>
                <a:sym typeface="Arial Rounded MT Bold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2000" baseline="31999">
                <a:solidFill>
                  <a:srgbClr val="FFFFFF"/>
                </a:solidFill>
              </a:rPr>
              <a:t>courtesy Herman ten Kate and Alexey Dudarev</a:t>
            </a:r>
          </a:p>
        </p:txBody>
      </p:sp>
      <p:sp>
        <p:nvSpPr>
          <p:cNvPr id="339" name="Shape 339"/>
          <p:cNvSpPr/>
          <p:nvPr/>
        </p:nvSpPr>
        <p:spPr>
          <a:xfrm>
            <a:off x="9582100" y="3892550"/>
            <a:ext cx="107171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200"/>
              <a:t>Solenoid field </a:t>
            </a:r>
          </a:p>
        </p:txBody>
      </p:sp>
      <p:sp>
        <p:nvSpPr>
          <p:cNvPr id="340" name="Shape 340"/>
          <p:cNvSpPr/>
          <p:nvPr/>
        </p:nvSpPr>
        <p:spPr>
          <a:xfrm>
            <a:off x="9150350" y="5376784"/>
            <a:ext cx="109701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200"/>
              <a:t>2-dipoles field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12179655" y="939800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7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53" name="Shape 53"/>
          <p:cNvSpPr/>
          <p:nvPr/>
        </p:nvSpPr>
        <p:spPr>
          <a:xfrm>
            <a:off x="12179655" y="9398000"/>
            <a:ext cx="241438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825500">
              <a:defRPr sz="1800"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b="0" i="0">
                <a:solidFill>
                  <a:srgbClr val="000000"/>
                </a:solidFill>
                <a:uFillTx/>
              </a:defRPr>
            </a:pPr>
            <a:r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￼</a:t>
            </a:r>
          </a:p>
        </p:txBody>
      </p:sp>
      <p:sp>
        <p:nvSpPr>
          <p:cNvPr id="54" name="Shape 54"/>
          <p:cNvSpPr/>
          <p:nvPr/>
        </p:nvSpPr>
        <p:spPr>
          <a:xfrm>
            <a:off x="2152650" y="82550"/>
            <a:ext cx="8699500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defTabSz="1295400">
              <a:def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Detector Design/Sim/Rec - DD4Hep </a:t>
            </a:r>
          </a:p>
        </p:txBody>
      </p:sp>
      <p:sp>
        <p:nvSpPr>
          <p:cNvPr id="55" name="Shape 55"/>
          <p:cNvSpPr/>
          <p:nvPr/>
        </p:nvSpPr>
        <p:spPr>
          <a:xfrm>
            <a:off x="2612231" y="9055128"/>
            <a:ext cx="778033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200" u="sng">
                <a:hlinkClick r:id="rId2"/>
              </a:rPr>
              <a:t>http://http://aidasoft.web.cern.ch/DD4hep</a:t>
            </a:r>
            <a:r>
              <a:rPr sz="1200"/>
              <a:t>      software: svn co </a:t>
            </a:r>
            <a:r>
              <a:rPr sz="1200" u="sng">
                <a:hlinkClick r:id="rId3"/>
              </a:rPr>
              <a:t>https://svnsrv.desy.de/public/aidasoft/DD4hep/trunk</a:t>
            </a:r>
            <a:endParaRPr sz="1200"/>
          </a:p>
        </p:txBody>
      </p:sp>
      <p:pic>
        <p:nvPicPr>
          <p:cNvPr id="56" name="DD4hep_big_pictur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823924"/>
            <a:ext cx="13004800" cy="677888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7397700" y="6479908"/>
            <a:ext cx="2633713" cy="29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 b="1">
                <a:solidFill>
                  <a:srgbClr val="1339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1339FF"/>
                </a:solidFill>
              </a:rPr>
              <a:t>i.e. Kalman Filter; Pandora PF</a:t>
            </a:r>
          </a:p>
        </p:txBody>
      </p:sp>
    </p:spTree>
    <p:extLst>
      <p:ext uri="{BB962C8B-B14F-4D97-AF65-F5344CB8AC3E}">
        <p14:creationId xmlns:p14="http://schemas.microsoft.com/office/powerpoint/2010/main" val="34457117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2517625" y="82550"/>
            <a:ext cx="7969549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7799" marR="57799" defTabSz="1295400">
              <a:def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0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LHeC Detector / DD4Hep Layout</a:t>
            </a:r>
          </a:p>
        </p:txBody>
      </p:sp>
      <p:sp>
        <p:nvSpPr>
          <p:cNvPr id="64" name="Shape 64"/>
          <p:cNvSpPr/>
          <p:nvPr/>
        </p:nvSpPr>
        <p:spPr>
          <a:xfrm>
            <a:off x="12116087" y="9398000"/>
            <a:ext cx="36857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825500">
              <a:defRPr sz="1800"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b="0" i="0">
                <a:solidFill>
                  <a:srgbClr val="000000"/>
                </a:solidFill>
                <a:uFillTx/>
              </a:defRPr>
            </a:pPr>
            <a:r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￼</a:t>
            </a:r>
          </a:p>
        </p:txBody>
      </p:sp>
      <p:grpSp>
        <p:nvGrpSpPr>
          <p:cNvPr id="112" name="Group 112"/>
          <p:cNvGrpSpPr/>
          <p:nvPr/>
        </p:nvGrpSpPr>
        <p:grpSpPr>
          <a:xfrm>
            <a:off x="203189" y="1299401"/>
            <a:ext cx="12598422" cy="6811040"/>
            <a:chOff x="0" y="0"/>
            <a:chExt cx="12598420" cy="6811039"/>
          </a:xfrm>
        </p:grpSpPr>
        <p:pic>
          <p:nvPicPr>
            <p:cNvPr id="65" name="LHeC-De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94856" y="588039"/>
              <a:ext cx="9331326" cy="6223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6" name="Shape 66"/>
            <p:cNvSpPr/>
            <p:nvPr/>
          </p:nvSpPr>
          <p:spPr>
            <a:xfrm>
              <a:off x="0" y="3401379"/>
              <a:ext cx="846189" cy="5641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57799" marR="57799" defTabSz="1295400">
                <a:spcBef>
                  <a:spcPts val="900"/>
                </a:spcBef>
                <a:buClr>
                  <a:srgbClr val="4777B9"/>
                </a:buClr>
                <a:buFont typeface="Arial"/>
                <a:defRPr sz="2400" i="1">
                  <a:solidFill>
                    <a:srgbClr val="E32400"/>
                  </a:solidFill>
                  <a:uFill>
                    <a:solidFill>
                      <a:srgbClr val="E324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  <a:uFillTx/>
                </a:defRPr>
              </a:pPr>
              <a:r>
                <a:rPr sz="2400" i="1">
                  <a:solidFill>
                    <a:srgbClr val="E32400"/>
                  </a:solidFill>
                  <a:uFill>
                    <a:solidFill>
                      <a:srgbClr val="E32400"/>
                    </a:solidFill>
                  </a:uFill>
                </a:rPr>
                <a:t>e∓</a:t>
              </a:r>
            </a:p>
          </p:txBody>
        </p:sp>
        <p:sp>
          <p:nvSpPr>
            <p:cNvPr id="67" name="Shape 67"/>
            <p:cNvSpPr/>
            <p:nvPr/>
          </p:nvSpPr>
          <p:spPr>
            <a:xfrm flipV="1">
              <a:off x="602451" y="3675174"/>
              <a:ext cx="843631" cy="1"/>
            </a:xfrm>
            <a:prstGeom prst="line">
              <a:avLst/>
            </a:prstGeom>
            <a:noFill/>
            <a:ln w="38100" cap="flat">
              <a:solidFill>
                <a:srgbClr val="E324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1752231" y="3423647"/>
              <a:ext cx="846190" cy="51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57799" marR="57799" defTabSz="1295400">
                <a:spcBef>
                  <a:spcPts val="900"/>
                </a:spcBef>
                <a:buClr>
                  <a:srgbClr val="4777B9"/>
                </a:buClr>
                <a:buFont typeface="Arial"/>
                <a:defRPr sz="2400" i="1">
                  <a:solidFill>
                    <a:srgbClr val="E32400"/>
                  </a:solidFill>
                  <a:uFill>
                    <a:solidFill>
                      <a:srgbClr val="E324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  <a:uFillTx/>
                </a:defRPr>
              </a:pPr>
              <a:r>
                <a:rPr sz="2400" i="1">
                  <a:solidFill>
                    <a:srgbClr val="E32400"/>
                  </a:solidFill>
                  <a:uFill>
                    <a:solidFill>
                      <a:srgbClr val="E32400"/>
                    </a:solidFill>
                  </a:uFill>
                </a:rPr>
                <a:t>p/A</a:t>
              </a:r>
            </a:p>
          </p:txBody>
        </p:sp>
        <p:sp>
          <p:nvSpPr>
            <p:cNvPr id="69" name="Shape 69"/>
            <p:cNvSpPr/>
            <p:nvPr/>
          </p:nvSpPr>
          <p:spPr>
            <a:xfrm flipV="1">
              <a:off x="10874955" y="3675174"/>
              <a:ext cx="843631" cy="1"/>
            </a:xfrm>
            <a:prstGeom prst="line">
              <a:avLst/>
            </a:prstGeom>
            <a:noFill/>
            <a:ln w="38100" cap="flat">
              <a:solidFill>
                <a:srgbClr val="E32400"/>
              </a:solidFill>
              <a:prstDash val="solid"/>
              <a:round/>
              <a:headEnd type="stealth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5197351" y="1048466"/>
              <a:ext cx="2171701" cy="345629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100" defTabSz="914400">
                <a:buClr>
                  <a:srgbClr val="FFFFFF"/>
                </a:buClr>
                <a:buFont typeface="Calibri"/>
                <a:def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24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rPr>
                <a:t>Muon Detector</a:t>
              </a:r>
            </a:p>
          </p:txBody>
        </p:sp>
        <p:sp>
          <p:nvSpPr>
            <p:cNvPr id="71" name="Shape 71"/>
            <p:cNvSpPr/>
            <p:nvPr/>
          </p:nvSpPr>
          <p:spPr>
            <a:xfrm>
              <a:off x="4913718" y="2007096"/>
              <a:ext cx="2465327" cy="2667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55563" defTabSz="914400">
                <a:buClr>
                  <a:srgbClr val="FFFFFF"/>
                </a:buClr>
                <a:defRPr sz="18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  <a:uFillTx/>
                </a:defRPr>
              </a:pPr>
              <a:r>
                <a:rPr>
                  <a:solidFill>
                    <a:srgbClr val="DB1F00"/>
                  </a:solidFill>
                  <a:uFill>
                    <a:solidFill/>
                  </a:uFill>
                </a:rPr>
                <a:t>Hadronic Calorimeter</a:t>
              </a:r>
            </a:p>
          </p:txBody>
        </p:sp>
        <p:sp>
          <p:nvSpPr>
            <p:cNvPr id="72" name="Shape 72"/>
            <p:cNvSpPr/>
            <p:nvPr/>
          </p:nvSpPr>
          <p:spPr>
            <a:xfrm>
              <a:off x="2610736" y="3411788"/>
              <a:ext cx="1612901" cy="6096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55563" lvl="0" algn="ctr" defTabSz="914400">
                <a:defRPr sz="1800"/>
              </a:pPr>
              <a:r>
                <a:rPr sz="14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Fwd-Calorimeter </a:t>
              </a:r>
            </a:p>
            <a:p>
              <a:pPr marL="55563" lvl="0" algn="ctr" defTabSz="914400">
                <a:defRPr sz="1800"/>
              </a:pPr>
              <a:endParaRPr sz="1400">
                <a:solidFill>
                  <a:srgbClr val="DB1F00"/>
                </a:solidFill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endParaRPr>
            </a:p>
            <a:p>
              <a:pPr marL="55563" lvl="0" algn="ctr" defTabSz="914400">
                <a:defRPr sz="1800"/>
              </a:pPr>
              <a:r>
                <a:rPr sz="14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Inserts</a:t>
              </a:r>
            </a:p>
          </p:txBody>
        </p:sp>
        <p:sp>
          <p:nvSpPr>
            <p:cNvPr id="73" name="Shape 73"/>
            <p:cNvSpPr/>
            <p:nvPr/>
          </p:nvSpPr>
          <p:spPr>
            <a:xfrm>
              <a:off x="8322535" y="3427945"/>
              <a:ext cx="1435113" cy="4191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55563" lvl="0" algn="ctr" defTabSz="914400">
                <a:defRPr sz="1800"/>
              </a:pPr>
              <a:r>
                <a:rPr sz="9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Bwd-Calorimeter </a:t>
              </a:r>
            </a:p>
            <a:p>
              <a:pPr marL="55563" lvl="0" algn="ctr" defTabSz="914400">
                <a:defRPr sz="1800"/>
              </a:pPr>
              <a:endParaRPr sz="900">
                <a:solidFill>
                  <a:srgbClr val="DB1F00"/>
                </a:solidFill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endParaRPr>
            </a:p>
            <a:p>
              <a:pPr marL="55563" lvl="0" algn="ctr" defTabSz="914400">
                <a:defRPr sz="1800"/>
              </a:pPr>
              <a:r>
                <a:rPr sz="9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Inserts</a:t>
              </a:r>
            </a:p>
          </p:txBody>
        </p:sp>
        <p:sp>
          <p:nvSpPr>
            <p:cNvPr id="74" name="Shape 74"/>
            <p:cNvSpPr/>
            <p:nvPr/>
          </p:nvSpPr>
          <p:spPr>
            <a:xfrm>
              <a:off x="4687171" y="4089887"/>
              <a:ext cx="2918422" cy="2286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marL="55563" defTabSz="914400">
                <a:buClr>
                  <a:srgbClr val="FFFFFF"/>
                </a:buClr>
                <a:defRPr sz="16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600">
                  <a:solidFill>
                    <a:srgbClr val="DB1F00"/>
                  </a:solidFill>
                  <a:uFill>
                    <a:solidFill/>
                  </a:uFill>
                </a:rPr>
                <a:t>Electromagnetic Calorimeter</a:t>
              </a:r>
            </a:p>
          </p:txBody>
        </p:sp>
        <p:sp>
          <p:nvSpPr>
            <p:cNvPr id="75" name="Shape 75"/>
            <p:cNvSpPr/>
            <p:nvPr/>
          </p:nvSpPr>
          <p:spPr>
            <a:xfrm>
              <a:off x="2690613" y="1874681"/>
              <a:ext cx="1453147" cy="5334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Hadronic</a:t>
              </a:r>
            </a:p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Fwd-Endcap</a:t>
              </a:r>
            </a:p>
          </p:txBody>
        </p:sp>
        <p:sp>
          <p:nvSpPr>
            <p:cNvPr id="76" name="Shape 76"/>
            <p:cNvSpPr/>
            <p:nvPr/>
          </p:nvSpPr>
          <p:spPr>
            <a:xfrm>
              <a:off x="8501272" y="1950881"/>
              <a:ext cx="1087482" cy="3810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 sz="13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Hadronic </a:t>
              </a:r>
            </a:p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 sz="1300">
                  <a:solidFill>
                    <a:srgbClr val="DB1F00"/>
                  </a:solidFill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Bwd-Endcap</a:t>
              </a:r>
            </a:p>
          </p:txBody>
        </p:sp>
        <p:sp>
          <p:nvSpPr>
            <p:cNvPr id="77" name="Shape 77"/>
            <p:cNvSpPr/>
            <p:nvPr/>
          </p:nvSpPr>
          <p:spPr>
            <a:xfrm>
              <a:off x="5764790" y="2733232"/>
              <a:ext cx="1041103" cy="259222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100" defTabSz="914400">
                <a:buClr>
                  <a:srgbClr val="FFFFFF"/>
                </a:buClr>
                <a:buFont typeface="Calibri"/>
                <a:defRPr sz="1800" b="1">
                  <a:solidFill>
                    <a:srgbClr val="FFFFFF"/>
                  </a:solidFill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b="1">
                  <a:solidFill>
                    <a:srgbClr val="FFFFFF"/>
                  </a:solidFill>
                  <a:uFill>
                    <a:solidFill/>
                  </a:uFill>
                </a:rPr>
                <a:t>Solenoid</a:t>
              </a:r>
            </a:p>
          </p:txBody>
        </p:sp>
        <p:sp>
          <p:nvSpPr>
            <p:cNvPr id="78" name="Shape 78"/>
            <p:cNvSpPr/>
            <p:nvPr/>
          </p:nvSpPr>
          <p:spPr>
            <a:xfrm>
              <a:off x="6359401" y="3299489"/>
              <a:ext cx="941699" cy="8001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Central</a:t>
              </a:r>
            </a:p>
            <a:p>
              <a:pPr marL="55563" lvl="0" defTabSz="914400">
                <a:buClr>
                  <a:srgbClr val="FFFFFF"/>
                </a:buClr>
                <a:defRPr sz="1800"/>
              </a:pPr>
              <a:endParaRPr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endParaRPr>
            </a:p>
            <a:p>
              <a:pPr marL="55563" lvl="0" defTabSz="914400">
                <a:buClr>
                  <a:srgbClr val="FFFFFF"/>
                </a:buClr>
                <a:defRPr sz="1800"/>
              </a:pPr>
              <a:r>
                <a: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Tracker</a:t>
              </a:r>
            </a:p>
          </p:txBody>
        </p:sp>
        <p:sp>
          <p:nvSpPr>
            <p:cNvPr id="79" name="Shape 79"/>
            <p:cNvSpPr/>
            <p:nvPr/>
          </p:nvSpPr>
          <p:spPr>
            <a:xfrm>
              <a:off x="4669694" y="3312189"/>
              <a:ext cx="1143001" cy="8001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r>
                <a: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Forward </a:t>
              </a:r>
            </a:p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endParaRPr>
                <a:uFill>
                  <a:solidFill/>
                </a:uFill>
                <a:latin typeface="+mj-lt"/>
                <a:ea typeface="+mj-ea"/>
                <a:cs typeface="+mj-cs"/>
                <a:sym typeface="Arial Rounded MT Bold"/>
              </a:endParaRPr>
            </a:p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r>
                <a:rPr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 Tracker</a:t>
              </a:r>
            </a:p>
          </p:txBody>
        </p:sp>
        <p:sp>
          <p:nvSpPr>
            <p:cNvPr id="80" name="Shape 80"/>
            <p:cNvSpPr/>
            <p:nvPr/>
          </p:nvSpPr>
          <p:spPr>
            <a:xfrm>
              <a:off x="7379368" y="3388389"/>
              <a:ext cx="1168401" cy="6096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r>
                <a: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Backward </a:t>
              </a:r>
            </a:p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r>
                <a: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 </a:t>
              </a:r>
            </a:p>
            <a:p>
              <a:pPr marL="38100" lvl="0" defTabSz="914400">
                <a:buClr>
                  <a:srgbClr val="FF4013"/>
                </a:buClr>
                <a:buFont typeface="Arial"/>
                <a:defRPr sz="1800"/>
              </a:pPr>
              <a:r>
                <a: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 Rounded MT Bold"/>
                </a:rPr>
                <a:t>Tracker</a:t>
              </a:r>
            </a:p>
          </p:txBody>
        </p:sp>
        <p:sp>
          <p:nvSpPr>
            <p:cNvPr id="81" name="Shape 81"/>
            <p:cNvSpPr/>
            <p:nvPr/>
          </p:nvSpPr>
          <p:spPr>
            <a:xfrm flipH="1" flipV="1">
              <a:off x="8310478" y="3010713"/>
              <a:ext cx="1" cy="34563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8576346" y="4771531"/>
              <a:ext cx="1041103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V="1">
              <a:off x="2703588" y="4771315"/>
              <a:ext cx="1168401" cy="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4219113" y="1843056"/>
              <a:ext cx="4031316" cy="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87" name="Group 87"/>
            <p:cNvGrpSpPr/>
            <p:nvPr/>
          </p:nvGrpSpPr>
          <p:grpSpPr>
            <a:xfrm>
              <a:off x="11060781" y="3242662"/>
              <a:ext cx="861143" cy="254001"/>
              <a:chOff x="0" y="0"/>
              <a:chExt cx="861141" cy="254000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395475" y="0"/>
                <a:ext cx="465667" cy="254000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marL="38100" lvl="0" defTabSz="914400">
                  <a:buClr>
                    <a:srgbClr val="FF4013"/>
                  </a:buClr>
                  <a:buFont typeface="Chalkboard"/>
                  <a:defRPr sz="1800"/>
                </a:pPr>
                <a:r>
                  <a: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  <a:latin typeface="+mj-lt"/>
                    <a:ea typeface="+mj-ea"/>
                    <a:cs typeface="+mj-cs"/>
                    <a:sym typeface="Arial Rounded MT Bold"/>
                  </a:rPr>
                  <a:t> 46</a:t>
                </a: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0" y="134942"/>
                <a:ext cx="142875" cy="1589"/>
              </a:xfrm>
              <a:prstGeom prst="line">
                <a:avLst/>
              </a:prstGeom>
              <a:noFill/>
              <a:ln w="25400" cap="flat">
                <a:solidFill>
                  <a:srgbClr val="0061FF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90" name="Group 90"/>
            <p:cNvGrpSpPr/>
            <p:nvPr/>
          </p:nvGrpSpPr>
          <p:grpSpPr>
            <a:xfrm>
              <a:off x="11063083" y="2984825"/>
              <a:ext cx="788917" cy="254001"/>
              <a:chOff x="0" y="0"/>
              <a:chExt cx="788915" cy="254000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314462" y="0"/>
                <a:ext cx="474454" cy="254000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/>
              <a:p>
                <a:pPr marL="38100" lvl="0" defTabSz="914400">
                  <a:buClr>
                    <a:srgbClr val="6BC5E5"/>
                  </a:buClr>
                  <a:buFont typeface="Chalkboard"/>
                  <a:defRPr sz="1800"/>
                </a:pPr>
                <a:r>
                  <a: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  <a:latin typeface="+mj-lt"/>
                    <a:ea typeface="+mj-ea"/>
                    <a:cs typeface="+mj-cs"/>
                    <a:sym typeface="Arial Rounded MT Bold"/>
                  </a:rPr>
                  <a:t>   91</a:t>
                </a: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-1" y="127000"/>
                <a:ext cx="143018" cy="1"/>
              </a:xfrm>
              <a:prstGeom prst="line">
                <a:avLst/>
              </a:prstGeom>
              <a:noFill/>
              <a:ln w="25400" cap="flat">
                <a:solidFill>
                  <a:srgbClr val="0061FF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grpSp>
          <p:nvGrpSpPr>
            <p:cNvPr id="93" name="Group 93"/>
            <p:cNvGrpSpPr/>
            <p:nvPr/>
          </p:nvGrpSpPr>
          <p:grpSpPr>
            <a:xfrm>
              <a:off x="11063083" y="1784512"/>
              <a:ext cx="874257" cy="215901"/>
              <a:chOff x="0" y="0"/>
              <a:chExt cx="874255" cy="215900"/>
            </a:xfrm>
          </p:grpSpPr>
          <p:sp>
            <p:nvSpPr>
              <p:cNvPr id="91" name="Shape 91"/>
              <p:cNvSpPr/>
              <p:nvPr/>
            </p:nvSpPr>
            <p:spPr>
              <a:xfrm>
                <a:off x="353555" y="0"/>
                <a:ext cx="520701" cy="215900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marL="38100" defTabSz="914400">
                  <a:buClr>
                    <a:srgbClr val="FFFFFF"/>
                  </a:buClr>
                  <a:buFont typeface="Chalkboard"/>
                  <a:def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  <a:latin typeface="+mj-lt"/>
                    <a:ea typeface="+mj-ea"/>
                    <a:cs typeface="+mj-cs"/>
                    <a:sym typeface="Arial Rounded MT 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</a:rPr>
                  <a:t>275</a:t>
                </a:r>
              </a:p>
            </p:txBody>
          </p:sp>
          <p:sp>
            <p:nvSpPr>
              <p:cNvPr id="92" name="Shape 92"/>
              <p:cNvSpPr/>
              <p:nvPr/>
            </p:nvSpPr>
            <p:spPr>
              <a:xfrm flipV="1">
                <a:off x="0" y="107949"/>
                <a:ext cx="171458" cy="1"/>
              </a:xfrm>
              <a:prstGeom prst="line">
                <a:avLst/>
              </a:prstGeom>
              <a:noFill/>
              <a:ln w="25400" cap="flat">
                <a:solidFill>
                  <a:srgbClr val="0061FF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94" name="Shape 94"/>
            <p:cNvSpPr/>
            <p:nvPr/>
          </p:nvSpPr>
          <p:spPr>
            <a:xfrm>
              <a:off x="5866981" y="1803864"/>
              <a:ext cx="584201" cy="2540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580</a:t>
              </a:r>
            </a:p>
          </p:txBody>
        </p:sp>
        <p:sp>
          <p:nvSpPr>
            <p:cNvPr id="95" name="Shape 95"/>
            <p:cNvSpPr/>
            <p:nvPr/>
          </p:nvSpPr>
          <p:spPr>
            <a:xfrm>
              <a:off x="10325839" y="0"/>
              <a:ext cx="1612901" cy="63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584200">
                <a:defRPr sz="1800">
                  <a:solidFill>
                    <a:srgbClr val="0061FF"/>
                  </a:solid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0061FF"/>
                  </a:solidFill>
                </a:rPr>
                <a:t>All Numbers [cm]</a:t>
              </a:r>
            </a:p>
          </p:txBody>
        </p:sp>
        <p:sp>
          <p:nvSpPr>
            <p:cNvPr id="96" name="Shape 96"/>
            <p:cNvSpPr/>
            <p:nvPr/>
          </p:nvSpPr>
          <p:spPr>
            <a:xfrm>
              <a:off x="8877796" y="4697719"/>
              <a:ext cx="492009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147</a:t>
              </a:r>
            </a:p>
          </p:txBody>
        </p:sp>
        <p:sp>
          <p:nvSpPr>
            <p:cNvPr id="97" name="Shape 97"/>
            <p:cNvSpPr/>
            <p:nvPr/>
          </p:nvSpPr>
          <p:spPr>
            <a:xfrm>
              <a:off x="3054766" y="4698386"/>
              <a:ext cx="492008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170</a:t>
              </a:r>
            </a:p>
          </p:txBody>
        </p:sp>
        <p:sp>
          <p:nvSpPr>
            <p:cNvPr id="98" name="Shape 98"/>
            <p:cNvSpPr/>
            <p:nvPr/>
          </p:nvSpPr>
          <p:spPr>
            <a:xfrm>
              <a:off x="8240428" y="4553673"/>
              <a:ext cx="378806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marL="38100" lvl="0" defTabSz="914400">
                <a:buClr>
                  <a:srgbClr val="6BC5E5"/>
                </a:buClr>
                <a:buFont typeface="Chalkboard"/>
                <a:defRPr sz="1800"/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rPr>
                <a:t>40</a:t>
              </a:r>
            </a:p>
          </p:txBody>
        </p:sp>
        <p:sp>
          <p:nvSpPr>
            <p:cNvPr id="99" name="Shape 99"/>
            <p:cNvSpPr/>
            <p:nvPr/>
          </p:nvSpPr>
          <p:spPr>
            <a:xfrm flipV="1">
              <a:off x="8270596" y="4626736"/>
              <a:ext cx="334334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3858269" y="4547088"/>
              <a:ext cx="378806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40</a:t>
              </a:r>
            </a:p>
          </p:txBody>
        </p:sp>
        <p:sp>
          <p:nvSpPr>
            <p:cNvPr id="101" name="Shape 101"/>
            <p:cNvSpPr/>
            <p:nvPr/>
          </p:nvSpPr>
          <p:spPr>
            <a:xfrm flipV="1">
              <a:off x="3936664" y="4626736"/>
              <a:ext cx="300411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7902138" y="2985313"/>
              <a:ext cx="378806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40</a:t>
              </a:r>
            </a:p>
          </p:txBody>
        </p:sp>
        <p:sp>
          <p:nvSpPr>
            <p:cNvPr id="103" name="Shape 103"/>
            <p:cNvSpPr/>
            <p:nvPr/>
          </p:nvSpPr>
          <p:spPr>
            <a:xfrm flipV="1">
              <a:off x="8285078" y="1736556"/>
              <a:ext cx="1" cy="95210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7836029" y="2141381"/>
              <a:ext cx="492008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marL="38100" defTabSz="914400">
                <a:buClr>
                  <a:srgbClr val="6BC5E5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140</a:t>
              </a:r>
            </a:p>
          </p:txBody>
        </p:sp>
        <p:grpSp>
          <p:nvGrpSpPr>
            <p:cNvPr id="107" name="Group 107"/>
            <p:cNvGrpSpPr/>
            <p:nvPr/>
          </p:nvGrpSpPr>
          <p:grpSpPr>
            <a:xfrm>
              <a:off x="11019128" y="586134"/>
              <a:ext cx="874257" cy="215901"/>
              <a:chOff x="0" y="0"/>
              <a:chExt cx="874255" cy="215900"/>
            </a:xfrm>
          </p:grpSpPr>
          <p:sp>
            <p:nvSpPr>
              <p:cNvPr id="105" name="Shape 105"/>
              <p:cNvSpPr/>
              <p:nvPr/>
            </p:nvSpPr>
            <p:spPr>
              <a:xfrm>
                <a:off x="353555" y="0"/>
                <a:ext cx="520701" cy="215900"/>
              </a:xfrm>
              <a:prstGeom prst="rect">
                <a:avLst/>
              </a:prstGeom>
              <a:noFill/>
              <a:ln w="9525" cap="flat">
                <a:noFill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marL="38100" defTabSz="914400">
                  <a:buClr>
                    <a:srgbClr val="FFFFFF"/>
                  </a:buClr>
                  <a:buFont typeface="Chalkboard"/>
                  <a:def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  <a:latin typeface="+mj-lt"/>
                    <a:ea typeface="+mj-ea"/>
                    <a:cs typeface="+mj-cs"/>
                    <a:sym typeface="Arial Rounded MT 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sz="1500">
                    <a:solidFill>
                      <a:srgbClr val="0061FF"/>
                    </a:solidFill>
                    <a:uFill>
                      <a:solidFill>
                        <a:srgbClr val="0061FF"/>
                      </a:solidFill>
                    </a:uFill>
                  </a:rPr>
                  <a:t>438</a:t>
                </a:r>
              </a:p>
            </p:txBody>
          </p:sp>
          <p:sp>
            <p:nvSpPr>
              <p:cNvPr id="106" name="Shape 106"/>
              <p:cNvSpPr/>
              <p:nvPr/>
            </p:nvSpPr>
            <p:spPr>
              <a:xfrm flipV="1">
                <a:off x="0" y="107949"/>
                <a:ext cx="171458" cy="1"/>
              </a:xfrm>
              <a:prstGeom prst="line">
                <a:avLst/>
              </a:prstGeom>
              <a:noFill/>
              <a:ln w="25400" cap="flat">
                <a:solidFill>
                  <a:srgbClr val="0061FF"/>
                </a:solidFill>
                <a:prstDash val="solid"/>
                <a:round/>
                <a:head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08" name="Shape 108"/>
            <p:cNvSpPr/>
            <p:nvPr/>
          </p:nvSpPr>
          <p:spPr>
            <a:xfrm>
              <a:off x="5991101" y="342900"/>
              <a:ext cx="584201" cy="254000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marL="38100" defTabSz="914400">
                <a:buClr>
                  <a:srgbClr val="FF4013"/>
                </a:buClr>
                <a:buFont typeface="Chalkboard"/>
                <a:def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  <a:latin typeface="+mj-lt"/>
                  <a:ea typeface="+mj-ea"/>
                  <a:cs typeface="+mj-cs"/>
                  <a:sym typeface="Arial Rounded MT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500">
                  <a:solidFill>
                    <a:srgbClr val="0061FF"/>
                  </a:solidFill>
                  <a:uFill>
                    <a:solidFill>
                      <a:srgbClr val="0061FF"/>
                    </a:solidFill>
                  </a:uFill>
                </a:rPr>
                <a:t>1316</a:t>
              </a:r>
            </a:p>
          </p:txBody>
        </p:sp>
        <p:sp>
          <p:nvSpPr>
            <p:cNvPr id="109" name="Shape 109"/>
            <p:cNvSpPr/>
            <p:nvPr/>
          </p:nvSpPr>
          <p:spPr>
            <a:xfrm>
              <a:off x="1526769" y="599502"/>
              <a:ext cx="9267499" cy="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2712870" y="2776554"/>
              <a:ext cx="812801" cy="259223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100" defTabSz="914400">
                <a:buClr>
                  <a:srgbClr val="FFFFFF"/>
                </a:buClr>
                <a:buFont typeface="Calibri"/>
                <a:defRPr sz="1800" b="1">
                  <a:solidFill>
                    <a:srgbClr val="FFFFFF"/>
                  </a:solidFill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b="1">
                  <a:solidFill>
                    <a:srgbClr val="FFFFFF"/>
                  </a:solidFill>
                  <a:uFill>
                    <a:solidFill/>
                  </a:uFill>
                </a:rPr>
                <a:t>Dipole</a:t>
              </a:r>
            </a:p>
          </p:txBody>
        </p:sp>
        <p:sp>
          <p:nvSpPr>
            <p:cNvPr id="111" name="Shape 111"/>
            <p:cNvSpPr/>
            <p:nvPr/>
          </p:nvSpPr>
          <p:spPr>
            <a:xfrm>
              <a:off x="8846167" y="2776554"/>
              <a:ext cx="812801" cy="259223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38100" defTabSz="914400">
                <a:buClr>
                  <a:srgbClr val="FFFFFF"/>
                </a:buClr>
                <a:buFont typeface="Calibri"/>
                <a:defRPr sz="1800" b="1">
                  <a:solidFill>
                    <a:srgbClr val="FFFFFF"/>
                  </a:solidFill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b="1">
                  <a:solidFill>
                    <a:srgbClr val="FFFFFF"/>
                  </a:solidFill>
                  <a:uFill>
                    <a:solidFill/>
                  </a:uFill>
                </a:rPr>
                <a:t>Dipole</a:t>
              </a:r>
            </a:p>
          </p:txBody>
        </p:sp>
      </p:grpSp>
      <p:sp>
        <p:nvSpPr>
          <p:cNvPr id="113" name="Shape 113"/>
          <p:cNvSpPr/>
          <p:nvPr/>
        </p:nvSpPr>
        <p:spPr>
          <a:xfrm>
            <a:off x="908385" y="8066101"/>
            <a:ext cx="11188030" cy="1261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 b="1">
                <a:solidFill>
                  <a:srgbClr val="00CE10"/>
                </a:solidFill>
                <a:latin typeface="+mn-lt"/>
                <a:ea typeface="+mn-ea"/>
                <a:cs typeface="+mn-cs"/>
                <a:sym typeface="Arial"/>
              </a:rPr>
              <a:t>DD4Hep/DDG4 </a:t>
            </a:r>
            <a:r>
              <a:rPr sz="2000" b="1">
                <a:latin typeface="+mn-lt"/>
                <a:ea typeface="+mn-ea"/>
                <a:cs typeface="+mn-cs"/>
                <a:sym typeface="Arial"/>
              </a:rPr>
              <a:t>  Detector Design / Simulation / Reconstruction Environment</a:t>
            </a:r>
          </a:p>
          <a:p>
            <a:pPr lvl="0">
              <a:defRPr sz="1800"/>
            </a:pPr>
            <a:r>
              <a:rPr sz="2000" b="1">
                <a:latin typeface="+mn-lt"/>
                <a:ea typeface="+mn-ea"/>
                <a:cs typeface="+mn-cs"/>
                <a:sym typeface="Arial"/>
              </a:rPr>
              <a:t>linked to and working with            ROOT-5.34.26   (ROOT-6 being implemented)                and  </a:t>
            </a:r>
            <a:br>
              <a:rPr sz="2000" b="1">
                <a:latin typeface="+mn-lt"/>
                <a:ea typeface="+mn-ea"/>
                <a:cs typeface="+mn-cs"/>
                <a:sym typeface="Arial"/>
              </a:rPr>
            </a:br>
            <a:r>
              <a:rPr sz="2000" b="1">
                <a:latin typeface="+mn-lt"/>
                <a:ea typeface="+mn-ea"/>
                <a:cs typeface="+mn-cs"/>
                <a:sym typeface="Arial"/>
              </a:rPr>
              <a:t>                                                         GEANT4-10.01  (fast simulation being worked on)</a:t>
            </a:r>
          </a:p>
          <a:p>
            <a:pPr lvl="0">
              <a:defRPr sz="1800"/>
            </a:pPr>
            <a:r>
              <a:rPr sz="2000" b="1">
                <a:latin typeface="+mn-lt"/>
                <a:ea typeface="+mn-ea"/>
                <a:cs typeface="+mn-cs"/>
                <a:sym typeface="Arial"/>
              </a:rPr>
              <a:t>Identical software for LHeC and FCC detector - DD4hep </a:t>
            </a:r>
            <a:r>
              <a:rPr sz="2000" b="1">
                <a:solidFill>
                  <a:srgbClr val="00D81E"/>
                </a:solidFill>
                <a:latin typeface="+mn-lt"/>
                <a:ea typeface="+mn-ea"/>
                <a:cs typeface="+mn-cs"/>
                <a:sym typeface="Arial"/>
              </a:rPr>
              <a:t>xml-</a:t>
            </a:r>
            <a:r>
              <a:rPr sz="2000" b="1">
                <a:latin typeface="+mn-lt"/>
                <a:ea typeface="+mn-ea"/>
                <a:cs typeface="+mn-cs"/>
                <a:sym typeface="Arial"/>
              </a:rPr>
              <a:t>description different only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xfrm>
            <a:off x="12179655" y="9398000"/>
            <a:ext cx="241438" cy="360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b="0" i="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9</a:t>
            </a:fld>
            <a:endParaRPr b="1" i="1">
              <a:solidFill>
                <a:srgbClr val="4777B9"/>
              </a:solidFill>
              <a:uFill>
                <a:solidFill>
                  <a:srgbClr val="4777B9"/>
                </a:solidFill>
              </a:uFill>
            </a:endParaRPr>
          </a:p>
        </p:txBody>
      </p:sp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3101280" y="82550"/>
            <a:ext cx="6802240" cy="1193800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4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Interaction Region Design</a:t>
            </a:r>
          </a:p>
        </p:txBody>
      </p:sp>
      <p:sp>
        <p:nvSpPr>
          <p:cNvPr id="169" name="Shape 169"/>
          <p:cNvSpPr/>
          <p:nvPr/>
        </p:nvSpPr>
        <p:spPr>
          <a:xfrm>
            <a:off x="12179655" y="9398000"/>
            <a:ext cx="241438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825500">
              <a:defRPr sz="1800"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>
              <a:defRPr b="0" i="0">
                <a:solidFill>
                  <a:srgbClr val="000000"/>
                </a:solidFill>
                <a:uFillTx/>
              </a:defRPr>
            </a:pPr>
            <a:r>
              <a:rPr b="1" i="1">
                <a:solidFill>
                  <a:srgbClr val="4777B9"/>
                </a:solidFill>
                <a:uFill>
                  <a:solidFill>
                    <a:srgbClr val="4777B9"/>
                  </a:solidFill>
                </a:uFill>
              </a:rPr>
              <a:t>￼</a:t>
            </a:r>
          </a:p>
        </p:txBody>
      </p:sp>
      <p:sp>
        <p:nvSpPr>
          <p:cNvPr id="170" name="Shape 170"/>
          <p:cNvSpPr/>
          <p:nvPr/>
        </p:nvSpPr>
        <p:spPr>
          <a:xfrm>
            <a:off x="460350" y="6883756"/>
            <a:ext cx="12084100" cy="22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42900" marR="57799" lvl="0" indent="-342900" defTabSz="1295400">
              <a:spcBef>
                <a:spcPts val="900"/>
              </a:spcBef>
              <a:buClr>
                <a:srgbClr val="4777B9"/>
              </a:buClr>
              <a:buSzPct val="100000"/>
              <a:buFont typeface="Arial"/>
              <a:buChar char="•"/>
              <a:defRPr sz="1800"/>
            </a:pPr>
            <a:r>
              <a:rPr lang="en-GB" sz="2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Incorporated the HL-LHC optics and geometry (</a:t>
            </a:r>
            <a:r>
              <a:rPr lang="en-GB" sz="2400" b="1" dirty="0" err="1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cf</a:t>
            </a:r>
            <a:r>
              <a:rPr lang="en-GB" sz="2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 also Emilia Cruz’s talk)</a:t>
            </a:r>
          </a:p>
          <a:p>
            <a:pPr marL="342900" marR="57799" lvl="0" indent="-342900" defTabSz="1295400">
              <a:spcBef>
                <a:spcPts val="900"/>
              </a:spcBef>
              <a:buClr>
                <a:srgbClr val="4777B9"/>
              </a:buClr>
              <a:buSzPct val="100000"/>
              <a:buFont typeface="Arial"/>
              <a:buChar char="•"/>
              <a:defRPr sz="1800"/>
            </a:pPr>
            <a:r>
              <a:rPr sz="2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Interface </a:t>
            </a:r>
            <a:r>
              <a:rPr sz="2400" b="1"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MAD-</a:t>
            </a:r>
            <a:r>
              <a:rPr sz="2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X</a:t>
            </a:r>
            <a:r>
              <a:rPr lang="en-GB" sz="2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-</a:t>
            </a:r>
            <a:r>
              <a:rPr sz="2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to</a:t>
            </a:r>
            <a:r>
              <a:rPr lang="en-GB" sz="2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-</a:t>
            </a:r>
            <a:r>
              <a:rPr sz="2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detector</a:t>
            </a:r>
            <a:r>
              <a:rPr lang="en-GB" sz="2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:</a:t>
            </a:r>
            <a:r>
              <a:rPr sz="2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sz="2400" b="1"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design tools </a:t>
            </a:r>
            <a:r>
              <a:rPr lang="en-GB" sz="2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to develop</a:t>
            </a:r>
            <a:r>
              <a:rPr lang="en-GB" sz="2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 (presently ‘by hand’)</a:t>
            </a:r>
            <a:endParaRPr sz="2400" b="1" dirty="0">
              <a:uFill>
                <a:solidFill/>
              </a:uFill>
              <a:latin typeface="+mn-lt"/>
              <a:ea typeface="+mn-ea"/>
              <a:cs typeface="+mn-cs"/>
              <a:sym typeface="Arial"/>
            </a:endParaRPr>
          </a:p>
          <a:p>
            <a:pPr marL="342900" marR="57799" lvl="0" indent="-342900" defTabSz="1295400">
              <a:spcBef>
                <a:spcPts val="900"/>
              </a:spcBef>
              <a:buClr>
                <a:srgbClr val="4777B9"/>
              </a:buClr>
              <a:buSzPct val="100000"/>
              <a:buFont typeface="Arial"/>
              <a:buChar char="•"/>
              <a:defRPr sz="1800"/>
            </a:pPr>
            <a:r>
              <a:rPr sz="2400" b="1"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Placement of SR - masks / absorbers  </a:t>
            </a:r>
            <a:r>
              <a:rPr lang="en-GB" sz="2400" b="1" dirty="0" smtClean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>(in CDR a HERA like initial design)</a:t>
            </a:r>
          </a:p>
          <a:p>
            <a:pPr marL="342900" marR="57799" indent="-342900" defTabSz="1295400">
              <a:spcBef>
                <a:spcPts val="900"/>
              </a:spcBef>
              <a:buClr>
                <a:srgbClr val="4777B9"/>
              </a:buClr>
              <a:buSzPct val="100000"/>
              <a:buFont typeface="Arial"/>
              <a:buChar char="•"/>
              <a:defRPr sz="1800"/>
            </a:pPr>
            <a:r>
              <a:rPr lang="en-GB" sz="2400" b="1" dirty="0">
                <a:uFill>
                  <a:solidFill/>
                </a:uFill>
                <a:sym typeface="Arial"/>
              </a:rPr>
              <a:t>C</a:t>
            </a:r>
            <a:r>
              <a:rPr lang="en-GB" sz="2400" b="1" dirty="0" smtClean="0">
                <a:uFill>
                  <a:solidFill/>
                </a:uFill>
                <a:sym typeface="Arial"/>
              </a:rPr>
              <a:t>ombined </a:t>
            </a:r>
            <a:r>
              <a:rPr lang="en-GB" sz="2400" b="1" dirty="0">
                <a:uFill>
                  <a:solidFill/>
                </a:uFill>
                <a:sym typeface="Arial"/>
              </a:rPr>
              <a:t>machine and detector treatment to design the   </a:t>
            </a:r>
            <a:r>
              <a:rPr lang="en-GB" sz="2400" b="1" dirty="0">
                <a:solidFill>
                  <a:srgbClr val="043CFF"/>
                </a:solidFill>
                <a:uFill>
                  <a:solidFill>
                    <a:srgbClr val="043CFF"/>
                  </a:solidFill>
                </a:uFill>
                <a:sym typeface="Arial"/>
              </a:rPr>
              <a:t>interaction </a:t>
            </a:r>
            <a:r>
              <a:rPr lang="en-GB" sz="2400" b="1" dirty="0" smtClean="0">
                <a:solidFill>
                  <a:srgbClr val="043CFF"/>
                </a:solidFill>
                <a:uFill>
                  <a:solidFill>
                    <a:srgbClr val="043CFF"/>
                  </a:solidFill>
                </a:uFill>
                <a:sym typeface="Arial"/>
              </a:rPr>
              <a:t>region</a:t>
            </a:r>
            <a:r>
              <a:rPr sz="2400" b="1"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  <a:t/>
            </a:r>
            <a:br>
              <a:rPr sz="2400" b="1" dirty="0">
                <a:uFill>
                  <a:solidFill/>
                </a:uFill>
                <a:latin typeface="+mn-lt"/>
                <a:ea typeface="+mn-ea"/>
                <a:cs typeface="+mn-cs"/>
                <a:sym typeface="Arial"/>
              </a:rPr>
            </a:br>
            <a:endParaRPr sz="2400" b="1" dirty="0">
              <a:solidFill>
                <a:srgbClr val="043CFF"/>
              </a:solidFill>
              <a:uFill>
                <a:solidFill>
                  <a:srgbClr val="043CFF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73" name="Group 173"/>
          <p:cNvGrpSpPr/>
          <p:nvPr/>
        </p:nvGrpSpPr>
        <p:grpSpPr>
          <a:xfrm>
            <a:off x="0" y="2421648"/>
            <a:ext cx="13004800" cy="3922797"/>
            <a:chOff x="0" y="0"/>
            <a:chExt cx="13004800" cy="3922796"/>
          </a:xfrm>
        </p:grpSpPr>
        <p:pic>
          <p:nvPicPr>
            <p:cNvPr id="171" name="LHeC_HL-LHC_optics_scaled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004800" cy="39227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Shape 172"/>
            <p:cNvSpPr/>
            <p:nvPr/>
          </p:nvSpPr>
          <p:spPr>
            <a:xfrm>
              <a:off x="5057494" y="2689976"/>
              <a:ext cx="6802240" cy="10410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R="57799" lvl="0" defTabSz="1295400">
                <a:spcBef>
                  <a:spcPts val="900"/>
                </a:spcBef>
                <a:buClr>
                  <a:srgbClr val="4777B9"/>
                </a:buClr>
                <a:buFont typeface="Arial"/>
                <a:defRPr sz="1800"/>
              </a:pPr>
              <a:r>
                <a:rPr sz="2400"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rPr>
                <a:t>LHeC-HL-LHC lattice layout - MAD-X</a:t>
              </a:r>
            </a:p>
            <a:p>
              <a:pPr marR="57799" lvl="0" defTabSz="1295400">
                <a:spcBef>
                  <a:spcPts val="900"/>
                </a:spcBef>
                <a:buClr>
                  <a:srgbClr val="4777B9"/>
                </a:buClr>
                <a:buFont typeface="Arial"/>
                <a:defRPr sz="1800"/>
              </a:pPr>
              <a:r>
                <a:rPr sz="1200">
                  <a:uFill>
                    <a:solidFill/>
                  </a:uFill>
                  <a:latin typeface="+mn-lt"/>
                  <a:ea typeface="+mn-ea"/>
                  <a:cs typeface="+mn-cs"/>
                  <a:sym typeface="Arial"/>
                </a:rPr>
                <a:t>courtesy H.Burkhardt, BE-ABP CERN     ( layout x,y scaled ! 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 Rounded MT Bold"/>
        <a:ea typeface="Arial Rounded MT Bold"/>
        <a:cs typeface="Arial Rounded MT Bold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 Rounded MT Bold"/>
        <a:ea typeface="Arial Rounded MT Bold"/>
        <a:cs typeface="Arial Rounded MT Bold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2006</Words>
  <Application>Microsoft Macintosh PowerPoint</Application>
  <PresentationFormat>Custom</PresentationFormat>
  <Paragraphs>419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White</vt:lpstr>
      <vt:lpstr>Detector(s) for  Energy-Frontier eh Scattering</vt:lpstr>
      <vt:lpstr>Q2-x Range and Physics</vt:lpstr>
      <vt:lpstr>Status in Brief</vt:lpstr>
      <vt:lpstr>PowerPoint Presentation</vt:lpstr>
      <vt:lpstr>PowerPoint Presentation</vt:lpstr>
      <vt:lpstr>Detector Magnets: Solenoid and Dipoles</vt:lpstr>
      <vt:lpstr>PowerPoint Presentation</vt:lpstr>
      <vt:lpstr>PowerPoint Presentation</vt:lpstr>
      <vt:lpstr>Interaction Region Design</vt:lpstr>
      <vt:lpstr>Interaction Region Design</vt:lpstr>
      <vt:lpstr>PowerPoint Presentation</vt:lpstr>
      <vt:lpstr>Pythia-event → LHeC-Higgs-bƀ→ DDG4 →LHeC-DDEve       </vt:lpstr>
      <vt:lpstr>Pythia-event → LHeC-Higgs-bƀ→ DDG4 →LHeC-DDEve       </vt:lpstr>
      <vt:lpstr>PowerPoint Presentation</vt:lpstr>
      <vt:lpstr>ep/eA Detector Simulation</vt:lpstr>
      <vt:lpstr>PowerPoint Presentation</vt:lpstr>
      <vt:lpstr>High Q2</vt:lpstr>
      <vt:lpstr>Low x</vt:lpstr>
      <vt:lpstr>PowerPoint Presentation</vt:lpstr>
      <vt:lpstr>PowerPoint Presentation</vt:lpstr>
      <vt:lpstr>FCC-he Tracker / Calorimeter Summary</vt:lpstr>
      <vt:lpstr>PowerPoint Presentation</vt:lpstr>
      <vt:lpstr>PowerPoint Presentation</vt:lpstr>
      <vt:lpstr>Outline</vt:lpstr>
      <vt:lpstr>PowerPoint Presentation</vt:lpstr>
      <vt:lpstr>PowerPoint Presentation</vt:lpstr>
      <vt:lpstr>Bright Prospectives</vt:lpstr>
      <vt:lpstr>PowerPoint Presentation</vt:lpstr>
      <vt:lpstr>LHeC Kinematics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Detector for Energy-Frontier ep Scattering</dc:title>
  <cp:lastModifiedBy>max klein</cp:lastModifiedBy>
  <cp:revision>26</cp:revision>
  <dcterms:modified xsi:type="dcterms:W3CDTF">2015-04-27T22:22:19Z</dcterms:modified>
</cp:coreProperties>
</file>