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0" d="100"/>
          <a:sy n="90" d="100"/>
        </p:scale>
        <p:origin x="-5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134A3-449A-0C42-9C07-EF7F7FF3A492}" type="datetimeFigureOut">
              <a:rPr lang="en-US" smtClean="0"/>
              <a:t>6/11/13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AA954-18C5-964A-860A-0BE5CB7D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926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134A3-449A-0C42-9C07-EF7F7FF3A492}" type="datetimeFigureOut">
              <a:rPr lang="en-US" smtClean="0"/>
              <a:t>6/11/13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AA954-18C5-964A-860A-0BE5CB7D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664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134A3-449A-0C42-9C07-EF7F7FF3A492}" type="datetimeFigureOut">
              <a:rPr lang="en-US" smtClean="0"/>
              <a:t>6/11/13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AA954-18C5-964A-860A-0BE5CB7D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918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134A3-449A-0C42-9C07-EF7F7FF3A492}" type="datetimeFigureOut">
              <a:rPr lang="en-US" smtClean="0"/>
              <a:t>6/11/13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AA954-18C5-964A-860A-0BE5CB7D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932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134A3-449A-0C42-9C07-EF7F7FF3A492}" type="datetimeFigureOut">
              <a:rPr lang="en-US" smtClean="0"/>
              <a:t>6/11/13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AA954-18C5-964A-860A-0BE5CB7D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039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134A3-449A-0C42-9C07-EF7F7FF3A492}" type="datetimeFigureOut">
              <a:rPr lang="en-US" smtClean="0"/>
              <a:t>6/11/13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AA954-18C5-964A-860A-0BE5CB7D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188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134A3-449A-0C42-9C07-EF7F7FF3A492}" type="datetimeFigureOut">
              <a:rPr lang="en-US" smtClean="0"/>
              <a:t>6/11/13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AA954-18C5-964A-860A-0BE5CB7D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266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134A3-449A-0C42-9C07-EF7F7FF3A492}" type="datetimeFigureOut">
              <a:rPr lang="en-US" smtClean="0"/>
              <a:t>6/11/13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AA954-18C5-964A-860A-0BE5CB7D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222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134A3-449A-0C42-9C07-EF7F7FF3A492}" type="datetimeFigureOut">
              <a:rPr lang="en-US" smtClean="0"/>
              <a:t>6/11/13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AA954-18C5-964A-860A-0BE5CB7D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573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134A3-449A-0C42-9C07-EF7F7FF3A492}" type="datetimeFigureOut">
              <a:rPr lang="en-US" smtClean="0"/>
              <a:t>6/11/13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AA954-18C5-964A-860A-0BE5CB7D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559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134A3-449A-0C42-9C07-EF7F7FF3A492}" type="datetimeFigureOut">
              <a:rPr lang="en-US" smtClean="0"/>
              <a:t>6/11/13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AA954-18C5-964A-860A-0BE5CB7D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749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B134A3-449A-0C42-9C07-EF7F7FF3A492}" type="datetimeFigureOut">
              <a:rPr lang="en-US" smtClean="0"/>
              <a:t>6/11/13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3AA954-18C5-964A-860A-0BE5CB7D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068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5767"/>
            <a:ext cx="7772400" cy="77418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 Large Hadron Electron Collider - </a:t>
            </a:r>
            <a:r>
              <a:rPr lang="en-US" sz="3200" dirty="0" err="1" smtClean="0"/>
              <a:t>LHeC</a:t>
            </a:r>
            <a:endParaRPr lang="en-US" sz="3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134" y="1321619"/>
            <a:ext cx="4734514" cy="435104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954648" y="981618"/>
            <a:ext cx="4031873" cy="4770537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 </a:t>
            </a:r>
            <a:r>
              <a:rPr lang="en-US" sz="1600" b="1" dirty="0" smtClean="0"/>
              <a:t>     </a:t>
            </a:r>
            <a:r>
              <a:rPr lang="en-US" sz="1600" b="1" dirty="0" err="1" smtClean="0"/>
              <a:t>ep</a:t>
            </a:r>
            <a:r>
              <a:rPr lang="en-US" sz="1600" b="1" dirty="0" smtClean="0"/>
              <a:t>/A synchronous to </a:t>
            </a:r>
            <a:r>
              <a:rPr lang="en-US" sz="1600" b="1" dirty="0" err="1" smtClean="0"/>
              <a:t>pp</a:t>
            </a:r>
            <a:r>
              <a:rPr lang="en-US" sz="1600" b="1" dirty="0" smtClean="0"/>
              <a:t>/AA</a:t>
            </a:r>
          </a:p>
          <a:p>
            <a:r>
              <a:rPr lang="en-US" sz="1600" dirty="0" smtClean="0"/>
              <a:t>-    LHC is the only place for </a:t>
            </a:r>
            <a:r>
              <a:rPr lang="en-US" sz="1600" dirty="0" err="1" smtClean="0"/>
              <a:t>TeV</a:t>
            </a:r>
            <a:r>
              <a:rPr lang="en-US" sz="1600" dirty="0" smtClean="0"/>
              <a:t> energy DIS</a:t>
            </a:r>
          </a:p>
          <a:p>
            <a:r>
              <a:rPr lang="en-US" sz="1600" dirty="0" smtClean="0"/>
              <a:t>-    ~60 </a:t>
            </a:r>
            <a:r>
              <a:rPr lang="en-US" sz="1600" dirty="0" err="1" smtClean="0"/>
              <a:t>GeV</a:t>
            </a:r>
            <a:r>
              <a:rPr lang="en-US" sz="1600" dirty="0" smtClean="0"/>
              <a:t> electron beam upgrade to the LHC </a:t>
            </a:r>
          </a:p>
          <a:p>
            <a:r>
              <a:rPr lang="en-US" sz="1600" dirty="0" smtClean="0"/>
              <a:t>-    DIS at </a:t>
            </a:r>
            <a:r>
              <a:rPr lang="en-US" sz="1600" dirty="0" err="1" smtClean="0"/>
              <a:t>TeV</a:t>
            </a:r>
            <a:r>
              <a:rPr lang="en-US" sz="1600" dirty="0" smtClean="0"/>
              <a:t> energies: Q</a:t>
            </a:r>
            <a:r>
              <a:rPr lang="en-US" sz="1600" baseline="30000" dirty="0" smtClean="0"/>
              <a:t>2</a:t>
            </a:r>
            <a:r>
              <a:rPr lang="en-US" sz="1600" baseline="-25000" dirty="0" smtClean="0"/>
              <a:t>max</a:t>
            </a:r>
            <a:r>
              <a:rPr lang="en-US" sz="1600" dirty="0" smtClean="0"/>
              <a:t>10</a:t>
            </a:r>
            <a:r>
              <a:rPr lang="en-US" sz="1600" baseline="30000" dirty="0" smtClean="0"/>
              <a:t>6</a:t>
            </a:r>
            <a:r>
              <a:rPr lang="en-US" sz="1600" dirty="0" smtClean="0"/>
              <a:t>, x &gt; 10</a:t>
            </a:r>
            <a:r>
              <a:rPr lang="en-US" sz="1600" baseline="30000" dirty="0" smtClean="0"/>
              <a:t>-6</a:t>
            </a:r>
          </a:p>
          <a:p>
            <a:r>
              <a:rPr lang="en-US" sz="1600" dirty="0" smtClean="0"/>
              <a:t>-    New, affordable detector. Low radiation.</a:t>
            </a:r>
          </a:p>
          <a:p>
            <a:endParaRPr lang="en-US" sz="1600" dirty="0" smtClean="0"/>
          </a:p>
          <a:p>
            <a:r>
              <a:rPr lang="en-US" sz="1600" dirty="0" smtClean="0"/>
              <a:t>      </a:t>
            </a:r>
            <a:r>
              <a:rPr lang="en-US" sz="1600" b="1" dirty="0" err="1" smtClean="0"/>
              <a:t>Noteable</a:t>
            </a:r>
            <a:r>
              <a:rPr lang="en-US" sz="1600" b="1" dirty="0" smtClean="0"/>
              <a:t>:</a:t>
            </a:r>
          </a:p>
          <a:p>
            <a:pPr marL="285750" indent="-285750">
              <a:buFontTx/>
              <a:buChar char="-"/>
            </a:pPr>
            <a:r>
              <a:rPr lang="en-US" sz="1600" dirty="0" err="1" smtClean="0"/>
              <a:t>Unprecedent</a:t>
            </a:r>
            <a:r>
              <a:rPr lang="en-US" sz="1600" dirty="0" smtClean="0"/>
              <a:t> precision (α</a:t>
            </a:r>
            <a:r>
              <a:rPr lang="en-US" sz="1600" baseline="-25000" dirty="0" smtClean="0"/>
              <a:t>s</a:t>
            </a:r>
            <a:r>
              <a:rPr lang="en-US" sz="1600" dirty="0" smtClean="0"/>
              <a:t> to per mille)</a:t>
            </a:r>
          </a:p>
          <a:p>
            <a:pPr marL="285750" indent="-285750">
              <a:buFontTx/>
              <a:buChar char="-"/>
            </a:pPr>
            <a:r>
              <a:rPr lang="en-US" sz="1600" dirty="0" smtClean="0"/>
              <a:t>Complete unfolding of PDFs (1</a:t>
            </a:r>
            <a:r>
              <a:rPr lang="en-US" sz="1600" baseline="30000" dirty="0" smtClean="0"/>
              <a:t>st</a:t>
            </a:r>
            <a:r>
              <a:rPr lang="en-US" sz="1600" dirty="0" smtClean="0"/>
              <a:t> time)</a:t>
            </a:r>
          </a:p>
          <a:p>
            <a:pPr marL="285750" indent="-285750">
              <a:buFontTx/>
              <a:buChar char="-"/>
            </a:pPr>
            <a:r>
              <a:rPr lang="en-US" sz="1600" dirty="0" smtClean="0"/>
              <a:t>Precision electroweak measurements</a:t>
            </a:r>
          </a:p>
          <a:p>
            <a:pPr marL="285750" indent="-285750">
              <a:buFontTx/>
              <a:buChar char="-"/>
            </a:pPr>
            <a:r>
              <a:rPr lang="en-US" sz="1600" dirty="0" smtClean="0"/>
              <a:t>Novel precision input for LHC physics</a:t>
            </a:r>
          </a:p>
          <a:p>
            <a:pPr marL="285750" indent="-285750">
              <a:buFontTx/>
              <a:buChar char="-"/>
            </a:pPr>
            <a:r>
              <a:rPr lang="en-US" sz="1600" dirty="0" smtClean="0"/>
              <a:t>BSM (RPV SUSY, e*, CI, </a:t>
            </a:r>
            <a:r>
              <a:rPr lang="en-US" sz="1600" dirty="0" err="1" smtClean="0"/>
              <a:t>lq</a:t>
            </a:r>
            <a:r>
              <a:rPr lang="en-US" sz="1600" dirty="0" smtClean="0"/>
              <a:t> resonances?)</a:t>
            </a:r>
          </a:p>
          <a:p>
            <a:pPr marL="285750" indent="-285750">
              <a:buFontTx/>
              <a:buChar char="-"/>
            </a:pPr>
            <a:r>
              <a:rPr lang="en-US" sz="1600" dirty="0" smtClean="0"/>
              <a:t>Quark Gluon Plasma – initial formation</a:t>
            </a:r>
          </a:p>
          <a:p>
            <a:pPr marL="285750" indent="-285750">
              <a:buFontTx/>
              <a:buChar char="-"/>
            </a:pPr>
            <a:endParaRPr lang="en-US" sz="1600" dirty="0"/>
          </a:p>
          <a:p>
            <a:r>
              <a:rPr lang="en-US" sz="1600" dirty="0" smtClean="0"/>
              <a:t>      </a:t>
            </a:r>
            <a:r>
              <a:rPr lang="en-US" sz="1600" b="1" dirty="0" smtClean="0"/>
              <a:t>QCD</a:t>
            </a:r>
          </a:p>
          <a:p>
            <a:pPr marL="285750" indent="-285750">
              <a:buFontTx/>
              <a:buChar char="-"/>
            </a:pPr>
            <a:r>
              <a:rPr lang="en-US" sz="1600" dirty="0" smtClean="0"/>
              <a:t>Discovery/disproval of saturation at low x</a:t>
            </a:r>
          </a:p>
          <a:p>
            <a:pPr marL="285750" indent="-285750">
              <a:buFontTx/>
              <a:buChar char="-"/>
            </a:pPr>
            <a:r>
              <a:rPr lang="en-US" sz="1600" dirty="0" smtClean="0"/>
              <a:t>Less conventional </a:t>
            </a:r>
            <a:r>
              <a:rPr lang="en-US" sz="1600" dirty="0" err="1" smtClean="0"/>
              <a:t>partons</a:t>
            </a:r>
            <a:r>
              <a:rPr lang="en-US" sz="1600" dirty="0"/>
              <a:t> </a:t>
            </a:r>
            <a:r>
              <a:rPr lang="en-US" sz="1600" dirty="0" smtClean="0"/>
              <a:t>(</a:t>
            </a:r>
            <a:r>
              <a:rPr lang="en-US" sz="1600" dirty="0" err="1" smtClean="0"/>
              <a:t>kt</a:t>
            </a:r>
            <a:r>
              <a:rPr lang="en-US" sz="1600" dirty="0" smtClean="0"/>
              <a:t>, diff., GPDs)</a:t>
            </a:r>
          </a:p>
          <a:p>
            <a:pPr marL="285750" indent="-285750">
              <a:buFontTx/>
              <a:buChar char="-"/>
            </a:pPr>
            <a:r>
              <a:rPr lang="en-US" sz="1600" dirty="0" smtClean="0"/>
              <a:t>Nuclear structure in huge kinematic range</a:t>
            </a:r>
          </a:p>
          <a:p>
            <a:pPr marL="285750" indent="-285750">
              <a:buFontTx/>
              <a:buChar char="-"/>
            </a:pPr>
            <a:r>
              <a:rPr lang="en-US" sz="1600" dirty="0" smtClean="0"/>
              <a:t>Top with 10pb cross section in DIS, </a:t>
            </a:r>
            <a:r>
              <a:rPr lang="en-US" sz="1600" smtClean="0"/>
              <a:t>tPDF</a:t>
            </a:r>
            <a:endParaRPr lang="en-US" sz="16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79778" y="6039556"/>
            <a:ext cx="8084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The </a:t>
            </a:r>
            <a:r>
              <a:rPr lang="en-US" dirty="0" err="1" smtClean="0">
                <a:solidFill>
                  <a:srgbClr val="0000FF"/>
                </a:solidFill>
              </a:rPr>
              <a:t>LHeC</a:t>
            </a:r>
            <a:r>
              <a:rPr lang="en-US" dirty="0" smtClean="0">
                <a:solidFill>
                  <a:srgbClr val="0000FF"/>
                </a:solidFill>
              </a:rPr>
              <a:t> is a new laboratory for energy frontier particle physics of unique character.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99685" y="981618"/>
            <a:ext cx="34469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Information on http://</a:t>
            </a:r>
            <a:r>
              <a:rPr lang="en-US" dirty="0" err="1" smtClean="0">
                <a:solidFill>
                  <a:srgbClr val="FF0000"/>
                </a:solidFill>
              </a:rPr>
              <a:t>cern.ch</a:t>
            </a:r>
            <a:r>
              <a:rPr lang="en-US" dirty="0" smtClean="0">
                <a:solidFill>
                  <a:srgbClr val="FF0000"/>
                </a:solidFill>
              </a:rPr>
              <a:t>/</a:t>
            </a:r>
            <a:r>
              <a:rPr lang="en-US" dirty="0" err="1" smtClean="0">
                <a:solidFill>
                  <a:srgbClr val="FF0000"/>
                </a:solidFill>
              </a:rPr>
              <a:t>lhec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4556" y="6490819"/>
            <a:ext cx="86624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Ref’s: CDR arXiv:1205:2913, summary: arXiv:1211.4831, relation to LHC: arXiv:1211:5102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4402667" y="1961444"/>
            <a:ext cx="790222" cy="1312334"/>
          </a:xfrm>
          <a:prstGeom prst="line">
            <a:avLst/>
          </a:prstGeom>
          <a:ln w="6350">
            <a:solidFill>
              <a:srgbClr val="FF0000"/>
            </a:solidFill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 rot="16200000">
            <a:off x="-733457" y="5033004"/>
            <a:ext cx="198791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Max Klein, Les </a:t>
            </a:r>
            <a:r>
              <a:rPr lang="en-US" sz="1100" dirty="0" err="1" smtClean="0"/>
              <a:t>Houches</a:t>
            </a:r>
            <a:r>
              <a:rPr lang="en-US" sz="1100" dirty="0" smtClean="0"/>
              <a:t> 12.6.13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7504860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700"/>
            <a:ext cx="7772400" cy="77418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 </a:t>
            </a:r>
            <a:r>
              <a:rPr lang="en-US" sz="3200" dirty="0" err="1" smtClean="0"/>
              <a:t>LHeC</a:t>
            </a:r>
            <a:r>
              <a:rPr lang="en-US" sz="3200" dirty="0" smtClean="0"/>
              <a:t> – </a:t>
            </a:r>
            <a:r>
              <a:rPr lang="en-US" sz="3200" dirty="0" err="1" smtClean="0"/>
              <a:t>Partons</a:t>
            </a:r>
            <a:r>
              <a:rPr lang="en-US" sz="3200" dirty="0" smtClean="0"/>
              <a:t> and α</a:t>
            </a:r>
            <a:r>
              <a:rPr lang="en-US" sz="3200" baseline="-25000" dirty="0" smtClean="0"/>
              <a:t>s</a:t>
            </a:r>
            <a:endParaRPr lang="en-US" sz="3200" baseline="-25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244" y="708393"/>
            <a:ext cx="3901502" cy="280950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59555" y="3389775"/>
            <a:ext cx="3403496" cy="313932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Gluon at large x &gt; 0.5 unknown</a:t>
            </a:r>
          </a:p>
          <a:p>
            <a:r>
              <a:rPr lang="en-US" dirty="0" err="1" smtClean="0"/>
              <a:t>LHeC</a:t>
            </a:r>
            <a:r>
              <a:rPr lang="en-US" dirty="0" smtClean="0"/>
              <a:t>: </a:t>
            </a:r>
            <a:r>
              <a:rPr lang="en-US" dirty="0" err="1" smtClean="0"/>
              <a:t>xg</a:t>
            </a:r>
            <a:r>
              <a:rPr lang="en-US" dirty="0" smtClean="0"/>
              <a:t> to 10% accuracy at x=0.7</a:t>
            </a:r>
          </a:p>
          <a:p>
            <a:r>
              <a:rPr lang="en-US" b="1" dirty="0" smtClean="0"/>
              <a:t>Saturation, BFKL at low x?</a:t>
            </a:r>
          </a:p>
          <a:p>
            <a:endParaRPr lang="en-US" dirty="0"/>
          </a:p>
          <a:p>
            <a:r>
              <a:rPr lang="en-US" b="1" dirty="0" smtClean="0"/>
              <a:t>Full set of PDFs </a:t>
            </a:r>
            <a:r>
              <a:rPr lang="en-US" dirty="0" smtClean="0"/>
              <a:t>over uncovered</a:t>
            </a:r>
          </a:p>
          <a:p>
            <a:r>
              <a:rPr lang="en-US" dirty="0"/>
              <a:t>r</a:t>
            </a:r>
            <a:r>
              <a:rPr lang="en-US" dirty="0" smtClean="0"/>
              <a:t>ange of x and Q</a:t>
            </a:r>
            <a:r>
              <a:rPr lang="en-US" baseline="30000" dirty="0" smtClean="0"/>
              <a:t>2</a:t>
            </a:r>
            <a:r>
              <a:rPr lang="en-US" dirty="0" smtClean="0"/>
              <a:t> from NC+CC:</a:t>
            </a:r>
          </a:p>
          <a:p>
            <a:r>
              <a:rPr lang="en-US" b="1" dirty="0" err="1"/>
              <a:t>u</a:t>
            </a:r>
            <a:r>
              <a:rPr lang="en-US" b="1" dirty="0" err="1" smtClean="0"/>
              <a:t>v,dv,dbar,ubar,s,sbar,c,b,top</a:t>
            </a:r>
            <a:r>
              <a:rPr lang="en-US" b="1" dirty="0" smtClean="0"/>
              <a:t>, </a:t>
            </a:r>
            <a:r>
              <a:rPr lang="en-US" b="1" dirty="0" err="1" smtClean="0"/>
              <a:t>xg</a:t>
            </a:r>
            <a:endParaRPr lang="en-US" b="1" dirty="0" smtClean="0"/>
          </a:p>
          <a:p>
            <a:endParaRPr lang="en-US" dirty="0"/>
          </a:p>
          <a:p>
            <a:r>
              <a:rPr lang="en-US" b="1" dirty="0" err="1" smtClean="0"/>
              <a:t>Partons</a:t>
            </a:r>
            <a:r>
              <a:rPr lang="en-US" b="1" dirty="0" smtClean="0"/>
              <a:t> from </a:t>
            </a:r>
            <a:r>
              <a:rPr lang="en-US" b="1" dirty="0" err="1" smtClean="0"/>
              <a:t>LHeC</a:t>
            </a:r>
            <a:r>
              <a:rPr lang="en-US" b="1" dirty="0" smtClean="0"/>
              <a:t> comprise: </a:t>
            </a:r>
          </a:p>
          <a:p>
            <a:r>
              <a:rPr lang="en-US" dirty="0" err="1"/>
              <a:t>u</a:t>
            </a:r>
            <a:r>
              <a:rPr lang="en-US" dirty="0" err="1" smtClean="0"/>
              <a:t>nintegrated</a:t>
            </a:r>
            <a:r>
              <a:rPr lang="en-US" dirty="0" smtClean="0"/>
              <a:t>, diffractive, GPD</a:t>
            </a:r>
          </a:p>
          <a:p>
            <a:r>
              <a:rPr lang="en-US" dirty="0" smtClean="0"/>
              <a:t>photon, neutron, nuclear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224158" y="916883"/>
            <a:ext cx="3331561" cy="2308324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Per mille measurement accuracy</a:t>
            </a:r>
          </a:p>
          <a:p>
            <a:r>
              <a:rPr lang="en-US" dirty="0" smtClean="0"/>
              <a:t>Testing QCD lattice calculations </a:t>
            </a:r>
          </a:p>
          <a:p>
            <a:r>
              <a:rPr lang="en-US" dirty="0" smtClean="0"/>
              <a:t>α</a:t>
            </a:r>
            <a:r>
              <a:rPr lang="en-US" baseline="-25000" dirty="0" smtClean="0"/>
              <a:t>s</a:t>
            </a:r>
            <a:r>
              <a:rPr lang="en-US" dirty="0" smtClean="0"/>
              <a:t> </a:t>
            </a:r>
            <a:r>
              <a:rPr lang="en-US" dirty="0"/>
              <a:t>small in DIS or high with jets?</a:t>
            </a:r>
          </a:p>
          <a:p>
            <a:r>
              <a:rPr lang="en-US" dirty="0" smtClean="0"/>
              <a:t>DIS without BCDMS..</a:t>
            </a:r>
          </a:p>
          <a:p>
            <a:r>
              <a:rPr lang="en-US" dirty="0" smtClean="0"/>
              <a:t>Leads to unprecedented level</a:t>
            </a:r>
          </a:p>
          <a:p>
            <a:r>
              <a:rPr lang="en-US" dirty="0" smtClean="0"/>
              <a:t>of precision in all of DIS, e.g.</a:t>
            </a:r>
          </a:p>
          <a:p>
            <a:r>
              <a:rPr lang="en-US" dirty="0"/>
              <a:t>c</a:t>
            </a:r>
            <a:r>
              <a:rPr lang="en-US" dirty="0" smtClean="0"/>
              <a:t>harm mass to 3MeV;  N</a:t>
            </a:r>
            <a:r>
              <a:rPr lang="en-US" baseline="30000" dirty="0" smtClean="0"/>
              <a:t>3</a:t>
            </a:r>
            <a:r>
              <a:rPr lang="en-US" dirty="0" smtClean="0"/>
              <a:t>LO</a:t>
            </a:r>
          </a:p>
          <a:p>
            <a:r>
              <a:rPr lang="en-US" dirty="0"/>
              <a:t>Constraining GUT (CMSSM40.2.5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8333" y="3389775"/>
            <a:ext cx="3589867" cy="313503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406141" y="3691708"/>
            <a:ext cx="5570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PDG</a:t>
            </a:r>
          </a:p>
          <a:p>
            <a:r>
              <a:rPr lang="en-US" sz="1400" dirty="0" err="1" smtClean="0"/>
              <a:t>LHeC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7969246" y="5569227"/>
            <a:ext cx="198791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Max Klein, Les </a:t>
            </a:r>
            <a:r>
              <a:rPr lang="en-US" sz="1100" dirty="0" err="1" smtClean="0"/>
              <a:t>Houches</a:t>
            </a:r>
            <a:r>
              <a:rPr lang="en-US" sz="1100" dirty="0" smtClean="0"/>
              <a:t> 12.6.13</a:t>
            </a:r>
            <a:endParaRPr lang="en-US" sz="1100" dirty="0"/>
          </a:p>
        </p:txBody>
      </p:sp>
      <p:sp>
        <p:nvSpPr>
          <p:cNvPr id="10" name="TextBox 9"/>
          <p:cNvSpPr txBox="1"/>
          <p:nvPr/>
        </p:nvSpPr>
        <p:spPr>
          <a:xfrm>
            <a:off x="829929" y="6529096"/>
            <a:ext cx="75762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Ref’s: CDR arXiv:1205:2913, summary: arXiv:1211.4831, relation to LHC: arXiv:1211:5102</a:t>
            </a: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 rot="16200000">
            <a:off x="-3660760" y="2722266"/>
            <a:ext cx="763567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LPCC  </a:t>
            </a:r>
            <a:r>
              <a:rPr lang="en-US" sz="1400" dirty="0" err="1" smtClean="0"/>
              <a:t>LHeC</a:t>
            </a:r>
            <a:r>
              <a:rPr lang="en-US" sz="1400" dirty="0" smtClean="0"/>
              <a:t> Workshop at CERN– April12+ 13:  </a:t>
            </a:r>
            <a:r>
              <a:rPr lang="en-US" sz="1400" dirty="0" err="1" smtClean="0"/>
              <a:t>indico</a:t>
            </a:r>
            <a:r>
              <a:rPr lang="en-US" sz="1400" dirty="0" smtClean="0"/>
              <a:t>: 244768 and 244990</a:t>
            </a:r>
          </a:p>
        </p:txBody>
      </p:sp>
    </p:spTree>
    <p:extLst>
      <p:ext uri="{BB962C8B-B14F-4D97-AF65-F5344CB8AC3E}">
        <p14:creationId xmlns:p14="http://schemas.microsoft.com/office/powerpoint/2010/main" val="48738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02556" y="195767"/>
            <a:ext cx="5531555" cy="77418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          </a:t>
            </a:r>
            <a:r>
              <a:rPr lang="en-US" sz="2800" dirty="0" smtClean="0"/>
              <a:t>Higgs with the </a:t>
            </a:r>
            <a:r>
              <a:rPr lang="en-US" sz="2800" dirty="0" err="1" smtClean="0"/>
              <a:t>LHeC</a:t>
            </a:r>
            <a:endParaRPr lang="en-US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222" y="414888"/>
            <a:ext cx="2742369" cy="2142039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9295" y="969951"/>
            <a:ext cx="3630239" cy="405360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77566" y="5219539"/>
            <a:ext cx="3699250" cy="15388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Rates for </a:t>
            </a:r>
            <a:r>
              <a:rPr lang="en-US" sz="1600" dirty="0" err="1" smtClean="0"/>
              <a:t>E</a:t>
            </a:r>
            <a:r>
              <a:rPr lang="en-US" sz="1600" baseline="-25000" dirty="0" err="1" smtClean="0"/>
              <a:t>e</a:t>
            </a:r>
            <a:r>
              <a:rPr lang="en-US" sz="1600" dirty="0" smtClean="0"/>
              <a:t>=60 </a:t>
            </a:r>
            <a:r>
              <a:rPr lang="en-US" sz="1600" dirty="0" err="1" smtClean="0"/>
              <a:t>GeV</a:t>
            </a:r>
            <a:r>
              <a:rPr lang="en-US" sz="1600" dirty="0" smtClean="0"/>
              <a:t>, proportional to </a:t>
            </a:r>
            <a:r>
              <a:rPr lang="en-US" sz="1600" dirty="0" err="1" smtClean="0"/>
              <a:t>E</a:t>
            </a:r>
            <a:r>
              <a:rPr lang="en-US" sz="1600" baseline="-25000" dirty="0" err="1" smtClean="0"/>
              <a:t>e</a:t>
            </a:r>
            <a:endParaRPr lang="en-US" sz="1600" baseline="-25000" dirty="0" smtClean="0"/>
          </a:p>
          <a:p>
            <a:r>
              <a:rPr lang="en-US" sz="1600" dirty="0" smtClean="0"/>
              <a:t>Initial study for CDR: </a:t>
            </a:r>
          </a:p>
          <a:p>
            <a:r>
              <a:rPr lang="en-US" sz="1600" dirty="0" smtClean="0"/>
              <a:t>H </a:t>
            </a:r>
            <a:r>
              <a:rPr lang="en-US" sz="1600" dirty="0" smtClean="0">
                <a:sym typeface="Wingdings"/>
              </a:rPr>
              <a:t></a:t>
            </a:r>
            <a:r>
              <a:rPr lang="en-US" sz="1600" dirty="0" err="1" smtClean="0">
                <a:sym typeface="Wingdings"/>
              </a:rPr>
              <a:t>bbar</a:t>
            </a:r>
            <a:r>
              <a:rPr lang="en-US" sz="1600" dirty="0" smtClean="0">
                <a:sym typeface="Wingdings"/>
              </a:rPr>
              <a:t>: selection efficiency: ~2.5% </a:t>
            </a:r>
          </a:p>
          <a:p>
            <a:r>
              <a:rPr lang="en-US" sz="1600" dirty="0" smtClean="0">
                <a:sym typeface="Wingdings"/>
              </a:rPr>
              <a:t>which gives  5000 events with S/B=1.</a:t>
            </a:r>
          </a:p>
          <a:p>
            <a:r>
              <a:rPr lang="en-US" sz="1600" dirty="0">
                <a:sym typeface="Wingdings"/>
              </a:rPr>
              <a:t>c</a:t>
            </a:r>
            <a:r>
              <a:rPr lang="en-US" sz="1600" dirty="0" smtClean="0">
                <a:sym typeface="Wingdings"/>
              </a:rPr>
              <a:t>orresponding to 0.7% coupling precision.</a:t>
            </a:r>
          </a:p>
          <a:p>
            <a:r>
              <a:rPr lang="en-US" sz="1400" dirty="0" smtClean="0">
                <a:sym typeface="Wingdings"/>
              </a:rPr>
              <a:t>[</a:t>
            </a:r>
            <a:r>
              <a:rPr lang="en-US" sz="1400" dirty="0" err="1" smtClean="0">
                <a:sym typeface="Wingdings"/>
              </a:rPr>
              <a:t>cf</a:t>
            </a:r>
            <a:r>
              <a:rPr lang="en-US" sz="1400" dirty="0" smtClean="0">
                <a:sym typeface="Wingdings"/>
              </a:rPr>
              <a:t>: CDR, </a:t>
            </a:r>
            <a:r>
              <a:rPr lang="en-US" sz="1400" dirty="0" err="1" smtClean="0">
                <a:sym typeface="Wingdings"/>
              </a:rPr>
              <a:t>U.Klein</a:t>
            </a:r>
            <a:r>
              <a:rPr lang="en-US" sz="1400" dirty="0" smtClean="0">
                <a:sym typeface="Wingdings"/>
              </a:rPr>
              <a:t> ICHEP12, </a:t>
            </a:r>
            <a:r>
              <a:rPr lang="en-US" sz="1400" dirty="0" err="1" smtClean="0">
                <a:sym typeface="Wingdings"/>
              </a:rPr>
              <a:t>B.Mellado</a:t>
            </a:r>
            <a:r>
              <a:rPr lang="en-US" sz="1400" dirty="0" smtClean="0">
                <a:sym typeface="Wingdings"/>
              </a:rPr>
              <a:t> LPCC]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548121" y="3160889"/>
            <a:ext cx="3650208" cy="3508652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Unique production mechanism (WW,ZZ)</a:t>
            </a:r>
          </a:p>
          <a:p>
            <a:r>
              <a:rPr lang="en-US" sz="1600" dirty="0"/>
              <a:t>C</a:t>
            </a:r>
            <a:r>
              <a:rPr lang="en-US" sz="1600" dirty="0" smtClean="0"/>
              <a:t>lean experimental conditions:</a:t>
            </a:r>
          </a:p>
          <a:p>
            <a:r>
              <a:rPr lang="en-US" sz="1600" dirty="0" smtClean="0"/>
              <a:t>No pileup, simpler final state …</a:t>
            </a:r>
          </a:p>
          <a:p>
            <a:endParaRPr lang="en-US" sz="1600" dirty="0" smtClean="0"/>
          </a:p>
          <a:p>
            <a:r>
              <a:rPr lang="en-US" sz="1600" b="1" dirty="0" err="1" smtClean="0"/>
              <a:t>LHeC</a:t>
            </a:r>
            <a:r>
              <a:rPr lang="en-US" sz="1600" b="1" dirty="0" smtClean="0"/>
              <a:t> at 10^34cm-1s-1: arXiv:1211:5102</a:t>
            </a:r>
          </a:p>
          <a:p>
            <a:r>
              <a:rPr lang="en-US" sz="1600" dirty="0" err="1" smtClean="0"/>
              <a:t>Nb</a:t>
            </a:r>
            <a:r>
              <a:rPr lang="en-US" sz="1600" dirty="0" smtClean="0"/>
              <a:t>: Cross section and luminosity as large</a:t>
            </a:r>
          </a:p>
          <a:p>
            <a:r>
              <a:rPr lang="en-US" sz="1600" dirty="0" smtClean="0"/>
              <a:t>as are projected for the ILC. Access to</a:t>
            </a:r>
          </a:p>
          <a:p>
            <a:r>
              <a:rPr lang="en-US" sz="1600" dirty="0" smtClean="0"/>
              <a:t>difficult channels (</a:t>
            </a:r>
            <a:r>
              <a:rPr lang="en-US" sz="1600" dirty="0" err="1" smtClean="0"/>
              <a:t>ττ</a:t>
            </a:r>
            <a:r>
              <a:rPr lang="en-US" sz="1600" dirty="0" smtClean="0"/>
              <a:t>, cc – under study)</a:t>
            </a:r>
          </a:p>
          <a:p>
            <a:endParaRPr lang="en-US" sz="1600" dirty="0"/>
          </a:p>
          <a:p>
            <a:r>
              <a:rPr lang="en-US" sz="1600" dirty="0" smtClean="0"/>
              <a:t>With its unique Higgs measurements and </a:t>
            </a:r>
          </a:p>
          <a:p>
            <a:r>
              <a:rPr lang="en-US" sz="1600" dirty="0" smtClean="0"/>
              <a:t>precision N</a:t>
            </a:r>
            <a:r>
              <a:rPr lang="en-US" sz="1600" baseline="30000" dirty="0" smtClean="0"/>
              <a:t>3</a:t>
            </a:r>
            <a:r>
              <a:rPr lang="en-US" sz="1600" dirty="0" smtClean="0"/>
              <a:t>LO PDFs and </a:t>
            </a:r>
            <a:r>
              <a:rPr lang="en-US" sz="1600" dirty="0" err="1" smtClean="0"/>
              <a:t>δ</a:t>
            </a:r>
            <a:r>
              <a:rPr lang="en-US" sz="1600" dirty="0" smtClean="0"/>
              <a:t>α</a:t>
            </a:r>
            <a:r>
              <a:rPr lang="en-US" sz="1600" baseline="-25000" dirty="0" smtClean="0"/>
              <a:t>s</a:t>
            </a:r>
            <a:r>
              <a:rPr lang="en-US" sz="1600" dirty="0" smtClean="0"/>
              <a:t> , </a:t>
            </a:r>
          </a:p>
          <a:p>
            <a:r>
              <a:rPr lang="en-US" sz="1600" b="1" dirty="0" err="1">
                <a:solidFill>
                  <a:srgbClr val="0000FF"/>
                </a:solidFill>
              </a:rPr>
              <a:t>e</a:t>
            </a:r>
            <a:r>
              <a:rPr lang="en-US" sz="1600" b="1" dirty="0" err="1" smtClean="0">
                <a:solidFill>
                  <a:srgbClr val="0000FF"/>
                </a:solidFill>
              </a:rPr>
              <a:t>p</a:t>
            </a:r>
            <a:r>
              <a:rPr lang="en-US" sz="1600" b="1" dirty="0" smtClean="0">
                <a:solidFill>
                  <a:srgbClr val="0000FF"/>
                </a:solidFill>
              </a:rPr>
              <a:t> upgrade transforms the LHC facility</a:t>
            </a:r>
          </a:p>
          <a:p>
            <a:r>
              <a:rPr lang="en-US" sz="1600" b="1" dirty="0">
                <a:solidFill>
                  <a:srgbClr val="0000FF"/>
                </a:solidFill>
              </a:rPr>
              <a:t>i</a:t>
            </a:r>
            <a:r>
              <a:rPr lang="en-US" sz="1600" b="1" dirty="0" smtClean="0">
                <a:solidFill>
                  <a:srgbClr val="0000FF"/>
                </a:solidFill>
              </a:rPr>
              <a:t>nto a precision Higgs factory.</a:t>
            </a:r>
          </a:p>
          <a:p>
            <a:r>
              <a:rPr lang="en-US" sz="1400" dirty="0" smtClean="0"/>
              <a:t>[</a:t>
            </a:r>
            <a:r>
              <a:rPr lang="en-US" sz="1400" dirty="0" err="1" smtClean="0"/>
              <a:t>cf</a:t>
            </a:r>
            <a:r>
              <a:rPr lang="en-US" sz="1400" dirty="0" smtClean="0"/>
              <a:t> arXiv:1211:5102 + OB, MK: arXiv:1305:2090]</a:t>
            </a:r>
          </a:p>
        </p:txBody>
      </p:sp>
      <p:sp>
        <p:nvSpPr>
          <p:cNvPr id="7" name="TextBox 6"/>
          <p:cNvSpPr txBox="1"/>
          <p:nvPr/>
        </p:nvSpPr>
        <p:spPr>
          <a:xfrm rot="16200000">
            <a:off x="7817554" y="5329335"/>
            <a:ext cx="198791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Max Klein, Les </a:t>
            </a:r>
            <a:r>
              <a:rPr lang="en-US" sz="1100" dirty="0" err="1" smtClean="0"/>
              <a:t>Houches</a:t>
            </a:r>
            <a:r>
              <a:rPr lang="en-US" sz="1100" dirty="0" smtClean="0"/>
              <a:t> 12.6.13</a:t>
            </a:r>
            <a:endParaRPr lang="en-US" sz="1100" dirty="0"/>
          </a:p>
        </p:txBody>
      </p:sp>
      <p:sp>
        <p:nvSpPr>
          <p:cNvPr id="8" name="TextBox 7"/>
          <p:cNvSpPr txBox="1"/>
          <p:nvPr/>
        </p:nvSpPr>
        <p:spPr>
          <a:xfrm>
            <a:off x="586222" y="2695221"/>
            <a:ext cx="26173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ZZ </a:t>
            </a: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sym typeface="Wingdings"/>
              </a:rPr>
              <a:t> H  ~10 times lower rate</a:t>
            </a:r>
            <a:endParaRPr lang="en-US" sz="16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 rot="16200000">
            <a:off x="-3660760" y="2722266"/>
            <a:ext cx="763567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LPCC  </a:t>
            </a:r>
            <a:r>
              <a:rPr lang="en-US" sz="1400" dirty="0" err="1" smtClean="0"/>
              <a:t>LHeC</a:t>
            </a:r>
            <a:r>
              <a:rPr lang="en-US" sz="1400" dirty="0" smtClean="0"/>
              <a:t> Workshop at CERN– April12+ 13:  </a:t>
            </a:r>
            <a:r>
              <a:rPr lang="en-US" sz="1400" dirty="0" err="1" smtClean="0"/>
              <a:t>indico</a:t>
            </a:r>
            <a:r>
              <a:rPr lang="en-US" sz="1400" dirty="0" smtClean="0"/>
              <a:t>: 244768 and 244990</a:t>
            </a:r>
          </a:p>
        </p:txBody>
      </p:sp>
    </p:spTree>
    <p:extLst>
      <p:ext uri="{BB962C8B-B14F-4D97-AF65-F5344CB8AC3E}">
        <p14:creationId xmlns:p14="http://schemas.microsoft.com/office/powerpoint/2010/main" val="1724969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561</Words>
  <Application>Microsoft Macintosh PowerPoint</Application>
  <PresentationFormat>On-screen Show (4:3)</PresentationFormat>
  <Paragraphs>73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 Large Hadron Electron Collider - LHeC</vt:lpstr>
      <vt:lpstr> LHeC – Partons and αs</vt:lpstr>
      <vt:lpstr>          Higgs with the LHeC</vt:lpstr>
    </vt:vector>
  </TitlesOfParts>
  <Company>liverpool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LHeC - Partons</dc:title>
  <dc:creator>max klein</dc:creator>
  <cp:lastModifiedBy>max klein</cp:lastModifiedBy>
  <cp:revision>12</cp:revision>
  <dcterms:created xsi:type="dcterms:W3CDTF">2013-06-10T15:47:27Z</dcterms:created>
  <dcterms:modified xsi:type="dcterms:W3CDTF">2013-06-11T09:33:46Z</dcterms:modified>
</cp:coreProperties>
</file>