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609" r:id="rId3"/>
    <p:sldId id="258" r:id="rId4"/>
    <p:sldId id="260" r:id="rId5"/>
    <p:sldId id="1561" r:id="rId6"/>
    <p:sldId id="280" r:id="rId7"/>
    <p:sldId id="1565" r:id="rId8"/>
    <p:sldId id="1607" r:id="rId9"/>
    <p:sldId id="1610" r:id="rId10"/>
    <p:sldId id="270" r:id="rId11"/>
    <p:sldId id="1608" r:id="rId12"/>
    <p:sldId id="286" r:id="rId13"/>
    <p:sldId id="289" r:id="rId14"/>
    <p:sldId id="908" r:id="rId15"/>
    <p:sldId id="277" r:id="rId16"/>
    <p:sldId id="1612" r:id="rId17"/>
    <p:sldId id="1575" r:id="rId18"/>
    <p:sldId id="1576" r:id="rId19"/>
    <p:sldId id="269" r:id="rId20"/>
    <p:sldId id="1579" r:id="rId21"/>
    <p:sldId id="1611" r:id="rId22"/>
    <p:sldId id="264" r:id="rId23"/>
    <p:sldId id="257" r:id="rId24"/>
    <p:sldId id="281" r:id="rId25"/>
    <p:sldId id="2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936F-C95A-684B-9F0C-891419BBC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53F52-E774-B94A-BEC1-BC2C298FA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9D7A8-1964-544E-9A9B-F479A8FE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FB403-0080-8C4A-B274-51AEF10D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62B2D-DFD7-A945-8861-978CB267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48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61F5-8097-4F4F-AE86-8C05C3E1F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7DDD-0FF6-5A48-8D3F-246E4DD7A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DDE99-775D-5C49-8090-4F8D168A6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FD1C8-D78C-D545-9D2E-7A5D9BAF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63C22-E0FD-BA4A-ABDC-8D298E2FB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7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D0FEB-A005-DF4E-990B-192883119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23AFC2-4F23-C442-AB28-6FC91896B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C594E-A432-E944-924A-070D46D0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0CBD9-EC37-1A41-820E-173FE8B62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2AB5D-EAB9-3C4D-90DC-4127D0F1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5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578B-BE4D-7C49-B777-3DCC4FD7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1A704-DD4C-1D40-8D9C-4ED6B268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70E94-97C9-CD46-B827-981206823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B5ECE-3B6B-9341-BDEE-0BF87A48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62410-72AF-C14D-9E9E-F613DD9CC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68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FB3F-0884-A047-B395-84B12BA7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D5C1B-F4C7-B14E-8169-AFEEC2969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E972-D921-3748-A6DD-73021F5A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23D1F-D387-F043-AE2A-927487B8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C2327-F164-8941-AA09-F02144BE5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9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B08E-EB95-C142-9421-91806EF6F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91BEA-B4EF-834B-9358-0F41650900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0F211-8769-B447-A518-67956582A2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69C4C-6A8E-CE45-A6B2-2719DB2F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B0FC5-1AFF-3A46-9074-13DCB10D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4BF43-8458-044E-8359-B8742472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1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4BB7-B23E-2C42-967D-C4E6B14E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BD554-B9A8-BF46-8284-00D2587BC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F95CA-376D-254B-95D0-5CCC393FA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967237-84CA-AF46-B268-18C27E8369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5BC98-D1FF-EE44-8D8E-5780A98B2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F69FA4-0641-5145-85B1-1DD13E1F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51D8F-6404-C848-9F37-DB4A34AF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394D22-DEFC-9D49-86A3-472102090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78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625D-CFA1-C34D-8C64-FEFDDDD8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91BF08-E520-0643-8D4B-A725B93AD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F7602-AFAB-B945-87DE-A99F57585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A953B-4B96-CB4F-89B4-4747DA12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E65085-BCB6-BD4C-9DCD-81DFC7583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17FD2-0B1E-C241-AC14-207911DBE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5DB57-5718-5A4E-9698-CA78107CE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7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DADFA-DDE1-5F4B-ACFD-3BD5640D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D21D9-AFF0-574F-AEF7-97BEA1306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3BD88-84CE-EE41-9085-1ACFEF26F4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CE596-7CA3-C645-B64C-E0C6B9CB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713ED-D638-CF4D-AC26-3DBC0601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F1DCE-4880-B24F-949D-2C546C07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41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6D0D5-C14B-9F4E-B668-E81672E1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859854-5C0B-E240-8789-EC67C9A64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83894-9254-D546-A018-618F3BC50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90258-2918-D04E-99B7-9608F94D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B7F790-EDE1-7147-BD8C-2AAFA6EF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C6E39-98CF-F844-A800-8E546AE1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0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71A55C-2320-B345-86E4-1EB334F41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913A3-76AC-E841-A87F-44BD957CC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4F0F0-32B4-7249-AB13-552280D56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18DA4-F78A-8343-ACDD-393A57A82E93}" type="datetimeFigureOut">
              <a:rPr lang="en-US" smtClean="0"/>
              <a:t>9/7/21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8CE77-3795-C64D-B3E1-49ED088A8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7AB12-FEDD-1842-A240-481028F8E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6CB96-A2FE-394C-ACED-6718F596A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7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6.tiff"/><Relationship Id="rId7" Type="http://schemas.openxmlformats.org/officeDocument/2006/relationships/image" Target="../media/image8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1.tiff"/><Relationship Id="rId4" Type="http://schemas.openxmlformats.org/officeDocument/2006/relationships/image" Target="../media/image7.tiff"/><Relationship Id="rId9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29018/files/ECFA-Newsletter-5-Summer2020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25C1-EA22-C743-B6DD-9BC1B2AA6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5767"/>
          </a:xfrm>
        </p:spPr>
        <p:txBody>
          <a:bodyPr>
            <a:normAutofit/>
          </a:bodyPr>
          <a:lstStyle/>
          <a:p>
            <a:r>
              <a:rPr lang="en-US" sz="4000" dirty="0"/>
              <a:t>For Achille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9B6F25-6EFB-E942-B15C-9B52DADF80FF}"/>
              </a:ext>
            </a:extLst>
          </p:cNvPr>
          <p:cNvSpPr txBox="1"/>
          <p:nvPr/>
        </p:nvSpPr>
        <p:spPr>
          <a:xfrm>
            <a:off x="3647661" y="2922104"/>
            <a:ext cx="509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slides on Project, Physics, Detector, ERL/PERLE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F440E-731C-B24D-A3CF-6E0AB4CE5E54}"/>
              </a:ext>
            </a:extLst>
          </p:cNvPr>
          <p:cNvSpPr txBox="1"/>
          <p:nvPr/>
        </p:nvSpPr>
        <p:spPr>
          <a:xfrm>
            <a:off x="5347252" y="5735637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7.9.2021</a:t>
            </a:r>
          </a:p>
        </p:txBody>
      </p:sp>
    </p:spTree>
    <p:extLst>
      <p:ext uri="{BB962C8B-B14F-4D97-AF65-F5344CB8AC3E}">
        <p14:creationId xmlns:p14="http://schemas.microsoft.com/office/powerpoint/2010/main" val="2518367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63635" y="1468817"/>
            <a:ext cx="3098728" cy="433965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ep/</a:t>
            </a:r>
            <a:r>
              <a:rPr lang="en-US" b="1" dirty="0" err="1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at the energy frontier</a:t>
            </a:r>
          </a:p>
          <a:p>
            <a:endParaRPr lang="en-US" sz="1600" dirty="0"/>
          </a:p>
          <a:p>
            <a:r>
              <a:rPr lang="en-US" sz="1600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Empowering the LHC/FCC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Search </a:t>
            </a:r>
            <a:r>
              <a:rPr lang="en-US" sz="1600" dirty="0" err="1">
                <a:solidFill>
                  <a:srgbClr val="000090"/>
                </a:solidFill>
              </a:rPr>
              <a:t>Programme</a:t>
            </a:r>
            <a:endParaRPr lang="en-US" sz="1600" dirty="0">
              <a:solidFill>
                <a:srgbClr val="000090"/>
              </a:solidFill>
            </a:endParaRP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Transformation of LHC/</a:t>
            </a:r>
            <a:r>
              <a:rPr lang="en-US" sz="1600" dirty="0" err="1">
                <a:solidFill>
                  <a:srgbClr val="000090"/>
                </a:solidFill>
              </a:rPr>
              <a:t>FCChh</a:t>
            </a:r>
            <a:r>
              <a:rPr lang="en-US" sz="1600" dirty="0">
                <a:solidFill>
                  <a:srgbClr val="000090"/>
                </a:solidFill>
              </a:rPr>
              <a:t> into</a:t>
            </a:r>
          </a:p>
          <a:p>
            <a:r>
              <a:rPr lang="en-US" sz="1600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Discovery (top, H, heavy </a:t>
            </a:r>
            <a:r>
              <a:rPr lang="en-US" sz="1600" dirty="0" err="1">
                <a:solidFill>
                  <a:srgbClr val="000090"/>
                </a:solidFill>
              </a:rPr>
              <a:t>ν’s</a:t>
            </a:r>
            <a:r>
              <a:rPr lang="en-US" sz="1600" dirty="0">
                <a:solidFill>
                  <a:srgbClr val="000090"/>
                </a:solidFill>
              </a:rPr>
              <a:t>..)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sz="1600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" y="1271722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71720" y="753495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47E65-E2A3-584F-94E4-05B7F98D3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3" y="4511653"/>
            <a:ext cx="2967246" cy="21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8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D3EC51-9DFB-6744-9C78-DC886E381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87" y="2424028"/>
            <a:ext cx="4157044" cy="4169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97"/>
            <a:ext cx="6138041" cy="655637"/>
          </a:xfrm>
        </p:spPr>
        <p:txBody>
          <a:bodyPr>
            <a:normAutofit/>
          </a:bodyPr>
          <a:lstStyle/>
          <a:p>
            <a:r>
              <a:rPr lang="de-DE" sz="3200" b="1" dirty="0"/>
              <a:t>Parton </a:t>
            </a:r>
            <a:r>
              <a:rPr lang="de-DE" sz="3200" b="1" dirty="0" err="1"/>
              <a:t>Distributions</a:t>
            </a:r>
            <a:endParaRPr lang="de-D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91EAA-1D44-5D41-A432-53AEE353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" y="1431758"/>
            <a:ext cx="5778960" cy="4984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9187D-57F8-374D-89E3-86D5CEF2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87" y="2454434"/>
            <a:ext cx="4157044" cy="4169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6C7F5-B5BF-DA4D-99CA-7B258222A5A2}"/>
              </a:ext>
            </a:extLst>
          </p:cNvPr>
          <p:cNvSpPr txBox="1"/>
          <p:nvPr/>
        </p:nvSpPr>
        <p:spPr>
          <a:xfrm>
            <a:off x="7173971" y="317996"/>
            <a:ext cx="477990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Complete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unfolding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parton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contents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</a:p>
          <a:p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unprecedented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kinematic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range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u,d,s,c,b,t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xg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Strong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coupling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permille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accuracy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incl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+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jets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):</a:t>
            </a:r>
          </a:p>
          <a:p>
            <a:r>
              <a:rPr lang="de-DE" b="1" dirty="0"/>
              <a:t>                      </a:t>
            </a:r>
            <a:r>
              <a:rPr lang="de-DE" b="1" dirty="0" err="1"/>
              <a:t>Crucial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LHC:</a:t>
            </a: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- high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precision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eweak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Higgs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measurements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- Extension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mass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search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range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- Non-linear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low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x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parton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evolution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saturation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C4EF9-DD3F-4F4C-9350-D1CA5350A441}"/>
              </a:ext>
            </a:extLst>
          </p:cNvPr>
          <p:cNvSpPr txBox="1"/>
          <p:nvPr/>
        </p:nvSpPr>
        <p:spPr>
          <a:xfrm>
            <a:off x="4192063" y="1810293"/>
            <a:ext cx="298190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LHC to have an impact on</a:t>
            </a:r>
          </a:p>
          <a:p>
            <a:r>
              <a:rPr lang="en-US" sz="1600" dirty="0"/>
              <a:t>the search and precision physics</a:t>
            </a:r>
          </a:p>
          <a:p>
            <a:r>
              <a:rPr lang="en-US" sz="1600" dirty="0"/>
              <a:t>program at HL-LHC it is crucial</a:t>
            </a:r>
          </a:p>
          <a:p>
            <a:r>
              <a:rPr lang="en-US" sz="1600" dirty="0"/>
              <a:t>that PDF and QCD information</a:t>
            </a:r>
          </a:p>
          <a:p>
            <a:r>
              <a:rPr lang="en-US" sz="1600" dirty="0"/>
              <a:t>is available early.</a:t>
            </a:r>
          </a:p>
          <a:p>
            <a:endParaRPr lang="en-US" sz="1600" dirty="0"/>
          </a:p>
          <a:p>
            <a:pPr marL="285750" indent="-285750">
              <a:buFont typeface="Wingdings" charset="0"/>
              <a:buChar char="ß"/>
            </a:pPr>
            <a:r>
              <a:rPr lang="en-US" sz="1600" dirty="0">
                <a:sym typeface="Wingdings"/>
              </a:rPr>
              <a:t>PDF study with 50 </a:t>
            </a:r>
            <a:r>
              <a:rPr lang="en-US" sz="1600" dirty="0" err="1">
                <a:sym typeface="Wingdings"/>
              </a:rPr>
              <a:t>vs</a:t>
            </a:r>
            <a:r>
              <a:rPr lang="en-US" sz="1600" dirty="0">
                <a:sym typeface="Wingdings"/>
              </a:rPr>
              <a:t> 1000 fb</a:t>
            </a:r>
            <a:r>
              <a:rPr lang="en-US" sz="1600" baseline="30000" dirty="0">
                <a:sym typeface="Wingdings"/>
              </a:rPr>
              <a:t>-1</a:t>
            </a:r>
            <a:endParaRPr lang="en-US" sz="1600" dirty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</a:p>
          <a:p>
            <a:r>
              <a:rPr lang="en-US" sz="1600" dirty="0">
                <a:sym typeface="Wingdings"/>
              </a:rPr>
              <a:t>Remove essential party of </a:t>
            </a:r>
          </a:p>
          <a:p>
            <a:r>
              <a:rPr lang="en-US" sz="1600" dirty="0">
                <a:sym typeface="Wingdings"/>
              </a:rPr>
              <a:t>QCD uncertainties of gg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/>
              </a:rPr>
              <a:t> H</a:t>
            </a:r>
          </a:p>
          <a:p>
            <a:endParaRPr lang="en-US" dirty="0">
              <a:sym typeface="Wingdings"/>
            </a:endParaRPr>
          </a:p>
          <a:p>
            <a:r>
              <a:rPr lang="en-US" sz="1400" dirty="0" err="1">
                <a:sym typeface="Wingdings"/>
              </a:rPr>
              <a:t>cf</a:t>
            </a:r>
            <a:r>
              <a:rPr lang="en-US" sz="1400" dirty="0">
                <a:sym typeface="Wingdings"/>
              </a:rPr>
              <a:t> C. </a:t>
            </a:r>
            <a:r>
              <a:rPr lang="en-US" sz="1400" dirty="0" err="1">
                <a:sym typeface="Wingdings"/>
              </a:rPr>
              <a:t>Gwenlan</a:t>
            </a:r>
            <a:r>
              <a:rPr lang="en-US" sz="1400" dirty="0">
                <a:sym typeface="Wingdings"/>
              </a:rPr>
              <a:t>, talk at DIS19 and</a:t>
            </a:r>
          </a:p>
          <a:p>
            <a:r>
              <a:rPr lang="en-US" sz="1400" dirty="0">
                <a:sym typeface="Wingdings"/>
              </a:rPr>
              <a:t>M Cooper Sarkar yesterday at EPS</a:t>
            </a:r>
          </a:p>
          <a:p>
            <a:r>
              <a:rPr lang="en-US" baseline="30000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A8E9D8-8B39-7242-A810-C4F6D24C7A72}"/>
              </a:ext>
            </a:extLst>
          </p:cNvPr>
          <p:cNvCxnSpPr/>
          <p:nvPr/>
        </p:nvCxnSpPr>
        <p:spPr>
          <a:xfrm>
            <a:off x="8802563" y="5249502"/>
            <a:ext cx="0" cy="116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A66BED-FC71-7842-AFFB-7215ADE48633}"/>
              </a:ext>
            </a:extLst>
          </p:cNvPr>
          <p:cNvSpPr txBox="1"/>
          <p:nvPr/>
        </p:nvSpPr>
        <p:spPr>
          <a:xfrm>
            <a:off x="8773099" y="6231522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LHeC</a:t>
            </a:r>
            <a:endParaRPr lang="de-DE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A4B1C-B0A9-4C4D-B9B4-FD4E5484F964}"/>
              </a:ext>
            </a:extLst>
          </p:cNvPr>
          <p:cNvSpPr txBox="1"/>
          <p:nvPr/>
        </p:nvSpPr>
        <p:spPr>
          <a:xfrm>
            <a:off x="7982904" y="6221188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FCC-eh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C52D3-32FE-2D40-BB44-7210D03B9E8D}"/>
              </a:ext>
            </a:extLst>
          </p:cNvPr>
          <p:cNvSpPr txBox="1"/>
          <p:nvPr/>
        </p:nvSpPr>
        <p:spPr>
          <a:xfrm>
            <a:off x="9262381" y="6444079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ym typeface="Wingdings" pitchFamily="2" charset="2"/>
              </a:rPr>
              <a:t> HERA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07465-B976-844A-BBAE-249C51896587}"/>
              </a:ext>
            </a:extLst>
          </p:cNvPr>
          <p:cNvSpPr txBox="1"/>
          <p:nvPr/>
        </p:nvSpPr>
        <p:spPr>
          <a:xfrm>
            <a:off x="9643381" y="6235529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EIC</a:t>
            </a:r>
            <a:endParaRPr lang="de-DE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F2D72-E0E3-D64A-A2F4-42D6CD92069E}"/>
              </a:ext>
            </a:extLst>
          </p:cNvPr>
          <p:cNvSpPr txBox="1"/>
          <p:nvPr/>
        </p:nvSpPr>
        <p:spPr>
          <a:xfrm>
            <a:off x="238128" y="974558"/>
            <a:ext cx="617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DIS: clean </a:t>
            </a:r>
            <a:r>
              <a:rPr lang="de-DE" dirty="0" err="1"/>
              <a:t>theory</a:t>
            </a:r>
            <a:r>
              <a:rPr lang="de-DE" dirty="0"/>
              <a:t>, light </a:t>
            </a:r>
            <a:r>
              <a:rPr lang="de-DE" dirty="0" err="1"/>
              <a:t>cone</a:t>
            </a:r>
            <a:r>
              <a:rPr lang="de-DE" dirty="0"/>
              <a:t>, redundant </a:t>
            </a:r>
            <a:r>
              <a:rPr lang="de-DE" dirty="0" err="1"/>
              <a:t>e</a:t>
            </a:r>
            <a:r>
              <a:rPr lang="de-DE" dirty="0"/>
              <a:t>/h FS </a:t>
            </a:r>
            <a:r>
              <a:rPr lang="de-DE" dirty="0" err="1"/>
              <a:t>reconstruction</a:t>
            </a:r>
            <a:r>
              <a:rPr lang="de-DE" dirty="0"/>
              <a:t>, 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8DBCA-B59B-D44A-8D97-3C0F38A06945}"/>
              </a:ext>
            </a:extLst>
          </p:cNvPr>
          <p:cNvSpPr txBox="1"/>
          <p:nvPr/>
        </p:nvSpPr>
        <p:spPr>
          <a:xfrm>
            <a:off x="132347" y="6444079"/>
            <a:ext cx="670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Note </a:t>
            </a:r>
            <a:r>
              <a:rPr lang="de-DE" dirty="0" err="1"/>
              <a:t>that</a:t>
            </a:r>
            <a:r>
              <a:rPr lang="de-DE" dirty="0"/>
              <a:t> 50fb</a:t>
            </a:r>
            <a:r>
              <a:rPr lang="de-DE" baseline="30000" dirty="0"/>
              <a:t>-1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100 </a:t>
            </a:r>
            <a:r>
              <a:rPr lang="de-DE" dirty="0" err="1"/>
              <a:t>times</a:t>
            </a:r>
            <a:r>
              <a:rPr lang="de-DE" dirty="0"/>
              <a:t> H1‘s total </a:t>
            </a:r>
            <a:r>
              <a:rPr lang="de-DE" dirty="0" err="1"/>
              <a:t>luminosity</a:t>
            </a:r>
            <a:r>
              <a:rPr lang="de-DE" dirty="0"/>
              <a:t>: Low x </a:t>
            </a:r>
            <a:r>
              <a:rPr lang="de-DE" dirty="0" err="1"/>
              <a:t>needs</a:t>
            </a:r>
            <a:r>
              <a:rPr lang="de-DE" dirty="0"/>
              <a:t> 1fb</a:t>
            </a:r>
            <a:r>
              <a:rPr lang="de-DE" baseline="30000" dirty="0"/>
              <a:t>-1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32017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LHC </a:t>
            </a:r>
            <a:r>
              <a:rPr lang="de-DE" sz="4000" b="1" dirty="0" err="1">
                <a:solidFill>
                  <a:schemeClr val="accent5">
                    <a:lumMod val="50000"/>
                  </a:schemeClr>
                </a:solidFill>
              </a:rPr>
              <a:t>and</a:t>
            </a: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 FCC</a:t>
            </a:r>
            <a:r>
              <a:rPr lang="de-DE" sz="4000" dirty="0">
                <a:solidFill>
                  <a:srgbClr val="002060"/>
                </a:solidFill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BABD2-0AC3-094C-A100-B9A0B700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1287829"/>
            <a:ext cx="6954089" cy="4323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B40CFE-C511-194D-8A1A-93F26FB35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" y="5670719"/>
            <a:ext cx="6449352" cy="598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E90B8-2B8A-1B42-B183-F979689370E4}"/>
              </a:ext>
            </a:extLst>
          </p:cNvPr>
          <p:cNvSpPr txBox="1"/>
          <p:nvPr/>
        </p:nvSpPr>
        <p:spPr>
          <a:xfrm>
            <a:off x="1893268" y="1666911"/>
            <a:ext cx="873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dirty="0">
                <a:solidFill>
                  <a:srgbClr val="002060"/>
                </a:solidFill>
              </a:rPr>
              <a:t>LH(e)C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EA5528-3D56-584E-8234-FD9B61C34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339" y="1417915"/>
            <a:ext cx="4526860" cy="485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97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666082"/>
            <a:ext cx="8035331" cy="31067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80624"/>
            <a:ext cx="8035331" cy="34754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9821391" y="2553512"/>
            <a:ext cx="417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strategy paper CERN-ACC-NOTE-2018-0084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8274" y="2338069"/>
            <a:ext cx="253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Electroweak+Top</a:t>
            </a:r>
            <a:r>
              <a:rPr lang="en-US" b="1" dirty="0"/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317" y="5651908"/>
            <a:ext cx="16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BSM + Searches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614EE0-CC8B-434A-AA78-C26F8C1CC6B2}"/>
              </a:ext>
            </a:extLst>
          </p:cNvPr>
          <p:cNvSpPr txBox="1"/>
          <p:nvPr/>
        </p:nvSpPr>
        <p:spPr>
          <a:xfrm>
            <a:off x="130114" y="2773046"/>
            <a:ext cx="15433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cf EPS </a:t>
            </a:r>
            <a:r>
              <a:rPr lang="de-DE" sz="1400" dirty="0" err="1"/>
              <a:t>talks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endParaRPr lang="de-DE" sz="1400" dirty="0"/>
          </a:p>
          <a:p>
            <a:r>
              <a:rPr lang="de-DE" sz="1400" dirty="0"/>
              <a:t>D </a:t>
            </a:r>
            <a:r>
              <a:rPr lang="de-DE" sz="1400" dirty="0" err="1"/>
              <a:t>Britzger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endParaRPr lang="de-DE" sz="1400" dirty="0"/>
          </a:p>
          <a:p>
            <a:r>
              <a:rPr lang="de-DE" sz="1400" dirty="0"/>
              <a:t>C Schwanenberger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38D92-1D87-294D-BB48-679140E15EA3}"/>
              </a:ext>
            </a:extLst>
          </p:cNvPr>
          <p:cNvSpPr txBox="1"/>
          <p:nvPr/>
        </p:nvSpPr>
        <p:spPr>
          <a:xfrm>
            <a:off x="10016532" y="950495"/>
            <a:ext cx="152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Anomalous</a:t>
            </a:r>
            <a:endParaRPr lang="de-DE" dirty="0"/>
          </a:p>
          <a:p>
            <a:r>
              <a:rPr lang="de-DE" dirty="0" err="1"/>
              <a:t>Wtb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43718-162F-AD4E-8AAA-4A8DD85EAA64}"/>
              </a:ext>
            </a:extLst>
          </p:cNvPr>
          <p:cNvSpPr txBox="1"/>
          <p:nvPr/>
        </p:nvSpPr>
        <p:spPr>
          <a:xfrm>
            <a:off x="10032875" y="4319337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Higgsinos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2E916-DFA9-F347-9E20-3A2D970A1255}"/>
              </a:ext>
            </a:extLst>
          </p:cNvPr>
          <p:cNvSpPr txBox="1"/>
          <p:nvPr/>
        </p:nvSpPr>
        <p:spPr>
          <a:xfrm>
            <a:off x="30022" y="5219462"/>
            <a:ext cx="174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Heavy 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EA599D-FE59-7B48-9147-B4FFB52133D4}"/>
              </a:ext>
            </a:extLst>
          </p:cNvPr>
          <p:cNvSpPr txBox="1"/>
          <p:nvPr/>
        </p:nvSpPr>
        <p:spPr>
          <a:xfrm>
            <a:off x="457200" y="950495"/>
            <a:ext cx="1333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Precision</a:t>
            </a:r>
          </a:p>
          <a:p>
            <a:r>
              <a:rPr lang="de-DE" dirty="0" err="1"/>
              <a:t>Electroweak</a:t>
            </a:r>
            <a:endParaRPr lang="de-DE" dirty="0"/>
          </a:p>
          <a:p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48FA0-EDAA-1844-ADC4-9B868EAAF471}"/>
              </a:ext>
            </a:extLst>
          </p:cNvPr>
          <p:cNvSpPr txBox="1"/>
          <p:nvPr/>
        </p:nvSpPr>
        <p:spPr>
          <a:xfrm>
            <a:off x="10285476" y="6237206"/>
            <a:ext cx="16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MK at EPS 2019</a:t>
            </a:r>
          </a:p>
        </p:txBody>
      </p:sp>
    </p:spTree>
    <p:extLst>
      <p:ext uri="{BB962C8B-B14F-4D97-AF65-F5344CB8AC3E}">
        <p14:creationId xmlns:p14="http://schemas.microsoft.com/office/powerpoint/2010/main" val="4161681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DA26F-C847-1143-839E-35ABED21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175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F1646-5F0B-DE45-B17A-23355D6DD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378232"/>
            <a:ext cx="11582400" cy="57964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1884B-BFC4-1F44-8BC4-BD56C52312F9}"/>
              </a:ext>
            </a:extLst>
          </p:cNvPr>
          <p:cNvSpPr txBox="1"/>
          <p:nvPr/>
        </p:nvSpPr>
        <p:spPr>
          <a:xfrm>
            <a:off x="287867" y="6366933"/>
            <a:ext cx="197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Beate Heinemann  </a:t>
            </a:r>
          </a:p>
        </p:txBody>
      </p:sp>
    </p:spTree>
    <p:extLst>
      <p:ext uri="{BB962C8B-B14F-4D97-AF65-F5344CB8AC3E}">
        <p14:creationId xmlns:p14="http://schemas.microsoft.com/office/powerpoint/2010/main" val="2893762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4612" y="119459"/>
            <a:ext cx="5828190" cy="695461"/>
          </a:xfrm>
        </p:spPr>
        <p:txBody>
          <a:bodyPr>
            <a:normAutofit/>
          </a:bodyPr>
          <a:lstStyle/>
          <a:p>
            <a:r>
              <a:rPr lang="en-US" sz="3200" b="1" dirty="0"/>
              <a:t>Nuclear PDFs at </a:t>
            </a:r>
            <a:r>
              <a:rPr lang="en-US" sz="3200" b="1" dirty="0" err="1">
                <a:solidFill>
                  <a:srgbClr val="C00000"/>
                </a:solidFill>
              </a:rPr>
              <a:t>LHeC</a:t>
            </a:r>
            <a:r>
              <a:rPr lang="en-US" sz="3200" b="1" dirty="0"/>
              <a:t>/</a:t>
            </a:r>
            <a:r>
              <a:rPr lang="en-US" sz="3200" b="1" dirty="0" err="1"/>
              <a:t>FCCeh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9" y="879277"/>
            <a:ext cx="4549323" cy="28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1" y="3933356"/>
            <a:ext cx="4434133" cy="269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18" y="3891488"/>
            <a:ext cx="4612182" cy="27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61" y="1248201"/>
            <a:ext cx="2818906" cy="209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14" y="3258045"/>
            <a:ext cx="2483985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2551" y="3758478"/>
            <a:ext cx="252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 </a:t>
            </a:r>
            <a:r>
              <a:rPr lang="en-US" sz="1200" dirty="0" err="1"/>
              <a:t>Armesto</a:t>
            </a:r>
            <a:r>
              <a:rPr lang="en-US" sz="1200" dirty="0"/>
              <a:t>, FCC Physics Week 1/2018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41" y="106304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1509.00792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071" y="1912077"/>
            <a:ext cx="97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</a:t>
            </a:r>
          </a:p>
          <a:p>
            <a:r>
              <a:rPr lang="en-US" dirty="0"/>
              <a:t>status </a:t>
            </a:r>
            <a:r>
              <a:rPr lang="en-US" sz="1400" dirty="0">
                <a:sym typeface="Wingdings"/>
              </a:rPr>
              <a:t></a:t>
            </a:r>
            <a:endParaRPr lang="en-US" sz="1400" dirty="0"/>
          </a:p>
          <a:p>
            <a:r>
              <a:rPr lang="en-US" dirty="0"/>
              <a:t>on </a:t>
            </a:r>
            <a:r>
              <a:rPr lang="en-US" dirty="0" err="1"/>
              <a:t>xg</a:t>
            </a:r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/p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369" y="6483479"/>
            <a:ext cx="329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LHeC</a:t>
            </a:r>
            <a:r>
              <a:rPr lang="en-US" sz="1600" dirty="0"/>
              <a:t>: Full error, Δχ</a:t>
            </a:r>
            <a:r>
              <a:rPr lang="en-US" sz="1600" baseline="30000" dirty="0"/>
              <a:t>2 </a:t>
            </a:r>
            <a:r>
              <a:rPr lang="en-US" sz="1600" dirty="0"/>
              <a:t>=1.  EPPS Δχ</a:t>
            </a:r>
            <a:r>
              <a:rPr lang="en-US" sz="1600" baseline="30000" dirty="0"/>
              <a:t>2 </a:t>
            </a:r>
            <a:r>
              <a:rPr lang="en-US" sz="1600" dirty="0"/>
              <a:t>=52</a:t>
            </a:r>
            <a:endParaRPr lang="en-US" sz="1600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9914" y="1340041"/>
            <a:ext cx="0" cy="19180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>
            <a:outerShdw blurRad="40000" dist="20000" dir="10560000" sx="102000" sy="102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6731" y="2498256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2551" y="5637404"/>
            <a:ext cx="90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4121" y="5410867"/>
            <a:ext cx="50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CAD68-51FC-0048-BDEA-CFEBFACF1CC3}"/>
              </a:ext>
            </a:extLst>
          </p:cNvPr>
          <p:cNvSpPr txBox="1"/>
          <p:nvPr/>
        </p:nvSpPr>
        <p:spPr>
          <a:xfrm>
            <a:off x="148366" y="183024"/>
            <a:ext cx="408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Unique </a:t>
            </a:r>
            <a:r>
              <a:rPr lang="de-DE" dirty="0" err="1"/>
              <a:t>nuclear</a:t>
            </a:r>
            <a:r>
              <a:rPr lang="de-DE" dirty="0"/>
              <a:t>/HI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  <a:p>
            <a:r>
              <a:rPr lang="de-DE" dirty="0"/>
              <a:t>Extension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10 </a:t>
            </a:r>
            <a:r>
              <a:rPr lang="de-DE" baseline="30000" dirty="0"/>
              <a:t>3-4</a:t>
            </a:r>
          </a:p>
          <a:p>
            <a:r>
              <a:rPr lang="de-DE" dirty="0"/>
              <a:t>QCD </a:t>
            </a:r>
            <a:r>
              <a:rPr lang="de-DE" dirty="0" err="1"/>
              <a:t>of</a:t>
            </a:r>
            <a:r>
              <a:rPr lang="de-DE" dirty="0"/>
              <a:t> QGP, de-</a:t>
            </a:r>
            <a:r>
              <a:rPr lang="de-DE" dirty="0" err="1"/>
              <a:t>confinement</a:t>
            </a:r>
            <a:r>
              <a:rPr lang="de-DE" dirty="0"/>
              <a:t>, </a:t>
            </a:r>
            <a:r>
              <a:rPr lang="de-DE" dirty="0" err="1"/>
              <a:t>saturation</a:t>
            </a:r>
            <a:r>
              <a:rPr lang="de-DE" dirty="0"/>
              <a:t>..</a:t>
            </a:r>
          </a:p>
          <a:p>
            <a:r>
              <a:rPr lang="de-DE" dirty="0" err="1"/>
              <a:t>nPDFs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 PDFs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0359A-676D-E74D-8BF9-68A119107809}"/>
              </a:ext>
            </a:extLst>
          </p:cNvPr>
          <p:cNvSpPr txBox="1"/>
          <p:nvPr/>
        </p:nvSpPr>
        <p:spPr>
          <a:xfrm>
            <a:off x="74435" y="5978511"/>
            <a:ext cx="1231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cf </a:t>
            </a:r>
            <a:r>
              <a:rPr lang="de-DE" sz="1400" dirty="0" err="1"/>
              <a:t>talk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endParaRPr lang="de-DE" sz="1400" dirty="0"/>
          </a:p>
          <a:p>
            <a:r>
              <a:rPr lang="de-DE" sz="1400" dirty="0"/>
              <a:t>A </a:t>
            </a:r>
            <a:r>
              <a:rPr lang="de-DE" sz="1400" dirty="0" err="1"/>
              <a:t>Stasto</a:t>
            </a:r>
            <a:r>
              <a:rPr lang="de-DE" sz="1400" dirty="0"/>
              <a:t> </a:t>
            </a:r>
            <a:r>
              <a:rPr lang="de-DE" sz="1400" dirty="0" err="1"/>
              <a:t>today</a:t>
            </a:r>
            <a:endParaRPr lang="de-D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A61237-B1B8-AF46-84BC-48C38520CA06}"/>
              </a:ext>
            </a:extLst>
          </p:cNvPr>
          <p:cNvSpPr txBox="1"/>
          <p:nvPr/>
        </p:nvSpPr>
        <p:spPr>
          <a:xfrm>
            <a:off x="129270" y="1667259"/>
            <a:ext cx="144738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luminosity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33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enables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statistics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runs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cf J Jowett et 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439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25C1-EA22-C743-B6DD-9BC1B2AA6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5767"/>
          </a:xfrm>
        </p:spPr>
        <p:txBody>
          <a:bodyPr>
            <a:normAutofit/>
          </a:bodyPr>
          <a:lstStyle/>
          <a:p>
            <a:r>
              <a:rPr lang="en-US" sz="4000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719979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AEECB-65DC-F14E-AD55-D7BF018B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45" y="0"/>
            <a:ext cx="9851698" cy="573506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E99B3-291F-554D-B0F5-2C192DACB65D}"/>
              </a:ext>
            </a:extLst>
          </p:cNvPr>
          <p:cNvSpPr txBox="1"/>
          <p:nvPr/>
        </p:nvSpPr>
        <p:spPr>
          <a:xfrm>
            <a:off x="9283148" y="6371943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arXiv:1206.2913+2007.14491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C6BC97-7AD5-414F-A737-39676D9B71F8}"/>
              </a:ext>
            </a:extLst>
          </p:cNvPr>
          <p:cNvSpPr txBox="1"/>
          <p:nvPr/>
        </p:nvSpPr>
        <p:spPr>
          <a:xfrm>
            <a:off x="278004" y="5844395"/>
            <a:ext cx="11348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DE" dirty="0"/>
              <a:t>o pile up, low radiation wrt pp; high precision through overconstrained kinematics: e-h;  modular for rapid installation</a:t>
            </a:r>
          </a:p>
          <a:p>
            <a:r>
              <a:rPr lang="en-DE" dirty="0"/>
              <a:t>Tracker radius 40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dirty="0">
                <a:sym typeface="Wingdings" pitchFamily="2" charset="2"/>
              </a:rPr>
              <a:t> 60cm</a:t>
            </a:r>
            <a:r>
              <a:rPr lang="en-DE" dirty="0"/>
              <a:t>, B 3.5T; </a:t>
            </a:r>
            <a:r>
              <a:rPr lang="en-US" dirty="0" err="1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LxD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 =13 x 9m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 [CMS 21 x 15m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 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, ATLAS 45 x 25 m</a:t>
            </a:r>
            <a:r>
              <a:rPr lang="en-US" baseline="29000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ea typeface="Arial" charset="0"/>
                <a:cs typeface="Baskerville"/>
                <a:sym typeface="Arial" charset="0"/>
              </a:rPr>
              <a:t>]..</a:t>
            </a:r>
          </a:p>
          <a:p>
            <a:endParaRPr lang="en-DE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39A535-A042-7340-8F60-6F2DA6861E91}"/>
              </a:ext>
            </a:extLst>
          </p:cNvPr>
          <p:cNvSpPr txBox="1"/>
          <p:nvPr/>
        </p:nvSpPr>
        <p:spPr>
          <a:xfrm>
            <a:off x="1028125" y="0"/>
            <a:ext cx="2951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LHeC Detector Design 7/2020</a:t>
            </a:r>
          </a:p>
        </p:txBody>
      </p:sp>
    </p:spTree>
    <p:extLst>
      <p:ext uri="{BB962C8B-B14F-4D97-AF65-F5344CB8AC3E}">
        <p14:creationId xmlns:p14="http://schemas.microsoft.com/office/powerpoint/2010/main" val="582541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292" y="105005"/>
            <a:ext cx="9144000" cy="696498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Kinematics</a:t>
            </a:r>
            <a:r>
              <a:rPr lang="en-DE" sz="3600" dirty="0"/>
              <a:t>: </a:t>
            </a:r>
            <a:r>
              <a:rPr lang="en-DE" sz="2200" b="1" dirty="0">
                <a:solidFill>
                  <a:srgbClr val="002060"/>
                </a:solidFill>
              </a:rPr>
              <a:t>fwd</a:t>
            </a:r>
            <a:r>
              <a:rPr lang="en-DE" sz="2200" dirty="0">
                <a:solidFill>
                  <a:srgbClr val="002060"/>
                </a:solidFill>
              </a:rPr>
              <a:t>: in p beam direction,</a:t>
            </a:r>
            <a:r>
              <a:rPr lang="en-DE" sz="2200" b="1" dirty="0">
                <a:solidFill>
                  <a:srgbClr val="002060"/>
                </a:solidFill>
              </a:rPr>
              <a:t> </a:t>
            </a:r>
            <a:r>
              <a:rPr lang="en-DE" sz="2200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r>
              <a:rPr lang="en-DE" sz="2200" dirty="0">
                <a:solidFill>
                  <a:schemeClr val="accent4">
                    <a:lumMod val="50000"/>
                  </a:schemeClr>
                </a:solidFill>
              </a:rPr>
              <a:t>: e direction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C3B14-075B-0648-9B11-72D04E904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415" y="953429"/>
            <a:ext cx="5145286" cy="4646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CF82DB-4848-494F-8753-9268BB59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10" y="923067"/>
            <a:ext cx="5170781" cy="464645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F50154-3345-D94E-973D-02CB6B3294E4}"/>
              </a:ext>
            </a:extLst>
          </p:cNvPr>
          <p:cNvCxnSpPr/>
          <p:nvPr/>
        </p:nvCxnSpPr>
        <p:spPr>
          <a:xfrm>
            <a:off x="3603241" y="2508739"/>
            <a:ext cx="23328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5540B67-3334-0D44-B1B5-F9F000C740B5}"/>
              </a:ext>
            </a:extLst>
          </p:cNvPr>
          <p:cNvSpPr txBox="1"/>
          <p:nvPr/>
        </p:nvSpPr>
        <p:spPr>
          <a:xfrm>
            <a:off x="3003012" y="2907323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endParaRPr lang="en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8086DB-F7EA-D944-8EC2-8B4A25A5A0A5}"/>
              </a:ext>
            </a:extLst>
          </p:cNvPr>
          <p:cNvSpPr txBox="1"/>
          <p:nvPr/>
        </p:nvSpPr>
        <p:spPr>
          <a:xfrm>
            <a:off x="4185138" y="1863969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fwd</a:t>
            </a:r>
            <a:endParaRPr lang="en-DE" dirty="0">
              <a:solidFill>
                <a:srgbClr val="002060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0F57E8-507E-D14D-A4FB-CDF3BF337253}"/>
              </a:ext>
            </a:extLst>
          </p:cNvPr>
          <p:cNvCxnSpPr>
            <a:cxnSpLocks/>
          </p:cNvCxnSpPr>
          <p:nvPr/>
        </p:nvCxnSpPr>
        <p:spPr>
          <a:xfrm flipV="1">
            <a:off x="8733693" y="1987118"/>
            <a:ext cx="1927599" cy="33152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23A05A-C411-FE48-9ED7-885C79A31DD8}"/>
              </a:ext>
            </a:extLst>
          </p:cNvPr>
          <p:cNvSpPr txBox="1"/>
          <p:nvPr/>
        </p:nvSpPr>
        <p:spPr>
          <a:xfrm>
            <a:off x="10385062" y="3380990"/>
            <a:ext cx="55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fwd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2ED9F-87CD-2A49-AE12-87B291D776F0}"/>
              </a:ext>
            </a:extLst>
          </p:cNvPr>
          <p:cNvSpPr txBox="1"/>
          <p:nvPr/>
        </p:nvSpPr>
        <p:spPr>
          <a:xfrm>
            <a:off x="8634229" y="3934931"/>
            <a:ext cx="600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chemeClr val="accent4">
                    <a:lumMod val="50000"/>
                  </a:schemeClr>
                </a:solidFill>
              </a:rPr>
              <a:t>bwd</a:t>
            </a:r>
            <a:endParaRPr lang="en-DE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66E1E5-A098-1241-8261-E1FA8704C9C0}"/>
              </a:ext>
            </a:extLst>
          </p:cNvPr>
          <p:cNvSpPr txBox="1"/>
          <p:nvPr/>
        </p:nvSpPr>
        <p:spPr>
          <a:xfrm>
            <a:off x="537299" y="5459152"/>
            <a:ext cx="524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E</a:t>
            </a:r>
            <a:r>
              <a:rPr lang="en-DE" sz="1600" b="1" dirty="0"/>
              <a:t>lectrons </a:t>
            </a:r>
            <a:r>
              <a:rPr lang="en-DE" sz="1600" dirty="0"/>
              <a:t>in bwd direction have low energy (E’</a:t>
            </a:r>
            <a:r>
              <a:rPr lang="en-DE" sz="1600" baseline="-25000" dirty="0"/>
              <a:t>e</a:t>
            </a:r>
            <a:r>
              <a:rPr lang="en-DE" sz="1600" dirty="0"/>
              <a:t> &lt; E</a:t>
            </a:r>
            <a:r>
              <a:rPr lang="en-DE" sz="1600" baseline="-25000" dirty="0"/>
              <a:t>e</a:t>
            </a:r>
            <a:r>
              <a:rPr lang="en-DE" sz="1600" dirty="0"/>
              <a:t> beam)</a:t>
            </a:r>
          </a:p>
          <a:p>
            <a:r>
              <a:rPr lang="en-DE" sz="1600" dirty="0"/>
              <a:t>in fwd direction high energy up to Ep, </a:t>
            </a:r>
            <a:r>
              <a:rPr lang="en-DE" sz="1400" dirty="0"/>
              <a:t>Rutherford backscattering</a:t>
            </a:r>
          </a:p>
          <a:p>
            <a:r>
              <a:rPr lang="en-DE" sz="1600" dirty="0"/>
              <a:t>Q</a:t>
            </a:r>
            <a:r>
              <a:rPr lang="en-DE" sz="1600" baseline="30000" dirty="0"/>
              <a:t>2</a:t>
            </a:r>
            <a:r>
              <a:rPr lang="en-DE" sz="1600" dirty="0"/>
              <a:t>=1 GeV</a:t>
            </a:r>
            <a:r>
              <a:rPr lang="en-DE" sz="1600" baseline="30000" dirty="0"/>
              <a:t>2</a:t>
            </a:r>
            <a:r>
              <a:rPr lang="en-DE" sz="1600" dirty="0"/>
              <a:t> is 179</a:t>
            </a:r>
            <a:r>
              <a:rPr lang="en-DE" sz="1600" baseline="30000" dirty="0"/>
              <a:t>o</a:t>
            </a:r>
            <a:r>
              <a:rPr lang="en-DE" sz="1600" dirty="0"/>
              <a:t>, or eta =4.74 = ln tan theta/2, ~ E</a:t>
            </a:r>
            <a:r>
              <a:rPr lang="en-DE" sz="1600" baseline="-25000" dirty="0"/>
              <a:t>e</a:t>
            </a:r>
            <a:r>
              <a:rPr lang="en-DE" sz="1600" baseline="30000" dirty="0"/>
              <a:t>2</a:t>
            </a:r>
            <a:r>
              <a:rPr lang="en-DE" sz="1600" dirty="0"/>
              <a:t> 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B72BD-5A63-A049-BD66-EA39AFF1A49B}"/>
              </a:ext>
            </a:extLst>
          </p:cNvPr>
          <p:cNvSpPr txBox="1"/>
          <p:nvPr/>
        </p:nvSpPr>
        <p:spPr>
          <a:xfrm>
            <a:off x="7036788" y="5565767"/>
            <a:ext cx="47861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Hadrons in bwd direction have low energy E</a:t>
            </a:r>
            <a:r>
              <a:rPr lang="en-DE" sz="1600" baseline="-25000" dirty="0"/>
              <a:t>h</a:t>
            </a:r>
            <a:r>
              <a:rPr lang="en-DE" sz="1600" dirty="0"/>
              <a:t> &lt; E</a:t>
            </a:r>
            <a:r>
              <a:rPr lang="en-DE" sz="1600" baseline="-25000" dirty="0"/>
              <a:t>e</a:t>
            </a:r>
            <a:r>
              <a:rPr lang="en-DE" sz="1600" dirty="0"/>
              <a:t> beam</a:t>
            </a:r>
          </a:p>
          <a:p>
            <a:r>
              <a:rPr lang="en-GB" sz="1600" dirty="0"/>
              <a:t>i</a:t>
            </a:r>
            <a:r>
              <a:rPr lang="en-DE" sz="1600" dirty="0"/>
              <a:t>n fwd direction hadrons carry energy up to E</a:t>
            </a:r>
            <a:r>
              <a:rPr lang="en-DE" sz="1600" baseline="-25000" dirty="0"/>
              <a:t>p</a:t>
            </a:r>
            <a:r>
              <a:rPr lang="en-DE" sz="1600" dirty="0"/>
              <a:t>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CB2BB-6C1E-6543-9C61-1C49B8C204DF}"/>
              </a:ext>
            </a:extLst>
          </p:cNvPr>
          <p:cNvSpPr txBox="1"/>
          <p:nvPr/>
        </p:nvSpPr>
        <p:spPr>
          <a:xfrm>
            <a:off x="2525395" y="6313360"/>
            <a:ext cx="828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A</a:t>
            </a:r>
            <a:r>
              <a:rPr lang="en-DE" dirty="0">
                <a:solidFill>
                  <a:srgbClr val="002060"/>
                </a:solidFill>
                <a:sym typeface="Wingdings" pitchFamily="2" charset="2"/>
              </a:rPr>
              <a:t>symmetric energy coverage of LHeC detector. </a:t>
            </a:r>
            <a:r>
              <a:rPr lang="en-GB" dirty="0">
                <a:solidFill>
                  <a:srgbClr val="002060"/>
                </a:solidFill>
                <a:sym typeface="Wingdings" pitchFamily="2" charset="2"/>
              </a:rPr>
              <a:t>F</a:t>
            </a:r>
            <a:r>
              <a:rPr lang="en-DE" dirty="0">
                <a:solidFill>
                  <a:srgbClr val="002060"/>
                </a:solidFill>
                <a:sym typeface="Wingdings" pitchFamily="2" charset="2"/>
              </a:rPr>
              <a:t>wd region: resembles hh conditions</a:t>
            </a:r>
          </a:p>
        </p:txBody>
      </p:sp>
    </p:spTree>
    <p:extLst>
      <p:ext uri="{BB962C8B-B14F-4D97-AF65-F5344CB8AC3E}">
        <p14:creationId xmlns:p14="http://schemas.microsoft.com/office/powerpoint/2010/main" val="4086026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9DEB3-E6A4-2641-AAE7-59BFC4804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5" y="302737"/>
            <a:ext cx="6182138" cy="3699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C05F6-7174-6548-B1BD-9223DF865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0631"/>
            <a:ext cx="5697960" cy="2051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CE1F79-FF6B-1E44-BCF8-2EC5F2D8B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762" y="4460631"/>
            <a:ext cx="6182138" cy="20516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9873" y="173528"/>
            <a:ext cx="3332922" cy="591785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chemeClr val="accent4">
                    <a:lumMod val="50000"/>
                  </a:schemeClr>
                </a:solidFill>
              </a:rPr>
              <a:t>LHeC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 Calorimeters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7355B9-E2DB-9A40-ADDD-EAA29850C6C1}"/>
              </a:ext>
            </a:extLst>
          </p:cNvPr>
          <p:cNvSpPr txBox="1"/>
          <p:nvPr/>
        </p:nvSpPr>
        <p:spPr>
          <a:xfrm>
            <a:off x="6490254" y="965573"/>
            <a:ext cx="528253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DE" dirty="0"/>
              <a:t>omplete coverage to +- 5 in (pseudo)rapidity</a:t>
            </a:r>
          </a:p>
          <a:p>
            <a:endParaRPr lang="en-DE" dirty="0"/>
          </a:p>
          <a:p>
            <a:r>
              <a:rPr lang="en-DE" dirty="0"/>
              <a:t>Central Region: 2012: L</a:t>
            </a:r>
            <a:r>
              <a:rPr lang="en-GB" dirty="0"/>
              <a:t>A</a:t>
            </a:r>
            <a:r>
              <a:rPr lang="en-DE" dirty="0"/>
              <a:t>r, 2020 Sci/Fe option.</a:t>
            </a:r>
          </a:p>
          <a:p>
            <a:r>
              <a:rPr lang="en-DE" dirty="0"/>
              <a:t> </a:t>
            </a:r>
          </a:p>
          <a:p>
            <a:r>
              <a:rPr lang="en-DE" dirty="0"/>
              <a:t>Forward Region: dense, high energy jets of few TeV</a:t>
            </a:r>
          </a:p>
          <a:p>
            <a:endParaRPr lang="en-DE" dirty="0"/>
          </a:p>
          <a:p>
            <a:r>
              <a:rPr lang="en-DE" dirty="0"/>
              <a:t>H </a:t>
            </a:r>
            <a:r>
              <a:rPr lang="en-DE" sz="1400" dirty="0">
                <a:sym typeface="Wingdings" pitchFamily="2" charset="2"/>
              </a:rPr>
              <a:t></a:t>
            </a:r>
            <a:r>
              <a:rPr lang="en-DE" dirty="0">
                <a:sym typeface="Wingdings" pitchFamily="2" charset="2"/>
              </a:rPr>
              <a:t> </a:t>
            </a:r>
            <a:r>
              <a:rPr lang="en-DE" dirty="0"/>
              <a:t>bb and other reactions demand resolution of HFS</a:t>
            </a:r>
          </a:p>
          <a:p>
            <a:endParaRPr lang="en-DE" dirty="0"/>
          </a:p>
          <a:p>
            <a:r>
              <a:rPr lang="en-GB" dirty="0"/>
              <a:t>B</a:t>
            </a:r>
            <a:r>
              <a:rPr lang="en-DE" dirty="0"/>
              <a:t>ackward Region: in DIS only deposits of E &lt; E</a:t>
            </a:r>
            <a:r>
              <a:rPr lang="en-DE" baseline="-25000" dirty="0"/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F6063-1AEE-E945-9A18-E340C3B83F06}"/>
              </a:ext>
            </a:extLst>
          </p:cNvPr>
          <p:cNvSpPr txBox="1"/>
          <p:nvPr/>
        </p:nvSpPr>
        <p:spPr>
          <a:xfrm>
            <a:off x="1639957" y="3996370"/>
            <a:ext cx="1994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</a:t>
            </a:r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arrel Calorimeters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BB64D-DB0A-8545-8A53-C5DECB6F6303}"/>
              </a:ext>
            </a:extLst>
          </p:cNvPr>
          <p:cNvSpPr txBox="1"/>
          <p:nvPr/>
        </p:nvSpPr>
        <p:spPr>
          <a:xfrm>
            <a:off x="7175057" y="3874077"/>
            <a:ext cx="3210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Forward/Backward Calorimeters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A92CF-58BD-5448-BBAF-47EA021F343F}"/>
              </a:ext>
            </a:extLst>
          </p:cNvPr>
          <p:cNvSpPr txBox="1"/>
          <p:nvPr/>
        </p:nvSpPr>
        <p:spPr>
          <a:xfrm>
            <a:off x="10129391" y="6512314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arXiv:2007.14491</a:t>
            </a:r>
          </a:p>
        </p:txBody>
      </p:sp>
    </p:spTree>
    <p:extLst>
      <p:ext uri="{BB962C8B-B14F-4D97-AF65-F5344CB8AC3E}">
        <p14:creationId xmlns:p14="http://schemas.microsoft.com/office/powerpoint/2010/main" val="43660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25C1-EA22-C743-B6DD-9BC1B2AA6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5767"/>
          </a:xfrm>
        </p:spPr>
        <p:txBody>
          <a:bodyPr>
            <a:normAutofit/>
          </a:bodyPr>
          <a:lstStyle/>
          <a:p>
            <a:r>
              <a:rPr lang="en-US" sz="4000" dirty="0"/>
              <a:t>Project and Accelerator</a:t>
            </a:r>
          </a:p>
        </p:txBody>
      </p:sp>
    </p:spTree>
    <p:extLst>
      <p:ext uri="{BB962C8B-B14F-4D97-AF65-F5344CB8AC3E}">
        <p14:creationId xmlns:p14="http://schemas.microsoft.com/office/powerpoint/2010/main" val="3555928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034" y="357050"/>
            <a:ext cx="9144000" cy="597107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The LHeC Detector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5783B-E66A-E849-97DE-8C57A55FD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68" y="3651579"/>
            <a:ext cx="9143961" cy="30970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A90C4-2EA2-3A4D-8233-6416B7418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82" y="357050"/>
            <a:ext cx="9370804" cy="3230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FAC29D-52AC-F340-B751-A5B320934CD0}"/>
              </a:ext>
            </a:extLst>
          </p:cNvPr>
          <p:cNvSpPr txBox="1"/>
          <p:nvPr/>
        </p:nvSpPr>
        <p:spPr>
          <a:xfrm>
            <a:off x="10009553" y="541376"/>
            <a:ext cx="1839158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Inner Tracker</a:t>
            </a:r>
          </a:p>
          <a:p>
            <a:endParaRPr lang="en-GB" dirty="0"/>
          </a:p>
          <a:p>
            <a:r>
              <a:rPr lang="en-GB" dirty="0"/>
              <a:t>R</a:t>
            </a:r>
            <a:r>
              <a:rPr lang="en-DE" dirty="0"/>
              <a:t>apidity to ~5</a:t>
            </a:r>
          </a:p>
          <a:p>
            <a:endParaRPr lang="en-DE" dirty="0"/>
          </a:p>
          <a:p>
            <a:r>
              <a:rPr lang="en-DE" dirty="0"/>
              <a:t>r</a:t>
            </a:r>
            <a:r>
              <a:rPr lang="en-DE" baseline="-25000" dirty="0"/>
              <a:t>O</a:t>
            </a:r>
            <a:r>
              <a:rPr lang="en-DE" dirty="0"/>
              <a:t> = 60 cm</a:t>
            </a:r>
          </a:p>
          <a:p>
            <a:endParaRPr lang="en-DE" dirty="0"/>
          </a:p>
          <a:p>
            <a:r>
              <a:rPr lang="en-DE" dirty="0"/>
              <a:t>impact resolution</a:t>
            </a:r>
          </a:p>
          <a:p>
            <a:r>
              <a:rPr lang="en-DE" dirty="0"/>
              <a:t>5-10 µm </a:t>
            </a:r>
          </a:p>
          <a:p>
            <a:endParaRPr lang="en-DE" dirty="0"/>
          </a:p>
          <a:p>
            <a:r>
              <a:rPr lang="en-DE" dirty="0"/>
              <a:t>40.7 m</a:t>
            </a:r>
            <a:r>
              <a:rPr lang="en-DE" baseline="30000" dirty="0"/>
              <a:t>2</a:t>
            </a:r>
            <a:r>
              <a:rPr lang="en-DE" dirty="0"/>
              <a:t> Si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3F0D6-35D0-2047-87AD-7ABBEF928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5203" y="3939146"/>
            <a:ext cx="2335625" cy="210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7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25C1-EA22-C743-B6DD-9BC1B2AA6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5767"/>
          </a:xfrm>
        </p:spPr>
        <p:txBody>
          <a:bodyPr>
            <a:normAutofit/>
          </a:bodyPr>
          <a:lstStyle/>
          <a:p>
            <a:r>
              <a:rPr lang="en-US" sz="4000" dirty="0"/>
              <a:t>PERLE</a:t>
            </a:r>
          </a:p>
        </p:txBody>
      </p:sp>
    </p:spTree>
    <p:extLst>
      <p:ext uri="{BB962C8B-B14F-4D97-AF65-F5344CB8AC3E}">
        <p14:creationId xmlns:p14="http://schemas.microsoft.com/office/powerpoint/2010/main" val="2634795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4E036-BEF4-9B49-8EDC-733F87C96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5" y="103678"/>
            <a:ext cx="10876789" cy="6018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9B021F-75CB-804D-96D5-5CF590E268CB}"/>
              </a:ext>
            </a:extLst>
          </p:cNvPr>
          <p:cNvSpPr txBox="1"/>
          <p:nvPr/>
        </p:nvSpPr>
        <p:spPr>
          <a:xfrm>
            <a:off x="231818" y="6181857"/>
            <a:ext cx="1145236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PERLE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progressing</a:t>
            </a:r>
            <a:r>
              <a:rPr lang="de-DE" dirty="0"/>
              <a:t> (</a:t>
            </a:r>
            <a:r>
              <a:rPr lang="de-DE" dirty="0" err="1"/>
              <a:t>source</a:t>
            </a:r>
            <a:r>
              <a:rPr lang="de-DE" dirty="0"/>
              <a:t>, </a:t>
            </a:r>
            <a:r>
              <a:rPr lang="de-DE" dirty="0" err="1"/>
              <a:t>injector</a:t>
            </a:r>
            <a:r>
              <a:rPr lang="de-DE" dirty="0"/>
              <a:t>, </a:t>
            </a:r>
            <a:r>
              <a:rPr lang="de-DE" dirty="0" err="1"/>
              <a:t>magnets</a:t>
            </a:r>
            <a:r>
              <a:rPr lang="de-DE" dirty="0"/>
              <a:t>, HOMs.. –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safety</a:t>
            </a:r>
            <a:r>
              <a:rPr lang="de-DE" dirty="0"/>
              <a:t> -  in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recognition</a:t>
            </a:r>
            <a:r>
              <a:rPr lang="de-DE" dirty="0"/>
              <a:t>). International </a:t>
            </a:r>
            <a:r>
              <a:rPr lang="de-DE" dirty="0" err="1"/>
              <a:t>Collaboration</a:t>
            </a:r>
            <a:endParaRPr lang="de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D61269-F6D9-224C-831E-B396B5ACEA29}"/>
              </a:ext>
            </a:extLst>
          </p:cNvPr>
          <p:cNvSpPr txBox="1"/>
          <p:nvPr/>
        </p:nvSpPr>
        <p:spPr>
          <a:xfrm>
            <a:off x="115911" y="6563745"/>
            <a:ext cx="2323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Max Klein, Chavannes, 24.10.2019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47554-7A4D-C54D-BAEA-56DBF6B392E9}"/>
              </a:ext>
            </a:extLst>
          </p:cNvPr>
          <p:cNvSpPr txBox="1"/>
          <p:nvPr/>
        </p:nvSpPr>
        <p:spPr>
          <a:xfrm>
            <a:off x="11771290" y="64632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3165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917" y="79249"/>
            <a:ext cx="9144000" cy="601334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chemeClr val="accent2">
                    <a:lumMod val="50000"/>
                  </a:schemeClr>
                </a:solidFill>
              </a:rPr>
              <a:t>SRF Cavities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DCD91-030C-C24F-A8CE-E48A1CB1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67" y="862933"/>
            <a:ext cx="9534900" cy="156226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D55D45-692A-ED41-902F-72C3A4C8D603}"/>
              </a:ext>
            </a:extLst>
          </p:cNvPr>
          <p:cNvSpPr txBox="1"/>
          <p:nvPr/>
        </p:nvSpPr>
        <p:spPr>
          <a:xfrm>
            <a:off x="9673680" y="2138439"/>
            <a:ext cx="1128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>
                <a:solidFill>
                  <a:schemeClr val="bg1">
                    <a:lumMod val="50000"/>
                  </a:schemeClr>
                </a:solidFill>
              </a:rPr>
              <a:t>Bob Rimmer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D4A8A-C374-4745-A6D6-E503EA5C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71" y="2978200"/>
            <a:ext cx="6172653" cy="3587754"/>
          </a:xfrm>
          <a:prstGeom prst="rect">
            <a:avLst/>
          </a:prstGeom>
          <a:ln>
            <a:solidFill>
              <a:srgbClr val="6F7F5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D4DB9C-1844-1644-96FD-ABB5B4AAD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16" y="2978200"/>
            <a:ext cx="4888913" cy="3587754"/>
          </a:xfrm>
          <a:prstGeom prst="rect">
            <a:avLst/>
          </a:prstGeom>
          <a:ln>
            <a:solidFill>
              <a:srgbClr val="6F7F56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F93242-B22C-F649-9D06-A2E584F71938}"/>
              </a:ext>
            </a:extLst>
          </p:cNvPr>
          <p:cNvSpPr txBox="1"/>
          <p:nvPr/>
        </p:nvSpPr>
        <p:spPr>
          <a:xfrm>
            <a:off x="6948816" y="2609531"/>
            <a:ext cx="475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rgbClr val="C00000"/>
                </a:solidFill>
              </a:rPr>
              <a:t>PERLE/LHeC (20 x 6 mA) and FCC-ee 802MHz Nb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75E70-EFDE-D44F-B183-898FD787DFCF}"/>
              </a:ext>
            </a:extLst>
          </p:cNvPr>
          <p:cNvSpPr txBox="1"/>
          <p:nvPr/>
        </p:nvSpPr>
        <p:spPr>
          <a:xfrm>
            <a:off x="472965" y="3275111"/>
            <a:ext cx="3844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>
                <a:solidFill>
                  <a:srgbClr val="C00000"/>
                </a:solidFill>
              </a:rPr>
              <a:t>Frank Marhauser et al. at Jlab (FM talk at PERLE workshop)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0AE699-8EB6-BD4E-833F-A8666B475903}"/>
              </a:ext>
            </a:extLst>
          </p:cNvPr>
          <p:cNvSpPr txBox="1"/>
          <p:nvPr/>
        </p:nvSpPr>
        <p:spPr>
          <a:xfrm>
            <a:off x="10784235" y="1433857"/>
            <a:ext cx="105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r>
              <a:rPr lang="en-GB" sz="1400" dirty="0">
                <a:solidFill>
                  <a:srgbClr val="C00000"/>
                </a:solidFill>
                <a:sym typeface="Wingdings" pitchFamily="2" charset="2"/>
              </a:rPr>
              <a:t> </a:t>
            </a:r>
            <a:r>
              <a:rPr lang="en-GB" sz="1400" dirty="0">
                <a:solidFill>
                  <a:srgbClr val="C00000"/>
                </a:solidFill>
              </a:rPr>
              <a:t>f</a:t>
            </a:r>
            <a:r>
              <a:rPr lang="en-DE" sz="1400" dirty="0">
                <a:solidFill>
                  <a:srgbClr val="C00000"/>
                </a:solidFill>
              </a:rPr>
              <a:t> &lt; 1 GHz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CC4F15-F824-B149-ADFA-FDA739E40578}"/>
              </a:ext>
            </a:extLst>
          </p:cNvPr>
          <p:cNvSpPr txBox="1"/>
          <p:nvPr/>
        </p:nvSpPr>
        <p:spPr>
          <a:xfrm>
            <a:off x="11813061" y="6392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17895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2F9-DCFB-8A49-905E-4D3F59591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612" y="112997"/>
            <a:ext cx="8450040" cy="601334"/>
          </a:xfrm>
        </p:spPr>
        <p:txBody>
          <a:bodyPr>
            <a:normAutofit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Low Energy Physics with ERLs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B1B68C-4CBE-8A48-9F3C-0501166CD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94" y="1001165"/>
            <a:ext cx="5568533" cy="3542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87EEA6-1EB5-B348-8797-7099E1E298C7}"/>
              </a:ext>
            </a:extLst>
          </p:cNvPr>
          <p:cNvSpPr/>
          <p:nvPr/>
        </p:nvSpPr>
        <p:spPr>
          <a:xfrm>
            <a:off x="3434910" y="4134946"/>
            <a:ext cx="1050325" cy="75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63725D-E716-1B4C-AA2D-19A28FB3283C}"/>
              </a:ext>
            </a:extLst>
          </p:cNvPr>
          <p:cNvSpPr txBox="1"/>
          <p:nvPr/>
        </p:nvSpPr>
        <p:spPr>
          <a:xfrm>
            <a:off x="3624102" y="2199323"/>
            <a:ext cx="861133" cy="5232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DE" sz="1400" dirty="0"/>
              <a:t>0.15mA</a:t>
            </a:r>
          </a:p>
          <a:p>
            <a:r>
              <a:rPr lang="en-DE" sz="1400" dirty="0"/>
              <a:t>polarised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3B6C25-C330-F64F-BB3D-0070DF29EA58}"/>
              </a:ext>
            </a:extLst>
          </p:cNvPr>
          <p:cNvSpPr txBox="1"/>
          <p:nvPr/>
        </p:nvSpPr>
        <p:spPr>
          <a:xfrm>
            <a:off x="176017" y="2421177"/>
            <a:ext cx="1114408" cy="5232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DE" sz="1400" dirty="0"/>
              <a:t>1mA (HOM!)</a:t>
            </a:r>
          </a:p>
          <a:p>
            <a:r>
              <a:rPr lang="en-DE" sz="1400" dirty="0"/>
              <a:t>105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DB9E5D-BED0-3345-B402-F1BF4FEA31B3}"/>
              </a:ext>
            </a:extLst>
          </p:cNvPr>
          <p:cNvSpPr txBox="1"/>
          <p:nvPr/>
        </p:nvSpPr>
        <p:spPr>
          <a:xfrm>
            <a:off x="337931" y="4549676"/>
            <a:ext cx="529747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/>
              <a:t>- 1.3 GHz, two ELBE type cryomodules, up to 3 passes</a:t>
            </a:r>
          </a:p>
          <a:p>
            <a:r>
              <a:rPr lang="en-DE" sz="1600" dirty="0"/>
              <a:t>- New building, beam by 2024</a:t>
            </a:r>
          </a:p>
          <a:p>
            <a:r>
              <a:rPr lang="en-DE" sz="1600" dirty="0"/>
              <a:t>- Polarimetry to 0.5% precision</a:t>
            </a:r>
          </a:p>
          <a:p>
            <a:r>
              <a:rPr lang="en-DE" sz="1600" dirty="0"/>
              <a:t>- Current upgrade (unpolarised to 10 mA)</a:t>
            </a:r>
          </a:p>
          <a:p>
            <a:endParaRPr lang="en-DE" dirty="0"/>
          </a:p>
          <a:p>
            <a:r>
              <a:rPr lang="en-DE" sz="1600" dirty="0"/>
              <a:t>P2 – external target sin</a:t>
            </a:r>
            <a:r>
              <a:rPr lang="en-DE" sz="1600" baseline="30000" dirty="0"/>
              <a:t>2</a:t>
            </a:r>
            <a:r>
              <a:rPr lang="en-DE" sz="1600" dirty="0"/>
              <a:t>O, w/o energy recovery (“EB”)</a:t>
            </a:r>
          </a:p>
          <a:p>
            <a:r>
              <a:rPr lang="en-DE" sz="1600" dirty="0"/>
              <a:t>MAGIX – gas jet internal target, dark photons, p radius (“ER”)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D8FB0-72C5-004B-A819-C1AF377AE5BE}"/>
              </a:ext>
            </a:extLst>
          </p:cNvPr>
          <p:cNvSpPr txBox="1"/>
          <p:nvPr/>
        </p:nvSpPr>
        <p:spPr>
          <a:xfrm>
            <a:off x="3434910" y="1135074"/>
            <a:ext cx="237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dirty="0">
                <a:solidFill>
                  <a:srgbClr val="002060"/>
                </a:solidFill>
              </a:rPr>
              <a:t>MESA at Mainz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81A9DC-FECE-E845-921A-F6502BAD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8432" y="1326693"/>
            <a:ext cx="3288405" cy="15194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93B83A-273B-2C4D-A640-56AF0BD884C7}"/>
              </a:ext>
            </a:extLst>
          </p:cNvPr>
          <p:cNvSpPr txBox="1"/>
          <p:nvPr/>
        </p:nvSpPr>
        <p:spPr>
          <a:xfrm>
            <a:off x="6789095" y="829806"/>
            <a:ext cx="55865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Proton Radius Puzzle  </a:t>
            </a:r>
            <a:r>
              <a:rPr lang="en-DE" sz="1400" dirty="0"/>
              <a:t>[role for high intensity ERL, </a:t>
            </a:r>
            <a:r>
              <a:rPr lang="en-DE" sz="1200" dirty="0"/>
              <a:t>Jan Bernauer</a:t>
            </a:r>
          </a:p>
          <a:p>
            <a:r>
              <a:rPr lang="en-DE" sz="1200" dirty="0"/>
              <a:t>                                                                                                                ERL Symposium 6/21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64ED6-7F79-6646-88FB-28AC2C709963}"/>
              </a:ext>
            </a:extLst>
          </p:cNvPr>
          <p:cNvSpPr txBox="1"/>
          <p:nvPr/>
        </p:nvSpPr>
        <p:spPr>
          <a:xfrm>
            <a:off x="7166113" y="2944397"/>
            <a:ext cx="4415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200" dirty="0"/>
              <a:t>AMBER (CERN), MUSE (PSI), PRAD (Jlab), ULQ2 (Tohoku), Mainz .. 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D4FE12-9502-ED43-A485-0E8B69A1B3CE}"/>
              </a:ext>
            </a:extLst>
          </p:cNvPr>
          <p:cNvSpPr txBox="1"/>
          <p:nvPr/>
        </p:nvSpPr>
        <p:spPr>
          <a:xfrm>
            <a:off x="6887817" y="3466325"/>
            <a:ext cx="4604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Nuclear Photonics </a:t>
            </a:r>
            <a:r>
              <a:rPr lang="en-DE" sz="1400" dirty="0"/>
              <a:t>[inverse y’s: L(PERLE) = O(10</a:t>
            </a:r>
            <a:r>
              <a:rPr lang="en-DE" sz="1400" baseline="30000" dirty="0"/>
              <a:t>3</a:t>
            </a:r>
            <a:r>
              <a:rPr lang="en-DE" sz="1400" dirty="0"/>
              <a:t>) L(ELI)]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88ADD-0398-DA4C-93E7-A71F6A70E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38" y="6590904"/>
            <a:ext cx="3250372" cy="1951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9D3D51-1EFF-D542-A587-BE706F2D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6664" y="3788936"/>
            <a:ext cx="4178196" cy="5664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DDA13E-1F98-5F46-BDDF-383A2CB776F3}"/>
              </a:ext>
            </a:extLst>
          </p:cNvPr>
          <p:cNvSpPr txBox="1"/>
          <p:nvPr/>
        </p:nvSpPr>
        <p:spPr>
          <a:xfrm>
            <a:off x="8347467" y="4355410"/>
            <a:ext cx="1730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</a:t>
            </a:r>
            <a:r>
              <a:rPr lang="en-DE" sz="1200" dirty="0"/>
              <a:t>une 17, 2021, to appear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2EB424-E2D2-624A-8A31-13D6D8C1FB41}"/>
              </a:ext>
            </a:extLst>
          </p:cNvPr>
          <p:cNvSpPr txBox="1"/>
          <p:nvPr/>
        </p:nvSpPr>
        <p:spPr>
          <a:xfrm>
            <a:off x="6887817" y="5209251"/>
            <a:ext cx="312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Electrons Probing Exotic Nuclei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DA83B-12E5-8F48-B0EF-61A66290A7C4}"/>
              </a:ext>
            </a:extLst>
          </p:cNvPr>
          <p:cNvSpPr txBox="1"/>
          <p:nvPr/>
        </p:nvSpPr>
        <p:spPr>
          <a:xfrm>
            <a:off x="7221271" y="5659117"/>
            <a:ext cx="4630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New field, pioneering: SCRIT@RIKEN, </a:t>
            </a:r>
            <a:r>
              <a:rPr lang="en-GB" sz="1200" dirty="0"/>
              <a:t>PRL 118, 2017</a:t>
            </a:r>
            <a:endParaRPr lang="en-DE" sz="1200" dirty="0"/>
          </a:p>
          <a:p>
            <a:r>
              <a:rPr lang="en-DE" sz="1600" dirty="0"/>
              <a:t>PERLE 500 MeV, 20mA, DESTIN project at Orsay</a:t>
            </a:r>
          </a:p>
          <a:p>
            <a:r>
              <a:rPr lang="en-DE" sz="1600" dirty="0"/>
              <a:t>Outlook: eRI facility at GANIL (Caen, F) 200mA, </a:t>
            </a:r>
            <a:r>
              <a:rPr lang="en-DE" sz="1200" dirty="0"/>
              <a:t>~</a:t>
            </a:r>
            <a:r>
              <a:rPr lang="en-DE" sz="1600" dirty="0"/>
              <a:t>2040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14784A-AD47-A144-9C7B-55D22E276032}"/>
              </a:ext>
            </a:extLst>
          </p:cNvPr>
          <p:cNvSpPr txBox="1"/>
          <p:nvPr/>
        </p:nvSpPr>
        <p:spPr>
          <a:xfrm>
            <a:off x="8679876" y="242809"/>
            <a:ext cx="3201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hree examples from L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ng Write-UP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848D29-64BF-4443-9256-51BC8B52B1B5}"/>
              </a:ext>
            </a:extLst>
          </p:cNvPr>
          <p:cNvSpPr txBox="1"/>
          <p:nvPr/>
        </p:nvSpPr>
        <p:spPr>
          <a:xfrm>
            <a:off x="7201393" y="4699487"/>
            <a:ext cx="5005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also: IGS: nuclear security, novel medical isotope research</a:t>
            </a:r>
            <a:endParaRPr lang="en-DE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92F82F-6CCD-4743-8682-8C66FB8FD0C4}"/>
              </a:ext>
            </a:extLst>
          </p:cNvPr>
          <p:cNvSpPr txBox="1"/>
          <p:nvPr/>
        </p:nvSpPr>
        <p:spPr>
          <a:xfrm>
            <a:off x="2586241" y="5903264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E52781-7B1C-9E40-85BC-1384A6FB098E}"/>
              </a:ext>
            </a:extLst>
          </p:cNvPr>
          <p:cNvSpPr txBox="1"/>
          <p:nvPr/>
        </p:nvSpPr>
        <p:spPr>
          <a:xfrm>
            <a:off x="11751276" y="639284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247768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61A493E-8158-2141-AD6C-2B98C8C6F1A0}"/>
              </a:ext>
            </a:extLst>
          </p:cNvPr>
          <p:cNvSpPr txBox="1"/>
          <p:nvPr/>
        </p:nvSpPr>
        <p:spPr>
          <a:xfrm>
            <a:off x="716265" y="286296"/>
            <a:ext cx="1837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3600" b="1" dirty="0">
                <a:solidFill>
                  <a:srgbClr val="6F7F56"/>
                </a:solidFill>
              </a:rPr>
              <a:t>Facilities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ED1710-68C3-124C-A14C-E80B9053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65" y="1335675"/>
            <a:ext cx="6254423" cy="4169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616434-8F5C-844C-B47F-E444C474C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158" y="1230288"/>
            <a:ext cx="5292039" cy="44538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0506C-3C61-2641-A4F5-4B2A6879B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229" y="932627"/>
            <a:ext cx="5185178" cy="3526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7B89D-25C2-2443-8845-6EEC22380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384" y="5609967"/>
            <a:ext cx="5278380" cy="114210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A5C2630-E2A5-634B-BED6-10731AA2C93D}"/>
              </a:ext>
            </a:extLst>
          </p:cNvPr>
          <p:cNvCxnSpPr/>
          <p:nvPr/>
        </p:nvCxnSpPr>
        <p:spPr>
          <a:xfrm>
            <a:off x="6569730" y="1066375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79FF34-7771-5D48-B893-3695F313AC68}"/>
              </a:ext>
            </a:extLst>
          </p:cNvPr>
          <p:cNvCxnSpPr/>
          <p:nvPr/>
        </p:nvCxnSpPr>
        <p:spPr>
          <a:xfrm>
            <a:off x="6606520" y="1754802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5E7500-2EC0-7048-A2F4-7FB971BB4ED3}"/>
              </a:ext>
            </a:extLst>
          </p:cNvPr>
          <p:cNvCxnSpPr/>
          <p:nvPr/>
        </p:nvCxnSpPr>
        <p:spPr>
          <a:xfrm>
            <a:off x="6627540" y="2889922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17D591-824C-1B42-B229-0444D83B7F49}"/>
              </a:ext>
            </a:extLst>
          </p:cNvPr>
          <p:cNvCxnSpPr/>
          <p:nvPr/>
        </p:nvCxnSpPr>
        <p:spPr>
          <a:xfrm>
            <a:off x="6638050" y="3552067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16EC8E-3738-0B4A-9F53-007331C4173F}"/>
              </a:ext>
            </a:extLst>
          </p:cNvPr>
          <p:cNvCxnSpPr/>
          <p:nvPr/>
        </p:nvCxnSpPr>
        <p:spPr>
          <a:xfrm>
            <a:off x="6648560" y="4519011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4F2D70-9857-7F49-BD37-275401B8FF82}"/>
              </a:ext>
            </a:extLst>
          </p:cNvPr>
          <p:cNvCxnSpPr/>
          <p:nvPr/>
        </p:nvCxnSpPr>
        <p:spPr>
          <a:xfrm>
            <a:off x="6638050" y="5790760"/>
            <a:ext cx="21530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5D13D8-38E0-1D4D-91B9-34F30B76DE32}"/>
              </a:ext>
            </a:extLst>
          </p:cNvPr>
          <p:cNvSpPr txBox="1"/>
          <p:nvPr/>
        </p:nvSpPr>
        <p:spPr>
          <a:xfrm>
            <a:off x="483474" y="5956435"/>
            <a:ext cx="583505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H</a:t>
            </a:r>
            <a:r>
              <a:rPr lang="en-DE" dirty="0">
                <a:solidFill>
                  <a:srgbClr val="002060"/>
                </a:solidFill>
              </a:rPr>
              <a:t>igh current sources,  SRF to take </a:t>
            </a:r>
            <a:r>
              <a:rPr lang="en-DE" sz="1400" dirty="0">
                <a:solidFill>
                  <a:srgbClr val="002060"/>
                </a:solidFill>
              </a:rPr>
              <a:t>~</a:t>
            </a:r>
            <a:r>
              <a:rPr lang="en-DE" dirty="0">
                <a:solidFill>
                  <a:srgbClr val="002060"/>
                </a:solidFill>
              </a:rPr>
              <a:t>100 mA load and high Q</a:t>
            </a:r>
            <a:r>
              <a:rPr lang="en-DE" baseline="-25000" dirty="0">
                <a:solidFill>
                  <a:srgbClr val="002060"/>
                </a:solidFill>
              </a:rPr>
              <a:t>0</a:t>
            </a:r>
          </a:p>
          <a:p>
            <a:r>
              <a:rPr lang="en-DE" dirty="0">
                <a:solidFill>
                  <a:srgbClr val="002060"/>
                </a:solidFill>
              </a:rPr>
              <a:t>CSR, HOMs, small emittance, efficient </a:t>
            </a:r>
            <a:r>
              <a:rPr lang="en-GB" dirty="0">
                <a:solidFill>
                  <a:srgbClr val="002060"/>
                </a:solidFill>
              </a:rPr>
              <a:t>multi-turn operation</a:t>
            </a:r>
            <a:endParaRPr lang="en-DE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79EBC-E580-1E47-8197-B6D450CD1EFA}"/>
              </a:ext>
            </a:extLst>
          </p:cNvPr>
          <p:cNvSpPr txBox="1"/>
          <p:nvPr/>
        </p:nvSpPr>
        <p:spPr>
          <a:xfrm>
            <a:off x="483474" y="5633047"/>
            <a:ext cx="378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M</a:t>
            </a:r>
            <a:r>
              <a:rPr lang="en-DE" dirty="0">
                <a:solidFill>
                  <a:srgbClr val="002060"/>
                </a:solidFill>
              </a:rPr>
              <a:t>ain goals of development and study: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056813-F0C4-1C48-BA16-F201F3524DAF}"/>
              </a:ext>
            </a:extLst>
          </p:cNvPr>
          <p:cNvSpPr/>
          <p:nvPr/>
        </p:nvSpPr>
        <p:spPr>
          <a:xfrm>
            <a:off x="6603158" y="609461"/>
            <a:ext cx="5292039" cy="6142612"/>
          </a:xfrm>
          <a:prstGeom prst="rect">
            <a:avLst/>
          </a:prstGeom>
          <a:noFill/>
          <a:ln w="25400">
            <a:solidFill>
              <a:srgbClr val="6F7F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E2391F-F3C3-8A42-B1E4-48678C42ECD1}"/>
              </a:ext>
            </a:extLst>
          </p:cNvPr>
          <p:cNvSpPr txBox="1"/>
          <p:nvPr/>
        </p:nvSpPr>
        <p:spPr>
          <a:xfrm>
            <a:off x="6559384" y="143864"/>
            <a:ext cx="5551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6F7F56"/>
                </a:solidFill>
              </a:rPr>
              <a:t>Current and coming activities </a:t>
            </a:r>
            <a:r>
              <a:rPr lang="en-GB" sz="1400" dirty="0">
                <a:solidFill>
                  <a:srgbClr val="6F7F56"/>
                </a:solidFill>
              </a:rPr>
              <a:t>[</a:t>
            </a:r>
            <a:r>
              <a:rPr lang="en-DE" sz="1400" dirty="0">
                <a:solidFill>
                  <a:srgbClr val="6F7F56"/>
                </a:solidFill>
              </a:rPr>
              <a:t>from an Interim ERL report 7/21]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625DB4B-EDB7-AB45-AE6A-3210B1B8E791}"/>
              </a:ext>
            </a:extLst>
          </p:cNvPr>
          <p:cNvCxnSpPr/>
          <p:nvPr/>
        </p:nvCxnSpPr>
        <p:spPr>
          <a:xfrm>
            <a:off x="4732638" y="5350476"/>
            <a:ext cx="13633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BC9704-E4C9-574B-9461-EFE18963566A}"/>
              </a:ext>
            </a:extLst>
          </p:cNvPr>
          <p:cNvSpPr txBox="1"/>
          <p:nvPr/>
        </p:nvSpPr>
        <p:spPr>
          <a:xfrm>
            <a:off x="4819135" y="5350476"/>
            <a:ext cx="1377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</a:t>
            </a:r>
            <a:r>
              <a:rPr lang="en-DE" sz="1400" dirty="0"/>
              <a:t>echnology limit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A28201-A2F3-E248-B08C-BD85D0DBF482}"/>
              </a:ext>
            </a:extLst>
          </p:cNvPr>
          <p:cNvCxnSpPr>
            <a:cxnSpLocks/>
          </p:cNvCxnSpPr>
          <p:nvPr/>
        </p:nvCxnSpPr>
        <p:spPr>
          <a:xfrm flipV="1">
            <a:off x="6344245" y="2385165"/>
            <a:ext cx="0" cy="21513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BBB0491-8455-6642-AE77-FD9206F116EC}"/>
              </a:ext>
            </a:extLst>
          </p:cNvPr>
          <p:cNvSpPr txBox="1"/>
          <p:nvPr/>
        </p:nvSpPr>
        <p:spPr>
          <a:xfrm rot="16200000">
            <a:off x="5471582" y="3398178"/>
            <a:ext cx="1968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SRF Technology, Funding</a:t>
            </a:r>
            <a:endParaRPr lang="en-DE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D570DC-8FDF-D14D-9953-0AC05CBC1E43}"/>
              </a:ext>
            </a:extLst>
          </p:cNvPr>
          <p:cNvSpPr txBox="1"/>
          <p:nvPr/>
        </p:nvSpPr>
        <p:spPr>
          <a:xfrm>
            <a:off x="2394134" y="973828"/>
            <a:ext cx="3907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E</a:t>
            </a:r>
            <a:r>
              <a:rPr lang="en-DE" sz="1600" dirty="0">
                <a:solidFill>
                  <a:schemeClr val="bg1">
                    <a:lumMod val="50000"/>
                  </a:schemeClr>
                </a:solidFill>
              </a:rPr>
              <a:t>lectron beam energy [MeV] vs current [mA]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473A3D-E114-3243-B8EF-736E9664B4D9}"/>
              </a:ext>
            </a:extLst>
          </p:cNvPr>
          <p:cNvSpPr txBox="1"/>
          <p:nvPr/>
        </p:nvSpPr>
        <p:spPr>
          <a:xfrm>
            <a:off x="11899560" y="63928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accent4">
                    <a:lumMod val="50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18416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313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arXiv:2007.14491, </a:t>
            </a:r>
            <a:r>
              <a:rPr lang="en-US" dirty="0" err="1">
                <a:solidFill>
                  <a:srgbClr val="C00000"/>
                </a:solidFill>
              </a:rPr>
              <a:t>J.Phys.G</a:t>
            </a:r>
            <a:r>
              <a:rPr lang="en-US" dirty="0">
                <a:solidFill>
                  <a:srgbClr val="C00000"/>
                </a:solidFill>
              </a:rPr>
              <a:t> to appear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17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E8FA0A8-2667-9E40-A5CA-F7D4706C9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577" y="3386352"/>
            <a:ext cx="1622575" cy="16278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24438E-9DBE-E149-B7F3-B91EA12BE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3225" y="-32292"/>
            <a:ext cx="9144000" cy="607046"/>
          </a:xfrm>
        </p:spPr>
        <p:txBody>
          <a:bodyPr>
            <a:normAutofit/>
          </a:bodyPr>
          <a:lstStyle/>
          <a:p>
            <a:r>
              <a:rPr lang="en-US" sz="3200" dirty="0"/>
              <a:t>ERL: Accelerator Energy Frontier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C5831-0676-B94F-9017-6E4365D60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01" y="379843"/>
            <a:ext cx="2236923" cy="793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B0DF83-5801-5D4A-94F7-C85864AE3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045" y="570619"/>
            <a:ext cx="10922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DD4E9-409B-394A-AD0E-0D5242628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901" y="1429161"/>
            <a:ext cx="3561498" cy="2508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DA2F5-87E6-1E48-BD89-EB5C73D57B3D}"/>
              </a:ext>
            </a:extLst>
          </p:cNvPr>
          <p:cNvSpPr txBox="1"/>
          <p:nvPr/>
        </p:nvSpPr>
        <p:spPr>
          <a:xfrm>
            <a:off x="341466" y="4038431"/>
            <a:ext cx="378853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50 GeV to limit cost [1/4 or 1/5 of U(LHC)]</a:t>
            </a:r>
          </a:p>
          <a:p>
            <a:r>
              <a:rPr lang="en-US" sz="1600" dirty="0"/>
              <a:t>Three pass ERL, two </a:t>
            </a:r>
            <a:r>
              <a:rPr lang="en-US" sz="1200" dirty="0"/>
              <a:t>~</a:t>
            </a:r>
            <a:r>
              <a:rPr lang="en-US" sz="1600" dirty="0"/>
              <a:t>800m long </a:t>
            </a:r>
            <a:r>
              <a:rPr lang="en-US" sz="1600" dirty="0" err="1"/>
              <a:t>linacs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I</a:t>
            </a:r>
            <a:r>
              <a:rPr lang="en-US" sz="1600" baseline="-25000" dirty="0" err="1"/>
              <a:t>e</a:t>
            </a:r>
            <a:r>
              <a:rPr lang="en-US" sz="1600" dirty="0"/>
              <a:t>=20mA for 10</a:t>
            </a:r>
            <a:r>
              <a:rPr lang="en-US" sz="1600" baseline="30000" dirty="0"/>
              <a:t>34</a:t>
            </a:r>
            <a:r>
              <a:rPr lang="en-US" sz="1600" dirty="0"/>
              <a:t> luminosity, f=801.58 MHz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Erk</a:t>
            </a:r>
            <a:r>
              <a:rPr lang="en-US" sz="1600" dirty="0"/>
              <a:t> at Daresbury 16, Frank M at Orsay 18)</a:t>
            </a:r>
          </a:p>
          <a:p>
            <a:r>
              <a:rPr lang="en-US" sz="1600" dirty="0"/>
              <a:t>Operation concurrent to LHC (+dedicated)</a:t>
            </a:r>
          </a:p>
          <a:p>
            <a:endParaRPr lang="en-US" sz="1600" dirty="0"/>
          </a:p>
          <a:p>
            <a:r>
              <a:rPr lang="en-US" sz="1200" dirty="0"/>
              <a:t>        (when) will that happen.? We don’t know</a:t>
            </a:r>
          </a:p>
          <a:p>
            <a:r>
              <a:rPr lang="en-US" sz="1200" dirty="0"/>
              <a:t>       I met Abhay Deshpande in Snowmass 2001,</a:t>
            </a:r>
          </a:p>
          <a:p>
            <a:r>
              <a:rPr lang="en-US" sz="1200" dirty="0"/>
              <a:t>     when he presented the EIC, not for the 1</a:t>
            </a:r>
            <a:r>
              <a:rPr lang="en-US" sz="1200" baseline="30000" dirty="0"/>
              <a:t>st</a:t>
            </a:r>
            <a:r>
              <a:rPr lang="en-US" sz="1200" dirty="0"/>
              <a:t> time </a:t>
            </a:r>
          </a:p>
          <a:p>
            <a:endParaRPr lang="en-US" sz="1600" dirty="0"/>
          </a:p>
          <a:p>
            <a:r>
              <a:rPr lang="en-US" sz="1600" dirty="0"/>
              <a:t>HL-LHC dominates all of PP,</a:t>
            </a:r>
          </a:p>
          <a:p>
            <a:r>
              <a:rPr lang="en-US" sz="1600" dirty="0"/>
              <a:t>Its </a:t>
            </a:r>
            <a:r>
              <a:rPr lang="en-US" sz="1600" dirty="0" err="1"/>
              <a:t>programme</a:t>
            </a:r>
            <a:r>
              <a:rPr lang="en-US" sz="1600" dirty="0"/>
              <a:t> will extend to 2040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47F75-A8D0-9E4F-BB46-919C90801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7930" y="3558621"/>
            <a:ext cx="3454590" cy="31879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6D538A-0604-5148-8A88-2BFC8BB9D32A}"/>
              </a:ext>
            </a:extLst>
          </p:cNvPr>
          <p:cNvSpPr txBox="1"/>
          <p:nvPr/>
        </p:nvSpPr>
        <p:spPr>
          <a:xfrm>
            <a:off x="4238296" y="3036599"/>
            <a:ext cx="362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GeV ERL design applied to FCC-he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E7EDD-ADA3-B542-A42C-1332F0B52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337" y="1662374"/>
            <a:ext cx="3618235" cy="11514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10D996-2D80-BA45-A576-97C50A285D09}"/>
              </a:ext>
            </a:extLst>
          </p:cNvPr>
          <p:cNvSpPr/>
          <p:nvPr/>
        </p:nvSpPr>
        <p:spPr>
          <a:xfrm>
            <a:off x="4417960" y="2777083"/>
            <a:ext cx="30189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ECFA: Interest of young scientists 2002.02837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507333-4747-7948-A17F-94A1563D2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7539" y="683784"/>
            <a:ext cx="4010323" cy="27794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4B8E3F-E39E-A44A-952C-2FA32A57CF59}"/>
              </a:ext>
            </a:extLst>
          </p:cNvPr>
          <p:cNvSpPr txBox="1"/>
          <p:nvPr/>
        </p:nvSpPr>
        <p:spPr>
          <a:xfrm rot="16200000">
            <a:off x="10511925" y="1841521"/>
            <a:ext cx="2939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Vladimir Litvinenko  et al, 1909.04437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FEA2CE-4D4D-0D4F-B977-4266470BE5F3}"/>
              </a:ext>
            </a:extLst>
          </p:cNvPr>
          <p:cNvSpPr txBox="1"/>
          <p:nvPr/>
        </p:nvSpPr>
        <p:spPr>
          <a:xfrm>
            <a:off x="9463023" y="380261"/>
            <a:ext cx="908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FCC-</a:t>
            </a:r>
            <a:r>
              <a:rPr lang="en-US" sz="2000" dirty="0" err="1">
                <a:solidFill>
                  <a:srgbClr val="FF0000"/>
                </a:solidFill>
              </a:rPr>
              <a:t>ee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5A03AB-98B4-2742-B505-CB2E91DC1331}"/>
              </a:ext>
            </a:extLst>
          </p:cNvPr>
          <p:cNvSpPr txBox="1"/>
          <p:nvPr/>
        </p:nvSpPr>
        <p:spPr>
          <a:xfrm>
            <a:off x="9916761" y="4367402"/>
            <a:ext cx="20649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E/</a:t>
            </a:r>
            <a:r>
              <a:rPr lang="en-US" sz="1400" dirty="0" err="1"/>
              <a:t>linac</a:t>
            </a:r>
            <a:r>
              <a:rPr lang="en-US" sz="1400" dirty="0"/>
              <a:t> = M</a:t>
            </a:r>
            <a:r>
              <a:rPr lang="en-US" sz="1400" baseline="-25000" dirty="0"/>
              <a:t>Z,..HH</a:t>
            </a:r>
            <a:r>
              <a:rPr lang="en-US" sz="1400" dirty="0"/>
              <a:t>/(2 * </a:t>
            </a:r>
            <a:r>
              <a:rPr lang="en-US" sz="1400" dirty="0" err="1"/>
              <a:t>N</a:t>
            </a:r>
            <a:r>
              <a:rPr lang="en-US" sz="1400" baseline="-25000" dirty="0" err="1"/>
              <a:t>turn</a:t>
            </a:r>
            <a:r>
              <a:rPr lang="en-US" sz="1400" dirty="0"/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94BE0C-9748-3542-BA9A-D64F03D91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584" y="707759"/>
            <a:ext cx="1803396" cy="7527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3F353BC-9CD0-0B47-AD8D-1495F9C1D3B8}"/>
              </a:ext>
            </a:extLst>
          </p:cNvPr>
          <p:cNvSpPr txBox="1"/>
          <p:nvPr/>
        </p:nvSpPr>
        <p:spPr>
          <a:xfrm>
            <a:off x="10881694" y="3669099"/>
            <a:ext cx="938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4-6 turns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F06BFE-8F06-7C4A-96B3-E4363D0D8B6F}"/>
              </a:ext>
            </a:extLst>
          </p:cNvPr>
          <p:cNvSpPr txBox="1"/>
          <p:nvPr/>
        </p:nvSpPr>
        <p:spPr>
          <a:xfrm>
            <a:off x="294252" y="1111733"/>
            <a:ext cx="282218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400 pages update of 2012 CDR - to appear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05A250-0010-EC47-8F4D-D33CB684B85E}"/>
              </a:ext>
            </a:extLst>
          </p:cNvPr>
          <p:cNvSpPr txBox="1"/>
          <p:nvPr/>
        </p:nvSpPr>
        <p:spPr>
          <a:xfrm>
            <a:off x="8403281" y="5092967"/>
            <a:ext cx="3563430" cy="16004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EIC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Polarised</a:t>
            </a:r>
            <a:r>
              <a:rPr lang="en-US" dirty="0">
                <a:solidFill>
                  <a:srgbClr val="002060"/>
                </a:solidFill>
              </a:rPr>
              <a:t> eh Collider at BNL</a:t>
            </a:r>
          </a:p>
          <a:p>
            <a:r>
              <a:rPr lang="en-US" sz="1400" dirty="0"/>
              <a:t>IBS: emittance growth: needs ERL 100mA (!)</a:t>
            </a:r>
          </a:p>
          <a:p>
            <a:r>
              <a:rPr lang="en-US" sz="1400" dirty="0"/>
              <a:t>CW e beam cooling  of p/A beam (for CBETA) 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e.g. 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Willeke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APS talk, April 2018 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Coherent Electron Cooling 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V.N. Litvinenko, Y.S.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</a:rPr>
              <a:t>Derbenev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PRL </a:t>
            </a:r>
            <a:r>
              <a:rPr lang="en-GB" sz="1200" b="1" dirty="0">
                <a:solidFill>
                  <a:schemeClr val="bg1">
                    <a:lumMod val="50000"/>
                  </a:schemeClr>
                </a:solidFill>
              </a:rPr>
              <a:t>102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, 114801, 2009 </a:t>
            </a:r>
          </a:p>
        </p:txBody>
      </p:sp>
    </p:spTree>
    <p:extLst>
      <p:ext uri="{BB962C8B-B14F-4D97-AF65-F5344CB8AC3E}">
        <p14:creationId xmlns:p14="http://schemas.microsoft.com/office/powerpoint/2010/main" val="103167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6CD760-A39D-6F4F-8A64-E35DAB0D8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64" y="788633"/>
            <a:ext cx="7712241" cy="518593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42E5C3-FB2B-F44A-ACDB-965F999A38C6}"/>
              </a:ext>
            </a:extLst>
          </p:cNvPr>
          <p:cNvSpPr txBox="1"/>
          <p:nvPr/>
        </p:nvSpPr>
        <p:spPr>
          <a:xfrm>
            <a:off x="9396663" y="419301"/>
            <a:ext cx="2708434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39357D"/>
                </a:solidFill>
              </a:rPr>
              <a:t>Energy</a:t>
            </a:r>
            <a:r>
              <a:rPr lang="de-DE" b="1" dirty="0">
                <a:solidFill>
                  <a:srgbClr val="39357D"/>
                </a:solidFill>
              </a:rPr>
              <a:t> </a:t>
            </a:r>
            <a:r>
              <a:rPr lang="de-DE" b="1" dirty="0" err="1">
                <a:solidFill>
                  <a:srgbClr val="39357D"/>
                </a:solidFill>
              </a:rPr>
              <a:t>recovery</a:t>
            </a:r>
            <a:r>
              <a:rPr lang="de-DE" b="1" dirty="0">
                <a:solidFill>
                  <a:srgbClr val="39357D"/>
                </a:solidFill>
              </a:rPr>
              <a:t> </a:t>
            </a:r>
            <a:r>
              <a:rPr lang="de-DE" b="1" dirty="0" err="1">
                <a:solidFill>
                  <a:srgbClr val="39357D"/>
                </a:solidFill>
              </a:rPr>
              <a:t>linac</a:t>
            </a:r>
            <a:r>
              <a:rPr lang="de-DE" b="1" dirty="0">
                <a:solidFill>
                  <a:srgbClr val="39357D"/>
                </a:solidFill>
              </a:rPr>
              <a:t>(s)</a:t>
            </a:r>
          </a:p>
          <a:p>
            <a:endParaRPr lang="de-DE" dirty="0"/>
          </a:p>
          <a:p>
            <a:r>
              <a:rPr lang="de-DE" dirty="0"/>
              <a:t>20mA </a:t>
            </a:r>
            <a:r>
              <a:rPr lang="de-DE" dirty="0" err="1"/>
              <a:t>I</a:t>
            </a:r>
            <a:r>
              <a:rPr lang="de-DE" baseline="-25000" dirty="0" err="1"/>
              <a:t>e</a:t>
            </a:r>
            <a:endParaRPr lang="de-DE" baseline="-25000" dirty="0"/>
          </a:p>
          <a:p>
            <a:endParaRPr lang="de-DE" dirty="0"/>
          </a:p>
          <a:p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Concurrent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ep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+ pp </a:t>
            </a:r>
          </a:p>
          <a:p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operation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LHC</a:t>
            </a:r>
          </a:p>
          <a:p>
            <a:endParaRPr lang="de-DE" dirty="0"/>
          </a:p>
          <a:p>
            <a:r>
              <a:rPr lang="de-DE" dirty="0"/>
              <a:t>Integrated </a:t>
            </a:r>
            <a:r>
              <a:rPr lang="de-DE" dirty="0" err="1"/>
              <a:t>luminosity</a:t>
            </a:r>
            <a:r>
              <a:rPr lang="de-DE" dirty="0"/>
              <a:t> </a:t>
            </a:r>
          </a:p>
          <a:p>
            <a:r>
              <a:rPr lang="de-DE" dirty="0"/>
              <a:t>in </a:t>
            </a:r>
            <a:r>
              <a:rPr lang="de-DE" dirty="0" err="1"/>
              <a:t>e</a:t>
            </a:r>
            <a:r>
              <a:rPr lang="de-DE" baseline="30000" dirty="0"/>
              <a:t>-</a:t>
            </a:r>
            <a:r>
              <a:rPr lang="de-DE" dirty="0"/>
              <a:t>p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O(1) ab</a:t>
            </a:r>
            <a:r>
              <a:rPr lang="de-DE" baseline="30000" dirty="0"/>
              <a:t>-1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U(</a:t>
            </a:r>
            <a:r>
              <a:rPr lang="de-DE" dirty="0" err="1"/>
              <a:t>ep</a:t>
            </a:r>
            <a:r>
              <a:rPr lang="de-DE" dirty="0"/>
              <a:t>) = 1/</a:t>
            </a:r>
            <a:r>
              <a:rPr lang="de-DE" dirty="0" err="1"/>
              <a:t>n</a:t>
            </a:r>
            <a:r>
              <a:rPr lang="de-DE" dirty="0"/>
              <a:t> U(LHC)</a:t>
            </a:r>
          </a:p>
          <a:p>
            <a:endParaRPr lang="de-DE" dirty="0"/>
          </a:p>
          <a:p>
            <a:r>
              <a:rPr lang="de-DE" dirty="0" err="1"/>
              <a:t>Likely</a:t>
            </a:r>
            <a:r>
              <a:rPr lang="de-DE" dirty="0"/>
              <a:t> </a:t>
            </a:r>
            <a:r>
              <a:rPr lang="de-DE" dirty="0" err="1"/>
              <a:t>n</a:t>
            </a:r>
            <a:r>
              <a:rPr lang="de-DE" dirty="0"/>
              <a:t>=3 (CDR) </a:t>
            </a:r>
            <a:r>
              <a:rPr lang="de-DE" sz="1400" dirty="0">
                <a:sym typeface="Wingdings" pitchFamily="2" charset="2"/>
              </a:rPr>
              <a:t></a:t>
            </a:r>
            <a:r>
              <a:rPr lang="de-DE" dirty="0">
                <a:sym typeface="Wingdings" pitchFamily="2" charset="2"/>
              </a:rPr>
              <a:t> </a:t>
            </a:r>
            <a:r>
              <a:rPr lang="de-DE" dirty="0" err="1">
                <a:sym typeface="Wingdings" pitchFamily="2" charset="2"/>
              </a:rPr>
              <a:t>n</a:t>
            </a:r>
            <a:r>
              <a:rPr lang="de-DE" dirty="0">
                <a:sym typeface="Wingdings" pitchFamily="2" charset="2"/>
              </a:rPr>
              <a:t>=4</a:t>
            </a:r>
          </a:p>
          <a:p>
            <a:r>
              <a:rPr lang="de-DE" dirty="0" err="1">
                <a:sym typeface="Wingdings" pitchFamily="2" charset="2"/>
              </a:rPr>
              <a:t>gains</a:t>
            </a:r>
            <a:r>
              <a:rPr lang="de-DE" dirty="0">
                <a:sym typeface="Wingdings" pitchFamily="2" charset="2"/>
              </a:rPr>
              <a:t> 20-30% </a:t>
            </a:r>
            <a:r>
              <a:rPr lang="de-DE" dirty="0" err="1">
                <a:sym typeface="Wingdings" pitchFamily="2" charset="2"/>
              </a:rPr>
              <a:t>cost</a:t>
            </a:r>
            <a:r>
              <a:rPr lang="de-DE" dirty="0">
                <a:sym typeface="Wingdings" pitchFamily="2" charset="2"/>
              </a:rPr>
              <a:t>. E&lt; 60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H, BSM, top, </a:t>
            </a:r>
            <a:r>
              <a:rPr lang="de-DE" dirty="0" err="1"/>
              <a:t>low</a:t>
            </a:r>
            <a:r>
              <a:rPr lang="de-DE" dirty="0"/>
              <a:t> x.. </a:t>
            </a:r>
          </a:p>
          <a:p>
            <a:r>
              <a:rPr lang="de-DE" dirty="0" err="1"/>
              <a:t>require</a:t>
            </a:r>
            <a:r>
              <a:rPr lang="de-DE" dirty="0"/>
              <a:t> E &gt; 50 </a:t>
            </a:r>
            <a:r>
              <a:rPr lang="de-DE" dirty="0" err="1"/>
              <a:t>GeV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802 MHz,</a:t>
            </a:r>
          </a:p>
          <a:p>
            <a:r>
              <a:rPr lang="de-DE" dirty="0" err="1"/>
              <a:t>commensurate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LHC</a:t>
            </a:r>
          </a:p>
          <a:p>
            <a:r>
              <a:rPr lang="de-DE" dirty="0" err="1"/>
              <a:t>and</a:t>
            </a:r>
            <a:r>
              <a:rPr lang="de-DE" dirty="0"/>
              <a:t> 401/802 at CERN+FCC.</a:t>
            </a:r>
          </a:p>
          <a:p>
            <a:r>
              <a:rPr lang="de-DE" dirty="0"/>
              <a:t>also beam-beam </a:t>
            </a:r>
            <a:r>
              <a:rPr lang="de-DE" dirty="0" err="1"/>
              <a:t>stability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AD1C3-F0BE-DA4F-8DA2-30502520E0BC}"/>
              </a:ext>
            </a:extLst>
          </p:cNvPr>
          <p:cNvSpPr txBox="1"/>
          <p:nvPr/>
        </p:nvSpPr>
        <p:spPr>
          <a:xfrm>
            <a:off x="1106905" y="6254033"/>
            <a:ext cx="712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3-turn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racetrack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. Modular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/FCC-eh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05AE7-AC01-CE4A-9B81-063D14DAC520}"/>
              </a:ext>
            </a:extLst>
          </p:cNvPr>
          <p:cNvSpPr txBox="1"/>
          <p:nvPr/>
        </p:nvSpPr>
        <p:spPr>
          <a:xfrm>
            <a:off x="673768" y="174475"/>
            <a:ext cx="791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39357D"/>
                </a:solidFill>
              </a:rPr>
              <a:t>LHeC</a:t>
            </a:r>
            <a:r>
              <a:rPr lang="de-DE" sz="2400" b="1" dirty="0">
                <a:solidFill>
                  <a:srgbClr val="39357D"/>
                </a:solidFill>
              </a:rPr>
              <a:t> </a:t>
            </a:r>
            <a:r>
              <a:rPr lang="de-DE" sz="2400" b="1" dirty="0" err="1">
                <a:solidFill>
                  <a:srgbClr val="39357D"/>
                </a:solidFill>
              </a:rPr>
              <a:t>Configuration</a:t>
            </a:r>
            <a:r>
              <a:rPr lang="de-DE" sz="2400" b="1" dirty="0">
                <a:solidFill>
                  <a:srgbClr val="39357D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energies</a:t>
            </a:r>
            <a:r>
              <a:rPr lang="de-DE" dirty="0"/>
              <a:t>) </a:t>
            </a:r>
            <a:r>
              <a:rPr lang="de-DE" sz="1600" dirty="0"/>
              <a:t>[CERN, BNL, </a:t>
            </a:r>
            <a:r>
              <a:rPr lang="de-DE" sz="1600" dirty="0" err="1"/>
              <a:t>Jlab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CDR]</a:t>
            </a:r>
          </a:p>
        </p:txBody>
      </p:sp>
    </p:spTree>
    <p:extLst>
      <p:ext uri="{BB962C8B-B14F-4D97-AF65-F5344CB8AC3E}">
        <p14:creationId xmlns:p14="http://schemas.microsoft.com/office/powerpoint/2010/main" val="133408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14064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08" y="274638"/>
            <a:ext cx="8686800" cy="59900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110" y="1608094"/>
            <a:ext cx="2571986" cy="250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73" y="2666676"/>
            <a:ext cx="280000" cy="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295" y="2315176"/>
            <a:ext cx="280000" cy="27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911" y="2064456"/>
            <a:ext cx="280000" cy="27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37726" y="2605332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HERA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5249" y="206445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LHeC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199" y="3446372"/>
            <a:ext cx="280000" cy="27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96955" y="336574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42740" y="17150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FCC-eh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289081" y="3736528"/>
            <a:ext cx="2801909" cy="18667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2717" y="6515087"/>
            <a:ext cx="359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MK EPS 7/19. adapted from M 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Benedikt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(3/19)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9E84F-78D5-484D-AEA5-F0FB31D4C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8550" y="1265777"/>
            <a:ext cx="228000" cy="21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DA6DF5-835E-524C-83ED-88E606D7F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740" y="6396417"/>
            <a:ext cx="3062696" cy="2725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DCED75-0366-B744-AE4D-734B221FA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4428" y="6376343"/>
            <a:ext cx="3808532" cy="403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B124E-0054-134B-8E77-DEDBD7C9BD75}"/>
              </a:ext>
            </a:extLst>
          </p:cNvPr>
          <p:cNvSpPr txBox="1"/>
          <p:nvPr/>
        </p:nvSpPr>
        <p:spPr>
          <a:xfrm>
            <a:off x="10623884" y="5776567"/>
            <a:ext cx="1239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438269"/>
                </a:solidFill>
              </a:rPr>
              <a:t>ep</a:t>
            </a:r>
            <a:r>
              <a:rPr lang="de-DE" sz="1600" dirty="0">
                <a:solidFill>
                  <a:srgbClr val="438269"/>
                </a:solidFill>
              </a:rPr>
              <a:t>/A</a:t>
            </a:r>
          </a:p>
          <a:p>
            <a:r>
              <a:rPr lang="de-DE" sz="1600" dirty="0">
                <a:solidFill>
                  <a:srgbClr val="438269"/>
                </a:solidFill>
              </a:rPr>
              <a:t>Parameters: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23186-F81A-CB46-9AA2-3CADEA0A613A}"/>
              </a:ext>
            </a:extLst>
          </p:cNvPr>
          <p:cNvSpPr txBox="1"/>
          <p:nvPr/>
        </p:nvSpPr>
        <p:spPr>
          <a:xfrm>
            <a:off x="7800273" y="1181591"/>
            <a:ext cx="849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FCC-pp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40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TeV</a:t>
            </a:r>
            <a:endParaRPr lang="en-US" sz="1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E0172D-E747-054E-A271-B22CC3072F53}"/>
              </a:ext>
            </a:extLst>
          </p:cNvPr>
          <p:cNvSpPr txBox="1"/>
          <p:nvPr/>
        </p:nvSpPr>
        <p:spPr>
          <a:xfrm>
            <a:off x="272717" y="681670"/>
            <a:ext cx="10088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Hundred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 err="1">
                <a:solidFill>
                  <a:srgbClr val="FF0000"/>
                </a:solidFill>
              </a:rPr>
              <a:t>Years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HEP</a:t>
            </a:r>
          </a:p>
          <a:p>
            <a:r>
              <a:rPr lang="de-DE" dirty="0" err="1">
                <a:solidFill>
                  <a:srgbClr val="FF0000"/>
                </a:solidFill>
              </a:rPr>
              <a:t>Colliders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49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40D7-76C4-F441-AA77-EB061473B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45" y="56434"/>
            <a:ext cx="4561330" cy="562154"/>
          </a:xfrm>
        </p:spPr>
        <p:txBody>
          <a:bodyPr>
            <a:normAutofit/>
          </a:bodyPr>
          <a:lstStyle/>
          <a:p>
            <a:pPr algn="ctr"/>
            <a:r>
              <a:rPr lang="en-DE" sz="3200" dirty="0">
                <a:solidFill>
                  <a:srgbClr val="C00000"/>
                </a:solidFill>
              </a:rPr>
              <a:t>Published in 2020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606E3-8262-3849-9BD3-4341C2569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80" y="621093"/>
            <a:ext cx="4045076" cy="524852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EEEA2-A880-B14B-8FEF-6F8F512D3A7B}"/>
              </a:ext>
            </a:extLst>
          </p:cNvPr>
          <p:cNvSpPr txBox="1"/>
          <p:nvPr/>
        </p:nvSpPr>
        <p:spPr>
          <a:xfrm>
            <a:off x="834271" y="5226478"/>
            <a:ext cx="369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arXiv:2007:14491 </a:t>
            </a:r>
            <a:r>
              <a:rPr lang="en-DE" sz="1400" dirty="0">
                <a:solidFill>
                  <a:srgbClr val="002060"/>
                </a:solidFill>
              </a:rPr>
              <a:t>(400 pages, 300 authors)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520018-4ACD-FF43-B0CB-E866FDCF4256}"/>
              </a:ext>
            </a:extLst>
          </p:cNvPr>
          <p:cNvSpPr/>
          <p:nvPr/>
        </p:nvSpPr>
        <p:spPr>
          <a:xfrm>
            <a:off x="7740203" y="5411144"/>
            <a:ext cx="270456" cy="178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12231-07D2-BD48-B219-6F4D0AA2E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174" y="117218"/>
            <a:ext cx="4806959" cy="6304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1E7FF0-6F05-C044-8C0E-05B06B4570AD}"/>
              </a:ext>
            </a:extLst>
          </p:cNvPr>
          <p:cNvSpPr txBox="1"/>
          <p:nvPr/>
        </p:nvSpPr>
        <p:spPr>
          <a:xfrm>
            <a:off x="388064" y="6052241"/>
            <a:ext cx="4950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5 page summary: ECFA Newsletter Nr 5., August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310CA8-2833-1247-B402-D6E07BB7B3B8}"/>
              </a:ext>
            </a:extLst>
          </p:cNvPr>
          <p:cNvSpPr txBox="1"/>
          <p:nvPr/>
        </p:nvSpPr>
        <p:spPr>
          <a:xfrm>
            <a:off x="8357653" y="6451597"/>
            <a:ext cx="248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C00000"/>
                </a:solidFill>
              </a:rPr>
              <a:t>156 Institutions involved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F0776-3840-784C-9732-9F2222017E44}"/>
              </a:ext>
            </a:extLst>
          </p:cNvPr>
          <p:cNvSpPr/>
          <p:nvPr/>
        </p:nvSpPr>
        <p:spPr>
          <a:xfrm>
            <a:off x="27872" y="6406417"/>
            <a:ext cx="6743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DE" sz="1400" dirty="0">
                <a:hlinkClick r:id="rId4"/>
              </a:rPr>
              <a:t>https://cds.cern.ch/record/2729018/files/ECFA-Newsletter-5-Summer2020.pdf</a:t>
            </a:r>
            <a:endParaRPr lang="en-DE" sz="1400" dirty="0"/>
          </a:p>
          <a:p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94771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22D8F-1744-8447-9EA0-08F4BFB6C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04" y="306551"/>
            <a:ext cx="3638206" cy="597107"/>
          </a:xfrm>
        </p:spPr>
        <p:txBody>
          <a:bodyPr>
            <a:normAutofit fontScale="90000"/>
          </a:bodyPr>
          <a:lstStyle/>
          <a:p>
            <a:r>
              <a:rPr lang="en-DE" sz="3600" b="1" dirty="0">
                <a:solidFill>
                  <a:srgbClr val="002060"/>
                </a:solidFill>
              </a:rPr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1D970-E237-BF4B-9225-588CAF921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77" y="1127518"/>
            <a:ext cx="4285426" cy="2114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00271-CB1C-A749-B333-4715850BB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3920836"/>
            <a:ext cx="4016207" cy="233799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3AB78F-CEEC-8A49-96D7-0FC4D376C3A0}"/>
              </a:ext>
            </a:extLst>
          </p:cNvPr>
          <p:cNvSpPr txBox="1"/>
          <p:nvPr/>
        </p:nvSpPr>
        <p:spPr>
          <a:xfrm>
            <a:off x="4768427" y="306551"/>
            <a:ext cx="7143687" cy="6186309"/>
          </a:xfrm>
          <a:prstGeom prst="rect">
            <a:avLst/>
          </a:prstGeom>
          <a:noFill/>
          <a:ln w="38100">
            <a:solidFill>
              <a:srgbClr val="E2CB66"/>
            </a:solidFill>
          </a:ln>
        </p:spPr>
        <p:txBody>
          <a:bodyPr wrap="none" rtlCol="0">
            <a:spAutoFit/>
          </a:bodyPr>
          <a:lstStyle/>
          <a:p>
            <a:r>
              <a:rPr lang="en-DE" b="1" dirty="0">
                <a:solidFill>
                  <a:srgbClr val="002060"/>
                </a:solidFill>
              </a:rPr>
              <a:t>This is indeed </a:t>
            </a:r>
            <a:r>
              <a:rPr lang="en-DE" b="1" dirty="0">
                <a:solidFill>
                  <a:srgbClr val="C00000"/>
                </a:solidFill>
              </a:rPr>
              <a:t>affordable</a:t>
            </a:r>
            <a:r>
              <a:rPr lang="en-DE" b="1" dirty="0">
                <a:solidFill>
                  <a:srgbClr val="002060"/>
                </a:solidFill>
              </a:rPr>
              <a:t> - O(1) billion CHF for another TeV collider 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002060"/>
                </a:solidFill>
              </a:rPr>
              <a:t>It </a:t>
            </a:r>
            <a:r>
              <a:rPr lang="en-DE" b="1" dirty="0">
                <a:solidFill>
                  <a:srgbClr val="C00000"/>
                </a:solidFill>
              </a:rPr>
              <a:t>sustains the HL-LHC </a:t>
            </a:r>
            <a:r>
              <a:rPr lang="en-DE" b="1" dirty="0">
                <a:solidFill>
                  <a:srgbClr val="002060"/>
                </a:solidFill>
              </a:rPr>
              <a:t>and exploits this massive O(5) BCHF  investment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C00000"/>
                </a:solidFill>
              </a:rPr>
              <a:t>Physics: Unique</a:t>
            </a:r>
            <a:r>
              <a:rPr lang="en-DE" b="1" dirty="0">
                <a:solidFill>
                  <a:srgbClr val="002060"/>
                </a:solidFill>
              </a:rPr>
              <a:t>: Microscope of substructure (not resolved!), empowers</a:t>
            </a:r>
          </a:p>
          <a:p>
            <a:r>
              <a:rPr lang="en-DE" b="1" dirty="0">
                <a:solidFill>
                  <a:srgbClr val="002060"/>
                </a:solidFill>
              </a:rPr>
              <a:t>LHC searches and Higgs measurements challenging e</a:t>
            </a:r>
            <a:r>
              <a:rPr lang="en-DE" b="1" baseline="30000" dirty="0">
                <a:solidFill>
                  <a:srgbClr val="002060"/>
                </a:solidFill>
              </a:rPr>
              <a:t>+</a:t>
            </a:r>
            <a:r>
              <a:rPr lang="en-DE" b="1" dirty="0">
                <a:solidFill>
                  <a:srgbClr val="002060"/>
                </a:solidFill>
              </a:rPr>
              <a:t>e</a:t>
            </a:r>
            <a:r>
              <a:rPr lang="en-DE" b="1" baseline="30000" dirty="0">
                <a:solidFill>
                  <a:srgbClr val="002060"/>
                </a:solidFill>
              </a:rPr>
              <a:t>-</a:t>
            </a:r>
            <a:r>
              <a:rPr lang="en-DE" b="1" dirty="0">
                <a:solidFill>
                  <a:srgbClr val="002060"/>
                </a:solidFill>
              </a:rPr>
              <a:t>, Discovery</a:t>
            </a:r>
          </a:p>
          <a:p>
            <a:r>
              <a:rPr lang="en-GB" b="1" dirty="0">
                <a:solidFill>
                  <a:srgbClr val="002060"/>
                </a:solidFill>
              </a:rPr>
              <a:t>i</a:t>
            </a:r>
            <a:r>
              <a:rPr lang="en-DE" b="1" dirty="0">
                <a:solidFill>
                  <a:srgbClr val="002060"/>
                </a:solidFill>
              </a:rPr>
              <a:t>n electroweak and strong i.a. sector, Revolution of HI physics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C00000"/>
                </a:solidFill>
              </a:rPr>
              <a:t>Technology</a:t>
            </a:r>
            <a:r>
              <a:rPr lang="en-DE" b="1" dirty="0">
                <a:solidFill>
                  <a:srgbClr val="002060"/>
                </a:solidFill>
              </a:rPr>
              <a:t>: Accelerator: highest energy ERL application - green.</a:t>
            </a:r>
          </a:p>
          <a:p>
            <a:r>
              <a:rPr lang="en-DE" b="1" dirty="0">
                <a:solidFill>
                  <a:srgbClr val="002060"/>
                </a:solidFill>
              </a:rPr>
              <a:t>Detector: exciting place for new technology (CMOS, timing,</a:t>
            </a:r>
          </a:p>
          <a:p>
            <a:r>
              <a:rPr lang="en-GB" b="1" dirty="0">
                <a:solidFill>
                  <a:srgbClr val="002060"/>
                </a:solidFill>
              </a:rPr>
              <a:t>t</a:t>
            </a:r>
            <a:r>
              <a:rPr lang="en-DE" b="1" dirty="0">
                <a:solidFill>
                  <a:srgbClr val="002060"/>
                </a:solidFill>
              </a:rPr>
              <a:t>hin calo.. </a:t>
            </a:r>
            <a:r>
              <a:rPr lang="en-GB" b="1" dirty="0">
                <a:solidFill>
                  <a:srgbClr val="002060"/>
                </a:solidFill>
              </a:rPr>
              <a:t>e</a:t>
            </a:r>
            <a:r>
              <a:rPr lang="en-DE" b="1" dirty="0">
                <a:solidFill>
                  <a:srgbClr val="002060"/>
                </a:solidFill>
              </a:rPr>
              <a:t>tc) in classic DIS, low radiation environment, no pileup.</a:t>
            </a:r>
          </a:p>
          <a:p>
            <a:r>
              <a:rPr lang="en-DE" b="1" dirty="0">
                <a:solidFill>
                  <a:srgbClr val="002060"/>
                </a:solidFill>
              </a:rPr>
              <a:t>Exciting place also for known technology to reappear and work.</a:t>
            </a:r>
          </a:p>
          <a:p>
            <a:endParaRPr lang="en-DE" b="1" dirty="0">
              <a:solidFill>
                <a:srgbClr val="002060"/>
              </a:solidFill>
            </a:endParaRPr>
          </a:p>
          <a:p>
            <a:r>
              <a:rPr lang="en-DE" b="1" dirty="0">
                <a:solidFill>
                  <a:srgbClr val="C00000"/>
                </a:solidFill>
              </a:rPr>
              <a:t>Merging L</a:t>
            </a:r>
            <a:r>
              <a:rPr lang="en-GB" b="1" dirty="0" err="1">
                <a:solidFill>
                  <a:srgbClr val="C00000"/>
                </a:solidFill>
              </a:rPr>
              <a:t>HeC</a:t>
            </a:r>
            <a:r>
              <a:rPr lang="en-GB" b="1" dirty="0">
                <a:solidFill>
                  <a:srgbClr val="C00000"/>
                </a:solidFill>
              </a:rPr>
              <a:t> with A3 </a:t>
            </a:r>
            <a:r>
              <a:rPr lang="en-GB" b="1" dirty="0">
                <a:solidFill>
                  <a:srgbClr val="002060"/>
                </a:solidFill>
              </a:rPr>
              <a:t>resolves conceptual conflict on IP2 and</a:t>
            </a:r>
          </a:p>
          <a:p>
            <a:r>
              <a:rPr lang="en-GB" b="1" dirty="0">
                <a:solidFill>
                  <a:srgbClr val="002060"/>
                </a:solidFill>
              </a:rPr>
              <a:t>promises to lead to new chapter of HI and accelerator physics </a:t>
            </a:r>
            <a:r>
              <a:rPr lang="en-GB" dirty="0">
                <a:solidFill>
                  <a:srgbClr val="002060"/>
                </a:solidFill>
              </a:rPr>
              <a:t>(tentative)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C00000"/>
                </a:solidFill>
              </a:rPr>
              <a:t>Next steps</a:t>
            </a:r>
            <a:r>
              <a:rPr lang="en-GB" b="1" dirty="0">
                <a:solidFill>
                  <a:srgbClr val="002060"/>
                </a:solidFill>
              </a:rPr>
              <a:t>: PERLE facility at Orsay, considerations for a detector</a:t>
            </a:r>
          </a:p>
          <a:p>
            <a:r>
              <a:rPr lang="en-GB" b="1" dirty="0">
                <a:solidFill>
                  <a:srgbClr val="002060"/>
                </a:solidFill>
              </a:rPr>
              <a:t>proposal to LHCC, embedded and subject to CERN’s future,</a:t>
            </a:r>
          </a:p>
          <a:p>
            <a:r>
              <a:rPr lang="en-GB" b="1" dirty="0">
                <a:solidFill>
                  <a:srgbClr val="002060"/>
                </a:solidFill>
              </a:rPr>
              <a:t>which is also related to that of the CEPC. 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The </a:t>
            </a:r>
            <a:r>
              <a:rPr lang="en-GB" b="1" dirty="0" err="1">
                <a:solidFill>
                  <a:srgbClr val="002060"/>
                </a:solidFill>
              </a:rPr>
              <a:t>LHeC</a:t>
            </a:r>
            <a:r>
              <a:rPr lang="en-GB" b="1" dirty="0">
                <a:solidFill>
                  <a:srgbClr val="002060"/>
                </a:solidFill>
              </a:rPr>
              <a:t> group believes that </a:t>
            </a:r>
            <a:r>
              <a:rPr lang="en-GB" b="1" dirty="0">
                <a:solidFill>
                  <a:srgbClr val="C00000"/>
                </a:solidFill>
              </a:rPr>
              <a:t>diversity</a:t>
            </a:r>
            <a:r>
              <a:rPr lang="en-GB" b="1" dirty="0">
                <a:solidFill>
                  <a:srgbClr val="002060"/>
                </a:solidFill>
              </a:rPr>
              <a:t> (at the energy frontier too) </a:t>
            </a:r>
            <a:r>
              <a:rPr lang="en-GB" b="1" dirty="0">
                <a:solidFill>
                  <a:srgbClr val="C00000"/>
                </a:solidFill>
              </a:rPr>
              <a:t>is</a:t>
            </a:r>
          </a:p>
          <a:p>
            <a:r>
              <a:rPr lang="en-GB" b="1" dirty="0">
                <a:solidFill>
                  <a:srgbClr val="C00000"/>
                </a:solidFill>
              </a:rPr>
              <a:t>key</a:t>
            </a:r>
            <a:r>
              <a:rPr lang="en-GB" b="1" dirty="0">
                <a:solidFill>
                  <a:srgbClr val="002060"/>
                </a:solidFill>
              </a:rPr>
              <a:t> to help particle physics theory to restore its predictive power.. </a:t>
            </a:r>
            <a:r>
              <a:rPr lang="en-DE" b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1455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25C1-EA22-C743-B6DD-9BC1B2AA6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15767"/>
          </a:xfrm>
        </p:spPr>
        <p:txBody>
          <a:bodyPr>
            <a:normAutofit/>
          </a:bodyPr>
          <a:lstStyle/>
          <a:p>
            <a:r>
              <a:rPr lang="en-US" sz="4000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547010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1784</Words>
  <Application>Microsoft Macintosh PowerPoint</Application>
  <PresentationFormat>Widescreen</PresentationFormat>
  <Paragraphs>310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Office Theme</vt:lpstr>
      <vt:lpstr>For Achille</vt:lpstr>
      <vt:lpstr>Project and Accelerator</vt:lpstr>
      <vt:lpstr>LHeC, PERLE and FCC-eh</vt:lpstr>
      <vt:lpstr>ERL: Accelerator Energy Frontier</vt:lpstr>
      <vt:lpstr>PowerPoint Presentation</vt:lpstr>
      <vt:lpstr>title</vt:lpstr>
      <vt:lpstr>Published in 2020</vt:lpstr>
      <vt:lpstr>Concluding Remarks</vt:lpstr>
      <vt:lpstr>Physics</vt:lpstr>
      <vt:lpstr>Physics with Energy Frontier DIS</vt:lpstr>
      <vt:lpstr>Parton Distributions</vt:lpstr>
      <vt:lpstr>Higgs in ep and pp [LHC and FCC]</vt:lpstr>
      <vt:lpstr>PowerPoint Presentation</vt:lpstr>
      <vt:lpstr>title</vt:lpstr>
      <vt:lpstr>Nuclear PDFs at LHeC/FCCeh</vt:lpstr>
      <vt:lpstr>Detector</vt:lpstr>
      <vt:lpstr>The LHeC Detector Design</vt:lpstr>
      <vt:lpstr>Kinematics: fwd: in p beam direction, bwd: e direction</vt:lpstr>
      <vt:lpstr>LHeC Calorimeters</vt:lpstr>
      <vt:lpstr>The LHeC Detector Design</vt:lpstr>
      <vt:lpstr>PERLE</vt:lpstr>
      <vt:lpstr>title</vt:lpstr>
      <vt:lpstr>SRF Cavities </vt:lpstr>
      <vt:lpstr>Low Energy Physics with ERLs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Achille</dc:title>
  <dc:creator>Klein, Max</dc:creator>
  <cp:lastModifiedBy>Klein, Max</cp:lastModifiedBy>
  <cp:revision>6</cp:revision>
  <dcterms:created xsi:type="dcterms:W3CDTF">2021-09-07T16:30:43Z</dcterms:created>
  <dcterms:modified xsi:type="dcterms:W3CDTF">2021-09-07T16:47:06Z</dcterms:modified>
</cp:coreProperties>
</file>