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embeddings/Microsoft_Equation1.bin" ContentType="application/vnd.openxmlformats-officedocument.oleObject"/>
  <Override PartName="/ppt/notesSlides/notesSlide3.xml" ContentType="application/vnd.openxmlformats-officedocument.presentationml.notesSlide+xml"/>
  <Override PartName="/ppt/slides/slide9.xml" ContentType="application/vnd.openxmlformats-officedocument.presentationml.slide+xml"/>
  <Override PartName="/docProps/core.xml" ContentType="application/vnd.openxmlformats-package.core-properties+xml"/>
  <Default Extension="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Default Extension="pict" ContentType="image/pict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sldIdLst>
    <p:sldId id="265" r:id="rId2"/>
    <p:sldId id="274" r:id="rId3"/>
    <p:sldId id="261" r:id="rId4"/>
    <p:sldId id="256" r:id="rId5"/>
    <p:sldId id="257" r:id="rId6"/>
    <p:sldId id="258" r:id="rId7"/>
    <p:sldId id="260" r:id="rId8"/>
    <p:sldId id="264" r:id="rId9"/>
    <p:sldId id="267" r:id="rId10"/>
    <p:sldId id="269" r:id="rId11"/>
    <p:sldId id="268" r:id="rId12"/>
    <p:sldId id="266" r:id="rId13"/>
    <p:sldId id="273" r:id="rId14"/>
    <p:sldId id="270" r:id="rId15"/>
    <p:sldId id="275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6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esProps" Target="presProps.xml"/><Relationship Id="rId4" Type="http://schemas.openxmlformats.org/officeDocument/2006/relationships/slide" Target="slides/slide3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A7627-A21A-814D-95A8-699CB31DE21A}" type="datetimeFigureOut">
              <a:rPr lang="en-US" smtClean="0"/>
              <a:pPr/>
              <a:t>10/12/09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2744B-C2A8-9442-98C8-87E953299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426F96-5674-AA4C-A276-00C096B40436}" type="slidenum">
              <a:rPr lang="en-US"/>
              <a:pPr/>
              <a:t>8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62850B-3B17-5A4D-B356-437264957CE4}" type="slidenum">
              <a:rPr lang="en-US"/>
              <a:pPr/>
              <a:t>10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1D7E1E31-D773-A744-B8DD-C042CBAE2D2B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B665-E6BF-5B4B-AA13-211664DBBD17}" type="datetimeFigureOut">
              <a:rPr lang="en-US" smtClean="0"/>
              <a:pPr/>
              <a:t>10/12/09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3AA1-41BF-114E-ADD4-3A9DFEF6E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B665-E6BF-5B4B-AA13-211664DBBD17}" type="datetimeFigureOut">
              <a:rPr lang="en-US" smtClean="0"/>
              <a:pPr/>
              <a:t>10/12/09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3AA1-41BF-114E-ADD4-3A9DFEF6E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B665-E6BF-5B4B-AA13-211664DBBD17}" type="datetimeFigureOut">
              <a:rPr lang="en-US" smtClean="0"/>
              <a:pPr/>
              <a:t>10/12/09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3AA1-41BF-114E-ADD4-3A9DFEF6E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B665-E6BF-5B4B-AA13-211664DBBD17}" type="datetimeFigureOut">
              <a:rPr lang="en-US" smtClean="0"/>
              <a:pPr/>
              <a:t>10/12/09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3AA1-41BF-114E-ADD4-3A9DFEF6E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B665-E6BF-5B4B-AA13-211664DBBD17}" type="datetimeFigureOut">
              <a:rPr lang="en-US" smtClean="0"/>
              <a:pPr/>
              <a:t>10/12/09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3AA1-41BF-114E-ADD4-3A9DFEF6E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B665-E6BF-5B4B-AA13-211664DBBD17}" type="datetimeFigureOut">
              <a:rPr lang="en-US" smtClean="0"/>
              <a:pPr/>
              <a:t>10/12/09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3AA1-41BF-114E-ADD4-3A9DFEF6E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B665-E6BF-5B4B-AA13-211664DBBD17}" type="datetimeFigureOut">
              <a:rPr lang="en-US" smtClean="0"/>
              <a:pPr/>
              <a:t>10/12/09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3AA1-41BF-114E-ADD4-3A9DFEF6E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B665-E6BF-5B4B-AA13-211664DBBD17}" type="datetimeFigureOut">
              <a:rPr lang="en-US" smtClean="0"/>
              <a:pPr/>
              <a:t>10/12/09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3AA1-41BF-114E-ADD4-3A9DFEF6E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B665-E6BF-5B4B-AA13-211664DBBD17}" type="datetimeFigureOut">
              <a:rPr lang="en-US" smtClean="0"/>
              <a:pPr/>
              <a:t>10/12/09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3AA1-41BF-114E-ADD4-3A9DFEF6E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B665-E6BF-5B4B-AA13-211664DBBD17}" type="datetimeFigureOut">
              <a:rPr lang="en-US" smtClean="0"/>
              <a:pPr/>
              <a:t>10/12/09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3AA1-41BF-114E-ADD4-3A9DFEF6E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9B665-E6BF-5B4B-AA13-211664DBBD17}" type="datetimeFigureOut">
              <a:rPr lang="en-US" smtClean="0"/>
              <a:pPr/>
              <a:t>10/12/09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3AA1-41BF-114E-ADD4-3A9DFEF6E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9B665-E6BF-5B4B-AA13-211664DBBD17}" type="datetimeFigureOut">
              <a:rPr lang="en-US" smtClean="0"/>
              <a:pPr/>
              <a:t>10/12/09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C3AA1-41BF-114E-ADD4-3A9DFEF6E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image" Target="../media/image23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9" Type="http://schemas.openxmlformats.org/officeDocument/2006/relationships/image" Target="../media/image9.png"/><Relationship Id="rId3" Type="http://schemas.openxmlformats.org/officeDocument/2006/relationships/image" Target="../media/image3.jpeg"/><Relationship Id="rId6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73235" cy="686145"/>
          </a:xfrm>
        </p:spPr>
        <p:txBody>
          <a:bodyPr>
            <a:normAutofit fontScale="90000"/>
          </a:bodyPr>
          <a:lstStyle/>
          <a:p>
            <a:r>
              <a:rPr lang="en-US" sz="18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3111" b="1" dirty="0" smtClean="0"/>
              <a:t>The </a:t>
            </a:r>
            <a:r>
              <a:rPr lang="en-US" sz="3111" b="1" dirty="0" err="1" smtClean="0"/>
              <a:t>LHeC</a:t>
            </a:r>
            <a:r>
              <a:rPr lang="en-US" sz="3111" b="1" dirty="0" smtClean="0"/>
              <a:t> – </a:t>
            </a:r>
            <a:r>
              <a:rPr lang="en-US" sz="2222" b="1" dirty="0" smtClean="0"/>
              <a:t>a New Facility for Nuclear Physics</a:t>
            </a:r>
            <a:endParaRPr lang="en-US" sz="2222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58349" y="4870174"/>
            <a:ext cx="205346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          Max Klein</a:t>
            </a:r>
          </a:p>
          <a:p>
            <a:r>
              <a:rPr lang="en-US" sz="1600" dirty="0" smtClean="0"/>
              <a:t>University of Liverpool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200" dirty="0" smtClean="0"/>
              <a:t>  </a:t>
            </a:r>
            <a:r>
              <a:rPr lang="en-US" sz="1200" dirty="0" err="1" smtClean="0"/>
              <a:t>NuPECC</a:t>
            </a:r>
            <a:r>
              <a:rPr lang="en-US" sz="1200" dirty="0" smtClean="0"/>
              <a:t>  Scoping Workshop</a:t>
            </a:r>
          </a:p>
          <a:p>
            <a:r>
              <a:rPr lang="en-US" sz="1200" dirty="0" smtClean="0"/>
              <a:t>     Frankfurt/Main 13/10/09 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270105"/>
            <a:ext cx="5215795" cy="48744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00660" y="1435652"/>
            <a:ext cx="26000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LHeC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extends the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kinematic range of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by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four orders of magnitude.</a:t>
            </a:r>
          </a:p>
          <a:p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079567" y="6125517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x: fractional </a:t>
            </a:r>
            <a:r>
              <a:rPr lang="en-US" sz="1200" dirty="0" err="1" smtClean="0"/>
              <a:t>parton</a:t>
            </a:r>
            <a:r>
              <a:rPr lang="en-US" sz="1200" dirty="0" smtClean="0"/>
              <a:t> momentum</a:t>
            </a:r>
          </a:p>
          <a:p>
            <a:r>
              <a:rPr lang="en-US" sz="1200" dirty="0" smtClean="0"/>
              <a:t>Q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: -four momentum transfer</a:t>
            </a:r>
            <a:r>
              <a:rPr lang="en-US" sz="1200" baseline="30000" dirty="0" smtClean="0"/>
              <a:t>2  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653008" y="4295913"/>
            <a:ext cx="1274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www.lhec.org.uk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82269" y="993922"/>
            <a:ext cx="3467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50..150 (</a:t>
            </a:r>
            <a:r>
              <a:rPr lang="en-US" sz="1400" dirty="0" err="1" smtClean="0"/>
              <a:t>e</a:t>
            </a:r>
            <a:r>
              <a:rPr lang="en-US" sz="1400" baseline="30000" dirty="0" smtClean="0"/>
              <a:t>±</a:t>
            </a:r>
            <a:r>
              <a:rPr lang="en-US" sz="1400" dirty="0" smtClean="0"/>
              <a:t>) </a:t>
            </a:r>
            <a:r>
              <a:rPr lang="en-US" sz="1400" dirty="0" err="1" smtClean="0"/>
              <a:t>GeV</a:t>
            </a:r>
            <a:r>
              <a:rPr lang="en-US" sz="1400" dirty="0" smtClean="0"/>
              <a:t> on 2.7 (</a:t>
            </a:r>
            <a:r>
              <a:rPr lang="en-US" sz="1400" dirty="0" err="1" smtClean="0"/>
              <a:t>Pb</a:t>
            </a:r>
            <a:r>
              <a:rPr lang="en-US" sz="1400" dirty="0" smtClean="0"/>
              <a:t>), 3.5 (D), 7(p) </a:t>
            </a:r>
            <a:r>
              <a:rPr lang="en-US" sz="1400" dirty="0" err="1" smtClean="0"/>
              <a:t>TeV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5017687" y="4747063"/>
            <a:ext cx="1556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D’Enterria</a:t>
            </a:r>
            <a:r>
              <a:rPr lang="en-US" sz="1000" dirty="0" smtClean="0"/>
              <a:t> arXiv0707.4182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6648174" y="2891426"/>
            <a:ext cx="1279542" cy="120032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Project</a:t>
            </a:r>
          </a:p>
          <a:p>
            <a:r>
              <a:rPr lang="en-US" b="1" dirty="0" smtClean="0"/>
              <a:t>Accelerator</a:t>
            </a:r>
            <a:endParaRPr lang="en-US" b="1" dirty="0" smtClean="0"/>
          </a:p>
          <a:p>
            <a:r>
              <a:rPr lang="en-US" b="1" dirty="0" smtClean="0"/>
              <a:t>Detector</a:t>
            </a:r>
          </a:p>
          <a:p>
            <a:r>
              <a:rPr lang="en-US" b="1" dirty="0" smtClean="0"/>
              <a:t>Physics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609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The </a:t>
            </a:r>
            <a:r>
              <a:rPr lang="en-US" sz="2800" b="1" dirty="0" smtClean="0">
                <a:solidFill>
                  <a:srgbClr val="0000FF"/>
                </a:solidFill>
              </a:rPr>
              <a:t>ignored</a:t>
            </a:r>
            <a:r>
              <a:rPr lang="en-US" sz="2800" b="1" dirty="0" smtClean="0">
                <a:solidFill>
                  <a:srgbClr val="0000FF"/>
                </a:solidFill>
              </a:rPr>
              <a:t> Neutron 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835" y="1180200"/>
            <a:ext cx="3773556" cy="33727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1219200"/>
            <a:ext cx="2501900" cy="1724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3048000"/>
            <a:ext cx="2743200" cy="1752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5029200"/>
            <a:ext cx="3221038" cy="11604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</p:pic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4876800" y="1066800"/>
            <a:ext cx="4114800" cy="5410200"/>
          </a:xfrm>
          <a:prstGeom prst="rect">
            <a:avLst/>
          </a:prstGeom>
          <a:noFill/>
          <a:ln w="254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4800600"/>
            <a:ext cx="414728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Neutron structure unknown in HERA</a:t>
            </a:r>
          </a:p>
          <a:p>
            <a:r>
              <a:rPr lang="en-US" b="1" dirty="0" smtClean="0"/>
              <a:t>range and below. Crucial to </a:t>
            </a:r>
            <a:r>
              <a:rPr lang="en-US" b="1" dirty="0" smtClean="0"/>
              <a:t>resolve its</a:t>
            </a:r>
          </a:p>
          <a:p>
            <a:r>
              <a:rPr lang="en-US" b="1" dirty="0" err="1" smtClean="0"/>
              <a:t>parton</a:t>
            </a:r>
            <a:r>
              <a:rPr lang="en-US" b="1" dirty="0" smtClean="0"/>
              <a:t> structure and to predict scattering</a:t>
            </a:r>
          </a:p>
          <a:p>
            <a:r>
              <a:rPr lang="en-US" b="1" dirty="0" smtClean="0"/>
              <a:t>on </a:t>
            </a:r>
            <a:r>
              <a:rPr lang="en-US" b="1" dirty="0" smtClean="0"/>
              <a:t>nucleons </a:t>
            </a:r>
            <a:r>
              <a:rPr lang="en-US" b="1" dirty="0" smtClean="0"/>
              <a:t>rather than proton </a:t>
            </a:r>
            <a:r>
              <a:rPr lang="en-US" b="1" dirty="0" smtClean="0"/>
              <a:t>targets.</a:t>
            </a:r>
          </a:p>
          <a:p>
            <a:endParaRPr lang="en-US" b="1" dirty="0" smtClean="0"/>
          </a:p>
          <a:p>
            <a:r>
              <a:rPr lang="en-US" b="1" dirty="0" smtClean="0"/>
              <a:t>Collider unique to en (</a:t>
            </a:r>
            <a:r>
              <a:rPr lang="en-US" b="1" dirty="0" err="1" smtClean="0"/>
              <a:t>p</a:t>
            </a:r>
            <a:r>
              <a:rPr lang="en-US" b="1" dirty="0" smtClean="0"/>
              <a:t> tag, diffraction)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4410"/>
            <a:ext cx="7772400" cy="70802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</a:rPr>
              <a:t>Colour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Glass </a:t>
            </a:r>
            <a:r>
              <a:rPr lang="en-US" sz="2800" b="1" dirty="0" smtClean="0">
                <a:solidFill>
                  <a:srgbClr val="0000FF"/>
                </a:solidFill>
              </a:rPr>
              <a:t>Condensate - Saturation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699" y="1971392"/>
            <a:ext cx="29290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HERA</a:t>
            </a:r>
            <a:r>
              <a:rPr lang="en-US" sz="1600" dirty="0" smtClean="0"/>
              <a:t>: Quark and gluon densities </a:t>
            </a:r>
            <a:endParaRPr lang="en-US" sz="1600" dirty="0" smtClean="0"/>
          </a:p>
          <a:p>
            <a:r>
              <a:rPr lang="en-US" sz="1600" dirty="0" smtClean="0"/>
              <a:t>i</a:t>
            </a:r>
            <a:r>
              <a:rPr lang="en-US" sz="1600" dirty="0" smtClean="0"/>
              <a:t>n </a:t>
            </a:r>
            <a:r>
              <a:rPr lang="en-US" sz="1600" dirty="0" err="1" smtClean="0"/>
              <a:t>p</a:t>
            </a:r>
            <a:r>
              <a:rPr lang="en-US" sz="1600" dirty="0" smtClean="0"/>
              <a:t> rise </a:t>
            </a:r>
            <a:r>
              <a:rPr lang="en-US" sz="1600" dirty="0" smtClean="0"/>
              <a:t>towards low </a:t>
            </a:r>
            <a:r>
              <a:rPr lang="en-US" sz="1600" dirty="0" err="1" smtClean="0"/>
              <a:t>Bjorken</a:t>
            </a:r>
            <a:r>
              <a:rPr lang="en-US" sz="1600" dirty="0" smtClean="0"/>
              <a:t> </a:t>
            </a:r>
            <a:r>
              <a:rPr lang="en-US" sz="1600" dirty="0" err="1" smtClean="0"/>
              <a:t>x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G</a:t>
            </a:r>
            <a:r>
              <a:rPr lang="en-US" sz="1600" dirty="0" smtClean="0"/>
              <a:t>luon dominant but no clear </a:t>
            </a:r>
            <a:endParaRPr lang="en-US" sz="1600" dirty="0" smtClean="0"/>
          </a:p>
          <a:p>
            <a:r>
              <a:rPr lang="en-US" sz="1600" dirty="0" smtClean="0"/>
              <a:t>p</a:t>
            </a:r>
            <a:r>
              <a:rPr lang="en-US" sz="1600" dirty="0" smtClean="0"/>
              <a:t>roof of nonlinear effects.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794691" y="4071797"/>
            <a:ext cx="5349309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Expect saturation of rise at      </a:t>
            </a:r>
            <a:r>
              <a:rPr lang="en-US" sz="1600" b="1" dirty="0" smtClean="0"/>
              <a:t>Q</a:t>
            </a:r>
            <a:r>
              <a:rPr lang="en-US" sz="1600" b="1" baseline="30000" dirty="0" smtClean="0"/>
              <a:t>2</a:t>
            </a:r>
            <a:r>
              <a:rPr lang="en-US" sz="1600" b="1" baseline="-25000" dirty="0" smtClean="0"/>
              <a:t>s</a:t>
            </a:r>
            <a:r>
              <a:rPr lang="en-US" sz="1600" b="1" dirty="0" smtClean="0"/>
              <a:t>  ≈ </a:t>
            </a:r>
            <a:r>
              <a:rPr lang="en-US" sz="1600" b="1" dirty="0" err="1" smtClean="0"/>
              <a:t>xg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α</a:t>
            </a:r>
            <a:r>
              <a:rPr lang="en-US" sz="1600" b="1" baseline="-25000" dirty="0" err="1" smtClean="0"/>
              <a:t>s</a:t>
            </a:r>
            <a:r>
              <a:rPr lang="en-US" sz="1600" b="1" dirty="0" smtClean="0"/>
              <a:t> ≈ </a:t>
            </a:r>
            <a:r>
              <a:rPr lang="en-US" sz="1600" b="1" dirty="0" err="1" smtClean="0"/>
              <a:t>c</a:t>
            </a:r>
            <a:r>
              <a:rPr lang="en-US" sz="1600" b="1" dirty="0" smtClean="0"/>
              <a:t> x</a:t>
            </a:r>
            <a:r>
              <a:rPr lang="en-US" sz="1600" b="1" baseline="30000" dirty="0" smtClean="0"/>
              <a:t>-λ</a:t>
            </a:r>
            <a:r>
              <a:rPr lang="en-US" sz="1600" b="1" dirty="0" smtClean="0"/>
              <a:t>A</a:t>
            </a:r>
            <a:r>
              <a:rPr lang="en-US" sz="1600" b="1" baseline="30000" dirty="0" smtClean="0"/>
              <a:t>1/3</a:t>
            </a:r>
          </a:p>
          <a:p>
            <a:endParaRPr lang="en-US" sz="1600" b="1" baseline="30000" dirty="0" smtClean="0"/>
          </a:p>
          <a:p>
            <a:r>
              <a:rPr lang="en-US" sz="1600" dirty="0" smtClean="0"/>
              <a:t>Qualitative change of scattering </a:t>
            </a:r>
            <a:r>
              <a:rPr lang="en-US" sz="1600" dirty="0" err="1" smtClean="0"/>
              <a:t>behaviour</a:t>
            </a:r>
            <a:r>
              <a:rPr lang="en-US" sz="1600" dirty="0" smtClean="0"/>
              <a:t>:</a:t>
            </a:r>
          </a:p>
          <a:p>
            <a:endParaRPr lang="en-US" sz="1600" dirty="0" smtClean="0"/>
          </a:p>
          <a:p>
            <a:pPr>
              <a:buFontTx/>
              <a:buChar char="-"/>
            </a:pPr>
            <a:r>
              <a:rPr lang="en-US" sz="1600" dirty="0" smtClean="0"/>
              <a:t> Saturation of cross sections amplified with A</a:t>
            </a:r>
            <a:r>
              <a:rPr lang="en-US" sz="1600" baseline="30000" dirty="0" smtClean="0"/>
              <a:t>1/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 </a:t>
            </a:r>
            <a:r>
              <a:rPr lang="en-US" sz="1200" dirty="0" smtClean="0"/>
              <a:t>(</a:t>
            </a:r>
            <a:r>
              <a:rPr lang="en-US" sz="1200" dirty="0" smtClean="0"/>
              <a:t>A wider than </a:t>
            </a:r>
            <a:r>
              <a:rPr lang="en-US" sz="1200" dirty="0" err="1" smtClean="0"/>
              <a:t>p</a:t>
            </a:r>
            <a:r>
              <a:rPr lang="en-US" sz="1200" dirty="0" smtClean="0"/>
              <a:t>) </a:t>
            </a:r>
            <a:endParaRPr lang="en-US" sz="1200" baseline="30000" dirty="0" smtClean="0"/>
          </a:p>
          <a:p>
            <a:pPr>
              <a:buFontTx/>
              <a:buChar char="-"/>
            </a:pPr>
            <a:r>
              <a:rPr lang="en-US" sz="1600" dirty="0" smtClean="0"/>
              <a:t> Rise of diffraction to 50% of cross section</a:t>
            </a:r>
          </a:p>
          <a:p>
            <a:pPr>
              <a:buFontTx/>
              <a:buChar char="-"/>
            </a:pPr>
            <a:r>
              <a:rPr lang="en-US" sz="1600" dirty="0" smtClean="0"/>
              <a:t> hot spots of gluons or BDL?</a:t>
            </a:r>
          </a:p>
          <a:p>
            <a:r>
              <a:rPr lang="en-US" sz="1600" dirty="0" smtClean="0">
                <a:sym typeface="Wingdings"/>
              </a:rPr>
              <a:t> </a:t>
            </a:r>
            <a:endParaRPr lang="en-US" sz="1600" dirty="0" smtClean="0">
              <a:sym typeface="Wingdings"/>
            </a:endParaRPr>
          </a:p>
          <a:p>
            <a:r>
              <a:rPr lang="en-US" b="1" dirty="0" smtClean="0">
                <a:sym typeface="Wingdings"/>
              </a:rPr>
              <a:t>The </a:t>
            </a:r>
            <a:r>
              <a:rPr lang="en-US" b="1" dirty="0" err="1" smtClean="0">
                <a:sym typeface="Wingdings"/>
              </a:rPr>
              <a:t>LHeC</a:t>
            </a:r>
            <a:r>
              <a:rPr lang="en-US" b="1" dirty="0" smtClean="0">
                <a:sym typeface="Wingdings"/>
              </a:rPr>
              <a:t> is bound to discover saturation in DIS </a:t>
            </a:r>
          </a:p>
          <a:p>
            <a:r>
              <a:rPr lang="en-US" b="1" dirty="0" smtClean="0">
                <a:sym typeface="Wingdings"/>
              </a:rPr>
              <a:t>b</a:t>
            </a:r>
            <a:r>
              <a:rPr lang="en-US" b="1" dirty="0" smtClean="0">
                <a:sym typeface="Wingdings"/>
              </a:rPr>
              <a:t>oth in </a:t>
            </a:r>
            <a:r>
              <a:rPr lang="en-US" b="1" dirty="0" err="1" smtClean="0">
                <a:sym typeface="Wingdings"/>
              </a:rPr>
              <a:t>ep</a:t>
            </a:r>
            <a:r>
              <a:rPr lang="en-US" b="1" dirty="0" smtClean="0">
                <a:sym typeface="Wingdings"/>
              </a:rPr>
              <a:t> and in </a:t>
            </a:r>
            <a:r>
              <a:rPr lang="en-US" b="1" dirty="0" err="1" smtClean="0">
                <a:sym typeface="Wingdings"/>
              </a:rPr>
              <a:t>eA</a:t>
            </a:r>
            <a:r>
              <a:rPr lang="en-US" b="1" dirty="0" smtClean="0">
                <a:sym typeface="Wingdings"/>
              </a:rPr>
              <a:t> in a region where </a:t>
            </a:r>
            <a:r>
              <a:rPr lang="en-US" b="1" dirty="0" err="1" smtClean="0">
                <a:sym typeface="Wingdings"/>
              </a:rPr>
              <a:t>α</a:t>
            </a:r>
            <a:r>
              <a:rPr lang="en-US" b="1" baseline="-25000" dirty="0" err="1" smtClean="0"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 </a:t>
            </a:r>
            <a:r>
              <a:rPr lang="en-US" b="1" dirty="0" smtClean="0">
                <a:sym typeface="Wingdings"/>
              </a:rPr>
              <a:t>is small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8696" y="718546"/>
            <a:ext cx="45127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Perturbatively</a:t>
            </a:r>
            <a:r>
              <a:rPr lang="en-US" sz="1400" dirty="0" smtClean="0"/>
              <a:t> calculable via non-linear evolution equations</a:t>
            </a:r>
            <a:endParaRPr lang="en-US" sz="1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7444" y="1369391"/>
            <a:ext cx="5530409" cy="262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66" y="3202609"/>
            <a:ext cx="3174590" cy="28492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6051826"/>
            <a:ext cx="18261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H1 Collaboration, EPJ to appear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7944264" y="2658760"/>
            <a:ext cx="16209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T.Lastovicka</a:t>
            </a:r>
            <a:r>
              <a:rPr lang="en-US" sz="1000" dirty="0" smtClean="0"/>
              <a:t>, </a:t>
            </a:r>
            <a:r>
              <a:rPr lang="en-US" sz="1000" dirty="0" err="1" smtClean="0"/>
              <a:t>M.Klein</a:t>
            </a:r>
            <a:r>
              <a:rPr lang="en-US" sz="1000" dirty="0" smtClean="0"/>
              <a:t>, DIS06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236" y="41067"/>
            <a:ext cx="7772400" cy="70802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3. Quark </a:t>
            </a:r>
            <a:r>
              <a:rPr lang="en-US" sz="2800" b="1" dirty="0" smtClean="0">
                <a:solidFill>
                  <a:srgbClr val="0000FF"/>
                </a:solidFill>
              </a:rPr>
              <a:t>Gluon Plasma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4236" y="749092"/>
            <a:ext cx="62478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Landau 1953.    </a:t>
            </a:r>
            <a:r>
              <a:rPr lang="en-US" sz="1600" b="1" dirty="0" smtClean="0"/>
              <a:t>RHIC</a:t>
            </a:r>
            <a:r>
              <a:rPr lang="en-US" sz="1600" dirty="0" smtClean="0"/>
              <a:t>: QGP strongly coupled plasma with liquid </a:t>
            </a:r>
            <a:r>
              <a:rPr lang="en-US" sz="1600" dirty="0" err="1" smtClean="0"/>
              <a:t>behaviour</a:t>
            </a:r>
            <a:endParaRPr lang="en-US" sz="1600" dirty="0" smtClean="0"/>
          </a:p>
          <a:p>
            <a:r>
              <a:rPr lang="en-US" sz="1600" dirty="0" smtClean="0"/>
              <a:t>                                       instead of weakly interacting gas of </a:t>
            </a:r>
            <a:r>
              <a:rPr lang="en-US" sz="1600" dirty="0" err="1" smtClean="0"/>
              <a:t>partons</a:t>
            </a:r>
            <a:endParaRPr lang="en-US" sz="1600" dirty="0"/>
          </a:p>
        </p:txBody>
      </p:sp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56388"/>
            <a:ext cx="3927337" cy="1948813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7674" y="3521237"/>
            <a:ext cx="4105456" cy="295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" y="4019826"/>
            <a:ext cx="443392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Collective flow in non-central collisions anisotropic</a:t>
            </a:r>
          </a:p>
          <a:p>
            <a:endParaRPr lang="en-US" sz="1400" dirty="0" smtClean="0"/>
          </a:p>
          <a:p>
            <a:r>
              <a:rPr lang="en-US" sz="1400" dirty="0" smtClean="0"/>
              <a:t>Anisotropy proportional to 1/viscosity of  fireball,</a:t>
            </a:r>
          </a:p>
          <a:p>
            <a:r>
              <a:rPr lang="en-US" sz="1400" dirty="0" smtClean="0"/>
              <a:t>              dominantly elliptic (“v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” coefficient)</a:t>
            </a:r>
          </a:p>
          <a:p>
            <a:endParaRPr lang="en-US" sz="1400" dirty="0" smtClean="0"/>
          </a:p>
          <a:p>
            <a:r>
              <a:rPr lang="en-US" sz="1400" dirty="0" smtClean="0"/>
              <a:t>QGP most perfect liquid – smallest shear viscosity/entropy</a:t>
            </a:r>
          </a:p>
          <a:p>
            <a:endParaRPr lang="en-US" sz="1400" dirty="0" smtClean="0"/>
          </a:p>
          <a:p>
            <a:r>
              <a:rPr lang="en-US" sz="1400" dirty="0" smtClean="0"/>
              <a:t>Conclusions depend on initial fireball eccentricity</a:t>
            </a:r>
          </a:p>
          <a:p>
            <a:endParaRPr lang="en-US" sz="1200" dirty="0" smtClean="0"/>
          </a:p>
          <a:p>
            <a:r>
              <a:rPr lang="en-US" sz="1600" b="1" dirty="0" err="1" smtClean="0"/>
              <a:t>eA</a:t>
            </a:r>
            <a:r>
              <a:rPr lang="en-US" sz="1600" b="1" dirty="0" smtClean="0"/>
              <a:t> to measure the initial conditions of QGP. 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88608" y="1833217"/>
            <a:ext cx="2326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Related to cold atoms and to </a:t>
            </a:r>
          </a:p>
          <a:p>
            <a:r>
              <a:rPr lang="en-US" sz="1400" b="1" dirty="0" smtClean="0"/>
              <a:t>superstring theory</a:t>
            </a:r>
            <a:r>
              <a:rPr lang="en-US" sz="1400" b="1" dirty="0" smtClean="0"/>
              <a:t> [</a:t>
            </a:r>
            <a:r>
              <a:rPr lang="en-US" sz="1400" b="1" dirty="0" err="1" smtClean="0"/>
              <a:t>AdS</a:t>
            </a:r>
            <a:r>
              <a:rPr lang="en-US" sz="1400" b="1" dirty="0" smtClean="0"/>
              <a:t>/</a:t>
            </a:r>
            <a:r>
              <a:rPr lang="en-US" sz="1400" b="1" dirty="0" smtClean="0"/>
              <a:t>CFT]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3521237"/>
            <a:ext cx="26521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M.Tannenbaum</a:t>
            </a:r>
            <a:r>
              <a:rPr lang="en-US" sz="1000" dirty="0" smtClean="0"/>
              <a:t>, </a:t>
            </a:r>
            <a:r>
              <a:rPr lang="en-US" sz="1000" dirty="0" err="1" smtClean="0"/>
              <a:t>Rept.Prog.Phys</a:t>
            </a:r>
            <a:r>
              <a:rPr lang="en-US" sz="1000" dirty="0" smtClean="0"/>
              <a:t> 65 (2006) 2005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7549340" y="4718332"/>
            <a:ext cx="21479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Hirano et al, Phys.Lett.B636(2006)299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6479310"/>
            <a:ext cx="19290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U.Heinz</a:t>
            </a:r>
            <a:r>
              <a:rPr lang="en-US" sz="1000" dirty="0" smtClean="0"/>
              <a:t> arXiv:0907.4256 (</a:t>
            </a:r>
            <a:r>
              <a:rPr lang="en-US" sz="1000" dirty="0" err="1" smtClean="0"/>
              <a:t>nucl.th</a:t>
            </a:r>
            <a:r>
              <a:rPr lang="en-US" sz="1000" dirty="0" smtClean="0"/>
              <a:t>)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28600" y="0"/>
            <a:ext cx="91440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In-medium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Hadronisation</a:t>
            </a:r>
            <a:endParaRPr lang="en-US" sz="28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5621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4148" y="3580719"/>
            <a:ext cx="5791880" cy="136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22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4148" y="1695277"/>
            <a:ext cx="5791880" cy="147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912191" y="685800"/>
            <a:ext cx="734833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_tradnl" sz="1600" dirty="0" err="1" smtClean="0"/>
              <a:t>The</a:t>
            </a:r>
            <a:r>
              <a:rPr lang="es-ES_tradnl" sz="1600" dirty="0" smtClean="0"/>
              <a:t> </a:t>
            </a:r>
            <a:r>
              <a:rPr lang="es-ES_tradnl" sz="1600" dirty="0" err="1"/>
              <a:t>study</a:t>
            </a:r>
            <a:r>
              <a:rPr lang="es-ES_tradnl" sz="1600" dirty="0"/>
              <a:t> </a:t>
            </a:r>
            <a:r>
              <a:rPr lang="es-ES_tradnl" sz="1600" dirty="0" err="1"/>
              <a:t>of</a:t>
            </a:r>
            <a:r>
              <a:rPr lang="es-ES_tradnl" sz="1600" dirty="0"/>
              <a:t> </a:t>
            </a:r>
            <a:r>
              <a:rPr lang="es-ES_tradnl" sz="1600" dirty="0" err="1"/>
              <a:t>particle</a:t>
            </a:r>
            <a:r>
              <a:rPr lang="es-ES_tradnl" sz="1600" dirty="0"/>
              <a:t> </a:t>
            </a:r>
            <a:r>
              <a:rPr lang="es-ES_tradnl" sz="1600" dirty="0" err="1"/>
              <a:t>production</a:t>
            </a:r>
            <a:r>
              <a:rPr lang="es-ES_tradnl" sz="1600" dirty="0"/>
              <a:t> in </a:t>
            </a:r>
            <a:r>
              <a:rPr lang="es-ES_tradnl" sz="1600" dirty="0" err="1"/>
              <a:t>eA</a:t>
            </a:r>
            <a:r>
              <a:rPr lang="es-ES_tradnl" sz="1600" dirty="0"/>
              <a:t> (</a:t>
            </a:r>
            <a:r>
              <a:rPr lang="es-ES_tradnl" sz="1600" dirty="0" err="1"/>
              <a:t>fragmentation</a:t>
            </a:r>
            <a:r>
              <a:rPr lang="es-ES_tradnl" sz="1600" dirty="0"/>
              <a:t> </a:t>
            </a:r>
            <a:r>
              <a:rPr lang="es-ES_tradnl" sz="1600" dirty="0" err="1"/>
              <a:t>functions</a:t>
            </a:r>
            <a:r>
              <a:rPr lang="es-ES_tradnl" sz="1600" dirty="0"/>
              <a:t> </a:t>
            </a:r>
            <a:r>
              <a:rPr lang="es-ES_tradnl" sz="1600" dirty="0" err="1"/>
              <a:t>and</a:t>
            </a:r>
            <a:r>
              <a:rPr lang="es-ES_tradnl" sz="1600" dirty="0"/>
              <a:t> </a:t>
            </a:r>
            <a:r>
              <a:rPr lang="es-ES_tradnl" sz="1600" dirty="0" err="1"/>
              <a:t>hadrochemistry</a:t>
            </a:r>
            <a:r>
              <a:rPr lang="es-ES_tradnl" sz="1600" dirty="0"/>
              <a:t>)</a:t>
            </a:r>
            <a:r>
              <a:rPr lang="es-ES_tradnl" sz="1600" dirty="0" smtClean="0"/>
              <a:t> </a:t>
            </a:r>
          </a:p>
          <a:p>
            <a:r>
              <a:rPr lang="es-ES_tradnl" sz="1600" dirty="0" err="1" smtClean="0"/>
              <a:t>allows</a:t>
            </a:r>
            <a:r>
              <a:rPr lang="es-ES_tradnl" sz="1600" dirty="0" smtClean="0"/>
              <a:t> </a:t>
            </a:r>
            <a:r>
              <a:rPr lang="es-ES_tradnl" sz="1600" dirty="0" err="1"/>
              <a:t>the</a:t>
            </a:r>
            <a:r>
              <a:rPr lang="es-ES_tradnl" sz="1600" dirty="0"/>
              <a:t> </a:t>
            </a:r>
            <a:r>
              <a:rPr lang="es-ES_tradnl" sz="1600" dirty="0" err="1"/>
              <a:t>study</a:t>
            </a:r>
            <a:r>
              <a:rPr lang="es-ES_tradnl" sz="1600" dirty="0"/>
              <a:t> </a:t>
            </a:r>
            <a:r>
              <a:rPr lang="es-ES_tradnl" sz="1600" dirty="0" err="1"/>
              <a:t>of</a:t>
            </a:r>
            <a:r>
              <a:rPr lang="es-ES_tradnl" sz="1600" dirty="0"/>
              <a:t> </a:t>
            </a:r>
            <a:r>
              <a:rPr lang="es-ES_tradnl" sz="1600" dirty="0" err="1"/>
              <a:t>the</a:t>
            </a:r>
            <a:r>
              <a:rPr lang="es-ES_tradnl" sz="1600" dirty="0"/>
              <a:t> </a:t>
            </a:r>
            <a:r>
              <a:rPr lang="es-ES_tradnl" sz="1600" dirty="0" err="1"/>
              <a:t>space</a:t>
            </a:r>
            <a:r>
              <a:rPr lang="es-ES_tradnl" sz="1600" dirty="0"/>
              <a:t>-time </a:t>
            </a:r>
            <a:r>
              <a:rPr lang="es-ES_tradnl" sz="1600" dirty="0" err="1"/>
              <a:t>picture</a:t>
            </a:r>
            <a:r>
              <a:rPr lang="es-ES_tradnl" sz="1600" dirty="0"/>
              <a:t> </a:t>
            </a:r>
            <a:r>
              <a:rPr lang="es-ES_tradnl" sz="1600" dirty="0" err="1"/>
              <a:t>of</a:t>
            </a:r>
            <a:r>
              <a:rPr lang="es-ES_tradnl" sz="1600" dirty="0"/>
              <a:t> </a:t>
            </a:r>
            <a:r>
              <a:rPr lang="es-ES_tradnl" sz="1600" dirty="0" err="1" smtClean="0"/>
              <a:t>hadronisation</a:t>
            </a:r>
            <a:r>
              <a:rPr lang="es-ES_tradnl" sz="1600" dirty="0" smtClean="0"/>
              <a:t> (</a:t>
            </a:r>
            <a:r>
              <a:rPr lang="es-ES_tradnl" sz="1600" dirty="0" err="1" smtClean="0"/>
              <a:t>the</a:t>
            </a:r>
            <a:r>
              <a:rPr lang="es-ES_tradnl" sz="1600" dirty="0" smtClean="0"/>
              <a:t> final </a:t>
            </a:r>
            <a:r>
              <a:rPr lang="es-ES_tradnl" sz="1600" dirty="0" err="1" smtClean="0"/>
              <a:t>phase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of</a:t>
            </a:r>
            <a:r>
              <a:rPr lang="es-ES_tradnl" sz="1600" dirty="0" smtClean="0"/>
              <a:t> QGP).  </a:t>
            </a:r>
            <a:endParaRPr lang="es-ES_tradnl" sz="1600" dirty="0"/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519043" y="1976783"/>
            <a:ext cx="235007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1600" dirty="0">
                <a:solidFill>
                  <a:schemeClr val="accent2">
                    <a:lumMod val="50000"/>
                  </a:schemeClr>
                </a:solidFill>
              </a:rPr>
              <a:t>Low </a:t>
            </a:r>
            <a:r>
              <a:rPr lang="es-ES_tradnl" sz="1600" dirty="0" err="1">
                <a:solidFill>
                  <a:schemeClr val="accent2">
                    <a:lumMod val="50000"/>
                  </a:schemeClr>
                </a:solidFill>
              </a:rPr>
              <a:t>energy</a:t>
            </a:r>
            <a:r>
              <a:rPr lang="es-ES_tradnl" sz="1600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es-ES_tradnl" sz="1600" dirty="0" err="1">
                <a:solidFill>
                  <a:schemeClr val="accent2">
                    <a:lumMod val="50000"/>
                  </a:schemeClr>
                </a:solidFill>
                <a:latin typeface="Symbol" pitchFamily="-111" charset="2"/>
                <a:sym typeface="Symbol" pitchFamily="-111" charset="2"/>
              </a:rPr>
              <a:t></a:t>
            </a:r>
            <a:r>
              <a:rPr lang="es-ES_tradnl" sz="1600" dirty="0">
                <a:solidFill>
                  <a:schemeClr val="accent2">
                    <a:lumMod val="50000"/>
                  </a:schemeClr>
                </a:solidFill>
              </a:rPr>
              <a:t>): </a:t>
            </a:r>
            <a:r>
              <a:rPr lang="es-ES_tradnl" sz="1600" dirty="0" err="1">
                <a:solidFill>
                  <a:schemeClr val="accent2">
                    <a:lumMod val="50000"/>
                  </a:schemeClr>
                </a:solidFill>
              </a:rPr>
              <a:t>need</a:t>
            </a:r>
            <a:r>
              <a:rPr lang="es-ES_tradnl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_tradnl" sz="1600" dirty="0" err="1">
                <a:solidFill>
                  <a:schemeClr val="accent2">
                    <a:lumMod val="50000"/>
                  </a:schemeClr>
                </a:solidFill>
              </a:rPr>
              <a:t>of</a:t>
            </a:r>
            <a:endParaRPr lang="es-ES_tradnl" sz="16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ES_tradnl" sz="1600" dirty="0" err="1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r>
              <a:rPr lang="es-ES_tradnl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_tradnl" sz="1600" dirty="0" err="1">
                <a:solidFill>
                  <a:schemeClr val="accent2">
                    <a:lumMod val="50000"/>
                  </a:schemeClr>
                </a:solidFill>
              </a:rPr>
              <a:t>inside</a:t>
            </a:r>
            <a:r>
              <a:rPr lang="es-ES_tradnl" sz="16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es-ES_tradnl" sz="1200" dirty="0" smtClean="0">
                <a:solidFill>
                  <a:schemeClr val="accent2">
                    <a:lumMod val="50000"/>
                  </a:schemeClr>
                </a:solidFill>
              </a:rPr>
              <a:t>Parton </a:t>
            </a:r>
            <a:r>
              <a:rPr lang="es-ES_tradnl" sz="1200" dirty="0" err="1" smtClean="0">
                <a:solidFill>
                  <a:schemeClr val="accent2">
                    <a:lumMod val="50000"/>
                  </a:schemeClr>
                </a:solidFill>
              </a:rPr>
              <a:t>propagation</a:t>
            </a:r>
            <a:r>
              <a:rPr lang="es-ES_tradnl" sz="1200" dirty="0" smtClean="0">
                <a:solidFill>
                  <a:schemeClr val="accent2">
                    <a:lumMod val="50000"/>
                  </a:schemeClr>
                </a:solidFill>
              </a:rPr>
              <a:t>: pt </a:t>
            </a:r>
            <a:r>
              <a:rPr lang="es-ES_tradnl" sz="1200" dirty="0" err="1" smtClean="0">
                <a:solidFill>
                  <a:schemeClr val="accent2">
                    <a:lumMod val="50000"/>
                  </a:schemeClr>
                </a:solidFill>
              </a:rPr>
              <a:t>broadening</a:t>
            </a:r>
            <a:endParaRPr lang="es-ES_tradnl" sz="1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ES_tradnl" sz="1200" dirty="0" err="1" smtClean="0">
                <a:solidFill>
                  <a:schemeClr val="accent2">
                    <a:lumMod val="50000"/>
                  </a:schemeClr>
                </a:solidFill>
              </a:rPr>
              <a:t>Hadron</a:t>
            </a:r>
            <a:r>
              <a:rPr lang="es-ES_tradnl" sz="1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_tradnl" sz="1200" dirty="0" err="1" smtClean="0">
                <a:solidFill>
                  <a:schemeClr val="accent2">
                    <a:lumMod val="50000"/>
                  </a:schemeClr>
                </a:solidFill>
              </a:rPr>
              <a:t>formation</a:t>
            </a:r>
            <a:r>
              <a:rPr lang="es-ES_tradnl" sz="1200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s-ES_tradnl" sz="1200" dirty="0" err="1" smtClean="0">
                <a:solidFill>
                  <a:schemeClr val="accent2">
                    <a:lumMod val="50000"/>
                  </a:schemeClr>
                </a:solidFill>
              </a:rPr>
              <a:t>attenuation</a:t>
            </a:r>
            <a:endParaRPr lang="es-ES_tradnl" sz="12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s-ES_tradnl" sz="12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s-ES_tradnl" sz="16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s-ES_tradnl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s-ES_tradnl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s-ES_tradnl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ES_tradnl" sz="1600" dirty="0" err="1" smtClean="0">
                <a:solidFill>
                  <a:schemeClr val="accent2">
                    <a:lumMod val="50000"/>
                  </a:schemeClr>
                </a:solidFill>
              </a:rPr>
              <a:t>High</a:t>
            </a:r>
            <a:r>
              <a:rPr lang="es-ES_tradnl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_tradnl" sz="1600" dirty="0" err="1">
                <a:solidFill>
                  <a:schemeClr val="accent2">
                    <a:lumMod val="50000"/>
                  </a:schemeClr>
                </a:solidFill>
              </a:rPr>
              <a:t>energy</a:t>
            </a:r>
            <a:r>
              <a:rPr lang="es-ES_tradnl" sz="1600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es-ES_tradnl" sz="1600" dirty="0" err="1">
                <a:solidFill>
                  <a:schemeClr val="accent2">
                    <a:lumMod val="50000"/>
                  </a:schemeClr>
                </a:solidFill>
                <a:latin typeface="Symbol" pitchFamily="-111" charset="2"/>
                <a:sym typeface="Symbol" pitchFamily="-111" charset="2"/>
              </a:rPr>
              <a:t></a:t>
            </a:r>
            <a:r>
              <a:rPr lang="es-ES_tradnl" sz="1600" dirty="0">
                <a:solidFill>
                  <a:schemeClr val="accent2">
                    <a:lumMod val="50000"/>
                  </a:schemeClr>
                </a:solidFill>
              </a:rPr>
              <a:t>): </a:t>
            </a:r>
            <a:r>
              <a:rPr lang="es-ES_tradnl" sz="1600" dirty="0" err="1">
                <a:solidFill>
                  <a:schemeClr val="accent2">
                    <a:lumMod val="50000"/>
                  </a:schemeClr>
                </a:solidFill>
              </a:rPr>
              <a:t>partonic</a:t>
            </a:r>
            <a:endParaRPr lang="es-ES_tradnl" sz="16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ES_tradnl" sz="1600" dirty="0" err="1">
                <a:solidFill>
                  <a:schemeClr val="accent2">
                    <a:lumMod val="50000"/>
                  </a:schemeClr>
                </a:solidFill>
              </a:rPr>
              <a:t>evolution</a:t>
            </a:r>
            <a:r>
              <a:rPr lang="es-ES_tradnl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_tradnl" sz="1600" dirty="0" err="1">
                <a:solidFill>
                  <a:schemeClr val="accent2">
                    <a:lumMod val="50000"/>
                  </a:schemeClr>
                </a:solidFill>
              </a:rPr>
              <a:t>altered</a:t>
            </a:r>
            <a:r>
              <a:rPr lang="es-ES_tradnl" sz="1600" dirty="0">
                <a:solidFill>
                  <a:schemeClr val="accent2">
                    <a:lumMod val="50000"/>
                  </a:schemeClr>
                </a:solidFill>
              </a:rPr>
              <a:t> in </a:t>
            </a:r>
            <a:r>
              <a:rPr lang="es-ES_tradnl" sz="1600" dirty="0" err="1">
                <a:solidFill>
                  <a:schemeClr val="accent2">
                    <a:lumMod val="50000"/>
                  </a:schemeClr>
                </a:solidFill>
              </a:rPr>
              <a:t>the</a:t>
            </a:r>
            <a:endParaRPr lang="es-ES_tradnl" sz="16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ES_tradnl" sz="1600" dirty="0">
                <a:solidFill>
                  <a:schemeClr val="accent2">
                    <a:lumMod val="50000"/>
                  </a:schemeClr>
                </a:solidFill>
              </a:rPr>
              <a:t>nuclear </a:t>
            </a:r>
            <a:r>
              <a:rPr lang="es-ES_tradnl" sz="1600" dirty="0" err="1">
                <a:solidFill>
                  <a:schemeClr val="accent2">
                    <a:lumMod val="50000"/>
                  </a:schemeClr>
                </a:solidFill>
              </a:rPr>
              <a:t>medium</a:t>
            </a:r>
            <a:r>
              <a:rPr lang="es-ES_tradnl" sz="16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304800" y="5459104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1600" b="1" dirty="0" smtClean="0"/>
              <a:t> </a:t>
            </a:r>
            <a:r>
              <a:rPr lang="es-ES_tradnl" sz="1600" b="1" dirty="0" err="1" smtClean="0"/>
              <a:t>LHeC</a:t>
            </a:r>
            <a:r>
              <a:rPr lang="es-ES_tradnl" sz="1600" b="1" dirty="0" smtClean="0"/>
              <a:t> :</a:t>
            </a:r>
            <a:r>
              <a:rPr lang="es-ES_tradnl" sz="1600" b="1" dirty="0" smtClean="0"/>
              <a:t> </a:t>
            </a:r>
          </a:p>
          <a:p>
            <a:r>
              <a:rPr lang="es-ES_tradnl" sz="1600" b="1" dirty="0" smtClean="0"/>
              <a:t> + </a:t>
            </a:r>
            <a:r>
              <a:rPr lang="es-ES_tradnl" sz="1600" b="1" dirty="0" err="1" smtClean="0"/>
              <a:t>study</a:t>
            </a:r>
            <a:r>
              <a:rPr lang="es-ES_tradnl" sz="1600" b="1" dirty="0" smtClean="0"/>
              <a:t> </a:t>
            </a:r>
            <a:r>
              <a:rPr lang="es-ES_tradnl" sz="1600" b="1" dirty="0" err="1"/>
              <a:t>the</a:t>
            </a:r>
            <a:r>
              <a:rPr lang="es-ES_tradnl" sz="1600" b="1" dirty="0"/>
              <a:t> </a:t>
            </a:r>
            <a:r>
              <a:rPr lang="es-ES_tradnl" sz="1600" b="1" dirty="0" err="1"/>
              <a:t>transition</a:t>
            </a:r>
            <a:r>
              <a:rPr lang="es-ES_tradnl" sz="1600" b="1" dirty="0"/>
              <a:t> </a:t>
            </a:r>
            <a:r>
              <a:rPr lang="es-ES_tradnl" sz="1600" b="1" dirty="0" err="1"/>
              <a:t>from</a:t>
            </a:r>
            <a:r>
              <a:rPr lang="es-ES_tradnl" sz="1600" b="1" dirty="0"/>
              <a:t> </a:t>
            </a:r>
            <a:r>
              <a:rPr lang="es-ES_tradnl" sz="1600" b="1" dirty="0" err="1" smtClean="0"/>
              <a:t>small</a:t>
            </a:r>
            <a:r>
              <a:rPr lang="es-ES_tradnl" sz="1600" b="1" dirty="0" smtClean="0"/>
              <a:t> </a:t>
            </a:r>
            <a:r>
              <a:rPr lang="es-ES_tradnl" sz="1600" b="1" dirty="0" err="1"/>
              <a:t>to</a:t>
            </a:r>
            <a:r>
              <a:rPr lang="es-ES_tradnl" sz="1600" b="1" dirty="0"/>
              <a:t> </a:t>
            </a:r>
            <a:r>
              <a:rPr lang="es-ES_tradnl" sz="1600" b="1" dirty="0" err="1"/>
              <a:t>high</a:t>
            </a:r>
            <a:r>
              <a:rPr lang="es-ES_tradnl" sz="1600" b="1" dirty="0"/>
              <a:t> </a:t>
            </a:r>
            <a:r>
              <a:rPr lang="es-ES_tradnl" sz="1600" b="1" dirty="0" err="1" smtClean="0"/>
              <a:t>energies</a:t>
            </a:r>
            <a:r>
              <a:rPr lang="es-ES_tradnl" sz="1600" b="1" dirty="0" smtClean="0"/>
              <a:t> in </a:t>
            </a:r>
            <a:r>
              <a:rPr lang="es-ES_tradnl" sz="1600" b="1" dirty="0" err="1" smtClean="0"/>
              <a:t>much</a:t>
            </a:r>
            <a:r>
              <a:rPr lang="es-ES_tradnl" sz="1600" b="1" dirty="0" smtClean="0"/>
              <a:t> extended </a:t>
            </a:r>
            <a:r>
              <a:rPr lang="es-ES_tradnl" sz="1600" b="1" dirty="0" err="1" smtClean="0"/>
              <a:t>range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wrt</a:t>
            </a:r>
            <a:r>
              <a:rPr lang="es-ES_tradnl" sz="1600" b="1" dirty="0" smtClean="0"/>
              <a:t>. HERMES, </a:t>
            </a:r>
            <a:r>
              <a:rPr lang="es-ES_tradnl" sz="1600" b="1" dirty="0" err="1" smtClean="0"/>
              <a:t>Jlab</a:t>
            </a:r>
            <a:endParaRPr lang="es-ES_tradnl" sz="1600" b="1" dirty="0" smtClean="0"/>
          </a:p>
          <a:p>
            <a:r>
              <a:rPr lang="es-ES_tradnl" sz="1600" b="1" dirty="0" smtClean="0"/>
              <a:t> + </a:t>
            </a:r>
            <a:r>
              <a:rPr lang="es-ES_tradnl" sz="1600" b="1" dirty="0" err="1" smtClean="0"/>
              <a:t>testing</a:t>
            </a:r>
            <a:r>
              <a:rPr lang="es-ES_tradnl" sz="1600" b="1" dirty="0" smtClean="0"/>
              <a:t> </a:t>
            </a:r>
            <a:r>
              <a:rPr lang="es-ES_tradnl" sz="1600" b="1" dirty="0" err="1"/>
              <a:t>the</a:t>
            </a:r>
            <a:r>
              <a:rPr lang="es-ES_tradnl" sz="1600" b="1" dirty="0"/>
              <a:t> </a:t>
            </a:r>
            <a:r>
              <a:rPr lang="es-ES_tradnl" sz="1600" b="1" dirty="0" err="1"/>
              <a:t>energy</a:t>
            </a:r>
            <a:r>
              <a:rPr lang="es-ES_tradnl" sz="1600" b="1" dirty="0"/>
              <a:t> </a:t>
            </a:r>
            <a:r>
              <a:rPr lang="es-ES_tradnl" sz="1600" b="1" dirty="0" err="1"/>
              <a:t>loss</a:t>
            </a:r>
            <a:r>
              <a:rPr lang="es-ES_tradnl" sz="1600" b="1" dirty="0"/>
              <a:t> </a:t>
            </a:r>
            <a:r>
              <a:rPr lang="es-ES_tradnl" sz="1600" b="1" dirty="0" err="1" smtClean="0"/>
              <a:t>mechanism</a:t>
            </a:r>
            <a:r>
              <a:rPr lang="es-ES_tradnl" sz="1600" b="1" dirty="0" smtClean="0"/>
              <a:t> </a:t>
            </a:r>
            <a:r>
              <a:rPr lang="es-ES_tradnl" sz="1600" b="1" dirty="0" smtClean="0"/>
              <a:t>crucial </a:t>
            </a:r>
            <a:r>
              <a:rPr lang="es-ES_tradnl" sz="1600" b="1" dirty="0" err="1" smtClean="0"/>
              <a:t>for</a:t>
            </a:r>
            <a:r>
              <a:rPr lang="es-ES_tradnl" sz="1600" b="1" dirty="0" smtClean="0"/>
              <a:t> </a:t>
            </a:r>
            <a:r>
              <a:rPr lang="es-ES_tradnl" sz="1600" b="1" dirty="0" err="1"/>
              <a:t>understanding</a:t>
            </a:r>
            <a:r>
              <a:rPr lang="es-ES_tradnl" sz="1600" b="1" dirty="0"/>
              <a:t> </a:t>
            </a:r>
            <a:r>
              <a:rPr lang="es-ES_tradnl" sz="1600" b="1" dirty="0" err="1"/>
              <a:t>of</a:t>
            </a:r>
            <a:r>
              <a:rPr lang="es-ES_tradnl" sz="1600" b="1" dirty="0"/>
              <a:t> </a:t>
            </a:r>
            <a:r>
              <a:rPr lang="es-ES_tradnl" sz="1600" b="1" dirty="0" err="1"/>
              <a:t>the</a:t>
            </a:r>
            <a:r>
              <a:rPr lang="es-ES_tradnl" sz="1600" b="1" dirty="0"/>
              <a:t> </a:t>
            </a:r>
            <a:r>
              <a:rPr lang="es-ES_tradnl" sz="1600" b="1" dirty="0" err="1"/>
              <a:t>medium</a:t>
            </a:r>
            <a:r>
              <a:rPr lang="es-ES_tradnl" sz="1600" b="1" dirty="0"/>
              <a:t> </a:t>
            </a:r>
            <a:r>
              <a:rPr lang="es-ES_tradnl" sz="1600" b="1" dirty="0" err="1"/>
              <a:t>produced</a:t>
            </a:r>
            <a:r>
              <a:rPr lang="es-ES_tradnl" sz="1600" b="1" dirty="0"/>
              <a:t> in </a:t>
            </a:r>
            <a:r>
              <a:rPr lang="es-ES_tradnl" sz="1600" b="1" dirty="0" smtClean="0"/>
              <a:t>HIC</a:t>
            </a:r>
          </a:p>
          <a:p>
            <a:r>
              <a:rPr lang="es-ES_tradnl" sz="1600" b="1" dirty="0" smtClean="0"/>
              <a:t> + </a:t>
            </a:r>
            <a:r>
              <a:rPr lang="es-ES_tradnl" sz="1600" b="1" dirty="0" err="1" smtClean="0"/>
              <a:t>d</a:t>
            </a:r>
            <a:r>
              <a:rPr lang="es-ES_tradnl" sz="1600" b="1" dirty="0" err="1" smtClean="0"/>
              <a:t>etailed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study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of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heavy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quark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hadronisation</a:t>
            </a:r>
            <a:r>
              <a:rPr lang="es-ES_tradnl" sz="1600" b="1" dirty="0" smtClean="0"/>
              <a:t>  …</a:t>
            </a:r>
            <a:endParaRPr lang="es-ES_tradnl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20028" y="5023150"/>
            <a:ext cx="1295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W.Brooks</a:t>
            </a:r>
            <a:r>
              <a:rPr lang="en-US" sz="1000" dirty="0" smtClean="0"/>
              <a:t>, Divonne09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652" y="41068"/>
            <a:ext cx="5168348" cy="52215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Summary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583" y="563218"/>
            <a:ext cx="6860297" cy="5693865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The LHC offers a unique opportunity to build a new electron-</a:t>
            </a:r>
            <a:r>
              <a:rPr lang="en-US" sz="1400" dirty="0" err="1" smtClean="0"/>
              <a:t>hadron</a:t>
            </a:r>
            <a:r>
              <a:rPr lang="en-US" sz="1400" dirty="0" smtClean="0"/>
              <a:t> collider for which a</a:t>
            </a:r>
          </a:p>
          <a:p>
            <a:r>
              <a:rPr lang="en-US" sz="1400" dirty="0" smtClean="0"/>
              <a:t>Conceptual Design Report has been invited by CERN and ECFA. This is being worked out</a:t>
            </a:r>
          </a:p>
          <a:p>
            <a:r>
              <a:rPr lang="en-US" sz="1400" dirty="0" smtClean="0"/>
              <a:t>in a series of CERN-ECFA-</a:t>
            </a:r>
            <a:r>
              <a:rPr lang="en-US" sz="1400" dirty="0" err="1" smtClean="0"/>
              <a:t>NuPECC</a:t>
            </a:r>
            <a:r>
              <a:rPr lang="en-US" sz="1400" dirty="0" smtClean="0"/>
              <a:t> workshops with the aim to deliver the CDR in 2010.</a:t>
            </a:r>
          </a:p>
          <a:p>
            <a:endParaRPr lang="en-US" sz="1400" dirty="0" smtClean="0"/>
          </a:p>
          <a:p>
            <a:r>
              <a:rPr lang="en-US" sz="1400" dirty="0" smtClean="0"/>
              <a:t>The </a:t>
            </a:r>
            <a:r>
              <a:rPr lang="en-US" sz="1400" dirty="0" err="1" smtClean="0"/>
              <a:t>LHeC</a:t>
            </a:r>
            <a:r>
              <a:rPr lang="en-US" sz="1400" dirty="0" smtClean="0"/>
              <a:t> promises to exceed HERA by factors of 100 in luminosity and kinematic reach.</a:t>
            </a:r>
          </a:p>
          <a:p>
            <a:endParaRPr lang="en-US" sz="1400" dirty="0" smtClean="0"/>
          </a:p>
          <a:p>
            <a:r>
              <a:rPr lang="en-US" sz="1400" dirty="0" smtClean="0"/>
              <a:t>As an </a:t>
            </a:r>
            <a:r>
              <a:rPr lang="en-US" sz="1400" dirty="0" err="1" smtClean="0"/>
              <a:t>eA</a:t>
            </a:r>
            <a:r>
              <a:rPr lang="en-US" sz="1400" dirty="0" smtClean="0"/>
              <a:t> collider, building on the heavy ion </a:t>
            </a:r>
            <a:r>
              <a:rPr lang="en-US" sz="1400" dirty="0" err="1" smtClean="0"/>
              <a:t>programme</a:t>
            </a:r>
            <a:r>
              <a:rPr lang="en-US" sz="1400" dirty="0" smtClean="0"/>
              <a:t> at the LHC, the </a:t>
            </a:r>
            <a:r>
              <a:rPr lang="en-US" sz="1400" dirty="0" err="1" smtClean="0"/>
              <a:t>LHeC</a:t>
            </a:r>
            <a:r>
              <a:rPr lang="en-US" sz="1400" dirty="0" smtClean="0"/>
              <a:t> extends the</a:t>
            </a:r>
          </a:p>
          <a:p>
            <a:r>
              <a:rPr lang="en-US" sz="1400" dirty="0" smtClean="0"/>
              <a:t>range of</a:t>
            </a:r>
            <a:r>
              <a:rPr lang="en-US" sz="1400" dirty="0" smtClean="0"/>
              <a:t> </a:t>
            </a:r>
            <a:r>
              <a:rPr lang="en-US" sz="1400" dirty="0" smtClean="0"/>
              <a:t>lepton-</a:t>
            </a:r>
            <a:r>
              <a:rPr lang="en-US" sz="1400" dirty="0" smtClean="0"/>
              <a:t>A </a:t>
            </a:r>
            <a:r>
              <a:rPr lang="en-US" sz="1400" dirty="0" smtClean="0"/>
              <a:t>scattering by 4 orders of magnitude in </a:t>
            </a:r>
            <a:r>
              <a:rPr lang="en-US" sz="1400" dirty="0" err="1" smtClean="0"/>
              <a:t>x</a:t>
            </a:r>
            <a:r>
              <a:rPr lang="en-US" sz="1400" dirty="0" smtClean="0"/>
              <a:t> and Q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 </a:t>
            </a:r>
            <a:r>
              <a:rPr lang="en-US" sz="1400" dirty="0" smtClean="0"/>
              <a:t>. </a:t>
            </a:r>
            <a:r>
              <a:rPr lang="en-US" sz="1400" dirty="0" smtClean="0"/>
              <a:t>It has to violate </a:t>
            </a:r>
            <a:r>
              <a:rPr lang="en-US" sz="1400" dirty="0" err="1" smtClean="0"/>
              <a:t>unitarity</a:t>
            </a:r>
            <a:r>
              <a:rPr lang="en-US" sz="1400" dirty="0" smtClean="0"/>
              <a:t>.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The</a:t>
            </a:r>
            <a:r>
              <a:rPr lang="en-US" sz="1400" dirty="0" smtClean="0"/>
              <a:t> </a:t>
            </a:r>
            <a:r>
              <a:rPr lang="en-US" sz="1400" dirty="0" smtClean="0"/>
              <a:t>HEP</a:t>
            </a:r>
            <a:r>
              <a:rPr lang="en-US" sz="1400" dirty="0" smtClean="0"/>
              <a:t> </a:t>
            </a:r>
            <a:r>
              <a:rPr lang="en-US" sz="1400" dirty="0" err="1" smtClean="0"/>
              <a:t>programme</a:t>
            </a:r>
            <a:r>
              <a:rPr lang="en-US" sz="1400" dirty="0" smtClean="0"/>
              <a:t> is  extremely rich with unique potential in physics beyond the</a:t>
            </a:r>
          </a:p>
          <a:p>
            <a:r>
              <a:rPr lang="en-US" sz="1400" dirty="0" smtClean="0"/>
              <a:t>standard model and high precision, thus far reaching, QCD and electroweak </a:t>
            </a:r>
            <a:r>
              <a:rPr lang="en-US" sz="1400" dirty="0" smtClean="0"/>
              <a:t>measurements</a:t>
            </a:r>
          </a:p>
          <a:p>
            <a:r>
              <a:rPr lang="en-US" sz="1400" dirty="0" smtClean="0"/>
              <a:t>a</a:t>
            </a:r>
            <a:r>
              <a:rPr lang="en-US" sz="1400" dirty="0" smtClean="0"/>
              <a:t>nd essential </a:t>
            </a:r>
            <a:r>
              <a:rPr lang="en-US" sz="1400" dirty="0" err="1" smtClean="0"/>
              <a:t>complementarity</a:t>
            </a:r>
            <a:r>
              <a:rPr lang="en-US" sz="1400" dirty="0" smtClean="0"/>
              <a:t> to the LHC pp </a:t>
            </a:r>
            <a:r>
              <a:rPr lang="en-US" sz="1400" dirty="0" err="1" smtClean="0"/>
              <a:t>programme</a:t>
            </a:r>
            <a:r>
              <a:rPr lang="en-US" sz="1400" dirty="0" smtClean="0"/>
              <a:t> (SM and BSM).</a:t>
            </a:r>
            <a:endParaRPr lang="en-US" sz="1400" dirty="0" smtClean="0"/>
          </a:p>
          <a:p>
            <a:r>
              <a:rPr lang="en-US" sz="1400" dirty="0" smtClean="0"/>
              <a:t>The </a:t>
            </a:r>
            <a:r>
              <a:rPr lang="en-US" sz="1400" dirty="0" err="1" smtClean="0"/>
              <a:t>LHeC</a:t>
            </a:r>
            <a:r>
              <a:rPr lang="en-US" sz="1400" dirty="0" smtClean="0"/>
              <a:t> may find excited leptons (electrons and neutrinos) or quarks and thus lead</a:t>
            </a:r>
          </a:p>
          <a:p>
            <a:r>
              <a:rPr lang="en-US" sz="1400" dirty="0" smtClean="0"/>
              <a:t>to a new layer of matter (below 10</a:t>
            </a:r>
            <a:r>
              <a:rPr lang="en-US" sz="1400" baseline="30000" dirty="0" smtClean="0"/>
              <a:t>-19</a:t>
            </a:r>
            <a:r>
              <a:rPr lang="en-US" sz="1400" dirty="0" smtClean="0"/>
              <a:t>m)  or study</a:t>
            </a:r>
            <a:r>
              <a:rPr lang="en-US" sz="1400" dirty="0" smtClean="0"/>
              <a:t>  quark-lepton states should these exist.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For proton’s and nuclear </a:t>
            </a:r>
            <a:r>
              <a:rPr lang="en-US" sz="1400" dirty="0" smtClean="0"/>
              <a:t>structure, </a:t>
            </a:r>
            <a:r>
              <a:rPr lang="en-US" sz="1400" dirty="0" smtClean="0"/>
              <a:t>the </a:t>
            </a:r>
            <a:r>
              <a:rPr lang="en-US" sz="1400" dirty="0" err="1" smtClean="0"/>
              <a:t>LHeC</a:t>
            </a:r>
            <a:r>
              <a:rPr lang="en-US" sz="1400" dirty="0" smtClean="0"/>
              <a:t> offers</a:t>
            </a:r>
            <a:r>
              <a:rPr lang="en-US" sz="1400" dirty="0" smtClean="0"/>
              <a:t> </a:t>
            </a:r>
            <a:r>
              <a:rPr lang="en-US" sz="1400" dirty="0" smtClean="0"/>
              <a:t>unique</a:t>
            </a:r>
            <a:r>
              <a:rPr lang="en-US" sz="1400" dirty="0" smtClean="0"/>
              <a:t> </a:t>
            </a:r>
            <a:r>
              <a:rPr lang="en-US" sz="1400" dirty="0" smtClean="0"/>
              <a:t>prospects as on the complete</a:t>
            </a:r>
          </a:p>
          <a:p>
            <a:r>
              <a:rPr lang="en-US" sz="1400" dirty="0" smtClean="0"/>
              <a:t>experimental unfolding of the </a:t>
            </a:r>
            <a:r>
              <a:rPr lang="en-US" sz="1400" dirty="0" err="1" smtClean="0"/>
              <a:t>partonic</a:t>
            </a:r>
            <a:r>
              <a:rPr lang="en-US" sz="1400" dirty="0" smtClean="0"/>
              <a:t> contents of the proton, neutron and nuclei.</a:t>
            </a:r>
            <a:endParaRPr lang="en-US" sz="1400" dirty="0" smtClean="0"/>
          </a:p>
          <a:p>
            <a:r>
              <a:rPr lang="en-US" sz="1400" dirty="0" smtClean="0"/>
              <a:t>The </a:t>
            </a:r>
            <a:r>
              <a:rPr lang="en-US" sz="1400" dirty="0" err="1" smtClean="0"/>
              <a:t>LHeC</a:t>
            </a:r>
            <a:r>
              <a:rPr lang="en-US" sz="1400" dirty="0" smtClean="0"/>
              <a:t> is bound to discover saturation and thus </a:t>
            </a:r>
            <a:r>
              <a:rPr lang="en-US" sz="1400" dirty="0" smtClean="0"/>
              <a:t>to determine the initial state of the QGP.</a:t>
            </a:r>
          </a:p>
          <a:p>
            <a:r>
              <a:rPr lang="en-US" sz="1400" dirty="0" smtClean="0"/>
              <a:t>This has far reaching theoretical (QCD, strings, Hydrodynamics..) and experimental</a:t>
            </a:r>
          </a:p>
          <a:p>
            <a:r>
              <a:rPr lang="en-US" sz="1400" dirty="0" smtClean="0"/>
              <a:t>(LHC, neutrino-astrophysics) consequences. The </a:t>
            </a:r>
            <a:r>
              <a:rPr lang="en-US" sz="1400" dirty="0" err="1" smtClean="0"/>
              <a:t>programme</a:t>
            </a:r>
            <a:r>
              <a:rPr lang="en-US" sz="1400" dirty="0" smtClean="0"/>
              <a:t> is much wider than 1-3.</a:t>
            </a:r>
          </a:p>
          <a:p>
            <a:r>
              <a:rPr lang="en-US" sz="1400" dirty="0" smtClean="0"/>
              <a:t>  </a:t>
            </a:r>
            <a:endParaRPr lang="en-US" sz="1400" dirty="0" smtClean="0"/>
          </a:p>
          <a:p>
            <a:r>
              <a:rPr lang="en-US" sz="1400" dirty="0" smtClean="0"/>
              <a:t>The project requires addition of a new electron beam to the LHC and building a suitable</a:t>
            </a:r>
          </a:p>
          <a:p>
            <a:r>
              <a:rPr lang="en-US" sz="1400" dirty="0" smtClean="0"/>
              <a:t>detector for high precision measurements</a:t>
            </a:r>
            <a:r>
              <a:rPr lang="en-US" sz="1400" dirty="0" smtClean="0"/>
              <a:t>. It thus represents challenging tasks for the </a:t>
            </a:r>
          </a:p>
          <a:p>
            <a:r>
              <a:rPr lang="en-US" sz="1400" dirty="0" smtClean="0"/>
              <a:t>d</a:t>
            </a:r>
            <a:r>
              <a:rPr lang="en-US" sz="1400" dirty="0" smtClean="0"/>
              <a:t>evelopment and maintenance of the technical art of our joint fields (HEP and NP).</a:t>
            </a:r>
          </a:p>
          <a:p>
            <a:endParaRPr lang="en-US" sz="1400" dirty="0" smtClean="0"/>
          </a:p>
          <a:p>
            <a:r>
              <a:rPr lang="en-US" sz="1400" dirty="0" smtClean="0"/>
              <a:t> The project may </a:t>
            </a:r>
            <a:r>
              <a:rPr lang="en-US" sz="1400" dirty="0" smtClean="0"/>
              <a:t>fit</a:t>
            </a:r>
            <a:r>
              <a:rPr lang="en-US" sz="1400" dirty="0" smtClean="0"/>
              <a:t> </a:t>
            </a:r>
            <a:r>
              <a:rPr lang="en-US" sz="1400" dirty="0" smtClean="0"/>
              <a:t>to the LHC upgrade in time and </a:t>
            </a:r>
            <a:r>
              <a:rPr lang="en-US" sz="1400" dirty="0" smtClean="0"/>
              <a:t>operation. Ion beams  are to be kept. </a:t>
            </a:r>
            <a:endParaRPr lang="en-US" sz="1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76583" y="6364117"/>
            <a:ext cx="7122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You are invited to take further part in accelerator, detector, physics developments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99046" y="3445565"/>
            <a:ext cx="126939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Special thanks to</a:t>
            </a:r>
          </a:p>
          <a:p>
            <a:r>
              <a:rPr lang="en-US" sz="1200" dirty="0" smtClean="0"/>
              <a:t> </a:t>
            </a:r>
          </a:p>
          <a:p>
            <a:r>
              <a:rPr lang="en-US" sz="1200" dirty="0" err="1" smtClean="0"/>
              <a:t>N.Armesto</a:t>
            </a:r>
            <a:endParaRPr lang="en-US" sz="1200" dirty="0" smtClean="0"/>
          </a:p>
          <a:p>
            <a:r>
              <a:rPr lang="en-US" sz="1200" dirty="0" err="1" smtClean="0"/>
              <a:t>O.Bruening</a:t>
            </a:r>
            <a:r>
              <a:rPr lang="en-US" sz="1200" dirty="0" smtClean="0"/>
              <a:t>,</a:t>
            </a:r>
          </a:p>
          <a:p>
            <a:r>
              <a:rPr lang="en-US" sz="1200" dirty="0" err="1" smtClean="0"/>
              <a:t>B.Cole</a:t>
            </a:r>
            <a:r>
              <a:rPr lang="en-US" sz="1200" dirty="0" smtClean="0"/>
              <a:t>,</a:t>
            </a:r>
          </a:p>
          <a:p>
            <a:r>
              <a:rPr lang="en-US" sz="1200" dirty="0" err="1" smtClean="0"/>
              <a:t>P.Kostka</a:t>
            </a:r>
            <a:r>
              <a:rPr lang="en-US" sz="1200" dirty="0" smtClean="0"/>
              <a:t>,</a:t>
            </a:r>
          </a:p>
          <a:p>
            <a:r>
              <a:rPr lang="en-US" sz="1200" dirty="0" err="1" smtClean="0"/>
              <a:t>P.Newman</a:t>
            </a:r>
            <a:r>
              <a:rPr lang="en-US" sz="1200" dirty="0" smtClean="0"/>
              <a:t>,</a:t>
            </a:r>
          </a:p>
          <a:p>
            <a:r>
              <a:rPr lang="en-US" sz="1200" dirty="0" err="1" smtClean="0"/>
              <a:t>A.Stasto</a:t>
            </a:r>
            <a:r>
              <a:rPr lang="en-US" sz="1200" dirty="0" smtClean="0"/>
              <a:t>,</a:t>
            </a:r>
          </a:p>
          <a:p>
            <a:r>
              <a:rPr lang="en-US" sz="1200" dirty="0" err="1" smtClean="0"/>
              <a:t>U.Wiedemann</a:t>
            </a:r>
            <a:endParaRPr lang="en-US" sz="1200" dirty="0" smtClean="0"/>
          </a:p>
          <a:p>
            <a:r>
              <a:rPr lang="en-US" sz="1200" dirty="0" smtClean="0"/>
              <a:t>a</a:t>
            </a:r>
            <a:r>
              <a:rPr lang="en-US" sz="1200" dirty="0" smtClean="0"/>
              <a:t>nd many others</a:t>
            </a:r>
          </a:p>
          <a:p>
            <a:r>
              <a:rPr lang="en-US" sz="1200" dirty="0" smtClean="0"/>
              <a:t>s</a:t>
            </a:r>
            <a:r>
              <a:rPr lang="en-US" sz="1200" dirty="0" smtClean="0"/>
              <a:t>pending time on</a:t>
            </a:r>
          </a:p>
          <a:p>
            <a:r>
              <a:rPr lang="en-US" sz="1200" dirty="0" smtClean="0"/>
              <a:t>t</a:t>
            </a:r>
            <a:r>
              <a:rPr lang="en-US" sz="1200" dirty="0" smtClean="0"/>
              <a:t>he </a:t>
            </a:r>
            <a:r>
              <a:rPr lang="en-US" sz="1200" dirty="0" err="1" smtClean="0"/>
              <a:t>LHeC</a:t>
            </a:r>
            <a:r>
              <a:rPr lang="en-US" sz="1200" dirty="0" smtClean="0"/>
              <a:t>,</a:t>
            </a:r>
          </a:p>
          <a:p>
            <a:endParaRPr lang="en-US" sz="1200" dirty="0" smtClean="0"/>
          </a:p>
          <a:p>
            <a:r>
              <a:rPr lang="en-US" sz="1200" dirty="0" smtClean="0"/>
              <a:t>a</a:t>
            </a:r>
            <a:r>
              <a:rPr lang="en-US" sz="1200" dirty="0" smtClean="0"/>
              <a:t>nd to </a:t>
            </a:r>
            <a:r>
              <a:rPr lang="en-US" sz="1200" dirty="0" err="1" smtClean="0"/>
              <a:t>NuPECC</a:t>
            </a:r>
            <a:endParaRPr lang="en-US" sz="1200" dirty="0" smtClean="0"/>
          </a:p>
          <a:p>
            <a:r>
              <a:rPr lang="en-US" sz="1200" dirty="0" smtClean="0"/>
              <a:t>f</a:t>
            </a:r>
            <a:r>
              <a:rPr lang="en-US" sz="1200" dirty="0" smtClean="0"/>
              <a:t>or its interest.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5080"/>
            <a:ext cx="7772400" cy="70802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Physics </a:t>
            </a:r>
            <a:r>
              <a:rPr lang="en-US" sz="2800" b="1" dirty="0" err="1" smtClean="0">
                <a:solidFill>
                  <a:srgbClr val="008000"/>
                </a:solidFill>
              </a:rPr>
              <a:t>Programme</a:t>
            </a:r>
            <a:r>
              <a:rPr lang="en-US" sz="2800" b="1" dirty="0" smtClean="0">
                <a:solidFill>
                  <a:srgbClr val="008000"/>
                </a:solidFill>
              </a:rPr>
              <a:t> of the </a:t>
            </a:r>
            <a:r>
              <a:rPr lang="en-US" sz="2800" b="1" dirty="0" err="1" smtClean="0">
                <a:solidFill>
                  <a:srgbClr val="008000"/>
                </a:solidFill>
              </a:rPr>
              <a:t>LHeC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4881" y="1416638"/>
            <a:ext cx="8007320" cy="4524316"/>
          </a:xfrm>
          <a:prstGeom prst="rect">
            <a:avLst/>
          </a:prstGeom>
          <a:noFill/>
          <a:ln w="25400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+  Unfolding  completely the </a:t>
            </a:r>
            <a:r>
              <a:rPr lang="en-US" dirty="0" err="1" smtClean="0"/>
              <a:t>parton</a:t>
            </a:r>
            <a:r>
              <a:rPr lang="en-US" dirty="0" smtClean="0"/>
              <a:t> structure of  the proton (neutron and photon)</a:t>
            </a:r>
          </a:p>
          <a:p>
            <a:r>
              <a:rPr lang="en-US" dirty="0" smtClean="0"/>
              <a:t>    and search for sub-substructure down to ten times below </a:t>
            </a:r>
            <a:r>
              <a:rPr lang="en-US" dirty="0" err="1" smtClean="0"/>
              <a:t>HERA’s</a:t>
            </a:r>
            <a:r>
              <a:rPr lang="en-US" dirty="0" smtClean="0"/>
              <a:t> limit</a:t>
            </a:r>
          </a:p>
          <a:p>
            <a:endParaRPr lang="en-US" dirty="0" smtClean="0"/>
          </a:p>
          <a:p>
            <a:r>
              <a:rPr lang="en-US" dirty="0" smtClean="0"/>
              <a:t>+  Sensitive exploration of new symmetries and  the grand unification of particle</a:t>
            </a:r>
          </a:p>
          <a:p>
            <a:r>
              <a:rPr lang="en-US" dirty="0" smtClean="0"/>
              <a:t>    interactions with electroweak and strong interaction measurements of </a:t>
            </a:r>
          </a:p>
          <a:p>
            <a:r>
              <a:rPr lang="en-US" dirty="0" smtClean="0"/>
              <a:t>    unprecedented precision.</a:t>
            </a:r>
          </a:p>
          <a:p>
            <a:endParaRPr lang="en-US" dirty="0" smtClean="0"/>
          </a:p>
          <a:p>
            <a:r>
              <a:rPr lang="en-US" dirty="0" smtClean="0"/>
              <a:t>+  Search for and exploration of new, </a:t>
            </a:r>
            <a:r>
              <a:rPr lang="en-US" dirty="0" err="1" smtClean="0"/>
              <a:t>Terascale</a:t>
            </a:r>
            <a:r>
              <a:rPr lang="en-US" dirty="0" smtClean="0"/>
              <a:t> physics, in particular for singly </a:t>
            </a:r>
          </a:p>
          <a:p>
            <a:r>
              <a:rPr lang="en-US" dirty="0" smtClean="0"/>
              <a:t>    produced new states (RPV SUSY, LQ, excited fermions) complementary to the LHC</a:t>
            </a:r>
          </a:p>
          <a:p>
            <a:endParaRPr lang="en-US" dirty="0" smtClean="0"/>
          </a:p>
          <a:p>
            <a:r>
              <a:rPr lang="en-US" dirty="0" smtClean="0"/>
              <a:t>+  Exploration of high density matter  [low </a:t>
            </a:r>
            <a:r>
              <a:rPr lang="en-US" dirty="0" err="1" smtClean="0"/>
              <a:t>x</a:t>
            </a:r>
            <a:r>
              <a:rPr lang="en-US" dirty="0" smtClean="0"/>
              <a:t> physics beyond the expected </a:t>
            </a:r>
            <a:r>
              <a:rPr lang="en-US" dirty="0" err="1" smtClean="0"/>
              <a:t>unitarity</a:t>
            </a:r>
            <a:endParaRPr lang="en-US" dirty="0" smtClean="0"/>
          </a:p>
          <a:p>
            <a:r>
              <a:rPr lang="en-US" dirty="0" smtClean="0"/>
              <a:t>    limit for the growth of the gluon density]</a:t>
            </a:r>
          </a:p>
          <a:p>
            <a:endParaRPr lang="en-US" dirty="0" smtClean="0"/>
          </a:p>
          <a:p>
            <a:r>
              <a:rPr lang="en-US" dirty="0" smtClean="0"/>
              <a:t>+  Unfolding the substructure and </a:t>
            </a:r>
            <a:r>
              <a:rPr lang="en-US" dirty="0" err="1" smtClean="0"/>
              <a:t>parton</a:t>
            </a:r>
            <a:r>
              <a:rPr lang="en-US" dirty="0" smtClean="0"/>
              <a:t> dynamics inside nuclei and the study of</a:t>
            </a:r>
          </a:p>
          <a:p>
            <a:r>
              <a:rPr lang="en-US" dirty="0" smtClean="0"/>
              <a:t>     quark-gluon plasma matter by an extension of the kinematic range by four</a:t>
            </a:r>
          </a:p>
          <a:p>
            <a:r>
              <a:rPr lang="en-US" dirty="0" smtClean="0"/>
              <a:t>     orders of magnitude.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5080"/>
            <a:ext cx="7772400" cy="70802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Detector under Design </a:t>
            </a:r>
            <a:r>
              <a:rPr lang="en-US" sz="2000" dirty="0" smtClean="0"/>
              <a:t>(low </a:t>
            </a:r>
            <a:r>
              <a:rPr lang="en-US" sz="2000" dirty="0" err="1" smtClean="0"/>
              <a:t>x</a:t>
            </a:r>
            <a:r>
              <a:rPr lang="en-US" sz="2000" dirty="0" smtClean="0"/>
              <a:t>, high 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</a:t>
            </a:r>
            <a:r>
              <a:rPr lang="en-US" sz="2000" dirty="0" err="1" smtClean="0"/>
              <a:t>eA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66" y="1103105"/>
            <a:ext cx="8638156" cy="43092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5922819"/>
            <a:ext cx="8007834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high precision, large acceptance, LHC/ILC/HERA related, Forward tagging of </a:t>
            </a:r>
            <a:r>
              <a:rPr lang="en-US" b="1" dirty="0" err="1" smtClean="0"/>
              <a:t>p</a:t>
            </a:r>
            <a:r>
              <a:rPr lang="en-US" b="1" dirty="0" smtClean="0"/>
              <a:t>, </a:t>
            </a:r>
            <a:r>
              <a:rPr lang="en-US" b="1" dirty="0" err="1" smtClean="0"/>
              <a:t>n</a:t>
            </a:r>
            <a:r>
              <a:rPr lang="en-US" b="1" dirty="0" smtClean="0"/>
              <a:t>, </a:t>
            </a:r>
            <a:r>
              <a:rPr lang="en-US" b="1" dirty="0" err="1" smtClean="0"/>
              <a:t>d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71317" y="5491932"/>
            <a:ext cx="21608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P.Kostka</a:t>
            </a:r>
            <a:r>
              <a:rPr lang="en-US" sz="1000" dirty="0" smtClean="0"/>
              <a:t>, </a:t>
            </a:r>
            <a:r>
              <a:rPr lang="en-US" sz="1000" dirty="0" err="1" smtClean="0"/>
              <a:t>A.Pollini</a:t>
            </a:r>
            <a:r>
              <a:rPr lang="en-US" sz="1000" dirty="0" smtClean="0"/>
              <a:t>, </a:t>
            </a:r>
            <a:r>
              <a:rPr lang="en-US" sz="1000" dirty="0" err="1" smtClean="0"/>
              <a:t>R.Wallny</a:t>
            </a:r>
            <a:r>
              <a:rPr lang="en-US" sz="1000" dirty="0" smtClean="0"/>
              <a:t> et al, 9/09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Nuclear Physics with the </a:t>
            </a:r>
            <a:r>
              <a:rPr lang="en-US" sz="2800" b="1" dirty="0" err="1" smtClean="0"/>
              <a:t>LHeC</a:t>
            </a:r>
            <a:endParaRPr lang="en-US" sz="2800" b="1" dirty="0"/>
          </a:p>
        </p:txBody>
      </p:sp>
      <p:pic>
        <p:nvPicPr>
          <p:cNvPr id="3" name="Picture 3"/>
          <p:cNvPicPr>
            <a:picLocks noChangeArrowheads="1"/>
          </p:cNvPicPr>
          <p:nvPr/>
        </p:nvPicPr>
        <p:blipFill>
          <a:blip r:embed="rId2"/>
          <a:srcRect l="1707" t="2811" r="6000"/>
          <a:stretch>
            <a:fillRect/>
          </a:stretch>
        </p:blipFill>
        <p:spPr bwMode="auto">
          <a:xfrm>
            <a:off x="4846276" y="1513300"/>
            <a:ext cx="3390900" cy="290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099776" y="5106984"/>
            <a:ext cx="7010400" cy="1181100"/>
            <a:chOff x="0" y="0"/>
            <a:chExt cx="4416" cy="744"/>
          </a:xfrm>
        </p:grpSpPr>
        <p:sp>
          <p:nvSpPr>
            <p:cNvPr id="7" name="AutoShape 6"/>
            <p:cNvSpPr>
              <a:spLocks/>
            </p:cNvSpPr>
            <p:nvPr/>
          </p:nvSpPr>
          <p:spPr bwMode="auto">
            <a:xfrm>
              <a:off x="0" y="0"/>
              <a:ext cx="4416" cy="744"/>
            </a:xfrm>
            <a:prstGeom prst="rightArrow">
              <a:avLst>
                <a:gd name="adj1" fmla="val 39787"/>
                <a:gd name="adj2" fmla="val 3443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6" y="20"/>
              <a:ext cx="4008" cy="700"/>
              <a:chOff x="0" y="0"/>
              <a:chExt cx="4008" cy="699"/>
            </a:xfrm>
          </p:grpSpPr>
          <p:pic>
            <p:nvPicPr>
              <p:cNvPr id="9" name="Picture 8"/>
              <p:cNvPicPr>
                <a:picLocks noChangeArrowheads="1"/>
              </p:cNvPicPr>
              <p:nvPr/>
            </p:nvPicPr>
            <p:blipFill>
              <a:blip r:embed="rId4"/>
              <a:srcRect t="10527" r="51155" b="15788"/>
              <a:stretch>
                <a:fillRect/>
              </a:stretch>
            </p:blipFill>
            <p:spPr bwMode="auto">
              <a:xfrm>
                <a:off x="0" y="0"/>
                <a:ext cx="704" cy="6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0" name="Picture 9"/>
              <p:cNvPicPr>
                <a:picLocks noChangeArrowheads="1"/>
              </p:cNvPicPr>
              <p:nvPr/>
            </p:nvPicPr>
            <p:blipFill>
              <a:blip r:embed="rId5"/>
              <a:srcRect l="23466" t="17691" r="16692" b="17442"/>
              <a:stretch>
                <a:fillRect/>
              </a:stretch>
            </p:blipFill>
            <p:spPr bwMode="auto">
              <a:xfrm>
                <a:off x="856" y="11"/>
                <a:ext cx="680" cy="6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0"/>
              <p:cNvPicPr>
                <a:picLocks noChangeArrowheads="1"/>
              </p:cNvPicPr>
              <p:nvPr/>
            </p:nvPicPr>
            <p:blipFill>
              <a:blip r:embed="rId6"/>
              <a:srcRect t="14815" r="53705" b="18518"/>
              <a:stretch>
                <a:fillRect/>
              </a:stretch>
            </p:blipFill>
            <p:spPr bwMode="auto">
              <a:xfrm>
                <a:off x="1664" y="11"/>
                <a:ext cx="680" cy="6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1"/>
              <p:cNvPicPr>
                <a:picLocks noChangeArrowheads="1"/>
              </p:cNvPicPr>
              <p:nvPr/>
            </p:nvPicPr>
            <p:blipFill>
              <a:blip r:embed="rId7"/>
              <a:srcRect l="17392" t="12135" b="8331"/>
              <a:stretch>
                <a:fillRect/>
              </a:stretch>
            </p:blipFill>
            <p:spPr bwMode="auto">
              <a:xfrm>
                <a:off x="2544" y="34"/>
                <a:ext cx="694" cy="6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2"/>
              <p:cNvPicPr>
                <a:picLocks noChangeArrowheads="1"/>
              </p:cNvPicPr>
              <p:nvPr/>
            </p:nvPicPr>
            <p:blipFill>
              <a:blip r:embed="rId8"/>
              <a:srcRect l="17720" r="19197"/>
              <a:stretch>
                <a:fillRect/>
              </a:stretch>
            </p:blipFill>
            <p:spPr bwMode="auto">
              <a:xfrm>
                <a:off x="3400" y="22"/>
                <a:ext cx="608" cy="6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5204" y="1513300"/>
            <a:ext cx="3852960" cy="265009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473906" y="1143968"/>
            <a:ext cx="402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1. Nuclear </a:t>
            </a:r>
            <a:r>
              <a:rPr lang="en-US" b="1" dirty="0" smtClean="0">
                <a:solidFill>
                  <a:srgbClr val="0000FF"/>
                </a:solidFill>
              </a:rPr>
              <a:t>P</a:t>
            </a:r>
            <a:r>
              <a:rPr lang="en-US" b="1" dirty="0" smtClean="0">
                <a:solidFill>
                  <a:srgbClr val="0000FF"/>
                </a:solidFill>
              </a:rPr>
              <a:t>arton Distribution Functions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54638" y="1143000"/>
            <a:ext cx="3632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2. Saturation (low </a:t>
            </a:r>
            <a:r>
              <a:rPr lang="en-US" b="1" dirty="0" err="1" smtClean="0">
                <a:solidFill>
                  <a:srgbClr val="0000FF"/>
                </a:solidFill>
              </a:rPr>
              <a:t>x</a:t>
            </a:r>
            <a:r>
              <a:rPr lang="en-US" b="1" dirty="0" smtClean="0">
                <a:solidFill>
                  <a:srgbClr val="0000FF"/>
                </a:solidFill>
              </a:rPr>
              <a:t>, nonlinear QCD)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6696" y="4737652"/>
            <a:ext cx="481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3. Quark Gluon Plasma, its initial and final states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25176" y="6482522"/>
            <a:ext cx="6558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Gluon emission from saturated nuclei          </a:t>
            </a:r>
            <a:r>
              <a:rPr lang="en-US" sz="1200" dirty="0" err="1" smtClean="0"/>
              <a:t>Glasma</a:t>
            </a:r>
            <a:r>
              <a:rPr lang="en-US" sz="1200" dirty="0" smtClean="0"/>
              <a:t>?                         QGP                               </a:t>
            </a:r>
            <a:r>
              <a:rPr lang="en-US" sz="1200" dirty="0" err="1" smtClean="0"/>
              <a:t>R</a:t>
            </a:r>
            <a:r>
              <a:rPr lang="en-US" sz="1200" dirty="0" err="1" smtClean="0"/>
              <a:t>econfinement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5080"/>
            <a:ext cx="7772400" cy="70802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Project</a:t>
            </a:r>
            <a:r>
              <a:rPr lang="en-US" sz="2800" b="1" dirty="0" smtClean="0"/>
              <a:t> </a:t>
            </a:r>
            <a:r>
              <a:rPr lang="en-US" sz="2800" b="1" dirty="0" smtClean="0"/>
              <a:t>Development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90681" y="1325217"/>
            <a:ext cx="7329012" cy="4739760"/>
          </a:xfrm>
          <a:prstGeom prst="rect">
            <a:avLst/>
          </a:prstGeom>
          <a:noFill/>
          <a:ln w="25400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1990: LEP-LHC Workshop at Aachen</a:t>
            </a:r>
          </a:p>
          <a:p>
            <a:endParaRPr lang="en-US" b="1" dirty="0" smtClean="0"/>
          </a:p>
          <a:p>
            <a:r>
              <a:rPr lang="en-US" b="1" dirty="0" smtClean="0"/>
              <a:t>2006: </a:t>
            </a:r>
            <a:r>
              <a:rPr lang="en-US" sz="1400" dirty="0" smtClean="0"/>
              <a:t>J</a:t>
            </a:r>
            <a:r>
              <a:rPr lang="en-US" sz="1400" dirty="0" smtClean="0"/>
              <a:t>. </a:t>
            </a:r>
            <a:r>
              <a:rPr lang="en-US" sz="1400" dirty="0" err="1" smtClean="0"/>
              <a:t>Dainton</a:t>
            </a:r>
            <a:r>
              <a:rPr lang="en-US" sz="1400" dirty="0" smtClean="0"/>
              <a:t>, </a:t>
            </a:r>
            <a:r>
              <a:rPr lang="en-US" sz="1400" dirty="0" err="1" smtClean="0"/>
              <a:t>M.Klein</a:t>
            </a:r>
            <a:r>
              <a:rPr lang="en-US" sz="1400" dirty="0" smtClean="0"/>
              <a:t>, </a:t>
            </a:r>
            <a:r>
              <a:rPr lang="en-US" sz="1400" dirty="0" err="1" smtClean="0"/>
              <a:t>P.Newman</a:t>
            </a:r>
            <a:r>
              <a:rPr lang="en-US" sz="1400" dirty="0" smtClean="0"/>
              <a:t>, </a:t>
            </a:r>
            <a:r>
              <a:rPr lang="en-US" sz="1400" dirty="0" err="1" smtClean="0"/>
              <a:t>E.Perez</a:t>
            </a:r>
            <a:r>
              <a:rPr lang="en-US" sz="1400" dirty="0" smtClean="0"/>
              <a:t>,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F</a:t>
            </a:r>
            <a:r>
              <a:rPr lang="en-US" sz="1400" b="1" dirty="0" err="1" smtClean="0"/>
              <a:t>.</a:t>
            </a:r>
            <a:r>
              <a:rPr lang="en-US" sz="1400" b="1" dirty="0" err="1" smtClean="0"/>
              <a:t>Willeke</a:t>
            </a:r>
            <a:r>
              <a:rPr lang="en-US" sz="1400" b="1" dirty="0" smtClean="0"/>
              <a:t> </a:t>
            </a:r>
            <a:r>
              <a:rPr lang="en-US" sz="1400" dirty="0" smtClean="0"/>
              <a:t>2006 JINST </a:t>
            </a:r>
            <a:r>
              <a:rPr lang="en-US" sz="1400" b="1" dirty="0" smtClean="0"/>
              <a:t>1 </a:t>
            </a:r>
            <a:r>
              <a:rPr lang="en-US" sz="1400" dirty="0" smtClean="0"/>
              <a:t>10001</a:t>
            </a:r>
          </a:p>
          <a:p>
            <a:endParaRPr lang="en-US" b="1" dirty="0" smtClean="0"/>
          </a:p>
          <a:p>
            <a:r>
              <a:rPr lang="en-US" b="1" dirty="0" smtClean="0"/>
              <a:t>2007</a:t>
            </a:r>
            <a:r>
              <a:rPr lang="en-US" b="1" dirty="0" smtClean="0"/>
              <a:t>: (</a:t>
            </a:r>
            <a:r>
              <a:rPr lang="en-US" b="1" dirty="0" err="1" smtClean="0"/>
              <a:t>r)ECFA</a:t>
            </a:r>
            <a:r>
              <a:rPr lang="en-US" b="1" dirty="0" smtClean="0"/>
              <a:t> and CERN invite for </a:t>
            </a:r>
            <a:r>
              <a:rPr lang="en-US" b="1" dirty="0" smtClean="0"/>
              <a:t>CDR. </a:t>
            </a:r>
            <a:endParaRPr lang="en-US" b="1" dirty="0" smtClean="0"/>
          </a:p>
          <a:p>
            <a:r>
              <a:rPr lang="en-US" sz="1400" dirty="0" smtClean="0"/>
              <a:t>               </a:t>
            </a:r>
            <a:r>
              <a:rPr lang="en-US" sz="1400" dirty="0" err="1" smtClean="0"/>
              <a:t>organise</a:t>
            </a:r>
            <a:r>
              <a:rPr lang="en-US" sz="1400" dirty="0" smtClean="0"/>
              <a:t> Steering Group, SAC, six working groups.</a:t>
            </a:r>
          </a:p>
          <a:p>
            <a:endParaRPr lang="en-US" b="1" dirty="0" smtClean="0"/>
          </a:p>
          <a:p>
            <a:r>
              <a:rPr lang="en-US" b="1" dirty="0" smtClean="0"/>
              <a:t>2008</a:t>
            </a:r>
            <a:r>
              <a:rPr lang="en-US" b="1" dirty="0" smtClean="0"/>
              <a:t>: Reports to </a:t>
            </a:r>
            <a:r>
              <a:rPr lang="en-US" b="1" dirty="0" err="1" smtClean="0"/>
              <a:t>NuPECC</a:t>
            </a:r>
            <a:r>
              <a:rPr lang="en-US" b="1" dirty="0" smtClean="0"/>
              <a:t> (9/08), ICFA (10/08) and ECFA (11/08)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2009</a:t>
            </a:r>
            <a:r>
              <a:rPr lang="en-US" b="1" dirty="0" smtClean="0"/>
              <a:t>: 2</a:t>
            </a:r>
            <a:r>
              <a:rPr lang="en-US" b="1" baseline="30000" dirty="0" smtClean="0"/>
              <a:t>nd</a:t>
            </a:r>
            <a:r>
              <a:rPr lang="en-US" b="1" dirty="0" smtClean="0"/>
              <a:t> </a:t>
            </a:r>
            <a:r>
              <a:rPr lang="en-US" dirty="0" smtClean="0"/>
              <a:t>CERN-ECFA-</a:t>
            </a:r>
            <a:r>
              <a:rPr lang="en-US" dirty="0" err="1" smtClean="0"/>
              <a:t>NuPECC</a:t>
            </a:r>
            <a:r>
              <a:rPr lang="en-US" dirty="0" smtClean="0"/>
              <a:t> </a:t>
            </a:r>
            <a:r>
              <a:rPr lang="en-US" b="1" dirty="0" smtClean="0"/>
              <a:t>workshop </a:t>
            </a:r>
            <a:r>
              <a:rPr lang="en-US" b="1" dirty="0" smtClean="0"/>
              <a:t>on the </a:t>
            </a:r>
            <a:r>
              <a:rPr lang="en-US" b="1" dirty="0" err="1" smtClean="0"/>
              <a:t>LHeC</a:t>
            </a:r>
            <a:r>
              <a:rPr lang="en-US" b="1" dirty="0" smtClean="0"/>
              <a:t> at </a:t>
            </a:r>
            <a:r>
              <a:rPr lang="en-US" b="1" dirty="0" err="1" smtClean="0"/>
              <a:t>Divonne</a:t>
            </a:r>
            <a:r>
              <a:rPr lang="en-US" b="1" dirty="0" smtClean="0"/>
              <a:t> (9/09)</a:t>
            </a:r>
            <a:endParaRPr lang="en-US" sz="1200" dirty="0" smtClean="0"/>
          </a:p>
          <a:p>
            <a:endParaRPr lang="en-US" sz="1400" b="1" dirty="0" smtClean="0"/>
          </a:p>
          <a:p>
            <a:r>
              <a:rPr lang="en-US" b="1" dirty="0" smtClean="0"/>
              <a:t>2010</a:t>
            </a:r>
            <a:r>
              <a:rPr lang="en-US" b="1" dirty="0" smtClean="0"/>
              <a:t>: Conceptual Design Report (CDR) </a:t>
            </a:r>
          </a:p>
          <a:p>
            <a:r>
              <a:rPr lang="en-US" sz="1400" dirty="0" smtClean="0"/>
              <a:t>          </a:t>
            </a:r>
            <a:r>
              <a:rPr lang="en-US" sz="1400" dirty="0" smtClean="0"/>
              <a:t>   [</a:t>
            </a:r>
            <a:r>
              <a:rPr lang="en-US" sz="1400" dirty="0" smtClean="0"/>
              <a:t>machine, interaction region, detector, physics: BSM, </a:t>
            </a:r>
            <a:r>
              <a:rPr lang="en-US" sz="1400" dirty="0" err="1" smtClean="0"/>
              <a:t>QCD+elweak</a:t>
            </a:r>
            <a:r>
              <a:rPr lang="en-US" sz="1400" dirty="0" smtClean="0"/>
              <a:t>, HPD]</a:t>
            </a:r>
          </a:p>
          <a:p>
            <a:endParaRPr lang="en-US" b="1" dirty="0" smtClean="0"/>
          </a:p>
          <a:p>
            <a:r>
              <a:rPr lang="en-US" b="1" dirty="0" smtClean="0"/>
              <a:t>Further consideration depends on </a:t>
            </a:r>
            <a:r>
              <a:rPr lang="en-US" b="1" dirty="0" smtClean="0"/>
              <a:t>CDR, on the LHC and on all of us.</a:t>
            </a:r>
          </a:p>
          <a:p>
            <a:endParaRPr lang="en-US" b="1" dirty="0" smtClean="0"/>
          </a:p>
          <a:p>
            <a:r>
              <a:rPr lang="en-US" b="1" dirty="0" smtClean="0"/>
              <a:t>Project may be </a:t>
            </a:r>
            <a:r>
              <a:rPr lang="en-US" b="1" dirty="0" err="1" smtClean="0"/>
              <a:t>realised</a:t>
            </a:r>
            <a:r>
              <a:rPr lang="en-US" b="1" dirty="0" smtClean="0"/>
              <a:t> within 10 years and thus fit to the 2</a:t>
            </a:r>
            <a:r>
              <a:rPr lang="en-US" b="1" baseline="30000" dirty="0" smtClean="0"/>
              <a:t>nd</a:t>
            </a:r>
            <a:r>
              <a:rPr lang="en-US" b="1" dirty="0" smtClean="0"/>
              <a:t> phase of LHC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515653" y="822452"/>
            <a:ext cx="1762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www.lhec.org.uk</a:t>
            </a: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4240696"/>
            <a:ext cx="8093765" cy="33130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067"/>
            <a:ext cx="7772400" cy="70802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Ring-Ring </a:t>
            </a:r>
            <a:r>
              <a:rPr lang="en-US" sz="2800" b="1" dirty="0" err="1" smtClean="0"/>
              <a:t>ep/eA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210" y="781602"/>
            <a:ext cx="5977304" cy="42980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063813" y="5433391"/>
            <a:ext cx="51158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e</a:t>
            </a:r>
            <a:r>
              <a:rPr lang="en-US" dirty="0" smtClean="0"/>
              <a:t>=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inj</a:t>
            </a:r>
            <a:r>
              <a:rPr lang="en-US" dirty="0" smtClean="0"/>
              <a:t> … 80 </a:t>
            </a:r>
            <a:r>
              <a:rPr lang="en-US" dirty="0" err="1" smtClean="0"/>
              <a:t>GeV</a:t>
            </a:r>
            <a:r>
              <a:rPr lang="en-US" dirty="0" smtClean="0"/>
              <a:t>.    L</a:t>
            </a:r>
            <a:r>
              <a:rPr lang="en-US" baseline="-25000" dirty="0" smtClean="0"/>
              <a:t>ep</a:t>
            </a:r>
            <a:r>
              <a:rPr lang="en-US" dirty="0" smtClean="0"/>
              <a:t>~10</a:t>
            </a:r>
            <a:r>
              <a:rPr lang="en-US" baseline="30000" dirty="0" smtClean="0"/>
              <a:t>33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(100 times HERA)</a:t>
            </a:r>
          </a:p>
          <a:p>
            <a:endParaRPr lang="en-US" dirty="0" smtClean="0"/>
          </a:p>
          <a:p>
            <a:r>
              <a:rPr lang="en-US" dirty="0" smtClean="0"/>
              <a:t>1/x and Q</a:t>
            </a:r>
            <a:r>
              <a:rPr lang="en-US" baseline="30000" dirty="0" smtClean="0"/>
              <a:t>2</a:t>
            </a:r>
            <a:r>
              <a:rPr lang="en-US" dirty="0" smtClean="0"/>
              <a:t> ~ 10</a:t>
            </a:r>
            <a:r>
              <a:rPr lang="en-US" baseline="30000" dirty="0"/>
              <a:t>4</a:t>
            </a:r>
            <a:r>
              <a:rPr lang="en-US" baseline="30000" dirty="0" smtClean="0"/>
              <a:t>(</a:t>
            </a:r>
            <a:r>
              <a:rPr lang="en-US" baseline="30000" dirty="0"/>
              <a:t>2</a:t>
            </a:r>
            <a:r>
              <a:rPr lang="en-US" baseline="30000" dirty="0" smtClean="0"/>
              <a:t>)</a:t>
            </a:r>
            <a:r>
              <a:rPr lang="en-US" dirty="0" smtClean="0"/>
              <a:t> times larger in </a:t>
            </a:r>
            <a:r>
              <a:rPr lang="en-US" dirty="0" err="1" smtClean="0"/>
              <a:t>eA</a:t>
            </a:r>
            <a:r>
              <a:rPr lang="en-US" dirty="0" smtClean="0"/>
              <a:t> (</a:t>
            </a:r>
            <a:r>
              <a:rPr lang="en-US" dirty="0" err="1" smtClean="0"/>
              <a:t>ep</a:t>
            </a:r>
            <a:r>
              <a:rPr lang="en-US" dirty="0" smtClean="0"/>
              <a:t>) than so far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53514" y="5433391"/>
            <a:ext cx="6390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F.Willeke</a:t>
            </a:r>
            <a:endParaRPr lang="en-US" sz="1000" dirty="0" smtClean="0"/>
          </a:p>
          <a:p>
            <a:r>
              <a:rPr lang="en-US" sz="1000" dirty="0" err="1" smtClean="0"/>
              <a:t>B.Holzer</a:t>
            </a:r>
            <a:endParaRPr lang="en-US" sz="1000" dirty="0" smtClean="0"/>
          </a:p>
          <a:p>
            <a:r>
              <a:rPr lang="en-US" sz="1000" dirty="0" smtClean="0"/>
              <a:t>et al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957"/>
            <a:ext cx="7772400" cy="70802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Major Ring Developments</a:t>
            </a:r>
            <a:endParaRPr lang="en-US" sz="2800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6554" y="1456496"/>
            <a:ext cx="3099219" cy="2386634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554" y="4781826"/>
            <a:ext cx="7420113" cy="142045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6" name="Picture 8" descr="dipole-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3061" y="1456496"/>
            <a:ext cx="2803834" cy="220654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56554" y="1085334"/>
            <a:ext cx="2901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of machine installation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23061" y="1103105"/>
            <a:ext cx="2655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dipole magnet (BNP)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6554" y="4387334"/>
            <a:ext cx="6819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Sketch of bypass tunnel around CMS (double tunnel, 1 shaft, houses </a:t>
            </a:r>
            <a:r>
              <a:rPr lang="en-US" dirty="0" err="1" smtClean="0"/>
              <a:t>rf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454369" y="3627686"/>
            <a:ext cx="234270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954463" algn="l"/>
                <a:tab pos="4640263" algn="l"/>
              </a:tabLst>
            </a:pPr>
            <a:r>
              <a:rPr lang="ru-RU" sz="1200" dirty="0"/>
              <a:t>O-shaped</a:t>
            </a:r>
            <a:r>
              <a:rPr lang="en-US" sz="1200" dirty="0"/>
              <a:t> magnet </a:t>
            </a:r>
            <a:r>
              <a:rPr lang="en-US" sz="1200" dirty="0" smtClean="0"/>
              <a:t>with ferrite</a:t>
            </a:r>
            <a:r>
              <a:rPr lang="ru-RU" sz="1200" dirty="0" smtClean="0"/>
              <a:t> </a:t>
            </a:r>
            <a:r>
              <a:rPr lang="en-US" sz="1200" dirty="0" smtClean="0"/>
              <a:t>core</a:t>
            </a:r>
          </a:p>
          <a:p>
            <a:pPr eaLnBrk="0" hangingPunct="0">
              <a:tabLst>
                <a:tab pos="3954463" algn="l"/>
                <a:tab pos="4640263" algn="l"/>
              </a:tabLst>
            </a:pPr>
            <a:r>
              <a:rPr lang="en-US" sz="1000" dirty="0" err="1" smtClean="0"/>
              <a:t>P.Wobbly</a:t>
            </a:r>
            <a:r>
              <a:rPr lang="en-US" sz="1000" dirty="0" smtClean="0"/>
              <a:t>, </a:t>
            </a:r>
            <a:r>
              <a:rPr lang="en-US" sz="1000" dirty="0" err="1" smtClean="0"/>
              <a:t>I.Morosov</a:t>
            </a:r>
            <a:r>
              <a:rPr lang="en-US" sz="1000" dirty="0" smtClean="0"/>
              <a:t> </a:t>
            </a:r>
            <a:endParaRPr lang="ru-RU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6354747" y="6282106"/>
            <a:ext cx="19219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J.Osbourne</a:t>
            </a:r>
            <a:r>
              <a:rPr lang="en-US" sz="1000" dirty="0" smtClean="0"/>
              <a:t>, </a:t>
            </a:r>
            <a:r>
              <a:rPr lang="en-US" sz="1000" dirty="0" err="1" smtClean="0"/>
              <a:t>S.Myers</a:t>
            </a:r>
            <a:r>
              <a:rPr lang="en-US" sz="1000" dirty="0" smtClean="0"/>
              <a:t>, </a:t>
            </a:r>
            <a:r>
              <a:rPr lang="en-US" sz="1000" dirty="0" err="1" smtClean="0"/>
              <a:t>H.Burckardt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2815630" y="3858518"/>
            <a:ext cx="11401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F.Willeke</a:t>
            </a:r>
            <a:r>
              <a:rPr lang="en-US" sz="1000" dirty="0" smtClean="0"/>
              <a:t>, </a:t>
            </a:r>
            <a:r>
              <a:rPr lang="en-US" sz="1000" dirty="0" err="1" smtClean="0"/>
              <a:t>Kh.Mess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5080"/>
            <a:ext cx="7772400" cy="70802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title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0338"/>
            <a:ext cx="88392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533400" y="457200"/>
          <a:ext cx="3429000" cy="523875"/>
        </p:xfrm>
        <a:graphic>
          <a:graphicData uri="http://schemas.openxmlformats.org/presentationml/2006/ole">
            <p:oleObj spid="_x0000_s16386" name="Equation" r:id="rId4" imgW="2819400" imgH="4318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3776870"/>
            <a:ext cx="4211409" cy="203132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LINAC Characteristics</a:t>
            </a:r>
          </a:p>
          <a:p>
            <a:endParaRPr lang="en-US" dirty="0" smtClean="0"/>
          </a:p>
          <a:p>
            <a:r>
              <a:rPr lang="en-US" dirty="0" smtClean="0"/>
              <a:t>ILC type cavities 15-25 MV/</a:t>
            </a:r>
            <a:r>
              <a:rPr lang="en-US" dirty="0" err="1" smtClean="0"/>
              <a:t>m</a:t>
            </a:r>
            <a:endParaRPr lang="en-US" dirty="0" smtClean="0"/>
          </a:p>
          <a:p>
            <a:r>
              <a:rPr lang="en-US" dirty="0" smtClean="0"/>
              <a:t>Intense </a:t>
            </a:r>
            <a:r>
              <a:rPr lang="en-US" dirty="0" err="1" smtClean="0"/>
              <a:t>e</a:t>
            </a:r>
            <a:r>
              <a:rPr lang="en-US" baseline="30000" dirty="0" smtClean="0"/>
              <a:t>+ </a:t>
            </a:r>
            <a:r>
              <a:rPr lang="en-US" dirty="0" smtClean="0"/>
              <a:t>source</a:t>
            </a:r>
          </a:p>
          <a:p>
            <a:r>
              <a:rPr lang="en-US" dirty="0" smtClean="0"/>
              <a:t>Energy limited by cost</a:t>
            </a:r>
          </a:p>
          <a:p>
            <a:r>
              <a:rPr lang="en-US" dirty="0" smtClean="0"/>
              <a:t>Luminosity boost with energy recovery</a:t>
            </a:r>
          </a:p>
          <a:p>
            <a:r>
              <a:rPr lang="en-US" dirty="0" smtClean="0"/>
              <a:t>10-15km of tunnel but independent of LHC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41278" y="750242"/>
            <a:ext cx="2710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Linac</a:t>
            </a:r>
            <a:r>
              <a:rPr lang="en-US" sz="2800" b="1" dirty="0" smtClean="0"/>
              <a:t>-Ring </a:t>
            </a:r>
            <a:r>
              <a:rPr lang="en-US" sz="2800" b="1" dirty="0" err="1" smtClean="0"/>
              <a:t>ep/eA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91130" y="5408085"/>
            <a:ext cx="1718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F.Zimmermann</a:t>
            </a:r>
            <a:r>
              <a:rPr lang="en-US" sz="1000" dirty="0" smtClean="0"/>
              <a:t>, </a:t>
            </a:r>
            <a:r>
              <a:rPr lang="en-US" sz="1000" dirty="0" err="1" smtClean="0"/>
              <a:t>C.Adolphson</a:t>
            </a:r>
            <a:r>
              <a:rPr lang="en-US" sz="1000" dirty="0" smtClean="0"/>
              <a:t>,</a:t>
            </a:r>
          </a:p>
          <a:p>
            <a:r>
              <a:rPr lang="en-US" sz="1000" dirty="0" err="1" smtClean="0"/>
              <a:t>S.Chattopadhyay</a:t>
            </a:r>
            <a:r>
              <a:rPr lang="en-US" sz="1000" dirty="0" smtClean="0"/>
              <a:t>, </a:t>
            </a:r>
            <a:r>
              <a:rPr lang="en-US" sz="1000" dirty="0" err="1" smtClean="0"/>
              <a:t>A.Eide</a:t>
            </a:r>
            <a:r>
              <a:rPr lang="en-US" sz="1000" dirty="0" smtClean="0"/>
              <a:t> et al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5080"/>
            <a:ext cx="7772400" cy="708025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e</a:t>
            </a:r>
            <a:r>
              <a:rPr lang="en-US" sz="2800" b="1" dirty="0" smtClean="0"/>
              <a:t>-A Collisions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564" y="1391478"/>
            <a:ext cx="5578613" cy="293572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073930" y="4853616"/>
            <a:ext cx="5237331" cy="120032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L(en</a:t>
            </a:r>
            <a:r>
              <a:rPr lang="en-US" b="1" dirty="0" smtClean="0"/>
              <a:t>) in </a:t>
            </a:r>
            <a:r>
              <a:rPr lang="en-US" b="1" dirty="0" err="1" smtClean="0"/>
              <a:t>Pb</a:t>
            </a:r>
            <a:r>
              <a:rPr lang="en-US" b="1" dirty="0" smtClean="0"/>
              <a:t> may be similar or better than </a:t>
            </a:r>
            <a:r>
              <a:rPr lang="en-US" b="1" dirty="0" err="1" smtClean="0"/>
              <a:t>L(ep</a:t>
            </a:r>
            <a:r>
              <a:rPr lang="en-US" b="1" dirty="0" smtClean="0"/>
              <a:t>) HERA.</a:t>
            </a:r>
          </a:p>
          <a:p>
            <a:endParaRPr lang="en-US" b="1" dirty="0" smtClean="0"/>
          </a:p>
          <a:p>
            <a:r>
              <a:rPr lang="en-US" b="1" dirty="0" smtClean="0"/>
              <a:t>Need to maintain ion injector beyond LHC first phase</a:t>
            </a:r>
          </a:p>
          <a:p>
            <a:r>
              <a:rPr lang="en-US" b="1" dirty="0" smtClean="0"/>
              <a:t>and possibly extend it to Calcium and Deuterons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98480" y="4080984"/>
            <a:ext cx="6016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J.Jowett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304800"/>
            <a:ext cx="5791200" cy="609600"/>
          </a:xfrm>
        </p:spPr>
        <p:txBody>
          <a:bodyPr/>
          <a:lstStyle/>
          <a:p>
            <a:pPr eaLnBrk="1" hangingPunct="1"/>
            <a:r>
              <a:rPr lang="en-US" sz="2400" b="1" dirty="0" err="1" smtClean="0"/>
              <a:t>LHeC</a:t>
            </a:r>
            <a:r>
              <a:rPr lang="en-US" sz="2400" b="1" dirty="0" smtClean="0"/>
              <a:t> </a:t>
            </a:r>
            <a:r>
              <a:rPr lang="en-US" sz="2400" b="1" dirty="0"/>
              <a:t>Detector: </a:t>
            </a:r>
            <a:r>
              <a:rPr lang="en-US" sz="2400" dirty="0"/>
              <a:t>version for low </a:t>
            </a:r>
            <a:r>
              <a:rPr lang="en-US" sz="2400" dirty="0" err="1" smtClean="0"/>
              <a:t>x</a:t>
            </a:r>
            <a:r>
              <a:rPr lang="en-US" sz="2400" dirty="0" smtClean="0"/>
              <a:t> and </a:t>
            </a:r>
            <a:r>
              <a:rPr lang="en-US" sz="2400" dirty="0" err="1" smtClean="0"/>
              <a:t>eA</a:t>
            </a:r>
            <a:endParaRPr lang="en-US" dirty="0"/>
          </a:p>
        </p:txBody>
      </p:sp>
      <p:pic>
        <p:nvPicPr>
          <p:cNvPr id="63492" name="Picture 3" descr="L1_lowx_3d_box_c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295400"/>
            <a:ext cx="5486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490537" y="280987"/>
            <a:ext cx="2465388" cy="6370638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dirty="0" err="1">
                <a:solidFill>
                  <a:srgbClr val="3E3E3E"/>
                </a:solidFill>
              </a:rPr>
              <a:t>Muon</a:t>
            </a:r>
            <a:r>
              <a:rPr lang="en-US" sz="1400" b="1" dirty="0">
                <a:solidFill>
                  <a:srgbClr val="3E3E3E"/>
                </a:solidFill>
              </a:rPr>
              <a:t> chambers</a:t>
            </a:r>
            <a:endParaRPr lang="en-US" sz="1400" b="1" dirty="0"/>
          </a:p>
          <a:p>
            <a:r>
              <a:rPr lang="en-US" sz="1400" b="1" dirty="0"/>
              <a:t> </a:t>
            </a:r>
            <a:r>
              <a:rPr lang="en-US" sz="1200" dirty="0"/>
              <a:t>(</a:t>
            </a:r>
            <a:r>
              <a:rPr lang="en-US" sz="1200" dirty="0" err="1"/>
              <a:t>fwd,bwd,central</a:t>
            </a:r>
            <a:r>
              <a:rPr lang="en-US" sz="1200" dirty="0"/>
              <a:t>)</a:t>
            </a:r>
          </a:p>
          <a:p>
            <a:endParaRPr lang="en-US" sz="1400" b="1" dirty="0"/>
          </a:p>
          <a:p>
            <a:r>
              <a:rPr lang="en-US" sz="1400" b="1" dirty="0">
                <a:solidFill>
                  <a:schemeClr val="accent2"/>
                </a:solidFill>
              </a:rPr>
              <a:t>Coil (</a:t>
            </a:r>
            <a:r>
              <a:rPr lang="en-US" sz="1400" b="1" dirty="0" err="1">
                <a:solidFill>
                  <a:schemeClr val="accent2"/>
                </a:solidFill>
              </a:rPr>
              <a:t>r</a:t>
            </a:r>
            <a:r>
              <a:rPr lang="en-US" sz="1400" b="1" dirty="0">
                <a:solidFill>
                  <a:schemeClr val="accent2"/>
                </a:solidFill>
              </a:rPr>
              <a:t>=3m </a:t>
            </a:r>
            <a:r>
              <a:rPr lang="en-US" sz="1400" b="1" dirty="0" err="1">
                <a:solidFill>
                  <a:schemeClr val="accent2"/>
                </a:solidFill>
              </a:rPr>
              <a:t>l</a:t>
            </a:r>
            <a:r>
              <a:rPr lang="en-US" sz="1400" b="1" dirty="0">
                <a:solidFill>
                  <a:schemeClr val="accent2"/>
                </a:solidFill>
              </a:rPr>
              <a:t>=8.5m, 2T)</a:t>
            </a:r>
          </a:p>
          <a:p>
            <a:r>
              <a:rPr lang="en-US" sz="1000" dirty="0">
                <a:solidFill>
                  <a:schemeClr val="tx2"/>
                </a:solidFill>
              </a:rPr>
              <a:t>      [Return Fe not drawn,</a:t>
            </a:r>
          </a:p>
          <a:p>
            <a:r>
              <a:rPr lang="en-US" sz="1000" dirty="0">
                <a:solidFill>
                  <a:schemeClr val="tx2"/>
                </a:solidFill>
              </a:rPr>
              <a:t>2 coils w/o return Fe studied]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</a:p>
          <a:p>
            <a:endParaRPr lang="en-US" sz="1400" b="1" dirty="0"/>
          </a:p>
          <a:p>
            <a:r>
              <a:rPr lang="en-US" sz="1400" b="1" dirty="0"/>
              <a:t>    Central Detector</a:t>
            </a:r>
          </a:p>
          <a:p>
            <a:endParaRPr lang="en-US" sz="1400" b="1" dirty="0"/>
          </a:p>
          <a:p>
            <a:r>
              <a:rPr lang="en-US" sz="1400" b="1" dirty="0" err="1">
                <a:solidFill>
                  <a:srgbClr val="996633"/>
                </a:solidFill>
              </a:rPr>
              <a:t>Hadronic</a:t>
            </a:r>
            <a:r>
              <a:rPr lang="en-US" sz="1400" b="1" dirty="0">
                <a:solidFill>
                  <a:srgbClr val="996633"/>
                </a:solidFill>
              </a:rPr>
              <a:t> </a:t>
            </a:r>
            <a:r>
              <a:rPr lang="en-US" sz="1400" b="1" dirty="0" err="1">
                <a:solidFill>
                  <a:srgbClr val="996633"/>
                </a:solidFill>
              </a:rPr>
              <a:t>Calo</a:t>
            </a:r>
            <a:r>
              <a:rPr lang="en-US" sz="1400" b="1" dirty="0"/>
              <a:t> </a:t>
            </a:r>
            <a:r>
              <a:rPr lang="en-US" sz="1400" b="1" dirty="0">
                <a:solidFill>
                  <a:srgbClr val="996633"/>
                </a:solidFill>
              </a:rPr>
              <a:t>(Fe/</a:t>
            </a:r>
            <a:r>
              <a:rPr lang="en-US" sz="1400" b="1" dirty="0" err="1">
                <a:solidFill>
                  <a:srgbClr val="996633"/>
                </a:solidFill>
              </a:rPr>
              <a:t>LAr</a:t>
            </a:r>
            <a:r>
              <a:rPr lang="en-US" sz="1400" b="1" dirty="0">
                <a:solidFill>
                  <a:srgbClr val="996633"/>
                </a:solidFill>
              </a:rPr>
              <a:t>)</a:t>
            </a:r>
          </a:p>
          <a:p>
            <a:r>
              <a:rPr lang="en-US" sz="1400" b="1" dirty="0" err="1">
                <a:solidFill>
                  <a:srgbClr val="00FF00"/>
                </a:solidFill>
              </a:rPr>
              <a:t>El.magn</a:t>
            </a:r>
            <a:r>
              <a:rPr lang="en-US" sz="1400" b="1" dirty="0">
                <a:solidFill>
                  <a:srgbClr val="00FF00"/>
                </a:solidFill>
              </a:rPr>
              <a:t>. </a:t>
            </a:r>
            <a:r>
              <a:rPr lang="en-US" sz="1400" b="1" dirty="0" err="1">
                <a:solidFill>
                  <a:srgbClr val="00FF00"/>
                </a:solidFill>
              </a:rPr>
              <a:t>Calo</a:t>
            </a:r>
            <a:r>
              <a:rPr lang="en-US" sz="1400" b="1" dirty="0"/>
              <a:t> </a:t>
            </a:r>
            <a:r>
              <a:rPr lang="en-US" sz="1400" b="1" dirty="0">
                <a:solidFill>
                  <a:srgbClr val="00FF00"/>
                </a:solidFill>
              </a:rPr>
              <a:t>(</a:t>
            </a:r>
            <a:r>
              <a:rPr lang="en-US" sz="1400" b="1" dirty="0" err="1">
                <a:solidFill>
                  <a:srgbClr val="00FF00"/>
                </a:solidFill>
              </a:rPr>
              <a:t>Pb,Sc</a:t>
            </a:r>
            <a:r>
              <a:rPr lang="en-US" sz="1400" b="1" dirty="0">
                <a:solidFill>
                  <a:srgbClr val="00FF00"/>
                </a:solidFill>
              </a:rPr>
              <a:t>)</a:t>
            </a:r>
            <a:endParaRPr lang="en-US" sz="1400" b="1" dirty="0"/>
          </a:p>
          <a:p>
            <a:r>
              <a:rPr lang="en-US" sz="1400" b="1" dirty="0">
                <a:solidFill>
                  <a:srgbClr val="FFFF00"/>
                </a:solidFill>
              </a:rPr>
              <a:t>GOSSIP (</a:t>
            </a:r>
            <a:r>
              <a:rPr lang="en-US" sz="1400" b="1" dirty="0" err="1">
                <a:solidFill>
                  <a:srgbClr val="0000FF"/>
                </a:solidFill>
              </a:rPr>
              <a:t>fwd</a:t>
            </a:r>
            <a:r>
              <a:rPr lang="en-US" sz="1400" b="1" dirty="0" err="1">
                <a:solidFill>
                  <a:srgbClr val="FFFF00"/>
                </a:solidFill>
              </a:rPr>
              <a:t>+central</a:t>
            </a:r>
            <a:r>
              <a:rPr lang="en-US" sz="1400" b="1" dirty="0">
                <a:solidFill>
                  <a:srgbClr val="FFFF00"/>
                </a:solidFill>
              </a:rPr>
              <a:t>)</a:t>
            </a:r>
          </a:p>
          <a:p>
            <a:r>
              <a:rPr lang="en-US" sz="1000" b="1" dirty="0"/>
              <a:t>[Gas on Slimmed Si Pixels]</a:t>
            </a:r>
          </a:p>
          <a:p>
            <a:r>
              <a:rPr lang="en-US" sz="1000" b="1" dirty="0"/>
              <a:t>[0.6m radius for 0.05% * pt in 2T field]</a:t>
            </a:r>
            <a:endParaRPr lang="en-US" sz="1400" b="1" dirty="0"/>
          </a:p>
          <a:p>
            <a:r>
              <a:rPr lang="en-US" sz="1400" dirty="0">
                <a:solidFill>
                  <a:schemeClr val="tx2"/>
                </a:solidFill>
              </a:rPr>
              <a:t>Pixels</a:t>
            </a:r>
            <a:endParaRPr lang="en-US" sz="1400" b="1" dirty="0">
              <a:solidFill>
                <a:srgbClr val="0000FF"/>
              </a:solidFill>
            </a:endParaRPr>
          </a:p>
          <a:p>
            <a:r>
              <a:rPr lang="en-US" sz="1400" dirty="0"/>
              <a:t>Elliptic beam pipe (~3cm)</a:t>
            </a:r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 </a:t>
            </a:r>
          </a:p>
          <a:p>
            <a:r>
              <a:rPr lang="en-US" sz="1400" b="1" dirty="0"/>
              <a:t>    Fwd Spectrometer</a:t>
            </a:r>
          </a:p>
          <a:p>
            <a:r>
              <a:rPr lang="en-US" sz="1400" b="1" dirty="0"/>
              <a:t>       (down to 1</a:t>
            </a:r>
            <a:r>
              <a:rPr lang="en-US" sz="1400" b="1" baseline="30000" dirty="0"/>
              <a:t>o</a:t>
            </a:r>
            <a:r>
              <a:rPr lang="en-US" sz="1400" b="1" dirty="0"/>
              <a:t>)</a:t>
            </a:r>
          </a:p>
          <a:p>
            <a:endParaRPr lang="en-US" sz="1400" b="1" dirty="0"/>
          </a:p>
          <a:p>
            <a:r>
              <a:rPr lang="en-US" sz="1400" b="1" dirty="0">
                <a:solidFill>
                  <a:srgbClr val="FF0000"/>
                </a:solidFill>
              </a:rPr>
              <a:t>Tracker</a:t>
            </a:r>
            <a:endParaRPr lang="en-US" sz="1400" b="1" dirty="0"/>
          </a:p>
          <a:p>
            <a:r>
              <a:rPr lang="en-US" sz="1400" b="1" dirty="0" err="1">
                <a:solidFill>
                  <a:srgbClr val="FF00FF"/>
                </a:solidFill>
              </a:rPr>
              <a:t>Calice</a:t>
            </a:r>
            <a:r>
              <a:rPr lang="en-US" sz="1400" b="1" dirty="0"/>
              <a:t> </a:t>
            </a:r>
            <a:r>
              <a:rPr lang="en-US" sz="1400" b="1" dirty="0">
                <a:solidFill>
                  <a:srgbClr val="FF00FF"/>
                </a:solidFill>
              </a:rPr>
              <a:t>(W/Si)</a:t>
            </a:r>
            <a:endParaRPr lang="en-US" sz="1400" b="1" dirty="0"/>
          </a:p>
          <a:p>
            <a:r>
              <a:rPr lang="en-US" sz="1400" b="1" dirty="0" err="1">
                <a:solidFill>
                  <a:srgbClr val="3E3E3E"/>
                </a:solidFill>
              </a:rPr>
              <a:t>FwdHadrCalo</a:t>
            </a:r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    </a:t>
            </a:r>
            <a:r>
              <a:rPr lang="en-US" sz="1400" b="1" dirty="0" err="1"/>
              <a:t>Bwd</a:t>
            </a:r>
            <a:r>
              <a:rPr lang="en-US" sz="1400" b="1" dirty="0"/>
              <a:t> Spectrometer</a:t>
            </a:r>
          </a:p>
          <a:p>
            <a:r>
              <a:rPr lang="en-US" sz="1400" b="1" dirty="0"/>
              <a:t>   (down to 179</a:t>
            </a:r>
            <a:r>
              <a:rPr lang="en-US" sz="1400" b="1" baseline="30000" dirty="0"/>
              <a:t>o</a:t>
            </a:r>
            <a:r>
              <a:rPr lang="en-US" sz="1400" b="1" dirty="0"/>
              <a:t>)</a:t>
            </a:r>
          </a:p>
          <a:p>
            <a:endParaRPr lang="en-US" sz="1400" b="1" dirty="0"/>
          </a:p>
          <a:p>
            <a:r>
              <a:rPr lang="en-US" sz="1400" b="1" dirty="0">
                <a:solidFill>
                  <a:srgbClr val="FF0000"/>
                </a:solidFill>
              </a:rPr>
              <a:t>Tracker</a:t>
            </a:r>
          </a:p>
          <a:p>
            <a:r>
              <a:rPr lang="en-US" sz="1400" b="1" dirty="0" err="1"/>
              <a:t>Spacal</a:t>
            </a:r>
            <a:r>
              <a:rPr lang="en-US" sz="1400" b="1" dirty="0"/>
              <a:t> (elm, </a:t>
            </a:r>
            <a:r>
              <a:rPr lang="en-US" sz="1400" b="1" dirty="0" err="1"/>
              <a:t>hadr</a:t>
            </a:r>
            <a:r>
              <a:rPr lang="en-US" sz="1400" b="1" dirty="0"/>
              <a:t>)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3048000" y="6346825"/>
            <a:ext cx="55835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dirty="0" smtClean="0"/>
              <a:t>  Extensions </a:t>
            </a:r>
            <a:r>
              <a:rPr lang="en-US" sz="1400" b="1" dirty="0"/>
              <a:t>in fwd </a:t>
            </a:r>
            <a:r>
              <a:rPr lang="en-US" sz="1400" b="1" dirty="0" smtClean="0"/>
              <a:t>direction (tag </a:t>
            </a:r>
            <a:r>
              <a:rPr lang="en-US" sz="1400" b="1" dirty="0" err="1"/>
              <a:t>p,n,</a:t>
            </a:r>
            <a:r>
              <a:rPr lang="en-US" sz="1400" b="1" dirty="0" err="1" smtClean="0"/>
              <a:t>d</a:t>
            </a:r>
            <a:r>
              <a:rPr lang="en-US" sz="1400" b="1" dirty="0"/>
              <a:t>)</a:t>
            </a:r>
            <a:r>
              <a:rPr lang="en-US" sz="1400" b="1" dirty="0" smtClean="0"/>
              <a:t>  and backwards (</a:t>
            </a:r>
            <a:r>
              <a:rPr lang="en-US" sz="1400" b="1" dirty="0" err="1" smtClean="0"/>
              <a:t>e</a:t>
            </a:r>
            <a:r>
              <a:rPr lang="en-US" sz="1400" b="1" dirty="0" err="1"/>
              <a:t>,</a:t>
            </a:r>
            <a:r>
              <a:rPr lang="en-US" sz="1400" b="1" dirty="0" err="1" smtClean="0">
                <a:sym typeface="Symbol" charset="2"/>
              </a:rPr>
              <a:t></a:t>
            </a:r>
            <a:r>
              <a:rPr lang="en-US" sz="1400" b="1" dirty="0" smtClean="0">
                <a:sym typeface="Symbol" charset="2"/>
              </a:rPr>
              <a:t>) under study.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42798" y="5894388"/>
            <a:ext cx="19198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Pkostka</a:t>
            </a:r>
            <a:r>
              <a:rPr lang="en-US" sz="1000" dirty="0" smtClean="0"/>
              <a:t>, </a:t>
            </a:r>
            <a:r>
              <a:rPr lang="en-US" sz="1000" dirty="0" err="1" smtClean="0"/>
              <a:t>A.Pollini</a:t>
            </a:r>
            <a:r>
              <a:rPr lang="en-US" sz="1000" dirty="0" smtClean="0"/>
              <a:t> </a:t>
            </a:r>
            <a:r>
              <a:rPr lang="en-US" sz="1000" dirty="0" smtClean="0"/>
              <a:t>et al., April2009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739" y="2078433"/>
            <a:ext cx="5438912" cy="3708349"/>
          </a:xfrm>
          <a:prstGeom prst="rect">
            <a:avLst/>
          </a:prstGeom>
        </p:spPr>
      </p:pic>
      <p:pic>
        <p:nvPicPr>
          <p:cNvPr id="4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041344" y="-993760"/>
            <a:ext cx="2290530" cy="437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7478" y="175453"/>
            <a:ext cx="4780721" cy="70802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1. Nuclear </a:t>
            </a:r>
            <a:r>
              <a:rPr lang="en-US" sz="2800" b="1" dirty="0" smtClean="0">
                <a:solidFill>
                  <a:srgbClr val="0000FF"/>
                </a:solidFill>
              </a:rPr>
              <a:t>Parton Distributions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139" y="3180522"/>
            <a:ext cx="855875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 smtClean="0"/>
          </a:p>
          <a:p>
            <a:r>
              <a:rPr lang="en-US" sz="1600" dirty="0" smtClean="0"/>
              <a:t>Shadowing </a:t>
            </a:r>
            <a:r>
              <a:rPr lang="en-US" sz="1600" dirty="0" err="1" smtClean="0">
                <a:sym typeface="Wingdings"/>
              </a:rPr>
              <a:t></a:t>
            </a:r>
            <a:r>
              <a:rPr lang="en-US" sz="1600" dirty="0" smtClean="0"/>
              <a:t> diffraction</a:t>
            </a:r>
          </a:p>
          <a:p>
            <a:endParaRPr lang="en-US" sz="1600" dirty="0" smtClean="0"/>
          </a:p>
          <a:p>
            <a:r>
              <a:rPr lang="en-US" sz="1600" dirty="0" smtClean="0"/>
              <a:t>Fermi motion </a:t>
            </a:r>
            <a:r>
              <a:rPr lang="en-US" sz="1600" dirty="0" err="1" smtClean="0">
                <a:sym typeface="Wingdings"/>
              </a:rPr>
              <a:t></a:t>
            </a:r>
            <a:r>
              <a:rPr lang="en-US" sz="1600" dirty="0" smtClean="0"/>
              <a:t> </a:t>
            </a:r>
            <a:r>
              <a:rPr lang="en-US" sz="1600" dirty="0" err="1" smtClean="0"/>
              <a:t>p</a:t>
            </a:r>
            <a:r>
              <a:rPr lang="en-US" sz="1600" dirty="0" smtClean="0"/>
              <a:t> tagging</a:t>
            </a:r>
          </a:p>
          <a:p>
            <a:endParaRPr lang="en-US" sz="1600" dirty="0" smtClean="0"/>
          </a:p>
          <a:p>
            <a:r>
              <a:rPr lang="en-US" sz="1600" dirty="0" err="1" smtClean="0"/>
              <a:t>p</a:t>
            </a:r>
            <a:r>
              <a:rPr lang="en-US" sz="1600" dirty="0" smtClean="0"/>
              <a:t>, D, Ca, </a:t>
            </a:r>
            <a:r>
              <a:rPr lang="en-US" sz="1600" dirty="0" err="1" smtClean="0"/>
              <a:t>Pb</a:t>
            </a:r>
            <a:r>
              <a:rPr lang="en-US" sz="1600" dirty="0" smtClean="0"/>
              <a:t> </a:t>
            </a:r>
          </a:p>
          <a:p>
            <a:endParaRPr lang="en-US" sz="1600" dirty="0" smtClean="0"/>
          </a:p>
          <a:p>
            <a:r>
              <a:rPr lang="en-US" sz="1600" dirty="0" err="1" smtClean="0"/>
              <a:t>LHeC</a:t>
            </a:r>
            <a:r>
              <a:rPr lang="en-US" sz="1600" dirty="0" smtClean="0"/>
              <a:t> will have immense</a:t>
            </a:r>
          </a:p>
          <a:p>
            <a:r>
              <a:rPr lang="en-US" sz="1600" dirty="0" smtClean="0"/>
              <a:t>impact on the </a:t>
            </a:r>
            <a:r>
              <a:rPr lang="en-US" sz="1600" dirty="0" err="1" smtClean="0"/>
              <a:t>partonic</a:t>
            </a:r>
            <a:endParaRPr lang="en-US" sz="1600" dirty="0" smtClean="0"/>
          </a:p>
          <a:p>
            <a:r>
              <a:rPr lang="en-US" sz="1600" dirty="0" smtClean="0"/>
              <a:t>structure of nuclei</a:t>
            </a:r>
          </a:p>
          <a:p>
            <a:endParaRPr lang="en-US" dirty="0" smtClean="0"/>
          </a:p>
          <a:p>
            <a:r>
              <a:rPr lang="en-US" b="1" dirty="0" err="1" smtClean="0">
                <a:sym typeface="Wingdings"/>
              </a:rPr>
              <a:t></a:t>
            </a:r>
            <a:r>
              <a:rPr lang="en-US" b="1" dirty="0" smtClean="0">
                <a:sym typeface="Wingdings"/>
              </a:rPr>
              <a:t> </a:t>
            </a:r>
            <a:r>
              <a:rPr lang="en-US" b="1" dirty="0" smtClean="0">
                <a:sym typeface="Wingdings"/>
              </a:rPr>
              <a:t>A complete determination of </a:t>
            </a:r>
            <a:r>
              <a:rPr lang="en-US" b="1" dirty="0" err="1" smtClean="0">
                <a:sym typeface="Wingdings"/>
              </a:rPr>
              <a:t>nPDFs</a:t>
            </a:r>
            <a:r>
              <a:rPr lang="en-US" b="1" dirty="0" smtClean="0">
                <a:sym typeface="Wingdings"/>
              </a:rPr>
              <a:t> in grossly extended range, into nonlinear regime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62175" y="1426294"/>
            <a:ext cx="2478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Study using </a:t>
            </a:r>
            <a:r>
              <a:rPr lang="en-US" sz="1200" b="1" dirty="0" err="1" smtClean="0">
                <a:solidFill>
                  <a:srgbClr val="FF0000"/>
                </a:solidFill>
              </a:rPr>
              <a:t>eA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</a:rPr>
              <a:t>LHeC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</a:rPr>
              <a:t>pseudodata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r>
              <a:rPr lang="en-US" sz="1200" b="1" dirty="0" smtClean="0">
                <a:solidFill>
                  <a:srgbClr val="FF0000"/>
                </a:solidFill>
              </a:rPr>
              <a:t>Quantitative </a:t>
            </a:r>
            <a:r>
              <a:rPr lang="en-US" sz="1200" b="1" dirty="0" smtClean="0">
                <a:solidFill>
                  <a:srgbClr val="FF0000"/>
                </a:solidFill>
              </a:rPr>
              <a:t>improvement, but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based on DIS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</a:rPr>
              <a:t>`</a:t>
            </a:r>
            <a:r>
              <a:rPr lang="en-US" sz="1200" b="1" dirty="0" smtClean="0">
                <a:solidFill>
                  <a:srgbClr val="000000"/>
                </a:solidFill>
              </a:rPr>
              <a:t>DATA’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for the 1</a:t>
            </a:r>
            <a:r>
              <a:rPr lang="en-US" sz="1200" b="1" baseline="30000" dirty="0" smtClean="0">
                <a:solidFill>
                  <a:srgbClr val="FF0000"/>
                </a:solidFill>
              </a:rPr>
              <a:t>st</a:t>
            </a:r>
            <a:r>
              <a:rPr lang="en-US" sz="1200" b="1" dirty="0" smtClean="0">
                <a:solidFill>
                  <a:srgbClr val="FF0000"/>
                </a:solidFill>
              </a:rPr>
              <a:t> time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7574198" y="3963403"/>
            <a:ext cx="2541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K.Eskola</a:t>
            </a:r>
            <a:r>
              <a:rPr lang="en-US" sz="1000" dirty="0" smtClean="0"/>
              <a:t>, </a:t>
            </a:r>
            <a:r>
              <a:rPr lang="en-US" sz="1000" dirty="0" err="1" smtClean="0"/>
              <a:t>H.Paukkunen</a:t>
            </a:r>
            <a:r>
              <a:rPr lang="en-US" sz="1000" dirty="0" smtClean="0"/>
              <a:t>, </a:t>
            </a:r>
            <a:r>
              <a:rPr lang="en-US" sz="1000" dirty="0" err="1" smtClean="0"/>
              <a:t>C.Salgado</a:t>
            </a:r>
            <a:r>
              <a:rPr lang="en-US" sz="1000" dirty="0" smtClean="0"/>
              <a:t>, Divonne09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1778</Words>
  <Application>Microsoft Macintosh PowerPoint</Application>
  <PresentationFormat>On-screen Show (4:3)</PresentationFormat>
  <Paragraphs>254</Paragraphs>
  <Slides>16</Slides>
  <Notes>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Equation</vt:lpstr>
      <vt:lpstr>    The LHeC – a New Facility for Nuclear Physics</vt:lpstr>
      <vt:lpstr>Nuclear Physics with the LHeC</vt:lpstr>
      <vt:lpstr>Project Development</vt:lpstr>
      <vt:lpstr>Ring-Ring ep/eA</vt:lpstr>
      <vt:lpstr>Major Ring Developments</vt:lpstr>
      <vt:lpstr>title</vt:lpstr>
      <vt:lpstr>e-A Collisions</vt:lpstr>
      <vt:lpstr>LHeC Detector: version for low x and eA</vt:lpstr>
      <vt:lpstr>1. Nuclear Parton Distributions</vt:lpstr>
      <vt:lpstr>The ignored Neutron  </vt:lpstr>
      <vt:lpstr>2. Colour Glass Condensate - Saturation</vt:lpstr>
      <vt:lpstr>3. Quark Gluon Plasma</vt:lpstr>
      <vt:lpstr>In-medium Hadronisation</vt:lpstr>
      <vt:lpstr>Summary</vt:lpstr>
      <vt:lpstr>Physics Programme of the LHeC</vt:lpstr>
      <vt:lpstr>Detector under Design (low x, high Q2, eA)</vt:lpstr>
    </vt:vector>
  </TitlesOfParts>
  <Company>Liverpool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max klein</dc:creator>
  <cp:lastModifiedBy>max klein</cp:lastModifiedBy>
  <cp:revision>24</cp:revision>
  <cp:lastPrinted>2009-10-12T22:32:40Z</cp:lastPrinted>
  <dcterms:created xsi:type="dcterms:W3CDTF">2009-10-12T21:24:57Z</dcterms:created>
  <dcterms:modified xsi:type="dcterms:W3CDTF">2009-10-12T23:22:25Z</dcterms:modified>
</cp:coreProperties>
</file>