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0AF6-3A6F-B248-8C82-F209D39018A1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8E6-5383-BD48-9411-8CDDC073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0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0AF6-3A6F-B248-8C82-F209D39018A1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8E6-5383-BD48-9411-8CDDC073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3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0AF6-3A6F-B248-8C82-F209D39018A1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8E6-5383-BD48-9411-8CDDC073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0AF6-3A6F-B248-8C82-F209D39018A1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8E6-5383-BD48-9411-8CDDC073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5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0AF6-3A6F-B248-8C82-F209D39018A1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8E6-5383-BD48-9411-8CDDC073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5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0AF6-3A6F-B248-8C82-F209D39018A1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8E6-5383-BD48-9411-8CDDC073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5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0AF6-3A6F-B248-8C82-F209D39018A1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8E6-5383-BD48-9411-8CDDC073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8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0AF6-3A6F-B248-8C82-F209D39018A1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8E6-5383-BD48-9411-8CDDC073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0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0AF6-3A6F-B248-8C82-F209D39018A1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8E6-5383-BD48-9411-8CDDC073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0AF6-3A6F-B248-8C82-F209D39018A1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8E6-5383-BD48-9411-8CDDC073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6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0AF6-3A6F-B248-8C82-F209D39018A1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8E6-5383-BD48-9411-8CDDC073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80AF6-3A6F-B248-8C82-F209D39018A1}" type="datetimeFigureOut">
              <a:rPr lang="en-US" smtClean="0"/>
              <a:t>04/03/16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158E6-5383-BD48-9411-8CDDC073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0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515" y="1101885"/>
            <a:ext cx="7017075" cy="17915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2069" y="3813131"/>
            <a:ext cx="48991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Summary of </a:t>
            </a:r>
            <a:r>
              <a:rPr lang="en-US" sz="2400" dirty="0" err="1" smtClean="0">
                <a:solidFill>
                  <a:srgbClr val="0000FF"/>
                </a:solidFill>
              </a:rPr>
              <a:t>ep</a:t>
            </a:r>
            <a:r>
              <a:rPr lang="en-US" sz="2400" dirty="0" smtClean="0">
                <a:solidFill>
                  <a:srgbClr val="0000FF"/>
                </a:solidFill>
              </a:rPr>
              <a:t> configuration study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M. Klein </a:t>
            </a:r>
            <a:r>
              <a:rPr lang="en-US" dirty="0" smtClean="0"/>
              <a:t>FCC coordination meeting, 4 March, 2016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49240" y="6298119"/>
            <a:ext cx="825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also : presentations by Frank at Washington (3/15) and Daniel at Chavannes (6/15)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41" y="725587"/>
            <a:ext cx="5118869" cy="4836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9684" y="5765886"/>
            <a:ext cx="8717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Design </a:t>
            </a:r>
            <a:r>
              <a:rPr lang="en-US" dirty="0" smtClean="0"/>
              <a:t>study of new </a:t>
            </a:r>
            <a:r>
              <a:rPr lang="en-US" dirty="0" err="1" smtClean="0"/>
              <a:t>ep</a:t>
            </a:r>
            <a:r>
              <a:rPr lang="en-US" dirty="0" smtClean="0"/>
              <a:t> (and </a:t>
            </a:r>
            <a:r>
              <a:rPr lang="en-US" dirty="0" err="1" smtClean="0"/>
              <a:t>eA</a:t>
            </a:r>
            <a:r>
              <a:rPr lang="en-US" dirty="0" smtClean="0"/>
              <a:t>) colliders based on the LHC and FCC hadron beams</a:t>
            </a:r>
          </a:p>
          <a:p>
            <a:endParaRPr lang="en-US" dirty="0"/>
          </a:p>
          <a:p>
            <a:r>
              <a:rPr lang="en-US" dirty="0" smtClean="0"/>
              <a:t>Huge extension of kinematic range </a:t>
            </a:r>
            <a:r>
              <a:rPr lang="en-US" dirty="0" err="1" smtClean="0"/>
              <a:t>wrt</a:t>
            </a:r>
            <a:r>
              <a:rPr lang="en-US" dirty="0" smtClean="0"/>
              <a:t> HERA. Luminosity O(10</a:t>
            </a:r>
            <a:r>
              <a:rPr lang="en-US" baseline="30000" dirty="0" smtClean="0"/>
              <a:t>34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 1 ab</a:t>
            </a:r>
            <a:r>
              <a:rPr lang="en-US" baseline="30000" dirty="0" smtClean="0">
                <a:sym typeface="Wingdings"/>
              </a:rPr>
              <a:t>-1 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1 fb</a:t>
            </a:r>
            <a:r>
              <a:rPr lang="en-US" baseline="30000" dirty="0" smtClean="0">
                <a:sym typeface="Wingdings"/>
              </a:rPr>
              <a:t>-1 </a:t>
            </a:r>
            <a:r>
              <a:rPr lang="en-US" dirty="0" smtClean="0">
                <a:sym typeface="Wingdings"/>
              </a:rPr>
              <a:t>HERA)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0303" y="1664625"/>
            <a:ext cx="265078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Higgs factory</a:t>
            </a:r>
          </a:p>
          <a:p>
            <a:endParaRPr lang="en-US" dirty="0"/>
          </a:p>
          <a:p>
            <a:r>
              <a:rPr lang="en-US" dirty="0" smtClean="0"/>
              <a:t>BSM in </a:t>
            </a:r>
            <a:r>
              <a:rPr lang="en-US" dirty="0" err="1" smtClean="0"/>
              <a:t>ep</a:t>
            </a:r>
            <a:r>
              <a:rPr lang="en-US" dirty="0" smtClean="0"/>
              <a:t> and </a:t>
            </a:r>
            <a:r>
              <a:rPr lang="en-US" dirty="0" err="1" smtClean="0"/>
              <a:t>pp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New </a:t>
            </a:r>
            <a:r>
              <a:rPr lang="en-US" dirty="0" err="1" smtClean="0"/>
              <a:t>QCD+El.weak</a:t>
            </a:r>
            <a:r>
              <a:rPr lang="en-US" dirty="0" smtClean="0"/>
              <a:t> physics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world’s cleanest</a:t>
            </a:r>
          </a:p>
          <a:p>
            <a:r>
              <a:rPr lang="en-US" dirty="0" smtClean="0"/>
              <a:t>possible microscopes</a:t>
            </a:r>
          </a:p>
          <a:p>
            <a:r>
              <a:rPr lang="en-US" dirty="0" smtClean="0"/>
              <a:t>of </a:t>
            </a:r>
            <a:r>
              <a:rPr lang="en-US" dirty="0" err="1" smtClean="0"/>
              <a:t>hadronic</a:t>
            </a:r>
            <a:r>
              <a:rPr lang="en-US" dirty="0" smtClean="0"/>
              <a:t> substructure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7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120" y="828335"/>
            <a:ext cx="6783508" cy="514423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34155" y="6211669"/>
            <a:ext cx="8109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Cost strongly rising with tunnel circumference. Presently stick to </a:t>
            </a:r>
            <a:r>
              <a:rPr lang="en-US" dirty="0" err="1" smtClean="0">
                <a:sym typeface="Wingdings"/>
              </a:rPr>
              <a:t>LHeC</a:t>
            </a:r>
            <a:r>
              <a:rPr lang="en-US" dirty="0" smtClean="0">
                <a:sym typeface="Wingdings"/>
              </a:rPr>
              <a:t> default</a:t>
            </a:r>
            <a:r>
              <a:rPr lang="en-US" dirty="0" smtClean="0">
                <a:sym typeface="Wingdings"/>
              </a:rPr>
              <a:t>.</a:t>
            </a:r>
          </a:p>
          <a:p>
            <a:pPr marL="285750" indent="-285750"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Maximise</a:t>
            </a:r>
            <a:r>
              <a:rPr lang="en-US" dirty="0" smtClean="0">
                <a:sym typeface="Wingdings"/>
              </a:rPr>
              <a:t> independence of ring installation, design for synchronous </a:t>
            </a:r>
            <a:r>
              <a:rPr lang="en-US" dirty="0" err="1" smtClean="0">
                <a:sym typeface="Wingdings"/>
              </a:rPr>
              <a:t>ep</a:t>
            </a:r>
            <a:r>
              <a:rPr lang="en-US" dirty="0" smtClean="0">
                <a:sym typeface="Wingdings"/>
              </a:rPr>
              <a:t> and </a:t>
            </a:r>
            <a:r>
              <a:rPr lang="en-US" dirty="0" err="1" smtClean="0">
                <a:sym typeface="Wingdings"/>
              </a:rPr>
              <a:t>pp</a:t>
            </a:r>
            <a:r>
              <a:rPr lang="en-US" dirty="0" smtClean="0">
                <a:sym typeface="Wingdings"/>
              </a:rPr>
              <a:t> OP</a:t>
            </a:r>
            <a:endParaRPr lang="en-US" dirty="0" smtClean="0"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8479" y="179294"/>
            <a:ext cx="5859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Choice of Baseline Configuration = f(</a:t>
            </a:r>
            <a:r>
              <a:rPr lang="en-US" sz="2400" dirty="0" err="1" smtClean="0"/>
              <a:t>cost,E</a:t>
            </a:r>
            <a:r>
              <a:rPr lang="en-US" sz="2400" baseline="-25000" dirty="0" err="1" smtClean="0"/>
              <a:t>e</a:t>
            </a:r>
            <a:r>
              <a:rPr lang="en-US" sz="2400" dirty="0" err="1" smtClean="0"/>
              <a:t>,s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902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56" y="1233950"/>
            <a:ext cx="8646251" cy="444186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767868" y="339028"/>
            <a:ext cx="5971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Baseline Electron Beam </a:t>
            </a:r>
            <a:r>
              <a:rPr lang="en-US" sz="2800" dirty="0" smtClean="0">
                <a:solidFill>
                  <a:srgbClr val="0000FF"/>
                </a:solidFill>
              </a:rPr>
              <a:t>Configuration*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)</a:t>
            </a:r>
            <a:endParaRPr lang="en-US" sz="2400" b="1" baseline="300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531" y="6230470"/>
            <a:ext cx="2666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*) </a:t>
            </a:r>
            <a:r>
              <a:rPr lang="en-US" sz="1600" dirty="0" err="1" smtClean="0">
                <a:solidFill>
                  <a:srgbClr val="0000FF"/>
                </a:solidFill>
              </a:rPr>
              <a:t>LHeC</a:t>
            </a:r>
            <a:r>
              <a:rPr lang="en-US" sz="1600" dirty="0" smtClean="0">
                <a:solidFill>
                  <a:srgbClr val="0000FF"/>
                </a:solidFill>
              </a:rPr>
              <a:t> CDR, arXiv:1206.2913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4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7544"/>
            <a:ext cx="8938035" cy="42132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5910" y="339028"/>
            <a:ext cx="4368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Current Baseline Parameters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439" y="5989220"/>
            <a:ext cx="100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4.3.2016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1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9680" y="1235598"/>
            <a:ext cx="719940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F</a:t>
            </a:r>
            <a:r>
              <a:rPr lang="en-US" sz="2000" b="1" dirty="0" smtClean="0">
                <a:solidFill>
                  <a:srgbClr val="0000FF"/>
                </a:solidFill>
              </a:rPr>
              <a:t>urther, ongoing </a:t>
            </a:r>
            <a:r>
              <a:rPr lang="en-US" sz="2000" b="1" dirty="0" smtClean="0">
                <a:solidFill>
                  <a:srgbClr val="0000FF"/>
                </a:solidFill>
              </a:rPr>
              <a:t>considerations: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Consider variations of baseline: 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   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  peak luminosity of beginning and at the end of run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   performance with ‘ultimate’ assumptions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  dedicated </a:t>
            </a:r>
            <a:r>
              <a:rPr lang="en-US" sz="2000" dirty="0" err="1" smtClean="0">
                <a:solidFill>
                  <a:srgbClr val="0000FF"/>
                </a:solidFill>
              </a:rPr>
              <a:t>ep</a:t>
            </a:r>
            <a:r>
              <a:rPr lang="en-US" sz="2000" dirty="0" smtClean="0">
                <a:solidFill>
                  <a:srgbClr val="0000FF"/>
                </a:solidFill>
              </a:rPr>
              <a:t>: worth </a:t>
            </a:r>
            <a:r>
              <a:rPr lang="en-US" sz="2000" dirty="0" smtClean="0">
                <a:solidFill>
                  <a:srgbClr val="0000FF"/>
                </a:solidFill>
              </a:rPr>
              <a:t>considering: </a:t>
            </a:r>
            <a:r>
              <a:rPr lang="en-US" sz="2000" dirty="0" smtClean="0">
                <a:solidFill>
                  <a:srgbClr val="0000FF"/>
                </a:solidFill>
              </a:rPr>
              <a:t>O(10) times higher luminosity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        brightness, constant p current during operation, lifetime, β*     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   include </a:t>
            </a:r>
            <a:r>
              <a:rPr lang="en-US" sz="2000" dirty="0" err="1" smtClean="0">
                <a:solidFill>
                  <a:srgbClr val="0000FF"/>
                </a:solidFill>
              </a:rPr>
              <a:t>eA</a:t>
            </a:r>
            <a:r>
              <a:rPr lang="en-US" sz="2000" dirty="0" smtClean="0">
                <a:solidFill>
                  <a:srgbClr val="0000FF"/>
                </a:solidFill>
              </a:rPr>
              <a:t> estimates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b="1" dirty="0" smtClean="0">
                <a:solidFill>
                  <a:srgbClr val="0000FF"/>
                </a:solidFill>
              </a:rPr>
              <a:t>Plan</a:t>
            </a:r>
            <a:r>
              <a:rPr lang="en-US" sz="2000" dirty="0" smtClean="0">
                <a:solidFill>
                  <a:srgbClr val="0000FF"/>
                </a:solidFill>
              </a:rPr>
              <a:t>: An </a:t>
            </a:r>
            <a:r>
              <a:rPr lang="en-US" sz="2000" dirty="0" smtClean="0">
                <a:solidFill>
                  <a:srgbClr val="0000FF"/>
                </a:solidFill>
              </a:rPr>
              <a:t>FCC note for Rome and a paper </a:t>
            </a:r>
            <a:r>
              <a:rPr lang="en-US" sz="2000" dirty="0" smtClean="0">
                <a:solidFill>
                  <a:srgbClr val="0000FF"/>
                </a:solidFill>
              </a:rPr>
              <a:t>following that.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375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781"/>
            <a:ext cx="7772400" cy="6238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FCC-he Detector (B)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9460"/>
            <a:ext cx="9144000" cy="41787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07347" y="6512562"/>
            <a:ext cx="1224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P.Kostka</a:t>
            </a:r>
            <a:r>
              <a:rPr lang="en-US" sz="1400" dirty="0" smtClean="0"/>
              <a:t> et 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1329" y="5707529"/>
            <a:ext cx="7972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Version B of FCC-eh detector design (twin solenoid version)L </a:t>
            </a:r>
            <a:r>
              <a:rPr lang="en-US" smtClean="0"/>
              <a:t>L=20m</a:t>
            </a:r>
            <a:r>
              <a:rPr lang="en-US" dirty="0" smtClean="0"/>
              <a:t>, D=10m</a:t>
            </a:r>
            <a:r>
              <a:rPr lang="en-US" smtClean="0"/>
              <a:t>, about.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156" y="223093"/>
            <a:ext cx="6702864" cy="61262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1025" y="6349366"/>
            <a:ext cx="7911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 Kinematics covered despite the big </a:t>
            </a:r>
            <a:r>
              <a:rPr lang="en-US" dirty="0" err="1" smtClean="0">
                <a:sym typeface="Wingdings"/>
              </a:rPr>
              <a:t>Ee-Ep</a:t>
            </a:r>
            <a:r>
              <a:rPr lang="en-US" dirty="0" smtClean="0">
                <a:sym typeface="Wingdings"/>
              </a:rPr>
              <a:t> asymmetry, high x needs </a:t>
            </a:r>
            <a:r>
              <a:rPr lang="en-US" dirty="0" err="1" smtClean="0">
                <a:sym typeface="Wingdings"/>
              </a:rPr>
              <a:t>LHeC</a:t>
            </a:r>
            <a:r>
              <a:rPr lang="en-US" dirty="0" smtClean="0">
                <a:sym typeface="Wingdings"/>
              </a:rPr>
              <a:t>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8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284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FCC-he Detector (B) </vt:lpstr>
      <vt:lpstr>PowerPoint Presentation</vt:lpstr>
    </vt:vector>
  </TitlesOfParts>
  <Company>liverpool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 klein</dc:creator>
  <cp:lastModifiedBy>max klein</cp:lastModifiedBy>
  <cp:revision>13</cp:revision>
  <dcterms:created xsi:type="dcterms:W3CDTF">2016-03-03T15:23:41Z</dcterms:created>
  <dcterms:modified xsi:type="dcterms:W3CDTF">2016-03-04T13:33:52Z</dcterms:modified>
</cp:coreProperties>
</file>