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Microsoft_Equation1.bin" ContentType="application/vnd.openxmlformats-officedocument.oleObject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8" r:id="rId2"/>
    <p:sldId id="259" r:id="rId3"/>
    <p:sldId id="261" r:id="rId4"/>
    <p:sldId id="263" r:id="rId5"/>
    <p:sldId id="262" r:id="rId6"/>
    <p:sldId id="265" r:id="rId7"/>
    <p:sldId id="266" r:id="rId8"/>
    <p:sldId id="273" r:id="rId9"/>
    <p:sldId id="270" r:id="rId10"/>
    <p:sldId id="264" r:id="rId11"/>
    <p:sldId id="268" r:id="rId12"/>
    <p:sldId id="257" r:id="rId13"/>
    <p:sldId id="275" r:id="rId14"/>
    <p:sldId id="269" r:id="rId15"/>
    <p:sldId id="260" r:id="rId16"/>
    <p:sldId id="274" r:id="rId17"/>
    <p:sldId id="276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0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65925-FD28-9C4D-B9BA-FDF9F6D7D8B6}" type="datetimeFigureOut">
              <a:rPr lang="en-US" smtClean="0"/>
              <a:t>7/4/14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F6448-FEB0-E041-85E7-1481B9071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0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F52A-E221-4B7B-B7C0-FAD3F3B4A60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611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9571-B223-454D-9226-3C2C8299981C}" type="datetimeFigureOut">
              <a:rPr lang="en-US" smtClean="0"/>
              <a:t>7/4/14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EC72-C94C-2C4A-85A3-F7769B5A7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23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9571-B223-454D-9226-3C2C8299981C}" type="datetimeFigureOut">
              <a:rPr lang="en-US" smtClean="0"/>
              <a:t>7/4/14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EC72-C94C-2C4A-85A3-F7769B5A7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4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9571-B223-454D-9226-3C2C8299981C}" type="datetimeFigureOut">
              <a:rPr lang="en-US" smtClean="0"/>
              <a:t>7/4/14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EC72-C94C-2C4A-85A3-F7769B5A7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40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9571-B223-454D-9226-3C2C8299981C}" type="datetimeFigureOut">
              <a:rPr lang="en-US" smtClean="0"/>
              <a:t>7/4/14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EC72-C94C-2C4A-85A3-F7769B5A7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8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9571-B223-454D-9226-3C2C8299981C}" type="datetimeFigureOut">
              <a:rPr lang="en-US" smtClean="0"/>
              <a:t>7/4/14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EC72-C94C-2C4A-85A3-F7769B5A7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27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9571-B223-454D-9226-3C2C8299981C}" type="datetimeFigureOut">
              <a:rPr lang="en-US" smtClean="0"/>
              <a:t>7/4/14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EC72-C94C-2C4A-85A3-F7769B5A7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25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9571-B223-454D-9226-3C2C8299981C}" type="datetimeFigureOut">
              <a:rPr lang="en-US" smtClean="0"/>
              <a:t>7/4/14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EC72-C94C-2C4A-85A3-F7769B5A7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1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9571-B223-454D-9226-3C2C8299981C}" type="datetimeFigureOut">
              <a:rPr lang="en-US" smtClean="0"/>
              <a:t>7/4/14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EC72-C94C-2C4A-85A3-F7769B5A7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12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9571-B223-454D-9226-3C2C8299981C}" type="datetimeFigureOut">
              <a:rPr lang="en-US" smtClean="0"/>
              <a:t>7/4/14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EC72-C94C-2C4A-85A3-F7769B5A7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69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9571-B223-454D-9226-3C2C8299981C}" type="datetimeFigureOut">
              <a:rPr lang="en-US" smtClean="0"/>
              <a:t>7/4/14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EC72-C94C-2C4A-85A3-F7769B5A7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88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9571-B223-454D-9226-3C2C8299981C}" type="datetimeFigureOut">
              <a:rPr lang="en-US" smtClean="0"/>
              <a:t>7/4/14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EC72-C94C-2C4A-85A3-F7769B5A7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9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39571-B223-454D-9226-3C2C8299981C}" type="datetimeFigureOut">
              <a:rPr lang="en-US" smtClean="0"/>
              <a:t>7/4/14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9EC72-C94C-2C4A-85A3-F7769B5A7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lhec.web.cern.ch" TargetMode="External"/><Relationship Id="rId3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2.emf"/><Relationship Id="rId6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254" y="274492"/>
            <a:ext cx="7982628" cy="1158157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Remarks on FCC</a:t>
            </a:r>
            <a:r>
              <a:rPr lang="en-US" sz="3600" dirty="0" smtClean="0">
                <a:solidFill>
                  <a:srgbClr val="000090"/>
                </a:solidFill>
              </a:rPr>
              <a:t>-he</a:t>
            </a:r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4139" y="1436132"/>
            <a:ext cx="29341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/>
              <a:t>Max Klein </a:t>
            </a:r>
            <a:r>
              <a:rPr lang="en-US" dirty="0" smtClean="0"/>
              <a:t>and Rogelio </a:t>
            </a:r>
            <a:r>
              <a:rPr lang="en-US" dirty="0" err="1" smtClean="0"/>
              <a:t>Tomás</a:t>
            </a:r>
            <a:endParaRPr lang="en-US" dirty="0" smtClean="0"/>
          </a:p>
          <a:p>
            <a:pPr algn="ctr"/>
            <a:r>
              <a:rPr lang="en-US" dirty="0" smtClean="0"/>
              <a:t>U Liverpool and CERN</a:t>
            </a:r>
          </a:p>
          <a:p>
            <a:pPr algn="ctr"/>
            <a:r>
              <a:rPr lang="en-US" dirty="0" smtClean="0"/>
              <a:t>For the FCC-he  Study Group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5623" y="4951069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ICHEP, Valencia, 4</a:t>
            </a:r>
            <a:r>
              <a:rPr lang="en-US" baseline="30000" dirty="0" smtClean="0">
                <a:solidFill>
                  <a:srgbClr val="000090"/>
                </a:solidFill>
              </a:rPr>
              <a:t>th</a:t>
            </a:r>
            <a:r>
              <a:rPr lang="en-US" dirty="0" smtClean="0">
                <a:solidFill>
                  <a:srgbClr val="000090"/>
                </a:solidFill>
              </a:rPr>
              <a:t>  of July, 2014 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9544" y="3088735"/>
            <a:ext cx="2100254" cy="1323439"/>
          </a:xfrm>
          <a:prstGeom prst="rect">
            <a:avLst/>
          </a:prstGeom>
          <a:solidFill>
            <a:schemeClr val="bg1">
              <a:lumMod val="75000"/>
              <a:alpha val="46000"/>
            </a:schemeClr>
          </a:solidFill>
          <a:ln w="254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Introduction</a:t>
            </a:r>
          </a:p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Physics</a:t>
            </a:r>
          </a:p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IR and Parameters</a:t>
            </a:r>
          </a:p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Outlook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94246" y="5532086"/>
            <a:ext cx="240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http://lhec.web.cern.ch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 descr="logo-FCC-0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0" y="5297548"/>
            <a:ext cx="1943729" cy="8121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88" y="6318693"/>
            <a:ext cx="9225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e = </a:t>
            </a:r>
            <a:r>
              <a:rPr lang="en-US" dirty="0" err="1" smtClean="0"/>
              <a:t>ep</a:t>
            </a:r>
            <a:r>
              <a:rPr lang="en-US" dirty="0" smtClean="0"/>
              <a:t> and </a:t>
            </a:r>
            <a:r>
              <a:rPr lang="en-US" dirty="0" err="1" smtClean="0"/>
              <a:t>eA</a:t>
            </a:r>
            <a:r>
              <a:rPr lang="en-US" dirty="0" smtClean="0"/>
              <a:t>: part of the FCC study as an configuration designed to be available when </a:t>
            </a:r>
            <a:r>
              <a:rPr lang="en-US" dirty="0" err="1" smtClean="0"/>
              <a:t>pp</a:t>
            </a:r>
            <a:r>
              <a:rPr lang="en-US" dirty="0" smtClean="0"/>
              <a:t> runs.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117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9781"/>
            <a:ext cx="7772400" cy="62389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FCC-he Detector (B) – 0.1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9460"/>
            <a:ext cx="9144000" cy="41787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07347" y="6512562"/>
            <a:ext cx="1224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P.Kostka</a:t>
            </a:r>
            <a:r>
              <a:rPr lang="en-US" sz="1400" dirty="0" smtClean="0"/>
              <a:t> et al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2888" y="5186909"/>
            <a:ext cx="84692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Crab cavities for p instead of dipole magnet for e bend to ensure head on collisions</a:t>
            </a:r>
          </a:p>
          <a:p>
            <a:r>
              <a:rPr lang="en-US" dirty="0" smtClean="0"/>
              <a:t>1000 H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μμ</a:t>
            </a:r>
            <a:r>
              <a:rPr lang="en-US" dirty="0" smtClean="0">
                <a:sym typeface="Wingdings"/>
              </a:rPr>
              <a:t> may call for better </a:t>
            </a:r>
            <a:r>
              <a:rPr lang="en-US" dirty="0" err="1" smtClean="0">
                <a:sym typeface="Wingdings"/>
              </a:rPr>
              <a:t>muon</a:t>
            </a:r>
            <a:r>
              <a:rPr lang="en-US" dirty="0" smtClean="0">
                <a:sym typeface="Wingdings"/>
              </a:rPr>
              <a:t> momentum measurement</a:t>
            </a:r>
          </a:p>
          <a:p>
            <a:r>
              <a:rPr lang="en-US" dirty="0" smtClean="0">
                <a:sym typeface="Wingdings"/>
              </a:rPr>
              <a:t>H HH  4b (and large/low x) call for large acceptance and optimum </a:t>
            </a:r>
            <a:r>
              <a:rPr lang="en-US" dirty="0" err="1" smtClean="0">
                <a:sym typeface="Wingdings"/>
              </a:rPr>
              <a:t>hadr</a:t>
            </a:r>
            <a:r>
              <a:rPr lang="en-US" dirty="0" smtClean="0">
                <a:sym typeface="Wingdings"/>
              </a:rPr>
              <a:t>. E resolution</a:t>
            </a:r>
          </a:p>
          <a:p>
            <a:r>
              <a:rPr lang="en-US" dirty="0" smtClean="0">
                <a:sym typeface="Wingdings"/>
              </a:rPr>
              <a:t>Detector for FCC scales by about </a:t>
            </a:r>
            <a:r>
              <a:rPr lang="en-US" dirty="0" err="1" smtClean="0">
                <a:sym typeface="Wingdings"/>
              </a:rPr>
              <a:t>ln</a:t>
            </a:r>
            <a:r>
              <a:rPr lang="en-US" dirty="0" smtClean="0">
                <a:sym typeface="Wingdings"/>
              </a:rPr>
              <a:t>(50/7) ~2 in </a:t>
            </a:r>
            <a:r>
              <a:rPr lang="en-US" dirty="0" err="1" smtClean="0">
                <a:sym typeface="Wingdings"/>
              </a:rPr>
              <a:t>fwd</a:t>
            </a:r>
            <a:r>
              <a:rPr lang="en-US" dirty="0" smtClean="0">
                <a:sym typeface="Wingdings"/>
              </a:rPr>
              <a:t>, and ~1.3 in </a:t>
            </a:r>
            <a:r>
              <a:rPr lang="en-US" dirty="0" err="1" smtClean="0">
                <a:sym typeface="Wingdings"/>
              </a:rPr>
              <a:t>bwd</a:t>
            </a:r>
            <a:r>
              <a:rPr lang="en-US" dirty="0" smtClean="0">
                <a:sym typeface="Wingdings"/>
              </a:rPr>
              <a:t> direction</a:t>
            </a:r>
          </a:p>
          <a:p>
            <a:r>
              <a:rPr lang="en-US" dirty="0" smtClean="0">
                <a:sym typeface="Wingdings"/>
              </a:rPr>
              <a:t>Full simulation of </a:t>
            </a:r>
            <a:r>
              <a:rPr lang="en-US" dirty="0" err="1" smtClean="0">
                <a:sym typeface="Wingdings"/>
              </a:rPr>
              <a:t>LHeC</a:t>
            </a:r>
            <a:r>
              <a:rPr lang="en-US" dirty="0" smtClean="0">
                <a:sym typeface="Wingdings"/>
              </a:rPr>
              <a:t> and FCC-he detectors vital for H and H-HH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826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528" y="982380"/>
            <a:ext cx="4467411" cy="3191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36" y="4532767"/>
            <a:ext cx="7845615" cy="15781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70412" y="2274919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LHeC</a:t>
            </a:r>
            <a:r>
              <a:rPr lang="en-US" b="1" dirty="0" smtClean="0"/>
              <a:t> (CDR)</a:t>
            </a:r>
          </a:p>
          <a:p>
            <a:r>
              <a:rPr lang="en-US" b="1" dirty="0" smtClean="0"/>
              <a:t>60 </a:t>
            </a:r>
            <a:r>
              <a:rPr lang="en-US" b="1" dirty="0" err="1" smtClean="0"/>
              <a:t>GeV</a:t>
            </a:r>
            <a:r>
              <a:rPr lang="en-US" b="1" dirty="0" smtClean="0"/>
              <a:t> * 7 </a:t>
            </a:r>
            <a:r>
              <a:rPr lang="en-US" b="1" dirty="0" err="1" smtClean="0"/>
              <a:t>TeV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109208" y="6080339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FCC-he (ERL)</a:t>
            </a:r>
          </a:p>
          <a:p>
            <a:r>
              <a:rPr lang="en-US" b="1" dirty="0" smtClean="0"/>
              <a:t>60 </a:t>
            </a:r>
            <a:r>
              <a:rPr lang="en-US" b="1" dirty="0" err="1" smtClean="0"/>
              <a:t>GeV</a:t>
            </a:r>
            <a:r>
              <a:rPr lang="en-US" b="1" dirty="0" smtClean="0"/>
              <a:t> * 50 </a:t>
            </a:r>
            <a:r>
              <a:rPr lang="en-US" b="1" dirty="0" err="1" smtClean="0"/>
              <a:t>TeV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8824" y="259556"/>
            <a:ext cx="8676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Interaction Regions for </a:t>
            </a:r>
            <a:r>
              <a:rPr lang="en-US" sz="2800" dirty="0" err="1" smtClean="0"/>
              <a:t>ep</a:t>
            </a:r>
            <a:r>
              <a:rPr lang="en-US" sz="2800" dirty="0" smtClean="0"/>
              <a:t> with Synchronous </a:t>
            </a:r>
            <a:r>
              <a:rPr lang="en-US" sz="2800" dirty="0" err="1" smtClean="0"/>
              <a:t>pp</a:t>
            </a:r>
            <a:r>
              <a:rPr lang="en-US" sz="2800" dirty="0" smtClean="0"/>
              <a:t> Operation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96" y="1456516"/>
            <a:ext cx="1754266" cy="16213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317901">
            <a:off x="6140828" y="3406585"/>
            <a:ext cx="1727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90"/>
                </a:solidFill>
              </a:rPr>
              <a:t>Non colliding p beam</a:t>
            </a:r>
            <a:endParaRPr lang="en-US" sz="1400" dirty="0">
              <a:solidFill>
                <a:srgbClr val="00009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269" y="3346824"/>
            <a:ext cx="21980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Still work in progress:</a:t>
            </a:r>
          </a:p>
          <a:p>
            <a:r>
              <a:rPr lang="en-US" dirty="0"/>
              <a:t>m</a:t>
            </a:r>
            <a:r>
              <a:rPr lang="en-US" dirty="0" smtClean="0"/>
              <a:t>ay not need half </a:t>
            </a:r>
          </a:p>
          <a:p>
            <a:r>
              <a:rPr lang="en-US" dirty="0"/>
              <a:t>q</a:t>
            </a:r>
            <a:r>
              <a:rPr lang="en-US" dirty="0" smtClean="0"/>
              <a:t>uad if L*(e) &lt; L*(p)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2881" y="6272798"/>
            <a:ext cx="6209690" cy="369332"/>
          </a:xfrm>
          <a:prstGeom prst="rect">
            <a:avLst/>
          </a:prstGeom>
          <a:solidFill>
            <a:srgbClr val="FF85F0">
              <a:alpha val="14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Tentative: </a:t>
            </a:r>
            <a:r>
              <a:rPr lang="en-US" dirty="0" err="1" smtClean="0"/>
              <a:t>ε</a:t>
            </a:r>
            <a:r>
              <a:rPr lang="en-US" baseline="-25000" dirty="0" err="1" smtClean="0"/>
              <a:t>p</a:t>
            </a:r>
            <a:r>
              <a:rPr lang="en-US" dirty="0" smtClean="0"/>
              <a:t>=2μm, β*=20cm </a:t>
            </a:r>
            <a:r>
              <a:rPr lang="en-US" sz="1600" dirty="0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σ</a:t>
            </a:r>
            <a:r>
              <a:rPr lang="en-US" baseline="-25000" dirty="0" err="1" smtClean="0">
                <a:sym typeface="Wingdings"/>
              </a:rPr>
              <a:t>p</a:t>
            </a:r>
            <a:r>
              <a:rPr lang="en-US" dirty="0" smtClean="0">
                <a:sym typeface="Wingdings"/>
              </a:rPr>
              <a:t>=3μm ≈</a:t>
            </a:r>
            <a:r>
              <a:rPr lang="en-US" dirty="0" err="1" smtClean="0">
                <a:sym typeface="Wingdings"/>
              </a:rPr>
              <a:t>σ</a:t>
            </a:r>
            <a:r>
              <a:rPr lang="en-US" baseline="-25000" dirty="0" err="1" smtClean="0">
                <a:sym typeface="Wingdings"/>
              </a:rPr>
              <a:t>e</a:t>
            </a:r>
            <a:r>
              <a:rPr lang="en-US" dirty="0" smtClean="0">
                <a:sym typeface="Wingdings"/>
              </a:rPr>
              <a:t> matched! </a:t>
            </a:r>
            <a:r>
              <a:rPr lang="el-GR" dirty="0" smtClean="0">
                <a:sym typeface="Wingdings"/>
              </a:rPr>
              <a:t>ε</a:t>
            </a:r>
            <a:r>
              <a:rPr lang="en-US" baseline="-25000" dirty="0" smtClean="0">
                <a:sym typeface="Wingdings"/>
              </a:rPr>
              <a:t>e</a:t>
            </a:r>
            <a:r>
              <a:rPr lang="en-US" dirty="0" smtClean="0">
                <a:sym typeface="Wingdings"/>
              </a:rPr>
              <a:t>=5μm 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754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7131"/>
            <a:ext cx="7772400" cy="9922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title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6933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5247" y="6461726"/>
            <a:ext cx="2449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J Osborne at IAC Meeting 6/14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654190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479463"/>
              </p:ext>
            </p:extLst>
          </p:nvPr>
        </p:nvGraphicFramePr>
        <p:xfrm>
          <a:off x="1" y="0"/>
          <a:ext cx="9144000" cy="676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9831"/>
                <a:gridCol w="1647926"/>
                <a:gridCol w="1238355"/>
                <a:gridCol w="1168874"/>
                <a:gridCol w="202901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FFFF99"/>
                          </a:solidFill>
                        </a:rPr>
                        <a:t>collider parameter</a:t>
                      </a:r>
                      <a:r>
                        <a:rPr lang="en-GB" sz="2400" baseline="0" dirty="0" smtClean="0">
                          <a:solidFill>
                            <a:srgbClr val="FFFF99"/>
                          </a:solidFill>
                        </a:rPr>
                        <a:t>s</a:t>
                      </a:r>
                      <a:endParaRPr lang="en-GB" sz="2400" dirty="0">
                        <a:solidFill>
                          <a:srgbClr val="FFFF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baseline="0" dirty="0" smtClean="0">
                          <a:latin typeface="+mn-lt"/>
                        </a:rPr>
                        <a:t>FCC ERL</a:t>
                      </a:r>
                      <a:endParaRPr lang="en-GB" sz="2400" i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FCC-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ee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ring</a:t>
                      </a:r>
                      <a:endParaRPr kumimoji="0" lang="en-GB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protons</a:t>
                      </a:r>
                      <a:endParaRPr lang="en-GB" sz="240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species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US" sz="2400" b="1" i="1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US" sz="24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US" sz="24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?)</a:t>
                      </a:r>
                      <a:endParaRPr kumimoji="0" lang="en-GB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e</a:t>
                      </a:r>
                      <a:r>
                        <a:rPr kumimoji="0" lang="en-US" sz="24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cs typeface="Calibri"/>
                        </a:rPr>
                        <a:t>±</a:t>
                      </a:r>
                      <a:endParaRPr kumimoji="0" lang="en-GB" sz="24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US" sz="2400" b="1" i="0" baseline="3000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±</a:t>
                      </a:r>
                      <a:endParaRPr lang="en-GB" sz="2400" b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/>
                        <a:t>p</a:t>
                      </a:r>
                      <a:endParaRPr lang="en-GB" sz="2400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beam energy  [GeV]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50000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bunches / beam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10600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1360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10600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bunch</a:t>
                      </a:r>
                      <a:r>
                        <a:rPr lang="en-US" sz="2400" baseline="0" dirty="0" smtClean="0"/>
                        <a:t> intensity [10</a:t>
                      </a:r>
                      <a:r>
                        <a:rPr lang="en-US" sz="2400" baseline="30000" dirty="0" smtClean="0"/>
                        <a:t>11</a:t>
                      </a:r>
                      <a:r>
                        <a:rPr lang="en-US" sz="2400" baseline="0" dirty="0" smtClean="0"/>
                        <a:t>]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0.05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0.94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0.46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1.0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beam current [mA]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25.6 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480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rms</a:t>
                      </a:r>
                      <a:r>
                        <a:rPr lang="en-US" sz="2400" dirty="0" smtClean="0"/>
                        <a:t> bunch length</a:t>
                      </a:r>
                      <a:r>
                        <a:rPr lang="en-US" sz="2400" baseline="0" dirty="0" smtClean="0"/>
                        <a:t> [cm]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0.02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0.15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0.12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rms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emittance</a:t>
                      </a:r>
                      <a:r>
                        <a:rPr lang="en-US" sz="2400" dirty="0" smtClean="0"/>
                        <a:t> [</a:t>
                      </a:r>
                      <a:r>
                        <a:rPr lang="en-US" sz="2400" dirty="0" smtClean="0">
                          <a:latin typeface="+mn-lt"/>
                        </a:rPr>
                        <a:t>nm</a:t>
                      </a:r>
                      <a:r>
                        <a:rPr lang="en-US" sz="2400" dirty="0" smtClean="0"/>
                        <a:t>]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0.17 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1.9 (</a:t>
                      </a:r>
                      <a:r>
                        <a:rPr lang="en-US" sz="2400" b="0" i="1" baseline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0.94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2400" b="0" i="1" baseline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0.04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[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0.02 </a:t>
                      </a:r>
                      <a:r>
                        <a:rPr lang="en-US" sz="2400" b="0" i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err="1" smtClean="0">
                          <a:latin typeface="Symbol" pitchFamily="18" charset="2"/>
                        </a:rPr>
                        <a:t>b</a:t>
                      </a:r>
                      <a:r>
                        <a:rPr lang="en-US" sz="2400" baseline="-25000" dirty="0" err="1" smtClean="0">
                          <a:latin typeface="+mn-lt"/>
                        </a:rPr>
                        <a:t>x,y</a:t>
                      </a:r>
                      <a:r>
                        <a:rPr lang="en-US" sz="2400" baseline="0" dirty="0" smtClean="0"/>
                        <a:t>*[mm]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8, 4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17, 8.5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400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[200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i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sz="2400" baseline="-25000" dirty="0" err="1" smtClean="0"/>
                        <a:t>x,y</a:t>
                      </a:r>
                      <a:r>
                        <a:rPr lang="en-US" sz="2400" dirty="0" smtClean="0"/>
                        <a:t>* [</a:t>
                      </a:r>
                      <a:r>
                        <a:rPr lang="en-US" sz="2400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sz="2400" dirty="0" smtClean="0"/>
                        <a:t>m]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4.0</a:t>
                      </a:r>
                      <a:endParaRPr lang="en-GB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4.0, 2.0</a:t>
                      </a:r>
                      <a:endParaRPr kumimoji="0" lang="en-GB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equal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beam-b. parameter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smtClean="0">
                          <a:latin typeface="Symbol" pitchFamily="18" charset="2"/>
                        </a:rPr>
                        <a:t>x</a:t>
                      </a:r>
                      <a:endParaRPr lang="en-GB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i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2)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0.13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0.13</a:t>
                      </a:r>
                      <a:endParaRPr kumimoji="0" lang="en-GB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0.022 (0.0002)</a:t>
                      </a:r>
                      <a:endParaRPr lang="en-GB" sz="24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hourglass reduction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0.9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i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400" b="0" i="1" baseline="-250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=1.35)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~0.21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~0.39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CM energy [</a:t>
                      </a:r>
                      <a:r>
                        <a:rPr lang="en-US" sz="2400" dirty="0" err="1" smtClean="0"/>
                        <a:t>TeV</a:t>
                      </a:r>
                      <a:r>
                        <a:rPr lang="en-US" sz="2400" dirty="0" smtClean="0"/>
                        <a:t>]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3.5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3.5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4.9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3559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luminosity[10</a:t>
                      </a:r>
                      <a:r>
                        <a:rPr lang="en-US" sz="2400" baseline="30000" dirty="0" smtClean="0"/>
                        <a:t>34</a:t>
                      </a:r>
                      <a:r>
                        <a:rPr lang="en-US" sz="2400" dirty="0" smtClean="0"/>
                        <a:t>cm</a:t>
                      </a:r>
                      <a:r>
                        <a:rPr lang="en-US" sz="2400" baseline="30000" dirty="0" smtClean="0"/>
                        <a:t>-2</a:t>
                      </a:r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-1</a:t>
                      </a:r>
                      <a:r>
                        <a:rPr lang="en-US" sz="2400" dirty="0" smtClean="0"/>
                        <a:t>]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1.0</a:t>
                      </a:r>
                      <a:endParaRPr lang="en-GB" sz="2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rgbClr val="FF0000"/>
                          </a:solidFill>
                        </a:rPr>
                        <a:t>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0.7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21826" y="5361319"/>
            <a:ext cx="1611702" cy="1200329"/>
          </a:xfrm>
          <a:prstGeom prst="rect">
            <a:avLst/>
          </a:prstGeom>
          <a:solidFill>
            <a:srgbClr val="E8C456">
              <a:alpha val="66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F.Zimmermann</a:t>
            </a:r>
            <a:endParaRPr lang="en-US" dirty="0" smtClean="0"/>
          </a:p>
          <a:p>
            <a:r>
              <a:rPr lang="en-US" dirty="0" smtClean="0"/>
              <a:t>ICHEP14</a:t>
            </a:r>
            <a:r>
              <a:rPr lang="en-US" dirty="0" smtClean="0"/>
              <a:t>, </a:t>
            </a:r>
            <a:r>
              <a:rPr lang="en-US" dirty="0" smtClean="0"/>
              <a:t>June</a:t>
            </a:r>
          </a:p>
          <a:p>
            <a:endParaRPr lang="en-US" dirty="0"/>
          </a:p>
          <a:p>
            <a:r>
              <a:rPr lang="en-US" dirty="0" smtClean="0"/>
              <a:t>PRELIMINARY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987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4083"/>
            <a:ext cx="8229600" cy="787565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000090"/>
                </a:solidFill>
              </a:rPr>
              <a:t>Possible Developments and Discoveries</a:t>
            </a:r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2059" y="873588"/>
            <a:ext cx="2584850" cy="4801315"/>
          </a:xfrm>
          <a:prstGeom prst="rect">
            <a:avLst/>
          </a:prstGeom>
          <a:solidFill>
            <a:schemeClr val="tx1">
              <a:lumMod val="65000"/>
              <a:alpha val="1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AdS</a:t>
            </a:r>
            <a:r>
              <a:rPr lang="en-US" dirty="0" smtClean="0"/>
              <a:t>/CFT</a:t>
            </a:r>
          </a:p>
          <a:p>
            <a:endParaRPr lang="en-US" dirty="0"/>
          </a:p>
          <a:p>
            <a:r>
              <a:rPr lang="en-US" dirty="0" err="1" smtClean="0"/>
              <a:t>Instantons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Odderons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Non </a:t>
            </a:r>
            <a:r>
              <a:rPr lang="en-US" dirty="0" err="1" smtClean="0"/>
              <a:t>pQCD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QGP</a:t>
            </a:r>
          </a:p>
          <a:p>
            <a:endParaRPr lang="en-US" dirty="0"/>
          </a:p>
          <a:p>
            <a:r>
              <a:rPr lang="en-US" dirty="0" err="1" smtClean="0"/>
              <a:t>N</a:t>
            </a:r>
            <a:r>
              <a:rPr lang="en-US" baseline="30000" dirty="0" err="1" smtClean="0"/>
              <a:t>k</a:t>
            </a:r>
            <a:r>
              <a:rPr lang="en-US" dirty="0" err="1" smtClean="0"/>
              <a:t>LO</a:t>
            </a:r>
            <a:endParaRPr lang="en-US" dirty="0" smtClean="0"/>
          </a:p>
          <a:p>
            <a:endParaRPr lang="en-US" dirty="0"/>
          </a:p>
          <a:p>
            <a:r>
              <a:rPr lang="en-US" dirty="0" err="1"/>
              <a:t>R</a:t>
            </a:r>
            <a:r>
              <a:rPr lang="en-US" dirty="0" err="1" smtClean="0"/>
              <a:t>esummation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Saturation and BFKL</a:t>
            </a:r>
          </a:p>
          <a:p>
            <a:endParaRPr lang="en-US" dirty="0"/>
          </a:p>
          <a:p>
            <a:r>
              <a:rPr lang="en-US" dirty="0" smtClean="0"/>
              <a:t>Non-conventional PDFs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45947" y="1329142"/>
            <a:ext cx="3444948" cy="3416320"/>
          </a:xfrm>
          <a:prstGeom prst="rect">
            <a:avLst/>
          </a:prstGeom>
          <a:solidFill>
            <a:schemeClr val="bg1">
              <a:lumMod val="65000"/>
              <a:alpha val="1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Breaking of </a:t>
            </a:r>
            <a:r>
              <a:rPr lang="en-US" dirty="0" err="1" smtClean="0"/>
              <a:t>Factorisation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Free Quarks</a:t>
            </a:r>
          </a:p>
          <a:p>
            <a:endParaRPr lang="en-US" dirty="0"/>
          </a:p>
          <a:p>
            <a:r>
              <a:rPr lang="en-US" dirty="0" smtClean="0"/>
              <a:t>Unconfined Color</a:t>
            </a:r>
          </a:p>
          <a:p>
            <a:endParaRPr lang="en-US" dirty="0"/>
          </a:p>
          <a:p>
            <a:r>
              <a:rPr lang="en-US" dirty="0" smtClean="0"/>
              <a:t>New kind of </a:t>
            </a:r>
            <a:r>
              <a:rPr lang="en-US" dirty="0" err="1" smtClean="0"/>
              <a:t>coloured</a:t>
            </a:r>
            <a:r>
              <a:rPr lang="en-US" dirty="0" smtClean="0"/>
              <a:t> matter</a:t>
            </a:r>
          </a:p>
          <a:p>
            <a:endParaRPr lang="en-US" dirty="0"/>
          </a:p>
          <a:p>
            <a:r>
              <a:rPr lang="en-US" dirty="0" smtClean="0"/>
              <a:t>Quark substructure</a:t>
            </a:r>
          </a:p>
          <a:p>
            <a:endParaRPr lang="en-US" dirty="0"/>
          </a:p>
          <a:p>
            <a:r>
              <a:rPr lang="en-US" dirty="0" smtClean="0"/>
              <a:t>New symmetry embedding QCD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45947" y="4779732"/>
            <a:ext cx="3141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QCD may break .. (</a:t>
            </a:r>
            <a:r>
              <a:rPr lang="en-US" dirty="0" err="1" smtClean="0">
                <a:solidFill>
                  <a:srgbClr val="000090"/>
                </a:solidFill>
              </a:rPr>
              <a:t>Quigg</a:t>
            </a:r>
            <a:r>
              <a:rPr lang="en-US" dirty="0" smtClean="0">
                <a:solidFill>
                  <a:srgbClr val="000090"/>
                </a:solidFill>
              </a:rPr>
              <a:t> DIS13)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404" y="6039011"/>
            <a:ext cx="8203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The </a:t>
            </a:r>
            <a:r>
              <a:rPr lang="en-US" b="1" dirty="0" err="1" smtClean="0">
                <a:solidFill>
                  <a:srgbClr val="000090"/>
                </a:solidFill>
              </a:rPr>
              <a:t>LHeC</a:t>
            </a:r>
            <a:r>
              <a:rPr lang="en-US" b="1" dirty="0" smtClean="0">
                <a:solidFill>
                  <a:srgbClr val="000090"/>
                </a:solidFill>
              </a:rPr>
              <a:t> and the FCC-he are not more of the same but may change our view on the </a:t>
            </a:r>
          </a:p>
          <a:p>
            <a:r>
              <a:rPr lang="en-US" b="1" dirty="0">
                <a:solidFill>
                  <a:srgbClr val="000090"/>
                </a:solidFill>
              </a:rPr>
              <a:t>s</a:t>
            </a:r>
            <a:r>
              <a:rPr lang="en-US" b="1" dirty="0" smtClean="0">
                <a:solidFill>
                  <a:srgbClr val="000090"/>
                </a:solidFill>
              </a:rPr>
              <a:t>ubstructure of matter (why differ leptons from quarks?) and lead beyond the SM!  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1859" y="821050"/>
            <a:ext cx="3105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Take QCD </a:t>
            </a:r>
            <a:r>
              <a:rPr lang="en-US" dirty="0" smtClean="0">
                <a:solidFill>
                  <a:srgbClr val="000090"/>
                </a:solidFill>
              </a:rPr>
              <a:t>as an important area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286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168"/>
            <a:ext cx="8229600" cy="86320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New </a:t>
            </a:r>
            <a:r>
              <a:rPr lang="en-US" sz="3200" dirty="0" err="1" smtClean="0">
                <a:solidFill>
                  <a:srgbClr val="000000"/>
                </a:solidFill>
              </a:rPr>
              <a:t>LHeC</a:t>
            </a:r>
            <a:r>
              <a:rPr lang="en-US" sz="3200" dirty="0" smtClean="0">
                <a:solidFill>
                  <a:srgbClr val="000000"/>
                </a:solidFill>
              </a:rPr>
              <a:t> International Advisory Committee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2669" y="1702069"/>
            <a:ext cx="5671257" cy="3754874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Mandate  2014-2017</a:t>
            </a:r>
            <a:endParaRPr lang="en-US" b="1" dirty="0"/>
          </a:p>
          <a:p>
            <a:endParaRPr lang="en-US" sz="1400" dirty="0" smtClean="0"/>
          </a:p>
          <a:p>
            <a:r>
              <a:rPr lang="en-US" sz="1400" dirty="0"/>
              <a:t> </a:t>
            </a:r>
            <a:r>
              <a:rPr lang="en-US" sz="1600" dirty="0" smtClean="0"/>
              <a:t>Advice </a:t>
            </a:r>
            <a:r>
              <a:rPr lang="en-US" sz="1600" dirty="0"/>
              <a:t>to the </a:t>
            </a:r>
            <a:r>
              <a:rPr lang="en-US" sz="1600" dirty="0" err="1"/>
              <a:t>LHeC</a:t>
            </a:r>
            <a:r>
              <a:rPr lang="en-US" sz="1600" dirty="0"/>
              <a:t> Coordination Group and the CERN </a:t>
            </a:r>
            <a:r>
              <a:rPr lang="en-US" sz="1600" dirty="0" smtClean="0"/>
              <a:t>directorate</a:t>
            </a:r>
          </a:p>
          <a:p>
            <a:r>
              <a:rPr lang="en-US" sz="1600" dirty="0" smtClean="0"/>
              <a:t> </a:t>
            </a:r>
            <a:r>
              <a:rPr lang="en-US" sz="1600" dirty="0"/>
              <a:t>by following the development of options of an </a:t>
            </a:r>
            <a:r>
              <a:rPr lang="en-US" sz="1600" dirty="0" err="1"/>
              <a:t>ep</a:t>
            </a:r>
            <a:r>
              <a:rPr lang="en-US" sz="1600" dirty="0"/>
              <a:t>/</a:t>
            </a:r>
            <a:r>
              <a:rPr lang="en-US" sz="1600" dirty="0" err="1"/>
              <a:t>eA</a:t>
            </a:r>
            <a:endParaRPr lang="en-US" sz="1600" dirty="0"/>
          </a:p>
          <a:p>
            <a:r>
              <a:rPr lang="en-US" sz="1600" dirty="0"/>
              <a:t> collider at the LHC and at FCC, </a:t>
            </a:r>
            <a:r>
              <a:rPr lang="en-US" sz="1600" dirty="0" smtClean="0"/>
              <a:t>especially </a:t>
            </a:r>
            <a:r>
              <a:rPr lang="en-US" sz="1600" dirty="0"/>
              <a:t>with:</a:t>
            </a:r>
          </a:p>
          <a:p>
            <a:endParaRPr lang="en-US" sz="1600" dirty="0"/>
          </a:p>
          <a:p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6600"/>
                </a:solidFill>
              </a:rPr>
              <a:t>Provision </a:t>
            </a:r>
            <a:r>
              <a:rPr lang="en-US" sz="1600" dirty="0">
                <a:solidFill>
                  <a:srgbClr val="FF6600"/>
                </a:solidFill>
              </a:rPr>
              <a:t>of scientific and technical direction for the </a:t>
            </a:r>
            <a:r>
              <a:rPr lang="en-US" sz="1600" dirty="0" smtClean="0">
                <a:solidFill>
                  <a:srgbClr val="FF6600"/>
                </a:solidFill>
              </a:rPr>
              <a:t>physics</a:t>
            </a:r>
          </a:p>
          <a:p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>
                <a:solidFill>
                  <a:srgbClr val="FF6600"/>
                </a:solidFill>
              </a:rPr>
              <a:t>potential of the </a:t>
            </a:r>
            <a:r>
              <a:rPr lang="en-US" sz="1600" dirty="0" err="1">
                <a:solidFill>
                  <a:srgbClr val="FF6600"/>
                </a:solidFill>
              </a:rPr>
              <a:t>ep</a:t>
            </a:r>
            <a:r>
              <a:rPr lang="en-US" sz="1600" dirty="0">
                <a:solidFill>
                  <a:srgbClr val="FF6600"/>
                </a:solidFill>
              </a:rPr>
              <a:t>/</a:t>
            </a:r>
            <a:r>
              <a:rPr lang="en-US" sz="1600" dirty="0" err="1">
                <a:solidFill>
                  <a:srgbClr val="FF6600"/>
                </a:solidFill>
              </a:rPr>
              <a:t>eA</a:t>
            </a:r>
            <a:r>
              <a:rPr lang="en-US" sz="1600" dirty="0">
                <a:solidFill>
                  <a:srgbClr val="FF6600"/>
                </a:solidFill>
              </a:rPr>
              <a:t> </a:t>
            </a:r>
            <a:r>
              <a:rPr lang="en-US" sz="1600" dirty="0" smtClean="0">
                <a:solidFill>
                  <a:srgbClr val="FF6600"/>
                </a:solidFill>
              </a:rPr>
              <a:t>collider, </a:t>
            </a:r>
            <a:r>
              <a:rPr lang="en-US" sz="1600" dirty="0">
                <a:solidFill>
                  <a:srgbClr val="FF6600"/>
                </a:solidFill>
              </a:rPr>
              <a:t>both at LHC and at</a:t>
            </a:r>
          </a:p>
          <a:p>
            <a:r>
              <a:rPr lang="en-US" sz="1600" dirty="0">
                <a:solidFill>
                  <a:srgbClr val="FF6600"/>
                </a:solidFill>
              </a:rPr>
              <a:t> FCC, as a function of the machine parameters and of a </a:t>
            </a:r>
            <a:endParaRPr lang="en-US" sz="1600" dirty="0" smtClean="0">
              <a:solidFill>
                <a:srgbClr val="FF6600"/>
              </a:solidFill>
            </a:endParaRPr>
          </a:p>
          <a:p>
            <a:r>
              <a:rPr lang="en-US" sz="1600" dirty="0" smtClean="0">
                <a:solidFill>
                  <a:srgbClr val="FF6600"/>
                </a:solidFill>
              </a:rPr>
              <a:t> realistic </a:t>
            </a:r>
            <a:r>
              <a:rPr lang="en-US" sz="1600" dirty="0">
                <a:solidFill>
                  <a:srgbClr val="FF6600"/>
                </a:solidFill>
              </a:rPr>
              <a:t>detector design, as well as for the design and </a:t>
            </a:r>
            <a:endParaRPr lang="en-US" sz="1600" dirty="0" smtClean="0">
              <a:solidFill>
                <a:srgbClr val="FF6600"/>
              </a:solidFill>
            </a:endParaRPr>
          </a:p>
          <a:p>
            <a:r>
              <a:rPr lang="en-US" sz="1600" dirty="0" smtClean="0">
                <a:solidFill>
                  <a:srgbClr val="FF6600"/>
                </a:solidFill>
              </a:rPr>
              <a:t> possible </a:t>
            </a:r>
            <a:r>
              <a:rPr lang="en-US" sz="1600" dirty="0">
                <a:solidFill>
                  <a:srgbClr val="FF6600"/>
                </a:solidFill>
              </a:rPr>
              <a:t>approval of an ERL test facility at CERN.</a:t>
            </a:r>
          </a:p>
          <a:p>
            <a:endParaRPr lang="en-US" sz="1600" dirty="0"/>
          </a:p>
          <a:p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E2BB43"/>
                </a:solidFill>
              </a:rPr>
              <a:t>Assistance </a:t>
            </a:r>
            <a:r>
              <a:rPr lang="en-US" sz="1600" dirty="0">
                <a:solidFill>
                  <a:srgbClr val="E2BB43"/>
                </a:solidFill>
              </a:rPr>
              <a:t>in building the international case for the accelerator </a:t>
            </a:r>
            <a:endParaRPr lang="en-US" sz="1600" dirty="0" smtClean="0">
              <a:solidFill>
                <a:srgbClr val="E2BB43"/>
              </a:solidFill>
            </a:endParaRPr>
          </a:p>
          <a:p>
            <a:r>
              <a:rPr lang="en-US" sz="1600" dirty="0" smtClean="0">
                <a:solidFill>
                  <a:srgbClr val="E2BB43"/>
                </a:solidFill>
              </a:rPr>
              <a:t> and </a:t>
            </a:r>
            <a:r>
              <a:rPr lang="en-US" sz="1600" dirty="0">
                <a:solidFill>
                  <a:srgbClr val="E2BB43"/>
                </a:solidFill>
              </a:rPr>
              <a:t>detector developments as well as guidance </a:t>
            </a:r>
            <a:r>
              <a:rPr lang="en-US" sz="1600" dirty="0" smtClean="0">
                <a:solidFill>
                  <a:srgbClr val="E2BB43"/>
                </a:solidFill>
              </a:rPr>
              <a:t>to the resource, </a:t>
            </a:r>
            <a:endParaRPr lang="en-US" sz="1600" dirty="0">
              <a:solidFill>
                <a:srgbClr val="E2BB43"/>
              </a:solidFill>
            </a:endParaRPr>
          </a:p>
          <a:p>
            <a:r>
              <a:rPr lang="en-US" sz="1600" dirty="0">
                <a:solidFill>
                  <a:srgbClr val="E2BB43"/>
                </a:solidFill>
              </a:rPr>
              <a:t> </a:t>
            </a:r>
            <a:r>
              <a:rPr lang="en-US" sz="1600" dirty="0" smtClean="0">
                <a:solidFill>
                  <a:srgbClr val="E2BB43"/>
                </a:solidFill>
              </a:rPr>
              <a:t>infrastructure </a:t>
            </a:r>
            <a:r>
              <a:rPr lang="en-US" sz="1600" dirty="0">
                <a:solidFill>
                  <a:srgbClr val="E2BB43"/>
                </a:solidFill>
              </a:rPr>
              <a:t>and science policy aspects of the </a:t>
            </a:r>
            <a:r>
              <a:rPr lang="en-US" sz="1600" dirty="0" err="1">
                <a:solidFill>
                  <a:srgbClr val="E2BB43"/>
                </a:solidFill>
              </a:rPr>
              <a:t>ep</a:t>
            </a:r>
            <a:r>
              <a:rPr lang="en-US" sz="1600" dirty="0">
                <a:solidFill>
                  <a:srgbClr val="E2BB43"/>
                </a:solidFill>
              </a:rPr>
              <a:t>/</a:t>
            </a:r>
            <a:r>
              <a:rPr lang="en-US" sz="1600" dirty="0" err="1">
                <a:solidFill>
                  <a:srgbClr val="E2BB43"/>
                </a:solidFill>
              </a:rPr>
              <a:t>eA</a:t>
            </a:r>
            <a:r>
              <a:rPr lang="en-US" sz="1600" dirty="0">
                <a:solidFill>
                  <a:srgbClr val="E2BB43"/>
                </a:solidFill>
              </a:rPr>
              <a:t> collider</a:t>
            </a:r>
            <a:r>
              <a:rPr lang="en-US" sz="1400" dirty="0">
                <a:solidFill>
                  <a:srgbClr val="E2BB43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73178" y="1181149"/>
            <a:ext cx="4942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IAC was invited in 12/13 by the DG with the following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96596" y="6129755"/>
            <a:ext cx="2827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*) IAC Composition June 2014, and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Oliver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Brüning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Max Klein ex officio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347" y="1328569"/>
            <a:ext cx="3207579" cy="4524316"/>
          </a:xfrm>
          <a:prstGeom prst="rect">
            <a:avLst/>
          </a:prstGeom>
          <a:solidFill>
            <a:schemeClr val="bg1">
              <a:lumMod val="85000"/>
              <a:alpha val="5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Guido </a:t>
            </a:r>
            <a:r>
              <a:rPr lang="en-US" dirty="0" err="1" smtClean="0"/>
              <a:t>Altarelli</a:t>
            </a:r>
            <a:r>
              <a:rPr lang="en-US" dirty="0" smtClean="0"/>
              <a:t> (Rome)</a:t>
            </a:r>
          </a:p>
          <a:p>
            <a:r>
              <a:rPr lang="en-US" dirty="0" smtClean="0"/>
              <a:t>Sergio </a:t>
            </a:r>
            <a:r>
              <a:rPr lang="en-US" dirty="0" err="1" smtClean="0"/>
              <a:t>Bertolucci</a:t>
            </a:r>
            <a:r>
              <a:rPr lang="en-US" dirty="0" smtClean="0"/>
              <a:t> (CERN)</a:t>
            </a:r>
          </a:p>
          <a:p>
            <a:r>
              <a:rPr lang="en-US" dirty="0" err="1" smtClean="0"/>
              <a:t>Nichola</a:t>
            </a:r>
            <a:r>
              <a:rPr lang="en-US" dirty="0" smtClean="0"/>
              <a:t> Bianchi (</a:t>
            </a:r>
            <a:r>
              <a:rPr lang="en-US" dirty="0" err="1" smtClean="0"/>
              <a:t>Frascati</a:t>
            </a:r>
            <a:r>
              <a:rPr lang="en-US" dirty="0" smtClean="0"/>
              <a:t>)</a:t>
            </a:r>
          </a:p>
          <a:p>
            <a:r>
              <a:rPr lang="en-US" dirty="0" smtClean="0"/>
              <a:t>Frederick </a:t>
            </a:r>
            <a:r>
              <a:rPr lang="en-US" dirty="0" err="1" smtClean="0"/>
              <a:t>Bordry</a:t>
            </a:r>
            <a:r>
              <a:rPr lang="en-US" dirty="0" smtClean="0"/>
              <a:t> (CERN)</a:t>
            </a:r>
          </a:p>
          <a:p>
            <a:r>
              <a:rPr lang="en-US" dirty="0" smtClean="0"/>
              <a:t>Stan Brodsky (SLAC)</a:t>
            </a:r>
          </a:p>
          <a:p>
            <a:r>
              <a:rPr lang="en-US" dirty="0" err="1" smtClean="0"/>
              <a:t>Hesheng</a:t>
            </a:r>
            <a:r>
              <a:rPr lang="en-US" dirty="0" smtClean="0"/>
              <a:t> Chen (IHEP Beijing)</a:t>
            </a:r>
          </a:p>
          <a:p>
            <a:r>
              <a:rPr lang="en-US" dirty="0" smtClean="0"/>
              <a:t>Andrew Hutton (Jefferson Lab)</a:t>
            </a:r>
          </a:p>
          <a:p>
            <a:r>
              <a:rPr lang="en-US" dirty="0" smtClean="0"/>
              <a:t>Young-</a:t>
            </a:r>
            <a:r>
              <a:rPr lang="en-US" dirty="0" err="1" smtClean="0"/>
              <a:t>Kee</a:t>
            </a:r>
            <a:r>
              <a:rPr lang="en-US" dirty="0" smtClean="0"/>
              <a:t> Kim (Chicago)</a:t>
            </a:r>
          </a:p>
          <a:p>
            <a:r>
              <a:rPr lang="en-US" dirty="0" smtClean="0"/>
              <a:t>Victor A </a:t>
            </a:r>
            <a:r>
              <a:rPr lang="en-US" dirty="0" err="1" smtClean="0"/>
              <a:t>Matveev</a:t>
            </a:r>
            <a:r>
              <a:rPr lang="en-US" dirty="0" smtClean="0"/>
              <a:t> (JINR </a:t>
            </a:r>
            <a:r>
              <a:rPr lang="en-US" dirty="0" err="1" smtClean="0"/>
              <a:t>Dubna</a:t>
            </a:r>
            <a:r>
              <a:rPr lang="en-US" dirty="0" smtClean="0"/>
              <a:t>)</a:t>
            </a:r>
          </a:p>
          <a:p>
            <a:r>
              <a:rPr lang="en-US" dirty="0" smtClean="0"/>
              <a:t>Shin-</a:t>
            </a:r>
            <a:r>
              <a:rPr lang="en-US" dirty="0" err="1" smtClean="0"/>
              <a:t>Ichi</a:t>
            </a:r>
            <a:r>
              <a:rPr lang="en-US" dirty="0" smtClean="0"/>
              <a:t> </a:t>
            </a:r>
            <a:r>
              <a:rPr lang="en-US" dirty="0" err="1" smtClean="0"/>
              <a:t>Kurokawa</a:t>
            </a:r>
            <a:r>
              <a:rPr lang="en-US" dirty="0" smtClean="0"/>
              <a:t> (Tsukuba)</a:t>
            </a:r>
          </a:p>
          <a:p>
            <a:r>
              <a:rPr lang="en-US" dirty="0" smtClean="0"/>
              <a:t>Leandro </a:t>
            </a:r>
            <a:r>
              <a:rPr lang="en-US" dirty="0" err="1" smtClean="0"/>
              <a:t>Nisati</a:t>
            </a:r>
            <a:r>
              <a:rPr lang="en-US" dirty="0" smtClean="0"/>
              <a:t> (Rome)</a:t>
            </a:r>
          </a:p>
          <a:p>
            <a:r>
              <a:rPr lang="en-US" dirty="0" smtClean="0"/>
              <a:t>Leonid </a:t>
            </a:r>
            <a:r>
              <a:rPr lang="en-US" dirty="0" err="1" smtClean="0"/>
              <a:t>Rivkin</a:t>
            </a:r>
            <a:r>
              <a:rPr lang="en-US" dirty="0" smtClean="0"/>
              <a:t> (Lausanne)</a:t>
            </a:r>
          </a:p>
          <a:p>
            <a:r>
              <a:rPr lang="en-US" dirty="0" err="1" smtClean="0"/>
              <a:t>Herwig</a:t>
            </a:r>
            <a:r>
              <a:rPr lang="en-US" dirty="0" smtClean="0"/>
              <a:t> </a:t>
            </a:r>
            <a:r>
              <a:rPr lang="en-US" dirty="0" err="1" smtClean="0"/>
              <a:t>Schopper</a:t>
            </a:r>
            <a:r>
              <a:rPr lang="en-US" dirty="0" smtClean="0"/>
              <a:t> (CERN) – </a:t>
            </a:r>
            <a:r>
              <a:rPr lang="en-US" b="1" dirty="0" smtClean="0"/>
              <a:t>Chair</a:t>
            </a:r>
          </a:p>
          <a:p>
            <a:r>
              <a:rPr lang="en-US" dirty="0" err="1" smtClean="0"/>
              <a:t>Jurgen</a:t>
            </a:r>
            <a:r>
              <a:rPr lang="en-US" dirty="0" smtClean="0"/>
              <a:t> </a:t>
            </a:r>
            <a:r>
              <a:rPr lang="en-US" dirty="0" err="1" smtClean="0"/>
              <a:t>Schukraft</a:t>
            </a:r>
            <a:r>
              <a:rPr lang="en-US" dirty="0" smtClean="0"/>
              <a:t> (CERN)</a:t>
            </a:r>
          </a:p>
          <a:p>
            <a:r>
              <a:rPr lang="en-US" dirty="0" err="1" smtClean="0"/>
              <a:t>Achille</a:t>
            </a:r>
            <a:r>
              <a:rPr lang="en-US" dirty="0" smtClean="0"/>
              <a:t> </a:t>
            </a:r>
            <a:r>
              <a:rPr lang="en-US" dirty="0" err="1" smtClean="0"/>
              <a:t>Stocchi</a:t>
            </a:r>
            <a:r>
              <a:rPr lang="en-US" dirty="0" smtClean="0"/>
              <a:t> (LAL </a:t>
            </a:r>
            <a:r>
              <a:rPr lang="en-US" dirty="0" err="1" smtClean="0"/>
              <a:t>Orsay</a:t>
            </a:r>
            <a:r>
              <a:rPr lang="en-US" dirty="0" smtClean="0"/>
              <a:t>)</a:t>
            </a:r>
          </a:p>
          <a:p>
            <a:r>
              <a:rPr lang="en-US" dirty="0" smtClean="0"/>
              <a:t>John </a:t>
            </a:r>
            <a:r>
              <a:rPr lang="en-US" dirty="0" err="1" smtClean="0"/>
              <a:t>Womersley</a:t>
            </a:r>
            <a:r>
              <a:rPr lang="en-US" dirty="0" smtClean="0"/>
              <a:t> (STFC)</a:t>
            </a:r>
          </a:p>
        </p:txBody>
      </p:sp>
      <p:pic>
        <p:nvPicPr>
          <p:cNvPr id="8" name="Picture 7" descr="logo-FCC-0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276" y="5845806"/>
            <a:ext cx="1943729" cy="812168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989" y="5728388"/>
            <a:ext cx="1398210" cy="86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576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7131"/>
            <a:ext cx="7772400" cy="9922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title</a:t>
            </a:r>
            <a:endParaRPr lang="en-US" sz="2800" dirty="0"/>
          </a:p>
        </p:txBody>
      </p:sp>
      <p:pic>
        <p:nvPicPr>
          <p:cNvPr id="3" name="Picture 2" descr="IMG_70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00551" y="5416032"/>
            <a:ext cx="1154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Thank you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496" y="5997411"/>
            <a:ext cx="785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6600"/>
                </a:solidFill>
              </a:rPr>
              <a:t>Further information: FCC kickoff meeting at Geneva, (2 plenaries, 7 parallel) +  FCC-</a:t>
            </a:r>
            <a:r>
              <a:rPr lang="en-US" sz="1400" dirty="0" err="1" smtClean="0">
                <a:solidFill>
                  <a:srgbClr val="FF6600"/>
                </a:solidFill>
              </a:rPr>
              <a:t>hh</a:t>
            </a:r>
            <a:r>
              <a:rPr lang="en-US" sz="1400" dirty="0" smtClean="0">
                <a:solidFill>
                  <a:srgbClr val="FF6600"/>
                </a:solidFill>
              </a:rPr>
              <a:t> workshop, May 14 </a:t>
            </a:r>
            <a:endParaRPr lang="en-US" sz="1400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855" y="6412282"/>
            <a:ext cx="1425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2">
                    <a:lumMod val="90000"/>
                  </a:schemeClr>
                </a:solidFill>
              </a:rPr>
              <a:t>l</a:t>
            </a:r>
            <a:r>
              <a:rPr lang="en-US" sz="1400" dirty="0" err="1" smtClean="0">
                <a:solidFill>
                  <a:schemeClr val="bg2">
                    <a:lumMod val="90000"/>
                  </a:schemeClr>
                </a:solidFill>
              </a:rPr>
              <a:t>hec.web.cern.ch</a:t>
            </a:r>
            <a:endParaRPr lang="en-US" sz="14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16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err="1" smtClean="0"/>
              <a:t>dreieck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0"/>
            <a:ext cx="8889115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043038" y="220884"/>
            <a:ext cx="5908266" cy="4450504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043038" y="220884"/>
            <a:ext cx="5565880" cy="417442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9226969">
            <a:off x="5360662" y="949739"/>
            <a:ext cx="887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FCC_he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88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493"/>
            <a:ext cx="7772400" cy="78371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Top Quark Physics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32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8301" y="109800"/>
            <a:ext cx="6195480" cy="72666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Deep Inelastic Scattering [eh 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sz="3200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sym typeface="Wingdings"/>
              </a:rPr>
              <a:t>e’X</a:t>
            </a:r>
            <a:r>
              <a:rPr lang="en-US" sz="3200" dirty="0" smtClean="0">
                <a:solidFill>
                  <a:srgbClr val="0000FF"/>
                </a:solidFill>
                <a:sym typeface="Wingdings"/>
              </a:rPr>
              <a:t>]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91" y="1001302"/>
            <a:ext cx="2297808" cy="21125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2760" y="816636"/>
            <a:ext cx="538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e</a:t>
            </a:r>
            <a:r>
              <a:rPr lang="en-US" b="1" baseline="30000" dirty="0" err="1" smtClean="0">
                <a:solidFill>
                  <a:srgbClr val="0000FF"/>
                </a:solidFill>
              </a:rPr>
              <a:t>+</a:t>
            </a:r>
            <a:r>
              <a:rPr lang="en-US" b="1" dirty="0" err="1" smtClean="0">
                <a:solidFill>
                  <a:srgbClr val="0000FF"/>
                </a:solidFill>
              </a:rPr>
              <a:t>e</a:t>
            </a:r>
            <a:r>
              <a:rPr lang="en-US" b="1" baseline="30000" dirty="0" smtClean="0">
                <a:solidFill>
                  <a:srgbClr val="0000FF"/>
                </a:solidFill>
              </a:rPr>
              <a:t>-</a:t>
            </a:r>
            <a:endParaRPr lang="en-US" b="1" baseline="300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8035" y="3298469"/>
            <a:ext cx="432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hh</a:t>
            </a:r>
            <a:endParaRPr lang="en-US" b="1" baseline="300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236" y="2104658"/>
            <a:ext cx="70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eh </a:t>
            </a:r>
            <a:r>
              <a:rPr lang="en-US" b="1" dirty="0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b="1" baseline="30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1497986" y="1222601"/>
            <a:ext cx="41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sym typeface="Wingdings"/>
              </a:rPr>
              <a:t>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878044" y="2929137"/>
            <a:ext cx="41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sym typeface="Wingdings"/>
              </a:rPr>
              <a:t>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064602"/>
              </p:ext>
            </p:extLst>
          </p:nvPr>
        </p:nvGraphicFramePr>
        <p:xfrm>
          <a:off x="3295181" y="1211891"/>
          <a:ext cx="1405783" cy="2099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4" imgW="927100" imgH="1384300" progId="Equation.3">
                  <p:embed/>
                </p:oleObj>
              </mc:Choice>
              <mc:Fallback>
                <p:oleObj name="Equation" r:id="rId4" imgW="927100" imgH="1384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95181" y="1211891"/>
                        <a:ext cx="1405783" cy="2099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3949" y="3912261"/>
            <a:ext cx="4765089" cy="230832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Parton momentum fixed by electron kinematics</a:t>
            </a:r>
          </a:p>
          <a:p>
            <a:endParaRPr lang="en-US" sz="1600" dirty="0"/>
          </a:p>
          <a:p>
            <a:r>
              <a:rPr lang="en-US" sz="1600" dirty="0" smtClean="0"/>
              <a:t>Incl. NC (</a:t>
            </a:r>
            <a:r>
              <a:rPr lang="en-US" sz="1600" dirty="0" err="1" smtClean="0"/>
              <a:t>γ,Z</a:t>
            </a:r>
            <a:r>
              <a:rPr lang="en-US" sz="1600" dirty="0" smtClean="0"/>
              <a:t>) and CC (W</a:t>
            </a:r>
            <a:r>
              <a:rPr lang="en-US" sz="1600" baseline="30000" dirty="0" smtClean="0"/>
              <a:t>±</a:t>
            </a:r>
            <a:r>
              <a:rPr lang="en-US" sz="1600" dirty="0" smtClean="0"/>
              <a:t>) independent of </a:t>
            </a:r>
            <a:r>
              <a:rPr lang="en-US" sz="1600" dirty="0" err="1" smtClean="0"/>
              <a:t>hadronisation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Rigorous theory: Operator expansion (</a:t>
            </a:r>
            <a:r>
              <a:rPr lang="en-US" sz="1600" dirty="0" err="1" smtClean="0"/>
              <a:t>lightcone</a:t>
            </a:r>
            <a:r>
              <a:rPr lang="en-US" sz="1600" dirty="0" smtClean="0"/>
              <a:t>)</a:t>
            </a:r>
          </a:p>
          <a:p>
            <a:endParaRPr lang="en-US" sz="1600" dirty="0"/>
          </a:p>
          <a:p>
            <a:r>
              <a:rPr lang="en-US" sz="1600" dirty="0" smtClean="0"/>
              <a:t>Parton momentum distributions to be measured in DIS</a:t>
            </a:r>
          </a:p>
          <a:p>
            <a:endParaRPr lang="en-US" sz="1600" dirty="0"/>
          </a:p>
          <a:p>
            <a:r>
              <a:rPr lang="en-US" sz="1600" dirty="0" smtClean="0"/>
              <a:t>Collider- HERA: </a:t>
            </a:r>
            <a:r>
              <a:rPr lang="en-US" sz="1600" dirty="0" err="1" smtClean="0"/>
              <a:t>y</a:t>
            </a:r>
            <a:r>
              <a:rPr lang="en-US" sz="1600" baseline="-25000" dirty="0" err="1" smtClean="0"/>
              <a:t>h</a:t>
            </a:r>
            <a:r>
              <a:rPr lang="en-US" sz="1600" dirty="0" smtClean="0"/>
              <a:t>=y</a:t>
            </a:r>
            <a:r>
              <a:rPr lang="en-US" sz="1600" baseline="-25000" dirty="0" smtClean="0"/>
              <a:t>e </a:t>
            </a:r>
            <a:r>
              <a:rPr lang="en-US" sz="1600" dirty="0" smtClean="0"/>
              <a:t>: Redundant kinematics</a:t>
            </a:r>
            <a:endParaRPr lang="en-US" sz="1600" baseline="-25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414833" y="1001302"/>
            <a:ext cx="34378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HERA-</a:t>
            </a:r>
            <a:r>
              <a:rPr lang="en-US" sz="1600" dirty="0" err="1" smtClean="0"/>
              <a:t>LHeC</a:t>
            </a:r>
            <a:r>
              <a:rPr lang="en-US" sz="1600" dirty="0" smtClean="0"/>
              <a:t>-FCC-eh: finest microscopes</a:t>
            </a:r>
          </a:p>
          <a:p>
            <a:r>
              <a:rPr lang="en-US" sz="1600" dirty="0" smtClean="0"/>
              <a:t>with resolution varying like 1/</a:t>
            </a:r>
            <a:r>
              <a:rPr lang="en-US" sz="1600" dirty="0"/>
              <a:t>√Q</a:t>
            </a:r>
            <a:r>
              <a:rPr lang="en-US" sz="1600" baseline="30000" dirty="0"/>
              <a:t>2</a:t>
            </a:r>
            <a:r>
              <a:rPr lang="en-US" sz="1600" dirty="0"/>
              <a:t> </a:t>
            </a:r>
          </a:p>
          <a:p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726494" y="2558658"/>
            <a:ext cx="546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pple Chancery"/>
                <a:cs typeface="Apple Chancery"/>
              </a:rPr>
              <a:t>X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pple Chancery"/>
              <a:cs typeface="Apple Chancery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2410" y="1612649"/>
            <a:ext cx="3297152" cy="49429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22833" y="6472800"/>
            <a:ext cx="1860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e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lectromagnetic radius 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34667" y="2289324"/>
            <a:ext cx="1404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90"/>
                </a:solidFill>
              </a:rPr>
              <a:t>Finite p Radius</a:t>
            </a:r>
            <a:endParaRPr lang="en-US" sz="1600" dirty="0">
              <a:solidFill>
                <a:srgbClr val="00009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32209" y="2908420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90"/>
                </a:solidFill>
              </a:rPr>
              <a:t>Quarks</a:t>
            </a:r>
            <a:endParaRPr lang="en-US" sz="1600" dirty="0">
              <a:solidFill>
                <a:srgbClr val="00009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19494" y="3496762"/>
            <a:ext cx="9878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90"/>
                </a:solidFill>
              </a:rPr>
              <a:t>Quark</a:t>
            </a:r>
          </a:p>
          <a:p>
            <a:r>
              <a:rPr lang="en-US" sz="1600" dirty="0" smtClean="0">
                <a:solidFill>
                  <a:srgbClr val="000090"/>
                </a:solidFill>
              </a:rPr>
              <a:t>Gluon</a:t>
            </a:r>
          </a:p>
          <a:p>
            <a:r>
              <a:rPr lang="en-US" sz="1600" dirty="0" smtClean="0">
                <a:solidFill>
                  <a:srgbClr val="000090"/>
                </a:solidFill>
              </a:rPr>
              <a:t>Dynamics</a:t>
            </a:r>
            <a:endParaRPr lang="en-US" sz="1600" dirty="0">
              <a:solidFill>
                <a:srgbClr val="00009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07074" y="522251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?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08108" y="2558658"/>
            <a:ext cx="724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Stanford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6239766" y="3061813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SLAC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6398382" y="3410680"/>
            <a:ext cx="508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FNAL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6607282" y="3912261"/>
            <a:ext cx="524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CERN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7024245" y="4711691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HERA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7503210" y="5130181"/>
            <a:ext cx="503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LHeC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7843781" y="5734948"/>
            <a:ext cx="6240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FCC-he</a:t>
            </a:r>
            <a:endParaRPr lang="en-US" sz="12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971213" y="2410274"/>
            <a:ext cx="2375870" cy="3445624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3242396">
            <a:off x="5427478" y="4225546"/>
            <a:ext cx="25345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100 years of </a:t>
            </a:r>
            <a:r>
              <a:rPr lang="en-US" dirty="0" err="1" smtClean="0">
                <a:solidFill>
                  <a:srgbClr val="FF0000"/>
                </a:solidFill>
              </a:rPr>
              <a:t>lp</a:t>
            </a:r>
            <a:r>
              <a:rPr lang="en-US" dirty="0" smtClean="0">
                <a:solidFill>
                  <a:srgbClr val="FF0000"/>
                </a:solidFill>
              </a:rPr>
              <a:t> scattering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dirty="0" smtClean="0">
                <a:solidFill>
                  <a:srgbClr val="FF0000"/>
                </a:solidFill>
              </a:rPr>
              <a:t>5 orders of magnitude</a:t>
            </a:r>
          </a:p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eeper into matter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829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666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High Q</a:t>
            </a:r>
            <a:r>
              <a:rPr lang="en-US" sz="3200" baseline="30000" dirty="0" smtClean="0"/>
              <a:t>2</a:t>
            </a:r>
            <a:endParaRPr lang="en-US" sz="3200" baseline="30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379" y="1001302"/>
            <a:ext cx="6676573" cy="5614836"/>
          </a:xfrm>
          <a:prstGeom prst="rect">
            <a:avLst/>
          </a:prstGeom>
        </p:spPr>
      </p:pic>
      <p:sp>
        <p:nvSpPr>
          <p:cNvPr id="4" name="Right Triangle 3"/>
          <p:cNvSpPr/>
          <p:nvPr/>
        </p:nvSpPr>
        <p:spPr>
          <a:xfrm rot="16469096">
            <a:off x="7075741" y="5641935"/>
            <a:ext cx="259751" cy="274738"/>
          </a:xfrm>
          <a:prstGeom prst="rtTriangle">
            <a:avLst/>
          </a:prstGeom>
          <a:solidFill>
            <a:schemeClr val="accent6">
              <a:lumMod val="50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32096" y="5550192"/>
            <a:ext cx="97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84807"/>
                </a:solidFill>
                <a:sym typeface="Wingdings"/>
              </a:rPr>
              <a:t></a:t>
            </a:r>
            <a:r>
              <a:rPr lang="en-US" dirty="0" smtClean="0">
                <a:solidFill>
                  <a:srgbClr val="984807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984807"/>
                </a:solidFill>
              </a:rPr>
              <a:t>HERA</a:t>
            </a:r>
            <a:endParaRPr lang="en-US" dirty="0">
              <a:solidFill>
                <a:srgbClr val="98480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0952" y="334714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LHeC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32096" y="1281400"/>
            <a:ext cx="9797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FCC-he</a:t>
            </a:r>
          </a:p>
          <a:p>
            <a:r>
              <a:rPr lang="en-US" dirty="0" smtClean="0"/>
              <a:t>175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60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88256" y="592667"/>
            <a:ext cx="2124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90"/>
                </a:solidFill>
              </a:rPr>
              <a:t>Rutherford backscattering</a:t>
            </a:r>
          </a:p>
          <a:p>
            <a:r>
              <a:rPr lang="en-US" sz="1400" dirty="0" smtClean="0">
                <a:solidFill>
                  <a:srgbClr val="000090"/>
                </a:solidFill>
              </a:rPr>
              <a:t>of dozens of </a:t>
            </a:r>
            <a:r>
              <a:rPr lang="en-US" sz="1400" dirty="0" err="1" smtClean="0">
                <a:solidFill>
                  <a:srgbClr val="000090"/>
                </a:solidFill>
              </a:rPr>
              <a:t>TeV</a:t>
            </a:r>
            <a:r>
              <a:rPr lang="en-US" sz="1400" dirty="0" smtClean="0">
                <a:solidFill>
                  <a:srgbClr val="000090"/>
                </a:solidFill>
              </a:rPr>
              <a:t> e- energy</a:t>
            </a:r>
            <a:endParaRPr lang="en-US" sz="1400" dirty="0">
              <a:solidFill>
                <a:srgbClr val="00009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32096" y="3858437"/>
            <a:ext cx="896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ym typeface="Wingdings"/>
              </a:rPr>
              <a:t> </a:t>
            </a:r>
            <a:r>
              <a:rPr lang="en-US" sz="1600" dirty="0" err="1" smtClean="0"/>
              <a:t>ϑ</a:t>
            </a:r>
            <a:r>
              <a:rPr lang="en-US" sz="1600" baseline="-25000" dirty="0" err="1" smtClean="0"/>
              <a:t>h</a:t>
            </a:r>
            <a:r>
              <a:rPr lang="en-US" sz="1600" dirty="0" smtClean="0"/>
              <a:t>=1</a:t>
            </a:r>
            <a:r>
              <a:rPr lang="en-US" sz="1600" baseline="30000" dirty="0" smtClean="0"/>
              <a:t>o</a:t>
            </a:r>
            <a:endParaRPr lang="en-US" sz="1600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77852" y="4666327"/>
            <a:ext cx="202210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90"/>
                </a:solidFill>
              </a:rPr>
              <a:t>Large </a:t>
            </a:r>
            <a:r>
              <a:rPr lang="en-US" sz="1600" b="1" dirty="0" err="1" smtClean="0">
                <a:solidFill>
                  <a:srgbClr val="000090"/>
                </a:solidFill>
              </a:rPr>
              <a:t>imabalance</a:t>
            </a:r>
            <a:endParaRPr lang="en-US" sz="1600" b="1" dirty="0" smtClean="0">
              <a:solidFill>
                <a:srgbClr val="000090"/>
              </a:solidFill>
            </a:endParaRPr>
          </a:p>
          <a:p>
            <a:r>
              <a:rPr lang="en-US" sz="1600" b="1" dirty="0" smtClean="0">
                <a:solidFill>
                  <a:srgbClr val="000090"/>
                </a:solidFill>
              </a:rPr>
              <a:t>of e and p energies</a:t>
            </a:r>
          </a:p>
          <a:p>
            <a:r>
              <a:rPr lang="en-US" sz="1600" b="1" dirty="0" smtClean="0">
                <a:solidFill>
                  <a:srgbClr val="000090"/>
                </a:solidFill>
              </a:rPr>
              <a:t>is surprisingly</a:t>
            </a:r>
          </a:p>
          <a:p>
            <a:r>
              <a:rPr lang="en-US" sz="1600" b="1" dirty="0">
                <a:solidFill>
                  <a:srgbClr val="000090"/>
                </a:solidFill>
              </a:rPr>
              <a:t>t</a:t>
            </a:r>
            <a:r>
              <a:rPr lang="en-US" sz="1600" b="1" dirty="0" smtClean="0">
                <a:solidFill>
                  <a:srgbClr val="000090"/>
                </a:solidFill>
              </a:rPr>
              <a:t>olerable for the</a:t>
            </a:r>
          </a:p>
          <a:p>
            <a:r>
              <a:rPr lang="en-US" sz="1600" b="1" dirty="0">
                <a:solidFill>
                  <a:srgbClr val="000090"/>
                </a:solidFill>
              </a:rPr>
              <a:t>h</a:t>
            </a:r>
            <a:r>
              <a:rPr lang="en-US" sz="1600" b="1" dirty="0" smtClean="0">
                <a:solidFill>
                  <a:srgbClr val="000090"/>
                </a:solidFill>
              </a:rPr>
              <a:t>igh Q</a:t>
            </a:r>
            <a:r>
              <a:rPr lang="en-US" sz="1600" b="1" baseline="30000" dirty="0" smtClean="0">
                <a:solidFill>
                  <a:srgbClr val="000090"/>
                </a:solidFill>
              </a:rPr>
              <a:t>2</a:t>
            </a:r>
            <a:r>
              <a:rPr lang="en-US" sz="1600" b="1" dirty="0" smtClean="0">
                <a:solidFill>
                  <a:srgbClr val="000090"/>
                </a:solidFill>
              </a:rPr>
              <a:t>, x </a:t>
            </a:r>
            <a:r>
              <a:rPr lang="en-US" sz="1600" b="1" dirty="0" smtClean="0">
                <a:solidFill>
                  <a:srgbClr val="000090"/>
                </a:solidFill>
              </a:rPr>
              <a:t>kine</a:t>
            </a:r>
            <a:r>
              <a:rPr lang="en-US" sz="1600" b="1" dirty="0" smtClean="0">
                <a:solidFill>
                  <a:srgbClr val="000090"/>
                </a:solidFill>
              </a:rPr>
              <a:t>matics,</a:t>
            </a:r>
            <a:endParaRPr lang="en-US" sz="1600" b="1" dirty="0" smtClean="0">
              <a:solidFill>
                <a:srgbClr val="000090"/>
              </a:solidFill>
            </a:endParaRPr>
          </a:p>
          <a:p>
            <a:r>
              <a:rPr lang="en-US" sz="1600" b="1" dirty="0" err="1" smtClean="0">
                <a:solidFill>
                  <a:srgbClr val="000090"/>
                </a:solidFill>
              </a:rPr>
              <a:t>LHeC</a:t>
            </a:r>
            <a:r>
              <a:rPr lang="en-US" sz="1600" b="1" dirty="0" smtClean="0">
                <a:solidFill>
                  <a:srgbClr val="000090"/>
                </a:solidFill>
              </a:rPr>
              <a:t> to bridge </a:t>
            </a:r>
          </a:p>
          <a:p>
            <a:r>
              <a:rPr lang="en-US" sz="1600" b="1" dirty="0">
                <a:solidFill>
                  <a:srgbClr val="000090"/>
                </a:solidFill>
              </a:rPr>
              <a:t>f</a:t>
            </a:r>
            <a:r>
              <a:rPr lang="en-US" sz="1600" b="1" dirty="0" smtClean="0">
                <a:solidFill>
                  <a:srgbClr val="000090"/>
                </a:solidFill>
              </a:rPr>
              <a:t>rom HERA to FCC </a:t>
            </a:r>
            <a:endParaRPr lang="en-US" sz="16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95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493"/>
            <a:ext cx="7772400" cy="78371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Energy Frontier DIS</a:t>
            </a:r>
            <a:endParaRPr lang="en-US" sz="2800" dirty="0"/>
          </a:p>
        </p:txBody>
      </p:sp>
      <p:pic>
        <p:nvPicPr>
          <p:cNvPr id="3" name="Picture 2" descr="figphys3LQreach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72" y="0"/>
            <a:ext cx="8608518" cy="64563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0995" y="6456388"/>
            <a:ext cx="558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Also see physics talks at kickoff: Cole,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D’Onofrio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Klein (2x)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036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666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Low x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76" y="878148"/>
            <a:ext cx="6773333" cy="5818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47429" y="3785809"/>
            <a:ext cx="1488283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0"/>
              <a:buChar char="ß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sym typeface="Wingdings"/>
              </a:rPr>
              <a:t>179</a:t>
            </a:r>
            <a:r>
              <a:rPr lang="en-US" baseline="30000" dirty="0" smtClean="0">
                <a:solidFill>
                  <a:schemeClr val="accent3">
                    <a:lumMod val="75000"/>
                  </a:schemeClr>
                </a:solidFill>
                <a:sym typeface="Wingdings"/>
              </a:rPr>
              <a:t>o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sym typeface="Wingdings"/>
              </a:rPr>
              <a:t>@ 180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sym typeface="Wingdings"/>
              </a:rPr>
              <a:t>GeV</a:t>
            </a:r>
            <a:endParaRPr lang="en-US" dirty="0" smtClean="0">
              <a:solidFill>
                <a:schemeClr val="accent3">
                  <a:lumMod val="75000"/>
                </a:schemeClr>
              </a:solidFill>
              <a:sym typeface="Wingdings"/>
            </a:endParaRPr>
          </a:p>
          <a:p>
            <a:r>
              <a:rPr lang="en-US" dirty="0" smtClean="0">
                <a:sym typeface="Wingdings"/>
              </a:rPr>
              <a:t>.. </a:t>
            </a:r>
            <a:r>
              <a:rPr lang="en-US" dirty="0">
                <a:sym typeface="Wingdings"/>
              </a:rPr>
              <a:t>v</a:t>
            </a:r>
            <a:r>
              <a:rPr lang="en-US" dirty="0" smtClean="0">
                <a:sym typeface="Wingdings"/>
              </a:rPr>
              <a:t>ery low x</a:t>
            </a:r>
          </a:p>
          <a:p>
            <a:r>
              <a:rPr lang="en-US" dirty="0">
                <a:sym typeface="Wingdings"/>
              </a:rPr>
              <a:t>r</a:t>
            </a:r>
            <a:r>
              <a:rPr lang="en-US" dirty="0" smtClean="0">
                <a:sym typeface="Wingdings"/>
              </a:rPr>
              <a:t>equires not</a:t>
            </a:r>
          </a:p>
          <a:p>
            <a:r>
              <a:rPr lang="en-US" dirty="0">
                <a:sym typeface="Wingdings"/>
              </a:rPr>
              <a:t>t</a:t>
            </a:r>
            <a:r>
              <a:rPr lang="en-US" dirty="0" smtClean="0">
                <a:sym typeface="Wingdings"/>
              </a:rPr>
              <a:t>he maximum</a:t>
            </a:r>
          </a:p>
          <a:p>
            <a:r>
              <a:rPr lang="en-US" dirty="0">
                <a:sym typeface="Wingdings"/>
              </a:rPr>
              <a:t>o</a:t>
            </a:r>
            <a:r>
              <a:rPr lang="en-US" dirty="0" smtClean="0">
                <a:sym typeface="Wingdings"/>
              </a:rPr>
              <a:t>f </a:t>
            </a:r>
            <a:r>
              <a:rPr lang="en-US" dirty="0" err="1" smtClean="0">
                <a:sym typeface="Wingdings"/>
              </a:rPr>
              <a:t>E</a:t>
            </a:r>
            <a:r>
              <a:rPr lang="en-US" baseline="-25000" dirty="0" err="1" smtClean="0">
                <a:sym typeface="Wingdings"/>
              </a:rPr>
              <a:t>e</a:t>
            </a:r>
            <a:endParaRPr lang="en-US" baseline="-25000" dirty="0" smtClean="0">
              <a:sym typeface="Wingding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0276" y="3758383"/>
            <a:ext cx="962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7933C"/>
                </a:solidFill>
              </a:rPr>
              <a:t>----------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32952" y="6458857"/>
            <a:ext cx="229810" cy="238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22727" y="6458857"/>
            <a:ext cx="6827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For x &lt; 10</a:t>
            </a:r>
            <a:r>
              <a:rPr lang="en-US" sz="1600" baseline="30000" dirty="0" smtClean="0">
                <a:solidFill>
                  <a:schemeClr val="bg1">
                    <a:lumMod val="50000"/>
                  </a:schemeClr>
                </a:solidFill>
              </a:rPr>
              <a:t>-3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no (average) energy deposition exceeding the electron beam energy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63632" y="6059714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0" name="Right Triangle 9"/>
          <p:cNvSpPr/>
          <p:nvPr/>
        </p:nvSpPr>
        <p:spPr>
          <a:xfrm rot="16200000">
            <a:off x="6033906" y="3288284"/>
            <a:ext cx="1236952" cy="1499811"/>
          </a:xfrm>
          <a:prstGeom prst="rtTriangle">
            <a:avLst/>
          </a:prstGeom>
          <a:solidFill>
            <a:schemeClr val="accent6">
              <a:lumMod val="50000"/>
              <a:alpha val="1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590128" y="4127715"/>
            <a:ext cx="64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HERA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65586" y="199571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LHeC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65586" y="1044845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FCC-he</a:t>
            </a:r>
          </a:p>
          <a:p>
            <a:r>
              <a:rPr lang="en-US" dirty="0" smtClean="0"/>
              <a:t>60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058" y="4087462"/>
            <a:ext cx="119776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Very low x</a:t>
            </a:r>
          </a:p>
          <a:p>
            <a:r>
              <a:rPr lang="en-US" b="1" dirty="0">
                <a:solidFill>
                  <a:srgbClr val="008000"/>
                </a:solidFill>
              </a:rPr>
              <a:t>r</a:t>
            </a:r>
            <a:r>
              <a:rPr lang="en-US" b="1" dirty="0" smtClean="0">
                <a:solidFill>
                  <a:srgbClr val="008000"/>
                </a:solidFill>
              </a:rPr>
              <a:t>eaches </a:t>
            </a:r>
          </a:p>
          <a:p>
            <a:r>
              <a:rPr lang="en-US" b="1" dirty="0">
                <a:solidFill>
                  <a:srgbClr val="008000"/>
                </a:solidFill>
              </a:rPr>
              <a:t>d</a:t>
            </a:r>
            <a:r>
              <a:rPr lang="en-US" b="1" dirty="0" smtClean="0">
                <a:solidFill>
                  <a:srgbClr val="008000"/>
                </a:solidFill>
              </a:rPr>
              <a:t>irect</a:t>
            </a:r>
          </a:p>
          <a:p>
            <a:r>
              <a:rPr lang="en-US" b="1" dirty="0">
                <a:solidFill>
                  <a:srgbClr val="008000"/>
                </a:solidFill>
              </a:rPr>
              <a:t>r</a:t>
            </a:r>
            <a:r>
              <a:rPr lang="en-US" b="1" dirty="0" smtClean="0">
                <a:solidFill>
                  <a:srgbClr val="008000"/>
                </a:solidFill>
              </a:rPr>
              <a:t>ange of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UHE 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neutrino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physics 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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1788" y="3305327"/>
            <a:ext cx="14285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Backward</a:t>
            </a:r>
          </a:p>
          <a:p>
            <a:r>
              <a:rPr lang="en-US" b="1" dirty="0">
                <a:solidFill>
                  <a:srgbClr val="000090"/>
                </a:solidFill>
              </a:rPr>
              <a:t>r</a:t>
            </a:r>
            <a:r>
              <a:rPr lang="en-US" b="1" dirty="0" smtClean="0">
                <a:solidFill>
                  <a:srgbClr val="000090"/>
                </a:solidFill>
              </a:rPr>
              <a:t>egion, </a:t>
            </a:r>
            <a:r>
              <a:rPr lang="en-US" b="1" dirty="0">
                <a:solidFill>
                  <a:srgbClr val="000090"/>
                </a:solidFill>
              </a:rPr>
              <a:t>l</a:t>
            </a:r>
            <a:r>
              <a:rPr lang="en-US" b="1" dirty="0" smtClean="0">
                <a:solidFill>
                  <a:srgbClr val="000090"/>
                </a:solidFill>
              </a:rPr>
              <a:t>ow x</a:t>
            </a:r>
          </a:p>
          <a:p>
            <a:r>
              <a:rPr lang="en-US" b="1" dirty="0">
                <a:solidFill>
                  <a:srgbClr val="000090"/>
                </a:solidFill>
              </a:rPr>
              <a:t>i</a:t>
            </a:r>
            <a:r>
              <a:rPr lang="en-US" b="1" dirty="0" smtClean="0">
                <a:solidFill>
                  <a:srgbClr val="000090"/>
                </a:solidFill>
              </a:rPr>
              <a:t>s governed</a:t>
            </a:r>
          </a:p>
          <a:p>
            <a:r>
              <a:rPr lang="en-US" b="1" dirty="0">
                <a:solidFill>
                  <a:srgbClr val="000090"/>
                </a:solidFill>
              </a:rPr>
              <a:t>s</a:t>
            </a:r>
            <a:r>
              <a:rPr lang="en-US" b="1" dirty="0" smtClean="0">
                <a:solidFill>
                  <a:srgbClr val="000090"/>
                </a:solidFill>
              </a:rPr>
              <a:t>olely by </a:t>
            </a:r>
            <a:r>
              <a:rPr lang="en-US" b="1" dirty="0" err="1" smtClean="0">
                <a:solidFill>
                  <a:srgbClr val="000090"/>
                </a:solidFill>
              </a:rPr>
              <a:t>E</a:t>
            </a:r>
            <a:r>
              <a:rPr lang="en-US" b="1" baseline="-25000" dirty="0" err="1" smtClean="0">
                <a:solidFill>
                  <a:srgbClr val="000090"/>
                </a:solidFill>
              </a:rPr>
              <a:t>e</a:t>
            </a:r>
            <a:r>
              <a:rPr lang="en-US" b="1" dirty="0" smtClean="0">
                <a:solidFill>
                  <a:srgbClr val="00009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19908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051"/>
            <a:ext cx="8229600" cy="72666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PDFs – example:  gluon </a:t>
            </a:r>
            <a:r>
              <a:rPr lang="en-US" sz="3200" dirty="0" err="1" smtClean="0"/>
              <a:t>xg</a:t>
            </a:r>
            <a:r>
              <a:rPr lang="en-US" sz="3200" dirty="0" smtClean="0"/>
              <a:t> at low x</a:t>
            </a:r>
            <a:endParaRPr lang="en-US" sz="3200" dirty="0"/>
          </a:p>
        </p:txBody>
      </p:sp>
      <p:pic>
        <p:nvPicPr>
          <p:cNvPr id="4" name="Picture 3" descr="q10x-3nou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898" y="912694"/>
            <a:ext cx="5756046" cy="56405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604" y="1843502"/>
            <a:ext cx="2308257" cy="415498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No clue about </a:t>
            </a:r>
            <a:r>
              <a:rPr lang="en-US" b="1" dirty="0" err="1" smtClean="0">
                <a:solidFill>
                  <a:srgbClr val="000090"/>
                </a:solidFill>
              </a:rPr>
              <a:t>xg</a:t>
            </a:r>
            <a:r>
              <a:rPr lang="en-US" b="1" dirty="0" smtClean="0">
                <a:solidFill>
                  <a:srgbClr val="000090"/>
                </a:solidFill>
              </a:rPr>
              <a:t> </a:t>
            </a:r>
          </a:p>
          <a:p>
            <a:r>
              <a:rPr lang="en-US" b="1" dirty="0">
                <a:solidFill>
                  <a:srgbClr val="000090"/>
                </a:solidFill>
              </a:rPr>
              <a:t>f</a:t>
            </a:r>
            <a:r>
              <a:rPr lang="en-US" b="1" dirty="0" smtClean="0">
                <a:solidFill>
                  <a:srgbClr val="000090"/>
                </a:solidFill>
              </a:rPr>
              <a:t>or x &lt; 10</a:t>
            </a:r>
            <a:r>
              <a:rPr lang="en-US" b="1" baseline="30000" dirty="0" smtClean="0">
                <a:solidFill>
                  <a:srgbClr val="000090"/>
                </a:solidFill>
              </a:rPr>
              <a:t>-4 </a:t>
            </a:r>
          </a:p>
          <a:p>
            <a:endParaRPr lang="en-US" b="1" baseline="30000" dirty="0">
              <a:solidFill>
                <a:srgbClr val="000090"/>
              </a:solidFill>
            </a:endParaRPr>
          </a:p>
          <a:p>
            <a:r>
              <a:rPr lang="en-US" b="1" dirty="0" smtClean="0">
                <a:solidFill>
                  <a:srgbClr val="000090"/>
                </a:solidFill>
              </a:rPr>
              <a:t>Evolution law unlikely 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to be linear DGLAP</a:t>
            </a:r>
          </a:p>
          <a:p>
            <a:endParaRPr lang="en-US" b="1" dirty="0">
              <a:solidFill>
                <a:srgbClr val="000090"/>
              </a:solidFill>
            </a:endParaRPr>
          </a:p>
          <a:p>
            <a:r>
              <a:rPr lang="en-US" b="1" dirty="0" smtClean="0">
                <a:solidFill>
                  <a:srgbClr val="000090"/>
                </a:solidFill>
              </a:rPr>
              <a:t>Precision PDFs for FCC</a:t>
            </a:r>
          </a:p>
          <a:p>
            <a:r>
              <a:rPr lang="en-US" b="1" dirty="0">
                <a:solidFill>
                  <a:srgbClr val="000090"/>
                </a:solidFill>
              </a:rPr>
              <a:t>s</a:t>
            </a:r>
            <a:r>
              <a:rPr lang="en-US" b="1" dirty="0" smtClean="0">
                <a:solidFill>
                  <a:srgbClr val="000090"/>
                </a:solidFill>
              </a:rPr>
              <a:t>earch </a:t>
            </a:r>
            <a:r>
              <a:rPr lang="en-US" b="1" dirty="0">
                <a:solidFill>
                  <a:srgbClr val="000090"/>
                </a:solidFill>
              </a:rPr>
              <a:t>p</a:t>
            </a:r>
            <a:r>
              <a:rPr lang="en-US" b="1" dirty="0" smtClean="0">
                <a:solidFill>
                  <a:srgbClr val="000090"/>
                </a:solidFill>
              </a:rPr>
              <a:t>rogram</a:t>
            </a:r>
          </a:p>
          <a:p>
            <a:r>
              <a:rPr lang="en-US" b="1" dirty="0">
                <a:solidFill>
                  <a:srgbClr val="000090"/>
                </a:solidFill>
              </a:rPr>
              <a:t>t</a:t>
            </a:r>
            <a:r>
              <a:rPr lang="en-US" b="1" dirty="0" smtClean="0">
                <a:solidFill>
                  <a:srgbClr val="000090"/>
                </a:solidFill>
              </a:rPr>
              <a:t>est of </a:t>
            </a:r>
            <a:r>
              <a:rPr lang="en-US" b="1" dirty="0" err="1">
                <a:solidFill>
                  <a:srgbClr val="000090"/>
                </a:solidFill>
              </a:rPr>
              <a:t>f</a:t>
            </a:r>
            <a:r>
              <a:rPr lang="en-US" b="1" dirty="0" err="1" smtClean="0">
                <a:solidFill>
                  <a:srgbClr val="000090"/>
                </a:solidFill>
              </a:rPr>
              <a:t>actorisation</a:t>
            </a:r>
            <a:r>
              <a:rPr lang="en-US" b="1" dirty="0" smtClean="0">
                <a:solidFill>
                  <a:srgbClr val="000090"/>
                </a:solidFill>
              </a:rPr>
              <a:t>,</a:t>
            </a:r>
          </a:p>
          <a:p>
            <a:r>
              <a:rPr lang="en-US" b="1" dirty="0" err="1">
                <a:solidFill>
                  <a:srgbClr val="000090"/>
                </a:solidFill>
              </a:rPr>
              <a:t>r</a:t>
            </a:r>
            <a:r>
              <a:rPr lang="en-US" b="1" dirty="0" err="1" smtClean="0">
                <a:solidFill>
                  <a:srgbClr val="000090"/>
                </a:solidFill>
              </a:rPr>
              <a:t>esummation</a:t>
            </a:r>
            <a:r>
              <a:rPr lang="en-US" b="1" dirty="0" smtClean="0">
                <a:solidFill>
                  <a:srgbClr val="000090"/>
                </a:solidFill>
              </a:rPr>
              <a:t>… </a:t>
            </a:r>
          </a:p>
          <a:p>
            <a:endParaRPr lang="en-US" b="1" dirty="0" smtClean="0">
              <a:solidFill>
                <a:srgbClr val="000090"/>
              </a:solidFill>
            </a:endParaRPr>
          </a:p>
          <a:p>
            <a:endParaRPr lang="en-US" b="1" dirty="0" smtClean="0">
              <a:solidFill>
                <a:srgbClr val="000090"/>
              </a:solidFill>
            </a:endParaRPr>
          </a:p>
          <a:p>
            <a:r>
              <a:rPr lang="en-US" b="1" dirty="0" smtClean="0">
                <a:solidFill>
                  <a:srgbClr val="000090"/>
                </a:solidFill>
              </a:rPr>
              <a:t>Affects FCC-</a:t>
            </a:r>
            <a:r>
              <a:rPr lang="en-US" b="1" dirty="0" err="1" smtClean="0">
                <a:solidFill>
                  <a:srgbClr val="000090"/>
                </a:solidFill>
              </a:rPr>
              <a:t>pp</a:t>
            </a:r>
            <a:r>
              <a:rPr lang="en-US" b="1" dirty="0" smtClean="0">
                <a:solidFill>
                  <a:srgbClr val="000090"/>
                </a:solidFill>
              </a:rPr>
              <a:t> rates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because 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x=M/√(s) </a:t>
            </a:r>
            <a:r>
              <a:rPr lang="en-US" b="1" dirty="0" err="1" smtClean="0">
                <a:solidFill>
                  <a:srgbClr val="000090"/>
                </a:solidFill>
              </a:rPr>
              <a:t>exp</a:t>
            </a:r>
            <a:r>
              <a:rPr lang="en-US" b="1" dirty="0" smtClean="0">
                <a:solidFill>
                  <a:srgbClr val="000090"/>
                </a:solidFill>
              </a:rPr>
              <a:t>(+-y)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067176" y="3899647"/>
            <a:ext cx="14942" cy="1016000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  <a:effectLst>
            <a:outerShdw blurRad="40000" dist="20000" dir="984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88750" y="3735296"/>
            <a:ext cx="14942" cy="1389529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  <a:effectLst>
            <a:outerShdw blurRad="40000" dist="20000" dir="984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67180" y="3735296"/>
            <a:ext cx="890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HERA </a:t>
            </a:r>
            <a:r>
              <a:rPr lang="en-US" sz="1600" dirty="0" smtClean="0">
                <a:sym typeface="Wingdings"/>
              </a:rPr>
              <a:t>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933580" y="3703030"/>
            <a:ext cx="94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LHeC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27292" y="4300670"/>
            <a:ext cx="1174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FCC-he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337877" y="3242235"/>
            <a:ext cx="0" cy="2094754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  <a:effectLst>
            <a:outerShdw blurRad="40000" dist="20000" dir="984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51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67" y="1841097"/>
            <a:ext cx="6297510" cy="41824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3891" y="586207"/>
            <a:ext cx="569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90"/>
                </a:solidFill>
              </a:rPr>
              <a:t>F</a:t>
            </a:r>
            <a:r>
              <a:rPr lang="en-US" sz="2000" b="1" dirty="0" smtClean="0">
                <a:solidFill>
                  <a:srgbClr val="000090"/>
                </a:solidFill>
              </a:rPr>
              <a:t>rom Higgs facility (</a:t>
            </a:r>
            <a:r>
              <a:rPr lang="en-US" sz="2000" b="1" dirty="0" err="1" smtClean="0">
                <a:solidFill>
                  <a:srgbClr val="000090"/>
                </a:solidFill>
              </a:rPr>
              <a:t>LHeC</a:t>
            </a:r>
            <a:r>
              <a:rPr lang="en-US" sz="2000" b="1" dirty="0" smtClean="0">
                <a:solidFill>
                  <a:srgbClr val="000090"/>
                </a:solidFill>
              </a:rPr>
              <a:t>) to </a:t>
            </a:r>
            <a:r>
              <a:rPr lang="en-US" sz="2000" b="1" dirty="0" smtClean="0">
                <a:solidFill>
                  <a:srgbClr val="FF0000"/>
                </a:solidFill>
              </a:rPr>
              <a:t>Higgs ‘factory’ (FCC-he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477" y="334920"/>
            <a:ext cx="2353970" cy="1302794"/>
          </a:xfrm>
          <a:prstGeom prst="rect">
            <a:avLst/>
          </a:prstGeom>
          <a:ln>
            <a:solidFill>
              <a:srgbClr val="FFE279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076413" y="3119665"/>
            <a:ext cx="167225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Cross section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1pb </a:t>
            </a:r>
            <a:r>
              <a:rPr lang="en-US" dirty="0" err="1" smtClean="0">
                <a:solidFill>
                  <a:srgbClr val="FF0000"/>
                </a:solidFill>
              </a:rPr>
              <a:t>ep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vHX</a:t>
            </a:r>
            <a:endParaRPr lang="en-US" dirty="0" smtClean="0">
              <a:solidFill>
                <a:srgbClr val="FF0000"/>
              </a:solidFill>
              <a:sym typeface="Wingdings"/>
            </a:endParaRPr>
          </a:p>
          <a:p>
            <a:endParaRPr lang="en-US" dirty="0">
              <a:solidFill>
                <a:srgbClr val="FF0000"/>
              </a:solidFill>
              <a:sym typeface="Wingdings"/>
            </a:endParaRPr>
          </a:p>
          <a:p>
            <a:r>
              <a:rPr lang="en-US" dirty="0" smtClean="0">
                <a:solidFill>
                  <a:srgbClr val="FF0000"/>
                </a:solidFill>
                <a:sym typeface="Wingdings"/>
              </a:rPr>
              <a:t>Luminosity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/>
              </a:rPr>
              <a:t>&gt; 10</a:t>
            </a:r>
            <a:r>
              <a:rPr lang="en-US" baseline="30000" dirty="0" smtClean="0">
                <a:solidFill>
                  <a:srgbClr val="FF0000"/>
                </a:solidFill>
                <a:sym typeface="Wingdings"/>
              </a:rPr>
              <a:t>34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crucial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/>
              </a:rPr>
              <a:t>for H  HH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/>
              </a:rPr>
              <a:t>0.5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fb</a:t>
            </a:r>
            <a:endParaRPr lang="en-US" dirty="0" smtClean="0">
              <a:solidFill>
                <a:srgbClr val="FF0000"/>
              </a:solidFill>
              <a:sym typeface="Wingdings"/>
            </a:endParaRPr>
          </a:p>
          <a:p>
            <a:r>
              <a:rPr lang="en-US" dirty="0">
                <a:solidFill>
                  <a:srgbClr val="FF0000"/>
                </a:solidFill>
                <a:sym typeface="Wingdings"/>
              </a:rPr>
              <a:t>a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nd rare decays</a:t>
            </a:r>
          </a:p>
          <a:p>
            <a:endParaRPr lang="en-US" dirty="0">
              <a:solidFill>
                <a:srgbClr val="FF0000"/>
              </a:solidFill>
              <a:sym typeface="Wingding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93995" y="1841097"/>
            <a:ext cx="1425582" cy="4182497"/>
          </a:xfrm>
          <a:prstGeom prst="rect">
            <a:avLst/>
          </a:prstGeom>
          <a:solidFill>
            <a:srgbClr val="FF0000">
              <a:alpha val="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798914" y="986317"/>
            <a:ext cx="0" cy="6513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005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1639" y="167397"/>
            <a:ext cx="3087701" cy="78371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660066"/>
                </a:solidFill>
              </a:rPr>
              <a:t>H </a:t>
            </a:r>
            <a:r>
              <a:rPr lang="en-US" sz="2400" b="1" dirty="0" smtClean="0">
                <a:solidFill>
                  <a:srgbClr val="660066"/>
                </a:solidFill>
                <a:sym typeface="Wingdings"/>
              </a:rPr>
              <a:t></a:t>
            </a:r>
            <a:r>
              <a:rPr lang="en-US" sz="3200" b="1" dirty="0" smtClean="0">
                <a:solidFill>
                  <a:srgbClr val="660066"/>
                </a:solidFill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</a:rPr>
              <a:t>bbar</a:t>
            </a:r>
            <a:endParaRPr lang="en-US" sz="3200" b="1" dirty="0">
              <a:solidFill>
                <a:srgbClr val="6600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46" y="843562"/>
            <a:ext cx="6488027" cy="49090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2197" y="5702906"/>
            <a:ext cx="456518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</a:t>
            </a:r>
            <a:r>
              <a:rPr lang="en-US" b="1" dirty="0" err="1" smtClean="0"/>
              <a:t>p</a:t>
            </a:r>
            <a:r>
              <a:rPr lang="en-US" b="1" dirty="0" smtClean="0"/>
              <a:t> (new) Simulation </a:t>
            </a:r>
            <a:r>
              <a:rPr lang="en-US" dirty="0" smtClean="0"/>
              <a:t>100 fb</a:t>
            </a:r>
            <a:r>
              <a:rPr lang="en-US" baseline="30000" dirty="0" smtClean="0"/>
              <a:t>-1</a:t>
            </a:r>
          </a:p>
          <a:p>
            <a:r>
              <a:rPr lang="en-US" dirty="0" smtClean="0"/>
              <a:t>With DIS and </a:t>
            </a:r>
            <a:r>
              <a:rPr lang="en-US" dirty="0" err="1" smtClean="0"/>
              <a:t>yp</a:t>
            </a:r>
            <a:r>
              <a:rPr lang="en-US" dirty="0" smtClean="0"/>
              <a:t> (top..) </a:t>
            </a:r>
            <a:r>
              <a:rPr lang="en-US" dirty="0" smtClean="0"/>
              <a:t>background, cut based!</a:t>
            </a:r>
            <a:endParaRPr lang="en-US" dirty="0" smtClean="0"/>
          </a:p>
          <a:p>
            <a:r>
              <a:rPr lang="en-US" sz="1600" dirty="0" smtClean="0">
                <a:solidFill>
                  <a:srgbClr val="7F7F7F"/>
                </a:solidFill>
              </a:rPr>
              <a:t>See Poster U. Klein Higgs in </a:t>
            </a:r>
            <a:r>
              <a:rPr lang="en-US" sz="1600" dirty="0" err="1" smtClean="0">
                <a:solidFill>
                  <a:srgbClr val="7F7F7F"/>
                </a:solidFill>
              </a:rPr>
              <a:t>ep</a:t>
            </a:r>
            <a:r>
              <a:rPr lang="en-US" sz="1600" dirty="0" smtClean="0">
                <a:solidFill>
                  <a:srgbClr val="7F7F7F"/>
                </a:solidFill>
              </a:rPr>
              <a:t> – this conference</a:t>
            </a:r>
            <a:endParaRPr lang="en-US" sz="1600" dirty="0">
              <a:solidFill>
                <a:srgbClr val="7F7F7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48278" y="951113"/>
            <a:ext cx="2219891" cy="5170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660066"/>
                </a:solidFill>
              </a:rPr>
              <a:t>LHeC</a:t>
            </a:r>
            <a:endParaRPr lang="en-US" sz="2400" b="1" dirty="0" smtClean="0">
              <a:solidFill>
                <a:srgbClr val="660066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Clean Higgs</a:t>
            </a:r>
          </a:p>
          <a:p>
            <a:r>
              <a:rPr lang="en-US" dirty="0"/>
              <a:t>p</a:t>
            </a:r>
            <a:r>
              <a:rPr lang="en-US" dirty="0" smtClean="0"/>
              <a:t>hysics in </a:t>
            </a:r>
            <a:r>
              <a:rPr lang="en-US" dirty="0" err="1" smtClean="0"/>
              <a:t>ep</a:t>
            </a:r>
            <a:endParaRPr lang="en-US" dirty="0" smtClean="0"/>
          </a:p>
          <a:p>
            <a:r>
              <a:rPr lang="en-US" dirty="0" err="1" smtClean="0"/>
              <a:t>LHeC</a:t>
            </a:r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ut based analysis</a:t>
            </a:r>
          </a:p>
          <a:p>
            <a:r>
              <a:rPr lang="en-US" dirty="0" smtClean="0"/>
              <a:t>S/B ~ 1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With </a:t>
            </a:r>
            <a:r>
              <a:rPr lang="en-US" b="1" dirty="0" err="1" smtClean="0"/>
              <a:t>FCC_he</a:t>
            </a:r>
            <a:endParaRPr lang="en-US" b="1" dirty="0" smtClean="0"/>
          </a:p>
          <a:p>
            <a:r>
              <a:rPr lang="en-US" b="1" dirty="0"/>
              <a:t>h</a:t>
            </a:r>
            <a:r>
              <a:rPr lang="en-US" b="1" dirty="0" smtClean="0"/>
              <a:t>ave an order</a:t>
            </a:r>
          </a:p>
          <a:p>
            <a:r>
              <a:rPr lang="en-US" b="1" dirty="0"/>
              <a:t>o</a:t>
            </a:r>
            <a:r>
              <a:rPr lang="en-US" b="1" dirty="0" smtClean="0"/>
              <a:t>f magnitude more</a:t>
            </a:r>
          </a:p>
          <a:p>
            <a:r>
              <a:rPr lang="en-US" b="1" dirty="0" smtClean="0"/>
              <a:t>Higgs bosons</a:t>
            </a:r>
          </a:p>
          <a:p>
            <a:r>
              <a:rPr lang="en-US" b="1" dirty="0" smtClean="0"/>
              <a:t>(higher cross section)</a:t>
            </a:r>
          </a:p>
          <a:p>
            <a:r>
              <a:rPr lang="en-US" b="1" dirty="0"/>
              <a:t>t</a:t>
            </a:r>
            <a:r>
              <a:rPr lang="en-US" b="1" dirty="0" smtClean="0"/>
              <a:t>han with </a:t>
            </a:r>
            <a:r>
              <a:rPr lang="en-US" b="1" dirty="0" err="1" smtClean="0"/>
              <a:t>LHeC</a:t>
            </a:r>
            <a:endParaRPr lang="en-US" b="1" dirty="0" smtClean="0"/>
          </a:p>
          <a:p>
            <a:r>
              <a:rPr lang="en-US" b="1" dirty="0"/>
              <a:t>a</a:t>
            </a:r>
            <a:r>
              <a:rPr lang="en-US" b="1" dirty="0" smtClean="0"/>
              <a:t>nd the ILC</a:t>
            </a:r>
          </a:p>
          <a:p>
            <a:endParaRPr lang="en-US" b="1" dirty="0" smtClean="0"/>
          </a:p>
          <a:p>
            <a:r>
              <a:rPr lang="en-US" b="1" dirty="0" smtClean="0"/>
              <a:t>100 times this signal!</a:t>
            </a:r>
          </a:p>
        </p:txBody>
      </p:sp>
    </p:spTree>
    <p:extLst>
      <p:ext uri="{BB962C8B-B14F-4D97-AF65-F5344CB8AC3E}">
        <p14:creationId xmlns:p14="http://schemas.microsoft.com/office/powerpoint/2010/main" val="3842659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221"/>
            <a:ext cx="7772400" cy="62389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 HH </a:t>
            </a:r>
            <a:r>
              <a:rPr lang="en-US" sz="3200" dirty="0" smtClean="0">
                <a:sym typeface="Wingdings"/>
              </a:rPr>
              <a:t>and</a:t>
            </a:r>
            <a:r>
              <a:rPr lang="en-US" sz="3200" dirty="0" smtClean="0">
                <a:solidFill>
                  <a:srgbClr val="000090"/>
                </a:solidFill>
                <a:sym typeface="Wingdings"/>
              </a:rPr>
              <a:t> </a:t>
            </a:r>
            <a:r>
              <a:rPr lang="en-US" sz="3200" dirty="0" err="1" smtClean="0">
                <a:solidFill>
                  <a:srgbClr val="000090"/>
                </a:solidFill>
                <a:sym typeface="Wingdings"/>
              </a:rPr>
              <a:t>tHt</a:t>
            </a:r>
            <a:r>
              <a:rPr lang="en-US" sz="3200" dirty="0" smtClean="0">
                <a:solidFill>
                  <a:srgbClr val="000090"/>
                </a:solidFill>
                <a:sym typeface="Wingdings"/>
              </a:rPr>
              <a:t> </a:t>
            </a:r>
            <a:r>
              <a:rPr lang="en-US" sz="3200" dirty="0" smtClean="0">
                <a:sym typeface="Wingdings"/>
              </a:rPr>
              <a:t>in </a:t>
            </a:r>
            <a:r>
              <a:rPr lang="en-US" sz="3200" dirty="0" err="1" smtClean="0">
                <a:sym typeface="Wingdings"/>
              </a:rPr>
              <a:t>ep</a:t>
            </a:r>
            <a:endParaRPr lang="en-US" sz="3200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94" y="1407137"/>
            <a:ext cx="2597624" cy="2307013"/>
          </a:xfrm>
          <a:prstGeom prst="rect">
            <a:avLst/>
          </a:prstGeom>
          <a:noFill/>
          <a:ln w="22225" cap="flat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37" y="4303776"/>
            <a:ext cx="4980719" cy="13491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288625" y="6003005"/>
            <a:ext cx="471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Polarisation</a:t>
            </a:r>
            <a:r>
              <a:rPr lang="en-US" dirty="0" smtClean="0"/>
              <a:t>, max </a:t>
            </a:r>
            <a:r>
              <a:rPr lang="en-US" dirty="0" err="1" smtClean="0"/>
              <a:t>lumi</a:t>
            </a:r>
            <a:r>
              <a:rPr lang="en-US" dirty="0" smtClean="0"/>
              <a:t>, tuning cuts,  bb and WW</a:t>
            </a:r>
            <a:r>
              <a:rPr lang="en-US" baseline="30000" dirty="0" smtClean="0"/>
              <a:t>  </a:t>
            </a:r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ecays may provide O(10%) precision - tentative</a:t>
            </a:r>
            <a:endParaRPr lang="en-US" dirty="0"/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>
          <a:blip r:embed="rId4"/>
          <a:srcRect l="-3758" r="-3758"/>
          <a:stretch>
            <a:fillRect/>
          </a:stretch>
        </p:blipFill>
        <p:spPr>
          <a:xfrm>
            <a:off x="4945857" y="1148792"/>
            <a:ext cx="3708692" cy="2416019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Rectangle 7"/>
          <p:cNvSpPr/>
          <p:nvPr/>
        </p:nvSpPr>
        <p:spPr>
          <a:xfrm>
            <a:off x="5737442" y="3564811"/>
            <a:ext cx="27207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/>
              <a:t>FCC-he </a:t>
            </a:r>
            <a:r>
              <a:rPr lang="en-US" sz="1600" u="sng" dirty="0" err="1"/>
              <a:t>unpolarised</a:t>
            </a:r>
            <a:endParaRPr lang="en-US" sz="1600" u="sng" dirty="0"/>
          </a:p>
          <a:p>
            <a:r>
              <a:rPr lang="en-US" sz="1600" u="sng" dirty="0"/>
              <a:t>Cross section at 3.5 </a:t>
            </a:r>
            <a:r>
              <a:rPr lang="en-US" sz="1600" u="sng" dirty="0" err="1"/>
              <a:t>TeV</a:t>
            </a:r>
            <a:r>
              <a:rPr lang="en-US" sz="1600" u="sng" dirty="0"/>
              <a:t>:</a:t>
            </a:r>
          </a:p>
          <a:p>
            <a:endParaRPr lang="en-US" sz="1600" dirty="0"/>
          </a:p>
          <a:p>
            <a:r>
              <a:rPr lang="en-US" sz="1600" dirty="0"/>
              <a:t>total : 0.7 </a:t>
            </a:r>
            <a:r>
              <a:rPr lang="en-US" sz="1600" dirty="0" err="1"/>
              <a:t>fb</a:t>
            </a:r>
            <a:endParaRPr lang="en-US" sz="1600" dirty="0"/>
          </a:p>
          <a:p>
            <a:r>
              <a:rPr lang="en-US" sz="1600" dirty="0" err="1"/>
              <a:t>fiducial</a:t>
            </a:r>
            <a:r>
              <a:rPr lang="en-US" sz="1600" dirty="0"/>
              <a:t> : 0.2 </a:t>
            </a:r>
            <a:r>
              <a:rPr lang="en-US" sz="1600" dirty="0" err="1"/>
              <a:t>fb</a:t>
            </a:r>
            <a:endParaRPr lang="en-US" sz="1600" dirty="0"/>
          </a:p>
          <a:p>
            <a:r>
              <a:rPr lang="en-US" sz="1600" dirty="0"/>
              <a:t>using  </a:t>
            </a:r>
            <a:r>
              <a:rPr lang="en-US" sz="1600" dirty="0" err="1"/>
              <a:t>pt</a:t>
            </a:r>
            <a:r>
              <a:rPr lang="en-US" sz="1600" dirty="0"/>
              <a:t>(</a:t>
            </a:r>
            <a:r>
              <a:rPr lang="en-US" sz="1600" dirty="0" err="1"/>
              <a:t>b,j</a:t>
            </a:r>
            <a:r>
              <a:rPr lang="en-US" sz="1600" dirty="0"/>
              <a:t>)&gt;20 </a:t>
            </a:r>
            <a:r>
              <a:rPr lang="en-US" sz="1600" dirty="0" err="1"/>
              <a:t>GeV</a:t>
            </a:r>
            <a:endParaRPr lang="en-US" sz="1600" dirty="0"/>
          </a:p>
          <a:p>
            <a:r>
              <a:rPr lang="en-US" sz="1600" dirty="0"/>
              <a:t>ΔR(</a:t>
            </a:r>
            <a:r>
              <a:rPr lang="en-US" sz="1600" dirty="0" err="1"/>
              <a:t>j.b</a:t>
            </a:r>
            <a:r>
              <a:rPr lang="en-US" sz="1600" dirty="0"/>
              <a:t>)&gt;0.4</a:t>
            </a:r>
          </a:p>
          <a:p>
            <a:r>
              <a:rPr lang="en-US" sz="1600" dirty="0" err="1"/>
              <a:t>η</a:t>
            </a:r>
            <a:r>
              <a:rPr lang="en-US" sz="1600" dirty="0"/>
              <a:t>(j) &lt;5</a:t>
            </a:r>
          </a:p>
          <a:p>
            <a:r>
              <a:rPr lang="en-US" sz="1600" dirty="0" err="1"/>
              <a:t>η</a:t>
            </a:r>
            <a:r>
              <a:rPr lang="en-US" sz="1600" dirty="0"/>
              <a:t>(b) &lt;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80987" y="2424291"/>
            <a:ext cx="10688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New</a:t>
            </a:r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Tentative </a:t>
            </a:r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Studies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41600" y="5873135"/>
            <a:ext cx="3398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Require time for reliable result</a:t>
            </a:r>
          </a:p>
          <a:p>
            <a:r>
              <a:rPr lang="en-US" dirty="0" smtClean="0"/>
              <a:t>(detector, analysis, backgrounds..)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36132" y="6545297"/>
            <a:ext cx="3736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Uta</a:t>
            </a:r>
            <a:r>
              <a:rPr lang="en-US" sz="1400" dirty="0" smtClean="0"/>
              <a:t> Klein, Masahiro </a:t>
            </a:r>
            <a:r>
              <a:rPr lang="en-US" sz="1400" dirty="0" err="1" smtClean="0"/>
              <a:t>Khuze</a:t>
            </a:r>
            <a:r>
              <a:rPr lang="en-US" sz="1400" dirty="0" smtClean="0"/>
              <a:t>, Bruce </a:t>
            </a:r>
            <a:r>
              <a:rPr lang="en-US" sz="1400" dirty="0" err="1" smtClean="0"/>
              <a:t>Mellado</a:t>
            </a:r>
            <a:r>
              <a:rPr lang="en-US" sz="1400" dirty="0" smtClean="0"/>
              <a:t>  et 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11241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1349</Words>
  <Application>Microsoft Macintosh PowerPoint</Application>
  <PresentationFormat>On-screen Show (4:3)</PresentationFormat>
  <Paragraphs>322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Microsoft Equation</vt:lpstr>
      <vt:lpstr>Remarks on FCC-he</vt:lpstr>
      <vt:lpstr>Deep Inelastic Scattering [eh  e’X]</vt:lpstr>
      <vt:lpstr>High Q2</vt:lpstr>
      <vt:lpstr>Energy Frontier DIS</vt:lpstr>
      <vt:lpstr>Low x</vt:lpstr>
      <vt:lpstr>PDFs – example:  gluon xg at low x</vt:lpstr>
      <vt:lpstr>PowerPoint Presentation</vt:lpstr>
      <vt:lpstr>H  bbar</vt:lpstr>
      <vt:lpstr> HH and tHt in ep</vt:lpstr>
      <vt:lpstr>FCC-he Detector (B) – 0.1</vt:lpstr>
      <vt:lpstr>PowerPoint Presentation</vt:lpstr>
      <vt:lpstr>title</vt:lpstr>
      <vt:lpstr> </vt:lpstr>
      <vt:lpstr>Possible Developments and Discoveries</vt:lpstr>
      <vt:lpstr>New LHeC International Advisory Committee</vt:lpstr>
      <vt:lpstr>title</vt:lpstr>
      <vt:lpstr>New dreieck</vt:lpstr>
      <vt:lpstr>Top Quark Physics</vt:lpstr>
    </vt:vector>
  </TitlesOfParts>
  <Company>liverpool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max klein</dc:creator>
  <cp:lastModifiedBy>max klein</cp:lastModifiedBy>
  <cp:revision>28</cp:revision>
  <dcterms:created xsi:type="dcterms:W3CDTF">2014-07-03T14:47:23Z</dcterms:created>
  <dcterms:modified xsi:type="dcterms:W3CDTF">2014-07-04T05:54:40Z</dcterms:modified>
</cp:coreProperties>
</file>