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Microsoft_Equation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7" r:id="rId2"/>
    <p:sldId id="258" r:id="rId3"/>
    <p:sldId id="256" r:id="rId4"/>
    <p:sldId id="277" r:id="rId5"/>
    <p:sldId id="261" r:id="rId6"/>
    <p:sldId id="262" r:id="rId7"/>
    <p:sldId id="307" r:id="rId8"/>
    <p:sldId id="284" r:id="rId9"/>
    <p:sldId id="311" r:id="rId10"/>
    <p:sldId id="312" r:id="rId11"/>
    <p:sldId id="279" r:id="rId12"/>
    <p:sldId id="278" r:id="rId13"/>
    <p:sldId id="290" r:id="rId14"/>
    <p:sldId id="294" r:id="rId15"/>
    <p:sldId id="303" r:id="rId16"/>
    <p:sldId id="281" r:id="rId17"/>
    <p:sldId id="280" r:id="rId18"/>
    <p:sldId id="287" r:id="rId19"/>
    <p:sldId id="269" r:id="rId20"/>
    <p:sldId id="305" r:id="rId21"/>
    <p:sldId id="265" r:id="rId22"/>
    <p:sldId id="285" r:id="rId23"/>
    <p:sldId id="286" r:id="rId24"/>
    <p:sldId id="293" r:id="rId25"/>
    <p:sldId id="292" r:id="rId26"/>
    <p:sldId id="272" r:id="rId27"/>
    <p:sldId id="296" r:id="rId28"/>
    <p:sldId id="274" r:id="rId29"/>
    <p:sldId id="298" r:id="rId30"/>
    <p:sldId id="264" r:id="rId31"/>
    <p:sldId id="275" r:id="rId32"/>
    <p:sldId id="266" r:id="rId33"/>
    <p:sldId id="316" r:id="rId34"/>
    <p:sldId id="295" r:id="rId35"/>
    <p:sldId id="304" r:id="rId36"/>
    <p:sldId id="309" r:id="rId37"/>
    <p:sldId id="314" r:id="rId38"/>
    <p:sldId id="313" r:id="rId39"/>
    <p:sldId id="310" r:id="rId40"/>
    <p:sldId id="299" r:id="rId41"/>
    <p:sldId id="300" r:id="rId42"/>
    <p:sldId id="273" r:id="rId43"/>
    <p:sldId id="315" r:id="rId44"/>
    <p:sldId id="301" r:id="rId45"/>
    <p:sldId id="283" r:id="rId46"/>
    <p:sldId id="308" r:id="rId47"/>
    <p:sldId id="267" r:id="rId48"/>
    <p:sldId id="291" r:id="rId49"/>
    <p:sldId id="270" r:id="rId50"/>
    <p:sldId id="271" r:id="rId51"/>
    <p:sldId id="288" r:id="rId52"/>
    <p:sldId id="289" r:id="rId53"/>
    <p:sldId id="260" r:id="rId54"/>
    <p:sldId id="282" r:id="rId55"/>
    <p:sldId id="263" r:id="rId56"/>
    <p:sldId id="276" r:id="rId57"/>
    <p:sldId id="318" r:id="rId58"/>
    <p:sldId id="306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1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png"/><Relationship Id="rId2" Type="http://schemas.openxmlformats.org/officeDocument/2006/relationships/image" Target="../media/image9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33A38-8234-C543-BD7E-329EF1FBAF42}" type="datetimeFigureOut">
              <a:rPr lang="en-US" smtClean="0"/>
              <a:t>5/27/14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0494D-6034-BE4D-8B0F-9ED9C3D1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2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130D8-53A2-5D4B-A2C6-DCABE390468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E3F9-458C-A949-817B-76BADA979311}" type="datetimeFigureOut">
              <a:rPr lang="en-US" smtClean="0"/>
              <a:t>5/26/14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EC0B-B9C5-3F4C-B0EB-CD481D05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2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E3F9-458C-A949-817B-76BADA979311}" type="datetimeFigureOut">
              <a:rPr lang="en-US" smtClean="0"/>
              <a:t>5/26/14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EC0B-B9C5-3F4C-B0EB-CD481D05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1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E3F9-458C-A949-817B-76BADA979311}" type="datetimeFigureOut">
              <a:rPr lang="en-US" smtClean="0"/>
              <a:t>5/26/14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EC0B-B9C5-3F4C-B0EB-CD481D05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3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E3F9-458C-A949-817B-76BADA979311}" type="datetimeFigureOut">
              <a:rPr lang="en-US" smtClean="0"/>
              <a:t>5/26/14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EC0B-B9C5-3F4C-B0EB-CD481D05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9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E3F9-458C-A949-817B-76BADA979311}" type="datetimeFigureOut">
              <a:rPr lang="en-US" smtClean="0"/>
              <a:t>5/26/14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EC0B-B9C5-3F4C-B0EB-CD481D05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0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E3F9-458C-A949-817B-76BADA979311}" type="datetimeFigureOut">
              <a:rPr lang="en-US" smtClean="0"/>
              <a:t>5/26/14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EC0B-B9C5-3F4C-B0EB-CD481D05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E3F9-458C-A949-817B-76BADA979311}" type="datetimeFigureOut">
              <a:rPr lang="en-US" smtClean="0"/>
              <a:t>5/26/14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EC0B-B9C5-3F4C-B0EB-CD481D05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2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E3F9-458C-A949-817B-76BADA979311}" type="datetimeFigureOut">
              <a:rPr lang="en-US" smtClean="0"/>
              <a:t>5/26/14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EC0B-B9C5-3F4C-B0EB-CD481D05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4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E3F9-458C-A949-817B-76BADA979311}" type="datetimeFigureOut">
              <a:rPr lang="en-US" smtClean="0"/>
              <a:t>5/26/14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EC0B-B9C5-3F4C-B0EB-CD481D05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7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E3F9-458C-A949-817B-76BADA979311}" type="datetimeFigureOut">
              <a:rPr lang="en-US" smtClean="0"/>
              <a:t>5/26/14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EC0B-B9C5-3F4C-B0EB-CD481D05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8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E3F9-458C-A949-817B-76BADA979311}" type="datetimeFigureOut">
              <a:rPr lang="en-US" smtClean="0"/>
              <a:t>5/26/14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EC0B-B9C5-3F4C-B0EB-CD481D05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E3F9-458C-A949-817B-76BADA979311}" type="datetimeFigureOut">
              <a:rPr lang="en-US" smtClean="0"/>
              <a:t>5/26/14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4EC0B-B9C5-3F4C-B0EB-CD481D05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hyperlink" Target="http://lhec.web.cern.ch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3.emf"/><Relationship Id="rId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Relationship Id="rId3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9.png"/><Relationship Id="rId20" Type="http://schemas.openxmlformats.org/officeDocument/2006/relationships/image" Target="../media/image110.png"/><Relationship Id="rId21" Type="http://schemas.openxmlformats.org/officeDocument/2006/relationships/image" Target="../media/image111.png"/><Relationship Id="rId22" Type="http://schemas.openxmlformats.org/officeDocument/2006/relationships/oleObject" Target="???" TargetMode="External"/><Relationship Id="rId23" Type="http://schemas.openxmlformats.org/officeDocument/2006/relationships/image" Target="../media/image91.png"/><Relationship Id="rId24" Type="http://schemas.openxmlformats.org/officeDocument/2006/relationships/image" Target="../media/image92.png"/><Relationship Id="rId25" Type="http://schemas.openxmlformats.org/officeDocument/2006/relationships/image" Target="../media/image23.png"/><Relationship Id="rId26" Type="http://schemas.openxmlformats.org/officeDocument/2006/relationships/image" Target="../media/image112.jpeg"/><Relationship Id="rId10" Type="http://schemas.openxmlformats.org/officeDocument/2006/relationships/image" Target="../media/image100.wmf"/><Relationship Id="rId11" Type="http://schemas.openxmlformats.org/officeDocument/2006/relationships/image" Target="../media/image101.png"/><Relationship Id="rId12" Type="http://schemas.openxmlformats.org/officeDocument/2006/relationships/image" Target="../media/image102.jpeg"/><Relationship Id="rId13" Type="http://schemas.openxmlformats.org/officeDocument/2006/relationships/image" Target="../media/image103.jpeg"/><Relationship Id="rId14" Type="http://schemas.openxmlformats.org/officeDocument/2006/relationships/image" Target="../media/image104.jpeg"/><Relationship Id="rId15" Type="http://schemas.openxmlformats.org/officeDocument/2006/relationships/image" Target="../media/image105.png"/><Relationship Id="rId16" Type="http://schemas.openxmlformats.org/officeDocument/2006/relationships/image" Target="../media/image106.png"/><Relationship Id="rId17" Type="http://schemas.openxmlformats.org/officeDocument/2006/relationships/image" Target="../media/image107.jpeg"/><Relationship Id="rId18" Type="http://schemas.openxmlformats.org/officeDocument/2006/relationships/image" Target="../media/image108.png"/><Relationship Id="rId19" Type="http://schemas.openxmlformats.org/officeDocument/2006/relationships/image" Target="../media/image109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3.png"/><Relationship Id="rId4" Type="http://schemas.openxmlformats.org/officeDocument/2006/relationships/image" Target="../media/image94.jpeg"/><Relationship Id="rId5" Type="http://schemas.openxmlformats.org/officeDocument/2006/relationships/image" Target="../media/image95.jpeg"/><Relationship Id="rId6" Type="http://schemas.openxmlformats.org/officeDocument/2006/relationships/image" Target="../media/image96.jpeg"/><Relationship Id="rId7" Type="http://schemas.openxmlformats.org/officeDocument/2006/relationships/image" Target="../media/image97.jpeg"/><Relationship Id="rId8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254" y="274492"/>
            <a:ext cx="8477762" cy="115815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Energy Frontier DIS</a:t>
            </a:r>
            <a:br>
              <a:rPr lang="en-US" sz="3200" dirty="0" smtClean="0">
                <a:solidFill>
                  <a:srgbClr val="000090"/>
                </a:solidFill>
              </a:rPr>
            </a:br>
            <a:r>
              <a:rPr lang="en-US" sz="3200" dirty="0" smtClean="0">
                <a:solidFill>
                  <a:srgbClr val="000090"/>
                </a:solidFill>
              </a:rPr>
              <a:t>Studies on Physics with the </a:t>
            </a:r>
            <a:r>
              <a:rPr lang="en-US" sz="3200" dirty="0" err="1" smtClean="0">
                <a:solidFill>
                  <a:srgbClr val="000090"/>
                </a:solidFill>
              </a:rPr>
              <a:t>LHeC</a:t>
            </a:r>
            <a:r>
              <a:rPr lang="en-US" sz="3200" dirty="0" smtClean="0">
                <a:solidFill>
                  <a:srgbClr val="000090"/>
                </a:solidFill>
              </a:rPr>
              <a:t> and the </a:t>
            </a:r>
            <a:r>
              <a:rPr lang="en-US" sz="3200" dirty="0" err="1" smtClean="0">
                <a:solidFill>
                  <a:srgbClr val="000090"/>
                </a:solidFill>
              </a:rPr>
              <a:t>FCC_he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1667" y="1740373"/>
            <a:ext cx="2614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Max Klein</a:t>
            </a:r>
          </a:p>
          <a:p>
            <a:pPr algn="ctr"/>
            <a:r>
              <a:rPr lang="en-US" dirty="0" smtClean="0"/>
              <a:t>U Liverpool and CERN</a:t>
            </a:r>
          </a:p>
          <a:p>
            <a:pPr algn="ctr"/>
            <a:r>
              <a:rPr lang="en-US" dirty="0" smtClean="0"/>
              <a:t>For the </a:t>
            </a:r>
            <a:r>
              <a:rPr lang="en-US" dirty="0" err="1" smtClean="0"/>
              <a:t>LHeC</a:t>
            </a:r>
            <a:r>
              <a:rPr lang="en-US" dirty="0" smtClean="0"/>
              <a:t> Study Group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5416" y="5825268"/>
            <a:ext cx="606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Talk at the 1</a:t>
            </a:r>
            <a:r>
              <a:rPr lang="en-US" baseline="30000" dirty="0" smtClean="0">
                <a:solidFill>
                  <a:srgbClr val="000090"/>
                </a:solidFill>
              </a:rPr>
              <a:t>st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FCC_hh</a:t>
            </a:r>
            <a:r>
              <a:rPr lang="en-US" dirty="0" smtClean="0">
                <a:solidFill>
                  <a:srgbClr val="000090"/>
                </a:solidFill>
              </a:rPr>
              <a:t> Workshop, CERN, Geneva, 27. May 2014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3595" y="2938061"/>
            <a:ext cx="23921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Beyond HERA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QCD (PDFs)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Nuclear Structure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Electroweak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Higgs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BSM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A Way Forward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0" y="4089581"/>
            <a:ext cx="1398210" cy="8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logo-FCC-0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66" y="4197319"/>
            <a:ext cx="1943729" cy="8121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9705" y="6360772"/>
            <a:ext cx="240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http://lhec.web.cern.ch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11210" y="6360772"/>
            <a:ext cx="331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 </a:t>
            </a:r>
            <a:r>
              <a:rPr lang="en-US" dirty="0">
                <a:sym typeface="Wingdings"/>
              </a:rPr>
              <a:t>n</a:t>
            </a:r>
            <a:r>
              <a:rPr lang="en-US" dirty="0" smtClean="0"/>
              <a:t>ew web page since  weekend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3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5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27" y="1189336"/>
            <a:ext cx="372991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454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9" y="1124744"/>
            <a:ext cx="3806825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1905000" cy="228600"/>
          </a:xfrm>
        </p:spPr>
        <p:txBody>
          <a:bodyPr/>
          <a:lstStyle/>
          <a:p>
            <a:r>
              <a:rPr lang="en-US" dirty="0" smtClean="0"/>
              <a:t> </a:t>
            </a:r>
            <a:fld id="{0C4D6DCE-85D2-EC42-B3AA-8B374B0327D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608"/>
            <a:ext cx="8229600" cy="418059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26A9FB"/>
                </a:solidFill>
              </a:rPr>
              <a:t>Valence </a:t>
            </a:r>
            <a:r>
              <a:rPr lang="en-US" sz="3200" dirty="0" smtClean="0">
                <a:solidFill>
                  <a:srgbClr val="26A9FB"/>
                </a:solidFill>
              </a:rPr>
              <a:t>quark distributions</a:t>
            </a:r>
            <a:endParaRPr lang="en-US" sz="3200" dirty="0">
              <a:solidFill>
                <a:srgbClr val="26A9FB"/>
              </a:solidFill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7294" y="1444432"/>
            <a:ext cx="2286000" cy="4574976"/>
          </a:xfrm>
        </p:spPr>
        <p:txBody>
          <a:bodyPr>
            <a:normAutofit fontScale="47500" lnSpcReduction="20000"/>
          </a:bodyPr>
          <a:lstStyle/>
          <a:p>
            <a:r>
              <a:rPr lang="en-US" sz="2900" dirty="0"/>
              <a:t>Current knowledge is limited at high x:</a:t>
            </a:r>
          </a:p>
          <a:p>
            <a:pPr lvl="1"/>
            <a:r>
              <a:rPr lang="en-US" sz="2900" dirty="0" err="1"/>
              <a:t>Lumi</a:t>
            </a:r>
            <a:r>
              <a:rPr lang="en-US" sz="2900" dirty="0"/>
              <a:t> barrier</a:t>
            </a:r>
          </a:p>
          <a:p>
            <a:pPr lvl="1"/>
            <a:r>
              <a:rPr lang="en-US" sz="2900" dirty="0"/>
              <a:t>challenging systematic</a:t>
            </a:r>
          </a:p>
          <a:p>
            <a:pPr lvl="1"/>
            <a:r>
              <a:rPr lang="en-US" sz="2900" dirty="0"/>
              <a:t>nuclear </a:t>
            </a:r>
            <a:r>
              <a:rPr lang="en-US" sz="2900" dirty="0" smtClean="0"/>
              <a:t>effects</a:t>
            </a:r>
          </a:p>
          <a:p>
            <a:pPr lvl="1"/>
            <a:r>
              <a:rPr lang="en-US" sz="2900" dirty="0" smtClean="0"/>
              <a:t>Effects of higher</a:t>
            </a:r>
          </a:p>
          <a:p>
            <a:pPr marL="457200" lvl="1" indent="0">
              <a:buNone/>
            </a:pPr>
            <a:r>
              <a:rPr lang="en-US" sz="2900" dirty="0" smtClean="0"/>
              <a:t>      twists </a:t>
            </a:r>
            <a:endParaRPr lang="en-US" sz="2900" dirty="0"/>
          </a:p>
          <a:p>
            <a:pPr>
              <a:buFont typeface="Wingdings" charset="0"/>
              <a:buNone/>
            </a:pPr>
            <a:r>
              <a:rPr lang="en-US" sz="2900" dirty="0"/>
              <a:t>	</a:t>
            </a:r>
            <a:endParaRPr lang="en-US" sz="2900" dirty="0" smtClean="0"/>
          </a:p>
          <a:p>
            <a:pPr>
              <a:buFont typeface="Wingdings" charset="0"/>
              <a:buNone/>
            </a:pPr>
            <a:endParaRPr lang="en-US" sz="2900" dirty="0"/>
          </a:p>
          <a:p>
            <a:pPr>
              <a:buFont typeface="Wingdings" charset="0"/>
              <a:buNone/>
            </a:pPr>
            <a:endParaRPr lang="en-US" sz="2900" dirty="0"/>
          </a:p>
          <a:p>
            <a:r>
              <a:rPr lang="en-US" sz="2900" dirty="0" err="1"/>
              <a:t>LHeC</a:t>
            </a:r>
            <a:r>
              <a:rPr lang="en-US" sz="2900" dirty="0"/>
              <a:t> could improve the knowledge of the valence at high x </a:t>
            </a:r>
            <a:r>
              <a:rPr lang="en-US" sz="2900" dirty="0" smtClean="0"/>
              <a:t>to a precision of:</a:t>
            </a:r>
          </a:p>
          <a:p>
            <a:pPr lvl="1"/>
            <a:r>
              <a:rPr lang="en-US" sz="2900" dirty="0" smtClean="0"/>
              <a:t>2% (</a:t>
            </a:r>
            <a:r>
              <a:rPr lang="en-US" sz="2900" dirty="0" err="1" smtClean="0"/>
              <a:t>uval</a:t>
            </a:r>
            <a:r>
              <a:rPr lang="en-US" sz="2900" dirty="0" smtClean="0"/>
              <a:t>) x=0.8</a:t>
            </a:r>
          </a:p>
          <a:p>
            <a:pPr lvl="1"/>
            <a:r>
              <a:rPr lang="en-US" sz="2900" dirty="0" smtClean="0"/>
              <a:t>4% (</a:t>
            </a:r>
            <a:r>
              <a:rPr lang="en-US" sz="2900" dirty="0" err="1" smtClean="0"/>
              <a:t>dval</a:t>
            </a:r>
            <a:r>
              <a:rPr lang="en-US" sz="2900" dirty="0" smtClean="0"/>
              <a:t>) x=0.8</a:t>
            </a:r>
            <a:endParaRPr lang="en-US" sz="2900" dirty="0"/>
          </a:p>
          <a:p>
            <a:endParaRPr lang="en-US" sz="2900" dirty="0"/>
          </a:p>
          <a:p>
            <a:pPr marL="400050" lvl="1" indent="0">
              <a:buNone/>
            </a:pPr>
            <a:r>
              <a:rPr lang="en-US" sz="2900" dirty="0" smtClean="0">
                <a:solidFill>
                  <a:srgbClr val="26A9FB"/>
                </a:solidFill>
              </a:rPr>
              <a:t>Important for d/u limit clarification</a:t>
            </a:r>
            <a:endParaRPr lang="en-US" sz="2900" dirty="0">
              <a:solidFill>
                <a:srgbClr val="26A9FB"/>
              </a:solidFill>
            </a:endParaRPr>
          </a:p>
          <a:p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</p:txBody>
      </p:sp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3442029" y="620689"/>
            <a:ext cx="1080119" cy="369332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Now…</a:t>
            </a:r>
            <a:endParaRPr lang="en-US" dirty="0">
              <a:latin typeface="+mj-lt"/>
            </a:endParaRPr>
          </a:p>
        </p:txBody>
      </p:sp>
      <p:sp>
        <p:nvSpPr>
          <p:cNvPr id="445448" name="Rectangle 8"/>
          <p:cNvSpPr>
            <a:spLocks noChangeArrowheads="1"/>
          </p:cNvSpPr>
          <p:nvPr/>
        </p:nvSpPr>
        <p:spPr bwMode="auto">
          <a:xfrm>
            <a:off x="4572000" y="2917529"/>
            <a:ext cx="573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dval</a:t>
            </a:r>
            <a:endParaRPr lang="en-US" dirty="0"/>
          </a:p>
        </p:txBody>
      </p:sp>
      <p:sp>
        <p:nvSpPr>
          <p:cNvPr id="445449" name="Rectangle 9"/>
          <p:cNvSpPr>
            <a:spLocks noChangeArrowheads="1"/>
          </p:cNvSpPr>
          <p:nvPr/>
        </p:nvSpPr>
        <p:spPr bwMode="auto">
          <a:xfrm>
            <a:off x="4572000" y="4357689"/>
            <a:ext cx="573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uval</a:t>
            </a:r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164288" y="5869857"/>
            <a:ext cx="573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dval</a:t>
            </a:r>
            <a:endParaRPr lang="en-US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895446" y="2887912"/>
            <a:ext cx="573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uval</a:t>
            </a:r>
            <a:endParaRPr lang="en-US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097820" y="692697"/>
            <a:ext cx="1080119" cy="369332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…Then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850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Voica</a:t>
            </a:r>
            <a:r>
              <a:rPr lang="en-US" dirty="0"/>
              <a:t> </a:t>
            </a:r>
            <a:r>
              <a:rPr lang="en-US" dirty="0" err="1"/>
              <a:t>Radescu</a:t>
            </a:r>
            <a:r>
              <a:rPr lang="en-US" dirty="0">
                <a:solidFill>
                  <a:srgbClr val="B11629"/>
                </a:solidFill>
              </a:rPr>
              <a:t>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2F6-692D-7E40-B049-76681DA73FF4}" type="slidenum">
              <a:rPr lang="en-US"/>
              <a:pPr/>
              <a:t>11</a:t>
            </a:fld>
            <a:endParaRPr lang="en-US">
              <a:solidFill>
                <a:srgbClr val="B11629"/>
              </a:solidFill>
            </a:endParaRPr>
          </a:p>
        </p:txBody>
      </p:sp>
      <p:sp>
        <p:nvSpPr>
          <p:cNvPr id="1249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769"/>
          </a:xfrm>
        </p:spPr>
        <p:txBody>
          <a:bodyPr/>
          <a:lstStyle/>
          <a:p>
            <a:r>
              <a:rPr lang="en-US" sz="3200" dirty="0">
                <a:solidFill>
                  <a:srgbClr val="26A9FB"/>
                </a:solidFill>
              </a:rPr>
              <a:t>Unconstrained </a:t>
            </a:r>
            <a:r>
              <a:rPr lang="en-US" sz="3200" dirty="0" smtClean="0">
                <a:solidFill>
                  <a:srgbClr val="26A9FB"/>
                </a:solidFill>
              </a:rPr>
              <a:t>setting at low x</a:t>
            </a:r>
            <a:endParaRPr lang="en-US" sz="3200" dirty="0">
              <a:solidFill>
                <a:srgbClr val="26A9FB"/>
              </a:solidFill>
            </a:endParaRPr>
          </a:p>
        </p:txBody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69835" y="957360"/>
            <a:ext cx="8274685" cy="65563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Usual assumptions for light quark decomposition at low x may not necessary hold.</a:t>
            </a:r>
          </a:p>
          <a:p>
            <a:pPr>
              <a:lnSpc>
                <a:spcPct val="90000"/>
              </a:lnSpc>
            </a:pPr>
            <a:r>
              <a:rPr lang="en-US" sz="4000" dirty="0"/>
              <a:t>Relaxing the assumption at low </a:t>
            </a:r>
            <a:r>
              <a:rPr lang="en-US" sz="4000" dirty="0" smtClean="0"/>
              <a:t>x that </a:t>
            </a:r>
            <a:r>
              <a:rPr lang="en-US" sz="4000" b="1" dirty="0"/>
              <a:t>u=d</a:t>
            </a:r>
            <a:r>
              <a:rPr lang="en-US" sz="4000" dirty="0"/>
              <a:t> , we observe that uncertainties escalate</a:t>
            </a:r>
            <a:r>
              <a:rPr lang="en-US" sz="1800" dirty="0"/>
              <a:t>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24932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2"/>
            <a:ext cx="45720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4933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572000" cy="322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4934" name="Rectangle 1030"/>
          <p:cNvSpPr>
            <a:spLocks noChangeArrowheads="1"/>
          </p:cNvSpPr>
          <p:nvPr/>
        </p:nvSpPr>
        <p:spPr bwMode="auto">
          <a:xfrm>
            <a:off x="180424" y="4942730"/>
            <a:ext cx="8368811" cy="15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One </a:t>
            </a:r>
            <a:r>
              <a:rPr lang="en-US" sz="1600" dirty="0">
                <a:latin typeface="Calibri"/>
                <a:cs typeface="Calibri"/>
              </a:rPr>
              <a:t>can see that for HERA data, if we relax the low x constraint on u and </a:t>
            </a:r>
            <a:r>
              <a:rPr lang="en-US" sz="1600" dirty="0" err="1">
                <a:latin typeface="Calibri"/>
                <a:cs typeface="Calibri"/>
              </a:rPr>
              <a:t>d</a:t>
            </a:r>
            <a:r>
              <a:rPr lang="en-US" sz="1600" dirty="0" err="1" smtClean="0">
                <a:latin typeface="Calibri"/>
                <a:cs typeface="Calibri"/>
              </a:rPr>
              <a:t>,the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errors are increased </a:t>
            </a:r>
            <a:r>
              <a:rPr lang="en-US" sz="1600" dirty="0" smtClean="0">
                <a:latin typeface="Calibri"/>
                <a:cs typeface="Calibri"/>
              </a:rPr>
              <a:t>tremendously!</a:t>
            </a:r>
            <a:endParaRPr lang="en-US" sz="1600" dirty="0">
              <a:latin typeface="Calibri"/>
              <a:cs typeface="Calibri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However</a:t>
            </a:r>
            <a:r>
              <a:rPr lang="en-US" sz="1600" dirty="0">
                <a:latin typeface="Calibri"/>
                <a:cs typeface="Calibri"/>
              </a:rPr>
              <a:t>, when adding the </a:t>
            </a:r>
            <a:r>
              <a:rPr lang="en-US" sz="1600" dirty="0" err="1">
                <a:latin typeface="Calibri"/>
                <a:cs typeface="Calibri"/>
              </a:rPr>
              <a:t>LHeC</a:t>
            </a:r>
            <a:r>
              <a:rPr lang="en-US" sz="1600" dirty="0">
                <a:latin typeface="Calibri"/>
                <a:cs typeface="Calibri"/>
              </a:rPr>
              <a:t> simulated data, we observe that </a:t>
            </a:r>
            <a:r>
              <a:rPr lang="en-US" sz="1600" dirty="0" smtClean="0">
                <a:latin typeface="Calibri"/>
                <a:cs typeface="Calibri"/>
              </a:rPr>
              <a:t>uncertainties are </a:t>
            </a:r>
            <a:r>
              <a:rPr lang="en-US" sz="1600" dirty="0">
                <a:latin typeface="Calibri"/>
                <a:cs typeface="Calibri"/>
              </a:rPr>
              <a:t>visibly improved even without this </a:t>
            </a:r>
            <a:r>
              <a:rPr lang="en-US" sz="1600" dirty="0" smtClean="0">
                <a:latin typeface="Calibri"/>
                <a:cs typeface="Calibri"/>
              </a:rPr>
              <a:t>assumption.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Further </a:t>
            </a:r>
            <a:r>
              <a:rPr lang="en-US" sz="1600" dirty="0">
                <a:latin typeface="Calibri"/>
                <a:cs typeface="Calibri"/>
              </a:rPr>
              <a:t>important cross </a:t>
            </a:r>
            <a:r>
              <a:rPr lang="en-US" sz="1600" dirty="0" smtClean="0">
                <a:latin typeface="Calibri"/>
                <a:cs typeface="Calibri"/>
              </a:rPr>
              <a:t>check comes </a:t>
            </a:r>
            <a:r>
              <a:rPr lang="en-US" sz="1600" dirty="0">
                <a:latin typeface="Calibri"/>
                <a:cs typeface="Calibri"/>
              </a:rPr>
              <a:t>from the deuteron measurements, with </a:t>
            </a:r>
            <a:r>
              <a:rPr lang="en-US" sz="1600" dirty="0" smtClean="0">
                <a:latin typeface="Calibri"/>
                <a:cs typeface="Calibri"/>
              </a:rPr>
              <a:t>tagged </a:t>
            </a:r>
            <a:r>
              <a:rPr lang="en-US" sz="1600" dirty="0">
                <a:latin typeface="Calibri"/>
                <a:cs typeface="Calibri"/>
              </a:rPr>
              <a:t>spectator and </a:t>
            </a:r>
            <a:r>
              <a:rPr lang="en-US" sz="1600" dirty="0" smtClean="0">
                <a:latin typeface="Calibri"/>
                <a:cs typeface="Calibri"/>
              </a:rPr>
              <a:t>controlling </a:t>
            </a:r>
            <a:r>
              <a:rPr lang="en-US" sz="1600" dirty="0">
                <a:latin typeface="Calibri"/>
                <a:cs typeface="Calibri"/>
              </a:rPr>
              <a:t>shadowing with </a:t>
            </a:r>
            <a:r>
              <a:rPr lang="en-US" sz="1600" dirty="0" smtClean="0">
                <a:latin typeface="Calibri"/>
                <a:cs typeface="Calibri"/>
              </a:rPr>
              <a:t>diffraction…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2679" y="3933057"/>
            <a:ext cx="184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constrained (u=d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737823" y="3933057"/>
            <a:ext cx="153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unconstrained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6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973"/>
            <a:ext cx="6715429" cy="74700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 Strange Quark Distribution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46" y="799973"/>
            <a:ext cx="5656117" cy="5019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633" y="1803788"/>
            <a:ext cx="941385" cy="580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1198" y="951327"/>
            <a:ext cx="2151588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luminosity</a:t>
            </a:r>
          </a:p>
          <a:p>
            <a:endParaRPr lang="en-US" dirty="0"/>
          </a:p>
          <a:p>
            <a:r>
              <a:rPr lang="en-US" dirty="0" smtClean="0"/>
              <a:t>High Q</a:t>
            </a:r>
            <a:r>
              <a:rPr lang="en-US" baseline="30000" dirty="0" smtClean="0"/>
              <a:t>2</a:t>
            </a:r>
          </a:p>
          <a:p>
            <a:endParaRPr lang="en-US" baseline="30000" dirty="0"/>
          </a:p>
          <a:p>
            <a:r>
              <a:rPr lang="en-US" dirty="0" smtClean="0"/>
              <a:t>Small beam spot</a:t>
            </a:r>
          </a:p>
          <a:p>
            <a:endParaRPr lang="en-US" dirty="0"/>
          </a:p>
          <a:p>
            <a:r>
              <a:rPr lang="en-US" dirty="0" smtClean="0"/>
              <a:t>Modern Silicon</a:t>
            </a:r>
          </a:p>
          <a:p>
            <a:endParaRPr lang="en-US" dirty="0"/>
          </a:p>
          <a:p>
            <a:r>
              <a:rPr lang="en-US" dirty="0" smtClean="0"/>
              <a:t>NO pile-up..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First (x,Q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m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easurement of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t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he (anti-)strange 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d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ensity, HQ valence?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x </a:t>
            </a:r>
            <a:r>
              <a:rPr lang="en-US" dirty="0" smtClean="0">
                <a:latin typeface="Century Gothic"/>
                <a:cs typeface="Century Gothic"/>
                <a:sym typeface="Wingdings"/>
              </a:rPr>
              <a:t> = </a:t>
            </a:r>
            <a:r>
              <a:rPr lang="en-US" dirty="0" smtClean="0">
                <a:sym typeface="Wingdings"/>
              </a:rPr>
              <a:t>10</a:t>
            </a:r>
            <a:r>
              <a:rPr lang="en-US" baseline="30000" dirty="0" smtClean="0">
                <a:sym typeface="Wingdings"/>
              </a:rPr>
              <a:t>-4</a:t>
            </a:r>
            <a:r>
              <a:rPr lang="en-US" dirty="0" smtClean="0">
                <a:sym typeface="Wingdings"/>
              </a:rPr>
              <a:t> .. 0.05</a:t>
            </a:r>
          </a:p>
          <a:p>
            <a:r>
              <a:rPr lang="en-US" dirty="0" smtClean="0">
                <a:sym typeface="Wingdings"/>
              </a:rPr>
              <a:t>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= 100 – 10</a:t>
            </a:r>
            <a:r>
              <a:rPr lang="en-US" baseline="30000" dirty="0" smtClean="0">
                <a:sym typeface="Wingdings"/>
              </a:rPr>
              <a:t>5 </a:t>
            </a:r>
            <a:r>
              <a:rPr lang="en-US" dirty="0" smtClean="0">
                <a:sym typeface="Wingdings"/>
              </a:rPr>
              <a:t>GeV</a:t>
            </a:r>
            <a:r>
              <a:rPr lang="en-US" baseline="30000" dirty="0" smtClean="0">
                <a:sym typeface="Wingdings"/>
              </a:rPr>
              <a:t>2</a:t>
            </a:r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011" y="6283047"/>
            <a:ext cx="8763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Initial study (CDR): Charm tagging efficiency of 10% and 1% light quark background in impact parameter 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19" y="3154202"/>
            <a:ext cx="2266487" cy="179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1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8137" y="355600"/>
            <a:ext cx="49761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+mj-lt"/>
                <a:cs typeface="Baskerville"/>
              </a:rPr>
              <a:t>F</a:t>
            </a:r>
            <a:r>
              <a:rPr lang="en-US" sz="3200" baseline="-25000" dirty="0" smtClean="0">
                <a:solidFill>
                  <a:srgbClr val="0000FF"/>
                </a:solidFill>
                <a:latin typeface="+mj-lt"/>
                <a:cs typeface="Baskerville"/>
              </a:rPr>
              <a:t>2</a:t>
            </a:r>
            <a:r>
              <a:rPr lang="en-US" sz="3200" baseline="30000" dirty="0" smtClean="0">
                <a:solidFill>
                  <a:srgbClr val="0000FF"/>
                </a:solidFill>
                <a:latin typeface="+mj-lt"/>
                <a:cs typeface="Baskerville"/>
              </a:rPr>
              <a:t>charm</a:t>
            </a:r>
            <a:r>
              <a:rPr lang="en-US" sz="3200" dirty="0" smtClean="0">
                <a:solidFill>
                  <a:srgbClr val="0000FF"/>
                </a:solidFill>
                <a:latin typeface="+mj-lt"/>
                <a:cs typeface="Baskerville"/>
              </a:rPr>
              <a:t> and F</a:t>
            </a:r>
            <a:r>
              <a:rPr lang="en-US" sz="3200" baseline="-25000" dirty="0" smtClean="0">
                <a:solidFill>
                  <a:srgbClr val="0000FF"/>
                </a:solidFill>
                <a:latin typeface="+mj-lt"/>
                <a:cs typeface="Baskerville"/>
              </a:rPr>
              <a:t>2</a:t>
            </a:r>
            <a:r>
              <a:rPr lang="en-US" sz="3200" baseline="30000" dirty="0" smtClean="0">
                <a:solidFill>
                  <a:srgbClr val="0000FF"/>
                </a:solidFill>
                <a:latin typeface="+mj-lt"/>
                <a:cs typeface="Baskerville"/>
              </a:rPr>
              <a:t>beauty</a:t>
            </a:r>
            <a:r>
              <a:rPr lang="en-US" sz="3200" dirty="0" smtClean="0">
                <a:solidFill>
                  <a:srgbClr val="0000FF"/>
                </a:solidFill>
                <a:latin typeface="+mj-lt"/>
                <a:cs typeface="Baskerville"/>
              </a:rPr>
              <a:t> from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  <a:cs typeface="Baskerville"/>
              </a:rPr>
              <a:t>LHeC</a:t>
            </a:r>
            <a:endParaRPr lang="en-US" sz="3200" dirty="0">
              <a:solidFill>
                <a:srgbClr val="0000FF"/>
              </a:solidFill>
              <a:latin typeface="+mj-lt"/>
              <a:cs typeface="Baskervil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92" y="1257300"/>
            <a:ext cx="4042872" cy="472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738" y="1254162"/>
            <a:ext cx="4229948" cy="46299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760" y="5884076"/>
            <a:ext cx="838392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cs typeface="Baskerville"/>
              </a:rPr>
              <a:t>                 Hugely extended range and much improved precision </a:t>
            </a:r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  <a:cs typeface="Baskerville"/>
              </a:rPr>
              <a:t>δM</a:t>
            </a:r>
            <a:r>
              <a:rPr lang="en-US" sz="1600" b="1" baseline="-25000" dirty="0" err="1" smtClean="0">
                <a:solidFill>
                  <a:srgbClr val="0000FF"/>
                </a:solidFill>
                <a:cs typeface="Baskerville"/>
              </a:rPr>
              <a:t>c</a:t>
            </a:r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=60 HERA </a:t>
            </a:r>
            <a:r>
              <a:rPr lang="en-US" sz="1200" b="1" dirty="0" smtClean="0">
                <a:solidFill>
                  <a:srgbClr val="0000FF"/>
                </a:solidFill>
                <a:cs typeface="Baskerville"/>
                <a:sym typeface="Wingdings"/>
              </a:rPr>
              <a:t></a:t>
            </a:r>
            <a:r>
              <a:rPr lang="en-US" sz="1600" b="1" dirty="0" smtClean="0">
                <a:solidFill>
                  <a:srgbClr val="0000FF"/>
                </a:solidFill>
                <a:cs typeface="Baskerville"/>
                <a:sym typeface="Wingding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3 MeV) </a:t>
            </a:r>
          </a:p>
          <a:p>
            <a:pPr algn="ctr"/>
            <a:r>
              <a:rPr lang="en-US" sz="1600" dirty="0" smtClean="0">
                <a:cs typeface="Baskerville"/>
              </a:rPr>
              <a:t>  will pin down heavy quark </a:t>
            </a:r>
            <a:r>
              <a:rPr lang="en-US" sz="1600" dirty="0" err="1" smtClean="0">
                <a:cs typeface="Baskerville"/>
              </a:rPr>
              <a:t>behaviour</a:t>
            </a:r>
            <a:r>
              <a:rPr lang="en-US" sz="1600" dirty="0" smtClean="0">
                <a:cs typeface="Baskerville"/>
              </a:rPr>
              <a:t> at and far away from thresholds, crucial for precision </a:t>
            </a:r>
            <a:r>
              <a:rPr lang="en-US" sz="1600" dirty="0" err="1" smtClean="0">
                <a:cs typeface="Baskerville"/>
              </a:rPr>
              <a:t>t,H</a:t>
            </a:r>
            <a:r>
              <a:rPr lang="en-US" sz="1600" dirty="0" smtClean="0">
                <a:cs typeface="Baskerville"/>
              </a:rPr>
              <a:t>..</a:t>
            </a:r>
          </a:p>
          <a:p>
            <a:pPr algn="ctr"/>
            <a:r>
              <a:rPr lang="en-US" sz="1600" dirty="0" smtClean="0">
                <a:cs typeface="Baskerville"/>
              </a:rPr>
              <a:t>          In MSSM, Higgs is produced dominantly via bb </a:t>
            </a:r>
            <a:r>
              <a:rPr lang="en-US" sz="1600" dirty="0" smtClean="0">
                <a:cs typeface="Baskerville"/>
                <a:sym typeface="Wingdings"/>
              </a:rPr>
              <a:t> H (</a:t>
            </a:r>
            <a:r>
              <a:rPr lang="en-US" sz="1600" dirty="0" err="1" smtClean="0">
                <a:cs typeface="Baskerville"/>
                <a:sym typeface="Wingdings"/>
              </a:rPr>
              <a:t>Pumplin</a:t>
            </a:r>
            <a:r>
              <a:rPr lang="en-US" sz="1600" dirty="0" smtClean="0">
                <a:cs typeface="Baskerville"/>
                <a:sym typeface="Wingdings"/>
              </a:rPr>
              <a:t> et al) , but where is the MSSM..</a:t>
            </a:r>
            <a:endParaRPr lang="en-US" sz="1600" dirty="0"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88887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493"/>
            <a:ext cx="7772400" cy="7837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Top PDF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122" y="1699394"/>
            <a:ext cx="4280737" cy="4979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583" y="346392"/>
            <a:ext cx="1881617" cy="1353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31" y="1920801"/>
            <a:ext cx="4109491" cy="4359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13" y="235055"/>
            <a:ext cx="1782626" cy="16463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631" y="554543"/>
            <a:ext cx="709275" cy="6618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00722" y="1466856"/>
            <a:ext cx="672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TDF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1045" y="1058209"/>
            <a:ext cx="638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</a:rPr>
              <a:t>Vtb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631" y="6280732"/>
            <a:ext cx="3878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 VFNS - at very high Q</a:t>
            </a:r>
            <a:r>
              <a:rPr lang="en-US" b="1" baseline="30000" dirty="0" smtClean="0"/>
              <a:t>2</a:t>
            </a:r>
            <a:r>
              <a:rPr lang="en-US" b="1" dirty="0" smtClean="0"/>
              <a:t> top gets ‘light’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69081" y="2989882"/>
            <a:ext cx="20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omentum fraction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9046" y="168453"/>
            <a:ext cx="5487753" cy="78756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      </a:t>
            </a:r>
            <a:r>
              <a:rPr lang="en-US" sz="3200" dirty="0" err="1" smtClean="0"/>
              <a:t>FCC_hh</a:t>
            </a:r>
            <a:r>
              <a:rPr lang="en-US" sz="3200" dirty="0" smtClean="0"/>
              <a:t> and L(</a:t>
            </a:r>
            <a:r>
              <a:rPr lang="en-US" sz="3200" dirty="0" err="1" smtClean="0"/>
              <a:t>gg</a:t>
            </a:r>
            <a:r>
              <a:rPr lang="en-US" sz="3200" dirty="0" smtClean="0"/>
              <a:t>)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80" y="168454"/>
            <a:ext cx="3002680" cy="6152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595" y="1214655"/>
            <a:ext cx="5149416" cy="3446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8239" y="4701719"/>
            <a:ext cx="427912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know the PDFs much better than</a:t>
            </a:r>
          </a:p>
          <a:p>
            <a:r>
              <a:rPr lang="en-US" dirty="0"/>
              <a:t>s</a:t>
            </a:r>
            <a:r>
              <a:rPr lang="en-US" dirty="0" smtClean="0"/>
              <a:t>o far, for nucleon structure, q-g dynamics,</a:t>
            </a:r>
          </a:p>
          <a:p>
            <a:r>
              <a:rPr lang="en-US" dirty="0" smtClean="0"/>
              <a:t>Higgs, searches, future colliders FCC-</a:t>
            </a:r>
            <a:r>
              <a:rPr lang="en-US" dirty="0" err="1" smtClean="0"/>
              <a:t>hh</a:t>
            </a:r>
            <a:r>
              <a:rPr lang="en-US" dirty="0" smtClean="0"/>
              <a:t>,</a:t>
            </a:r>
          </a:p>
          <a:p>
            <a:r>
              <a:rPr lang="en-US"/>
              <a:t>a</a:t>
            </a:r>
            <a:r>
              <a:rPr lang="en-US" smtClean="0"/>
              <a:t>nd </a:t>
            </a:r>
            <a:r>
              <a:rPr lang="en-US" dirty="0" smtClean="0"/>
              <a:t>for the development of QCD.</a:t>
            </a:r>
          </a:p>
          <a:p>
            <a:r>
              <a:rPr lang="en-US" dirty="0" smtClean="0"/>
              <a:t>The LHC will provide further constraints</a:t>
            </a:r>
            <a:r>
              <a:rPr lang="en-US" dirty="0"/>
              <a:t> </a:t>
            </a:r>
            <a:r>
              <a:rPr lang="en-US" dirty="0" smtClean="0"/>
              <a:t>too</a:t>
            </a:r>
          </a:p>
          <a:p>
            <a:r>
              <a:rPr lang="en-US" dirty="0"/>
              <a:t>b</a:t>
            </a:r>
            <a:r>
              <a:rPr lang="en-US" dirty="0" smtClean="0"/>
              <a:t>ut cannot resolve them precisely (MCS).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0020" y="6376587"/>
            <a:ext cx="346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Snowmass13 QCD WG report  </a:t>
            </a:r>
            <a:r>
              <a:rPr lang="en-US" sz="1400" dirty="0" err="1" smtClean="0"/>
              <a:t>J.Rojo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226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664"/>
          </a:xfrm>
        </p:spPr>
        <p:txBody>
          <a:bodyPr>
            <a:normAutofit/>
          </a:bodyPr>
          <a:lstStyle/>
          <a:p>
            <a:r>
              <a:rPr lang="en-US" sz="3200" dirty="0" err="1"/>
              <a:t>x</a:t>
            </a:r>
            <a:r>
              <a:rPr lang="en-US" sz="3200" dirty="0" err="1" smtClean="0"/>
              <a:t>g</a:t>
            </a:r>
            <a:r>
              <a:rPr lang="en-US" sz="3200" dirty="0" smtClean="0"/>
              <a:t> at low x</a:t>
            </a:r>
            <a:endParaRPr lang="en-US" sz="3200" dirty="0"/>
          </a:p>
        </p:txBody>
      </p:sp>
      <p:pic>
        <p:nvPicPr>
          <p:cNvPr id="4" name="Picture 3" descr="q10x-3nou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98" y="912694"/>
            <a:ext cx="5756046" cy="5640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231739"/>
            <a:ext cx="210413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clue about </a:t>
            </a:r>
            <a:r>
              <a:rPr lang="en-US" dirty="0" err="1" smtClean="0"/>
              <a:t>xg</a:t>
            </a:r>
            <a:r>
              <a:rPr lang="en-US" dirty="0" smtClean="0"/>
              <a:t> </a:t>
            </a:r>
          </a:p>
          <a:p>
            <a:r>
              <a:rPr lang="en-US" dirty="0"/>
              <a:t>f</a:t>
            </a:r>
            <a:r>
              <a:rPr lang="en-US" dirty="0" smtClean="0"/>
              <a:t>or x &lt; 10</a:t>
            </a:r>
            <a:r>
              <a:rPr lang="en-US" baseline="30000" dirty="0" smtClean="0"/>
              <a:t>-4 </a:t>
            </a:r>
          </a:p>
          <a:p>
            <a:endParaRPr lang="en-US" baseline="30000" dirty="0"/>
          </a:p>
          <a:p>
            <a:r>
              <a:rPr lang="en-US" dirty="0" smtClean="0"/>
              <a:t>Evolution law may </a:t>
            </a:r>
          </a:p>
          <a:p>
            <a:r>
              <a:rPr lang="en-US" dirty="0"/>
              <a:t>n</a:t>
            </a:r>
            <a:r>
              <a:rPr lang="en-US" dirty="0" smtClean="0"/>
              <a:t>ot be DGLAP</a:t>
            </a:r>
          </a:p>
          <a:p>
            <a:endParaRPr lang="en-US" dirty="0"/>
          </a:p>
          <a:p>
            <a:r>
              <a:rPr lang="en-US" dirty="0" smtClean="0"/>
              <a:t>Affects FCC-</a:t>
            </a:r>
            <a:r>
              <a:rPr lang="en-US" dirty="0" err="1" smtClean="0"/>
              <a:t>pp</a:t>
            </a:r>
            <a:r>
              <a:rPr lang="en-US" dirty="0" smtClean="0"/>
              <a:t> rates</a:t>
            </a:r>
          </a:p>
          <a:p>
            <a:r>
              <a:rPr lang="en-US" dirty="0" smtClean="0"/>
              <a:t>because </a:t>
            </a:r>
          </a:p>
          <a:p>
            <a:r>
              <a:rPr lang="en-US" dirty="0" smtClean="0"/>
              <a:t>x=M/</a:t>
            </a:r>
            <a:r>
              <a:rPr lang="en-US" dirty="0" err="1" smtClean="0"/>
              <a:t>sqrt</a:t>
            </a:r>
            <a:r>
              <a:rPr lang="en-US" dirty="0" smtClean="0"/>
              <a:t>(s) </a:t>
            </a:r>
            <a:r>
              <a:rPr lang="en-US" dirty="0" err="1" smtClean="0"/>
              <a:t>exp</a:t>
            </a:r>
            <a:r>
              <a:rPr lang="en-US" dirty="0" smtClean="0"/>
              <a:t>(+-y)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2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97"/>
            <a:ext cx="8229600" cy="741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Gluon Saturation at Low x?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32" y="807260"/>
            <a:ext cx="3486128" cy="2643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00" y="3450964"/>
            <a:ext cx="3495360" cy="2428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614" y="863056"/>
            <a:ext cx="3266298" cy="5189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0881" y="1374209"/>
            <a:ext cx="557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LHeC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4373D5"/>
                </a:solidFill>
              </a:rPr>
              <a:t>H1</a:t>
            </a:r>
            <a:endParaRPr lang="en-US" sz="1400" dirty="0">
              <a:solidFill>
                <a:srgbClr val="4373D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066" y="5910039"/>
            <a:ext cx="7100622" cy="584776"/>
          </a:xfrm>
          <a:prstGeom prst="rect">
            <a:avLst/>
          </a:prstGeom>
          <a:noFill/>
          <a:ln>
            <a:solidFill>
              <a:srgbClr val="C79348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Gluon measurement down to x=10</a:t>
            </a:r>
            <a:r>
              <a:rPr lang="en-US" sz="1600" baseline="30000" dirty="0" smtClean="0"/>
              <a:t>-5</a:t>
            </a:r>
            <a:r>
              <a:rPr lang="en-US" sz="1600" dirty="0" smtClean="0"/>
              <a:t>, </a:t>
            </a:r>
            <a:r>
              <a:rPr lang="en-US" sz="1600" b="1" dirty="0" smtClean="0"/>
              <a:t>Saturation or no saturation </a:t>
            </a:r>
            <a:r>
              <a:rPr lang="en-US" sz="1600" dirty="0" smtClean="0"/>
              <a:t>(F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and precise F</a:t>
            </a:r>
            <a:r>
              <a:rPr lang="en-US" sz="1600" baseline="-25000" dirty="0" smtClean="0"/>
              <a:t>L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Non-linear evolution equations?  Relations to string theory, and </a:t>
            </a:r>
            <a:r>
              <a:rPr lang="en-US" sz="1600" b="1" dirty="0" smtClean="0"/>
              <a:t>SUSY at ~10 </a:t>
            </a:r>
            <a:r>
              <a:rPr lang="en-US" sz="1600" b="1" dirty="0" err="1" smtClean="0"/>
              <a:t>TeV</a:t>
            </a:r>
            <a:r>
              <a:rPr lang="en-US" sz="1600" dirty="0" smtClean="0"/>
              <a:t>?   </a:t>
            </a:r>
            <a:endParaRPr lang="en-US" sz="16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700647" y="6474246"/>
            <a:ext cx="3753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</a:t>
            </a:r>
            <a:r>
              <a:rPr lang="en-US" sz="1400" dirty="0" err="1" smtClean="0"/>
              <a:t>f</a:t>
            </a:r>
            <a:r>
              <a:rPr lang="en-US" sz="1400" dirty="0" smtClean="0"/>
              <a:t> </a:t>
            </a:r>
            <a:r>
              <a:rPr lang="en-US" sz="1400" dirty="0" err="1" smtClean="0"/>
              <a:t>H.Kowalski</a:t>
            </a:r>
            <a:r>
              <a:rPr lang="en-US" sz="1400" dirty="0" smtClean="0"/>
              <a:t>, </a:t>
            </a:r>
            <a:r>
              <a:rPr lang="en-US" sz="1400" dirty="0" err="1" smtClean="0"/>
              <a:t>L.Lipatov</a:t>
            </a:r>
            <a:r>
              <a:rPr lang="en-US" sz="1400" dirty="0" smtClean="0"/>
              <a:t>, </a:t>
            </a:r>
            <a:r>
              <a:rPr lang="en-US" sz="1400" dirty="0" err="1" smtClean="0"/>
              <a:t>D.Ross</a:t>
            </a:r>
            <a:r>
              <a:rPr lang="en-US" sz="1400" dirty="0" smtClean="0"/>
              <a:t>, arXiv:1205.6713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916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50" y="1727884"/>
            <a:ext cx="3503600" cy="3978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911" y="282222"/>
            <a:ext cx="7772400" cy="114300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  <a:cs typeface="Avenir Heavy"/>
              </a:rPr>
              <a:t>Vector Mesons  </a:t>
            </a:r>
            <a:r>
              <a:rPr lang="en-US" dirty="0" smtClean="0">
                <a:latin typeface="Avenir Heavy"/>
                <a:cs typeface="Avenir Heavy"/>
              </a:rPr>
              <a:t/>
            </a:r>
            <a:br>
              <a:rPr lang="en-US" dirty="0" smtClean="0">
                <a:latin typeface="Avenir Heavy"/>
                <a:cs typeface="Avenir Heavy"/>
              </a:rPr>
            </a:br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68" y="3623873"/>
            <a:ext cx="3054726" cy="2539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911" y="894309"/>
            <a:ext cx="763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Precision Measurements of vector mesons and diffraction to very high M</a:t>
            </a:r>
            <a:r>
              <a:rPr lang="en-US" baseline="-25000" dirty="0" smtClean="0"/>
              <a:t>X</a:t>
            </a:r>
            <a:r>
              <a:rPr lang="en-US" dirty="0" smtClean="0"/>
              <a:t> ~ xg</a:t>
            </a:r>
            <a:r>
              <a:rPr lang="en-US" baseline="30000" dirty="0" smtClean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156" y="6222417"/>
            <a:ext cx="289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energy (1/x), higher 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36436" y="1425224"/>
            <a:ext cx="2641444" cy="36402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90595" y="5065505"/>
            <a:ext cx="71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TeV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32669" y="1727884"/>
            <a:ext cx="2982782" cy="1506360"/>
          </a:xfrm>
          <a:prstGeom prst="line">
            <a:avLst/>
          </a:prstGeom>
          <a:ln>
            <a:solidFill>
              <a:srgbClr val="008000">
                <a:alpha val="7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10123" y="5853085"/>
            <a:ext cx="4152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√ (</a:t>
            </a:r>
            <a:r>
              <a:rPr lang="en-US" dirty="0" err="1" smtClean="0"/>
              <a:t>ys</a:t>
            </a:r>
            <a:r>
              <a:rPr lang="en-US" dirty="0" smtClean="0"/>
              <a:t>) extends to ~ </a:t>
            </a:r>
            <a:r>
              <a:rPr lang="en-US" dirty="0" smtClean="0"/>
              <a:t>4 </a:t>
            </a:r>
            <a:r>
              <a:rPr lang="en-US" dirty="0" err="1" smtClean="0"/>
              <a:t>TeV</a:t>
            </a:r>
            <a:r>
              <a:rPr lang="en-US" dirty="0" smtClean="0"/>
              <a:t> at FCC-he</a:t>
            </a:r>
          </a:p>
          <a:p>
            <a:endParaRPr lang="en-US" dirty="0"/>
          </a:p>
          <a:p>
            <a:r>
              <a:rPr lang="en-US" b="1" dirty="0" smtClean="0"/>
              <a:t>Black body limit</a:t>
            </a:r>
            <a:r>
              <a:rPr lang="en-US" dirty="0" smtClean="0"/>
              <a:t>, interference pattern of </a:t>
            </a:r>
            <a:r>
              <a:rPr lang="en-US" dirty="0" err="1" smtClean="0"/>
              <a:t>σ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84838" y="3913581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HERA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0123" y="336715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000"/>
                </a:solidFill>
              </a:rPr>
              <a:t>LHeC</a:t>
            </a:r>
            <a:endParaRPr lang="en-US" sz="1600" b="1" dirty="0">
              <a:solidFill>
                <a:srgbClr val="008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336436" y="2820733"/>
            <a:ext cx="2479015" cy="6645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36436" y="1425224"/>
            <a:ext cx="1578274" cy="98199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07241" y="2067555"/>
            <a:ext cx="770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FCC-he</a:t>
            </a:r>
            <a:endParaRPr lang="en-US" sz="1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9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918"/>
            <a:ext cx="7772400" cy="68050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LHeC-</a:t>
            </a:r>
            <a:r>
              <a:rPr lang="en-US" sz="3200" dirty="0" err="1" smtClean="0"/>
              <a:t>FCC_he</a:t>
            </a:r>
            <a:r>
              <a:rPr lang="en-US" sz="3200" dirty="0" smtClean="0"/>
              <a:t>: Electron</a:t>
            </a:r>
            <a:r>
              <a:rPr lang="en-US" sz="3200" dirty="0"/>
              <a:t> </a:t>
            </a:r>
            <a:r>
              <a:rPr lang="en-US" sz="3200" dirty="0" smtClean="0"/>
              <a:t>Ion Collider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96417" y="5547057"/>
            <a:ext cx="4779336" cy="923330"/>
          </a:xfrm>
          <a:prstGeom prst="rect">
            <a:avLst/>
          </a:prstGeom>
          <a:noFill/>
          <a:ln>
            <a:solidFill>
              <a:srgbClr val="D9C07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Precision QCD study of </a:t>
            </a:r>
            <a:r>
              <a:rPr lang="en-US" dirty="0" err="1" smtClean="0"/>
              <a:t>parton</a:t>
            </a:r>
            <a:r>
              <a:rPr lang="en-US" dirty="0" smtClean="0"/>
              <a:t> dynamics in nuclei</a:t>
            </a:r>
          </a:p>
          <a:p>
            <a:r>
              <a:rPr lang="en-US" dirty="0" smtClean="0"/>
              <a:t>Investigation of high density matter and QGP</a:t>
            </a:r>
          </a:p>
          <a:p>
            <a:r>
              <a:rPr lang="en-US" dirty="0" smtClean="0"/>
              <a:t>Gluon saturation at low x, in DIS region.</a:t>
            </a:r>
            <a:endParaRPr lang="en-US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4812" y="1046779"/>
            <a:ext cx="4231884" cy="450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52150" y="1947335"/>
            <a:ext cx="346761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Extension of kinematic range in </a:t>
            </a:r>
            <a:r>
              <a:rPr lang="en-US" b="1" dirty="0" err="1" smtClean="0">
                <a:solidFill>
                  <a:srgbClr val="008000"/>
                </a:solidFill>
              </a:rPr>
              <a:t>lA</a:t>
            </a:r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b</a:t>
            </a:r>
            <a:r>
              <a:rPr lang="en-US" b="1" dirty="0" smtClean="0">
                <a:solidFill>
                  <a:srgbClr val="008000"/>
                </a:solidFill>
              </a:rPr>
              <a:t>y 4-5 orders of magnitude will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change QCD view on nuclear </a:t>
            </a:r>
          </a:p>
          <a:p>
            <a:r>
              <a:rPr lang="en-US" b="1" dirty="0">
                <a:solidFill>
                  <a:srgbClr val="008000"/>
                </a:solidFill>
              </a:rPr>
              <a:t>s</a:t>
            </a:r>
            <a:r>
              <a:rPr lang="en-US" b="1" dirty="0" smtClean="0">
                <a:solidFill>
                  <a:srgbClr val="008000"/>
                </a:solidFill>
              </a:rPr>
              <a:t>tructure and </a:t>
            </a:r>
            <a:r>
              <a:rPr lang="en-US" b="1" dirty="0" err="1" smtClean="0">
                <a:solidFill>
                  <a:srgbClr val="008000"/>
                </a:solidFill>
              </a:rPr>
              <a:t>parton</a:t>
            </a:r>
            <a:r>
              <a:rPr lang="en-US" b="1" dirty="0" smtClean="0">
                <a:solidFill>
                  <a:srgbClr val="008000"/>
                </a:solidFill>
              </a:rPr>
              <a:t> dynamics </a:t>
            </a:r>
          </a:p>
          <a:p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ay lead to genuine surprises…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No saturation of </a:t>
            </a:r>
            <a:r>
              <a:rPr lang="en-US" dirty="0" err="1" smtClean="0"/>
              <a:t>xg</a:t>
            </a:r>
            <a:r>
              <a:rPr lang="en-US" dirty="0" smtClean="0"/>
              <a:t> (x,Q</a:t>
            </a:r>
            <a:r>
              <a:rPr lang="en-US" baseline="30000" dirty="0" smtClean="0"/>
              <a:t>2</a:t>
            </a:r>
            <a:r>
              <a:rPr lang="en-US" dirty="0" smtClean="0"/>
              <a:t>) 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Small fraction of diffraction 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Broken </a:t>
            </a:r>
            <a:r>
              <a:rPr lang="en-US" dirty="0" err="1" smtClean="0"/>
              <a:t>isospin</a:t>
            </a:r>
            <a:r>
              <a:rPr lang="en-US" dirty="0" smtClean="0"/>
              <a:t> invariance ?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Flavour</a:t>
            </a:r>
            <a:r>
              <a:rPr lang="en-US" dirty="0" smtClean="0"/>
              <a:t> dependent shadowing 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634" y="5674058"/>
            <a:ext cx="2810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Expect saturation of rise at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     </a:t>
            </a:r>
            <a:r>
              <a:rPr lang="en-US" b="1" dirty="0" smtClean="0">
                <a:solidFill>
                  <a:srgbClr val="000090"/>
                </a:solidFill>
              </a:rPr>
              <a:t>Q</a:t>
            </a:r>
            <a:r>
              <a:rPr lang="en-US" b="1" baseline="30000" dirty="0" smtClean="0">
                <a:solidFill>
                  <a:srgbClr val="000090"/>
                </a:solidFill>
              </a:rPr>
              <a:t>2</a:t>
            </a:r>
            <a:r>
              <a:rPr lang="en-US" b="1" baseline="-25000" dirty="0" smtClean="0">
                <a:solidFill>
                  <a:srgbClr val="000090"/>
                </a:solidFill>
              </a:rPr>
              <a:t>s</a:t>
            </a:r>
            <a:r>
              <a:rPr lang="en-US" b="1" dirty="0" smtClean="0">
                <a:solidFill>
                  <a:srgbClr val="000090"/>
                </a:solidFill>
              </a:rPr>
              <a:t>  ≈ </a:t>
            </a:r>
            <a:r>
              <a:rPr lang="en-US" b="1" dirty="0" err="1" smtClean="0">
                <a:solidFill>
                  <a:srgbClr val="000090"/>
                </a:solidFill>
              </a:rPr>
              <a:t>xg</a:t>
            </a:r>
            <a:r>
              <a:rPr lang="en-US" b="1" dirty="0" smtClean="0">
                <a:solidFill>
                  <a:srgbClr val="000090"/>
                </a:solidFill>
              </a:rPr>
              <a:t> α</a:t>
            </a:r>
            <a:r>
              <a:rPr lang="en-US" b="1" baseline="-25000" dirty="0" smtClean="0">
                <a:solidFill>
                  <a:srgbClr val="000090"/>
                </a:solidFill>
              </a:rPr>
              <a:t>s</a:t>
            </a:r>
            <a:r>
              <a:rPr lang="en-US" b="1" dirty="0" smtClean="0">
                <a:solidFill>
                  <a:srgbClr val="000090"/>
                </a:solidFill>
              </a:rPr>
              <a:t> ≈ c x</a:t>
            </a:r>
            <a:r>
              <a:rPr lang="en-US" b="1" baseline="30000" dirty="0" smtClean="0">
                <a:solidFill>
                  <a:srgbClr val="000090"/>
                </a:solidFill>
              </a:rPr>
              <a:t>-λ</a:t>
            </a:r>
            <a:r>
              <a:rPr lang="en-US" b="1" dirty="0" smtClean="0">
                <a:solidFill>
                  <a:srgbClr val="000090"/>
                </a:solidFill>
              </a:rPr>
              <a:t>A</a:t>
            </a:r>
            <a:r>
              <a:rPr lang="en-US" b="1" baseline="30000" dirty="0" smtClean="0">
                <a:solidFill>
                  <a:srgbClr val="000090"/>
                </a:solidFill>
              </a:rPr>
              <a:t>1/3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4444" y="1031501"/>
            <a:ext cx="2684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LHeC</a:t>
            </a:r>
            <a:r>
              <a:rPr lang="en-US" dirty="0" smtClean="0">
                <a:solidFill>
                  <a:srgbClr val="000090"/>
                </a:solidFill>
              </a:rPr>
              <a:t> is part of </a:t>
            </a:r>
            <a:r>
              <a:rPr lang="en-US" dirty="0" err="1" smtClean="0">
                <a:solidFill>
                  <a:srgbClr val="000090"/>
                </a:solidFill>
              </a:rPr>
              <a:t>NuPECCs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rgbClr val="000090"/>
                </a:solidFill>
              </a:rPr>
              <a:t>l</a:t>
            </a:r>
            <a:r>
              <a:rPr lang="en-US" dirty="0" smtClean="0">
                <a:solidFill>
                  <a:srgbClr val="000090"/>
                </a:solidFill>
              </a:rPr>
              <a:t>ong range plan since 2010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L</a:t>
            </a:r>
            <a:r>
              <a:rPr lang="en-US" baseline="-25000" dirty="0" err="1" smtClean="0">
                <a:solidFill>
                  <a:srgbClr val="000090"/>
                </a:solidFill>
              </a:rPr>
              <a:t>eN</a:t>
            </a:r>
            <a:r>
              <a:rPr lang="en-US" dirty="0" smtClean="0">
                <a:solidFill>
                  <a:srgbClr val="000090"/>
                </a:solidFill>
              </a:rPr>
              <a:t> ~ 10</a:t>
            </a:r>
            <a:r>
              <a:rPr lang="en-US" baseline="30000" dirty="0" smtClean="0">
                <a:solidFill>
                  <a:srgbClr val="000090"/>
                </a:solidFill>
              </a:rPr>
              <a:t>32</a:t>
            </a:r>
            <a:r>
              <a:rPr lang="en-US" dirty="0" smtClean="0">
                <a:solidFill>
                  <a:srgbClr val="000090"/>
                </a:solidFill>
              </a:rPr>
              <a:t> cm</a:t>
            </a:r>
            <a:r>
              <a:rPr lang="en-US" baseline="30000" dirty="0" smtClean="0">
                <a:solidFill>
                  <a:srgbClr val="000090"/>
                </a:solidFill>
              </a:rPr>
              <a:t>-2 </a:t>
            </a:r>
            <a:r>
              <a:rPr lang="en-US" dirty="0" smtClean="0">
                <a:solidFill>
                  <a:srgbClr val="000090"/>
                </a:solidFill>
              </a:rPr>
              <a:t>s</a:t>
            </a:r>
            <a:r>
              <a:rPr lang="en-US" baseline="30000" dirty="0" smtClean="0">
                <a:solidFill>
                  <a:srgbClr val="000090"/>
                </a:solidFill>
              </a:rPr>
              <a:t>-1 </a:t>
            </a:r>
            <a:endParaRPr lang="en-US" baseline="30000" dirty="0">
              <a:solidFill>
                <a:srgbClr val="00009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26656" y="1327588"/>
            <a:ext cx="3232600" cy="274175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56200" y="1031501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FCC-he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6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301" y="109800"/>
            <a:ext cx="6195480" cy="7266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Deep Inelastic Scattering [eh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32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sym typeface="Wingdings"/>
              </a:rPr>
              <a:t>e’X</a:t>
            </a:r>
            <a:r>
              <a:rPr lang="en-US" sz="3200" dirty="0" smtClean="0">
                <a:solidFill>
                  <a:srgbClr val="0000FF"/>
                </a:solidFill>
                <a:sym typeface="Wingdings"/>
              </a:rPr>
              <a:t>]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91" y="1001302"/>
            <a:ext cx="2297808" cy="2112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2760" y="816636"/>
            <a:ext cx="53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e</a:t>
            </a:r>
            <a:r>
              <a:rPr lang="en-US" b="1" baseline="30000" dirty="0" err="1" smtClean="0">
                <a:solidFill>
                  <a:srgbClr val="0000FF"/>
                </a:solidFill>
              </a:rPr>
              <a:t>+</a:t>
            </a:r>
            <a:r>
              <a:rPr lang="en-US" b="1" dirty="0" err="1" smtClean="0">
                <a:solidFill>
                  <a:srgbClr val="0000FF"/>
                </a:solidFill>
              </a:rPr>
              <a:t>e</a:t>
            </a:r>
            <a:r>
              <a:rPr lang="en-US" b="1" baseline="30000" dirty="0" smtClean="0">
                <a:solidFill>
                  <a:srgbClr val="0000FF"/>
                </a:solidFill>
              </a:rPr>
              <a:t>-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035" y="3298469"/>
            <a:ext cx="43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hh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236" y="2104658"/>
            <a:ext cx="70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eh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1497986" y="1222601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878044" y="2929137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566035"/>
              </p:ext>
            </p:extLst>
          </p:nvPr>
        </p:nvGraphicFramePr>
        <p:xfrm>
          <a:off x="3295181" y="1211891"/>
          <a:ext cx="1405783" cy="2099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4" imgW="927100" imgH="1384300" progId="Equation.3">
                  <p:embed/>
                </p:oleObj>
              </mc:Choice>
              <mc:Fallback>
                <p:oleObj name="Equation" r:id="rId4" imgW="927100" imgH="138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5181" y="1211891"/>
                        <a:ext cx="1405783" cy="2099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3949" y="3912261"/>
            <a:ext cx="4765089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Parton momentum fixed by electron kinematics</a:t>
            </a:r>
          </a:p>
          <a:p>
            <a:endParaRPr lang="en-US" sz="1600" dirty="0"/>
          </a:p>
          <a:p>
            <a:r>
              <a:rPr lang="en-US" sz="1600" dirty="0" smtClean="0"/>
              <a:t>Incl. NC (</a:t>
            </a:r>
            <a:r>
              <a:rPr lang="en-US" sz="1600" dirty="0" err="1" smtClean="0"/>
              <a:t>γ,Z</a:t>
            </a:r>
            <a:r>
              <a:rPr lang="en-US" sz="1600" dirty="0" smtClean="0"/>
              <a:t>) and CC (W</a:t>
            </a:r>
            <a:r>
              <a:rPr lang="en-US" sz="1600" baseline="30000" dirty="0" smtClean="0"/>
              <a:t>±</a:t>
            </a:r>
            <a:r>
              <a:rPr lang="en-US" sz="1600" dirty="0" smtClean="0"/>
              <a:t>) independent of </a:t>
            </a:r>
            <a:r>
              <a:rPr lang="en-US" sz="1600" dirty="0" err="1" smtClean="0"/>
              <a:t>hadronisation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Rigorous theory: Operator expansion (</a:t>
            </a:r>
            <a:r>
              <a:rPr lang="en-US" sz="1600" dirty="0" err="1" smtClean="0"/>
              <a:t>lightcone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r>
              <a:rPr lang="en-US" sz="1600" dirty="0" smtClean="0"/>
              <a:t>Parton momentum distributions to be measured in DIS</a:t>
            </a:r>
          </a:p>
          <a:p>
            <a:endParaRPr lang="en-US" sz="1600" dirty="0"/>
          </a:p>
          <a:p>
            <a:r>
              <a:rPr lang="en-US" sz="1600" dirty="0" smtClean="0"/>
              <a:t>Collider- HERA: </a:t>
            </a:r>
            <a:r>
              <a:rPr lang="en-US" sz="1600" dirty="0" err="1" smtClean="0"/>
              <a:t>y</a:t>
            </a:r>
            <a:r>
              <a:rPr lang="en-US" sz="1600" baseline="-25000" dirty="0" err="1" smtClean="0"/>
              <a:t>h</a:t>
            </a:r>
            <a:r>
              <a:rPr lang="en-US" sz="1600" dirty="0" smtClean="0"/>
              <a:t>=y</a:t>
            </a:r>
            <a:r>
              <a:rPr lang="en-US" sz="1600" baseline="-25000" dirty="0" smtClean="0"/>
              <a:t>e </a:t>
            </a:r>
            <a:r>
              <a:rPr lang="en-US" sz="1600" dirty="0" smtClean="0"/>
              <a:t>: Redundant kinematics</a:t>
            </a:r>
            <a:endParaRPr lang="en-US" sz="1600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414833" y="1001302"/>
            <a:ext cx="3437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HERA-</a:t>
            </a:r>
            <a:r>
              <a:rPr lang="en-US" sz="1600" dirty="0" err="1" smtClean="0"/>
              <a:t>LHeC</a:t>
            </a:r>
            <a:r>
              <a:rPr lang="en-US" sz="1600" dirty="0" smtClean="0"/>
              <a:t>-FCC-eh: finest microscopes</a:t>
            </a:r>
          </a:p>
          <a:p>
            <a:r>
              <a:rPr lang="en-US" sz="1600" dirty="0" smtClean="0"/>
              <a:t>with resolution varying like 1/</a:t>
            </a:r>
            <a:r>
              <a:rPr lang="en-US" sz="1600" dirty="0"/>
              <a:t>√Q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</a:p>
          <a:p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726494" y="2558658"/>
            <a:ext cx="546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ple Chancery"/>
                <a:cs typeface="Apple Chancery"/>
              </a:rPr>
              <a:t>X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pple Chancery"/>
              <a:cs typeface="Apple Chancery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10" y="1612649"/>
            <a:ext cx="3297152" cy="49429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22833" y="6472800"/>
            <a:ext cx="186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lectromagnetic radius 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4667" y="2289324"/>
            <a:ext cx="1404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Finite p Radius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09" y="290842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Quarks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19494" y="3496762"/>
            <a:ext cx="987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Quark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Gluon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Dynamics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7074" y="522251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?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8108" y="2558658"/>
            <a:ext cx="72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Stanford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239766" y="306181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SLAC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398382" y="3410680"/>
            <a:ext cx="508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FNAL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607282" y="3912261"/>
            <a:ext cx="524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CERN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024245" y="4711691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HERA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503210" y="5130181"/>
            <a:ext cx="503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LHeC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843781" y="5734948"/>
            <a:ext cx="624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FCC-he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971213" y="2410274"/>
            <a:ext cx="2375870" cy="3445624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3242396">
            <a:off x="5427478" y="4225546"/>
            <a:ext cx="2534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 years of </a:t>
            </a:r>
            <a:r>
              <a:rPr lang="en-US" dirty="0" err="1" smtClean="0">
                <a:solidFill>
                  <a:srgbClr val="FF0000"/>
                </a:solidFill>
              </a:rPr>
              <a:t>lp</a:t>
            </a:r>
            <a:r>
              <a:rPr lang="en-US" dirty="0" smtClean="0">
                <a:solidFill>
                  <a:srgbClr val="FF0000"/>
                </a:solidFill>
              </a:rPr>
              <a:t> scattering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5 orders of magnitude</a:t>
            </a:r>
          </a:p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eeper into matter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9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493"/>
            <a:ext cx="7772400" cy="7837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Energy Frontier DIS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3" y="167165"/>
            <a:ext cx="8678975" cy="64936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88751" y="6524444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Nestor </a:t>
            </a:r>
            <a:r>
              <a:rPr lang="en-US" dirty="0" err="1" smtClean="0"/>
              <a:t>Armesto</a:t>
            </a:r>
            <a:r>
              <a:rPr lang="en-US" dirty="0" smtClean="0"/>
              <a:t>  Chavannes 1/14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6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493"/>
            <a:ext cx="7772400" cy="7837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Energy Frontier DIS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74" y="266700"/>
            <a:ext cx="8458200" cy="58492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8682" y="6278860"/>
            <a:ext cx="3980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Hannu</a:t>
            </a:r>
            <a:r>
              <a:rPr lang="en-US" sz="1400" dirty="0" smtClean="0"/>
              <a:t> </a:t>
            </a:r>
            <a:r>
              <a:rPr lang="en-US" sz="1400" dirty="0" err="1" smtClean="0"/>
              <a:t>Paukkunen</a:t>
            </a:r>
            <a:r>
              <a:rPr lang="en-US" sz="1400" dirty="0" smtClean="0"/>
              <a:t>, Chavannes </a:t>
            </a:r>
            <a:r>
              <a:rPr lang="en-US" sz="1400" dirty="0" err="1" smtClean="0"/>
              <a:t>LHeC</a:t>
            </a:r>
            <a:r>
              <a:rPr lang="en-US" sz="1400" dirty="0" smtClean="0"/>
              <a:t> Workshop 1/14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226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8735"/>
            <a:ext cx="7772400" cy="84412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Electroweak Physics in </a:t>
            </a:r>
            <a:r>
              <a:rPr lang="en-US" sz="3200" dirty="0" err="1" smtClean="0">
                <a:solidFill>
                  <a:srgbClr val="000090"/>
                </a:solidFill>
              </a:rPr>
              <a:t>ep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626" y="1860100"/>
            <a:ext cx="4529349" cy="4441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495976"/>
            <a:ext cx="3038625" cy="4431983"/>
          </a:xfrm>
          <a:prstGeom prst="rect">
            <a:avLst/>
          </a:prstGeom>
          <a:solidFill>
            <a:schemeClr val="bg1">
              <a:lumMod val="50000"/>
              <a:alpha val="1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In Deep Inelastic Scattering: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err="1" smtClean="0">
                <a:solidFill>
                  <a:srgbClr val="000090"/>
                </a:solidFill>
              </a:rPr>
              <a:t>Polarisation</a:t>
            </a:r>
            <a:r>
              <a:rPr lang="en-US" dirty="0" smtClean="0">
                <a:solidFill>
                  <a:srgbClr val="000090"/>
                </a:solidFill>
              </a:rPr>
              <a:t> Asymmetry A</a:t>
            </a:r>
            <a:r>
              <a:rPr lang="en-US" baseline="30000" dirty="0" smtClean="0">
                <a:solidFill>
                  <a:srgbClr val="000090"/>
                </a:solidFill>
              </a:rPr>
              <a:t>-</a:t>
            </a:r>
            <a:r>
              <a:rPr lang="en-US" dirty="0" smtClean="0">
                <a:solidFill>
                  <a:srgbClr val="000090"/>
                </a:solidFill>
              </a:rPr>
              <a:t>(Q)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NC-to-CC Ratio R- for P=±0.8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Measure weak mixing angle</a:t>
            </a:r>
          </a:p>
          <a:p>
            <a:r>
              <a:rPr lang="en-US" dirty="0">
                <a:solidFill>
                  <a:srgbClr val="000090"/>
                </a:solidFill>
              </a:rPr>
              <a:t>r</a:t>
            </a:r>
            <a:r>
              <a:rPr lang="en-US" dirty="0" smtClean="0">
                <a:solidFill>
                  <a:srgbClr val="000090"/>
                </a:solidFill>
              </a:rPr>
              <a:t>edundantly with very </a:t>
            </a:r>
          </a:p>
          <a:p>
            <a:r>
              <a:rPr lang="en-US" dirty="0">
                <a:solidFill>
                  <a:srgbClr val="000090"/>
                </a:solidFill>
              </a:rPr>
              <a:t>h</a:t>
            </a:r>
            <a:r>
              <a:rPr lang="en-US" dirty="0" smtClean="0">
                <a:solidFill>
                  <a:srgbClr val="000090"/>
                </a:solidFill>
              </a:rPr>
              <a:t>igh precision of about 0.0001</a:t>
            </a:r>
          </a:p>
          <a:p>
            <a:r>
              <a:rPr lang="en-US" dirty="0">
                <a:solidFill>
                  <a:srgbClr val="000090"/>
                </a:solidFill>
              </a:rPr>
              <a:t>a</a:t>
            </a:r>
            <a:r>
              <a:rPr lang="en-US" dirty="0" smtClean="0">
                <a:solidFill>
                  <a:srgbClr val="000090"/>
                </a:solidFill>
              </a:rPr>
              <a:t>s a function of the scale.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1% </a:t>
            </a:r>
            <a:r>
              <a:rPr lang="en-US" dirty="0" err="1" smtClean="0">
                <a:solidFill>
                  <a:srgbClr val="000090"/>
                </a:solidFill>
              </a:rPr>
              <a:t>δM</a:t>
            </a:r>
            <a:r>
              <a:rPr lang="en-US" baseline="-25000" dirty="0" err="1" smtClean="0">
                <a:solidFill>
                  <a:srgbClr val="000090"/>
                </a:solidFill>
              </a:rPr>
              <a:t>top</a:t>
            </a:r>
            <a:r>
              <a:rPr lang="en-US" baseline="-25000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is about </a:t>
            </a:r>
            <a:r>
              <a:rPr lang="en-US" dirty="0" err="1" smtClean="0">
                <a:solidFill>
                  <a:srgbClr val="000090"/>
                </a:solidFill>
              </a:rPr>
              <a:t>δ</a:t>
            </a:r>
            <a:r>
              <a:rPr lang="en-US" dirty="0" smtClean="0">
                <a:solidFill>
                  <a:srgbClr val="000090"/>
                </a:solidFill>
              </a:rPr>
              <a:t> = 0.0001</a:t>
            </a:r>
          </a:p>
          <a:p>
            <a:endParaRPr lang="en-US" baseline="-25000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PDF uncertainty comes in at </a:t>
            </a:r>
          </a:p>
          <a:p>
            <a:r>
              <a:rPr lang="en-US" dirty="0">
                <a:solidFill>
                  <a:srgbClr val="000090"/>
                </a:solidFill>
              </a:rPr>
              <a:t>s</a:t>
            </a:r>
            <a:r>
              <a:rPr lang="en-US" dirty="0" smtClean="0">
                <a:solidFill>
                  <a:srgbClr val="000090"/>
                </a:solidFill>
              </a:rPr>
              <a:t>econd order and </a:t>
            </a:r>
            <a:r>
              <a:rPr lang="en-US" dirty="0" err="1" smtClean="0">
                <a:solidFill>
                  <a:srgbClr val="000090"/>
                </a:solidFill>
              </a:rPr>
              <a:t>ep</a:t>
            </a:r>
            <a:r>
              <a:rPr lang="en-US" dirty="0" smtClean="0">
                <a:solidFill>
                  <a:srgbClr val="000090"/>
                </a:solidFill>
              </a:rPr>
              <a:t> provides</a:t>
            </a:r>
          </a:p>
          <a:p>
            <a:r>
              <a:rPr lang="en-US" dirty="0">
                <a:solidFill>
                  <a:srgbClr val="000090"/>
                </a:solidFill>
              </a:rPr>
              <a:t>v</a:t>
            </a:r>
            <a:r>
              <a:rPr lang="en-US" dirty="0" smtClean="0">
                <a:solidFill>
                  <a:srgbClr val="000090"/>
                </a:solidFill>
              </a:rPr>
              <a:t>ery precise PDFs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6349718" y="1652527"/>
            <a:ext cx="154812" cy="154800"/>
          </a:xfrm>
          <a:prstGeom prst="ellipse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185344" y="1722111"/>
            <a:ext cx="512353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57871" y="149597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LHeC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2477" y="1422136"/>
            <a:ext cx="36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8113" y="6350343"/>
            <a:ext cx="518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*) first rough estimate, scheme dependent, </a:t>
            </a:r>
            <a:r>
              <a:rPr lang="en-US" sz="1600" dirty="0" err="1" smtClean="0">
                <a:solidFill>
                  <a:srgbClr val="000090"/>
                </a:solidFill>
              </a:rPr>
              <a:t>syst+thy</a:t>
            </a:r>
            <a:r>
              <a:rPr lang="en-US" sz="1600" dirty="0" smtClean="0">
                <a:solidFill>
                  <a:srgbClr val="000090"/>
                </a:solidFill>
              </a:rPr>
              <a:t> errors..</a:t>
            </a:r>
            <a:endParaRPr lang="en-US" sz="1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4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8735"/>
            <a:ext cx="7772400" cy="84412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Scale dependence of  sin</a:t>
            </a:r>
            <a:r>
              <a:rPr lang="en-US" sz="3200" baseline="30000" dirty="0" smtClean="0">
                <a:solidFill>
                  <a:srgbClr val="000090"/>
                </a:solidFill>
              </a:rPr>
              <a:t>2</a:t>
            </a:r>
            <a:r>
              <a:rPr lang="en-US" sz="3200" dirty="0" smtClean="0">
                <a:solidFill>
                  <a:srgbClr val="000090"/>
                </a:solidFill>
              </a:rPr>
              <a:t>θ</a:t>
            </a:r>
            <a:r>
              <a:rPr lang="en-US" sz="3200" baseline="-25000" dirty="0" smtClean="0">
                <a:solidFill>
                  <a:srgbClr val="000090"/>
                </a:solidFill>
              </a:rPr>
              <a:t>W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82864"/>
            <a:ext cx="7595717" cy="5224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7263" y="6261732"/>
            <a:ext cx="232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Preliminary illustration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4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493"/>
            <a:ext cx="7772400" cy="7837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Top Quark Physics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26" y="3849556"/>
            <a:ext cx="2832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4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493"/>
            <a:ext cx="7772400" cy="7837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Top Quark Physics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67" y="1841097"/>
            <a:ext cx="6297510" cy="4182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891" y="586207"/>
            <a:ext cx="569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90"/>
                </a:solidFill>
              </a:rPr>
              <a:t>F</a:t>
            </a:r>
            <a:r>
              <a:rPr lang="en-US" sz="2000" b="1" dirty="0" smtClean="0">
                <a:solidFill>
                  <a:srgbClr val="000090"/>
                </a:solidFill>
              </a:rPr>
              <a:t>rom Higgs facility (</a:t>
            </a:r>
            <a:r>
              <a:rPr lang="en-US" sz="2000" b="1" dirty="0" err="1" smtClean="0">
                <a:solidFill>
                  <a:srgbClr val="000090"/>
                </a:solidFill>
              </a:rPr>
              <a:t>LHeC</a:t>
            </a:r>
            <a:r>
              <a:rPr lang="en-US" sz="2000" b="1" dirty="0" smtClean="0">
                <a:solidFill>
                  <a:srgbClr val="000090"/>
                </a:solidFill>
              </a:rPr>
              <a:t>) to Higgs ‘factory’ (FCC-he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477" y="334920"/>
            <a:ext cx="2353970" cy="1302794"/>
          </a:xfrm>
          <a:prstGeom prst="rect">
            <a:avLst/>
          </a:prstGeom>
          <a:ln>
            <a:solidFill>
              <a:srgbClr val="FFE279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69309" y="2186395"/>
            <a:ext cx="167225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Cross section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1pb </a:t>
            </a:r>
            <a:r>
              <a:rPr lang="en-US" dirty="0" err="1" smtClean="0">
                <a:solidFill>
                  <a:srgbClr val="000090"/>
                </a:solidFill>
              </a:rPr>
              <a:t>ep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vHX</a:t>
            </a:r>
            <a:endParaRPr lang="en-US" dirty="0" smtClean="0">
              <a:solidFill>
                <a:srgbClr val="000090"/>
              </a:solidFill>
              <a:sym typeface="Wingdings"/>
            </a:endParaRPr>
          </a:p>
          <a:p>
            <a:endParaRPr lang="en-US" dirty="0">
              <a:solidFill>
                <a:srgbClr val="000090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Luminosity</a:t>
            </a:r>
          </a:p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&gt; 10</a:t>
            </a:r>
            <a:r>
              <a:rPr lang="en-US" baseline="30000" dirty="0" smtClean="0">
                <a:solidFill>
                  <a:srgbClr val="000090"/>
                </a:solidFill>
                <a:sym typeface="Wingdings"/>
              </a:rPr>
              <a:t>34 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crucial</a:t>
            </a:r>
          </a:p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for H  HH</a:t>
            </a:r>
          </a:p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0.5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fb</a:t>
            </a:r>
            <a:endParaRPr lang="en-US" dirty="0" smtClean="0">
              <a:solidFill>
                <a:srgbClr val="000090"/>
              </a:solidFill>
              <a:sym typeface="Wingdings"/>
            </a:endParaRPr>
          </a:p>
          <a:p>
            <a:r>
              <a:rPr lang="en-US" dirty="0">
                <a:solidFill>
                  <a:srgbClr val="000090"/>
                </a:solidFill>
                <a:sym typeface="Wingdings"/>
              </a:rPr>
              <a:t>a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nd rare decays</a:t>
            </a:r>
          </a:p>
          <a:p>
            <a:endParaRPr lang="en-US" dirty="0">
              <a:solidFill>
                <a:srgbClr val="000090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First sets of </a:t>
            </a:r>
          </a:p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Parameters for</a:t>
            </a:r>
          </a:p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LR and 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RR</a:t>
            </a:r>
            <a:endParaRPr lang="en-US" dirty="0" smtClean="0">
              <a:solidFill>
                <a:srgbClr val="00009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7400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221"/>
            <a:ext cx="7772400" cy="6238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0" y="146723"/>
            <a:ext cx="8783219" cy="65088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7533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334" y="2547725"/>
            <a:ext cx="4350666" cy="363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493"/>
            <a:ext cx="7772400" cy="78371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</a:rPr>
              <a:t>H </a:t>
            </a:r>
            <a:r>
              <a:rPr lang="en-US" sz="2400" b="1" dirty="0" smtClean="0">
                <a:solidFill>
                  <a:srgbClr val="660066"/>
                </a:solidFill>
                <a:sym typeface="Wingdings"/>
              </a:rPr>
              <a:t></a:t>
            </a:r>
            <a:r>
              <a:rPr lang="en-US" sz="3200" b="1" dirty="0" smtClean="0">
                <a:solidFill>
                  <a:srgbClr val="660066"/>
                </a:solidFill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</a:rPr>
              <a:t>bbar</a:t>
            </a:r>
            <a:endParaRPr lang="en-US" sz="3200" b="1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41" y="2277265"/>
            <a:ext cx="4934597" cy="3326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584" y="5566033"/>
            <a:ext cx="49112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</a:t>
            </a:r>
            <a:r>
              <a:rPr lang="en-US" b="1" dirty="0" err="1" smtClean="0"/>
              <a:t>p</a:t>
            </a:r>
            <a:r>
              <a:rPr lang="en-US" b="1" dirty="0" smtClean="0"/>
              <a:t> (new) Simulation </a:t>
            </a:r>
            <a:r>
              <a:rPr lang="en-US" dirty="0" smtClean="0"/>
              <a:t>100 fb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Ellis Kay (U Liverpool)   </a:t>
            </a:r>
            <a:r>
              <a:rPr lang="en-US" sz="1400" dirty="0" smtClean="0"/>
              <a:t>~ </a:t>
            </a:r>
            <a:r>
              <a:rPr lang="en-US" dirty="0" smtClean="0"/>
              <a:t>ok with </a:t>
            </a:r>
            <a:r>
              <a:rPr lang="en-US" dirty="0" err="1" smtClean="0"/>
              <a:t>M.Tanaka</a:t>
            </a:r>
            <a:r>
              <a:rPr lang="en-US" dirty="0" smtClean="0"/>
              <a:t> (Tokyo)</a:t>
            </a:r>
          </a:p>
          <a:p>
            <a:r>
              <a:rPr lang="en-US" dirty="0" smtClean="0"/>
              <a:t>Master Thesis 5/14 with </a:t>
            </a:r>
            <a:r>
              <a:rPr lang="en-US" dirty="0" err="1" smtClean="0"/>
              <a:t>U.Klein</a:t>
            </a:r>
            <a:endParaRPr lang="en-US" dirty="0" smtClean="0"/>
          </a:p>
          <a:p>
            <a:r>
              <a:rPr lang="en-US" b="1" dirty="0" smtClean="0"/>
              <a:t>Next: PGS </a:t>
            </a:r>
            <a:r>
              <a:rPr lang="en-US" b="1" dirty="0" smtClean="0">
                <a:sym typeface="Wingdings"/>
              </a:rPr>
              <a:t> </a:t>
            </a:r>
            <a:r>
              <a:rPr lang="en-US" b="1" dirty="0" err="1" smtClean="0">
                <a:sym typeface="Wingdings"/>
              </a:rPr>
              <a:t>LHeC</a:t>
            </a:r>
            <a:r>
              <a:rPr lang="en-US" b="1" dirty="0" smtClean="0">
                <a:sym typeface="Wingdings"/>
              </a:rPr>
              <a:t> detector + </a:t>
            </a:r>
            <a:r>
              <a:rPr lang="en-US" b="1" dirty="0" err="1" smtClean="0">
                <a:sym typeface="Wingdings"/>
              </a:rPr>
              <a:t>optimisation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83555" y="6045482"/>
            <a:ext cx="2422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pp</a:t>
            </a:r>
            <a:r>
              <a:rPr lang="en-US" b="1" dirty="0" smtClean="0"/>
              <a:t> 2013: Measurement</a:t>
            </a:r>
          </a:p>
          <a:p>
            <a:r>
              <a:rPr lang="en-US" dirty="0" smtClean="0"/>
              <a:t>ATLAS CONF-2013-079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354387"/>
            <a:ext cx="31590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ym typeface="Wingdings"/>
              </a:rPr>
              <a:t>ep</a:t>
            </a:r>
            <a:r>
              <a:rPr lang="en-US" b="1" dirty="0" smtClean="0">
                <a:sym typeface="Wingdings"/>
              </a:rPr>
              <a:t> </a:t>
            </a:r>
            <a:r>
              <a:rPr lang="en-US" b="1" dirty="0" err="1" smtClean="0">
                <a:sym typeface="Wingdings"/>
              </a:rPr>
              <a:t>νH</a:t>
            </a:r>
            <a:r>
              <a:rPr lang="en-US" b="1" dirty="0" smtClean="0">
                <a:sym typeface="Wingdings"/>
              </a:rPr>
              <a:t>(bb)X</a:t>
            </a:r>
          </a:p>
          <a:p>
            <a:r>
              <a:rPr lang="en-US" dirty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harged currents</a:t>
            </a:r>
          </a:p>
          <a:p>
            <a:r>
              <a:rPr lang="en-US" dirty="0" smtClean="0"/>
              <a:t>σBR~120 </a:t>
            </a:r>
            <a:r>
              <a:rPr lang="en-US" dirty="0" err="1" smtClean="0"/>
              <a:t>fb</a:t>
            </a:r>
            <a:endParaRPr lang="en-US" baseline="30000" dirty="0" smtClean="0"/>
          </a:p>
          <a:p>
            <a:r>
              <a:rPr lang="en-US" dirty="0" smtClean="0"/>
              <a:t>S/B ~1-2 </a:t>
            </a:r>
            <a:r>
              <a:rPr lang="en-US" dirty="0" smtClean="0">
                <a:sym typeface="Wingdings"/>
              </a:rPr>
              <a:t> crucial for QCD of H</a:t>
            </a:r>
            <a:endParaRPr lang="en-US" dirty="0" smtClean="0"/>
          </a:p>
          <a:p>
            <a:r>
              <a:rPr lang="en-US" dirty="0" smtClean="0"/>
              <a:t>μ=0.1</a:t>
            </a:r>
          </a:p>
          <a:p>
            <a:endParaRPr lang="en-US" baseline="30000" dirty="0" smtClean="0"/>
          </a:p>
          <a:p>
            <a:r>
              <a:rPr lang="en-US" b="1" dirty="0" smtClean="0">
                <a:sym typeface="Wingdings"/>
              </a:rPr>
              <a:t>1% coupling at 1 ab</a:t>
            </a:r>
            <a:r>
              <a:rPr lang="en-US" b="1" baseline="30000" dirty="0" smtClean="0">
                <a:sym typeface="Wingdings"/>
              </a:rPr>
              <a:t>-1 </a:t>
            </a:r>
            <a:endParaRPr lang="en-US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6586737" y="778666"/>
            <a:ext cx="21766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ym typeface="Wingdings"/>
              </a:rPr>
              <a:t>p</a:t>
            </a:r>
            <a:r>
              <a:rPr lang="en-US" b="1" dirty="0" err="1" smtClean="0">
                <a:sym typeface="Wingdings"/>
              </a:rPr>
              <a:t>p</a:t>
            </a:r>
            <a:r>
              <a:rPr lang="en-US" b="1" dirty="0" smtClean="0">
                <a:sym typeface="Wingdings"/>
              </a:rPr>
              <a:t> X</a:t>
            </a:r>
            <a:r>
              <a:rPr lang="en-US" b="1" baseline="-25000" dirty="0" smtClean="0">
                <a:sym typeface="Wingdings"/>
              </a:rPr>
              <a:t>1</a:t>
            </a:r>
            <a:r>
              <a:rPr lang="en-US" b="1" dirty="0" smtClean="0">
                <a:sym typeface="Wingdings"/>
              </a:rPr>
              <a:t>W(</a:t>
            </a:r>
            <a:r>
              <a:rPr lang="en-US" b="1" dirty="0" err="1" smtClean="0">
                <a:sym typeface="Wingdings"/>
              </a:rPr>
              <a:t>lν</a:t>
            </a:r>
            <a:r>
              <a:rPr lang="en-US" b="1" dirty="0" smtClean="0">
                <a:sym typeface="Wingdings"/>
              </a:rPr>
              <a:t>)H(bb)X</a:t>
            </a:r>
            <a:r>
              <a:rPr lang="en-US" b="1" baseline="-25000" dirty="0" smtClean="0">
                <a:sym typeface="Wingdings"/>
              </a:rPr>
              <a:t>2</a:t>
            </a:r>
          </a:p>
          <a:p>
            <a:r>
              <a:rPr lang="en-US" dirty="0">
                <a:sym typeface="Wingdings"/>
              </a:rPr>
              <a:t>a</a:t>
            </a:r>
            <a:r>
              <a:rPr lang="en-US" dirty="0" smtClean="0">
                <a:sym typeface="Wingdings"/>
              </a:rPr>
              <a:t>ssociated VH </a:t>
            </a:r>
          </a:p>
          <a:p>
            <a:r>
              <a:rPr lang="en-US" dirty="0" smtClean="0"/>
              <a:t>σBR~130 </a:t>
            </a:r>
            <a:r>
              <a:rPr lang="en-US" dirty="0" err="1" smtClean="0"/>
              <a:t>fb</a:t>
            </a:r>
            <a:endParaRPr lang="en-US" dirty="0" smtClean="0"/>
          </a:p>
          <a:p>
            <a:r>
              <a:rPr lang="en-US" dirty="0" smtClean="0"/>
              <a:t>S/B &lt;~0.01      </a:t>
            </a:r>
          </a:p>
          <a:p>
            <a:r>
              <a:rPr lang="en-US" dirty="0" smtClean="0"/>
              <a:t>μ~40</a:t>
            </a:r>
          </a:p>
        </p:txBody>
      </p:sp>
    </p:spTree>
    <p:extLst>
      <p:ext uri="{BB962C8B-B14F-4D97-AF65-F5344CB8AC3E}">
        <p14:creationId xmlns:p14="http://schemas.microsoft.com/office/powerpoint/2010/main" val="207229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221"/>
            <a:ext cx="7772400" cy="62389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 HH </a:t>
            </a:r>
            <a:r>
              <a:rPr lang="en-US" sz="3200" dirty="0" smtClean="0">
                <a:sym typeface="Wingdings"/>
              </a:rPr>
              <a:t>and</a:t>
            </a:r>
            <a:r>
              <a:rPr lang="en-US" sz="3200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  <a:sym typeface="Wingdings"/>
              </a:rPr>
              <a:t>tHt</a:t>
            </a:r>
            <a:r>
              <a:rPr lang="en-US" sz="3200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in </a:t>
            </a:r>
            <a:r>
              <a:rPr lang="en-US" sz="3200" dirty="0" err="1" smtClean="0">
                <a:sym typeface="Wingdings"/>
              </a:rPr>
              <a:t>ep</a:t>
            </a:r>
            <a:endParaRPr lang="en-US" sz="32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4" y="1407137"/>
            <a:ext cx="2597624" cy="2307013"/>
          </a:xfrm>
          <a:prstGeom prst="rect">
            <a:avLst/>
          </a:prstGeom>
          <a:noFill/>
          <a:ln w="22225" cap="flat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7" y="4303776"/>
            <a:ext cx="4980719" cy="13491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88625" y="6003005"/>
            <a:ext cx="471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, max </a:t>
            </a:r>
            <a:r>
              <a:rPr lang="en-US" dirty="0" err="1" smtClean="0"/>
              <a:t>lumi</a:t>
            </a:r>
            <a:r>
              <a:rPr lang="en-US" dirty="0" smtClean="0"/>
              <a:t>, tuning cuts,  bb and WW</a:t>
            </a:r>
            <a:r>
              <a:rPr lang="en-US" baseline="30000" dirty="0" smtClean="0"/>
              <a:t>  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ecays may provide O(10%) precision - tentative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4"/>
          <a:srcRect l="-3758" r="-3758"/>
          <a:stretch>
            <a:fillRect/>
          </a:stretch>
        </p:blipFill>
        <p:spPr>
          <a:xfrm>
            <a:off x="4945857" y="1148792"/>
            <a:ext cx="3708692" cy="241601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5737442" y="3564811"/>
            <a:ext cx="27207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/>
              <a:t>FCC-he </a:t>
            </a:r>
            <a:r>
              <a:rPr lang="en-US" sz="1600" u="sng" dirty="0" err="1"/>
              <a:t>unpolarised</a:t>
            </a:r>
            <a:endParaRPr lang="en-US" sz="1600" u="sng" dirty="0"/>
          </a:p>
          <a:p>
            <a:r>
              <a:rPr lang="en-US" sz="1600" u="sng" dirty="0"/>
              <a:t>Cross section at 3.5 </a:t>
            </a:r>
            <a:r>
              <a:rPr lang="en-US" sz="1600" u="sng" dirty="0" err="1"/>
              <a:t>TeV</a:t>
            </a:r>
            <a:r>
              <a:rPr lang="en-US" sz="1600" u="sng" dirty="0"/>
              <a:t>:</a:t>
            </a:r>
          </a:p>
          <a:p>
            <a:endParaRPr lang="en-US" sz="1600" dirty="0"/>
          </a:p>
          <a:p>
            <a:r>
              <a:rPr lang="en-US" sz="1600" dirty="0"/>
              <a:t>total : 0.7 </a:t>
            </a:r>
            <a:r>
              <a:rPr lang="en-US" sz="1600" dirty="0" err="1"/>
              <a:t>fb</a:t>
            </a:r>
            <a:endParaRPr lang="en-US" sz="1600" dirty="0"/>
          </a:p>
          <a:p>
            <a:r>
              <a:rPr lang="en-US" sz="1600" dirty="0" err="1"/>
              <a:t>fiducial</a:t>
            </a:r>
            <a:r>
              <a:rPr lang="en-US" sz="1600" dirty="0"/>
              <a:t> : 0.2 </a:t>
            </a:r>
            <a:r>
              <a:rPr lang="en-US" sz="1600" dirty="0" err="1"/>
              <a:t>fb</a:t>
            </a:r>
            <a:endParaRPr lang="en-US" sz="1600" dirty="0"/>
          </a:p>
          <a:p>
            <a:r>
              <a:rPr lang="en-US" sz="1600" dirty="0"/>
              <a:t>using  </a:t>
            </a:r>
            <a:r>
              <a:rPr lang="en-US" sz="1600" dirty="0" err="1"/>
              <a:t>pt</a:t>
            </a:r>
            <a:r>
              <a:rPr lang="en-US" sz="1600" dirty="0"/>
              <a:t>(</a:t>
            </a:r>
            <a:r>
              <a:rPr lang="en-US" sz="1600" dirty="0" err="1"/>
              <a:t>b,j</a:t>
            </a:r>
            <a:r>
              <a:rPr lang="en-US" sz="1600" dirty="0"/>
              <a:t>)&gt;20 </a:t>
            </a:r>
            <a:r>
              <a:rPr lang="en-US" sz="1600" dirty="0" err="1"/>
              <a:t>GeV</a:t>
            </a:r>
            <a:endParaRPr lang="en-US" sz="1600" dirty="0"/>
          </a:p>
          <a:p>
            <a:r>
              <a:rPr lang="en-US" sz="1600" dirty="0"/>
              <a:t>ΔR(</a:t>
            </a:r>
            <a:r>
              <a:rPr lang="en-US" sz="1600" dirty="0" err="1"/>
              <a:t>j.b</a:t>
            </a:r>
            <a:r>
              <a:rPr lang="en-US" sz="1600" dirty="0"/>
              <a:t>)&gt;0.4</a:t>
            </a:r>
          </a:p>
          <a:p>
            <a:r>
              <a:rPr lang="en-US" sz="1600" dirty="0" err="1"/>
              <a:t>η</a:t>
            </a:r>
            <a:r>
              <a:rPr lang="en-US" sz="1600" dirty="0"/>
              <a:t>(j) &lt;5</a:t>
            </a:r>
          </a:p>
          <a:p>
            <a:r>
              <a:rPr lang="en-US" sz="1600" dirty="0" err="1"/>
              <a:t>η</a:t>
            </a:r>
            <a:r>
              <a:rPr lang="en-US" sz="1600" dirty="0"/>
              <a:t>(b) &lt;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0987" y="2424291"/>
            <a:ext cx="1068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New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Tentative 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Studies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1600" y="5873135"/>
            <a:ext cx="3398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 time for reliable result</a:t>
            </a:r>
          </a:p>
          <a:p>
            <a:r>
              <a:rPr lang="en-US" dirty="0" smtClean="0"/>
              <a:t>(detector, analysis, backgrounds..)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6132" y="6545297"/>
            <a:ext cx="373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Uta</a:t>
            </a:r>
            <a:r>
              <a:rPr lang="en-US" sz="1400" dirty="0" smtClean="0"/>
              <a:t> </a:t>
            </a:r>
            <a:r>
              <a:rPr lang="en-US" sz="1400" dirty="0" smtClean="0"/>
              <a:t>Klein, Masahiro </a:t>
            </a:r>
            <a:r>
              <a:rPr lang="en-US" sz="1400" dirty="0" err="1" smtClean="0"/>
              <a:t>Khuze</a:t>
            </a:r>
            <a:r>
              <a:rPr lang="en-US" sz="1400" dirty="0" smtClean="0"/>
              <a:t>, Bruce </a:t>
            </a:r>
            <a:r>
              <a:rPr lang="en-US" sz="1400" dirty="0" err="1" smtClean="0"/>
              <a:t>Mellado</a:t>
            </a:r>
            <a:r>
              <a:rPr lang="en-US" sz="1400" dirty="0" smtClean="0"/>
              <a:t>  </a:t>
            </a:r>
            <a:r>
              <a:rPr lang="en-US" sz="1400" dirty="0" smtClean="0"/>
              <a:t>et 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496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853"/>
            <a:ext cx="7772400" cy="7837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Beyond HERA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717" y="1269850"/>
            <a:ext cx="4155088" cy="3840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208286"/>
            <a:ext cx="7772399" cy="14773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L low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no access to high x (or H)             E low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DGLAP seemingly ok at low x </a:t>
            </a:r>
          </a:p>
          <a:p>
            <a:r>
              <a:rPr lang="en-US" dirty="0" smtClean="0"/>
              <a:t>                                                                                Discoveries were beyond 319 </a:t>
            </a:r>
            <a:r>
              <a:rPr lang="en-US" dirty="0" err="1" smtClean="0"/>
              <a:t>GeV</a:t>
            </a:r>
            <a:r>
              <a:rPr lang="en-US" dirty="0" smtClean="0"/>
              <a:t>.. </a:t>
            </a:r>
          </a:p>
          <a:p>
            <a:endParaRPr lang="en-US" dirty="0"/>
          </a:p>
          <a:p>
            <a:r>
              <a:rPr lang="en-US" dirty="0" smtClean="0"/>
              <a:t>Need: L=O(10</a:t>
            </a:r>
            <a:r>
              <a:rPr lang="en-US" baseline="30000" dirty="0" smtClean="0"/>
              <a:t>34</a:t>
            </a:r>
            <a:r>
              <a:rPr lang="en-US" dirty="0" smtClean="0"/>
              <a:t>) for H, high Q</a:t>
            </a:r>
            <a:r>
              <a:rPr lang="en-US" baseline="30000" dirty="0" smtClean="0"/>
              <a:t>2</a:t>
            </a:r>
            <a:r>
              <a:rPr lang="en-US" dirty="0" smtClean="0"/>
              <a:t>;  high precision for high x (e-h); N</a:t>
            </a:r>
            <a:r>
              <a:rPr lang="en-US" baseline="30000" dirty="0" smtClean="0"/>
              <a:t>3</a:t>
            </a:r>
            <a:r>
              <a:rPr lang="en-US" dirty="0" smtClean="0"/>
              <a:t>LO  (</a:t>
            </a:r>
            <a:r>
              <a:rPr lang="en-US" dirty="0" err="1" smtClean="0"/>
              <a:t>H,alphas</a:t>
            </a:r>
            <a:r>
              <a:rPr lang="en-US" dirty="0" smtClean="0"/>
              <a:t>-s)</a:t>
            </a:r>
          </a:p>
          <a:p>
            <a:r>
              <a:rPr lang="en-US" baseline="30000" dirty="0"/>
              <a:t> </a:t>
            </a:r>
            <a:r>
              <a:rPr lang="en-US" baseline="30000" dirty="0" smtClean="0"/>
              <a:t>                 </a:t>
            </a:r>
            <a:r>
              <a:rPr lang="en-US" dirty="0" smtClean="0"/>
              <a:t>acceptance: electrons up to 179 (low Q</a:t>
            </a:r>
            <a:r>
              <a:rPr lang="en-US" baseline="30000" dirty="0" smtClean="0"/>
              <a:t>2</a:t>
            </a:r>
            <a:r>
              <a:rPr lang="en-US" dirty="0" smtClean="0"/>
              <a:t>), hadrons down to 1 (</a:t>
            </a:r>
            <a:r>
              <a:rPr lang="en-US" dirty="0" err="1" smtClean="0"/>
              <a:t>fwd</a:t>
            </a:r>
            <a:r>
              <a:rPr lang="en-US" dirty="0" smtClean="0"/>
              <a:t> jets) </a:t>
            </a:r>
            <a:endParaRPr lang="en-US" baseline="30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49" y="1334970"/>
            <a:ext cx="4168888" cy="3840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8090" y="761951"/>
            <a:ext cx="828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HERA has been a huge success, and of crucial relevance for the LHC, final data to 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4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x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51" y="1097820"/>
            <a:ext cx="4756557" cy="43014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65768" y="1097820"/>
            <a:ext cx="1721032" cy="5355313"/>
          </a:xfrm>
          <a:prstGeom prst="rect">
            <a:avLst/>
          </a:prstGeom>
          <a:solidFill>
            <a:schemeClr val="bg1">
              <a:lumMod val="65000"/>
              <a:alpha val="8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Exp</a:t>
            </a:r>
            <a:r>
              <a:rPr lang="en-US" dirty="0" smtClean="0">
                <a:solidFill>
                  <a:srgbClr val="000090"/>
                </a:solidFill>
              </a:rPr>
              <a:t> uncertainty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of predicted H</a:t>
            </a:r>
          </a:p>
          <a:p>
            <a:r>
              <a:rPr lang="en-US" dirty="0">
                <a:solidFill>
                  <a:srgbClr val="000090"/>
                </a:solidFill>
              </a:rPr>
              <a:t>c</a:t>
            </a:r>
            <a:r>
              <a:rPr lang="en-US" dirty="0" smtClean="0">
                <a:solidFill>
                  <a:srgbClr val="000090"/>
                </a:solidFill>
              </a:rPr>
              <a:t>ross section is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0.25% (</a:t>
            </a:r>
            <a:r>
              <a:rPr lang="en-US" dirty="0" err="1" smtClean="0">
                <a:solidFill>
                  <a:srgbClr val="000090"/>
                </a:solidFill>
              </a:rPr>
              <a:t>sys+sta</a:t>
            </a:r>
            <a:r>
              <a:rPr lang="en-US" dirty="0" smtClean="0">
                <a:solidFill>
                  <a:srgbClr val="000090"/>
                </a:solidFill>
              </a:rPr>
              <a:t>),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using </a:t>
            </a:r>
            <a:r>
              <a:rPr lang="en-US" dirty="0" err="1" smtClean="0">
                <a:solidFill>
                  <a:srgbClr val="000090"/>
                </a:solidFill>
              </a:rPr>
              <a:t>LHeC</a:t>
            </a:r>
            <a:r>
              <a:rPr lang="en-US" dirty="0" smtClean="0">
                <a:solidFill>
                  <a:srgbClr val="000090"/>
                </a:solidFill>
              </a:rPr>
              <a:t> only.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Leads to H mass</a:t>
            </a:r>
          </a:p>
          <a:p>
            <a:r>
              <a:rPr lang="en-US" dirty="0">
                <a:solidFill>
                  <a:srgbClr val="000090"/>
                </a:solidFill>
              </a:rPr>
              <a:t>s</a:t>
            </a:r>
            <a:r>
              <a:rPr lang="en-US" dirty="0" smtClean="0">
                <a:solidFill>
                  <a:srgbClr val="000090"/>
                </a:solidFill>
              </a:rPr>
              <a:t>ensitivity.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 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Strong coupling</a:t>
            </a:r>
          </a:p>
          <a:p>
            <a:r>
              <a:rPr lang="en-US" dirty="0">
                <a:solidFill>
                  <a:srgbClr val="000090"/>
                </a:solidFill>
              </a:rPr>
              <a:t>u</a:t>
            </a:r>
            <a:r>
              <a:rPr lang="en-US" dirty="0" smtClean="0">
                <a:solidFill>
                  <a:srgbClr val="000090"/>
                </a:solidFill>
              </a:rPr>
              <a:t>nderlying </a:t>
            </a:r>
          </a:p>
          <a:p>
            <a:r>
              <a:rPr lang="en-US" dirty="0">
                <a:solidFill>
                  <a:srgbClr val="000090"/>
                </a:solidFill>
              </a:rPr>
              <a:t>p</a:t>
            </a:r>
            <a:r>
              <a:rPr lang="en-US" dirty="0" smtClean="0">
                <a:solidFill>
                  <a:srgbClr val="000090"/>
                </a:solidFill>
              </a:rPr>
              <a:t>arameter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(0.005 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90"/>
                </a:solidFill>
              </a:rPr>
              <a:t> 10%).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LHeC</a:t>
            </a:r>
            <a:r>
              <a:rPr lang="en-US" dirty="0" smtClean="0">
                <a:solidFill>
                  <a:srgbClr val="000090"/>
                </a:solidFill>
              </a:rPr>
              <a:t>: 0.0002 !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Needs N</a:t>
            </a:r>
            <a:r>
              <a:rPr lang="en-US" baseline="30000" dirty="0" smtClean="0">
                <a:solidFill>
                  <a:srgbClr val="000090"/>
                </a:solidFill>
              </a:rPr>
              <a:t>3</a:t>
            </a:r>
            <a:r>
              <a:rPr lang="en-US" dirty="0" smtClean="0">
                <a:solidFill>
                  <a:srgbClr val="000090"/>
                </a:solidFill>
              </a:rPr>
              <a:t>LO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HQ treatment</a:t>
            </a:r>
          </a:p>
          <a:p>
            <a:r>
              <a:rPr lang="en-US" dirty="0">
                <a:solidFill>
                  <a:srgbClr val="000090"/>
                </a:solidFill>
              </a:rPr>
              <a:t>i</a:t>
            </a:r>
            <a:r>
              <a:rPr lang="en-US" dirty="0" smtClean="0">
                <a:solidFill>
                  <a:srgbClr val="000090"/>
                </a:solidFill>
              </a:rPr>
              <a:t>mportant 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561" y="218403"/>
            <a:ext cx="74416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smtClean="0">
                <a:solidFill>
                  <a:srgbClr val="000090"/>
                </a:solidFill>
              </a:rPr>
              <a:t>        </a:t>
            </a:r>
            <a:r>
              <a:rPr lang="en-US" sz="3200" dirty="0" smtClean="0">
                <a:solidFill>
                  <a:srgbClr val="000090"/>
                </a:solidFill>
              </a:rPr>
              <a:t>Theor</a:t>
            </a:r>
            <a:r>
              <a:rPr lang="en-US" sz="3200" dirty="0" smtClean="0">
                <a:solidFill>
                  <a:srgbClr val="000090"/>
                </a:solidFill>
              </a:rPr>
              <a:t>y uncertainties on H </a:t>
            </a:r>
            <a:r>
              <a:rPr lang="en-US" sz="3200" dirty="0" smtClean="0">
                <a:solidFill>
                  <a:srgbClr val="000090"/>
                </a:solidFill>
              </a:rPr>
              <a:t>in </a:t>
            </a:r>
            <a:r>
              <a:rPr lang="en-US" sz="3200" dirty="0" err="1" smtClean="0">
                <a:solidFill>
                  <a:srgbClr val="000090"/>
                </a:solidFill>
              </a:rPr>
              <a:t>pp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3200" dirty="0" smtClean="0">
                <a:solidFill>
                  <a:srgbClr val="000090"/>
                </a:solidFill>
                <a:sym typeface="Wingdings"/>
              </a:rPr>
              <a:t>- LHC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-583714" y="3433450"/>
            <a:ext cx="3432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O.Brüning</a:t>
            </a:r>
            <a:r>
              <a:rPr lang="en-US" sz="1200" dirty="0" smtClean="0"/>
              <a:t> and </a:t>
            </a:r>
            <a:r>
              <a:rPr lang="en-US" sz="1200" dirty="0" err="1" smtClean="0"/>
              <a:t>M.Klein</a:t>
            </a:r>
            <a:r>
              <a:rPr lang="en-US" sz="1200" dirty="0" smtClean="0"/>
              <a:t> arXiv:1305.2090, MPLA 2013 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32502" y="5679134"/>
            <a:ext cx="5634876" cy="923330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Need MUCH better PDFs, MUCH better </a:t>
            </a:r>
            <a:r>
              <a:rPr lang="en-US" b="1" dirty="0" err="1" smtClean="0"/>
              <a:t>alpha_s</a:t>
            </a:r>
            <a:r>
              <a:rPr lang="en-US" b="1" dirty="0" smtClean="0"/>
              <a:t> and N</a:t>
            </a:r>
            <a:r>
              <a:rPr lang="en-US" b="1" baseline="30000" dirty="0" smtClean="0"/>
              <a:t>3</a:t>
            </a:r>
            <a:r>
              <a:rPr lang="en-US" b="1" dirty="0" smtClean="0"/>
              <a:t>LO</a:t>
            </a:r>
          </a:p>
          <a:p>
            <a:endParaRPr lang="en-US" dirty="0"/>
          </a:p>
          <a:p>
            <a:r>
              <a:rPr lang="en-US" b="1" dirty="0" smtClean="0"/>
              <a:t>[</a:t>
            </a:r>
            <a:r>
              <a:rPr lang="en-US" b="1" dirty="0" err="1" smtClean="0"/>
              <a:t>FCC_hh</a:t>
            </a:r>
            <a:r>
              <a:rPr lang="en-US" b="1" dirty="0" smtClean="0"/>
              <a:t>:  O(800)</a:t>
            </a:r>
            <a:r>
              <a:rPr lang="en-US" b="1" dirty="0" err="1" smtClean="0"/>
              <a:t>pb</a:t>
            </a:r>
            <a:r>
              <a:rPr lang="en-US" b="1" dirty="0" smtClean="0"/>
              <a:t>, &lt;x&gt; 0.001, DGLAP?, scales, </a:t>
            </a:r>
            <a:r>
              <a:rPr lang="en-US" b="1" dirty="0" err="1" smtClean="0"/>
              <a:t>ep</a:t>
            </a:r>
            <a:r>
              <a:rPr lang="en-US" b="1" dirty="0" smtClean="0"/>
              <a:t> 0.3%]</a:t>
            </a:r>
          </a:p>
        </p:txBody>
      </p:sp>
    </p:spTree>
    <p:extLst>
      <p:ext uri="{BB962C8B-B14F-4D97-AF65-F5344CB8AC3E}">
        <p14:creationId xmlns:p14="http://schemas.microsoft.com/office/powerpoint/2010/main" val="205617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57" y="477263"/>
            <a:ext cx="7029954" cy="78850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  <a:cs typeface="Avenir Heavy"/>
              </a:rPr>
              <a:t>PDFs and HL-LHC Searches</a:t>
            </a:r>
            <a:r>
              <a:rPr lang="en-US" dirty="0" smtClean="0">
                <a:latin typeface="Avenir Heavy"/>
                <a:cs typeface="Avenir Heavy"/>
              </a:rPr>
              <a:t/>
            </a:r>
            <a:br>
              <a:rPr lang="en-US" dirty="0" smtClean="0">
                <a:latin typeface="Avenir Heavy"/>
                <a:cs typeface="Avenir Heavy"/>
              </a:rPr>
            </a:b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994" y="5729460"/>
            <a:ext cx="8426894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With high energy and luminosity, the LHC search range will be extended to high masses,</a:t>
            </a:r>
          </a:p>
          <a:p>
            <a:r>
              <a:rPr lang="en-US" dirty="0"/>
              <a:t>u</a:t>
            </a:r>
            <a:r>
              <a:rPr lang="en-US" dirty="0" smtClean="0"/>
              <a:t>p to 4-5 </a:t>
            </a:r>
            <a:r>
              <a:rPr lang="en-US" dirty="0" err="1" smtClean="0"/>
              <a:t>TeV</a:t>
            </a:r>
            <a:r>
              <a:rPr lang="en-US" dirty="0" smtClean="0"/>
              <a:t> in pair production, and PDF uncertainties come in ~ 1/(1-x), CI effects?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027" y="262467"/>
            <a:ext cx="1327116" cy="1003300"/>
          </a:xfrm>
          <a:prstGeom prst="rect">
            <a:avLst/>
          </a:prstGeom>
        </p:spPr>
      </p:pic>
      <p:pic>
        <p:nvPicPr>
          <p:cNvPr id="5" name="Picture 4" descr="kle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19" y="2073962"/>
            <a:ext cx="4585881" cy="3598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9900"/>
            <a:ext cx="4650874" cy="33502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23605" y="1654313"/>
            <a:ext cx="1831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venir Heavy"/>
              </a:rPr>
              <a:t>LHeC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venir Heavy"/>
              </a:rPr>
              <a:t>: arXiv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venir Heavy"/>
              </a:rPr>
              <a:t>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venir Heavy"/>
              </a:rPr>
              <a:t>1211.5102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48994" y="4957475"/>
            <a:ext cx="3788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ATLAS October 2012 “Physics at High Luminosity”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94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8453"/>
            <a:ext cx="8229600" cy="78756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HL-LHC - Searches </a:t>
            </a:r>
            <a:endParaRPr lang="en-US" sz="3200" dirty="0"/>
          </a:p>
        </p:txBody>
      </p:sp>
      <p:pic>
        <p:nvPicPr>
          <p:cNvPr id="2" name="Picture 1" descr="LHeC_CrossSection_Projec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8" y="1138743"/>
            <a:ext cx="6014893" cy="4511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215" y="956018"/>
            <a:ext cx="1327116" cy="100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00294"/>
            <a:ext cx="86485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LHeC</a:t>
            </a:r>
            <a:r>
              <a:rPr lang="en-US" dirty="0" smtClean="0"/>
              <a:t> BSM poster at EPS13 </a:t>
            </a:r>
            <a:r>
              <a:rPr lang="en-US" dirty="0" err="1" smtClean="0"/>
              <a:t>M.D’Onofrio</a:t>
            </a:r>
            <a:r>
              <a:rPr lang="en-US" dirty="0" smtClean="0"/>
              <a:t> et al. </a:t>
            </a:r>
            <a:r>
              <a:rPr lang="en-US" sz="1600" dirty="0" smtClean="0"/>
              <a:t>see also arXiv:1211:5102  Relation </a:t>
            </a:r>
            <a:r>
              <a:rPr lang="en-US" sz="1600" dirty="0" err="1" smtClean="0"/>
              <a:t>LHeC</a:t>
            </a:r>
            <a:r>
              <a:rPr lang="en-US" sz="1600" dirty="0" smtClean="0"/>
              <a:t>-LHC</a:t>
            </a:r>
          </a:p>
          <a:p>
            <a:r>
              <a:rPr lang="en-US" sz="1600" dirty="0" smtClean="0"/>
              <a:t>Simulated </a:t>
            </a:r>
            <a:r>
              <a:rPr lang="en-US" sz="1600" dirty="0" smtClean="0">
                <a:solidFill>
                  <a:srgbClr val="FF0000"/>
                </a:solidFill>
              </a:rPr>
              <a:t>PDFs from </a:t>
            </a:r>
            <a:r>
              <a:rPr lang="en-US" sz="1600" dirty="0" err="1" smtClean="0">
                <a:solidFill>
                  <a:srgbClr val="FF0000"/>
                </a:solidFill>
              </a:rPr>
              <a:t>LHeC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are on LHAPDF  </a:t>
            </a:r>
            <a:r>
              <a:rPr lang="en-US" sz="1200" dirty="0" smtClean="0"/>
              <a:t>(</a:t>
            </a:r>
            <a:r>
              <a:rPr lang="en-US" sz="1200" dirty="0" err="1" smtClean="0"/>
              <a:t>Partons</a:t>
            </a:r>
            <a:r>
              <a:rPr lang="en-US" sz="1200" dirty="0" smtClean="0"/>
              <a:t> from </a:t>
            </a:r>
            <a:r>
              <a:rPr lang="en-US" sz="1200" dirty="0" err="1" smtClean="0"/>
              <a:t>LHeC</a:t>
            </a:r>
            <a:r>
              <a:rPr lang="en-US" sz="1200" dirty="0" smtClean="0"/>
              <a:t>, MK, </a:t>
            </a:r>
            <a:r>
              <a:rPr lang="en-US" sz="1200" dirty="0" err="1" smtClean="0"/>
              <a:t>V.Radescu</a:t>
            </a:r>
            <a:r>
              <a:rPr lang="en-US" sz="1200" dirty="0" smtClean="0"/>
              <a:t> LHeC-Note</a:t>
            </a:r>
            <a:r>
              <a:rPr lang="en-US" sz="1200" smtClean="0"/>
              <a:t>-2013-002 PHY)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836381" y="2264951"/>
            <a:ext cx="1947806" cy="3416320"/>
          </a:xfrm>
          <a:prstGeom prst="rect">
            <a:avLst/>
          </a:prstGeom>
          <a:noFill/>
          <a:ln>
            <a:solidFill>
              <a:srgbClr val="00009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High precision</a:t>
            </a:r>
          </a:p>
          <a:p>
            <a:r>
              <a:rPr lang="en-US" dirty="0" smtClean="0"/>
              <a:t>PDFs are needed</a:t>
            </a:r>
          </a:p>
          <a:p>
            <a:r>
              <a:rPr lang="en-US" dirty="0"/>
              <a:t>f</a:t>
            </a:r>
            <a:r>
              <a:rPr lang="en-US" dirty="0" smtClean="0"/>
              <a:t>or the HL-LHC</a:t>
            </a:r>
          </a:p>
          <a:p>
            <a:r>
              <a:rPr lang="en-US" dirty="0"/>
              <a:t>s</a:t>
            </a:r>
            <a:r>
              <a:rPr lang="en-US" dirty="0" smtClean="0"/>
              <a:t>earches in order</a:t>
            </a:r>
          </a:p>
          <a:p>
            <a:r>
              <a:rPr lang="en-US" dirty="0"/>
              <a:t>t</a:t>
            </a:r>
            <a:r>
              <a:rPr lang="en-US" dirty="0" smtClean="0"/>
              <a:t>o probe into the</a:t>
            </a:r>
          </a:p>
          <a:p>
            <a:r>
              <a:rPr lang="en-US" dirty="0"/>
              <a:t>r</a:t>
            </a:r>
            <a:r>
              <a:rPr lang="en-US" dirty="0" smtClean="0"/>
              <a:t>ange opened by</a:t>
            </a:r>
          </a:p>
          <a:p>
            <a:r>
              <a:rPr lang="en-US" dirty="0"/>
              <a:t>t</a:t>
            </a:r>
            <a:r>
              <a:rPr lang="en-US" dirty="0" smtClean="0"/>
              <a:t>he luminosity</a:t>
            </a:r>
          </a:p>
          <a:p>
            <a:r>
              <a:rPr lang="en-US" dirty="0"/>
              <a:t>i</a:t>
            </a:r>
            <a:r>
              <a:rPr lang="en-US" dirty="0" smtClean="0"/>
              <a:t>ncrease and to</a:t>
            </a:r>
          </a:p>
          <a:p>
            <a:r>
              <a:rPr lang="en-US" dirty="0" err="1" smtClean="0"/>
              <a:t>interprete</a:t>
            </a:r>
            <a:r>
              <a:rPr lang="en-US" dirty="0" smtClean="0"/>
              <a:t> possibly</a:t>
            </a:r>
          </a:p>
          <a:p>
            <a:r>
              <a:rPr lang="en-US" dirty="0"/>
              <a:t>i</a:t>
            </a:r>
            <a:r>
              <a:rPr lang="en-US" dirty="0" smtClean="0"/>
              <a:t>ntriguing effects</a:t>
            </a:r>
          </a:p>
          <a:p>
            <a:r>
              <a:rPr lang="en-US" dirty="0"/>
              <a:t>b</a:t>
            </a:r>
            <a:r>
              <a:rPr lang="en-US" dirty="0" smtClean="0"/>
              <a:t>ased on external</a:t>
            </a:r>
          </a:p>
          <a:p>
            <a:r>
              <a:rPr lang="en-US" dirty="0"/>
              <a:t>i</a:t>
            </a:r>
            <a:r>
              <a:rPr lang="en-US" dirty="0" smtClean="0"/>
              <a:t>nformation.</a:t>
            </a:r>
          </a:p>
        </p:txBody>
      </p:sp>
    </p:spTree>
    <p:extLst>
      <p:ext uri="{BB962C8B-B14F-4D97-AF65-F5344CB8AC3E}">
        <p14:creationId xmlns:p14="http://schemas.microsoft.com/office/powerpoint/2010/main" val="172673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569"/>
            <a:ext cx="8229600" cy="502602"/>
          </a:xfrm>
        </p:spPr>
        <p:txBody>
          <a:bodyPr>
            <a:noAutofit/>
          </a:bodyPr>
          <a:lstStyle/>
          <a:p>
            <a:r>
              <a:rPr lang="it-IT" sz="3200" dirty="0" err="1" smtClean="0"/>
              <a:t>Contact</a:t>
            </a:r>
            <a:r>
              <a:rPr lang="it-IT" sz="3200" dirty="0" smtClean="0"/>
              <a:t> </a:t>
            </a:r>
            <a:r>
              <a:rPr lang="it-IT" sz="3200" dirty="0" err="1" smtClean="0"/>
              <a:t>interactions</a:t>
            </a:r>
            <a:r>
              <a:rPr lang="it-IT" sz="3200" dirty="0" smtClean="0"/>
              <a:t> (</a:t>
            </a:r>
            <a:r>
              <a:rPr lang="it-IT" sz="3200" dirty="0" err="1" smtClean="0"/>
              <a:t>eeqq</a:t>
            </a:r>
            <a:r>
              <a:rPr lang="it-IT" sz="3200" dirty="0" smtClean="0"/>
              <a:t>)</a:t>
            </a:r>
            <a:endParaRPr lang="en-US" sz="32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304800" y="777240"/>
            <a:ext cx="8686800" cy="5318760"/>
          </a:xfrm>
        </p:spPr>
        <p:txBody>
          <a:bodyPr>
            <a:normAutofit/>
          </a:bodyPr>
          <a:lstStyle/>
          <a:p>
            <a:r>
              <a:rPr lang="it-IT" sz="1800" dirty="0" smtClean="0"/>
              <a:t>New </a:t>
            </a:r>
            <a:r>
              <a:rPr lang="it-IT" sz="1800" dirty="0" err="1" smtClean="0"/>
              <a:t>currents</a:t>
            </a:r>
            <a:r>
              <a:rPr lang="it-IT" sz="1800" dirty="0" smtClean="0"/>
              <a:t> or </a:t>
            </a:r>
            <a:r>
              <a:rPr lang="it-IT" sz="1800" dirty="0" err="1" smtClean="0"/>
              <a:t>heavy</a:t>
            </a:r>
            <a:r>
              <a:rPr lang="it-IT" sz="1800" dirty="0" smtClean="0"/>
              <a:t> </a:t>
            </a:r>
            <a:r>
              <a:rPr lang="it-IT" sz="1800" dirty="0" err="1" smtClean="0"/>
              <a:t>bosons</a:t>
            </a:r>
            <a:r>
              <a:rPr lang="it-IT" sz="1800" dirty="0" smtClean="0"/>
              <a:t> </a:t>
            </a:r>
            <a:r>
              <a:rPr lang="it-IT" sz="1800" dirty="0" err="1" smtClean="0"/>
              <a:t>may</a:t>
            </a:r>
            <a:r>
              <a:rPr lang="it-IT" sz="1800" dirty="0" smtClean="0"/>
              <a:t> produce </a:t>
            </a:r>
            <a:r>
              <a:rPr lang="it-IT" sz="1800" dirty="0" err="1" smtClean="0"/>
              <a:t>indirect</a:t>
            </a:r>
            <a:r>
              <a:rPr lang="it-IT" sz="1800" dirty="0" smtClean="0"/>
              <a:t> </a:t>
            </a:r>
            <a:r>
              <a:rPr lang="it-IT" sz="1800" dirty="0" err="1" smtClean="0"/>
              <a:t>effect</a:t>
            </a:r>
            <a:r>
              <a:rPr lang="it-IT" sz="1800" dirty="0" smtClean="0"/>
              <a:t> via new </a:t>
            </a:r>
            <a:r>
              <a:rPr lang="it-IT" sz="1800" dirty="0" err="1" smtClean="0"/>
              <a:t>particle</a:t>
            </a:r>
            <a:r>
              <a:rPr lang="it-IT" sz="1800" dirty="0" smtClean="0"/>
              <a:t> </a:t>
            </a:r>
            <a:r>
              <a:rPr lang="it-IT" sz="1800" dirty="0" err="1" smtClean="0"/>
              <a:t>exchange</a:t>
            </a:r>
            <a:r>
              <a:rPr lang="it-IT" sz="1800" dirty="0" smtClean="0"/>
              <a:t> </a:t>
            </a:r>
            <a:r>
              <a:rPr lang="it-IT" sz="1800" dirty="0" err="1" smtClean="0"/>
              <a:t>interfering</a:t>
            </a:r>
            <a:r>
              <a:rPr lang="it-IT" sz="1800" dirty="0" smtClean="0"/>
              <a:t> with </a:t>
            </a:r>
            <a:r>
              <a:rPr lang="it-IT" sz="1800" dirty="0" smtClean="0">
                <a:latin typeface="Symbol" pitchFamily="18" charset="2"/>
              </a:rPr>
              <a:t>g</a:t>
            </a:r>
            <a:r>
              <a:rPr lang="it-IT" sz="1800" dirty="0" smtClean="0"/>
              <a:t>/Z </a:t>
            </a:r>
            <a:r>
              <a:rPr lang="it-IT" sz="1800" dirty="0" err="1" smtClean="0"/>
              <a:t>fields</a:t>
            </a:r>
            <a:r>
              <a:rPr lang="it-IT" sz="1800" dirty="0" smtClean="0"/>
              <a:t>. </a:t>
            </a:r>
          </a:p>
          <a:p>
            <a:r>
              <a:rPr lang="it-IT" sz="1800" dirty="0" smtClean="0"/>
              <a:t>Reach for </a:t>
            </a:r>
            <a:r>
              <a:rPr lang="it-IT" sz="1800" dirty="0" smtClean="0">
                <a:latin typeface="Symbol" pitchFamily="18" charset="2"/>
              </a:rPr>
              <a:t>L</a:t>
            </a:r>
            <a:r>
              <a:rPr lang="it-IT" sz="1800" dirty="0" smtClean="0"/>
              <a:t> (CI </a:t>
            </a:r>
            <a:r>
              <a:rPr lang="it-IT" sz="1800" dirty="0" err="1" smtClean="0"/>
              <a:t>eeqq</a:t>
            </a:r>
            <a:r>
              <a:rPr lang="it-IT" sz="1800" dirty="0" smtClean="0"/>
              <a:t>): 25-45 </a:t>
            </a:r>
            <a:r>
              <a:rPr lang="it-IT" sz="1800" dirty="0" err="1" smtClean="0"/>
              <a:t>TeV</a:t>
            </a:r>
            <a:r>
              <a:rPr lang="it-IT" sz="1800" dirty="0" smtClean="0"/>
              <a:t> with 10 fb</a:t>
            </a:r>
            <a:r>
              <a:rPr lang="it-IT" sz="1800" baseline="30000" dirty="0" smtClean="0"/>
              <a:t>-1 </a:t>
            </a:r>
            <a:r>
              <a:rPr lang="it-IT" sz="1800" dirty="0" smtClean="0"/>
              <a:t>of data </a:t>
            </a:r>
            <a:r>
              <a:rPr lang="it-IT" sz="1800" dirty="0" err="1" smtClean="0"/>
              <a:t>depending</a:t>
            </a:r>
            <a:r>
              <a:rPr lang="it-IT" sz="1800" dirty="0" smtClean="0"/>
              <a:t> on the model</a:t>
            </a:r>
            <a:endParaRPr lang="en-US" sz="18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749024"/>
            <a:ext cx="7128837" cy="285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743450"/>
            <a:ext cx="78295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57800"/>
            <a:ext cx="3537137" cy="11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914400" y="5410200"/>
            <a:ext cx="339387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ATLAS and CMS </a:t>
            </a:r>
            <a:r>
              <a:rPr lang="it-IT" dirty="0" err="1" smtClean="0"/>
              <a:t>constraints</a:t>
            </a:r>
            <a:r>
              <a:rPr lang="it-IT" dirty="0" smtClean="0"/>
              <a:t> on </a:t>
            </a:r>
          </a:p>
          <a:p>
            <a:r>
              <a:rPr lang="it-IT" dirty="0" err="1" smtClean="0"/>
              <a:t>eeqq</a:t>
            </a:r>
            <a:r>
              <a:rPr lang="it-IT" dirty="0" smtClean="0"/>
              <a:t> CI (</a:t>
            </a:r>
            <a:r>
              <a:rPr lang="it-IT" dirty="0" err="1" smtClean="0"/>
              <a:t>expected</a:t>
            </a:r>
            <a:r>
              <a:rPr lang="it-IT" dirty="0" smtClean="0"/>
              <a:t> up to 30-40 </a:t>
            </a:r>
          </a:p>
          <a:p>
            <a:r>
              <a:rPr lang="it-IT" dirty="0" err="1" smtClean="0"/>
              <a:t>TeV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c.o.m</a:t>
            </a:r>
            <a:r>
              <a:rPr lang="it-IT" dirty="0" smtClean="0"/>
              <a:t>. 14 </a:t>
            </a:r>
            <a:r>
              <a:rPr lang="it-IT" dirty="0" err="1" smtClean="0"/>
              <a:t>TeV</a:t>
            </a:r>
            <a:r>
              <a:rPr lang="it-IT" dirty="0" smtClean="0"/>
              <a:t> LHC)</a:t>
            </a:r>
            <a:endParaRPr lang="en-US" dirty="0"/>
          </a:p>
        </p:txBody>
      </p:sp>
      <p:sp>
        <p:nvSpPr>
          <p:cNvPr id="10" name="Ovale 9"/>
          <p:cNvSpPr/>
          <p:nvPr/>
        </p:nvSpPr>
        <p:spPr>
          <a:xfrm>
            <a:off x="1343025" y="4714875"/>
            <a:ext cx="1704975" cy="390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6143625" y="5410201"/>
            <a:ext cx="170497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2 12"/>
          <p:cNvCxnSpPr>
            <a:endCxn id="12" idx="2"/>
          </p:cNvCxnSpPr>
          <p:nvPr/>
        </p:nvCxnSpPr>
        <p:spPr>
          <a:xfrm flipV="1">
            <a:off x="4231334" y="5638801"/>
            <a:ext cx="1912291" cy="1964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1662112" y="5105400"/>
            <a:ext cx="242888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/>
          <p:cNvSpPr/>
          <p:nvPr/>
        </p:nvSpPr>
        <p:spPr>
          <a:xfrm>
            <a:off x="6096000" y="5867400"/>
            <a:ext cx="212407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3610839" y="4238510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 smtClean="0"/>
              <a:t>Similar</a:t>
            </a:r>
            <a:r>
              <a:rPr lang="it-IT" i="1" dirty="0" smtClean="0"/>
              <a:t> </a:t>
            </a:r>
            <a:r>
              <a:rPr lang="it-IT" i="1" dirty="0"/>
              <a:t>to </a:t>
            </a:r>
            <a:r>
              <a:rPr lang="it-IT" i="1" dirty="0" smtClean="0"/>
              <a:t>LHC </a:t>
            </a:r>
            <a:endParaRPr lang="en-US" i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49" y="1833562"/>
            <a:ext cx="857251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55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493"/>
            <a:ext cx="7772400" cy="7837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Energy Frontier DIS</a:t>
            </a:r>
            <a:endParaRPr lang="en-US" sz="2800" dirty="0"/>
          </a:p>
        </p:txBody>
      </p:sp>
      <p:pic>
        <p:nvPicPr>
          <p:cNvPr id="3" name="Picture 2" descr="figphys3LQreac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4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493"/>
            <a:ext cx="7772400" cy="783716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LeptoQuarks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61" y="1058209"/>
            <a:ext cx="5580428" cy="4787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583" y="5816884"/>
            <a:ext cx="6678089" cy="880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2289" y="3894146"/>
            <a:ext cx="16209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Study in Progress</a:t>
            </a:r>
          </a:p>
          <a:p>
            <a:r>
              <a:rPr lang="en-US" sz="1600" dirty="0" err="1" smtClean="0"/>
              <a:t>G.Azuelos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100573" y="1484745"/>
            <a:ext cx="13836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LHeC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FCC 60 </a:t>
            </a:r>
            <a:r>
              <a:rPr lang="en-US" dirty="0" err="1" smtClean="0">
                <a:solidFill>
                  <a:srgbClr val="008000"/>
                </a:solidFill>
              </a:rPr>
              <a:t>GeV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/>
          </a:p>
          <a:p>
            <a:r>
              <a:rPr lang="en-US" dirty="0" smtClean="0"/>
              <a:t>FCC 175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4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493"/>
            <a:ext cx="7772400" cy="7837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Practical Steps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024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d_sche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19" y="1276864"/>
            <a:ext cx="6777054" cy="4339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465" y="5860368"/>
            <a:ext cx="8303838" cy="923330"/>
          </a:xfrm>
          <a:prstGeom prst="rect">
            <a:avLst/>
          </a:prstGeom>
          <a:noFill/>
          <a:ln>
            <a:solidFill>
              <a:srgbClr val="C79348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60 </a:t>
            </a:r>
            <a:r>
              <a:rPr lang="en-US" dirty="0" err="1" smtClean="0"/>
              <a:t>GeV</a:t>
            </a:r>
            <a:r>
              <a:rPr lang="en-US" dirty="0" smtClean="0"/>
              <a:t> electron beam energy, L= 10</a:t>
            </a:r>
            <a:r>
              <a:rPr lang="en-US" baseline="30000" dirty="0" smtClean="0"/>
              <a:t>33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, √s=1.3 </a:t>
            </a:r>
            <a:r>
              <a:rPr lang="en-US" dirty="0" err="1" smtClean="0"/>
              <a:t>TeV</a:t>
            </a:r>
            <a:r>
              <a:rPr lang="en-US" dirty="0" smtClean="0"/>
              <a:t>: Q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max</a:t>
            </a:r>
            <a:r>
              <a:rPr lang="en-US" dirty="0" smtClean="0"/>
              <a:t>= 10</a:t>
            </a:r>
            <a:r>
              <a:rPr lang="en-US" baseline="30000" dirty="0" smtClean="0"/>
              <a:t>6</a:t>
            </a:r>
            <a:r>
              <a:rPr lang="en-US" dirty="0" smtClean="0"/>
              <a:t> GeV</a:t>
            </a:r>
            <a:r>
              <a:rPr lang="en-US" baseline="30000" dirty="0" smtClean="0"/>
              <a:t>2</a:t>
            </a:r>
            <a:r>
              <a:rPr lang="en-US" dirty="0" smtClean="0"/>
              <a:t>, 10</a:t>
            </a:r>
            <a:r>
              <a:rPr lang="en-US" baseline="30000" dirty="0" smtClean="0"/>
              <a:t>-6</a:t>
            </a:r>
            <a:r>
              <a:rPr lang="en-US" dirty="0" smtClean="0"/>
              <a:t> &lt; x&lt; 1</a:t>
            </a:r>
          </a:p>
          <a:p>
            <a:r>
              <a:rPr lang="en-US" dirty="0" smtClean="0"/>
              <a:t>Recirculating </a:t>
            </a:r>
            <a:r>
              <a:rPr lang="en-US" dirty="0" err="1" smtClean="0"/>
              <a:t>linac</a:t>
            </a:r>
            <a:r>
              <a:rPr lang="en-US" dirty="0" smtClean="0"/>
              <a:t> (2 </a:t>
            </a:r>
            <a:r>
              <a:rPr lang="en-US" sz="1400" dirty="0" smtClean="0"/>
              <a:t>*</a:t>
            </a:r>
            <a:r>
              <a:rPr lang="en-US" dirty="0" smtClean="0"/>
              <a:t> 1km, 2*60 cavity </a:t>
            </a:r>
            <a:r>
              <a:rPr lang="en-US" dirty="0" err="1" smtClean="0"/>
              <a:t>cryo</a:t>
            </a:r>
            <a:r>
              <a:rPr lang="en-US" dirty="0" smtClean="0"/>
              <a:t> modules, 3 passes, energy recovery)</a:t>
            </a:r>
          </a:p>
          <a:p>
            <a:r>
              <a:rPr lang="en-US" dirty="0" smtClean="0"/>
              <a:t>Ring-ring as fall back.  “SAPHIRE” 4 pass 80 </a:t>
            </a:r>
            <a:r>
              <a:rPr lang="en-US" dirty="0" err="1" smtClean="0"/>
              <a:t>GeV</a:t>
            </a:r>
            <a:r>
              <a:rPr lang="en-US" dirty="0" smtClean="0"/>
              <a:t> option to do mainly:  </a:t>
            </a:r>
            <a:r>
              <a:rPr lang="en-US" dirty="0" err="1" smtClean="0"/>
              <a:t>γγ</a:t>
            </a:r>
            <a:r>
              <a:rPr lang="en-US" sz="1400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H. CDR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1194" y="447212"/>
            <a:ext cx="814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CDR Footprint of the </a:t>
            </a:r>
            <a:r>
              <a:rPr lang="en-US" b="1" dirty="0" err="1" smtClean="0"/>
              <a:t>LHeC</a:t>
            </a:r>
            <a:r>
              <a:rPr lang="en-US" b="1" dirty="0" smtClean="0"/>
              <a:t> ERL Electron Beam</a:t>
            </a:r>
            <a:r>
              <a:rPr lang="en-US" b="1" dirty="0" smtClean="0">
                <a:solidFill>
                  <a:srgbClr val="008000"/>
                </a:solidFill>
              </a:rPr>
              <a:t> for synchronous </a:t>
            </a:r>
            <a:r>
              <a:rPr lang="en-US" b="1" dirty="0" err="1" smtClean="0">
                <a:solidFill>
                  <a:srgbClr val="008000"/>
                </a:solidFill>
              </a:rPr>
              <a:t>ep</a:t>
            </a:r>
            <a:r>
              <a:rPr lang="en-US" b="1" dirty="0" smtClean="0">
                <a:solidFill>
                  <a:srgbClr val="008000"/>
                </a:solidFill>
              </a:rPr>
              <a:t> and </a:t>
            </a:r>
            <a:r>
              <a:rPr lang="en-US" b="1" dirty="0" err="1" smtClean="0">
                <a:solidFill>
                  <a:srgbClr val="008000"/>
                </a:solidFill>
              </a:rPr>
              <a:t>pp</a:t>
            </a:r>
            <a:r>
              <a:rPr lang="en-US" b="1" dirty="0" smtClean="0">
                <a:solidFill>
                  <a:srgbClr val="008000"/>
                </a:solidFill>
              </a:rPr>
              <a:t> OP @ LHC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4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673" y="619877"/>
            <a:ext cx="3736036" cy="1777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16" y="3512056"/>
            <a:ext cx="8571662" cy="274610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4951" y="266150"/>
            <a:ext cx="5981335" cy="6238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ER</a:t>
            </a:r>
            <a:r>
              <a:rPr lang="en-US" sz="3200" b="1" dirty="0" smtClean="0">
                <a:solidFill>
                  <a:srgbClr val="000090"/>
                </a:solidFill>
              </a:rPr>
              <a:t>L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0090"/>
                </a:solidFill>
              </a:rPr>
              <a:t>T</a:t>
            </a:r>
            <a:r>
              <a:rPr lang="en-US" sz="3200" dirty="0" smtClean="0"/>
              <a:t>est-</a:t>
            </a:r>
            <a:r>
              <a:rPr lang="en-US" sz="3200" b="1" dirty="0" smtClean="0">
                <a:solidFill>
                  <a:srgbClr val="000090"/>
                </a:solidFill>
              </a:rPr>
              <a:t>F</a:t>
            </a:r>
            <a:r>
              <a:rPr lang="en-US" sz="3200" dirty="0" smtClean="0"/>
              <a:t>acility at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3200" dirty="0" smtClean="0"/>
              <a:t>ERN </a:t>
            </a:r>
            <a:r>
              <a:rPr lang="en-US" sz="2400" dirty="0" smtClean="0"/>
              <a:t>(LTFC)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97341" y="2558059"/>
            <a:ext cx="32553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Jlab</a:t>
            </a:r>
            <a:r>
              <a:rPr lang="en-US" dirty="0" smtClean="0"/>
              <a:t>-CERN-Mainz  802 MHz </a:t>
            </a:r>
          </a:p>
          <a:p>
            <a:r>
              <a:rPr lang="en-US" dirty="0" smtClean="0"/>
              <a:t>Cavity </a:t>
            </a:r>
            <a:r>
              <a:rPr lang="en-US" dirty="0" err="1" smtClean="0"/>
              <a:t>cryo</a:t>
            </a:r>
            <a:r>
              <a:rPr lang="en-US" dirty="0" smtClean="0"/>
              <a:t> module under design</a:t>
            </a:r>
          </a:p>
          <a:p>
            <a:r>
              <a:rPr lang="en-US" sz="1400" dirty="0" smtClean="0"/>
              <a:t>B. </a:t>
            </a:r>
            <a:r>
              <a:rPr lang="en-US" sz="1400" dirty="0" err="1" smtClean="0"/>
              <a:t>Rimmer</a:t>
            </a:r>
            <a:r>
              <a:rPr lang="en-US" sz="1400" dirty="0" smtClean="0"/>
              <a:t>, </a:t>
            </a:r>
            <a:r>
              <a:rPr lang="en-US" sz="1400" dirty="0" err="1" smtClean="0"/>
              <a:t>E.Jensen</a:t>
            </a:r>
            <a:r>
              <a:rPr lang="en-US" sz="1400" dirty="0" smtClean="0"/>
              <a:t>, K. </a:t>
            </a:r>
            <a:r>
              <a:rPr lang="en-US" sz="1400" dirty="0" err="1" smtClean="0"/>
              <a:t>Aulenbacher</a:t>
            </a:r>
            <a:r>
              <a:rPr lang="en-US" sz="1400" dirty="0" smtClean="0"/>
              <a:t> et al</a:t>
            </a:r>
            <a:endParaRPr lang="en-US" sz="1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990739"/>
              </p:ext>
            </p:extLst>
          </p:nvPr>
        </p:nvGraphicFramePr>
        <p:xfrm>
          <a:off x="411616" y="1153413"/>
          <a:ext cx="4090937" cy="1962912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023736"/>
                <a:gridCol w="1067201"/>
              </a:tblGrid>
              <a:tr h="272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TARGET PARAMETER*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VALUE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</a:tr>
              <a:tr h="223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Injection Energy [MeV]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8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Final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Beam </a:t>
                      </a:r>
                      <a:r>
                        <a:rPr lang="en-GB" sz="1600" dirty="0">
                          <a:effectLst/>
                        </a:rPr>
                        <a:t>Energy </a:t>
                      </a:r>
                      <a:r>
                        <a:rPr lang="en-GB" sz="1600" dirty="0" smtClean="0">
                          <a:effectLst/>
                        </a:rPr>
                        <a:t>[MeV]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900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8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Normalized emittance γε</a:t>
                      </a:r>
                      <a:r>
                        <a:rPr lang="en-GB" sz="1600" baseline="-25000" dirty="0">
                          <a:effectLst/>
                        </a:rPr>
                        <a:t>x,y </a:t>
                      </a:r>
                      <a:r>
                        <a:rPr lang="en-GB" sz="1600" dirty="0">
                          <a:effectLst/>
                        </a:rPr>
                        <a:t>[μm]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50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8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Beam Current [mA]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10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8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Bunch Spacing [ns]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25 (50)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8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Passes</a:t>
                      </a:r>
                      <a:endParaRPr kumimoji="0" lang="en-GB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8357" y="6308856"/>
            <a:ext cx="80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SCRF, ERL, Magnet Tests, Photon and </a:t>
            </a:r>
            <a:r>
              <a:rPr lang="en-US" dirty="0" err="1" smtClean="0"/>
              <a:t>ep</a:t>
            </a:r>
            <a:r>
              <a:rPr lang="en-US" dirty="0" smtClean="0"/>
              <a:t> Physics, Injector to </a:t>
            </a:r>
            <a:r>
              <a:rPr lang="en-US" dirty="0" err="1" smtClean="0"/>
              <a:t>LHeC</a:t>
            </a:r>
            <a:r>
              <a:rPr lang="en-US" dirty="0" smtClean="0"/>
              <a:t>…   Design by 2015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432" y="3227703"/>
            <a:ext cx="1977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</a:t>
            </a:r>
            <a:r>
              <a:rPr lang="en-US" sz="1400" dirty="0" err="1" smtClean="0"/>
              <a:t>Bogazc</a:t>
            </a:r>
            <a:r>
              <a:rPr lang="en-US" sz="1400" dirty="0" smtClean="0"/>
              <a:t>, </a:t>
            </a:r>
            <a:r>
              <a:rPr lang="en-US" sz="1400" dirty="0" err="1" smtClean="0"/>
              <a:t>A.Valloni</a:t>
            </a:r>
            <a:r>
              <a:rPr lang="en-US" sz="1400" dirty="0" smtClean="0"/>
              <a:t> et 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922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493"/>
            <a:ext cx="7772400" cy="7837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Energy Frontier DIS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2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78572" y="89734"/>
            <a:ext cx="5124819" cy="78756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(Un)certainty on </a:t>
            </a:r>
            <a:r>
              <a:rPr lang="en-US" sz="3200" dirty="0" smtClean="0">
                <a:solidFill>
                  <a:srgbClr val="0000FF"/>
                </a:solidFill>
              </a:rPr>
              <a:t>PDFs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2" name="Picture 1" descr="H1prelim-11-042.fig1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9" y="337342"/>
            <a:ext cx="3662361" cy="3320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3416" y="15183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30824" y="895029"/>
            <a:ext cx="4291071" cy="4370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Light Quarks: </a:t>
            </a:r>
          </a:p>
          <a:p>
            <a:r>
              <a:rPr lang="en-US" dirty="0" smtClean="0"/>
              <a:t>valence x &lt; 0.01,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v</a:t>
            </a:r>
            <a:r>
              <a:rPr lang="en-US" dirty="0" smtClean="0"/>
              <a:t> x &gt; 0.8, d</a:t>
            </a:r>
            <a:r>
              <a:rPr lang="en-US" baseline="-25000" dirty="0" smtClean="0"/>
              <a:t>v</a:t>
            </a:r>
            <a:r>
              <a:rPr lang="en-US" dirty="0" smtClean="0"/>
              <a:t> x&gt;0.6</a:t>
            </a:r>
          </a:p>
          <a:p>
            <a:r>
              <a:rPr lang="en-US" dirty="0"/>
              <a:t>l</a:t>
            </a:r>
            <a:r>
              <a:rPr lang="en-US" dirty="0" smtClean="0"/>
              <a:t>ight sea (related to strange) -8% ATLAS/F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</a:p>
          <a:p>
            <a:r>
              <a:rPr lang="en-US" dirty="0" smtClean="0"/>
              <a:t>light sea quark asymmetry,  d/u=?</a:t>
            </a:r>
          </a:p>
          <a:p>
            <a:r>
              <a:rPr lang="en-US" dirty="0" err="1" smtClean="0"/>
              <a:t>Isospin</a:t>
            </a:r>
            <a:r>
              <a:rPr lang="en-US" dirty="0" smtClean="0"/>
              <a:t> relations (en!)  ??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Strange</a:t>
            </a:r>
            <a:r>
              <a:rPr lang="en-US" dirty="0" smtClean="0"/>
              <a:t>: unknown, =</a:t>
            </a:r>
            <a:r>
              <a:rPr lang="en-US" dirty="0" err="1" smtClean="0"/>
              <a:t>dbar</a:t>
            </a:r>
            <a:r>
              <a:rPr lang="en-US" dirty="0" smtClean="0"/>
              <a:t>? strange valence?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Charm</a:t>
            </a:r>
            <a:r>
              <a:rPr lang="en-US" dirty="0" smtClean="0"/>
              <a:t>: need high precision to % for α</a:t>
            </a:r>
            <a:r>
              <a:rPr lang="en-US" baseline="-25000" dirty="0" smtClean="0"/>
              <a:t>s</a:t>
            </a:r>
            <a:endParaRPr lang="en-US" dirty="0" smtClean="0"/>
          </a:p>
          <a:p>
            <a:r>
              <a:rPr lang="en-US" dirty="0" smtClean="0"/>
              <a:t>                    (recent HERA 5%)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Beauty</a:t>
            </a:r>
            <a:r>
              <a:rPr lang="en-US" dirty="0" smtClean="0"/>
              <a:t>: HERA 10-20%, bb </a:t>
            </a:r>
            <a:r>
              <a:rPr lang="en-US" dirty="0" smtClean="0">
                <a:sym typeface="Wingdings"/>
              </a:rPr>
              <a:t> A?  </a:t>
            </a:r>
            <a:endParaRPr lang="en-US" dirty="0"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Top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err="1" smtClean="0">
                <a:sym typeface="Wingdings"/>
              </a:rPr>
              <a:t>tPDF</a:t>
            </a:r>
            <a:r>
              <a:rPr lang="en-US" dirty="0" smtClean="0">
                <a:sym typeface="Wingdings"/>
              </a:rPr>
              <a:t> at high Q</a:t>
            </a:r>
            <a:r>
              <a:rPr lang="en-US" baseline="30000" dirty="0" smtClean="0">
                <a:sym typeface="Wingdings"/>
              </a:rPr>
              <a:t>2 </a:t>
            </a:r>
            <a:r>
              <a:rPr lang="en-US" dirty="0" smtClean="0">
                <a:sym typeface="Wingdings"/>
              </a:rPr>
              <a:t> &gt;M</a:t>
            </a:r>
            <a:r>
              <a:rPr lang="en-US" baseline="-25000" dirty="0" smtClean="0">
                <a:sym typeface="Wingdings"/>
              </a:rPr>
              <a:t>t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- unknown</a:t>
            </a:r>
            <a:endParaRPr lang="en-US" baseline="30000" dirty="0" smtClean="0">
              <a:sym typeface="Wingdings"/>
            </a:endParaRPr>
          </a:p>
          <a:p>
            <a:endParaRPr lang="en-US" baseline="30000" dirty="0"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Gluon</a:t>
            </a:r>
            <a:r>
              <a:rPr lang="en-US" dirty="0" smtClean="0">
                <a:sym typeface="Wingdings"/>
              </a:rPr>
              <a:t>: low x, saturation?, high x - unknown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medium x: </a:t>
            </a:r>
            <a:r>
              <a:rPr lang="en-US" dirty="0" err="1" smtClean="0">
                <a:sym typeface="Wingdings"/>
              </a:rPr>
              <a:t>preciser</a:t>
            </a:r>
            <a:r>
              <a:rPr lang="en-US" dirty="0" smtClean="0">
                <a:sym typeface="Wingdings"/>
              </a:rPr>
              <a:t> for Higgs! </a:t>
            </a:r>
          </a:p>
          <a:p>
            <a:r>
              <a:rPr lang="en-US" sz="1400" dirty="0" smtClean="0">
                <a:sym typeface="Wingdings"/>
              </a:rPr>
              <a:t>Recent review: </a:t>
            </a:r>
            <a:r>
              <a:rPr lang="en-US" sz="1400" dirty="0" err="1" smtClean="0">
                <a:sym typeface="Wingdings"/>
              </a:rPr>
              <a:t>cf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E.Perez</a:t>
            </a:r>
            <a:r>
              <a:rPr lang="en-US" sz="1400" dirty="0" smtClean="0">
                <a:sym typeface="Wingdings"/>
              </a:rPr>
              <a:t>, </a:t>
            </a:r>
            <a:r>
              <a:rPr lang="en-US" sz="1400" dirty="0" err="1" smtClean="0">
                <a:sym typeface="Wingdings"/>
              </a:rPr>
              <a:t>E.Rizvi</a:t>
            </a:r>
            <a:r>
              <a:rPr lang="en-US" sz="1400" dirty="0" smtClean="0">
                <a:sym typeface="Wingdings"/>
              </a:rPr>
              <a:t> 1208.1178, in RPP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299106" y="5352037"/>
            <a:ext cx="4041979" cy="646331"/>
          </a:xfrm>
          <a:prstGeom prst="rect">
            <a:avLst/>
          </a:prstGeom>
          <a:solidFill>
            <a:schemeClr val="tx1">
              <a:lumMod val="85000"/>
              <a:alpha val="1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..</a:t>
            </a:r>
            <a:r>
              <a:rPr lang="en-US" dirty="0" err="1" smtClean="0">
                <a:solidFill>
                  <a:srgbClr val="FF0000"/>
                </a:solidFill>
              </a:rPr>
              <a:t>unintegrated</a:t>
            </a:r>
            <a:r>
              <a:rPr lang="en-US" dirty="0" smtClean="0">
                <a:solidFill>
                  <a:srgbClr val="FF0000"/>
                </a:solidFill>
              </a:rPr>
              <a:t>, diffractive, </a:t>
            </a:r>
            <a:r>
              <a:rPr lang="en-US" dirty="0" err="1" smtClean="0">
                <a:solidFill>
                  <a:srgbClr val="FF0000"/>
                </a:solidFill>
              </a:rPr>
              <a:t>generalised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olarised</a:t>
            </a:r>
            <a:r>
              <a:rPr lang="en-US" dirty="0" smtClean="0">
                <a:solidFill>
                  <a:srgbClr val="FF0000"/>
                </a:solidFill>
              </a:rPr>
              <a:t>, photonic, nuclear PDFs ???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25" y="3657366"/>
            <a:ext cx="3548845" cy="2555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905" y="6285071"/>
            <a:ext cx="79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 new, required level of determination of PDFs can only be achieved with the </a:t>
            </a:r>
            <a:r>
              <a:rPr lang="en-US" dirty="0" err="1" smtClean="0">
                <a:solidFill>
                  <a:srgbClr val="000090"/>
                </a:solidFill>
              </a:rPr>
              <a:t>LHeC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6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781"/>
            <a:ext cx="7772400" cy="6238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FCC-he Detector (B) – 0.1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460"/>
            <a:ext cx="9144000" cy="4178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7347" y="6512562"/>
            <a:ext cx="122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P.Kostka</a:t>
            </a:r>
            <a:r>
              <a:rPr lang="en-US" sz="1400" dirty="0" smtClean="0"/>
              <a:t> et 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2888" y="5186909"/>
            <a:ext cx="84692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Crab cavities for p instead of dipole magnet for e bend to ensure head on collisions</a:t>
            </a:r>
          </a:p>
          <a:p>
            <a:r>
              <a:rPr lang="en-US" dirty="0" smtClean="0"/>
              <a:t>1000 H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μμ</a:t>
            </a:r>
            <a:r>
              <a:rPr lang="en-US" dirty="0" smtClean="0">
                <a:sym typeface="Wingdings"/>
              </a:rPr>
              <a:t> may call for better </a:t>
            </a:r>
            <a:r>
              <a:rPr lang="en-US" dirty="0" err="1" smtClean="0">
                <a:sym typeface="Wingdings"/>
              </a:rPr>
              <a:t>muon</a:t>
            </a:r>
            <a:r>
              <a:rPr lang="en-US" dirty="0" smtClean="0">
                <a:sym typeface="Wingdings"/>
              </a:rPr>
              <a:t> momentum measurement</a:t>
            </a:r>
          </a:p>
          <a:p>
            <a:r>
              <a:rPr lang="en-US" dirty="0" smtClean="0">
                <a:sym typeface="Wingdings"/>
              </a:rPr>
              <a:t>H HH  4b (and large/low x) call for large acceptance and optimum </a:t>
            </a:r>
            <a:r>
              <a:rPr lang="en-US" dirty="0" err="1" smtClean="0">
                <a:sym typeface="Wingdings"/>
              </a:rPr>
              <a:t>hadr</a:t>
            </a:r>
            <a:r>
              <a:rPr lang="en-US" dirty="0" smtClean="0">
                <a:sym typeface="Wingdings"/>
              </a:rPr>
              <a:t>. E resolution</a:t>
            </a:r>
          </a:p>
          <a:p>
            <a:r>
              <a:rPr lang="en-US" dirty="0" smtClean="0">
                <a:sym typeface="Wingdings"/>
              </a:rPr>
              <a:t>Detector for FCC scales by about </a:t>
            </a:r>
            <a:r>
              <a:rPr lang="en-US" dirty="0" err="1" smtClean="0">
                <a:sym typeface="Wingdings"/>
              </a:rPr>
              <a:t>ln</a:t>
            </a:r>
            <a:r>
              <a:rPr lang="en-US" dirty="0" smtClean="0">
                <a:sym typeface="Wingdings"/>
              </a:rPr>
              <a:t>(50/7) ~2 in </a:t>
            </a:r>
            <a:r>
              <a:rPr lang="en-US" dirty="0" err="1" smtClean="0">
                <a:sym typeface="Wingdings"/>
              </a:rPr>
              <a:t>fwd</a:t>
            </a:r>
            <a:r>
              <a:rPr lang="en-US" dirty="0" smtClean="0">
                <a:sym typeface="Wingdings"/>
              </a:rPr>
              <a:t>, and ~1.3 in </a:t>
            </a:r>
            <a:r>
              <a:rPr lang="en-US" dirty="0" err="1" smtClean="0">
                <a:sym typeface="Wingdings"/>
              </a:rPr>
              <a:t>bwd</a:t>
            </a:r>
            <a:r>
              <a:rPr lang="en-US" dirty="0" smtClean="0">
                <a:sym typeface="Wingdings"/>
              </a:rPr>
              <a:t> direction</a:t>
            </a:r>
          </a:p>
          <a:p>
            <a:r>
              <a:rPr lang="en-US" dirty="0" smtClean="0">
                <a:sym typeface="Wingdings"/>
              </a:rPr>
              <a:t>Full simulation of </a:t>
            </a:r>
            <a:r>
              <a:rPr lang="en-US" dirty="0" err="1" smtClean="0">
                <a:sym typeface="Wingdings"/>
              </a:rPr>
              <a:t>LHeC</a:t>
            </a:r>
            <a:r>
              <a:rPr lang="en-US" dirty="0" smtClean="0">
                <a:sym typeface="Wingdings"/>
              </a:rPr>
              <a:t> and FCC-he detectors vital for H and H-HH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2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168"/>
            <a:ext cx="8229600" cy="86320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53735"/>
                </a:solidFill>
              </a:rPr>
              <a:t>Further Path Determined with IAC </a:t>
            </a:r>
            <a:r>
              <a:rPr lang="en-US" sz="3200" dirty="0" smtClean="0">
                <a:solidFill>
                  <a:srgbClr val="953735"/>
                </a:solidFill>
              </a:rPr>
              <a:t>+ Mandate</a:t>
            </a:r>
            <a:endParaRPr lang="en-US" sz="3200" dirty="0">
              <a:solidFill>
                <a:srgbClr val="9537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2669" y="1702069"/>
            <a:ext cx="5671257" cy="3754874"/>
          </a:xfrm>
          <a:prstGeom prst="rect">
            <a:avLst/>
          </a:prstGeom>
          <a:solidFill>
            <a:schemeClr val="accent4">
              <a:lumMod val="75000"/>
              <a:alpha val="1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Mandate  2014-2017</a:t>
            </a:r>
            <a:endParaRPr lang="en-US" b="1" dirty="0"/>
          </a:p>
          <a:p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600" dirty="0" smtClean="0"/>
              <a:t>Advice </a:t>
            </a:r>
            <a:r>
              <a:rPr lang="en-US" sz="1600" dirty="0"/>
              <a:t>to the </a:t>
            </a:r>
            <a:r>
              <a:rPr lang="en-US" sz="1600" dirty="0" err="1"/>
              <a:t>LHeC</a:t>
            </a:r>
            <a:r>
              <a:rPr lang="en-US" sz="1600" dirty="0"/>
              <a:t> Coordination Group and the CERN </a:t>
            </a:r>
            <a:r>
              <a:rPr lang="en-US" sz="1600" dirty="0" smtClean="0"/>
              <a:t>directorate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by following the development of options of an </a:t>
            </a:r>
            <a:r>
              <a:rPr lang="en-US" sz="1600" dirty="0" err="1"/>
              <a:t>ep</a:t>
            </a:r>
            <a:r>
              <a:rPr lang="en-US" sz="1600" dirty="0"/>
              <a:t>/</a:t>
            </a:r>
            <a:r>
              <a:rPr lang="en-US" sz="1600" dirty="0" err="1"/>
              <a:t>eA</a:t>
            </a:r>
            <a:endParaRPr lang="en-US" sz="1600" dirty="0"/>
          </a:p>
          <a:p>
            <a:r>
              <a:rPr lang="en-US" sz="1600" dirty="0"/>
              <a:t> collider at the LHC and at FCC, </a:t>
            </a:r>
            <a:r>
              <a:rPr lang="en-US" sz="1600" dirty="0" smtClean="0"/>
              <a:t>especially </a:t>
            </a:r>
            <a:r>
              <a:rPr lang="en-US" sz="1600" dirty="0"/>
              <a:t>with:</a:t>
            </a:r>
          </a:p>
          <a:p>
            <a:endParaRPr lang="en-US" sz="1600" dirty="0"/>
          </a:p>
          <a:p>
            <a:r>
              <a:rPr lang="en-US" sz="1600" dirty="0" smtClean="0"/>
              <a:t> Provision </a:t>
            </a:r>
            <a:r>
              <a:rPr lang="en-US" sz="1600" dirty="0"/>
              <a:t>of scientific and technical direction for the </a:t>
            </a:r>
            <a:r>
              <a:rPr lang="en-US" sz="1600" dirty="0" smtClean="0"/>
              <a:t>physics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potential of the </a:t>
            </a:r>
            <a:r>
              <a:rPr lang="en-US" sz="1600" dirty="0" err="1"/>
              <a:t>ep</a:t>
            </a:r>
            <a:r>
              <a:rPr lang="en-US" sz="1600" dirty="0"/>
              <a:t>/</a:t>
            </a:r>
            <a:r>
              <a:rPr lang="en-US" sz="1600" dirty="0" err="1"/>
              <a:t>eA</a:t>
            </a:r>
            <a:r>
              <a:rPr lang="en-US" sz="1600" dirty="0"/>
              <a:t> </a:t>
            </a:r>
            <a:r>
              <a:rPr lang="en-US" sz="1600" dirty="0" smtClean="0"/>
              <a:t>collider, </a:t>
            </a:r>
            <a:r>
              <a:rPr lang="en-US" sz="1600" dirty="0"/>
              <a:t>both at LHC and at</a:t>
            </a:r>
          </a:p>
          <a:p>
            <a:r>
              <a:rPr lang="en-US" sz="1600" dirty="0"/>
              <a:t> FCC, as a function of the machine parameters and of a </a:t>
            </a:r>
            <a:endParaRPr lang="en-US" sz="1600" dirty="0" smtClean="0"/>
          </a:p>
          <a:p>
            <a:r>
              <a:rPr lang="en-US" sz="1600" dirty="0" smtClean="0"/>
              <a:t> realistic </a:t>
            </a:r>
            <a:r>
              <a:rPr lang="en-US" sz="1600" dirty="0"/>
              <a:t>detector design, as well as for the design and </a:t>
            </a:r>
            <a:endParaRPr lang="en-US" sz="1600" dirty="0" smtClean="0"/>
          </a:p>
          <a:p>
            <a:r>
              <a:rPr lang="en-US" sz="1600" dirty="0" smtClean="0"/>
              <a:t> possible </a:t>
            </a:r>
            <a:r>
              <a:rPr lang="en-US" sz="1600" dirty="0"/>
              <a:t>approval of an ERL test facility at CERN.</a:t>
            </a:r>
          </a:p>
          <a:p>
            <a:endParaRPr lang="en-US" sz="1600" dirty="0"/>
          </a:p>
          <a:p>
            <a:r>
              <a:rPr lang="en-US" sz="1600" dirty="0" smtClean="0"/>
              <a:t> Assistance </a:t>
            </a:r>
            <a:r>
              <a:rPr lang="en-US" sz="1600" dirty="0"/>
              <a:t>in building the international case for the accelerator </a:t>
            </a:r>
            <a:endParaRPr lang="en-US" sz="1600" dirty="0" smtClean="0"/>
          </a:p>
          <a:p>
            <a:r>
              <a:rPr lang="en-US" sz="1600" dirty="0" smtClean="0"/>
              <a:t> and </a:t>
            </a:r>
            <a:r>
              <a:rPr lang="en-US" sz="1600" dirty="0"/>
              <a:t>detector developments as well as guidance </a:t>
            </a:r>
            <a:r>
              <a:rPr lang="en-US" sz="1600" dirty="0" smtClean="0"/>
              <a:t>to the resource, </a:t>
            </a:r>
            <a:endParaRPr lang="en-US" sz="1600" dirty="0"/>
          </a:p>
          <a:p>
            <a:r>
              <a:rPr lang="en-US" sz="1600" dirty="0"/>
              <a:t> </a:t>
            </a:r>
            <a:r>
              <a:rPr lang="en-US" sz="1600" dirty="0" smtClean="0"/>
              <a:t>infrastructure </a:t>
            </a:r>
            <a:r>
              <a:rPr lang="en-US" sz="1600" dirty="0"/>
              <a:t>and science policy aspects of the </a:t>
            </a:r>
            <a:r>
              <a:rPr lang="en-US" sz="1600" dirty="0" err="1"/>
              <a:t>ep</a:t>
            </a:r>
            <a:r>
              <a:rPr lang="en-US" sz="1600" dirty="0"/>
              <a:t>/</a:t>
            </a:r>
            <a:r>
              <a:rPr lang="en-US" sz="1600" dirty="0" err="1"/>
              <a:t>eA</a:t>
            </a:r>
            <a:r>
              <a:rPr lang="en-US" sz="1600" dirty="0"/>
              <a:t> collider</a:t>
            </a:r>
            <a:r>
              <a:rPr lang="en-US" sz="1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3178" y="1181149"/>
            <a:ext cx="4942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The IAC was invited in 12/13 by the DG with the following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596" y="6129755"/>
            <a:ext cx="3313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*) IAC Composition End of February 2014 +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Oliver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Brüning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Max Klein ex officio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497" y="1719401"/>
            <a:ext cx="3207579" cy="4247317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Guido </a:t>
            </a:r>
            <a:r>
              <a:rPr lang="en-US" dirty="0" err="1" smtClean="0"/>
              <a:t>Altarelli</a:t>
            </a:r>
            <a:r>
              <a:rPr lang="en-US" dirty="0" smtClean="0"/>
              <a:t> (Rome)</a:t>
            </a:r>
          </a:p>
          <a:p>
            <a:r>
              <a:rPr lang="en-US" dirty="0" smtClean="0"/>
              <a:t>Sergio </a:t>
            </a:r>
            <a:r>
              <a:rPr lang="en-US" dirty="0" err="1" smtClean="0"/>
              <a:t>Bertolucci</a:t>
            </a:r>
            <a:r>
              <a:rPr lang="en-US" dirty="0" smtClean="0"/>
              <a:t> (CERN)</a:t>
            </a:r>
          </a:p>
          <a:p>
            <a:r>
              <a:rPr lang="en-US" dirty="0" smtClean="0"/>
              <a:t>Frederick </a:t>
            </a:r>
            <a:r>
              <a:rPr lang="en-US" dirty="0" err="1" smtClean="0"/>
              <a:t>Bordry</a:t>
            </a:r>
            <a:r>
              <a:rPr lang="en-US" dirty="0" smtClean="0"/>
              <a:t> (CERN)</a:t>
            </a:r>
          </a:p>
          <a:p>
            <a:r>
              <a:rPr lang="en-US" dirty="0" smtClean="0"/>
              <a:t>Stan Brodsky (SLAC)</a:t>
            </a:r>
          </a:p>
          <a:p>
            <a:r>
              <a:rPr lang="en-US" dirty="0" err="1" smtClean="0"/>
              <a:t>Hesheng</a:t>
            </a:r>
            <a:r>
              <a:rPr lang="en-US" dirty="0" smtClean="0"/>
              <a:t> Chen (IHEP Beijing)</a:t>
            </a:r>
          </a:p>
          <a:p>
            <a:r>
              <a:rPr lang="en-US" dirty="0" smtClean="0"/>
              <a:t>Andrew Hutton (Jefferson Lab)</a:t>
            </a:r>
          </a:p>
          <a:p>
            <a:r>
              <a:rPr lang="en-US" dirty="0" smtClean="0"/>
              <a:t>Young-</a:t>
            </a:r>
            <a:r>
              <a:rPr lang="en-US" dirty="0" err="1" smtClean="0"/>
              <a:t>Kee</a:t>
            </a:r>
            <a:r>
              <a:rPr lang="en-US" dirty="0" smtClean="0"/>
              <a:t> Kim (Chicago)</a:t>
            </a:r>
          </a:p>
          <a:p>
            <a:r>
              <a:rPr lang="en-US" dirty="0" smtClean="0"/>
              <a:t>Victor A </a:t>
            </a:r>
            <a:r>
              <a:rPr lang="en-US" dirty="0" err="1" smtClean="0"/>
              <a:t>Matveev</a:t>
            </a:r>
            <a:r>
              <a:rPr lang="en-US" dirty="0" smtClean="0"/>
              <a:t> (JINR </a:t>
            </a:r>
            <a:r>
              <a:rPr lang="en-US" dirty="0" err="1" smtClean="0"/>
              <a:t>Dubna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Shin-</a:t>
            </a:r>
            <a:r>
              <a:rPr lang="en-US" dirty="0" err="1" smtClean="0"/>
              <a:t>Ichi</a:t>
            </a:r>
            <a:r>
              <a:rPr lang="en-US" dirty="0" smtClean="0"/>
              <a:t> </a:t>
            </a:r>
            <a:r>
              <a:rPr lang="en-US" dirty="0" err="1" smtClean="0"/>
              <a:t>Kurokawa</a:t>
            </a:r>
            <a:r>
              <a:rPr lang="en-US" dirty="0" smtClean="0"/>
              <a:t> (Tsukuba)</a:t>
            </a:r>
          </a:p>
          <a:p>
            <a:r>
              <a:rPr lang="en-US" dirty="0" smtClean="0"/>
              <a:t>Leandro </a:t>
            </a:r>
            <a:r>
              <a:rPr lang="en-US" dirty="0" err="1" smtClean="0"/>
              <a:t>Nisati</a:t>
            </a:r>
            <a:r>
              <a:rPr lang="en-US" dirty="0" smtClean="0"/>
              <a:t> (Rome)</a:t>
            </a:r>
          </a:p>
          <a:p>
            <a:r>
              <a:rPr lang="en-US" dirty="0" smtClean="0"/>
              <a:t>Leonid </a:t>
            </a:r>
            <a:r>
              <a:rPr lang="en-US" dirty="0" err="1" smtClean="0"/>
              <a:t>Rivkin</a:t>
            </a:r>
            <a:r>
              <a:rPr lang="en-US" dirty="0" smtClean="0"/>
              <a:t> (Lausanne)</a:t>
            </a:r>
          </a:p>
          <a:p>
            <a:r>
              <a:rPr lang="en-US" dirty="0" err="1" smtClean="0"/>
              <a:t>Herwig</a:t>
            </a:r>
            <a:r>
              <a:rPr lang="en-US" dirty="0" smtClean="0"/>
              <a:t> </a:t>
            </a:r>
            <a:r>
              <a:rPr lang="en-US" dirty="0" err="1" smtClean="0"/>
              <a:t>Schopper</a:t>
            </a:r>
            <a:r>
              <a:rPr lang="en-US" dirty="0" smtClean="0"/>
              <a:t> (CERN) – </a:t>
            </a:r>
            <a:r>
              <a:rPr lang="en-US" b="1" dirty="0" smtClean="0"/>
              <a:t>Chair</a:t>
            </a:r>
          </a:p>
          <a:p>
            <a:r>
              <a:rPr lang="en-US" dirty="0" err="1" smtClean="0"/>
              <a:t>Jurgen</a:t>
            </a:r>
            <a:r>
              <a:rPr lang="en-US" dirty="0" smtClean="0"/>
              <a:t> </a:t>
            </a:r>
            <a:r>
              <a:rPr lang="en-US" dirty="0" err="1" smtClean="0"/>
              <a:t>Schukraft</a:t>
            </a:r>
            <a:r>
              <a:rPr lang="en-US" dirty="0" smtClean="0"/>
              <a:t> (CERN)</a:t>
            </a:r>
          </a:p>
          <a:p>
            <a:r>
              <a:rPr lang="en-US" dirty="0" err="1" smtClean="0"/>
              <a:t>Achille</a:t>
            </a:r>
            <a:r>
              <a:rPr lang="en-US" dirty="0" smtClean="0"/>
              <a:t> </a:t>
            </a:r>
            <a:r>
              <a:rPr lang="en-US" dirty="0" err="1" smtClean="0"/>
              <a:t>Stocchi</a:t>
            </a:r>
            <a:r>
              <a:rPr lang="en-US" dirty="0" smtClean="0"/>
              <a:t> (LAL </a:t>
            </a:r>
            <a:r>
              <a:rPr lang="en-US" dirty="0" err="1" smtClean="0"/>
              <a:t>Orsay</a:t>
            </a:r>
            <a:r>
              <a:rPr lang="en-US" dirty="0" smtClean="0"/>
              <a:t>)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Womersley</a:t>
            </a:r>
            <a:r>
              <a:rPr lang="en-US" dirty="0" smtClean="0"/>
              <a:t> (STFC)</a:t>
            </a:r>
          </a:p>
        </p:txBody>
      </p:sp>
      <p:pic>
        <p:nvPicPr>
          <p:cNvPr id="8" name="Picture 7" descr="logo-FCC-0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76" y="5723671"/>
            <a:ext cx="1943729" cy="8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0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39" y="1846795"/>
            <a:ext cx="3767989" cy="3038273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39614" y="5815530"/>
            <a:ext cx="813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Herwig</a:t>
            </a:r>
            <a:r>
              <a:rPr lang="en-US" dirty="0" smtClean="0"/>
              <a:t> </a:t>
            </a:r>
            <a:r>
              <a:rPr lang="en-US" dirty="0" err="1" smtClean="0"/>
              <a:t>Schopper</a:t>
            </a:r>
            <a:r>
              <a:rPr lang="en-US" dirty="0" smtClean="0"/>
              <a:t>  </a:t>
            </a:r>
            <a:r>
              <a:rPr lang="en-US" sz="1600" dirty="0" smtClean="0"/>
              <a:t>(Chair IAC) at Chavannes in the Panel Discussion with the CERN Directorate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169" y="2603137"/>
            <a:ext cx="4516771" cy="2747032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475438" y="730898"/>
            <a:ext cx="4044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smtClean="0"/>
              <a:t>Clarification and Tradition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858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5041" y="338439"/>
            <a:ext cx="7149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Summary of the </a:t>
            </a:r>
            <a:r>
              <a:rPr lang="en-US" sz="3200" dirty="0" err="1" smtClean="0">
                <a:solidFill>
                  <a:srgbClr val="008000"/>
                </a:solidFill>
              </a:rPr>
              <a:t>LHeC</a:t>
            </a:r>
            <a:r>
              <a:rPr lang="en-US" sz="3200" dirty="0" smtClean="0">
                <a:solidFill>
                  <a:srgbClr val="008000"/>
                </a:solidFill>
              </a:rPr>
              <a:t> Physics </a:t>
            </a:r>
            <a:r>
              <a:rPr lang="en-US" sz="3200" dirty="0" err="1" smtClean="0">
                <a:solidFill>
                  <a:srgbClr val="008000"/>
                </a:solidFill>
              </a:rPr>
              <a:t>Programme</a:t>
            </a:r>
            <a:endParaRPr lang="en-US" sz="3200" dirty="0" smtClean="0">
              <a:solidFill>
                <a:srgbClr val="008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32700" y="288749"/>
            <a:ext cx="2032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28" y="1474738"/>
            <a:ext cx="8380014" cy="33934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07882" y="1033023"/>
            <a:ext cx="5498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CDR</a:t>
            </a:r>
            <a:r>
              <a:rPr lang="en-US" sz="1600" dirty="0">
                <a:solidFill>
                  <a:srgbClr val="000000"/>
                </a:solidFill>
              </a:rPr>
              <a:t>, arXiv:</a:t>
            </a:r>
            <a:r>
              <a:rPr lang="en-US" sz="1600" dirty="0" smtClean="0">
                <a:solidFill>
                  <a:srgbClr val="000000"/>
                </a:solidFill>
              </a:rPr>
              <a:t>1211.4831 and 1211.5102        </a:t>
            </a:r>
            <a:r>
              <a:rPr lang="en-US" sz="1600" dirty="0" smtClean="0"/>
              <a:t>http://</a:t>
            </a:r>
            <a:r>
              <a:rPr lang="en-US" sz="1600" dirty="0" err="1" smtClean="0"/>
              <a:t>cern.ch</a:t>
            </a:r>
            <a:r>
              <a:rPr lang="en-US" sz="1600" dirty="0" smtClean="0"/>
              <a:t>/</a:t>
            </a:r>
            <a:r>
              <a:rPr lang="en-US" sz="1600" dirty="0" err="1" smtClean="0"/>
              <a:t>lhec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61766" y="5151885"/>
            <a:ext cx="799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New since CDR: Higgs discovered, 10</a:t>
            </a:r>
            <a:r>
              <a:rPr lang="en-US" b="1" baseline="30000" dirty="0" smtClean="0"/>
              <a:t>33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10</a:t>
            </a:r>
            <a:r>
              <a:rPr lang="en-US" b="1" baseline="30000" dirty="0" smtClean="0">
                <a:sym typeface="Wingdings"/>
              </a:rPr>
              <a:t>34</a:t>
            </a:r>
            <a:r>
              <a:rPr lang="en-US" b="1" dirty="0" smtClean="0">
                <a:sym typeface="Wingdings"/>
              </a:rPr>
              <a:t>, and the FCC horizon – much to do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4694" y="5733671"/>
            <a:ext cx="838124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Truth is stranger than fiction, but it is because fiction is obliged to stick to possibilities</a:t>
            </a:r>
          </a:p>
          <a:p>
            <a:r>
              <a:rPr lang="en-US" dirty="0" smtClean="0"/>
              <a:t>Mark Twain, cited by Stan Brodsky at Chavannes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0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03" y="98217"/>
            <a:ext cx="6224181" cy="583388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49026" y="700052"/>
            <a:ext cx="1718268" cy="94225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475417" y="2836722"/>
            <a:ext cx="1130261" cy="1116391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911" y="6001294"/>
            <a:ext cx="876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CERN: LHC+FCC: the only realistic opportunity for energy frontier deep inelastic scattering</a:t>
            </a:r>
          </a:p>
          <a:p>
            <a:r>
              <a:rPr lang="en-US" b="1" dirty="0" smtClean="0"/>
              <a:t>Huge step in energy (Q</a:t>
            </a:r>
            <a:r>
              <a:rPr lang="en-US" b="1" baseline="30000" dirty="0" smtClean="0"/>
              <a:t>2</a:t>
            </a:r>
            <a:r>
              <a:rPr lang="en-US" b="1" dirty="0" smtClean="0"/>
              <a:t>,1/x) and 3 orders of magnitude higher luminosity than HERA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204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526" y="1943100"/>
            <a:ext cx="3722874" cy="369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6700" y="787400"/>
            <a:ext cx="2775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“Critical gravitational collapse”</a:t>
            </a:r>
            <a:endParaRPr lang="en-US" sz="1600" dirty="0">
              <a:latin typeface="Baskerville"/>
              <a:cs typeface="Baskervill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1943100"/>
            <a:ext cx="3670299" cy="3706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3600" y="787400"/>
            <a:ext cx="3588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“BFKL evolution and Saturation in DIS”</a:t>
            </a:r>
            <a:endParaRPr lang="en-US" sz="1600" dirty="0">
              <a:latin typeface="Baskerville"/>
              <a:cs typeface="Baskervill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991" y="6049336"/>
            <a:ext cx="1181415" cy="7285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93421" y="6077466"/>
            <a:ext cx="3594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askerville"/>
                <a:cs typeface="Baskerville"/>
              </a:rPr>
              <a:t>5d tiny black holes and </a:t>
            </a:r>
            <a:r>
              <a:rPr lang="en-US" sz="1400" dirty="0" err="1" smtClean="0">
                <a:latin typeface="Baskerville"/>
                <a:cs typeface="Baskerville"/>
              </a:rPr>
              <a:t>perturbative</a:t>
            </a:r>
            <a:r>
              <a:rPr lang="en-US" sz="1400" dirty="0" smtClean="0">
                <a:latin typeface="Baskerville"/>
                <a:cs typeface="Baskerville"/>
              </a:rPr>
              <a:t> saturation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Talk by </a:t>
            </a:r>
            <a:r>
              <a:rPr lang="en-US" sz="1400" dirty="0" err="1" smtClean="0">
                <a:latin typeface="Baskerville"/>
                <a:cs typeface="Baskerville"/>
              </a:rPr>
              <a:t>A.S.Vera</a:t>
            </a:r>
            <a:r>
              <a:rPr lang="en-US" sz="1400" dirty="0" smtClean="0">
                <a:latin typeface="Baskerville"/>
                <a:cs typeface="Baskerville"/>
              </a:rPr>
              <a:t> at </a:t>
            </a:r>
            <a:r>
              <a:rPr lang="en-US" sz="1400" dirty="0" err="1" smtClean="0">
                <a:latin typeface="Baskerville"/>
                <a:cs typeface="Baskerville"/>
              </a:rPr>
              <a:t>LHeC</a:t>
            </a:r>
            <a:r>
              <a:rPr lang="en-US" sz="1400" dirty="0" smtClean="0">
                <a:latin typeface="Baskerville"/>
                <a:cs typeface="Baskerville"/>
              </a:rPr>
              <a:t> Workshop 2008</a:t>
            </a:r>
            <a:endParaRPr lang="en-US" sz="1400" dirty="0">
              <a:latin typeface="Baskerville"/>
              <a:cs typeface="Baskervill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700" y="60892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Baskerville"/>
                <a:cs typeface="Baskerville"/>
              </a:rPr>
              <a:t>Circles in a circle</a:t>
            </a:r>
          </a:p>
          <a:p>
            <a:r>
              <a:rPr lang="en-US" sz="1200" dirty="0">
                <a:latin typeface="Baskerville"/>
                <a:cs typeface="Baskerville"/>
              </a:rPr>
              <a:t>V. Kandinsky, 1923</a:t>
            </a:r>
          </a:p>
          <a:p>
            <a:r>
              <a:rPr lang="en-US" sz="1200" dirty="0">
                <a:latin typeface="Baskerville"/>
                <a:cs typeface="Baskerville"/>
              </a:rPr>
              <a:t>Philadelphia Museum of Art</a:t>
            </a:r>
          </a:p>
        </p:txBody>
      </p:sp>
    </p:spTree>
    <p:extLst>
      <p:ext uri="{BB962C8B-B14F-4D97-AF65-F5344CB8AC3E}">
        <p14:creationId xmlns:p14="http://schemas.microsoft.com/office/powerpoint/2010/main" val="351708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791" y="436255"/>
            <a:ext cx="1181415" cy="728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182" y="356464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Baskerville"/>
                <a:cs typeface="Baskerville"/>
              </a:rPr>
              <a:t>http://</a:t>
            </a:r>
            <a:r>
              <a:rPr lang="en-US" sz="2000" dirty="0" err="1" smtClean="0">
                <a:solidFill>
                  <a:srgbClr val="1F497D"/>
                </a:solidFill>
                <a:latin typeface="Baskerville"/>
                <a:cs typeface="Baskerville"/>
              </a:rPr>
              <a:t>cern.ch/lhec</a:t>
            </a:r>
            <a:endParaRPr lang="en-US" sz="2000" dirty="0">
              <a:solidFill>
                <a:srgbClr val="1F497D"/>
              </a:solidFill>
              <a:latin typeface="Baskerville"/>
              <a:cs typeface="Baskervil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00" y="1491131"/>
            <a:ext cx="8916940" cy="3907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826" y="5603452"/>
            <a:ext cx="3855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LHeC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Study group and CDR authors [May13]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1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493"/>
            <a:ext cx="7772400" cy="7837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backup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656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8735"/>
            <a:ext cx="7772400" cy="84412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Electroweak Physics in </a:t>
            </a:r>
            <a:r>
              <a:rPr lang="en-US" sz="3200" dirty="0" err="1" smtClean="0">
                <a:solidFill>
                  <a:srgbClr val="000090"/>
                </a:solidFill>
              </a:rPr>
              <a:t>ep</a:t>
            </a:r>
            <a:r>
              <a:rPr lang="en-US" sz="3200" dirty="0" smtClean="0">
                <a:solidFill>
                  <a:srgbClr val="000090"/>
                </a:solidFill>
              </a:rPr>
              <a:t> [sin</a:t>
            </a:r>
            <a:r>
              <a:rPr lang="en-US" sz="3200" baseline="30000" dirty="0" smtClean="0">
                <a:solidFill>
                  <a:srgbClr val="000090"/>
                </a:solidFill>
              </a:rPr>
              <a:t>2</a:t>
            </a:r>
            <a:r>
              <a:rPr lang="en-US" sz="3200" dirty="0" smtClean="0">
                <a:solidFill>
                  <a:srgbClr val="000090"/>
                </a:solidFill>
              </a:rPr>
              <a:t>θ</a:t>
            </a:r>
            <a:r>
              <a:rPr lang="en-US" sz="3200" baseline="-25000" dirty="0" smtClean="0">
                <a:solidFill>
                  <a:srgbClr val="000090"/>
                </a:solidFill>
              </a:rPr>
              <a:t>W</a:t>
            </a:r>
            <a:r>
              <a:rPr lang="en-US" sz="3200" dirty="0" smtClean="0">
                <a:solidFill>
                  <a:srgbClr val="000090"/>
                </a:solidFill>
              </a:rPr>
              <a:t>]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36" y="1388761"/>
            <a:ext cx="8255000" cy="4756509"/>
          </a:xfrm>
          <a:prstGeom prst="rect">
            <a:avLst/>
          </a:prstGeom>
          <a:ln w="22225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32" y="6229054"/>
            <a:ext cx="8300900" cy="2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6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6972"/>
            <a:ext cx="7772400" cy="6805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Nuclear Parton Distributions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583455"/>
              </p:ext>
            </p:extLst>
          </p:nvPr>
        </p:nvGraphicFramePr>
        <p:xfrm>
          <a:off x="880535" y="1227666"/>
          <a:ext cx="7433736" cy="1651000"/>
        </p:xfrm>
        <a:graphic>
          <a:graphicData uri="http://schemas.openxmlformats.org/drawingml/2006/table">
            <a:tbl>
              <a:tblPr firstRow="1" bandRow="1">
                <a:effectLst/>
                <a:tableStyleId>{D113A9D2-9D6B-4929-AA2D-F23B5EE8CBE7}</a:tableStyleId>
              </a:tblPr>
              <a:tblGrid>
                <a:gridCol w="929217"/>
                <a:gridCol w="929217"/>
                <a:gridCol w="929217"/>
                <a:gridCol w="929217"/>
                <a:gridCol w="929217"/>
                <a:gridCol w="929217"/>
                <a:gridCol w="929217"/>
                <a:gridCol w="929217"/>
              </a:tblGrid>
              <a:tr h="4127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lA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νA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DY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dAu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π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±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dAu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π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 Base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Ref.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EPS09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MSTW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JHEP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DSSZ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CTEQ6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nCTEQ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CTEQ6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Prel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C07A">
                        <a:alpha val="76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456000"/>
            <a:ext cx="825624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NLO QCD fits of nuclear correction factors with reference to a proton PDF set</a:t>
            </a:r>
          </a:p>
          <a:p>
            <a:endParaRPr lang="en-US" dirty="0"/>
          </a:p>
          <a:p>
            <a:r>
              <a:rPr lang="en-US" dirty="0" smtClean="0"/>
              <a:t>Very restricted range of DIS measurements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“no predictive power below x ~ 0.01” FGS </a:t>
            </a:r>
          </a:p>
          <a:p>
            <a:endParaRPr lang="en-US" dirty="0"/>
          </a:p>
          <a:p>
            <a:r>
              <a:rPr lang="en-US" dirty="0" smtClean="0"/>
              <a:t>Single pion data used to constrain the gluon </a:t>
            </a:r>
            <a:r>
              <a:rPr lang="en-US" sz="1600" dirty="0" smtClean="0"/>
              <a:t>– depends on fragmentation </a:t>
            </a:r>
            <a:r>
              <a:rPr lang="en-US" sz="1600" dirty="0" err="1" smtClean="0"/>
              <a:t>fct</a:t>
            </a:r>
            <a:r>
              <a:rPr lang="en-US" sz="1600" dirty="0" smtClean="0"/>
              <a:t>., thy uncertain</a:t>
            </a:r>
          </a:p>
          <a:p>
            <a:endParaRPr lang="en-US" sz="1600" dirty="0"/>
          </a:p>
          <a:p>
            <a:r>
              <a:rPr lang="en-US" dirty="0" smtClean="0"/>
              <a:t>No </a:t>
            </a:r>
            <a:r>
              <a:rPr lang="en-US" dirty="0" err="1" smtClean="0"/>
              <a:t>flavour</a:t>
            </a:r>
            <a:r>
              <a:rPr lang="en-US" dirty="0" smtClean="0"/>
              <a:t> decomposition (strange may be large, charm, bottom?)</a:t>
            </a:r>
          </a:p>
          <a:p>
            <a:endParaRPr lang="en-US" sz="1600" dirty="0"/>
          </a:p>
          <a:p>
            <a:r>
              <a:rPr lang="en-US" dirty="0" smtClean="0"/>
              <a:t>Further assumptions: no nuclear effects in D, </a:t>
            </a:r>
            <a:r>
              <a:rPr lang="en-US" dirty="0" err="1" smtClean="0"/>
              <a:t>isospin</a:t>
            </a:r>
            <a:r>
              <a:rPr lang="en-US" dirty="0" smtClean="0"/>
              <a:t> invariance, Δχ</a:t>
            </a:r>
            <a:r>
              <a:rPr lang="en-US" baseline="30000" dirty="0" smtClean="0"/>
              <a:t>2 </a:t>
            </a:r>
            <a:r>
              <a:rPr lang="en-US" dirty="0" smtClean="0"/>
              <a:t>tolerances..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77200" y="3064933"/>
            <a:ext cx="36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65133" y="6265333"/>
            <a:ext cx="395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*) see also Hirai, Kumano, Nagai, 0709.3038  (2007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6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6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 Q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79" y="1001302"/>
            <a:ext cx="6676573" cy="5614836"/>
          </a:xfrm>
          <a:prstGeom prst="rect">
            <a:avLst/>
          </a:prstGeom>
        </p:spPr>
      </p:pic>
      <p:sp>
        <p:nvSpPr>
          <p:cNvPr id="4" name="Right Triangle 3"/>
          <p:cNvSpPr/>
          <p:nvPr/>
        </p:nvSpPr>
        <p:spPr>
          <a:xfrm rot="16469096">
            <a:off x="7075741" y="5641935"/>
            <a:ext cx="259751" cy="274738"/>
          </a:xfrm>
          <a:prstGeom prst="rtTriangle">
            <a:avLst/>
          </a:prstGeom>
          <a:solidFill>
            <a:schemeClr val="accent6">
              <a:lumMod val="50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32096" y="5550192"/>
            <a:ext cx="97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sym typeface="Wingdings"/>
              </a:rPr>
              <a:t></a:t>
            </a:r>
            <a:r>
              <a:rPr lang="en-US" dirty="0" smtClean="0">
                <a:solidFill>
                  <a:srgbClr val="984807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984807"/>
                </a:solidFill>
              </a:rPr>
              <a:t>HERA</a:t>
            </a:r>
            <a:endParaRPr lang="en-US" dirty="0">
              <a:solidFill>
                <a:srgbClr val="98480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952" y="334714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LHeC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32096" y="1281400"/>
            <a:ext cx="979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FCC-</a:t>
            </a:r>
            <a:r>
              <a:rPr lang="en-US" b="1" dirty="0" smtClean="0"/>
              <a:t>he</a:t>
            </a:r>
          </a:p>
          <a:p>
            <a:r>
              <a:rPr lang="en-US" dirty="0" smtClean="0"/>
              <a:t>175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60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8256" y="592667"/>
            <a:ext cx="21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Rutherford backscattering</a:t>
            </a:r>
          </a:p>
          <a:p>
            <a:r>
              <a:rPr lang="en-US" sz="1400" dirty="0" smtClean="0">
                <a:solidFill>
                  <a:srgbClr val="000090"/>
                </a:solidFill>
              </a:rPr>
              <a:t>of dozens of </a:t>
            </a:r>
            <a:r>
              <a:rPr lang="en-US" sz="1400" dirty="0" err="1" smtClean="0">
                <a:solidFill>
                  <a:srgbClr val="000090"/>
                </a:solidFill>
              </a:rPr>
              <a:t>TeV</a:t>
            </a:r>
            <a:r>
              <a:rPr lang="en-US" sz="1400" dirty="0" smtClean="0">
                <a:solidFill>
                  <a:srgbClr val="000090"/>
                </a:solidFill>
              </a:rPr>
              <a:t> e- energy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2096" y="3858437"/>
            <a:ext cx="896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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ϑ</a:t>
            </a:r>
            <a:r>
              <a:rPr lang="en-US" sz="1600" baseline="-25000" dirty="0" err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=1</a:t>
            </a:r>
            <a:r>
              <a:rPr lang="en-US" sz="1600" baseline="30000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endParaRPr lang="en-US" sz="16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3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334" y="303213"/>
            <a:ext cx="3733800" cy="6805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Present </a:t>
            </a:r>
            <a:r>
              <a:rPr lang="en-US" sz="3200" dirty="0" err="1" smtClean="0"/>
              <a:t>nPDFs</a:t>
            </a:r>
            <a:endParaRPr lang="en-US" sz="3200" dirty="0"/>
          </a:p>
        </p:txBody>
      </p:sp>
      <p:pic>
        <p:nvPicPr>
          <p:cNvPr id="3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55624" y="555897"/>
            <a:ext cx="2150535" cy="410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556" y="303213"/>
            <a:ext cx="3736623" cy="5609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636935" y="4574705"/>
            <a:ext cx="2367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A.Kusina</a:t>
            </a:r>
            <a:r>
              <a:rPr lang="en-US" sz="1400" dirty="0" smtClean="0"/>
              <a:t> May 2013 Pittsburgh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57709" y="1164263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 input data from NMC and SLAC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26" y="4241800"/>
            <a:ext cx="3992033" cy="15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66" y="5900035"/>
            <a:ext cx="3576230" cy="2972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4667" y="390107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π</a:t>
            </a:r>
            <a:r>
              <a:rPr lang="en-US" baseline="30000" dirty="0" smtClean="0"/>
              <a:t>o</a:t>
            </a:r>
            <a:r>
              <a:rPr lang="en-US" dirty="0" smtClean="0"/>
              <a:t> input from RHIC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7709" y="6325911"/>
            <a:ext cx="3472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 full set of plots </a:t>
            </a:r>
            <a:r>
              <a:rPr lang="en-US" sz="1400" dirty="0" err="1" smtClean="0"/>
              <a:t>cf</a:t>
            </a:r>
            <a:r>
              <a:rPr lang="en-US" sz="1400" dirty="0" smtClean="0"/>
              <a:t> </a:t>
            </a:r>
            <a:r>
              <a:rPr lang="en-US" sz="1400" dirty="0" err="1" smtClean="0"/>
              <a:t>D.De</a:t>
            </a:r>
            <a:r>
              <a:rPr lang="en-US" sz="1400" dirty="0" smtClean="0"/>
              <a:t> Florian 1112.6324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8160" y="3625139"/>
            <a:ext cx="3088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Frankfurt, </a:t>
            </a:r>
            <a:r>
              <a:rPr lang="en-US" sz="1400" dirty="0" err="1" smtClean="0"/>
              <a:t>Guzey</a:t>
            </a:r>
            <a:r>
              <a:rPr lang="en-US" sz="1400" dirty="0" smtClean="0"/>
              <a:t>, </a:t>
            </a:r>
            <a:r>
              <a:rPr lang="en-US" sz="1400" dirty="0" err="1" smtClean="0"/>
              <a:t>Strikhman</a:t>
            </a:r>
            <a:r>
              <a:rPr lang="en-US" sz="1400" dirty="0" smtClean="0"/>
              <a:t>, 1106.2091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96556" y="6197303"/>
            <a:ext cx="3498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variations of results and just</a:t>
            </a:r>
          </a:p>
          <a:p>
            <a:r>
              <a:rPr lang="en-US" dirty="0"/>
              <a:t>p</a:t>
            </a:r>
            <a:r>
              <a:rPr lang="en-US" dirty="0" smtClean="0"/>
              <a:t>arametric </a:t>
            </a:r>
            <a:r>
              <a:rPr lang="en-US" dirty="0" err="1" smtClean="0"/>
              <a:t>behaviour</a:t>
            </a:r>
            <a:r>
              <a:rPr lang="en-US" dirty="0" smtClean="0"/>
              <a:t> at x &lt; 0.01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2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24089" y="-2074333"/>
            <a:ext cx="7772400" cy="114300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venir Heavy"/>
                <a:cs typeface="Avenir Heavy"/>
              </a:rPr>
              <a:t>High Precision DIS</a:t>
            </a:r>
            <a:r>
              <a:rPr lang="en-US" dirty="0" smtClean="0">
                <a:latin typeface="Avenir Heavy"/>
                <a:cs typeface="Avenir Heavy"/>
              </a:rPr>
              <a:t/>
            </a:r>
            <a:br>
              <a:rPr lang="en-US" dirty="0" smtClean="0">
                <a:latin typeface="Avenir Heavy"/>
                <a:cs typeface="Avenir Heavy"/>
              </a:rPr>
            </a:b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911" y="282222"/>
            <a:ext cx="77724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cs typeface="Avenir Heavy"/>
              </a:rPr>
              <a:t>High Precision DIS </a:t>
            </a:r>
            <a:r>
              <a:rPr lang="en-US" dirty="0" smtClean="0">
                <a:latin typeface="Avenir Heavy"/>
                <a:cs typeface="Avenir Heavy"/>
              </a:rPr>
              <a:t/>
            </a:r>
            <a:br>
              <a:rPr lang="en-US" dirty="0" smtClean="0">
                <a:latin typeface="Avenir Heavy"/>
                <a:cs typeface="Avenir Heavy"/>
              </a:rPr>
            </a:br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63" y="1048456"/>
            <a:ext cx="8467726" cy="40597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778" y="5108223"/>
            <a:ext cx="42114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&gt;&gt; M</a:t>
            </a:r>
            <a:r>
              <a:rPr lang="en-US" sz="1600" baseline="-25000" dirty="0" smtClean="0"/>
              <a:t>Z,W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high luminosity, large acceptance</a:t>
            </a:r>
          </a:p>
          <a:p>
            <a:r>
              <a:rPr lang="en-US" sz="1600" dirty="0" smtClean="0"/>
              <a:t>Unprecedented precision in NC and CC</a:t>
            </a:r>
          </a:p>
          <a:p>
            <a:r>
              <a:rPr lang="en-US" sz="1600" dirty="0" smtClean="0"/>
              <a:t>Contact interactions probed to 50 </a:t>
            </a:r>
            <a:r>
              <a:rPr lang="en-US" sz="1600" dirty="0" err="1" smtClean="0"/>
              <a:t>TeV</a:t>
            </a:r>
            <a:endParaRPr lang="en-US" sz="1600" dirty="0" smtClean="0"/>
          </a:p>
          <a:p>
            <a:r>
              <a:rPr lang="en-US" sz="1600" dirty="0" smtClean="0"/>
              <a:t>Scale dependence of sin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θ left and right to LEP</a:t>
            </a:r>
          </a:p>
          <a:p>
            <a:endParaRPr lang="en-US" sz="1600" dirty="0"/>
          </a:p>
          <a:p>
            <a:r>
              <a:rPr lang="en-US" sz="1600" b="1" dirty="0" smtClean="0">
                <a:sym typeface="Wingdings"/>
              </a:rPr>
              <a:t> A renaissance of deep inelastic scattering </a:t>
            </a:r>
            <a:endParaRPr lang="en-US" sz="1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24158" y="5148541"/>
            <a:ext cx="29082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Solving a 30 year old puzzle: </a:t>
            </a:r>
          </a:p>
          <a:p>
            <a:r>
              <a:rPr lang="en-US" sz="1600" dirty="0" smtClean="0"/>
              <a:t>α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 small in DIS or high with jets?</a:t>
            </a:r>
          </a:p>
          <a:p>
            <a:r>
              <a:rPr lang="en-US" sz="1600" dirty="0" smtClean="0"/>
              <a:t>Per mille measurement accuracy</a:t>
            </a:r>
          </a:p>
          <a:p>
            <a:r>
              <a:rPr lang="en-US" sz="1600" dirty="0" smtClean="0"/>
              <a:t>Testing QCD lattice calculations </a:t>
            </a:r>
          </a:p>
          <a:p>
            <a:r>
              <a:rPr lang="en-US" sz="1600" dirty="0" smtClean="0"/>
              <a:t>Constraining GUT </a:t>
            </a:r>
            <a:r>
              <a:rPr lang="en-US" sz="1200" dirty="0" smtClean="0"/>
              <a:t>(CMSSM40.2.5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Charm mass to 3MeV, N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LO</a:t>
            </a:r>
          </a:p>
        </p:txBody>
      </p:sp>
    </p:spTree>
    <p:extLst>
      <p:ext uri="{BB962C8B-B14F-4D97-AF65-F5344CB8AC3E}">
        <p14:creationId xmlns:p14="http://schemas.microsoft.com/office/powerpoint/2010/main" val="258057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3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strong coupling constant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4013"/>
            <a:ext cx="5051549" cy="5293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425856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J.Bluemlein</a:t>
            </a:r>
            <a:r>
              <a:rPr lang="en-US" sz="1200" dirty="0" smtClean="0"/>
              <a:t>, Why Precision, arXiv:1205.4991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683931" y="1182102"/>
            <a:ext cx="3034738" cy="501675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dirty="0" smtClean="0"/>
              <a:t>α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 is the worst measured </a:t>
            </a:r>
          </a:p>
          <a:p>
            <a:r>
              <a:rPr lang="en-US" sz="1600" dirty="0" smtClean="0"/>
              <a:t>fundamental coupling constant.</a:t>
            </a:r>
          </a:p>
          <a:p>
            <a:r>
              <a:rPr lang="en-US" sz="1600" dirty="0" smtClean="0"/>
              <a:t>Is there grand unification?</a:t>
            </a:r>
          </a:p>
          <a:p>
            <a:endParaRPr lang="en-US" sz="1600" dirty="0"/>
          </a:p>
          <a:p>
            <a:r>
              <a:rPr lang="en-US" sz="1600" dirty="0" smtClean="0"/>
              <a:t>In DIS, values (NNLO) range from</a:t>
            </a:r>
          </a:p>
          <a:p>
            <a:r>
              <a:rPr lang="en-US" sz="1600" dirty="0" smtClean="0"/>
              <a:t>0.113   to 0.118.</a:t>
            </a:r>
          </a:p>
          <a:p>
            <a:endParaRPr lang="en-US" sz="1600" dirty="0"/>
          </a:p>
          <a:p>
            <a:r>
              <a:rPr lang="en-US" sz="1600" dirty="0" err="1" smtClean="0"/>
              <a:t>τ</a:t>
            </a:r>
            <a:r>
              <a:rPr lang="en-US" sz="1600" dirty="0" smtClean="0"/>
              <a:t> leads to about 0.120</a:t>
            </a:r>
          </a:p>
          <a:p>
            <a:endParaRPr lang="en-US" sz="1600" dirty="0"/>
          </a:p>
          <a:p>
            <a:r>
              <a:rPr lang="en-US" sz="1600" dirty="0" smtClean="0"/>
              <a:t>Lattice predictions seem to 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etermine the world average.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 err="1" smtClean="0"/>
              <a:t>LHeC</a:t>
            </a:r>
            <a:r>
              <a:rPr lang="en-US" sz="1600" dirty="0" smtClean="0"/>
              <a:t> has the potential to</a:t>
            </a:r>
          </a:p>
          <a:p>
            <a:r>
              <a:rPr lang="en-US" sz="1600" dirty="0"/>
              <a:t>m</a:t>
            </a:r>
            <a:r>
              <a:rPr lang="en-US" sz="1600" dirty="0" smtClean="0"/>
              <a:t>easure αs to </a:t>
            </a:r>
            <a:r>
              <a:rPr lang="en-US" sz="1600" dirty="0" err="1" smtClean="0"/>
              <a:t>permille</a:t>
            </a:r>
            <a:r>
              <a:rPr lang="en-US" sz="1600" dirty="0" smtClean="0"/>
              <a:t> accuracy</a:t>
            </a:r>
          </a:p>
          <a:p>
            <a:r>
              <a:rPr lang="en-US" sz="1600" dirty="0" smtClean="0"/>
              <a:t>(0.0002) from a consistent 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ata set. This leads to high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recision  understanding of all</a:t>
            </a:r>
          </a:p>
          <a:p>
            <a:r>
              <a:rPr lang="en-US" sz="1600" dirty="0"/>
              <a:t>r</a:t>
            </a:r>
            <a:r>
              <a:rPr lang="en-US" sz="1600" dirty="0" smtClean="0"/>
              <a:t>elated effects (low x, </a:t>
            </a:r>
            <a:r>
              <a:rPr lang="en-US" sz="1600" dirty="0" err="1" smtClean="0"/>
              <a:t>δM</a:t>
            </a:r>
            <a:r>
              <a:rPr lang="en-US" sz="1600" baseline="-25000" dirty="0" err="1" smtClean="0"/>
              <a:t>c</a:t>
            </a:r>
            <a:r>
              <a:rPr lang="en-US" sz="1600" dirty="0" smtClean="0"/>
              <a:t>=3MeV)</a:t>
            </a:r>
          </a:p>
          <a:p>
            <a:r>
              <a:rPr lang="en-US" sz="1600" dirty="0" smtClean="0"/>
              <a:t>and </a:t>
            </a:r>
            <a:r>
              <a:rPr lang="en-US" sz="1600" dirty="0" err="1" smtClean="0"/>
              <a:t>pQCD</a:t>
            </a:r>
            <a:r>
              <a:rPr lang="en-US" sz="1600" dirty="0" smtClean="0"/>
              <a:t> at N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LO  </a:t>
            </a:r>
          </a:p>
        </p:txBody>
      </p:sp>
    </p:spTree>
    <p:extLst>
      <p:ext uri="{BB962C8B-B14F-4D97-AF65-F5344CB8AC3E}">
        <p14:creationId xmlns:p14="http://schemas.microsoft.com/office/powerpoint/2010/main" val="1291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7489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HERA could not do or has not done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0088" y="883478"/>
            <a:ext cx="2486791" cy="535531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HERA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 one box</a:t>
            </a:r>
          </a:p>
          <a:p>
            <a:r>
              <a:rPr lang="en-US" dirty="0" smtClean="0"/>
              <a:t>the first </a:t>
            </a:r>
            <a:r>
              <a:rPr lang="en-US" dirty="0" err="1" smtClean="0"/>
              <a:t>ep</a:t>
            </a:r>
            <a:r>
              <a:rPr lang="en-US" dirty="0" smtClean="0"/>
              <a:t> collider</a:t>
            </a:r>
          </a:p>
          <a:p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p</a:t>
            </a:r>
            <a:r>
              <a:rPr lang="en-US" sz="1400" dirty="0" smtClean="0"/>
              <a:t>*</a:t>
            </a:r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=</a:t>
            </a:r>
          </a:p>
          <a:p>
            <a:r>
              <a:rPr lang="en-US" dirty="0" smtClean="0"/>
              <a:t>920</a:t>
            </a:r>
            <a:r>
              <a:rPr lang="en-US" sz="1400" dirty="0" smtClean="0"/>
              <a:t>*</a:t>
            </a:r>
            <a:r>
              <a:rPr lang="en-US" dirty="0" smtClean="0"/>
              <a:t>27.6GeV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√</a:t>
            </a:r>
            <a:r>
              <a:rPr lang="en-US" dirty="0" err="1" smtClean="0"/>
              <a:t>s</a:t>
            </a:r>
            <a:r>
              <a:rPr lang="en-US" dirty="0" smtClean="0"/>
              <a:t>=2√E</a:t>
            </a:r>
            <a:r>
              <a:rPr lang="en-US" baseline="-25000" dirty="0" smtClean="0"/>
              <a:t>e</a:t>
            </a:r>
            <a:r>
              <a:rPr lang="en-US" dirty="0" smtClean="0"/>
              <a:t>E</a:t>
            </a:r>
            <a:r>
              <a:rPr lang="en-US" baseline="-25000" dirty="0" smtClean="0"/>
              <a:t>p</a:t>
            </a:r>
            <a:r>
              <a:rPr lang="en-US" dirty="0" smtClean="0"/>
              <a:t>=320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L=1..4 10</a:t>
            </a:r>
            <a:r>
              <a:rPr lang="en-US" baseline="30000" dirty="0" smtClean="0"/>
              <a:t>31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ΣL=0.5fb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1992-2000 &amp; 2003-2007</a:t>
            </a:r>
          </a:p>
          <a:p>
            <a:endParaRPr lang="en-US" dirty="0" smtClean="0"/>
          </a:p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= [0.1 -- 3</a:t>
            </a:r>
            <a:r>
              <a:rPr lang="en-US" sz="1400" dirty="0" smtClean="0"/>
              <a:t> * </a:t>
            </a:r>
            <a:r>
              <a:rPr lang="en-US" dirty="0" smtClean="0"/>
              <a:t>10</a:t>
            </a:r>
            <a:r>
              <a:rPr lang="en-US" baseline="30000" dirty="0" smtClean="0"/>
              <a:t>4</a:t>
            </a:r>
            <a:r>
              <a:rPr lang="en-US" dirty="0" smtClean="0"/>
              <a:t> ] GeV</a:t>
            </a:r>
            <a:r>
              <a:rPr lang="en-US" baseline="30000" dirty="0" smtClean="0"/>
              <a:t>2</a:t>
            </a:r>
          </a:p>
          <a:p>
            <a:r>
              <a:rPr lang="en-US" sz="1600" dirty="0" smtClean="0"/>
              <a:t>-4-momentum transfer</a:t>
            </a:r>
            <a:r>
              <a:rPr lang="en-US" sz="1600" baseline="30000" dirty="0" smtClean="0"/>
              <a:t>2</a:t>
            </a:r>
            <a:endParaRPr lang="en-US" sz="1600" dirty="0" smtClean="0"/>
          </a:p>
          <a:p>
            <a:endParaRPr lang="en-US" dirty="0" smtClean="0"/>
          </a:p>
          <a:p>
            <a:r>
              <a:rPr lang="en-US" dirty="0" err="1" smtClean="0"/>
              <a:t>x</a:t>
            </a:r>
            <a:r>
              <a:rPr lang="en-US" dirty="0" smtClean="0"/>
              <a:t>=Q</a:t>
            </a:r>
            <a:r>
              <a:rPr lang="en-US" baseline="30000" dirty="0" smtClean="0"/>
              <a:t>2</a:t>
            </a:r>
            <a:r>
              <a:rPr lang="en-US" dirty="0" smtClean="0"/>
              <a:t>/(sy)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/>
              <a:t>10</a:t>
            </a:r>
            <a:r>
              <a:rPr lang="en-US" baseline="30000" dirty="0" smtClean="0"/>
              <a:t>-4</a:t>
            </a:r>
            <a:r>
              <a:rPr lang="en-US" dirty="0" smtClean="0"/>
              <a:t> .. 0.7</a:t>
            </a:r>
          </a:p>
          <a:p>
            <a:r>
              <a:rPr lang="en-US" sz="1600" dirty="0" err="1" smtClean="0"/>
              <a:t>Bjorken</a:t>
            </a:r>
            <a:r>
              <a:rPr lang="en-US" sz="1600" dirty="0" smtClean="0"/>
              <a:t> </a:t>
            </a:r>
            <a:r>
              <a:rPr lang="en-US" sz="1600" dirty="0" err="1" smtClean="0"/>
              <a:t>x</a:t>
            </a:r>
            <a:endParaRPr lang="en-US" sz="1600" dirty="0" smtClean="0"/>
          </a:p>
          <a:p>
            <a:endParaRPr lang="en-US" dirty="0" smtClean="0"/>
          </a:p>
          <a:p>
            <a:r>
              <a:rPr lang="en-US" dirty="0" smtClean="0"/>
              <a:t>y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/>
              <a:t>0.005 .. 0.9</a:t>
            </a:r>
          </a:p>
          <a:p>
            <a:r>
              <a:rPr lang="en-US" sz="1600" dirty="0" smtClean="0"/>
              <a:t>inelasticity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7826" y="671690"/>
            <a:ext cx="5413962" cy="5940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Test of the </a:t>
            </a:r>
            <a:r>
              <a:rPr lang="en-US" sz="1600" dirty="0" err="1" smtClean="0"/>
              <a:t>isospin</a:t>
            </a:r>
            <a:r>
              <a:rPr lang="en-US" sz="1600" dirty="0" smtClean="0"/>
              <a:t> symmetry (</a:t>
            </a:r>
            <a:r>
              <a:rPr lang="en-US" sz="1600" dirty="0" err="1" smtClean="0"/>
              <a:t>u-d</a:t>
            </a:r>
            <a:r>
              <a:rPr lang="en-US" sz="1600" dirty="0" smtClean="0"/>
              <a:t>) with </a:t>
            </a:r>
            <a:r>
              <a:rPr lang="en-US" sz="1600" dirty="0" err="1" smtClean="0"/>
              <a:t>eD</a:t>
            </a:r>
            <a:r>
              <a:rPr lang="en-US" sz="1600" dirty="0" smtClean="0"/>
              <a:t>  - no deuterons</a:t>
            </a:r>
          </a:p>
          <a:p>
            <a:r>
              <a:rPr lang="en-US" sz="1600" dirty="0" smtClean="0"/>
              <a:t>Investigation of the </a:t>
            </a:r>
            <a:r>
              <a:rPr lang="en-US" sz="1600" dirty="0" err="1" smtClean="0"/>
              <a:t>q-g</a:t>
            </a:r>
            <a:r>
              <a:rPr lang="en-US" sz="1600" dirty="0" smtClean="0"/>
              <a:t> dynamics in nuclei  - no time for </a:t>
            </a:r>
            <a:r>
              <a:rPr lang="en-US" sz="1600" dirty="0" err="1" smtClean="0"/>
              <a:t>eA</a:t>
            </a:r>
            <a:endParaRPr lang="en-US" sz="1600" dirty="0" smtClean="0"/>
          </a:p>
          <a:p>
            <a:r>
              <a:rPr lang="en-US" sz="1600" dirty="0" smtClean="0"/>
              <a:t>Verification of saturation prediction at low </a:t>
            </a:r>
            <a:r>
              <a:rPr lang="en-US" sz="1600" dirty="0" err="1" smtClean="0"/>
              <a:t>x</a:t>
            </a:r>
            <a:r>
              <a:rPr lang="en-US" sz="1600" dirty="0" smtClean="0"/>
              <a:t> – too low </a:t>
            </a:r>
            <a:r>
              <a:rPr lang="en-US" sz="1600" dirty="0" err="1" smtClean="0"/>
              <a:t>s</a:t>
            </a:r>
            <a:endParaRPr lang="en-US" sz="1600" dirty="0" smtClean="0"/>
          </a:p>
          <a:p>
            <a:r>
              <a:rPr lang="en-US" sz="1600" dirty="0" smtClean="0"/>
              <a:t>Measurement of the strange quark distribution – too low L</a:t>
            </a:r>
          </a:p>
          <a:p>
            <a:r>
              <a:rPr lang="en-US" sz="1600" dirty="0" smtClean="0"/>
              <a:t>Discovery of Higgs in WW fusion in CC – too low cross section</a:t>
            </a:r>
          </a:p>
          <a:p>
            <a:r>
              <a:rPr lang="en-US" sz="1600" dirty="0" smtClean="0"/>
              <a:t>Study of top quark distribution in the proton – too low </a:t>
            </a:r>
            <a:r>
              <a:rPr lang="en-US" sz="1600" dirty="0" err="1" smtClean="0"/>
              <a:t>s</a:t>
            </a:r>
            <a:endParaRPr lang="en-US" sz="1600" dirty="0" smtClean="0"/>
          </a:p>
          <a:p>
            <a:r>
              <a:rPr lang="en-US" sz="1600" dirty="0" smtClean="0"/>
              <a:t>Precise measurement of F</a:t>
            </a:r>
            <a:r>
              <a:rPr lang="en-US" sz="1600" baseline="-25000" dirty="0" smtClean="0"/>
              <a:t>L </a:t>
            </a:r>
            <a:r>
              <a:rPr lang="en-US" sz="1600" dirty="0" smtClean="0"/>
              <a:t>– too short running time left</a:t>
            </a:r>
          </a:p>
          <a:p>
            <a:r>
              <a:rPr lang="en-US" sz="1600" dirty="0" smtClean="0"/>
              <a:t>Resolving </a:t>
            </a:r>
            <a:r>
              <a:rPr lang="en-US" sz="1600" dirty="0" err="1" smtClean="0"/>
              <a:t>d/u</a:t>
            </a:r>
            <a:r>
              <a:rPr lang="en-US" sz="1600" dirty="0" smtClean="0"/>
              <a:t> question at large </a:t>
            </a:r>
            <a:r>
              <a:rPr lang="en-US" sz="1600" dirty="0" err="1" smtClean="0"/>
              <a:t>Bjorken</a:t>
            </a:r>
            <a:r>
              <a:rPr lang="en-US" sz="1600" dirty="0" smtClean="0"/>
              <a:t> </a:t>
            </a:r>
            <a:r>
              <a:rPr lang="en-US" sz="1600" dirty="0" err="1" smtClean="0"/>
              <a:t>x</a:t>
            </a:r>
            <a:r>
              <a:rPr lang="en-US" sz="1600" dirty="0" smtClean="0"/>
              <a:t> – too low L</a:t>
            </a:r>
          </a:p>
          <a:p>
            <a:r>
              <a:rPr lang="en-US" sz="1600" dirty="0" smtClean="0"/>
              <a:t>Determination of gluon distribution at hi/lo </a:t>
            </a:r>
            <a:r>
              <a:rPr lang="en-US" sz="1600" dirty="0" err="1" smtClean="0"/>
              <a:t>x</a:t>
            </a:r>
            <a:r>
              <a:rPr lang="en-US" sz="1600" dirty="0" smtClean="0"/>
              <a:t> – too small range</a:t>
            </a:r>
          </a:p>
          <a:p>
            <a:r>
              <a:rPr lang="en-US" sz="1600" dirty="0" smtClean="0"/>
              <a:t>High precision measurement of </a:t>
            </a:r>
            <a:r>
              <a:rPr lang="en-US" sz="1600" dirty="0" err="1" smtClean="0"/>
              <a:t>α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 – overall not precise enough</a:t>
            </a:r>
          </a:p>
          <a:p>
            <a:r>
              <a:rPr lang="en-US" sz="1600" dirty="0" smtClean="0"/>
              <a:t>Discovering </a:t>
            </a:r>
            <a:r>
              <a:rPr lang="en-US" sz="1600" dirty="0" err="1" smtClean="0"/>
              <a:t>instantons</a:t>
            </a:r>
            <a:r>
              <a:rPr lang="en-US" sz="1600" dirty="0" smtClean="0"/>
              <a:t>, </a:t>
            </a:r>
            <a:r>
              <a:rPr lang="en-US" sz="1600" dirty="0" err="1" smtClean="0"/>
              <a:t>odderons</a:t>
            </a:r>
            <a:r>
              <a:rPr lang="en-US" sz="1600" dirty="0" smtClean="0"/>
              <a:t> – don’t know why not</a:t>
            </a:r>
          </a:p>
          <a:p>
            <a:r>
              <a:rPr lang="en-US" sz="1600" dirty="0" smtClean="0"/>
              <a:t>Finding RPV SUSY and/or  </a:t>
            </a:r>
            <a:r>
              <a:rPr lang="en-US" sz="1600" dirty="0" err="1" smtClean="0"/>
              <a:t>leptoquarks</a:t>
            </a:r>
            <a:r>
              <a:rPr lang="en-US" sz="1600" dirty="0" smtClean="0"/>
              <a:t> – may reside higher up</a:t>
            </a:r>
          </a:p>
          <a:p>
            <a:r>
              <a:rPr lang="en-US" sz="1600" dirty="0" smtClean="0"/>
              <a:t>…</a:t>
            </a:r>
          </a:p>
          <a:p>
            <a:r>
              <a:rPr lang="en-US" sz="1600" dirty="0" smtClean="0">
                <a:sym typeface="Wingdings"/>
              </a:rPr>
              <a:t>    The H1 and ZEUS apparatus were basically well suited </a:t>
            </a:r>
          </a:p>
          <a:p>
            <a:r>
              <a:rPr lang="en-US" sz="1600" dirty="0" smtClean="0">
                <a:sym typeface="Wingdings"/>
              </a:rPr>
              <a:t>    The machine had too low luminosity and running time    </a:t>
            </a:r>
          </a:p>
          <a:p>
            <a:endParaRPr lang="en-US" sz="1600" b="1" dirty="0" smtClean="0">
              <a:sym typeface="Wingdings"/>
            </a:endParaRPr>
          </a:p>
          <a:p>
            <a:r>
              <a:rPr lang="en-US" sz="1600" b="1" dirty="0" smtClean="0">
                <a:sym typeface="Wingdings"/>
              </a:rPr>
              <a:t>   HEP needs a </a:t>
            </a:r>
            <a:r>
              <a:rPr lang="en-US" sz="1600" b="1" dirty="0" err="1" smtClean="0">
                <a:sym typeface="Wingdings"/>
              </a:rPr>
              <a:t>TeV</a:t>
            </a:r>
            <a:r>
              <a:rPr lang="en-US" sz="1600" b="1" dirty="0" smtClean="0">
                <a:sym typeface="Wingdings"/>
              </a:rPr>
              <a:t> energy scale machine with 100 times</a:t>
            </a:r>
          </a:p>
          <a:p>
            <a:r>
              <a:rPr lang="en-US" sz="1600" b="1" dirty="0" smtClean="0">
                <a:sym typeface="Wingdings"/>
              </a:rPr>
              <a:t>   higher luminosity than HERA to develop DIS physics </a:t>
            </a:r>
          </a:p>
          <a:p>
            <a:r>
              <a:rPr lang="en-US" sz="1600" b="1" dirty="0" smtClean="0">
                <a:sym typeface="Wingdings"/>
              </a:rPr>
              <a:t>   further and to complement the physics at the LHC. The</a:t>
            </a:r>
          </a:p>
          <a:p>
            <a:r>
              <a:rPr lang="en-US" sz="1600" b="1" dirty="0" smtClean="0">
                <a:sym typeface="Wingdings"/>
              </a:rPr>
              <a:t>   Large </a:t>
            </a:r>
            <a:r>
              <a:rPr lang="en-US" sz="1600" b="1" dirty="0" err="1" smtClean="0">
                <a:sym typeface="Wingdings"/>
              </a:rPr>
              <a:t>Hadron</a:t>
            </a:r>
            <a:r>
              <a:rPr lang="en-US" sz="1600" b="1" dirty="0" smtClean="0">
                <a:sym typeface="Wingdings"/>
              </a:rPr>
              <a:t> Collider </a:t>
            </a:r>
            <a:r>
              <a:rPr lang="en-US" sz="1600" b="1" dirty="0" err="1" smtClean="0">
                <a:sym typeface="Wingdings"/>
              </a:rPr>
              <a:t>p</a:t>
            </a:r>
            <a:r>
              <a:rPr lang="en-US" sz="1600" b="1" dirty="0" smtClean="0">
                <a:sym typeface="Wingdings"/>
              </a:rPr>
              <a:t> and A beams offer a unique </a:t>
            </a:r>
          </a:p>
          <a:p>
            <a:r>
              <a:rPr lang="en-US" sz="1600" b="1" dirty="0" smtClean="0">
                <a:sym typeface="Wingdings"/>
              </a:rPr>
              <a:t>   opportunity to build a second </a:t>
            </a:r>
            <a:r>
              <a:rPr lang="en-US" sz="1600" b="1" dirty="0" err="1" smtClean="0">
                <a:sym typeface="Wingdings"/>
              </a:rPr>
              <a:t>ep</a:t>
            </a:r>
            <a:r>
              <a:rPr lang="en-US" sz="1600" b="1" dirty="0" smtClean="0">
                <a:sym typeface="Wingdings"/>
              </a:rPr>
              <a:t> and first </a:t>
            </a:r>
            <a:r>
              <a:rPr lang="en-US" sz="1600" b="1" dirty="0" err="1" smtClean="0">
                <a:sym typeface="Wingdings"/>
              </a:rPr>
              <a:t>eA</a:t>
            </a:r>
            <a:r>
              <a:rPr lang="en-US" sz="1600" b="1" dirty="0" smtClean="0">
                <a:sym typeface="Wingdings"/>
              </a:rPr>
              <a:t> collider</a:t>
            </a:r>
          </a:p>
          <a:p>
            <a:r>
              <a:rPr lang="en-US" sz="1600" b="1" dirty="0" smtClean="0">
                <a:sym typeface="Wingdings"/>
              </a:rPr>
              <a:t>   at the energy frontier.</a:t>
            </a:r>
          </a:p>
          <a:p>
            <a:endParaRPr lang="en-US" sz="1600" b="1" dirty="0" smtClean="0"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7826" y="4572000"/>
            <a:ext cx="5002696" cy="1666791"/>
          </a:xfrm>
          <a:prstGeom prst="rect">
            <a:avLst/>
          </a:prstGeom>
          <a:solidFill>
            <a:srgbClr val="008000">
              <a:alpha val="1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1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664"/>
          </a:xfrm>
        </p:spPr>
        <p:txBody>
          <a:bodyPr>
            <a:normAutofit/>
          </a:bodyPr>
          <a:lstStyle/>
          <a:p>
            <a:r>
              <a:rPr lang="en-US" sz="3200" dirty="0" err="1"/>
              <a:t>x</a:t>
            </a:r>
            <a:r>
              <a:rPr lang="en-US" sz="3200" dirty="0" err="1" smtClean="0"/>
              <a:t>g</a:t>
            </a:r>
            <a:r>
              <a:rPr lang="en-US" sz="3200" dirty="0" smtClean="0"/>
              <a:t> at low x</a:t>
            </a:r>
            <a:endParaRPr lang="en-US" sz="3200" dirty="0"/>
          </a:p>
        </p:txBody>
      </p:sp>
      <p:pic>
        <p:nvPicPr>
          <p:cNvPr id="3" name="Picture 2" descr="q100x-3nou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80" y="886094"/>
            <a:ext cx="5862486" cy="5744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0866" y="3692059"/>
            <a:ext cx="19043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Uncertainty</a:t>
            </a:r>
          </a:p>
          <a:p>
            <a:r>
              <a:rPr lang="en-US" b="1" dirty="0"/>
              <a:t>h</a:t>
            </a:r>
            <a:r>
              <a:rPr lang="en-US" b="1" dirty="0" smtClean="0"/>
              <a:t>olds to </a:t>
            </a:r>
          </a:p>
          <a:p>
            <a:r>
              <a:rPr lang="en-US" b="1" dirty="0"/>
              <a:t>h</a:t>
            </a:r>
            <a:r>
              <a:rPr lang="en-US" b="1" dirty="0" smtClean="0"/>
              <a:t>igh Q2</a:t>
            </a:r>
          </a:p>
          <a:p>
            <a:r>
              <a:rPr lang="en-US" b="1" dirty="0"/>
              <a:t>a</a:t>
            </a:r>
            <a:r>
              <a:rPr lang="en-US" b="1" dirty="0" smtClean="0"/>
              <a:t>nd the</a:t>
            </a:r>
          </a:p>
          <a:p>
            <a:r>
              <a:rPr lang="en-US" b="1" dirty="0"/>
              <a:t>e</a:t>
            </a:r>
            <a:r>
              <a:rPr lang="en-US" b="1" dirty="0" smtClean="0"/>
              <a:t>volution</a:t>
            </a:r>
          </a:p>
          <a:p>
            <a:r>
              <a:rPr lang="en-US" b="1" dirty="0"/>
              <a:t>w</a:t>
            </a:r>
            <a:r>
              <a:rPr lang="en-US" b="1" dirty="0" smtClean="0"/>
              <a:t>ill not be DGLAP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It needs </a:t>
            </a:r>
            <a:r>
              <a:rPr lang="en-US" b="1" dirty="0" err="1" smtClean="0"/>
              <a:t>ep</a:t>
            </a:r>
            <a:endParaRPr lang="en-US" b="1" dirty="0"/>
          </a:p>
          <a:p>
            <a:r>
              <a:rPr lang="en-US" b="1" dirty="0"/>
              <a:t>t</a:t>
            </a:r>
            <a:r>
              <a:rPr lang="en-US" b="1" dirty="0" smtClean="0"/>
              <a:t>o resolve this</a:t>
            </a:r>
          </a:p>
        </p:txBody>
      </p:sp>
    </p:spTree>
    <p:extLst>
      <p:ext uri="{BB962C8B-B14F-4D97-AF65-F5344CB8AC3E}">
        <p14:creationId xmlns:p14="http://schemas.microsoft.com/office/powerpoint/2010/main" val="210315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493"/>
            <a:ext cx="7772400" cy="7837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Energy Frontier DIS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76" y="169778"/>
            <a:ext cx="7737144" cy="57452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1908" y="6284126"/>
            <a:ext cx="866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Klein at FCC kickoff on H in </a:t>
            </a:r>
            <a:r>
              <a:rPr lang="en-US" dirty="0" err="1" smtClean="0"/>
              <a:t>ep</a:t>
            </a:r>
            <a:r>
              <a:rPr lang="en-US" dirty="0" smtClean="0"/>
              <a:t>: ‘simple’ cut based analysis, clean(</a:t>
            </a:r>
            <a:r>
              <a:rPr lang="en-US" dirty="0" err="1" smtClean="0"/>
              <a:t>er</a:t>
            </a:r>
            <a:r>
              <a:rPr lang="en-US" dirty="0" smtClean="0"/>
              <a:t>) final state, no pileup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Higgs</a:t>
            </a:r>
            <a:r>
              <a:rPr lang="it-IT" dirty="0" smtClean="0"/>
              <a:t> in </a:t>
            </a:r>
            <a:r>
              <a:rPr lang="it-IT" i="1" dirty="0" err="1" smtClean="0"/>
              <a:t>pp</a:t>
            </a:r>
            <a:r>
              <a:rPr lang="it-IT" i="1" dirty="0" smtClean="0"/>
              <a:t> </a:t>
            </a:r>
            <a:r>
              <a:rPr lang="it-IT" dirty="0" smtClean="0"/>
              <a:t>HL-LHC and PDF </a:t>
            </a:r>
            <a:r>
              <a:rPr lang="it-IT" dirty="0" err="1" smtClean="0"/>
              <a:t>uncertainties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4/30/2014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DIS2014, Warsaw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8686800" cy="6019800"/>
          </a:xfrm>
        </p:spPr>
        <p:txBody>
          <a:bodyPr>
            <a:normAutofit lnSpcReduction="10000"/>
          </a:bodyPr>
          <a:lstStyle/>
          <a:p>
            <a:r>
              <a:rPr lang="it-IT" sz="2000" dirty="0" err="1" smtClean="0"/>
              <a:t>Studies</a:t>
            </a:r>
            <a:r>
              <a:rPr lang="it-IT" sz="2000" dirty="0" smtClean="0"/>
              <a:t> for High </a:t>
            </a:r>
            <a:r>
              <a:rPr lang="it-IT" sz="2000" dirty="0" err="1" smtClean="0"/>
              <a:t>Luminosity</a:t>
            </a:r>
            <a:r>
              <a:rPr lang="it-IT" sz="2000" dirty="0" smtClean="0"/>
              <a:t> LHC shows </a:t>
            </a:r>
            <a:r>
              <a:rPr lang="it-IT" sz="2000" dirty="0" err="1" smtClean="0"/>
              <a:t>that</a:t>
            </a:r>
            <a:r>
              <a:rPr lang="it-IT" sz="2000" dirty="0" smtClean="0"/>
              <a:t> PDF </a:t>
            </a:r>
            <a:r>
              <a:rPr lang="it-IT" sz="2000" dirty="0" err="1" smtClean="0"/>
              <a:t>uncertainties</a:t>
            </a:r>
            <a:r>
              <a:rPr lang="it-IT" sz="2000" dirty="0" smtClean="0"/>
              <a:t> </a:t>
            </a:r>
            <a:r>
              <a:rPr lang="it-IT" sz="2000" dirty="0" err="1" smtClean="0"/>
              <a:t>will</a:t>
            </a:r>
            <a:r>
              <a:rPr lang="it-IT" sz="2000" dirty="0" smtClean="0"/>
              <a:t> be a </a:t>
            </a:r>
            <a:r>
              <a:rPr lang="it-IT" sz="2000" dirty="0" err="1"/>
              <a:t>limiting</a:t>
            </a:r>
            <a:r>
              <a:rPr lang="it-IT" sz="2000" dirty="0"/>
              <a:t> </a:t>
            </a:r>
            <a:r>
              <a:rPr lang="it-IT" sz="2000" dirty="0" err="1"/>
              <a:t>factor</a:t>
            </a:r>
            <a:r>
              <a:rPr lang="it-IT" sz="2000" dirty="0"/>
              <a:t> for </a:t>
            </a:r>
            <a:r>
              <a:rPr lang="it-IT" sz="2000" dirty="0" err="1"/>
              <a:t>several</a:t>
            </a:r>
            <a:r>
              <a:rPr lang="it-IT" sz="2000" dirty="0"/>
              <a:t> </a:t>
            </a:r>
            <a:r>
              <a:rPr lang="it-IT" sz="2000" dirty="0" err="1"/>
              <a:t>channels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the </a:t>
            </a:r>
            <a:r>
              <a:rPr lang="it-IT" sz="2000" dirty="0" smtClean="0"/>
              <a:t>HL-LHC</a:t>
            </a:r>
            <a:endParaRPr lang="it-IT" b="1" dirty="0" smtClean="0">
              <a:sym typeface="Wingdings" pitchFamily="2" charset="2"/>
            </a:endParaRPr>
          </a:p>
          <a:p>
            <a:r>
              <a:rPr lang="it-IT" sz="2000" dirty="0">
                <a:solidFill>
                  <a:srgbClr val="C00000"/>
                </a:solidFill>
              </a:rPr>
              <a:t>With </a:t>
            </a:r>
            <a:r>
              <a:rPr lang="it-IT" sz="2000" dirty="0" err="1">
                <a:solidFill>
                  <a:srgbClr val="C00000"/>
                </a:solidFill>
              </a:rPr>
              <a:t>LHeC</a:t>
            </a:r>
            <a:r>
              <a:rPr lang="it-IT" sz="2000" dirty="0">
                <a:solidFill>
                  <a:srgbClr val="C00000"/>
                </a:solidFill>
              </a:rPr>
              <a:t>: </a:t>
            </a:r>
            <a:r>
              <a:rPr lang="it-IT" sz="2000" dirty="0" err="1"/>
              <a:t>huge</a:t>
            </a:r>
            <a:r>
              <a:rPr lang="it-IT" sz="2000" dirty="0"/>
              <a:t> </a:t>
            </a:r>
            <a:r>
              <a:rPr lang="it-IT" sz="2000" dirty="0" err="1"/>
              <a:t>improvements</a:t>
            </a:r>
            <a:r>
              <a:rPr lang="it-IT" sz="2000" dirty="0"/>
              <a:t> in </a:t>
            </a:r>
            <a:r>
              <a:rPr lang="it-IT" sz="2000" dirty="0" err="1"/>
              <a:t>PDFs</a:t>
            </a:r>
            <a:r>
              <a:rPr lang="it-IT" sz="2000" dirty="0"/>
              <a:t> and </a:t>
            </a:r>
            <a:r>
              <a:rPr lang="it-IT" sz="2000" dirty="0" err="1"/>
              <a:t>precision</a:t>
            </a:r>
            <a:r>
              <a:rPr lang="it-IT" sz="2000" dirty="0"/>
              <a:t> in </a:t>
            </a:r>
            <a:r>
              <a:rPr lang="it-IT" sz="2000" dirty="0" err="1">
                <a:latin typeface="Symbol" pitchFamily="18" charset="2"/>
              </a:rPr>
              <a:t>a</a:t>
            </a:r>
            <a:r>
              <a:rPr lang="it-IT" sz="2000" baseline="-25000" dirty="0" err="1"/>
              <a:t>S</a:t>
            </a:r>
            <a:r>
              <a:rPr lang="it-IT" sz="2000" dirty="0"/>
              <a:t> </a:t>
            </a:r>
            <a:r>
              <a:rPr lang="it-IT" sz="2000" dirty="0">
                <a:sym typeface="Wingdings" pitchFamily="2" charset="2"/>
              </a:rPr>
              <a:t> full </a:t>
            </a:r>
            <a:r>
              <a:rPr lang="it-IT" sz="2000" dirty="0" err="1">
                <a:sym typeface="Wingdings" pitchFamily="2" charset="2"/>
              </a:rPr>
              <a:t>exploitation</a:t>
            </a:r>
            <a:r>
              <a:rPr lang="it-IT" sz="2000" dirty="0">
                <a:sym typeface="Wingdings" pitchFamily="2" charset="2"/>
              </a:rPr>
              <a:t> of LHC data for </a:t>
            </a:r>
            <a:r>
              <a:rPr lang="it-IT" sz="2000" dirty="0" err="1">
                <a:sym typeface="Wingdings" pitchFamily="2" charset="2"/>
              </a:rPr>
              <a:t>Higgs</a:t>
            </a: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physics</a:t>
            </a:r>
            <a:r>
              <a:rPr lang="it-IT" sz="2000" dirty="0">
                <a:sym typeface="Wingdings" pitchFamily="2" charset="2"/>
              </a:rPr>
              <a:t> </a:t>
            </a:r>
          </a:p>
          <a:p>
            <a:endParaRPr lang="it-IT" sz="2000" b="1" dirty="0" smtClean="0">
              <a:sym typeface="Wingdings" pitchFamily="2" charset="2"/>
            </a:endParaRPr>
          </a:p>
          <a:p>
            <a:endParaRPr lang="it-IT" sz="2000" b="1" dirty="0">
              <a:sym typeface="Wingdings" pitchFamily="2" charset="2"/>
            </a:endParaRPr>
          </a:p>
          <a:p>
            <a:endParaRPr lang="it-IT" sz="2000" b="1" dirty="0" smtClean="0">
              <a:sym typeface="Wingdings" pitchFamily="2" charset="2"/>
            </a:endParaRPr>
          </a:p>
          <a:p>
            <a:endParaRPr lang="it-IT" sz="2000" b="1" dirty="0">
              <a:sym typeface="Wingdings" pitchFamily="2" charset="2"/>
            </a:endParaRPr>
          </a:p>
          <a:p>
            <a:endParaRPr lang="it-IT" sz="2000" b="1" dirty="0" smtClean="0">
              <a:sym typeface="Wingdings" pitchFamily="2" charset="2"/>
            </a:endParaRPr>
          </a:p>
          <a:p>
            <a:endParaRPr lang="it-IT" sz="2000" b="1" dirty="0">
              <a:sym typeface="Wingdings" pitchFamily="2" charset="2"/>
            </a:endParaRPr>
          </a:p>
          <a:p>
            <a:endParaRPr lang="it-IT" sz="2000" b="1" dirty="0" smtClean="0">
              <a:sym typeface="Wingdings" pitchFamily="2" charset="2"/>
            </a:endParaRPr>
          </a:p>
          <a:p>
            <a:endParaRPr lang="it-IT" sz="2000" b="1" dirty="0">
              <a:sym typeface="Wingdings" pitchFamily="2" charset="2"/>
            </a:endParaRPr>
          </a:p>
          <a:p>
            <a:endParaRPr lang="it-IT" sz="2000" b="1" dirty="0" smtClean="0">
              <a:sym typeface="Wingdings" pitchFamily="2" charset="2"/>
            </a:endParaRPr>
          </a:p>
          <a:p>
            <a:endParaRPr lang="it-IT" sz="2000" b="1" dirty="0">
              <a:sym typeface="Wingdings" pitchFamily="2" charset="2"/>
            </a:endParaRPr>
          </a:p>
          <a:p>
            <a:endParaRPr lang="it-IT" sz="2000" b="1" dirty="0" smtClean="0">
              <a:sym typeface="Wingdings" pitchFamily="2" charset="2"/>
            </a:endParaRPr>
          </a:p>
          <a:p>
            <a:pPr marL="0" indent="0">
              <a:buNone/>
            </a:pPr>
            <a:endParaRPr lang="it-IT" sz="2000" b="1" dirty="0" smtClean="0">
              <a:sym typeface="Wingdings" pitchFamily="2" charset="2"/>
            </a:endParaRPr>
          </a:p>
          <a:p>
            <a:r>
              <a:rPr lang="it-IT" sz="2000" b="1" dirty="0" err="1" smtClean="0">
                <a:sym typeface="Wingdings" pitchFamily="2" charset="2"/>
              </a:rPr>
              <a:t>Similar</a:t>
            </a:r>
            <a:r>
              <a:rPr lang="it-IT" sz="2000" b="1" dirty="0" smtClean="0">
                <a:sym typeface="Wingdings" pitchFamily="2" charset="2"/>
              </a:rPr>
              <a:t> </a:t>
            </a:r>
            <a:r>
              <a:rPr lang="it-IT" sz="2000" b="1" dirty="0" err="1" smtClean="0">
                <a:sym typeface="Wingdings" pitchFamily="2" charset="2"/>
              </a:rPr>
              <a:t>conclusion</a:t>
            </a:r>
            <a:r>
              <a:rPr lang="it-IT" sz="2000" b="1" dirty="0" smtClean="0">
                <a:sym typeface="Wingdings" pitchFamily="2" charset="2"/>
              </a:rPr>
              <a:t> and relations </a:t>
            </a:r>
            <a:r>
              <a:rPr lang="it-IT" sz="2000" b="1" dirty="0" err="1" smtClean="0">
                <a:sym typeface="Wingdings" pitchFamily="2" charset="2"/>
              </a:rPr>
              <a:t>expected</a:t>
            </a:r>
            <a:r>
              <a:rPr lang="it-IT" sz="2000" b="1" dirty="0" smtClean="0">
                <a:sym typeface="Wingdings" pitchFamily="2" charset="2"/>
              </a:rPr>
              <a:t> for FCC-he  FCC-</a:t>
            </a:r>
            <a:r>
              <a:rPr lang="it-IT" sz="2000" b="1" dirty="0" err="1" smtClean="0">
                <a:sym typeface="Wingdings" pitchFamily="2" charset="2"/>
              </a:rPr>
              <a:t>hh</a:t>
            </a:r>
            <a:endParaRPr lang="en-US" sz="2000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079685"/>
            <a:ext cx="5172075" cy="394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10" y="2362200"/>
            <a:ext cx="242789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13046"/>
            <a:ext cx="2066433" cy="95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38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033" y="0"/>
            <a:ext cx="9002721" cy="559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171280"/>
              </p:ext>
            </p:extLst>
          </p:nvPr>
        </p:nvGraphicFramePr>
        <p:xfrm>
          <a:off x="68033" y="559388"/>
          <a:ext cx="9017575" cy="6097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190"/>
                <a:gridCol w="1466261"/>
                <a:gridCol w="1256795"/>
                <a:gridCol w="218655"/>
                <a:gridCol w="1466261"/>
                <a:gridCol w="1687413"/>
              </a:tblGrid>
              <a:tr h="43556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FF99"/>
                          </a:solidFill>
                        </a:rPr>
                        <a:t>collider parameter</a:t>
                      </a:r>
                      <a:r>
                        <a:rPr lang="en-GB" sz="1600" baseline="0" dirty="0" smtClean="0">
                          <a:solidFill>
                            <a:srgbClr val="FFFF99"/>
                          </a:solidFill>
                        </a:rPr>
                        <a:t>s</a:t>
                      </a:r>
                      <a:endParaRPr lang="en-GB" sz="1600" dirty="0">
                        <a:solidFill>
                          <a:srgbClr val="FFFF99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i="1" baseline="0" dirty="0" smtClean="0">
                          <a:latin typeface="+mn-lt"/>
                        </a:rPr>
                        <a:t>e</a:t>
                      </a:r>
                      <a:r>
                        <a:rPr lang="en-US" sz="1600" baseline="30000" dirty="0" smtClean="0">
                          <a:latin typeface="Calibri"/>
                        </a:rPr>
                        <a:t>± </a:t>
                      </a:r>
                      <a:r>
                        <a:rPr lang="en-US" sz="1600" dirty="0" smtClean="0"/>
                        <a:t>scenarios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protons</a:t>
                      </a:r>
                      <a:endParaRPr lang="en-GB" sz="1600" dirty="0"/>
                    </a:p>
                  </a:txBody>
                  <a:tcPr/>
                </a:tc>
              </a:tr>
              <a:tr h="4355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species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1600" b="1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±</a:t>
                      </a:r>
                      <a:endParaRPr kumimoji="0" lang="en-GB" sz="16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</a:t>
                      </a:r>
                      <a:r>
                        <a:rPr kumimoji="0" lang="en-US" sz="1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</a:rPr>
                        <a:t>±</a:t>
                      </a:r>
                      <a:endParaRPr kumimoji="0" lang="en-GB" sz="16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1600" b="1" i="0" baseline="300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±</a:t>
                      </a:r>
                      <a:endParaRPr lang="en-GB" sz="16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smtClean="0"/>
                        <a:t>p</a:t>
                      </a:r>
                      <a:endParaRPr lang="en-GB" sz="1600" baseline="30000" dirty="0"/>
                    </a:p>
                  </a:txBody>
                  <a:tcPr/>
                </a:tc>
              </a:tr>
              <a:tr h="4355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energy  [GeV]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120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250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50000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55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spacing [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1600" dirty="0" err="1" smtClean="0"/>
                        <a:t>s</a:t>
                      </a:r>
                      <a:r>
                        <a:rPr lang="en-US" sz="1600" dirty="0" smtClean="0"/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0.125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0.125 to 33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55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</a:t>
                      </a:r>
                      <a:r>
                        <a:rPr lang="en-US" sz="1600" baseline="0" dirty="0" smtClean="0"/>
                        <a:t> intensity [10</a:t>
                      </a:r>
                      <a:r>
                        <a:rPr lang="en-US" sz="1600" baseline="30000" dirty="0" smtClean="0"/>
                        <a:t>11</a:t>
                      </a:r>
                      <a:r>
                        <a:rPr lang="en-US" sz="1600" baseline="0" dirty="0" smtClean="0"/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3.7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3.0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55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current [mA]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29.8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1.6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384 (max)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556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rms</a:t>
                      </a:r>
                      <a:r>
                        <a:rPr lang="en-US" sz="1600" dirty="0" smtClean="0"/>
                        <a:t> bunch length</a:t>
                      </a:r>
                      <a:r>
                        <a:rPr lang="en-US" sz="1600" baseline="0" dirty="0" smtClean="0"/>
                        <a:t> [cm]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0.25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0.21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0.18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556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rms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emittance</a:t>
                      </a:r>
                      <a:r>
                        <a:rPr lang="en-US" sz="1600" dirty="0" smtClean="0"/>
                        <a:t> [</a:t>
                      </a:r>
                      <a:r>
                        <a:rPr lang="en-US" sz="1600" dirty="0" smtClean="0">
                          <a:latin typeface="+mn-lt"/>
                        </a:rPr>
                        <a:t>nm</a:t>
                      </a:r>
                      <a:r>
                        <a:rPr lang="en-US" sz="1600" dirty="0" smtClean="0"/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6.0, 3.0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7.5, 3.75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4, 2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0.06, 0.03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5562"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latin typeface="Symbol" pitchFamily="18" charset="2"/>
                        </a:rPr>
                        <a:t>b</a:t>
                      </a:r>
                      <a:r>
                        <a:rPr lang="en-US" sz="1600" baseline="-25000" dirty="0" err="1" smtClean="0">
                          <a:latin typeface="+mn-lt"/>
                        </a:rPr>
                        <a:t>x,y</a:t>
                      </a:r>
                      <a:r>
                        <a:rPr lang="en-US" sz="1600" baseline="0" dirty="0" smtClean="0"/>
                        <a:t>*[mm]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5.0, 2.5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4.0, 2.0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9.3, 4.5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500, 250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5562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baseline="-25000" dirty="0" err="1" smtClean="0"/>
                        <a:t>x,y</a:t>
                      </a:r>
                      <a:r>
                        <a:rPr lang="en-US" sz="1600" dirty="0" smtClean="0"/>
                        <a:t>* [</a:t>
                      </a:r>
                      <a:r>
                        <a:rPr lang="en-US" sz="16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600" dirty="0" smtClean="0"/>
                        <a:t>m]</a:t>
                      </a:r>
                      <a:endParaRPr lang="en-GB" sz="16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5.5, 2.7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  <a:tr h="4355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b-b parameter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latin typeface="Symbol" pitchFamily="18" charset="2"/>
                        </a:rPr>
                        <a:t>x</a:t>
                      </a:r>
                      <a:endParaRPr lang="en-GB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0.13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0.050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0.056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0.017</a:t>
                      </a:r>
                      <a:endParaRPr lang="en-GB" sz="16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55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hourglass reduction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0.42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0.36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0.68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55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 energy [</a:t>
                      </a:r>
                      <a:r>
                        <a:rPr lang="en-US" sz="1600" dirty="0" err="1" smtClean="0"/>
                        <a:t>TeV</a:t>
                      </a:r>
                      <a:r>
                        <a:rPr lang="en-US" sz="1600" dirty="0" smtClean="0"/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3.5</a:t>
                      </a:r>
                      <a:endParaRPr lang="en-GB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4.9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4355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luminosity[10</a:t>
                      </a:r>
                      <a:r>
                        <a:rPr lang="en-US" sz="1600" baseline="30000" dirty="0" smtClean="0"/>
                        <a:t>34</a:t>
                      </a:r>
                      <a:r>
                        <a:rPr lang="en-US" sz="1600" dirty="0" smtClean="0"/>
                        <a:t>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dirty="0" smtClean="0"/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GB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1.2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0.07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-3154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00"/>
                </a:solidFill>
              </a:rPr>
              <a:t>Tentative Parameters for </a:t>
            </a:r>
            <a:r>
              <a:rPr lang="en-US" sz="3200" b="1" dirty="0" err="1" smtClean="0">
                <a:solidFill>
                  <a:srgbClr val="FFFF00"/>
                </a:solidFill>
              </a:rPr>
              <a:t>FHeC</a:t>
            </a:r>
            <a:r>
              <a:rPr lang="en-US" sz="3200" b="1" dirty="0" smtClean="0">
                <a:solidFill>
                  <a:srgbClr val="FFFF00"/>
                </a:solidFill>
              </a:rPr>
              <a:t> (RR)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0469" y="6525863"/>
            <a:ext cx="2690285" cy="307777"/>
          </a:xfrm>
          <a:prstGeom prst="rect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F.Zimmermann</a:t>
            </a:r>
            <a:r>
              <a:rPr lang="en-US" sz="1400" dirty="0" smtClean="0"/>
              <a:t> at Beijing 16.12.13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239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logo-example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14400"/>
            <a:ext cx="3124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9" descr="Logo_Big-BN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919660"/>
            <a:ext cx="2438400" cy="89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0" descr="Liverpool_UN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8923" y="4953000"/>
            <a:ext cx="1864177" cy="49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1" descr="CI_logo_larg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676400"/>
            <a:ext cx="19812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2" descr="cern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066800"/>
            <a:ext cx="132601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4" descr="logo-AU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19400"/>
            <a:ext cx="47625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5" descr="uludag_universitesi1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2667000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2743200"/>
            <a:ext cx="10287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73" descr="ankara-logo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2743200"/>
            <a:ext cx="1028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24" descr="EPFL-logo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28800" y="4953000"/>
            <a:ext cx="1450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28" descr="sera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95600" y="4038600"/>
            <a:ext cx="4183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29" descr="tobbetu-logo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66088" y="2743200"/>
            <a:ext cx="1019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TextBox 30"/>
          <p:cNvSpPr txBox="1">
            <a:spLocks noChangeArrowheads="1"/>
          </p:cNvSpPr>
          <p:nvPr/>
        </p:nvSpPr>
        <p:spPr bwMode="auto">
          <a:xfrm>
            <a:off x="7939088" y="3362325"/>
            <a:ext cx="1204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TOBB ETU</a:t>
            </a:r>
          </a:p>
        </p:txBody>
      </p:sp>
      <p:pic>
        <p:nvPicPr>
          <p:cNvPr id="29711" name="Picture 67" descr="desylogo100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28800" y="388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13" descr="800px-Ntnu-logo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57600" y="914400"/>
            <a:ext cx="2438400" cy="874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9714" name="Picture 3" descr="clic-logo-myfavorite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62800" y="838200"/>
            <a:ext cx="14620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5" descr="logo-c.gif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8600" y="5374481"/>
            <a:ext cx="118375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30" descr="JLab_logo_text_white1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521075" y="1752600"/>
            <a:ext cx="37941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8" name="Picture 31" descr="weblogo5-legnaro.gi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28600" y="4114800"/>
            <a:ext cx="1447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32" descr="logo08-legnaro.gif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5105400"/>
            <a:ext cx="1828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0" name="TextBox 33"/>
          <p:cNvSpPr txBox="1">
            <a:spLocks noChangeArrowheads="1"/>
          </p:cNvSpPr>
          <p:nvPr/>
        </p:nvSpPr>
        <p:spPr bwMode="auto">
          <a:xfrm>
            <a:off x="228600" y="6199850"/>
            <a:ext cx="671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KEK</a:t>
            </a:r>
          </a:p>
        </p:txBody>
      </p:sp>
      <p:sp>
        <p:nvSpPr>
          <p:cNvPr id="29721" name="TextBox 4"/>
          <p:cNvSpPr txBox="1">
            <a:spLocks noChangeArrowheads="1"/>
          </p:cNvSpPr>
          <p:nvPr/>
        </p:nvSpPr>
        <p:spPr bwMode="auto">
          <a:xfrm flipH="1"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solidFill>
                  <a:srgbClr val="1F497D"/>
                </a:solidFill>
                <a:latin typeface="+mj-lt"/>
                <a:ea typeface="Arial" charset="0"/>
                <a:cs typeface="Arial" charset="0"/>
              </a:rPr>
              <a:t>Accelerator Design: Participating </a:t>
            </a:r>
            <a:r>
              <a:rPr lang="en-US" sz="3200" dirty="0">
                <a:solidFill>
                  <a:srgbClr val="1F497D"/>
                </a:solidFill>
                <a:latin typeface="+mj-lt"/>
                <a:ea typeface="Arial" charset="0"/>
                <a:cs typeface="Arial" charset="0"/>
              </a:rPr>
              <a:t>I</a:t>
            </a:r>
            <a:r>
              <a:rPr lang="en-US" sz="3200" dirty="0" smtClean="0">
                <a:solidFill>
                  <a:srgbClr val="1F497D"/>
                </a:solidFill>
                <a:latin typeface="+mj-lt"/>
                <a:ea typeface="Arial" charset="0"/>
                <a:cs typeface="Arial" charset="0"/>
              </a:rPr>
              <a:t>nstitutes</a:t>
            </a:r>
            <a:endParaRPr lang="en-US" sz="3200" dirty="0">
              <a:solidFill>
                <a:srgbClr val="1F497D"/>
              </a:solidFill>
              <a:latin typeface="+mj-lt"/>
              <a:ea typeface="Arial" charset="0"/>
              <a:cs typeface="Arial" charset="0"/>
            </a:endParaRPr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3888923" y="6000750"/>
          <a:ext cx="304527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Document" r:id="rId22" imgW="5486400" imgH="812800" progId="Word.Document.12">
                  <p:link updateAutomatic="1"/>
                </p:oleObj>
              </mc:Choice>
              <mc:Fallback>
                <p:oleObj name="Document" r:id="rId22" imgW="5486400" imgH="812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8923" y="6000750"/>
                        <a:ext cx="304527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3956750" y="5849938"/>
          <a:ext cx="620899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Document" r:id="rId22" imgW="774700" imgH="863600" progId="Word.Document.12">
                  <p:link updateAutomatic="1"/>
                </p:oleObj>
              </mc:Choice>
              <mc:Fallback>
                <p:oleObj name="Document" r:id="rId22" imgW="774700" imgH="8636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750" y="5849938"/>
                        <a:ext cx="620899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060" y="142324"/>
            <a:ext cx="925904" cy="571018"/>
          </a:xfrm>
          <a:prstGeom prst="rect">
            <a:avLst/>
          </a:prstGeom>
        </p:spPr>
      </p:pic>
      <p:pic>
        <p:nvPicPr>
          <p:cNvPr id="29712" name="Picture 69" descr="ecfasmall.jp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096000" y="1411288"/>
            <a:ext cx="1143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57624"/>
              </p:ext>
            </p:extLst>
          </p:nvPr>
        </p:nvGraphicFramePr>
        <p:xfrm>
          <a:off x="6224812" y="4408338"/>
          <a:ext cx="2919188" cy="238579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59594"/>
                <a:gridCol w="1459594"/>
              </a:tblGrid>
              <a:tr h="2982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Source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Power [MW]</a:t>
                      </a:r>
                      <a:endParaRPr lang="en-US" sz="1200" dirty="0"/>
                    </a:p>
                  </a:txBody>
                  <a:tcPr/>
                </a:tc>
              </a:tr>
              <a:tr h="2982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Cryogenics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linac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     21</a:t>
                      </a:r>
                      <a:endParaRPr lang="en-US" sz="1200" dirty="0"/>
                    </a:p>
                  </a:txBody>
                  <a:tcPr/>
                </a:tc>
              </a:tr>
              <a:tr h="298224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Linac</a:t>
                      </a:r>
                      <a:r>
                        <a:rPr lang="en-US" sz="1200" baseline="0" dirty="0" smtClean="0"/>
                        <a:t> grid power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</a:t>
                      </a:r>
                      <a:r>
                        <a:rPr lang="en-US" sz="1200" baseline="0" dirty="0" smtClean="0"/>
                        <a:t>            </a:t>
                      </a:r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</a:tr>
              <a:tr h="2982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 compensation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     23</a:t>
                      </a:r>
                      <a:endParaRPr lang="en-US" sz="1200" dirty="0"/>
                    </a:p>
                  </a:txBody>
                  <a:tcPr/>
                </a:tc>
              </a:tr>
              <a:tr h="2982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Extra RF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cryopower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       2</a:t>
                      </a:r>
                      <a:endParaRPr lang="en-US" sz="1200" dirty="0"/>
                    </a:p>
                  </a:txBody>
                  <a:tcPr/>
                </a:tc>
              </a:tr>
              <a:tr h="2982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Injector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       6</a:t>
                      </a:r>
                      <a:endParaRPr lang="en-US" sz="1200" dirty="0"/>
                    </a:p>
                  </a:txBody>
                  <a:tcPr/>
                </a:tc>
              </a:tr>
              <a:tr h="2982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Arc magnets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       3</a:t>
                      </a:r>
                      <a:endParaRPr lang="en-US" sz="1200" dirty="0"/>
                    </a:p>
                  </a:txBody>
                  <a:tcPr/>
                </a:tc>
              </a:tr>
              <a:tr h="29822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Total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             78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81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6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Low x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76" y="878148"/>
            <a:ext cx="6773333" cy="5818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7429" y="3785809"/>
            <a:ext cx="148828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ß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179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o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@ 180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GeV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sym typeface="Wingdings"/>
            </a:endParaRPr>
          </a:p>
          <a:p>
            <a:r>
              <a:rPr lang="en-US" dirty="0" smtClean="0">
                <a:sym typeface="Wingdings"/>
              </a:rPr>
              <a:t>.. </a:t>
            </a:r>
            <a:r>
              <a:rPr lang="en-US" dirty="0">
                <a:sym typeface="Wingdings"/>
              </a:rPr>
              <a:t>v</a:t>
            </a:r>
            <a:r>
              <a:rPr lang="en-US" dirty="0" smtClean="0">
                <a:sym typeface="Wingdings"/>
              </a:rPr>
              <a:t>ery low x</a:t>
            </a:r>
          </a:p>
          <a:p>
            <a:r>
              <a:rPr lang="en-US" dirty="0"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equires not</a:t>
            </a:r>
          </a:p>
          <a:p>
            <a:r>
              <a:rPr lang="en-US" dirty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he maximum</a:t>
            </a:r>
          </a:p>
          <a:p>
            <a:r>
              <a:rPr lang="en-US" dirty="0">
                <a:sym typeface="Wingdings"/>
              </a:rPr>
              <a:t>o</a:t>
            </a:r>
            <a:r>
              <a:rPr lang="en-US" dirty="0" smtClean="0">
                <a:sym typeface="Wingdings"/>
              </a:rPr>
              <a:t>f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640276" y="3758383"/>
            <a:ext cx="96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7933C"/>
                </a:solidFill>
              </a:rPr>
              <a:t>----------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2952" y="6458857"/>
            <a:ext cx="229810" cy="23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22727" y="6458857"/>
            <a:ext cx="682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For x &lt; 10</a:t>
            </a:r>
            <a:r>
              <a:rPr lang="en-US" sz="1600" baseline="30000" dirty="0" smtClean="0">
                <a:solidFill>
                  <a:schemeClr val="bg1">
                    <a:lumMod val="50000"/>
                  </a:schemeClr>
                </a:solidFill>
              </a:rPr>
              <a:t>-3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no (average) energy deposition exceeding the electron beam energy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3632" y="605971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 rot="16200000">
            <a:off x="6033906" y="3288284"/>
            <a:ext cx="1236952" cy="1499811"/>
          </a:xfrm>
          <a:prstGeom prst="rtTriangle">
            <a:avLst/>
          </a:prstGeom>
          <a:solidFill>
            <a:schemeClr val="accent6">
              <a:lumMod val="50000"/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90128" y="4127715"/>
            <a:ext cx="64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HERA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5586" y="199571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LHeC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65586" y="104484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FCC-he</a:t>
            </a:r>
          </a:p>
          <a:p>
            <a:r>
              <a:rPr lang="en-US" dirty="0" smtClean="0"/>
              <a:t>60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058" y="4087462"/>
            <a:ext cx="11977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Very low x</a:t>
            </a:r>
          </a:p>
          <a:p>
            <a:r>
              <a:rPr lang="en-US" b="1" dirty="0">
                <a:solidFill>
                  <a:srgbClr val="008000"/>
                </a:solidFill>
              </a:rPr>
              <a:t>r</a:t>
            </a:r>
            <a:r>
              <a:rPr lang="en-US" b="1" dirty="0" smtClean="0">
                <a:solidFill>
                  <a:srgbClr val="008000"/>
                </a:solidFill>
              </a:rPr>
              <a:t>eaches </a:t>
            </a:r>
          </a:p>
          <a:p>
            <a:r>
              <a:rPr lang="en-US" b="1" dirty="0">
                <a:solidFill>
                  <a:srgbClr val="008000"/>
                </a:solidFill>
              </a:rPr>
              <a:t>d</a:t>
            </a:r>
            <a:r>
              <a:rPr lang="en-US" b="1" dirty="0" smtClean="0">
                <a:solidFill>
                  <a:srgbClr val="008000"/>
                </a:solidFill>
              </a:rPr>
              <a:t>irect</a:t>
            </a:r>
          </a:p>
          <a:p>
            <a:r>
              <a:rPr lang="en-US" b="1" dirty="0">
                <a:solidFill>
                  <a:srgbClr val="008000"/>
                </a:solidFill>
              </a:rPr>
              <a:t>r</a:t>
            </a:r>
            <a:r>
              <a:rPr lang="en-US" b="1" dirty="0" smtClean="0">
                <a:solidFill>
                  <a:srgbClr val="008000"/>
                </a:solidFill>
              </a:rPr>
              <a:t>ange of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UHE 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neutrino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physics 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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7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268" y="231163"/>
            <a:ext cx="4902921" cy="78756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3200" dirty="0" smtClean="0"/>
              <a:t>Design Report</a:t>
            </a:r>
            <a:r>
              <a:rPr lang="en-US" sz="3600" dirty="0" smtClean="0"/>
              <a:t> </a:t>
            </a:r>
            <a:r>
              <a:rPr lang="en-US" sz="2400" dirty="0" smtClean="0"/>
              <a:t>2012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44" y="1282726"/>
            <a:ext cx="3231450" cy="4102774"/>
          </a:xfrm>
          <a:prstGeom prst="rect">
            <a:avLst/>
          </a:prstGeom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60146" y="303434"/>
            <a:ext cx="3166527" cy="5549203"/>
            <a:chOff x="0" y="24"/>
            <a:chExt cx="2040" cy="4772"/>
          </a:xfrm>
          <a:solidFill>
            <a:srgbClr val="CCFFCC">
              <a:alpha val="21000"/>
            </a:srgbClr>
          </a:solidFill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228"/>
              <a:ext cx="1973" cy="44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2"/>
            <p:cNvSpPr>
              <a:spLocks/>
            </p:cNvSpPr>
            <p:nvPr/>
          </p:nvSpPr>
          <p:spPr bwMode="auto">
            <a:xfrm>
              <a:off x="40" y="24"/>
              <a:ext cx="741" cy="1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rgbClr val="A74F26"/>
                  </a:solidFill>
                  <a:latin typeface="Baskerville"/>
                  <a:ea typeface="ＭＳ Ｐゴシック" charset="0"/>
                  <a:cs typeface="Baskerville"/>
                  <a:sym typeface="Arial Bold" charset="0"/>
                </a:rPr>
                <a:t>CERN Referees</a:t>
              </a:r>
            </a:p>
          </p:txBody>
        </p:sp>
        <p:sp>
          <p:nvSpPr>
            <p:cNvPr id="8" name="AutoShape 13"/>
            <p:cNvSpPr>
              <a:spLocks/>
            </p:cNvSpPr>
            <p:nvPr/>
          </p:nvSpPr>
          <p:spPr bwMode="auto">
            <a:xfrm>
              <a:off x="0" y="236"/>
              <a:ext cx="2040" cy="4560"/>
            </a:xfrm>
            <a:prstGeom prst="roundRect">
              <a:avLst>
                <a:gd name="adj" fmla="val 5880"/>
              </a:avLst>
            </a:prstGeom>
            <a:grpFill/>
            <a:ln w="25400">
              <a:solidFill>
                <a:srgbClr val="A74F26"/>
              </a:solidFill>
              <a:miter lim="800000"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64092" y="5544860"/>
            <a:ext cx="3254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arXiv:1206.2913            http://</a:t>
            </a:r>
            <a:r>
              <a:rPr lang="en-US" sz="1400" dirty="0" err="1" smtClean="0">
                <a:solidFill>
                  <a:srgbClr val="008000"/>
                </a:solidFill>
              </a:rPr>
              <a:t>cern.ch</a:t>
            </a:r>
            <a:r>
              <a:rPr lang="en-US" sz="1400" dirty="0" smtClean="0">
                <a:solidFill>
                  <a:srgbClr val="008000"/>
                </a:solidFill>
              </a:rPr>
              <a:t>/</a:t>
            </a:r>
            <a:r>
              <a:rPr lang="en-US" sz="1400" dirty="0" err="1" smtClean="0">
                <a:solidFill>
                  <a:srgbClr val="008000"/>
                </a:solidFill>
              </a:rPr>
              <a:t>lhec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7504" y="5991509"/>
            <a:ext cx="7227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The theory of DIS has developed much further: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J.Blümlein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Prog.Part.Nucl.Phys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69(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2013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)28</a:t>
            </a:r>
          </a:p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DIS is an important part of particle physics: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G.Altarelli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, 1303.2842,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S.Forte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G.Watt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1301:6754 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3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741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Baskerville"/>
              </a:rPr>
              <a:t>Strong Coupling Constant</a:t>
            </a:r>
            <a:endParaRPr lang="en-US" sz="3200" dirty="0">
              <a:cs typeface="Baskervil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89170"/>
            <a:ext cx="2882900" cy="2073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4289170"/>
            <a:ext cx="1614837" cy="2073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4600" y="982076"/>
            <a:ext cx="3968751" cy="574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4981" y="1199971"/>
            <a:ext cx="399941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+mj-lt"/>
                <a:cs typeface="Baskerville"/>
                <a:sym typeface="Symbol" charset="2"/>
              </a:rPr>
              <a:t></a:t>
            </a:r>
            <a:r>
              <a:rPr lang="en-US" sz="1600" b="1" baseline="-25000" dirty="0" err="1">
                <a:solidFill>
                  <a:srgbClr val="FF0000"/>
                </a:solidFill>
                <a:latin typeface="+mj-lt"/>
                <a:cs typeface="Baskerville"/>
                <a:sym typeface="Symbol" charset="2"/>
              </a:rPr>
              <a:t>s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Baskerville"/>
                <a:sym typeface="Symbol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Baskerville"/>
              </a:rPr>
              <a:t>least known of coupling constants</a:t>
            </a:r>
            <a:r>
              <a:rPr lang="en-US" sz="1400" b="1" dirty="0">
                <a:latin typeface="+mj-lt"/>
                <a:cs typeface="Baskerville"/>
              </a:rPr>
              <a:t> </a:t>
            </a:r>
          </a:p>
          <a:p>
            <a:r>
              <a:rPr lang="en-US" sz="1400" dirty="0">
                <a:latin typeface="+mj-lt"/>
                <a:cs typeface="Baskerville"/>
              </a:rPr>
              <a:t>Grand Unification predictions suffer from </a:t>
            </a:r>
            <a:r>
              <a:rPr lang="en-US" sz="1400" dirty="0" err="1">
                <a:latin typeface="+mj-lt"/>
                <a:cs typeface="Baskerville"/>
                <a:sym typeface="Symbol" charset="2"/>
              </a:rPr>
              <a:t></a:t>
            </a:r>
            <a:r>
              <a:rPr lang="en-US" sz="1400" baseline="-25000" dirty="0" err="1">
                <a:latin typeface="+mj-lt"/>
                <a:cs typeface="Baskerville"/>
                <a:sym typeface="Symbol" charset="2"/>
              </a:rPr>
              <a:t>s</a:t>
            </a:r>
            <a:r>
              <a:rPr lang="en-US" sz="1400" dirty="0">
                <a:latin typeface="+mj-lt"/>
                <a:cs typeface="Baskerville"/>
              </a:rPr>
              <a:t> </a:t>
            </a:r>
          </a:p>
          <a:p>
            <a:endParaRPr lang="en-US" sz="1600" b="1" dirty="0">
              <a:latin typeface="+mj-lt"/>
              <a:cs typeface="Baskerville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+mj-lt"/>
                <a:cs typeface="Baskerville"/>
              </a:rPr>
              <a:t>DIS tends to be lower than world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cs typeface="Baskerville"/>
              </a:rPr>
              <a:t>average (?)</a:t>
            </a:r>
          </a:p>
          <a:p>
            <a:endParaRPr lang="en-US" sz="1400" b="1" dirty="0">
              <a:latin typeface="+mj-lt"/>
              <a:cs typeface="Baskerville"/>
            </a:endParaRPr>
          </a:p>
          <a:p>
            <a:r>
              <a:rPr lang="en-US" sz="1600" b="1" dirty="0" err="1">
                <a:solidFill>
                  <a:srgbClr val="FF0000"/>
                </a:solidFill>
                <a:latin typeface="+mj-lt"/>
                <a:cs typeface="Baskerville"/>
              </a:rPr>
              <a:t>LHeC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Baskerville"/>
              </a:rPr>
              <a:t>: per mille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cs typeface="Baskerville"/>
              </a:rPr>
              <a:t> - independent 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Baskerville"/>
              </a:rPr>
              <a:t>of BCDMS.</a:t>
            </a:r>
          </a:p>
          <a:p>
            <a:endParaRPr lang="en-US" sz="1400" b="1" dirty="0" smtClean="0">
              <a:latin typeface="+mj-lt"/>
              <a:cs typeface="Baskerville"/>
            </a:endParaRPr>
          </a:p>
          <a:p>
            <a:r>
              <a:rPr lang="en-US" sz="1400" b="1" dirty="0" smtClean="0">
                <a:latin typeface="+mj-lt"/>
                <a:cs typeface="Baskerville"/>
              </a:rPr>
              <a:t>Challenge </a:t>
            </a:r>
            <a:r>
              <a:rPr lang="en-US" sz="1400" b="1" dirty="0">
                <a:latin typeface="+mj-lt"/>
                <a:cs typeface="Baskerville"/>
              </a:rPr>
              <a:t>to experiment and to </a:t>
            </a:r>
            <a:r>
              <a:rPr lang="en-US" sz="1400" b="1" dirty="0" err="1">
                <a:latin typeface="+mj-lt"/>
                <a:cs typeface="Baskerville"/>
              </a:rPr>
              <a:t>h.o</a:t>
            </a:r>
            <a:r>
              <a:rPr lang="en-US" sz="1400" b="1" dirty="0">
                <a:latin typeface="+mj-lt"/>
                <a:cs typeface="Baskerville"/>
              </a:rPr>
              <a:t>. </a:t>
            </a:r>
            <a:r>
              <a:rPr lang="en-US" sz="1400" b="1" dirty="0" smtClean="0">
                <a:latin typeface="+mj-lt"/>
                <a:cs typeface="Baskerville"/>
              </a:rPr>
              <a:t>QCD </a:t>
            </a:r>
            <a:r>
              <a:rPr lang="en-US" sz="1400" b="1" dirty="0" err="1" smtClean="0">
                <a:latin typeface="+mj-lt"/>
                <a:cs typeface="Baskerville"/>
                <a:sym typeface="Wingdings"/>
              </a:rPr>
              <a:t></a:t>
            </a:r>
            <a:endParaRPr lang="en-US" sz="1400" b="1" dirty="0" smtClean="0">
              <a:latin typeface="+mj-lt"/>
              <a:cs typeface="Baskerville"/>
              <a:sym typeface="Wingdings"/>
            </a:endParaRPr>
          </a:p>
          <a:p>
            <a:r>
              <a:rPr lang="en-US" sz="1400" b="1" dirty="0" smtClean="0">
                <a:latin typeface="+mj-lt"/>
                <a:cs typeface="Baskerville"/>
                <a:sym typeface="Wingdings"/>
              </a:rPr>
              <a:t>A genuine DIS research </a:t>
            </a:r>
            <a:r>
              <a:rPr lang="en-US" sz="1400" b="1" dirty="0" err="1" smtClean="0">
                <a:latin typeface="+mj-lt"/>
                <a:cs typeface="Baskerville"/>
                <a:sym typeface="Wingdings"/>
              </a:rPr>
              <a:t>programme</a:t>
            </a:r>
            <a:r>
              <a:rPr lang="en-US" sz="1400" b="1" dirty="0" smtClean="0">
                <a:latin typeface="+mj-lt"/>
                <a:cs typeface="Baskerville"/>
                <a:sym typeface="Wingdings"/>
              </a:rPr>
              <a:t> rather than </a:t>
            </a:r>
          </a:p>
          <a:p>
            <a:r>
              <a:rPr lang="en-US" sz="1400" b="1" dirty="0">
                <a:latin typeface="+mj-lt"/>
                <a:cs typeface="Baskerville"/>
                <a:sym typeface="Wingdings"/>
              </a:rPr>
              <a:t>o</a:t>
            </a:r>
            <a:r>
              <a:rPr lang="en-US" sz="1400" b="1" dirty="0" smtClean="0">
                <a:latin typeface="+mj-lt"/>
                <a:cs typeface="Baskerville"/>
                <a:sym typeface="Wingdings"/>
              </a:rPr>
              <a:t>ne outstanding measurement only.</a:t>
            </a:r>
            <a:endParaRPr lang="en-US" b="1" dirty="0">
              <a:latin typeface="+mj-lt"/>
              <a:cs typeface="Baskerville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32350" y="1165225"/>
            <a:ext cx="44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1/</a:t>
            </a:r>
            <a:r>
              <a:rPr lang="en-US" sz="1400" dirty="0">
                <a:sym typeface="Symbol" charset="2"/>
              </a:rPr>
              <a:t></a:t>
            </a:r>
            <a:endParaRPr lang="en-US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540625" y="1466850"/>
            <a:ext cx="995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FF"/>
                </a:solidFill>
              </a:rPr>
              <a:t>fine structure</a:t>
            </a:r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889625" y="1922462"/>
            <a:ext cx="495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solidFill>
                  <a:srgbClr val="00FF00"/>
                </a:solidFill>
              </a:rPr>
              <a:t>weak</a:t>
            </a:r>
            <a:endParaRPr lang="en-US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26112" y="3024981"/>
            <a:ext cx="658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strong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4981" y="6362700"/>
            <a:ext cx="4435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Baskerville"/>
              </a:rPr>
              <a:t>Two independent QCD analyses using </a:t>
            </a:r>
            <a:r>
              <a:rPr lang="en-US" sz="1400" dirty="0" err="1" smtClean="0">
                <a:cs typeface="Baskerville"/>
              </a:rPr>
              <a:t>LHeC+HERA</a:t>
            </a:r>
            <a:r>
              <a:rPr lang="en-US" sz="1400" dirty="0" smtClean="0">
                <a:cs typeface="Baskerville"/>
              </a:rPr>
              <a:t>/BCDMS</a:t>
            </a:r>
            <a:endParaRPr lang="en-US" sz="1400" dirty="0">
              <a:cs typeface="Baskerville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9611" y="5180078"/>
            <a:ext cx="5067722" cy="12452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2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DFA2-2935-A44D-B5A0-F72AB3B8DB3E}" type="slidenum">
              <a:rPr lang="en-US"/>
              <a:pPr/>
              <a:t>9</a:t>
            </a:fld>
            <a:endParaRPr lang="en-US">
              <a:solidFill>
                <a:srgbClr val="B11629"/>
              </a:solidFill>
            </a:endParaRPr>
          </a:p>
        </p:txBody>
      </p:sp>
      <p:sp>
        <p:nvSpPr>
          <p:cNvPr id="13518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" y="620688"/>
            <a:ext cx="8964488" cy="5486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800" dirty="0" smtClean="0">
                <a:latin typeface="Calibri"/>
                <a:cs typeface="Calibri"/>
              </a:rPr>
              <a:t>       Scenario “B”: (</a:t>
            </a:r>
            <a:r>
              <a:rPr lang="en-US" sz="1800" dirty="0" err="1" smtClean="0">
                <a:latin typeface="Calibri"/>
                <a:cs typeface="Calibri"/>
              </a:rPr>
              <a:t>Lumi</a:t>
            </a:r>
            <a:r>
              <a:rPr lang="en-US" sz="1800" dirty="0" smtClean="0">
                <a:latin typeface="Calibri"/>
                <a:cs typeface="Calibri"/>
              </a:rPr>
              <a:t> e</a:t>
            </a:r>
            <a:r>
              <a:rPr lang="en-US" sz="1800" baseline="30000" dirty="0" smtClean="0">
                <a:latin typeface="Calibri"/>
                <a:cs typeface="Calibri"/>
              </a:rPr>
              <a:t>+/-</a:t>
            </a:r>
            <a:r>
              <a:rPr lang="en-US" sz="1800" dirty="0" smtClean="0">
                <a:latin typeface="Calibri"/>
                <a:cs typeface="Calibri"/>
              </a:rPr>
              <a:t>p = 50 fb</a:t>
            </a:r>
            <a:r>
              <a:rPr lang="en-US" sz="1800" baseline="30000" dirty="0" smtClean="0">
                <a:latin typeface="Calibri"/>
                <a:cs typeface="Calibri"/>
              </a:rPr>
              <a:t>-1</a:t>
            </a:r>
            <a:r>
              <a:rPr lang="en-US" sz="1800" dirty="0" smtClean="0">
                <a:latin typeface="Calibri"/>
                <a:cs typeface="Calibri"/>
              </a:rPr>
              <a:t>) </a:t>
            </a:r>
            <a:r>
              <a:rPr lang="en-US" sz="1800" dirty="0" err="1" smtClean="0">
                <a:latin typeface="Calibri"/>
                <a:cs typeface="Calibri"/>
              </a:rPr>
              <a:t>Ep</a:t>
            </a:r>
            <a:r>
              <a:rPr lang="en-US" sz="1800" dirty="0" smtClean="0">
                <a:latin typeface="Calibri"/>
                <a:cs typeface="Calibri"/>
              </a:rPr>
              <a:t>=7 </a:t>
            </a:r>
            <a:r>
              <a:rPr lang="en-US" sz="1800" dirty="0" err="1" smtClean="0">
                <a:latin typeface="Calibri"/>
                <a:cs typeface="Calibri"/>
              </a:rPr>
              <a:t>TeV</a:t>
            </a:r>
            <a:r>
              <a:rPr lang="en-US" sz="1800" dirty="0" smtClean="0">
                <a:latin typeface="Calibri"/>
                <a:cs typeface="Calibri"/>
              </a:rPr>
              <a:t>, </a:t>
            </a:r>
            <a:r>
              <a:rPr lang="en-US" sz="1800" dirty="0" err="1" smtClean="0">
                <a:latin typeface="Calibri"/>
                <a:cs typeface="Calibri"/>
              </a:rPr>
              <a:t>Ee</a:t>
            </a:r>
            <a:r>
              <a:rPr lang="en-US" sz="1800" dirty="0" smtClean="0">
                <a:latin typeface="Calibri"/>
                <a:cs typeface="Calibri"/>
              </a:rPr>
              <a:t>=50 </a:t>
            </a:r>
            <a:r>
              <a:rPr lang="en-US" sz="1800" dirty="0" err="1" smtClean="0">
                <a:latin typeface="Calibri"/>
                <a:cs typeface="Calibri"/>
              </a:rPr>
              <a:t>GeV</a:t>
            </a:r>
            <a:r>
              <a:rPr lang="en-US" sz="1800" dirty="0" smtClean="0">
                <a:latin typeface="Calibri"/>
                <a:cs typeface="Calibri"/>
              </a:rPr>
              <a:t>, Pol=±0.4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cs typeface="Calibri"/>
              </a:rPr>
              <a:t>Kinematic region: 2 &lt; Q</a:t>
            </a:r>
            <a:r>
              <a:rPr lang="en-US" sz="1800" baseline="30000" dirty="0" smtClean="0">
                <a:latin typeface="Calibri"/>
                <a:cs typeface="Calibri"/>
              </a:rPr>
              <a:t>2</a:t>
            </a:r>
            <a:r>
              <a:rPr lang="en-US" sz="1800" dirty="0" smtClean="0">
                <a:latin typeface="Calibri"/>
                <a:cs typeface="Calibri"/>
              </a:rPr>
              <a:t> &lt; 500 000 GeV</a:t>
            </a:r>
            <a:r>
              <a:rPr lang="en-US" sz="1800" baseline="30000" dirty="0" smtClean="0">
                <a:latin typeface="Calibri"/>
                <a:cs typeface="Calibri"/>
              </a:rPr>
              <a:t>2</a:t>
            </a:r>
            <a:r>
              <a:rPr lang="en-US" sz="1800" dirty="0" smtClean="0">
                <a:latin typeface="Calibri"/>
                <a:cs typeface="Calibri"/>
              </a:rPr>
              <a:t> and  0.000002 &lt; x &lt; 0.8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      Scenario “H”: (</a:t>
            </a:r>
            <a:r>
              <a:rPr lang="en-US" sz="1800" dirty="0" err="1" smtClean="0">
                <a:latin typeface="Calibri"/>
                <a:cs typeface="Calibri"/>
              </a:rPr>
              <a:t>Lumi</a:t>
            </a:r>
            <a:r>
              <a:rPr lang="en-US" sz="1800" dirty="0" smtClean="0">
                <a:latin typeface="Calibri"/>
                <a:cs typeface="Calibri"/>
              </a:rPr>
              <a:t> e</a:t>
            </a:r>
            <a:r>
              <a:rPr lang="en-US" sz="1800" baseline="30000" dirty="0" smtClean="0">
                <a:latin typeface="Calibri"/>
                <a:cs typeface="Calibri"/>
              </a:rPr>
              <a:t>-</a:t>
            </a:r>
            <a:r>
              <a:rPr lang="en-US" sz="1800" dirty="0" smtClean="0">
                <a:latin typeface="Calibri"/>
                <a:cs typeface="Calibri"/>
              </a:rPr>
              <a:t>p = 1 fb</a:t>
            </a:r>
            <a:r>
              <a:rPr lang="en-US" sz="1800" baseline="30000" dirty="0" smtClean="0">
                <a:latin typeface="Calibri"/>
                <a:cs typeface="Calibri"/>
              </a:rPr>
              <a:t>-1</a:t>
            </a:r>
            <a:r>
              <a:rPr lang="en-US" sz="1800" dirty="0" smtClean="0">
                <a:latin typeface="Calibri"/>
                <a:cs typeface="Calibri"/>
              </a:rPr>
              <a:t>) </a:t>
            </a:r>
            <a:r>
              <a:rPr lang="en-US" sz="1800" dirty="0" err="1" smtClean="0">
                <a:latin typeface="Calibri"/>
                <a:cs typeface="Calibri"/>
              </a:rPr>
              <a:t>Ep</a:t>
            </a:r>
            <a:r>
              <a:rPr lang="en-US" sz="1800" dirty="0" smtClean="0">
                <a:latin typeface="Calibri"/>
                <a:cs typeface="Calibri"/>
              </a:rPr>
              <a:t>=1TeV, </a:t>
            </a:r>
            <a:r>
              <a:rPr lang="en-US" sz="1800" dirty="0" err="1" smtClean="0">
                <a:latin typeface="Calibri"/>
                <a:cs typeface="Calibri"/>
              </a:rPr>
              <a:t>Ee</a:t>
            </a:r>
            <a:r>
              <a:rPr lang="en-US" sz="1800" dirty="0" smtClean="0">
                <a:latin typeface="Calibri"/>
                <a:cs typeface="Calibri"/>
              </a:rPr>
              <a:t>=50 </a:t>
            </a:r>
            <a:r>
              <a:rPr lang="en-US" sz="1800" dirty="0" err="1" smtClean="0">
                <a:latin typeface="Calibri"/>
                <a:cs typeface="Calibri"/>
              </a:rPr>
              <a:t>GeV</a:t>
            </a:r>
            <a:r>
              <a:rPr lang="en-US" sz="1800" dirty="0" smtClean="0">
                <a:latin typeface="Calibri"/>
                <a:cs typeface="Calibri"/>
              </a:rPr>
              <a:t>, Pol=0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cs typeface="Calibri"/>
              </a:rPr>
              <a:t>Kinematic region: 2 &lt; Q</a:t>
            </a:r>
            <a:r>
              <a:rPr lang="en-US" sz="1800" baseline="30000" dirty="0" smtClean="0">
                <a:latin typeface="Calibri"/>
                <a:cs typeface="Calibri"/>
              </a:rPr>
              <a:t>2</a:t>
            </a:r>
            <a:r>
              <a:rPr lang="en-US" sz="1800" dirty="0" smtClean="0">
                <a:latin typeface="Calibri"/>
                <a:cs typeface="Calibri"/>
              </a:rPr>
              <a:t> &lt; 100 000 GeV</a:t>
            </a:r>
            <a:r>
              <a:rPr lang="en-US" sz="1800" baseline="30000" dirty="0" smtClean="0">
                <a:latin typeface="Calibri"/>
                <a:cs typeface="Calibri"/>
              </a:rPr>
              <a:t>2</a:t>
            </a:r>
            <a:r>
              <a:rPr lang="en-US" sz="1800" dirty="0" smtClean="0">
                <a:latin typeface="Calibri"/>
                <a:cs typeface="Calibri"/>
              </a:rPr>
              <a:t>  and 0.000002 &lt; x &lt; 0.8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                      Typical uncertainties:</a:t>
            </a:r>
          </a:p>
          <a:p>
            <a:pPr>
              <a:lnSpc>
                <a:spcPct val="90000"/>
              </a:lnSpc>
              <a:buNone/>
            </a:pPr>
            <a:r>
              <a:rPr lang="en-US" sz="1600" dirty="0" smtClean="0">
                <a:latin typeface="Calibri"/>
                <a:cs typeface="Calibri"/>
              </a:rPr>
              <a:t>Full simulation of NC and CC inclusive cross section measurements including statistics, uncorrelated and correlated uncertainties – based on typical best values achieved by H1  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Calibri"/>
                <a:cs typeface="Calibri"/>
              </a:rPr>
              <a:t>Statistical  it ranges from 0.1% (low Q</a:t>
            </a:r>
            <a:r>
              <a:rPr lang="en-US" sz="1600" baseline="30000" dirty="0" smtClean="0">
                <a:latin typeface="Calibri"/>
                <a:cs typeface="Calibri"/>
              </a:rPr>
              <a:t>2</a:t>
            </a:r>
            <a:r>
              <a:rPr lang="en-US" sz="1600" dirty="0" smtClean="0">
                <a:latin typeface="Calibri"/>
                <a:cs typeface="Calibri"/>
              </a:rPr>
              <a:t>)  to ~10% for x=0.7 in CC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Calibri"/>
                <a:cs typeface="Calibri"/>
              </a:rPr>
              <a:t>Uncorrelated systematic: 0.7 %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Calibri"/>
                <a:cs typeface="Calibri"/>
              </a:rPr>
              <a:t>Correlated systematic: typically 1-3% (for CC high x up to 9% )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278"/>
            <a:ext cx="8229600" cy="57192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26A9FB"/>
                </a:solidFill>
                <a:latin typeface="Calibri"/>
                <a:cs typeface="Calibri"/>
              </a:rPr>
              <a:t>Simulated </a:t>
            </a:r>
            <a:r>
              <a:rPr lang="en-US" sz="3200" dirty="0" err="1" smtClean="0">
                <a:solidFill>
                  <a:srgbClr val="26A9FB"/>
                </a:solidFill>
                <a:latin typeface="Calibri"/>
                <a:cs typeface="Calibri"/>
              </a:rPr>
              <a:t>LHeC</a:t>
            </a:r>
            <a:r>
              <a:rPr lang="en-US" sz="3200" dirty="0" smtClean="0">
                <a:solidFill>
                  <a:srgbClr val="26A9FB"/>
                </a:solidFill>
                <a:latin typeface="Calibri"/>
                <a:cs typeface="Calibri"/>
              </a:rPr>
              <a:t> Data (Note=CDR=OLD)</a:t>
            </a:r>
            <a:endParaRPr lang="en-US" sz="3200" dirty="0">
              <a:solidFill>
                <a:srgbClr val="26A9FB"/>
              </a:solidFill>
              <a:latin typeface="Calibri"/>
              <a:cs typeface="Calibri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76200" y="6553200"/>
            <a:ext cx="2438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Max Klein, Voica Radescu </a:t>
            </a: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5532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latin typeface="+mn-lt"/>
              </a:defRPr>
            </a:lvl1pPr>
          </a:lstStyle>
          <a:p>
            <a:r>
              <a:rPr lang="en-US" dirty="0" err="1" smtClean="0"/>
              <a:t>LHeC</a:t>
            </a:r>
            <a:r>
              <a:rPr lang="en-US" dirty="0" smtClean="0"/>
              <a:t> 2014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3630467"/>
            <a:ext cx="7770985" cy="2608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4951" y="6238909"/>
            <a:ext cx="3136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set is available on LHAPDF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9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3968</Words>
  <Application>Microsoft Macintosh PowerPoint</Application>
  <PresentationFormat>On-screen Show (4:3)</PresentationFormat>
  <Paragraphs>732</Paragraphs>
  <Slides>58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Office Theme</vt:lpstr>
      <vt:lpstr>???</vt:lpstr>
      <vt:lpstr>???</vt:lpstr>
      <vt:lpstr>Microsoft Equation</vt:lpstr>
      <vt:lpstr>Energy Frontier DIS Studies on Physics with the LHeC and the FCC_he</vt:lpstr>
      <vt:lpstr>Deep Inelastic Scattering [eh  e’X]</vt:lpstr>
      <vt:lpstr>Beyond HERA</vt:lpstr>
      <vt:lpstr>(Un)certainty on PDFs </vt:lpstr>
      <vt:lpstr>High Q2</vt:lpstr>
      <vt:lpstr>Low x</vt:lpstr>
      <vt:lpstr> Design Report 2012</vt:lpstr>
      <vt:lpstr>Strong Coupling Constant</vt:lpstr>
      <vt:lpstr>Simulated LHeC Data (Note=CDR=OLD)</vt:lpstr>
      <vt:lpstr>Valence quark distributions</vt:lpstr>
      <vt:lpstr>Unconstrained setting at low x</vt:lpstr>
      <vt:lpstr> Strange Quark Distribution </vt:lpstr>
      <vt:lpstr>PowerPoint Presentation</vt:lpstr>
      <vt:lpstr>Top PDF </vt:lpstr>
      <vt:lpstr>      FCC_hh and L(gg) </vt:lpstr>
      <vt:lpstr>xg at low x</vt:lpstr>
      <vt:lpstr>Gluon Saturation at Low x?</vt:lpstr>
      <vt:lpstr>Vector Mesons   </vt:lpstr>
      <vt:lpstr>LHeC-FCC_he: Electron Ion Collider</vt:lpstr>
      <vt:lpstr>Energy Frontier DIS</vt:lpstr>
      <vt:lpstr>Energy Frontier DIS</vt:lpstr>
      <vt:lpstr>Electroweak Physics in ep </vt:lpstr>
      <vt:lpstr>Scale dependence of  sin2θW</vt:lpstr>
      <vt:lpstr>Top Quark Physics</vt:lpstr>
      <vt:lpstr>Top Quark Physics</vt:lpstr>
      <vt:lpstr>PowerPoint Presentation</vt:lpstr>
      <vt:lpstr>Introduction</vt:lpstr>
      <vt:lpstr>H  bbar</vt:lpstr>
      <vt:lpstr> HH and tHt in ep</vt:lpstr>
      <vt:lpstr>PowerPoint Presentation</vt:lpstr>
      <vt:lpstr>PDFs and HL-LHC Searches </vt:lpstr>
      <vt:lpstr>HL-LHC - Searches </vt:lpstr>
      <vt:lpstr>Contact interactions (eeqq)</vt:lpstr>
      <vt:lpstr>Energy Frontier DIS</vt:lpstr>
      <vt:lpstr>LeptoQuarks</vt:lpstr>
      <vt:lpstr>Practical Steps</vt:lpstr>
      <vt:lpstr>PowerPoint Presentation</vt:lpstr>
      <vt:lpstr>ERL Test-Facility at CERN (LTFC)</vt:lpstr>
      <vt:lpstr>Energy Frontier DIS</vt:lpstr>
      <vt:lpstr>FCC-he Detector (B) – 0.1</vt:lpstr>
      <vt:lpstr>Further Path Determined with IAC + Mandate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Electroweak Physics in ep [sin2θW]</vt:lpstr>
      <vt:lpstr>Nuclear Parton Distributions</vt:lpstr>
      <vt:lpstr>Present nPDFs</vt:lpstr>
      <vt:lpstr>High Precision DIS </vt:lpstr>
      <vt:lpstr>The strong coupling constant</vt:lpstr>
      <vt:lpstr>What HERA could not do or has not done</vt:lpstr>
      <vt:lpstr>xg at low x</vt:lpstr>
      <vt:lpstr>Energy Frontier DIS</vt:lpstr>
      <vt:lpstr>Higgs in pp HL-LHC and PDF uncertainties</vt:lpstr>
      <vt:lpstr> </vt:lpstr>
      <vt:lpstr>PowerPoint Presentation</vt:lpstr>
    </vt:vector>
  </TitlesOfParts>
  <Company>liverpool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Frontier DIS Physics with the LHeC and the FCC_he</dc:title>
  <dc:creator>max klein</dc:creator>
  <cp:lastModifiedBy>max klein</cp:lastModifiedBy>
  <cp:revision>49</cp:revision>
  <dcterms:created xsi:type="dcterms:W3CDTF">2014-05-26T18:57:13Z</dcterms:created>
  <dcterms:modified xsi:type="dcterms:W3CDTF">2014-05-27T08:14:17Z</dcterms:modified>
</cp:coreProperties>
</file>