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56" r:id="rId5"/>
    <p:sldId id="264" r:id="rId6"/>
    <p:sldId id="265" r:id="rId7"/>
    <p:sldId id="270" r:id="rId8"/>
    <p:sldId id="271" r:id="rId9"/>
    <p:sldId id="266" r:id="rId10"/>
    <p:sldId id="272" r:id="rId11"/>
    <p:sldId id="274" r:id="rId12"/>
    <p:sldId id="267" r:id="rId13"/>
    <p:sldId id="290" r:id="rId14"/>
    <p:sldId id="268" r:id="rId15"/>
    <p:sldId id="276" r:id="rId16"/>
    <p:sldId id="269" r:id="rId17"/>
    <p:sldId id="277" r:id="rId18"/>
    <p:sldId id="280" r:id="rId19"/>
    <p:sldId id="288" r:id="rId20"/>
    <p:sldId id="289" r:id="rId21"/>
    <p:sldId id="284" r:id="rId22"/>
    <p:sldId id="278" r:id="rId23"/>
    <p:sldId id="279" r:id="rId24"/>
    <p:sldId id="281" r:id="rId25"/>
    <p:sldId id="263" r:id="rId26"/>
    <p:sldId id="286" r:id="rId27"/>
    <p:sldId id="291" r:id="rId28"/>
    <p:sldId id="292" r:id="rId29"/>
    <p:sldId id="285" r:id="rId30"/>
    <p:sldId id="293" r:id="rId31"/>
    <p:sldId id="294" r:id="rId32"/>
    <p:sldId id="282" r:id="rId33"/>
    <p:sldId id="283" r:id="rId34"/>
    <p:sldId id="260" r:id="rId35"/>
    <p:sldId id="287" r:id="rId36"/>
    <p:sldId id="275" r:id="rId37"/>
    <p:sldId id="262" r:id="rId38"/>
    <p:sldId id="27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8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280A3-083F-C940-A675-E14050A1AF97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6DFD0-852E-524A-B394-AFA2538BF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89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62971-0AE0-44CF-B0FE-3651FE7E363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19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84FC-3F27-2F4C-8943-919451F8ED39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0862-8007-2F4B-8BA2-58BF247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66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84FC-3F27-2F4C-8943-919451F8ED39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0862-8007-2F4B-8BA2-58BF247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1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84FC-3F27-2F4C-8943-919451F8ED39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0862-8007-2F4B-8BA2-58BF247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89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563792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84FC-3F27-2F4C-8943-919451F8ED39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0862-8007-2F4B-8BA2-58BF247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84FC-3F27-2F4C-8943-919451F8ED39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0862-8007-2F4B-8BA2-58BF247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5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84FC-3F27-2F4C-8943-919451F8ED39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0862-8007-2F4B-8BA2-58BF247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3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84FC-3F27-2F4C-8943-919451F8ED39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0862-8007-2F4B-8BA2-58BF247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4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84FC-3F27-2F4C-8943-919451F8ED39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0862-8007-2F4B-8BA2-58BF247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3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84FC-3F27-2F4C-8943-919451F8ED39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0862-8007-2F4B-8BA2-58BF247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3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84FC-3F27-2F4C-8943-919451F8ED39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0862-8007-2F4B-8BA2-58BF247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6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84FC-3F27-2F4C-8943-919451F8ED39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0862-8007-2F4B-8BA2-58BF247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7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84FC-3F27-2F4C-8943-919451F8ED39}" type="datetimeFigureOut">
              <a:rPr lang="en-US" smtClean="0"/>
              <a:t>29.05.17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90862-8007-2F4B-8BA2-58BF247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5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arxiv.org/abs/arXiv:1206.2913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6.png"/><Relationship Id="rId5" Type="http://schemas.openxmlformats.org/officeDocument/2006/relationships/image" Target="../media/image37.gif"/><Relationship Id="rId6" Type="http://schemas.openxmlformats.org/officeDocument/2006/relationships/image" Target="../media/image38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3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emf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74" y="192358"/>
            <a:ext cx="8660959" cy="93048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 </a:t>
            </a:r>
            <a:r>
              <a:rPr lang="en-US" sz="3600" dirty="0" smtClean="0">
                <a:solidFill>
                  <a:srgbClr val="000090"/>
                </a:solidFill>
                <a:latin typeface="Apple Chancery"/>
                <a:cs typeface="Apple Chancery"/>
              </a:rPr>
              <a:t>FCC-eh </a:t>
            </a:r>
            <a:r>
              <a:rPr lang="mr-IN" sz="3600" dirty="0" smtClean="0">
                <a:solidFill>
                  <a:srgbClr val="000090"/>
                </a:solidFill>
              </a:rPr>
              <a:t>–</a:t>
            </a:r>
            <a:r>
              <a:rPr lang="en-US" sz="3600" dirty="0" smtClean="0">
                <a:solidFill>
                  <a:srgbClr val="000090"/>
                </a:solidFill>
              </a:rPr>
              <a:t>  Status and CDR Plan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2" y="2920704"/>
            <a:ext cx="1354161" cy="566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8803" y="1358781"/>
            <a:ext cx="2331438" cy="1938992"/>
          </a:xfrm>
          <a:prstGeom prst="rect">
            <a:avLst/>
          </a:prstGeom>
          <a:noFill/>
          <a:ln w="25400">
            <a:solidFill>
              <a:srgbClr val="D8AD6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Baseline</a:t>
            </a:r>
          </a:p>
          <a:p>
            <a:pPr algn="ctr"/>
            <a:endParaRPr lang="en-US" sz="2400" dirty="0">
              <a:solidFill>
                <a:srgbClr val="000090"/>
              </a:solidFill>
              <a:latin typeface="Apple Chancery"/>
              <a:cs typeface="Apple Chancery"/>
            </a:endParaRPr>
          </a:p>
          <a:p>
            <a:pPr algn="ctr"/>
            <a:r>
              <a:rPr lang="en-US" sz="2400" dirty="0" smtClean="0">
                <a:solidFill>
                  <a:srgbClr val="000090"/>
                </a:solidFill>
                <a:latin typeface="+mj-lt"/>
                <a:cs typeface="Apple Chancery"/>
              </a:rPr>
              <a:t>Physics</a:t>
            </a:r>
            <a:endParaRPr lang="en-US" sz="2400" dirty="0" smtClean="0">
              <a:solidFill>
                <a:srgbClr val="000090"/>
              </a:solidFill>
            </a:endParaRPr>
          </a:p>
          <a:p>
            <a:pPr algn="ctr"/>
            <a:endParaRPr lang="en-US" sz="2400" dirty="0">
              <a:solidFill>
                <a:srgbClr val="000090"/>
              </a:solidFill>
            </a:endParaRPr>
          </a:p>
          <a:p>
            <a:pPr algn="ctr"/>
            <a:r>
              <a:rPr lang="en-US" sz="2400" dirty="0">
                <a:solidFill>
                  <a:srgbClr val="000090"/>
                </a:solidFill>
              </a:rPr>
              <a:t>T</a:t>
            </a:r>
            <a:r>
              <a:rPr lang="en-US" sz="2400" dirty="0" smtClean="0">
                <a:solidFill>
                  <a:srgbClr val="000090"/>
                </a:solidFill>
              </a:rPr>
              <a:t>owards the CDR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8372" y="3923099"/>
            <a:ext cx="32590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Max Klein</a:t>
            </a:r>
          </a:p>
          <a:p>
            <a:pPr algn="ctr"/>
            <a:r>
              <a:rPr lang="en-US" sz="1600" dirty="0" smtClean="0"/>
              <a:t>University of Liverpool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b="1" dirty="0">
                <a:solidFill>
                  <a:srgbClr val="000090"/>
                </a:solidFill>
              </a:rPr>
              <a:t>F</a:t>
            </a:r>
            <a:r>
              <a:rPr lang="en-US" sz="1600" b="1" dirty="0" smtClean="0">
                <a:solidFill>
                  <a:srgbClr val="000090"/>
                </a:solidFill>
              </a:rPr>
              <a:t>or the electron-hadron </a:t>
            </a:r>
            <a:r>
              <a:rPr lang="en-US" sz="1600" b="1" dirty="0">
                <a:solidFill>
                  <a:srgbClr val="000090"/>
                </a:solidFill>
              </a:rPr>
              <a:t>s</a:t>
            </a:r>
            <a:r>
              <a:rPr lang="en-US" sz="1600" b="1" dirty="0" smtClean="0">
                <a:solidFill>
                  <a:srgbClr val="000090"/>
                </a:solidFill>
              </a:rPr>
              <a:t>tudy </a:t>
            </a:r>
            <a:r>
              <a:rPr lang="en-US" sz="1600" b="1" dirty="0">
                <a:solidFill>
                  <a:srgbClr val="000090"/>
                </a:solidFill>
              </a:rPr>
              <a:t>g</a:t>
            </a:r>
            <a:r>
              <a:rPr lang="en-US" sz="1600" b="1" dirty="0" smtClean="0">
                <a:solidFill>
                  <a:srgbClr val="000090"/>
                </a:solidFill>
              </a:rPr>
              <a:t>roup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5733" y="6399503"/>
            <a:ext cx="4185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FCC Annual Workshop, Berlin, 29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of  May 2017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915" y="5067630"/>
            <a:ext cx="887190" cy="1056178"/>
          </a:xfrm>
          <a:prstGeom prst="rect">
            <a:avLst/>
          </a:prstGeom>
        </p:spPr>
      </p:pic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382227"/>
              </p:ext>
            </p:extLst>
          </p:nvPr>
        </p:nvGraphicFramePr>
        <p:xfrm>
          <a:off x="3418134" y="5410051"/>
          <a:ext cx="636804" cy="503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CorelPhotoPaint.Image.10" r:id="rId5" imgW="193319" imgH="140759" progId="CorelPhotoPaint.Image.10">
                  <p:embed/>
                </p:oleObj>
              </mc:Choice>
              <mc:Fallback>
                <p:oleObj name="CorelPhotoPaint.Image.10" r:id="rId5" imgW="193319" imgH="140759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8134" y="5410051"/>
                        <a:ext cx="636804" cy="5033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85986" y="4469878"/>
            <a:ext cx="212853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references, 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lease consult</a:t>
            </a:r>
          </a:p>
          <a:p>
            <a:r>
              <a:rPr lang="en-US" sz="1600" dirty="0" err="1" smtClean="0">
                <a:solidFill>
                  <a:srgbClr val="000090"/>
                </a:solidFill>
              </a:rPr>
              <a:t>lhec.web.cern.ch</a:t>
            </a:r>
            <a:endParaRPr lang="en-US" sz="1600" dirty="0" smtClean="0">
              <a:solidFill>
                <a:srgbClr val="000090"/>
              </a:solidFill>
            </a:endParaRPr>
          </a:p>
          <a:p>
            <a:endParaRPr lang="en-US" sz="1600" dirty="0" smtClean="0">
              <a:solidFill>
                <a:srgbClr val="000090"/>
              </a:solidFill>
            </a:endParaRPr>
          </a:p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CDR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arXiv:1206.2913</a:t>
            </a:r>
          </a:p>
          <a:p>
            <a:r>
              <a:rPr lang="is-IS" sz="1400" b="1" dirty="0">
                <a:solidFill>
                  <a:schemeClr val="bg1">
                    <a:lumMod val="50000"/>
                  </a:schemeClr>
                </a:solidFill>
              </a:rPr>
              <a:t>J.Phys. G39 (2012) 075001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805" y="3953876"/>
            <a:ext cx="147117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b="1" dirty="0" smtClean="0"/>
              <a:t> </a:t>
            </a:r>
            <a:r>
              <a:rPr lang="en-US" sz="1600" b="1" dirty="0" smtClean="0">
                <a:solidFill>
                  <a:srgbClr val="000090"/>
                </a:solidFill>
              </a:rPr>
              <a:t>FCC-eh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  </a:t>
            </a:r>
            <a:r>
              <a:rPr lang="en-US" sz="1600" dirty="0" err="1" smtClean="0">
                <a:solidFill>
                  <a:srgbClr val="000090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000090"/>
                </a:solidFill>
              </a:rPr>
              <a:t>p</a:t>
            </a:r>
            <a:r>
              <a:rPr lang="en-US" sz="1600" dirty="0" smtClean="0">
                <a:solidFill>
                  <a:srgbClr val="000090"/>
                </a:solidFill>
              </a:rPr>
              <a:t> =50 </a:t>
            </a:r>
            <a:r>
              <a:rPr lang="en-US" sz="1600" dirty="0" err="1" smtClean="0">
                <a:solidFill>
                  <a:srgbClr val="000090"/>
                </a:solidFill>
              </a:rPr>
              <a:t>TeV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 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    </a:t>
            </a:r>
            <a:r>
              <a:rPr lang="en-US" sz="1600" b="1" dirty="0" smtClean="0">
                <a:solidFill>
                  <a:srgbClr val="000090"/>
                </a:solidFill>
              </a:rPr>
              <a:t>HE LHC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  </a:t>
            </a:r>
            <a:r>
              <a:rPr lang="en-US" sz="1600" dirty="0" err="1" smtClean="0">
                <a:solidFill>
                  <a:srgbClr val="000090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000090"/>
                </a:solidFill>
              </a:rPr>
              <a:t>p</a:t>
            </a:r>
            <a:r>
              <a:rPr lang="en-US" sz="1600" dirty="0" smtClean="0">
                <a:solidFill>
                  <a:srgbClr val="000090"/>
                </a:solidFill>
              </a:rPr>
              <a:t>=12.5 </a:t>
            </a:r>
            <a:r>
              <a:rPr lang="en-US" sz="1600" dirty="0" err="1" smtClean="0">
                <a:solidFill>
                  <a:srgbClr val="000090"/>
                </a:solidFill>
              </a:rPr>
              <a:t>TeV</a:t>
            </a:r>
            <a:endParaRPr lang="en-US" sz="1600" dirty="0" smtClean="0">
              <a:solidFill>
                <a:srgbClr val="000090"/>
              </a:solidFill>
            </a:endParaRP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b="1" dirty="0" smtClean="0">
                <a:solidFill>
                  <a:srgbClr val="000090"/>
                </a:solidFill>
              </a:rPr>
              <a:t>+ ERL electrons</a:t>
            </a:r>
          </a:p>
          <a:p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    </a:t>
            </a:r>
            <a:r>
              <a:rPr lang="en-US" sz="1600" dirty="0" err="1" smtClean="0">
                <a:solidFill>
                  <a:srgbClr val="000090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000090"/>
                </a:solidFill>
              </a:rPr>
              <a:t>e</a:t>
            </a:r>
            <a:r>
              <a:rPr lang="en-US" sz="1600" dirty="0" smtClean="0">
                <a:solidFill>
                  <a:srgbClr val="000090"/>
                </a:solidFill>
              </a:rPr>
              <a:t>=60 </a:t>
            </a:r>
            <a:r>
              <a:rPr lang="en-US" sz="1600" dirty="0" err="1" smtClean="0">
                <a:solidFill>
                  <a:srgbClr val="000090"/>
                </a:solidFill>
              </a:rPr>
              <a:t>GeV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502" y="3546104"/>
            <a:ext cx="929214" cy="57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8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149" y="147228"/>
            <a:ext cx="7699544" cy="7109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Top electric charge</a:t>
            </a:r>
          </a:p>
          <a:p>
            <a:endParaRPr lang="en-US" sz="2000" b="1" dirty="0"/>
          </a:p>
          <a:p>
            <a:r>
              <a:rPr lang="en-US" sz="2000" b="1" dirty="0" smtClean="0"/>
              <a:t>EDM and MDM</a:t>
            </a:r>
          </a:p>
          <a:p>
            <a:endParaRPr lang="en-US" sz="2000" b="1" dirty="0"/>
          </a:p>
          <a:p>
            <a:r>
              <a:rPr lang="en-US" sz="2000" b="1" dirty="0" smtClean="0"/>
              <a:t>Anomalous t-q-y and t-g-Z</a:t>
            </a:r>
          </a:p>
          <a:p>
            <a:endParaRPr lang="en-US" sz="2000" b="1" dirty="0"/>
          </a:p>
          <a:p>
            <a:r>
              <a:rPr lang="en-US" sz="2000" b="1" dirty="0" err="1" smtClean="0"/>
              <a:t>V</a:t>
            </a:r>
            <a:r>
              <a:rPr lang="en-US" sz="2000" b="1" baseline="-25000" dirty="0" err="1" smtClean="0"/>
              <a:t>tb</a:t>
            </a:r>
            <a:endParaRPr lang="en-US" sz="2000" b="1" baseline="-25000" dirty="0" smtClean="0"/>
          </a:p>
          <a:p>
            <a:endParaRPr lang="en-US" sz="2000" b="1" dirty="0"/>
          </a:p>
          <a:p>
            <a:r>
              <a:rPr lang="en-US" sz="2000" b="1" dirty="0" smtClean="0"/>
              <a:t>Top spin</a:t>
            </a:r>
          </a:p>
          <a:p>
            <a:endParaRPr lang="en-US" sz="2000" b="1" dirty="0"/>
          </a:p>
          <a:p>
            <a:r>
              <a:rPr lang="en-US" sz="2000" b="1" dirty="0" smtClean="0"/>
              <a:t>W-t-b</a:t>
            </a:r>
          </a:p>
          <a:p>
            <a:endParaRPr lang="en-US" sz="2000" b="1" dirty="0"/>
          </a:p>
          <a:p>
            <a:r>
              <a:rPr lang="en-US" sz="2000" b="1" dirty="0" smtClean="0"/>
              <a:t>Top PDF</a:t>
            </a:r>
          </a:p>
          <a:p>
            <a:endParaRPr lang="en-US" sz="2000" b="1" dirty="0"/>
          </a:p>
          <a:p>
            <a:r>
              <a:rPr lang="en-US" sz="2000" b="1" dirty="0" smtClean="0"/>
              <a:t>Top mass</a:t>
            </a:r>
          </a:p>
          <a:p>
            <a:endParaRPr lang="en-US" sz="2000" b="1" dirty="0"/>
          </a:p>
          <a:p>
            <a:r>
              <a:rPr lang="en-US" sz="2000" b="1" dirty="0" smtClean="0"/>
              <a:t>Top-Higgs (1602.04670)</a:t>
            </a:r>
          </a:p>
          <a:p>
            <a:endParaRPr lang="en-US" sz="2000" b="1" dirty="0"/>
          </a:p>
          <a:p>
            <a:r>
              <a:rPr lang="en-US" sz="2000" b="1" dirty="0" smtClean="0"/>
              <a:t>CP nature of </a:t>
            </a:r>
            <a:r>
              <a:rPr lang="en-US" sz="2000" b="1" dirty="0" err="1" smtClean="0"/>
              <a:t>ttH</a:t>
            </a:r>
            <a:r>
              <a:rPr lang="en-US" sz="2000" b="1" dirty="0" smtClean="0"/>
              <a:t>  (1702.03426)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984807"/>
                </a:solidFill>
              </a:rPr>
              <a:t>As we study find </a:t>
            </a:r>
            <a:r>
              <a:rPr lang="en-US" sz="2000" b="1" dirty="0">
                <a:solidFill>
                  <a:srgbClr val="984807"/>
                </a:solidFill>
              </a:rPr>
              <a:t>a</a:t>
            </a:r>
            <a:r>
              <a:rPr lang="en-US" sz="2000" b="1" dirty="0" smtClean="0">
                <a:solidFill>
                  <a:srgbClr val="984807"/>
                </a:solidFill>
              </a:rPr>
              <a:t> huge potential of top physics in </a:t>
            </a:r>
            <a:r>
              <a:rPr lang="en-US" sz="2000" b="1" dirty="0" err="1" smtClean="0">
                <a:solidFill>
                  <a:srgbClr val="984807"/>
                </a:solidFill>
              </a:rPr>
              <a:t>ep</a:t>
            </a:r>
            <a:r>
              <a:rPr lang="en-US" sz="2000" b="1" dirty="0" smtClean="0">
                <a:solidFill>
                  <a:srgbClr val="984807"/>
                </a:solidFill>
              </a:rPr>
              <a:t> at high energies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7453" y="303870"/>
            <a:ext cx="4960746" cy="7820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FF0000"/>
                </a:solidFill>
              </a:rPr>
              <a:t>Top Physics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830" y="1306724"/>
            <a:ext cx="4357992" cy="1980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127" y="4056488"/>
            <a:ext cx="2788202" cy="1975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7835" y="1085870"/>
            <a:ext cx="374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Pair production         Single production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47793" y="3651587"/>
            <a:ext cx="2992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FCNC top Higgs CC interaction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3644" y="3472295"/>
            <a:ext cx="2705451" cy="1477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84807"/>
                </a:solidFill>
              </a:rPr>
              <a:t>Huge rise of cross section</a:t>
            </a:r>
          </a:p>
          <a:p>
            <a:r>
              <a:rPr lang="en-US" b="1" dirty="0">
                <a:solidFill>
                  <a:srgbClr val="984807"/>
                </a:solidFill>
              </a:rPr>
              <a:t>f</a:t>
            </a:r>
            <a:r>
              <a:rPr lang="en-US" b="1" dirty="0" smtClean="0">
                <a:solidFill>
                  <a:srgbClr val="984807"/>
                </a:solidFill>
              </a:rPr>
              <a:t>rom </a:t>
            </a:r>
            <a:r>
              <a:rPr lang="en-US" b="1" dirty="0" err="1" smtClean="0">
                <a:solidFill>
                  <a:srgbClr val="984807"/>
                </a:solidFill>
              </a:rPr>
              <a:t>LHeC</a:t>
            </a:r>
            <a:r>
              <a:rPr lang="en-US" b="1" dirty="0" smtClean="0">
                <a:solidFill>
                  <a:srgbClr val="984807"/>
                </a:solidFill>
              </a:rPr>
              <a:t> to FCC-eh </a:t>
            </a:r>
          </a:p>
          <a:p>
            <a:r>
              <a:rPr lang="en-US" b="1" dirty="0" smtClean="0">
                <a:solidFill>
                  <a:srgbClr val="984807"/>
                </a:solidFill>
              </a:rPr>
              <a:t>Very active, new studies</a:t>
            </a:r>
          </a:p>
          <a:p>
            <a:r>
              <a:rPr lang="en-US" b="1" dirty="0" smtClean="0">
                <a:solidFill>
                  <a:srgbClr val="984807"/>
                </a:solidFill>
              </a:rPr>
              <a:t>Complementarity in FCC</a:t>
            </a:r>
          </a:p>
          <a:p>
            <a:r>
              <a:rPr lang="en-US" b="1" dirty="0" smtClean="0">
                <a:solidFill>
                  <a:srgbClr val="984807"/>
                </a:solidFill>
              </a:rPr>
              <a:t>Unique sensitivity  </a:t>
            </a:r>
            <a:endParaRPr lang="en-US" b="1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3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9" y="37197"/>
            <a:ext cx="8277857" cy="854575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Empowering </a:t>
            </a:r>
            <a:r>
              <a:rPr lang="en-GB" sz="3200" dirty="0" err="1" smtClean="0">
                <a:solidFill>
                  <a:srgbClr val="FF0000"/>
                </a:solidFill>
              </a:rPr>
              <a:t>pp</a:t>
            </a:r>
            <a:r>
              <a:rPr lang="en-GB" sz="3200" dirty="0" smtClean="0">
                <a:solidFill>
                  <a:srgbClr val="FF0000"/>
                </a:solidFill>
              </a:rPr>
              <a:t> Discoveries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9" y="2238344"/>
            <a:ext cx="3566367" cy="3882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017" y="1167840"/>
            <a:ext cx="1464699" cy="1107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500786"/>
            <a:ext cx="220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SUSY, RPC, RPV, LQS..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336" y="724888"/>
            <a:ext cx="909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E</a:t>
            </a:r>
            <a:r>
              <a:rPr lang="en-US" b="1" dirty="0" smtClean="0">
                <a:solidFill>
                  <a:srgbClr val="000090"/>
                </a:solidFill>
              </a:rPr>
              <a:t>xternal, reliable input (PDFs, </a:t>
            </a:r>
            <a:r>
              <a:rPr lang="en-US" b="1" dirty="0" err="1" smtClean="0">
                <a:solidFill>
                  <a:srgbClr val="000090"/>
                </a:solidFill>
              </a:rPr>
              <a:t>factorisation</a:t>
            </a:r>
            <a:r>
              <a:rPr lang="en-US" b="1" dirty="0" smtClean="0">
                <a:solidFill>
                  <a:srgbClr val="000090"/>
                </a:solidFill>
              </a:rPr>
              <a:t>..) is crucial for range extension + CI interpretation 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6688" y="1167840"/>
            <a:ext cx="87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GLUON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3828" y="1214699"/>
            <a:ext cx="97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QUARKS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32" y="2183128"/>
            <a:ext cx="4259772" cy="4108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6435" y="1758581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Exotic+ Extra boson searches at high mass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1878" y="6306041"/>
            <a:ext cx="881523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FCC-he: mass range:50/7 larger: eh vital to resolve high mass (x) region: “synergy” for CDR 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6511916" y="2451527"/>
            <a:ext cx="29533" cy="3426231"/>
          </a:xfrm>
          <a:prstGeom prst="line">
            <a:avLst/>
          </a:prstGeom>
          <a:effectLst>
            <a:outerShdw blurRad="40000" dist="20000" dir="60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2197" y="2629585"/>
            <a:ext cx="63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</a:t>
            </a:r>
          </a:p>
          <a:p>
            <a:r>
              <a:rPr lang="en-US" sz="1400" dirty="0" smtClean="0"/>
              <a:t>today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407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100285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Five Major Themes of </a:t>
            </a:r>
            <a:r>
              <a:rPr lang="en-US" sz="3600" dirty="0" smtClean="0">
                <a:latin typeface="Apple Chancery"/>
                <a:cs typeface="Apple Chancery"/>
              </a:rPr>
              <a:t>eh</a:t>
            </a:r>
            <a:r>
              <a:rPr lang="en-US" sz="3600" dirty="0" smtClean="0"/>
              <a:t> Physics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83039" y="1723995"/>
            <a:ext cx="57800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Cleanest High Resolution Microscopes</a:t>
            </a:r>
          </a:p>
          <a:p>
            <a:endParaRPr lang="en-US" sz="2800" dirty="0"/>
          </a:p>
          <a:p>
            <a:r>
              <a:rPr lang="en-US" sz="2800" dirty="0" smtClean="0"/>
              <a:t>Joint </a:t>
            </a:r>
            <a:r>
              <a:rPr lang="en-US" sz="2800" dirty="0" err="1" smtClean="0"/>
              <a:t>ep</a:t>
            </a:r>
            <a:r>
              <a:rPr lang="en-US" sz="2800" dirty="0" smtClean="0"/>
              <a:t> and </a:t>
            </a:r>
            <a:r>
              <a:rPr lang="en-US" sz="2800" dirty="0" err="1" smtClean="0"/>
              <a:t>pp</a:t>
            </a:r>
            <a:r>
              <a:rPr lang="en-US" sz="2800" dirty="0" smtClean="0"/>
              <a:t> Physics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High Precision Higgs Exploration</a:t>
            </a:r>
          </a:p>
          <a:p>
            <a:endParaRPr lang="en-US" sz="2800" dirty="0"/>
          </a:p>
          <a:p>
            <a:r>
              <a:rPr lang="en-US" sz="2800" dirty="0" smtClean="0"/>
              <a:t>Discovery Beyond the Standard Model</a:t>
            </a:r>
          </a:p>
          <a:p>
            <a:endParaRPr lang="en-US" sz="2800" dirty="0"/>
          </a:p>
          <a:p>
            <a:r>
              <a:rPr lang="en-US" sz="2800" dirty="0" smtClean="0"/>
              <a:t>A Unique Nuclear Physics Facility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741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2461846" y="80073"/>
            <a:ext cx="4685019" cy="990600"/>
          </a:xfrm>
        </p:spPr>
        <p:txBody>
          <a:bodyPr>
            <a:normAutofit/>
          </a:bodyPr>
          <a:lstStyle/>
          <a:p>
            <a:r>
              <a:rPr sz="3600" dirty="0">
                <a:solidFill>
                  <a:srgbClr val="FF0000"/>
                </a:solidFill>
                <a:ea typeface="MS PGothic" charset="0"/>
              </a:rPr>
              <a:t>Higgs </a:t>
            </a:r>
            <a:r>
              <a:rPr sz="3600" dirty="0" smtClean="0">
                <a:solidFill>
                  <a:srgbClr val="FF0000"/>
                </a:solidFill>
                <a:ea typeface="MS PGothic" charset="0"/>
              </a:rPr>
              <a:t>Physics</a:t>
            </a:r>
            <a:r>
              <a:rPr lang="en-GB" sz="3600" dirty="0" smtClean="0">
                <a:solidFill>
                  <a:srgbClr val="FF0000"/>
                </a:solidFill>
                <a:ea typeface="MS PGothic" charset="0"/>
              </a:rPr>
              <a:t> with </a:t>
            </a:r>
            <a:r>
              <a:rPr lang="en-GB" sz="3600" dirty="0" err="1" smtClean="0">
                <a:solidFill>
                  <a:srgbClr val="FF0000"/>
                </a:solidFill>
                <a:latin typeface="Apple Chancery"/>
                <a:ea typeface="MS PGothic" charset="0"/>
                <a:cs typeface="Apple Chancery"/>
              </a:rPr>
              <a:t>ep</a:t>
            </a:r>
            <a:endParaRPr sz="3600" dirty="0">
              <a:solidFill>
                <a:srgbClr val="FF0000"/>
              </a:solidFill>
              <a:latin typeface="Apple Chancery"/>
              <a:ea typeface="MS PGothic" charset="0"/>
              <a:cs typeface="Apple Chancery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995707"/>
              </p:ext>
            </p:extLst>
          </p:nvPr>
        </p:nvGraphicFramePr>
        <p:xfrm>
          <a:off x="687983" y="3659762"/>
          <a:ext cx="4670830" cy="110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4166"/>
                <a:gridCol w="934166"/>
                <a:gridCol w="934166"/>
                <a:gridCol w="934166"/>
                <a:gridCol w="934166"/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90"/>
                          </a:solidFill>
                        </a:rPr>
                        <a:t>κ</a:t>
                      </a:r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 in %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HL LHC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</a:rPr>
                        <a:t>LHeC</a:t>
                      </a:r>
                      <a:r>
                        <a:rPr lang="en-US" sz="1400" b="1" dirty="0" smtClean="0">
                          <a:solidFill>
                            <a:srgbClr val="000090"/>
                          </a:solidFill>
                        </a:rPr>
                        <a:t>  HL</a:t>
                      </a:r>
                      <a:endParaRPr lang="en-US" sz="14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</a:rPr>
                        <a:t>LHeC</a:t>
                      </a:r>
                      <a:r>
                        <a:rPr lang="en-US" sz="1400" b="1" dirty="0" smtClean="0">
                          <a:solidFill>
                            <a:srgbClr val="000090"/>
                          </a:solidFill>
                        </a:rPr>
                        <a:t> HE</a:t>
                      </a:r>
                      <a:endParaRPr lang="en-US" sz="14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0"/>
                          </a:solidFill>
                        </a:rPr>
                        <a:t>FCC-eh</a:t>
                      </a:r>
                      <a:endParaRPr lang="en-US" sz="14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H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sym typeface="Wingdings"/>
                        </a:rPr>
                        <a:t> bb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10?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0.5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0.3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0.2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H </a:t>
                      </a:r>
                      <a:r>
                        <a:rPr lang="en-US" b="1" dirty="0" smtClean="0">
                          <a:solidFill>
                            <a:srgbClr val="000090"/>
                          </a:solidFill>
                          <a:sym typeface="Wingdings"/>
                        </a:rPr>
                        <a:t> cc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50??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2.8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1.8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52680" y="1070674"/>
            <a:ext cx="46769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cross section (cc: </a:t>
            </a:r>
            <a:r>
              <a:rPr lang="en-US" dirty="0" err="1" smtClean="0"/>
              <a:t>LHeC</a:t>
            </a:r>
            <a:r>
              <a:rPr lang="en-US" dirty="0" smtClean="0"/>
              <a:t> 200fb,  FCC-eh 1pb)</a:t>
            </a:r>
          </a:p>
          <a:p>
            <a:endParaRPr lang="en-US" dirty="0"/>
          </a:p>
          <a:p>
            <a:r>
              <a:rPr lang="en-US" dirty="0" smtClean="0"/>
              <a:t>Electroweak production, uniquely CC </a:t>
            </a:r>
            <a:r>
              <a:rPr lang="en-US" dirty="0" err="1" smtClean="0"/>
              <a:t>vs</a:t>
            </a:r>
            <a:r>
              <a:rPr lang="en-US" dirty="0" smtClean="0"/>
              <a:t> NC</a:t>
            </a:r>
          </a:p>
          <a:p>
            <a:endParaRPr lang="en-US" dirty="0"/>
          </a:p>
          <a:p>
            <a:r>
              <a:rPr lang="en-US" dirty="0" smtClean="0"/>
              <a:t>Access to WW-H-WW and ZZ-H-ZZ</a:t>
            </a:r>
          </a:p>
          <a:p>
            <a:endParaRPr lang="en-US" dirty="0"/>
          </a:p>
          <a:p>
            <a:r>
              <a:rPr lang="en-US" dirty="0" smtClean="0"/>
              <a:t>No pileup, clean theory, challenging simulations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83" y="1332338"/>
            <a:ext cx="3207511" cy="17696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25947" y="3644994"/>
            <a:ext cx="3078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ep</a:t>
            </a:r>
            <a:r>
              <a:rPr lang="en-US" dirty="0" smtClean="0">
                <a:solidFill>
                  <a:srgbClr val="FF0000"/>
                </a:solidFill>
              </a:rPr>
              <a:t> when added to </a:t>
            </a:r>
            <a:r>
              <a:rPr lang="en-US" dirty="0" err="1" smtClean="0">
                <a:solidFill>
                  <a:srgbClr val="FF0000"/>
                </a:solidFill>
              </a:rPr>
              <a:t>pp</a:t>
            </a:r>
            <a:r>
              <a:rPr lang="en-US" dirty="0" smtClean="0">
                <a:solidFill>
                  <a:srgbClr val="FF0000"/>
                </a:solidFill>
              </a:rPr>
              <a:t> turns the</a:t>
            </a:r>
          </a:p>
          <a:p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 colliders into high precision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Higgs facilities. Removes </a:t>
            </a:r>
            <a:r>
              <a:rPr lang="en-US" dirty="0" err="1" smtClean="0">
                <a:solidFill>
                  <a:srgbClr val="FF0000"/>
                </a:solidFill>
              </a:rPr>
              <a:t>gg</a:t>
            </a:r>
            <a:r>
              <a:rPr lang="en-US" dirty="0" smtClean="0">
                <a:solidFill>
                  <a:srgbClr val="FF0000"/>
                </a:solidFill>
              </a:rPr>
              <a:t>-H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QCD uncertainties (N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LO) in </a:t>
            </a:r>
            <a:r>
              <a:rPr lang="en-US" dirty="0" err="1" smtClean="0">
                <a:solidFill>
                  <a:srgbClr val="FF0000"/>
                </a:solidFill>
              </a:rPr>
              <a:t>pp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685" y="5035973"/>
            <a:ext cx="6501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Recent Higgs-in-</a:t>
            </a:r>
            <a:r>
              <a:rPr lang="en-US" dirty="0" err="1" smtClean="0"/>
              <a:t>ep</a:t>
            </a:r>
            <a:r>
              <a:rPr lang="en-US" dirty="0" smtClean="0"/>
              <a:t> studies for CDR: Higgs self coupling from FCC-eh</a:t>
            </a:r>
          </a:p>
          <a:p>
            <a:r>
              <a:rPr lang="en-US" dirty="0"/>
              <a:t>a</a:t>
            </a:r>
            <a:r>
              <a:rPr lang="en-US" dirty="0" smtClean="0"/>
              <a:t>ssociated top-Higgs production, Higgs into invisible (dark matter), </a:t>
            </a:r>
          </a:p>
          <a:p>
            <a:r>
              <a:rPr lang="en-US" dirty="0" smtClean="0"/>
              <a:t>Exotic Higgs physics: H into light scalars,  H</a:t>
            </a:r>
            <a:r>
              <a:rPr lang="en-US" baseline="30000" dirty="0" smtClean="0"/>
              <a:t>- - </a:t>
            </a:r>
            <a:r>
              <a:rPr lang="en-US" dirty="0" smtClean="0"/>
              <a:t>and others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0054" y="6143458"/>
            <a:ext cx="804579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for CDR: complete  SM  (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τ,W,g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?) and add BSM Higgs studies, integrate  with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hh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ee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9205" y="5039234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984807"/>
                </a:solidFill>
              </a:rPr>
              <a:t>U.Klein</a:t>
            </a:r>
            <a:r>
              <a:rPr lang="en-US" sz="1400" dirty="0" smtClean="0">
                <a:solidFill>
                  <a:srgbClr val="984807"/>
                </a:solidFill>
              </a:rPr>
              <a:t> on Thursday </a:t>
            </a:r>
            <a:endParaRPr lang="en-US" sz="1400" dirty="0">
              <a:solidFill>
                <a:srgbClr val="98480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782" y="3279215"/>
            <a:ext cx="3608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SM coupling measurement expectations</a:t>
            </a:r>
            <a:endParaRPr lang="en-US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100285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Five Major Themes of </a:t>
            </a:r>
            <a:r>
              <a:rPr lang="en-US" sz="3600" dirty="0" smtClean="0">
                <a:latin typeface="Apple Chancery"/>
                <a:cs typeface="Apple Chancery"/>
              </a:rPr>
              <a:t>eh</a:t>
            </a:r>
            <a:r>
              <a:rPr lang="en-US" sz="3600" dirty="0" smtClean="0"/>
              <a:t> Physics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83039" y="1723995"/>
            <a:ext cx="57800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Cleanest High Resolution Microscopes</a:t>
            </a:r>
          </a:p>
          <a:p>
            <a:endParaRPr lang="en-US" sz="2800" dirty="0"/>
          </a:p>
          <a:p>
            <a:r>
              <a:rPr lang="en-US" sz="2800" dirty="0" smtClean="0"/>
              <a:t>Joint </a:t>
            </a:r>
            <a:r>
              <a:rPr lang="en-US" sz="2800" dirty="0" err="1" smtClean="0"/>
              <a:t>ep</a:t>
            </a:r>
            <a:r>
              <a:rPr lang="en-US" sz="2800" dirty="0" smtClean="0"/>
              <a:t> and </a:t>
            </a:r>
            <a:r>
              <a:rPr lang="en-US" sz="2800" dirty="0" err="1" smtClean="0"/>
              <a:t>pp</a:t>
            </a:r>
            <a:r>
              <a:rPr lang="en-US" sz="2800" dirty="0" smtClean="0"/>
              <a:t> Physics</a:t>
            </a:r>
          </a:p>
          <a:p>
            <a:endParaRPr lang="en-US" sz="2800" dirty="0"/>
          </a:p>
          <a:p>
            <a:r>
              <a:rPr lang="en-US" sz="2800" dirty="0" smtClean="0"/>
              <a:t>High Precision Higgs Exploration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Discovery Beyond the Standard Model</a:t>
            </a:r>
          </a:p>
          <a:p>
            <a:endParaRPr lang="en-US" sz="2800" dirty="0"/>
          </a:p>
          <a:p>
            <a:r>
              <a:rPr lang="en-US" sz="2800" dirty="0" smtClean="0"/>
              <a:t>A Unique Nuclear Physics Facility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380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01041"/>
            <a:ext cx="7772400" cy="10028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Possible Discoveries Beyond SM with </a:t>
            </a:r>
            <a:r>
              <a:rPr lang="en-US" sz="3200" dirty="0" smtClean="0">
                <a:latin typeface="Apple Chancery"/>
                <a:cs typeface="Apple Chancery"/>
              </a:rPr>
              <a:t>eh</a:t>
            </a:r>
            <a:endParaRPr lang="en-US" sz="3200" dirty="0">
              <a:latin typeface="Apple Chancery"/>
              <a:cs typeface="Apple Chancer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1967" y="1004438"/>
            <a:ext cx="3387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Search for Sterile Neutrinos</a:t>
            </a:r>
          </a:p>
          <a:p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LHC/</a:t>
            </a:r>
            <a:r>
              <a:rPr lang="en-US" dirty="0" err="1" smtClean="0">
                <a:solidFill>
                  <a:srgbClr val="FF0000"/>
                </a:solidFill>
              </a:rPr>
              <a:t>FCChh</a:t>
            </a:r>
            <a:r>
              <a:rPr lang="en-US" dirty="0" smtClean="0"/>
              <a:t> 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FCCee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LHeC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en-US" b="1" dirty="0" err="1" smtClean="0">
                <a:solidFill>
                  <a:srgbClr val="660066"/>
                </a:solidFill>
              </a:rPr>
              <a:t>FCCeh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32436" y="758094"/>
            <a:ext cx="3621504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QCD: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(No) saturation of the gluon density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QCD radiation pattern (BFKL?) </a:t>
            </a:r>
            <a:r>
              <a:rPr lang="mr-IN" b="1" dirty="0" smtClean="0">
                <a:solidFill>
                  <a:srgbClr val="FF0000"/>
                </a:solidFill>
              </a:rPr>
              <a:t>–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hh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New QCD states (</a:t>
            </a:r>
            <a:r>
              <a:rPr lang="en-US" b="1" dirty="0" err="1">
                <a:solidFill>
                  <a:srgbClr val="FF0000"/>
                </a:solidFill>
              </a:rPr>
              <a:t>i</a:t>
            </a:r>
            <a:r>
              <a:rPr lang="en-US" b="1" dirty="0" err="1" smtClean="0">
                <a:solidFill>
                  <a:srgbClr val="FF0000"/>
                </a:solidFill>
              </a:rPr>
              <a:t>nstantons</a:t>
            </a:r>
            <a:r>
              <a:rPr lang="en-US" b="1" dirty="0" smtClean="0">
                <a:solidFill>
                  <a:srgbClr val="FF0000"/>
                </a:solidFill>
              </a:rPr>
              <a:t>)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Higher symmetry embedding QCD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Electroweak:</a:t>
            </a:r>
            <a:endParaRPr lang="en-GB" b="1" dirty="0" smtClean="0">
              <a:solidFill>
                <a:srgbClr val="00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EFTs, CI to 300 </a:t>
            </a:r>
            <a:r>
              <a:rPr lang="en-GB" b="1" dirty="0" err="1" smtClean="0">
                <a:solidFill>
                  <a:srgbClr val="FF0000"/>
                </a:solidFill>
              </a:rPr>
              <a:t>TeV</a:t>
            </a:r>
            <a:r>
              <a:rPr lang="en-GB" b="1" dirty="0" smtClean="0">
                <a:solidFill>
                  <a:srgbClr val="FF0000"/>
                </a:solidFill>
              </a:rPr>
              <a:t>, RPV SUSY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Exotic Higgs Decays (Dark Matter..)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Extension of Higgs Sector (H</a:t>
            </a:r>
            <a:r>
              <a:rPr lang="en-GB" b="1" baseline="30000" dirty="0" smtClean="0">
                <a:solidFill>
                  <a:srgbClr val="FF0000"/>
                </a:solidFill>
              </a:rPr>
              <a:t>++</a:t>
            </a:r>
            <a:r>
              <a:rPr lang="en-GB" b="1" dirty="0" smtClean="0">
                <a:solidFill>
                  <a:srgbClr val="FF0000"/>
                </a:solidFill>
              </a:rPr>
              <a:t>..)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Sterile Neutrinos </a:t>
            </a:r>
            <a:r>
              <a:rPr lang="mr-IN" b="1" dirty="0" smtClean="0">
                <a:solidFill>
                  <a:srgbClr val="FF0000"/>
                </a:solidFill>
              </a:rPr>
              <a:t>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425" y="6115575"/>
            <a:ext cx="8075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“It would be a waste not to exploit the 7 </a:t>
            </a:r>
            <a:r>
              <a:rPr lang="en-US" b="1" dirty="0" err="1" smtClean="0"/>
              <a:t>TeV</a:t>
            </a:r>
            <a:r>
              <a:rPr lang="en-US" b="1" dirty="0" smtClean="0"/>
              <a:t> beams for </a:t>
            </a:r>
            <a:r>
              <a:rPr lang="en-US" b="1" dirty="0" err="1" smtClean="0"/>
              <a:t>ep</a:t>
            </a:r>
            <a:r>
              <a:rPr lang="en-US" b="1" dirty="0" smtClean="0"/>
              <a:t> and </a:t>
            </a:r>
            <a:r>
              <a:rPr lang="en-US" b="1" dirty="0" err="1" smtClean="0"/>
              <a:t>eA</a:t>
            </a:r>
            <a:r>
              <a:rPr lang="en-US" b="1" dirty="0" smtClean="0"/>
              <a:t> physics at some </a:t>
            </a:r>
          </a:p>
          <a:p>
            <a:r>
              <a:rPr lang="en-US" b="1" dirty="0"/>
              <a:t>s</a:t>
            </a:r>
            <a:r>
              <a:rPr lang="en-US" b="1" dirty="0" smtClean="0"/>
              <a:t>tage during the LHC time”    </a:t>
            </a:r>
            <a:r>
              <a:rPr lang="en-US" sz="1400" dirty="0" smtClean="0"/>
              <a:t>(Guido </a:t>
            </a:r>
            <a:r>
              <a:rPr lang="en-US" sz="1400" dirty="0" err="1" smtClean="0"/>
              <a:t>Altarelli</a:t>
            </a:r>
            <a:r>
              <a:rPr lang="en-US" sz="1400" dirty="0" smtClean="0"/>
              <a:t> </a:t>
            </a:r>
            <a:r>
              <a:rPr lang="mr-IN" sz="1400" dirty="0" smtClean="0"/>
              <a:t>–</a:t>
            </a:r>
            <a:r>
              <a:rPr lang="en-US" sz="1400" dirty="0" smtClean="0"/>
              <a:t> 2008)  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60" y="1877746"/>
            <a:ext cx="4243375" cy="38227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25770" y="5571782"/>
            <a:ext cx="1125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84807"/>
                </a:solidFill>
              </a:rPr>
              <a:t>K Wang</a:t>
            </a:r>
          </a:p>
          <a:p>
            <a:r>
              <a:rPr lang="en-US" sz="1400" dirty="0" smtClean="0">
                <a:solidFill>
                  <a:srgbClr val="984807"/>
                </a:solidFill>
              </a:rPr>
              <a:t>on Thursday </a:t>
            </a:r>
            <a:endParaRPr lang="en-US" sz="1400" dirty="0">
              <a:solidFill>
                <a:srgbClr val="98480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4093" y="5759612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O Fischer talk Tuesday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9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100285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Five Major Themes of </a:t>
            </a:r>
            <a:r>
              <a:rPr lang="en-US" sz="3600" dirty="0" smtClean="0">
                <a:latin typeface="Apple Chancery"/>
                <a:cs typeface="Apple Chancery"/>
              </a:rPr>
              <a:t>eh</a:t>
            </a:r>
            <a:r>
              <a:rPr lang="en-US" sz="3600" dirty="0" smtClean="0"/>
              <a:t> Physics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83039" y="1723995"/>
            <a:ext cx="57800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Cleanest High Resolution Microscopes</a:t>
            </a:r>
          </a:p>
          <a:p>
            <a:endParaRPr lang="en-US" sz="2800" dirty="0"/>
          </a:p>
          <a:p>
            <a:r>
              <a:rPr lang="en-US" sz="2800" dirty="0" smtClean="0"/>
              <a:t>Joint </a:t>
            </a:r>
            <a:r>
              <a:rPr lang="en-US" sz="2800" dirty="0" err="1" smtClean="0"/>
              <a:t>ep</a:t>
            </a:r>
            <a:r>
              <a:rPr lang="en-US" sz="2800" dirty="0" smtClean="0"/>
              <a:t> and </a:t>
            </a:r>
            <a:r>
              <a:rPr lang="en-US" sz="2800" dirty="0" err="1" smtClean="0"/>
              <a:t>pp</a:t>
            </a:r>
            <a:r>
              <a:rPr lang="en-US" sz="2800" dirty="0" smtClean="0"/>
              <a:t> Physics</a:t>
            </a:r>
          </a:p>
          <a:p>
            <a:endParaRPr lang="en-US" sz="2800" dirty="0"/>
          </a:p>
          <a:p>
            <a:r>
              <a:rPr lang="en-US" sz="2800" dirty="0" smtClean="0"/>
              <a:t>High Precision Higgs Exploration</a:t>
            </a:r>
          </a:p>
          <a:p>
            <a:endParaRPr lang="en-US" sz="2800" dirty="0"/>
          </a:p>
          <a:p>
            <a:r>
              <a:rPr lang="en-US" sz="2800" dirty="0" smtClean="0"/>
              <a:t>Discovery Beyond the Standard Model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A Unique Nuclear Physics Facility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6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79918"/>
            <a:ext cx="7284713" cy="68050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Electron-Ion Nuclear and Particle Physics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5468" y="1506826"/>
            <a:ext cx="343266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Extension of kinematic range </a:t>
            </a:r>
          </a:p>
          <a:p>
            <a:r>
              <a:rPr lang="en-US" b="1" dirty="0"/>
              <a:t>b</a:t>
            </a:r>
            <a:r>
              <a:rPr lang="en-US" b="1" dirty="0" smtClean="0"/>
              <a:t>y 4 orders of magnitude: </a:t>
            </a:r>
            <a:endParaRPr lang="en-US" dirty="0" smtClean="0"/>
          </a:p>
          <a:p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ill change  our view on nuclear </a:t>
            </a:r>
          </a:p>
          <a:p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tructure and </a:t>
            </a:r>
            <a:r>
              <a:rPr lang="en-US" b="1" dirty="0" err="1" smtClean="0">
                <a:solidFill>
                  <a:srgbClr val="FF0000"/>
                </a:solidFill>
              </a:rPr>
              <a:t>colour</a:t>
            </a:r>
            <a:r>
              <a:rPr lang="en-US" b="1" dirty="0" smtClean="0">
                <a:solidFill>
                  <a:srgbClr val="FF0000"/>
                </a:solidFill>
              </a:rPr>
              <a:t> dynamics 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 smtClean="0"/>
              <a:t>Relates to LHC Heavy Ion Physics</a:t>
            </a:r>
          </a:p>
          <a:p>
            <a:r>
              <a:rPr lang="en-US" dirty="0" smtClean="0"/>
              <a:t>-   Quark Gluon Plasma</a:t>
            </a:r>
          </a:p>
          <a:p>
            <a:r>
              <a:rPr lang="en-US" dirty="0" smtClean="0"/>
              <a:t>-   Collectivity of small nuclei (p)?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..</a:t>
            </a:r>
          </a:p>
          <a:p>
            <a:r>
              <a:rPr lang="en-US" dirty="0" smtClean="0"/>
              <a:t>May lead to genuine surprises</a:t>
            </a:r>
          </a:p>
          <a:p>
            <a:endParaRPr lang="en-US" dirty="0"/>
          </a:p>
          <a:p>
            <a:r>
              <a:rPr lang="en-US" b="1" dirty="0" smtClean="0"/>
              <a:t>Saturation</a:t>
            </a:r>
            <a:r>
              <a:rPr lang="en-US" dirty="0" smtClean="0"/>
              <a:t>: non-linear gluon </a:t>
            </a:r>
            <a:r>
              <a:rPr lang="en-US" dirty="0" err="1" smtClean="0"/>
              <a:t>i.a.s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aturation needs very high energy:</a:t>
            </a:r>
          </a:p>
          <a:p>
            <a:r>
              <a:rPr lang="en-US" dirty="0" smtClean="0"/>
              <a:t>Discovery in </a:t>
            </a:r>
            <a:r>
              <a:rPr lang="en-US" dirty="0" err="1" smtClean="0"/>
              <a:t>ep</a:t>
            </a:r>
            <a:r>
              <a:rPr lang="en-US" dirty="0" smtClean="0"/>
              <a:t> and verification </a:t>
            </a:r>
            <a:r>
              <a:rPr lang="en-US" dirty="0" err="1" smtClean="0"/>
              <a:t>eA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49" y="1063979"/>
            <a:ext cx="5418361" cy="51449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644" y="6208890"/>
            <a:ext cx="851864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84807"/>
                </a:solidFill>
              </a:rPr>
              <a:t>For CDR: update in view of LHC (</a:t>
            </a:r>
            <a:r>
              <a:rPr lang="en-US" b="1" dirty="0" err="1" smtClean="0">
                <a:solidFill>
                  <a:srgbClr val="984807"/>
                </a:solidFill>
              </a:rPr>
              <a:t>AA,pA</a:t>
            </a:r>
            <a:r>
              <a:rPr lang="en-US" b="1" dirty="0" smtClean="0">
                <a:solidFill>
                  <a:srgbClr val="984807"/>
                </a:solidFill>
              </a:rPr>
              <a:t>) and new simulations, new </a:t>
            </a:r>
            <a:r>
              <a:rPr lang="en-US" b="1" dirty="0" err="1" smtClean="0">
                <a:solidFill>
                  <a:srgbClr val="984807"/>
                </a:solidFill>
              </a:rPr>
              <a:t>ansatz</a:t>
            </a:r>
            <a:r>
              <a:rPr lang="en-US" b="1" dirty="0" smtClean="0">
                <a:solidFill>
                  <a:srgbClr val="984807"/>
                </a:solidFill>
              </a:rPr>
              <a:t> to </a:t>
            </a:r>
            <a:r>
              <a:rPr lang="en-US" b="1" dirty="0" err="1" smtClean="0">
                <a:solidFill>
                  <a:srgbClr val="984807"/>
                </a:solidFill>
              </a:rPr>
              <a:t>p+N</a:t>
            </a:r>
            <a:r>
              <a:rPr lang="en-US" b="1" dirty="0" smtClean="0">
                <a:solidFill>
                  <a:srgbClr val="984807"/>
                </a:solidFill>
              </a:rPr>
              <a:t> PDFs.. </a:t>
            </a:r>
            <a:endParaRPr lang="en-US" b="1" dirty="0">
              <a:solidFill>
                <a:srgbClr val="98480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3690" y="5798447"/>
            <a:ext cx="1884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G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Milhano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on Thursday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0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10695"/>
            <a:ext cx="7772400" cy="6724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Detector and ERL Development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755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6"/>
          <p:cNvGrpSpPr/>
          <p:nvPr/>
        </p:nvGrpSpPr>
        <p:grpSpPr>
          <a:xfrm>
            <a:off x="645008" y="892802"/>
            <a:ext cx="7853969" cy="5794811"/>
            <a:chOff x="-21" y="0"/>
            <a:chExt cx="11170088" cy="8241508"/>
          </a:xfrm>
        </p:grpSpPr>
        <p:pic>
          <p:nvPicPr>
            <p:cNvPr id="91" name="FCC-he-dipol_sol_LHeC-solution-3D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31" t="323" r="907" b="546"/>
            <a:stretch>
              <a:fillRect/>
            </a:stretch>
          </p:blipFill>
          <p:spPr>
            <a:xfrm>
              <a:off x="-22" y="0"/>
              <a:ext cx="11124839" cy="8241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599" extrusionOk="0">
                  <a:moveTo>
                    <a:pt x="5664" y="0"/>
                  </a:moveTo>
                  <a:lnTo>
                    <a:pt x="5201" y="326"/>
                  </a:lnTo>
                  <a:lnTo>
                    <a:pt x="4738" y="651"/>
                  </a:lnTo>
                  <a:lnTo>
                    <a:pt x="4640" y="611"/>
                  </a:lnTo>
                  <a:cubicBezTo>
                    <a:pt x="4587" y="589"/>
                    <a:pt x="4483" y="551"/>
                    <a:pt x="4409" y="525"/>
                  </a:cubicBezTo>
                  <a:lnTo>
                    <a:pt x="4275" y="478"/>
                  </a:lnTo>
                  <a:lnTo>
                    <a:pt x="2990" y="1360"/>
                  </a:lnTo>
                  <a:cubicBezTo>
                    <a:pt x="2284" y="1845"/>
                    <a:pt x="1698" y="2252"/>
                    <a:pt x="1688" y="2265"/>
                  </a:cubicBezTo>
                  <a:cubicBezTo>
                    <a:pt x="1678" y="2278"/>
                    <a:pt x="1614" y="2452"/>
                    <a:pt x="1545" y="2650"/>
                  </a:cubicBezTo>
                  <a:cubicBezTo>
                    <a:pt x="1477" y="2849"/>
                    <a:pt x="1386" y="3109"/>
                    <a:pt x="1344" y="3230"/>
                  </a:cubicBezTo>
                  <a:cubicBezTo>
                    <a:pt x="1301" y="3350"/>
                    <a:pt x="1230" y="3555"/>
                    <a:pt x="1186" y="3683"/>
                  </a:cubicBezTo>
                  <a:cubicBezTo>
                    <a:pt x="1142" y="3812"/>
                    <a:pt x="1020" y="4166"/>
                    <a:pt x="915" y="4471"/>
                  </a:cubicBezTo>
                  <a:cubicBezTo>
                    <a:pt x="811" y="4777"/>
                    <a:pt x="675" y="5170"/>
                    <a:pt x="613" y="5347"/>
                  </a:cubicBezTo>
                  <a:cubicBezTo>
                    <a:pt x="551" y="5524"/>
                    <a:pt x="410" y="5932"/>
                    <a:pt x="299" y="6253"/>
                  </a:cubicBezTo>
                  <a:cubicBezTo>
                    <a:pt x="189" y="6574"/>
                    <a:pt x="74" y="6905"/>
                    <a:pt x="44" y="6987"/>
                  </a:cubicBezTo>
                  <a:cubicBezTo>
                    <a:pt x="-9" y="7135"/>
                    <a:pt x="-9" y="7142"/>
                    <a:pt x="18" y="7425"/>
                  </a:cubicBezTo>
                  <a:cubicBezTo>
                    <a:pt x="33" y="7584"/>
                    <a:pt x="66" y="7936"/>
                    <a:pt x="91" y="8210"/>
                  </a:cubicBezTo>
                  <a:cubicBezTo>
                    <a:pt x="160" y="8961"/>
                    <a:pt x="242" y="9826"/>
                    <a:pt x="288" y="10298"/>
                  </a:cubicBezTo>
                  <a:cubicBezTo>
                    <a:pt x="311" y="10531"/>
                    <a:pt x="335" y="10787"/>
                    <a:pt x="341" y="10867"/>
                  </a:cubicBezTo>
                  <a:cubicBezTo>
                    <a:pt x="374" y="11300"/>
                    <a:pt x="427" y="11748"/>
                    <a:pt x="448" y="11777"/>
                  </a:cubicBezTo>
                  <a:cubicBezTo>
                    <a:pt x="461" y="11796"/>
                    <a:pt x="610" y="11905"/>
                    <a:pt x="778" y="12019"/>
                  </a:cubicBezTo>
                  <a:cubicBezTo>
                    <a:pt x="947" y="12134"/>
                    <a:pt x="1094" y="12243"/>
                    <a:pt x="1106" y="12263"/>
                  </a:cubicBezTo>
                  <a:cubicBezTo>
                    <a:pt x="1117" y="12282"/>
                    <a:pt x="1144" y="12497"/>
                    <a:pt x="1166" y="12740"/>
                  </a:cubicBezTo>
                  <a:lnTo>
                    <a:pt x="1205" y="13182"/>
                  </a:lnTo>
                  <a:lnTo>
                    <a:pt x="1455" y="13345"/>
                  </a:lnTo>
                  <a:cubicBezTo>
                    <a:pt x="1593" y="13434"/>
                    <a:pt x="2143" y="13791"/>
                    <a:pt x="2677" y="14137"/>
                  </a:cubicBezTo>
                  <a:cubicBezTo>
                    <a:pt x="3211" y="14484"/>
                    <a:pt x="3651" y="14766"/>
                    <a:pt x="3655" y="14766"/>
                  </a:cubicBezTo>
                  <a:cubicBezTo>
                    <a:pt x="3659" y="14766"/>
                    <a:pt x="3812" y="14850"/>
                    <a:pt x="3995" y="14953"/>
                  </a:cubicBezTo>
                  <a:cubicBezTo>
                    <a:pt x="4177" y="15055"/>
                    <a:pt x="4580" y="15280"/>
                    <a:pt x="4890" y="15452"/>
                  </a:cubicBezTo>
                  <a:cubicBezTo>
                    <a:pt x="5199" y="15624"/>
                    <a:pt x="5531" y="15809"/>
                    <a:pt x="5626" y="15863"/>
                  </a:cubicBezTo>
                  <a:cubicBezTo>
                    <a:pt x="5721" y="15917"/>
                    <a:pt x="6004" y="16074"/>
                    <a:pt x="6254" y="16213"/>
                  </a:cubicBezTo>
                  <a:cubicBezTo>
                    <a:pt x="6848" y="16543"/>
                    <a:pt x="7319" y="16805"/>
                    <a:pt x="7878" y="17118"/>
                  </a:cubicBezTo>
                  <a:cubicBezTo>
                    <a:pt x="8128" y="17258"/>
                    <a:pt x="8411" y="17416"/>
                    <a:pt x="8506" y="17469"/>
                  </a:cubicBezTo>
                  <a:cubicBezTo>
                    <a:pt x="8804" y="17634"/>
                    <a:pt x="9397" y="17964"/>
                    <a:pt x="9870" y="18228"/>
                  </a:cubicBezTo>
                  <a:cubicBezTo>
                    <a:pt x="10120" y="18368"/>
                    <a:pt x="10486" y="18571"/>
                    <a:pt x="10683" y="18679"/>
                  </a:cubicBezTo>
                  <a:cubicBezTo>
                    <a:pt x="10879" y="18788"/>
                    <a:pt x="11269" y="19005"/>
                    <a:pt x="11548" y="19162"/>
                  </a:cubicBezTo>
                  <a:cubicBezTo>
                    <a:pt x="11828" y="19318"/>
                    <a:pt x="12257" y="19557"/>
                    <a:pt x="12501" y="19692"/>
                  </a:cubicBezTo>
                  <a:cubicBezTo>
                    <a:pt x="12745" y="19828"/>
                    <a:pt x="13048" y="19997"/>
                    <a:pt x="13173" y="20067"/>
                  </a:cubicBezTo>
                  <a:cubicBezTo>
                    <a:pt x="13298" y="20137"/>
                    <a:pt x="13629" y="20322"/>
                    <a:pt x="13909" y="20478"/>
                  </a:cubicBezTo>
                  <a:cubicBezTo>
                    <a:pt x="14189" y="20633"/>
                    <a:pt x="14506" y="20810"/>
                    <a:pt x="14613" y="20871"/>
                  </a:cubicBezTo>
                  <a:cubicBezTo>
                    <a:pt x="14720" y="20931"/>
                    <a:pt x="14969" y="21070"/>
                    <a:pt x="15165" y="21179"/>
                  </a:cubicBezTo>
                  <a:cubicBezTo>
                    <a:pt x="15362" y="21287"/>
                    <a:pt x="15610" y="21426"/>
                    <a:pt x="15718" y="21486"/>
                  </a:cubicBezTo>
                  <a:cubicBezTo>
                    <a:pt x="15825" y="21547"/>
                    <a:pt x="15924" y="21598"/>
                    <a:pt x="15937" y="21599"/>
                  </a:cubicBezTo>
                  <a:cubicBezTo>
                    <a:pt x="15951" y="21600"/>
                    <a:pt x="16076" y="21430"/>
                    <a:pt x="16216" y="21221"/>
                  </a:cubicBezTo>
                  <a:cubicBezTo>
                    <a:pt x="16356" y="21012"/>
                    <a:pt x="16483" y="20842"/>
                    <a:pt x="16499" y="20842"/>
                  </a:cubicBezTo>
                  <a:cubicBezTo>
                    <a:pt x="16514" y="20842"/>
                    <a:pt x="16583" y="20874"/>
                    <a:pt x="16653" y="20913"/>
                  </a:cubicBezTo>
                  <a:cubicBezTo>
                    <a:pt x="17016" y="21121"/>
                    <a:pt x="17748" y="21514"/>
                    <a:pt x="17771" y="21514"/>
                  </a:cubicBezTo>
                  <a:cubicBezTo>
                    <a:pt x="17786" y="21514"/>
                    <a:pt x="17992" y="21209"/>
                    <a:pt x="18230" y="20837"/>
                  </a:cubicBezTo>
                  <a:cubicBezTo>
                    <a:pt x="18468" y="20466"/>
                    <a:pt x="18770" y="19994"/>
                    <a:pt x="18901" y="19789"/>
                  </a:cubicBezTo>
                  <a:cubicBezTo>
                    <a:pt x="19032" y="19584"/>
                    <a:pt x="19257" y="19234"/>
                    <a:pt x="19401" y="19011"/>
                  </a:cubicBezTo>
                  <a:cubicBezTo>
                    <a:pt x="19545" y="18788"/>
                    <a:pt x="19679" y="18567"/>
                    <a:pt x="19697" y="18519"/>
                  </a:cubicBezTo>
                  <a:cubicBezTo>
                    <a:pt x="19729" y="18435"/>
                    <a:pt x="19839" y="18071"/>
                    <a:pt x="19962" y="17644"/>
                  </a:cubicBezTo>
                  <a:cubicBezTo>
                    <a:pt x="19995" y="17533"/>
                    <a:pt x="20034" y="17402"/>
                    <a:pt x="20050" y="17353"/>
                  </a:cubicBezTo>
                  <a:cubicBezTo>
                    <a:pt x="20077" y="17273"/>
                    <a:pt x="20196" y="16873"/>
                    <a:pt x="20301" y="16512"/>
                  </a:cubicBezTo>
                  <a:cubicBezTo>
                    <a:pt x="20323" y="16435"/>
                    <a:pt x="20359" y="16310"/>
                    <a:pt x="20381" y="16234"/>
                  </a:cubicBezTo>
                  <a:cubicBezTo>
                    <a:pt x="20433" y="16057"/>
                    <a:pt x="20739" y="15027"/>
                    <a:pt x="20904" y="14474"/>
                  </a:cubicBezTo>
                  <a:cubicBezTo>
                    <a:pt x="21223" y="13410"/>
                    <a:pt x="21187" y="13622"/>
                    <a:pt x="21316" y="12080"/>
                  </a:cubicBezTo>
                  <a:cubicBezTo>
                    <a:pt x="21341" y="11783"/>
                    <a:pt x="21380" y="11335"/>
                    <a:pt x="21403" y="11086"/>
                  </a:cubicBezTo>
                  <a:cubicBezTo>
                    <a:pt x="21426" y="10837"/>
                    <a:pt x="21450" y="10555"/>
                    <a:pt x="21457" y="10458"/>
                  </a:cubicBezTo>
                  <a:cubicBezTo>
                    <a:pt x="21463" y="10362"/>
                    <a:pt x="21487" y="10080"/>
                    <a:pt x="21509" y="9831"/>
                  </a:cubicBezTo>
                  <a:cubicBezTo>
                    <a:pt x="21567" y="9190"/>
                    <a:pt x="21590" y="8905"/>
                    <a:pt x="21591" y="8786"/>
                  </a:cubicBezTo>
                  <a:cubicBezTo>
                    <a:pt x="21591" y="8746"/>
                    <a:pt x="21589" y="8725"/>
                    <a:pt x="21585" y="8715"/>
                  </a:cubicBezTo>
                  <a:cubicBezTo>
                    <a:pt x="21575" y="8694"/>
                    <a:pt x="21350" y="8249"/>
                    <a:pt x="21083" y="7726"/>
                  </a:cubicBezTo>
                  <a:lnTo>
                    <a:pt x="20599" y="6775"/>
                  </a:lnTo>
                  <a:lnTo>
                    <a:pt x="20345" y="6679"/>
                  </a:lnTo>
                  <a:cubicBezTo>
                    <a:pt x="19766" y="6458"/>
                    <a:pt x="19822" y="6493"/>
                    <a:pt x="19704" y="6274"/>
                  </a:cubicBezTo>
                  <a:cubicBezTo>
                    <a:pt x="19645" y="6166"/>
                    <a:pt x="19573" y="6032"/>
                    <a:pt x="19542" y="5976"/>
                  </a:cubicBezTo>
                  <a:cubicBezTo>
                    <a:pt x="19471" y="5848"/>
                    <a:pt x="19216" y="5366"/>
                    <a:pt x="19114" y="5166"/>
                  </a:cubicBezTo>
                  <a:cubicBezTo>
                    <a:pt x="19048" y="5036"/>
                    <a:pt x="19021" y="5008"/>
                    <a:pt x="18926" y="4971"/>
                  </a:cubicBezTo>
                  <a:cubicBezTo>
                    <a:pt x="18815" y="4927"/>
                    <a:pt x="17510" y="4438"/>
                    <a:pt x="17244" y="4339"/>
                  </a:cubicBezTo>
                  <a:cubicBezTo>
                    <a:pt x="17167" y="4311"/>
                    <a:pt x="16962" y="4234"/>
                    <a:pt x="16789" y="4170"/>
                  </a:cubicBezTo>
                  <a:cubicBezTo>
                    <a:pt x="16616" y="4105"/>
                    <a:pt x="16329" y="3998"/>
                    <a:pt x="16151" y="3932"/>
                  </a:cubicBezTo>
                  <a:cubicBezTo>
                    <a:pt x="15972" y="3865"/>
                    <a:pt x="15709" y="3767"/>
                    <a:pt x="15566" y="3712"/>
                  </a:cubicBezTo>
                  <a:cubicBezTo>
                    <a:pt x="15423" y="3657"/>
                    <a:pt x="15253" y="3593"/>
                    <a:pt x="15187" y="3570"/>
                  </a:cubicBezTo>
                  <a:cubicBezTo>
                    <a:pt x="15121" y="3546"/>
                    <a:pt x="14712" y="3393"/>
                    <a:pt x="14277" y="3230"/>
                  </a:cubicBezTo>
                  <a:cubicBezTo>
                    <a:pt x="13258" y="2846"/>
                    <a:pt x="13110" y="2790"/>
                    <a:pt x="13032" y="2763"/>
                  </a:cubicBezTo>
                  <a:cubicBezTo>
                    <a:pt x="12996" y="2750"/>
                    <a:pt x="12470" y="2553"/>
                    <a:pt x="11863" y="2325"/>
                  </a:cubicBezTo>
                  <a:cubicBezTo>
                    <a:pt x="11255" y="2096"/>
                    <a:pt x="10695" y="1885"/>
                    <a:pt x="10617" y="1857"/>
                  </a:cubicBezTo>
                  <a:cubicBezTo>
                    <a:pt x="10540" y="1828"/>
                    <a:pt x="10277" y="1730"/>
                    <a:pt x="10033" y="1638"/>
                  </a:cubicBezTo>
                  <a:cubicBezTo>
                    <a:pt x="9297" y="1361"/>
                    <a:pt x="9201" y="1326"/>
                    <a:pt x="9134" y="1302"/>
                  </a:cubicBezTo>
                  <a:cubicBezTo>
                    <a:pt x="9098" y="1290"/>
                    <a:pt x="8626" y="1113"/>
                    <a:pt x="8084" y="908"/>
                  </a:cubicBezTo>
                  <a:cubicBezTo>
                    <a:pt x="7542" y="703"/>
                    <a:pt x="7069" y="526"/>
                    <a:pt x="7033" y="514"/>
                  </a:cubicBezTo>
                  <a:cubicBezTo>
                    <a:pt x="6964" y="490"/>
                    <a:pt x="6737" y="404"/>
                    <a:pt x="6078" y="156"/>
                  </a:cubicBezTo>
                  <a:lnTo>
                    <a:pt x="566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92" name="Shape 92"/>
            <p:cNvSpPr/>
            <p:nvPr/>
          </p:nvSpPr>
          <p:spPr>
            <a:xfrm>
              <a:off x="10426579" y="5485049"/>
              <a:ext cx="743488" cy="456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algn="l" defTabSz="1295400">
                <a:spcBef>
                  <a:spcPts val="900"/>
                </a:spcBef>
                <a:buClr>
                  <a:srgbClr val="4777B9"/>
                </a:buClr>
                <a:buFont typeface="Arial"/>
                <a:defRPr sz="24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p/A</a:t>
              </a:r>
            </a:p>
          </p:txBody>
        </p:sp>
        <p:sp>
          <p:nvSpPr>
            <p:cNvPr id="93" name="Shape 93"/>
            <p:cNvSpPr/>
            <p:nvPr/>
          </p:nvSpPr>
          <p:spPr>
            <a:xfrm>
              <a:off x="9867169" y="5465304"/>
              <a:ext cx="574755" cy="187172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1218855" y="2517481"/>
              <a:ext cx="1309532" cy="426907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725585" y="2363389"/>
              <a:ext cx="743489" cy="495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algn="l" defTabSz="1295400">
                <a:spcBef>
                  <a:spcPts val="900"/>
                </a:spcBef>
                <a:buClr>
                  <a:srgbClr val="4777B9"/>
                </a:buClr>
                <a:buFont typeface="Arial"/>
                <a:defRPr sz="24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e∓</a:t>
              </a:r>
            </a:p>
          </p:txBody>
        </p:sp>
      </p:grpSp>
      <p:sp>
        <p:nvSpPr>
          <p:cNvPr id="97" name="Shape 97"/>
          <p:cNvSpPr/>
          <p:nvPr/>
        </p:nvSpPr>
        <p:spPr>
          <a:xfrm>
            <a:off x="2198705" y="2705216"/>
            <a:ext cx="912852" cy="6001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066" defTabSz="642915">
              <a:defRPr sz="13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Fwd-HCalo </a:t>
            </a:r>
          </a:p>
          <a:p>
            <a:pPr marL="39066" defTabSz="642915">
              <a:defRPr sz="13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Insert</a:t>
            </a:r>
          </a:p>
        </p:txBody>
      </p:sp>
      <p:sp>
        <p:nvSpPr>
          <p:cNvPr id="98" name="Shape 98"/>
          <p:cNvSpPr/>
          <p:nvPr/>
        </p:nvSpPr>
        <p:spPr>
          <a:xfrm>
            <a:off x="2983091" y="2935315"/>
            <a:ext cx="962791" cy="3385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1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Electromagn.-</a:t>
            </a:r>
          </a:p>
          <a:p>
            <a:pPr marL="39066" defTabSz="642915">
              <a:buClr>
                <a:srgbClr val="FFFFFF"/>
              </a:buClr>
              <a:defRPr sz="11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99" name="Shape 99"/>
          <p:cNvSpPr/>
          <p:nvPr/>
        </p:nvSpPr>
        <p:spPr>
          <a:xfrm>
            <a:off x="3575703" y="3437450"/>
            <a:ext cx="803673" cy="4001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4013"/>
              </a:buClr>
              <a:buFont typeface="Arial"/>
              <a:defRPr sz="1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Fwd  Tracker</a:t>
            </a:r>
          </a:p>
        </p:txBody>
      </p:sp>
      <p:sp>
        <p:nvSpPr>
          <p:cNvPr id="100" name="Shape 100"/>
          <p:cNvSpPr/>
          <p:nvPr/>
        </p:nvSpPr>
        <p:spPr>
          <a:xfrm>
            <a:off x="5334851" y="3982161"/>
            <a:ext cx="803673" cy="4001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4013"/>
              </a:buClr>
              <a:buFont typeface="Arial"/>
              <a:defRPr sz="1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Bwd  Tracker</a:t>
            </a:r>
          </a:p>
        </p:txBody>
      </p:sp>
      <p:sp>
        <p:nvSpPr>
          <p:cNvPr id="101" name="Shape 101"/>
          <p:cNvSpPr/>
          <p:nvPr/>
        </p:nvSpPr>
        <p:spPr>
          <a:xfrm>
            <a:off x="5983466" y="4417643"/>
            <a:ext cx="742970" cy="6771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1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Electromagn.-</a:t>
            </a:r>
          </a:p>
          <a:p>
            <a:pPr marL="39066" defTabSz="642915">
              <a:buClr>
                <a:srgbClr val="FFFFFF"/>
              </a:buClr>
              <a:defRPr sz="11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102" name="Shape 102"/>
          <p:cNvSpPr/>
          <p:nvPr/>
        </p:nvSpPr>
        <p:spPr>
          <a:xfrm>
            <a:off x="6458166" y="4142895"/>
            <a:ext cx="912852" cy="6001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066" defTabSz="642915">
              <a:defRPr sz="13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Bwd-HCalo </a:t>
            </a:r>
          </a:p>
          <a:p>
            <a:pPr marL="39066" defTabSz="642915">
              <a:defRPr sz="13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Insert</a:t>
            </a:r>
          </a:p>
        </p:txBody>
      </p:sp>
      <p:sp>
        <p:nvSpPr>
          <p:cNvPr id="103" name="Shape 103"/>
          <p:cNvSpPr/>
          <p:nvPr/>
        </p:nvSpPr>
        <p:spPr>
          <a:xfrm>
            <a:off x="4009602" y="2745399"/>
            <a:ext cx="318035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Hadronic Barrel Calorimeter</a:t>
            </a:r>
          </a:p>
        </p:txBody>
      </p:sp>
      <p:sp>
        <p:nvSpPr>
          <p:cNvPr id="104" name="Shape 104"/>
          <p:cNvSpPr/>
          <p:nvPr/>
        </p:nvSpPr>
        <p:spPr>
          <a:xfrm>
            <a:off x="2258958" y="1838871"/>
            <a:ext cx="1398407" cy="5539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Hadron</a:t>
            </a:r>
          </a:p>
          <a:p>
            <a:pPr marL="39066" defTabSz="642915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105" name="Shape 105"/>
          <p:cNvSpPr/>
          <p:nvPr/>
        </p:nvSpPr>
        <p:spPr>
          <a:xfrm>
            <a:off x="6330896" y="3241477"/>
            <a:ext cx="1425007" cy="5539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Hadron</a:t>
            </a:r>
          </a:p>
          <a:p>
            <a:pPr marL="39066" defTabSz="642915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Bwd-Endcap</a:t>
            </a:r>
          </a:p>
        </p:txBody>
      </p:sp>
      <p:sp>
        <p:nvSpPr>
          <p:cNvPr id="106" name="Shape 106"/>
          <p:cNvSpPr/>
          <p:nvPr/>
        </p:nvSpPr>
        <p:spPr>
          <a:xfrm>
            <a:off x="4375358" y="1904884"/>
            <a:ext cx="1526977" cy="7386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2400" b="1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Muon Detector</a:t>
            </a:r>
          </a:p>
        </p:txBody>
      </p:sp>
      <p:sp>
        <p:nvSpPr>
          <p:cNvPr id="107" name="Shape 107"/>
          <p:cNvSpPr/>
          <p:nvPr/>
        </p:nvSpPr>
        <p:spPr>
          <a:xfrm>
            <a:off x="4708657" y="3718774"/>
            <a:ext cx="525785" cy="3385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1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Central</a:t>
            </a:r>
          </a:p>
          <a:p>
            <a:pPr marL="39066" defTabSz="642915">
              <a:buClr>
                <a:srgbClr val="FFFFFF"/>
              </a:buClr>
              <a:defRPr sz="11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Tracker</a:t>
            </a:r>
          </a:p>
        </p:txBody>
      </p:sp>
      <p:sp>
        <p:nvSpPr>
          <p:cNvPr id="108" name="Shape 108"/>
          <p:cNvSpPr/>
          <p:nvPr/>
        </p:nvSpPr>
        <p:spPr>
          <a:xfrm rot="1140000">
            <a:off x="6628841" y="3871640"/>
            <a:ext cx="571501" cy="184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1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Dipole</a:t>
            </a:r>
          </a:p>
        </p:txBody>
      </p:sp>
      <p:sp>
        <p:nvSpPr>
          <p:cNvPr id="109" name="Shape 109"/>
          <p:cNvSpPr/>
          <p:nvPr/>
        </p:nvSpPr>
        <p:spPr>
          <a:xfrm rot="1140000">
            <a:off x="2744427" y="2573019"/>
            <a:ext cx="571501" cy="184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1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Dipole</a:t>
            </a:r>
          </a:p>
        </p:txBody>
      </p:sp>
      <p:sp>
        <p:nvSpPr>
          <p:cNvPr id="110" name="Shape 110"/>
          <p:cNvSpPr/>
          <p:nvPr/>
        </p:nvSpPr>
        <p:spPr>
          <a:xfrm rot="1140000">
            <a:off x="4772834" y="3278164"/>
            <a:ext cx="732026" cy="184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1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Solenoid</a:t>
            </a:r>
          </a:p>
        </p:txBody>
      </p:sp>
      <p:sp>
        <p:nvSpPr>
          <p:cNvPr id="111" name="Shape 111"/>
          <p:cNvSpPr/>
          <p:nvPr/>
        </p:nvSpPr>
        <p:spPr>
          <a:xfrm rot="1140000">
            <a:off x="3488371" y="3936112"/>
            <a:ext cx="2167260" cy="184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Electromagnetic Calorimeter</a:t>
            </a:r>
          </a:p>
        </p:txBody>
      </p:sp>
      <p:pic>
        <p:nvPicPr>
          <p:cNvPr id="112" name="LHeC-Det-cent-tracker-3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197" y="5091765"/>
            <a:ext cx="2157497" cy="15017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" name="Group 115"/>
          <p:cNvGrpSpPr/>
          <p:nvPr/>
        </p:nvGrpSpPr>
        <p:grpSpPr>
          <a:xfrm>
            <a:off x="6870559" y="479453"/>
            <a:ext cx="2274561" cy="1794032"/>
            <a:chOff x="179658" y="237302"/>
            <a:chExt cx="3234929" cy="2551511"/>
          </a:xfrm>
        </p:grpSpPr>
        <p:pic>
          <p:nvPicPr>
            <p:cNvPr id="113" name="LHeC-inner_dipol_sol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110" t="2321" r="1448" b="1314"/>
            <a:stretch>
              <a:fillRect/>
            </a:stretch>
          </p:blipFill>
          <p:spPr>
            <a:xfrm rot="21060000">
              <a:off x="179658" y="237302"/>
              <a:ext cx="3234929" cy="2551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8" extrusionOk="0">
                  <a:moveTo>
                    <a:pt x="6808" y="0"/>
                  </a:moveTo>
                  <a:lnTo>
                    <a:pt x="6151" y="383"/>
                  </a:lnTo>
                  <a:cubicBezTo>
                    <a:pt x="5789" y="593"/>
                    <a:pt x="5478" y="763"/>
                    <a:pt x="5462" y="763"/>
                  </a:cubicBezTo>
                  <a:cubicBezTo>
                    <a:pt x="5445" y="762"/>
                    <a:pt x="5317" y="718"/>
                    <a:pt x="5178" y="662"/>
                  </a:cubicBezTo>
                  <a:cubicBezTo>
                    <a:pt x="5039" y="606"/>
                    <a:pt x="4911" y="561"/>
                    <a:pt x="4895" y="561"/>
                  </a:cubicBezTo>
                  <a:cubicBezTo>
                    <a:pt x="4866" y="561"/>
                    <a:pt x="4498" y="767"/>
                    <a:pt x="2600" y="1854"/>
                  </a:cubicBezTo>
                  <a:lnTo>
                    <a:pt x="1953" y="2227"/>
                  </a:lnTo>
                  <a:lnTo>
                    <a:pt x="1381" y="3662"/>
                  </a:lnTo>
                  <a:cubicBezTo>
                    <a:pt x="1066" y="4452"/>
                    <a:pt x="625" y="5551"/>
                    <a:pt x="403" y="6108"/>
                  </a:cubicBezTo>
                  <a:lnTo>
                    <a:pt x="0" y="7119"/>
                  </a:lnTo>
                  <a:lnTo>
                    <a:pt x="64" y="7875"/>
                  </a:lnTo>
                  <a:cubicBezTo>
                    <a:pt x="99" y="8290"/>
                    <a:pt x="185" y="9257"/>
                    <a:pt x="254" y="10025"/>
                  </a:cubicBezTo>
                  <a:cubicBezTo>
                    <a:pt x="389" y="11511"/>
                    <a:pt x="395" y="11569"/>
                    <a:pt x="400" y="11758"/>
                  </a:cubicBezTo>
                  <a:lnTo>
                    <a:pt x="403" y="11879"/>
                  </a:lnTo>
                  <a:lnTo>
                    <a:pt x="827" y="12158"/>
                  </a:lnTo>
                  <a:cubicBezTo>
                    <a:pt x="1060" y="12312"/>
                    <a:pt x="1272" y="12463"/>
                    <a:pt x="1298" y="12491"/>
                  </a:cubicBezTo>
                  <a:cubicBezTo>
                    <a:pt x="1347" y="12541"/>
                    <a:pt x="1372" y="12729"/>
                    <a:pt x="1428" y="13549"/>
                  </a:cubicBezTo>
                  <a:lnTo>
                    <a:pt x="1442" y="13741"/>
                  </a:lnTo>
                  <a:lnTo>
                    <a:pt x="2907" y="14661"/>
                  </a:lnTo>
                  <a:cubicBezTo>
                    <a:pt x="3713" y="15168"/>
                    <a:pt x="4519" y="15669"/>
                    <a:pt x="4696" y="15773"/>
                  </a:cubicBezTo>
                  <a:cubicBezTo>
                    <a:pt x="4873" y="15877"/>
                    <a:pt x="5613" y="16312"/>
                    <a:pt x="6341" y="16737"/>
                  </a:cubicBezTo>
                  <a:cubicBezTo>
                    <a:pt x="7069" y="17162"/>
                    <a:pt x="7825" y="17602"/>
                    <a:pt x="8021" y="17718"/>
                  </a:cubicBezTo>
                  <a:cubicBezTo>
                    <a:pt x="8218" y="17834"/>
                    <a:pt x="8441" y="17966"/>
                    <a:pt x="8517" y="18010"/>
                  </a:cubicBezTo>
                  <a:cubicBezTo>
                    <a:pt x="8593" y="18055"/>
                    <a:pt x="9327" y="18487"/>
                    <a:pt x="10149" y="18968"/>
                  </a:cubicBezTo>
                  <a:cubicBezTo>
                    <a:pt x="10972" y="19449"/>
                    <a:pt x="11724" y="19889"/>
                    <a:pt x="11819" y="19946"/>
                  </a:cubicBezTo>
                  <a:cubicBezTo>
                    <a:pt x="12467" y="20334"/>
                    <a:pt x="14595" y="21572"/>
                    <a:pt x="14615" y="21572"/>
                  </a:cubicBezTo>
                  <a:cubicBezTo>
                    <a:pt x="14628" y="21571"/>
                    <a:pt x="14811" y="21366"/>
                    <a:pt x="15020" y="21118"/>
                  </a:cubicBezTo>
                  <a:cubicBezTo>
                    <a:pt x="15229" y="20870"/>
                    <a:pt x="15405" y="20668"/>
                    <a:pt x="15415" y="20668"/>
                  </a:cubicBezTo>
                  <a:cubicBezTo>
                    <a:pt x="15430" y="20668"/>
                    <a:pt x="16045" y="21015"/>
                    <a:pt x="16814" y="21457"/>
                  </a:cubicBezTo>
                  <a:cubicBezTo>
                    <a:pt x="16947" y="21534"/>
                    <a:pt x="17062" y="21597"/>
                    <a:pt x="17069" y="21598"/>
                  </a:cubicBezTo>
                  <a:cubicBezTo>
                    <a:pt x="17075" y="21600"/>
                    <a:pt x="17599" y="20940"/>
                    <a:pt x="18235" y="20134"/>
                  </a:cubicBezTo>
                  <a:lnTo>
                    <a:pt x="19387" y="18669"/>
                  </a:lnTo>
                  <a:lnTo>
                    <a:pt x="19504" y="18333"/>
                  </a:lnTo>
                  <a:cubicBezTo>
                    <a:pt x="19567" y="18148"/>
                    <a:pt x="19639" y="17938"/>
                    <a:pt x="19666" y="17866"/>
                  </a:cubicBezTo>
                  <a:cubicBezTo>
                    <a:pt x="19716" y="17728"/>
                    <a:pt x="19852" y="17334"/>
                    <a:pt x="19981" y="16956"/>
                  </a:cubicBezTo>
                  <a:cubicBezTo>
                    <a:pt x="20023" y="16833"/>
                    <a:pt x="20084" y="16657"/>
                    <a:pt x="20119" y="16563"/>
                  </a:cubicBezTo>
                  <a:cubicBezTo>
                    <a:pt x="20153" y="16468"/>
                    <a:pt x="20213" y="16293"/>
                    <a:pt x="20254" y="16173"/>
                  </a:cubicBezTo>
                  <a:cubicBezTo>
                    <a:pt x="20323" y="15969"/>
                    <a:pt x="20758" y="14719"/>
                    <a:pt x="21025" y="13956"/>
                  </a:cubicBezTo>
                  <a:lnTo>
                    <a:pt x="21144" y="13620"/>
                  </a:lnTo>
                  <a:lnTo>
                    <a:pt x="21234" y="12642"/>
                  </a:lnTo>
                  <a:cubicBezTo>
                    <a:pt x="21285" y="12104"/>
                    <a:pt x="21380" y="11112"/>
                    <a:pt x="21444" y="10438"/>
                  </a:cubicBezTo>
                  <a:cubicBezTo>
                    <a:pt x="21508" y="9764"/>
                    <a:pt x="21568" y="9096"/>
                    <a:pt x="21579" y="8953"/>
                  </a:cubicBezTo>
                  <a:lnTo>
                    <a:pt x="21600" y="8691"/>
                  </a:lnTo>
                  <a:lnTo>
                    <a:pt x="21364" y="8281"/>
                  </a:lnTo>
                  <a:cubicBezTo>
                    <a:pt x="21234" y="8055"/>
                    <a:pt x="21080" y="7784"/>
                    <a:pt x="21020" y="7680"/>
                  </a:cubicBezTo>
                  <a:cubicBezTo>
                    <a:pt x="20960" y="7576"/>
                    <a:pt x="20790" y="7280"/>
                    <a:pt x="20643" y="7021"/>
                  </a:cubicBezTo>
                  <a:lnTo>
                    <a:pt x="20376" y="6551"/>
                  </a:lnTo>
                  <a:lnTo>
                    <a:pt x="20132" y="6454"/>
                  </a:lnTo>
                  <a:cubicBezTo>
                    <a:pt x="19998" y="6402"/>
                    <a:pt x="19779" y="6318"/>
                    <a:pt x="19647" y="6266"/>
                  </a:cubicBezTo>
                  <a:lnTo>
                    <a:pt x="19406" y="6168"/>
                  </a:lnTo>
                  <a:lnTo>
                    <a:pt x="19210" y="5836"/>
                  </a:lnTo>
                  <a:cubicBezTo>
                    <a:pt x="19101" y="5653"/>
                    <a:pt x="18844" y="5223"/>
                    <a:pt x="18640" y="4878"/>
                  </a:cubicBezTo>
                  <a:lnTo>
                    <a:pt x="18269" y="4250"/>
                  </a:lnTo>
                  <a:lnTo>
                    <a:pt x="18078" y="4183"/>
                  </a:lnTo>
                  <a:cubicBezTo>
                    <a:pt x="17972" y="4145"/>
                    <a:pt x="17699" y="4042"/>
                    <a:pt x="17471" y="3958"/>
                  </a:cubicBezTo>
                  <a:cubicBezTo>
                    <a:pt x="17243" y="3873"/>
                    <a:pt x="16854" y="3730"/>
                    <a:pt x="16607" y="3638"/>
                  </a:cubicBezTo>
                  <a:cubicBezTo>
                    <a:pt x="16361" y="3547"/>
                    <a:pt x="15971" y="3401"/>
                    <a:pt x="15744" y="3316"/>
                  </a:cubicBezTo>
                  <a:cubicBezTo>
                    <a:pt x="15516" y="3231"/>
                    <a:pt x="15169" y="3103"/>
                    <a:pt x="14972" y="3030"/>
                  </a:cubicBezTo>
                  <a:cubicBezTo>
                    <a:pt x="14636" y="2906"/>
                    <a:pt x="14023" y="2677"/>
                    <a:pt x="13075" y="2325"/>
                  </a:cubicBezTo>
                  <a:cubicBezTo>
                    <a:pt x="12847" y="2240"/>
                    <a:pt x="12458" y="2097"/>
                    <a:pt x="12211" y="2006"/>
                  </a:cubicBezTo>
                  <a:cubicBezTo>
                    <a:pt x="11964" y="1914"/>
                    <a:pt x="11575" y="1772"/>
                    <a:pt x="11347" y="1686"/>
                  </a:cubicBezTo>
                  <a:cubicBezTo>
                    <a:pt x="11119" y="1601"/>
                    <a:pt x="10730" y="1455"/>
                    <a:pt x="10483" y="1364"/>
                  </a:cubicBezTo>
                  <a:cubicBezTo>
                    <a:pt x="10236" y="1272"/>
                    <a:pt x="9865" y="1133"/>
                    <a:pt x="9657" y="1055"/>
                  </a:cubicBezTo>
                  <a:cubicBezTo>
                    <a:pt x="9448" y="977"/>
                    <a:pt x="9039" y="827"/>
                    <a:pt x="8748" y="719"/>
                  </a:cubicBezTo>
                  <a:cubicBezTo>
                    <a:pt x="8456" y="611"/>
                    <a:pt x="8067" y="468"/>
                    <a:pt x="7884" y="400"/>
                  </a:cubicBezTo>
                  <a:cubicBezTo>
                    <a:pt x="7700" y="331"/>
                    <a:pt x="7383" y="213"/>
                    <a:pt x="7179" y="138"/>
                  </a:cubicBezTo>
                  <a:lnTo>
                    <a:pt x="680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14" name="Shape 114"/>
            <p:cNvSpPr/>
            <p:nvPr/>
          </p:nvSpPr>
          <p:spPr>
            <a:xfrm rot="900000">
              <a:off x="610518" y="1833383"/>
              <a:ext cx="2171701" cy="875453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2000" b="1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LHeC Detector</a:t>
              </a:r>
            </a:p>
          </p:txBody>
        </p:sp>
      </p:grpSp>
      <p:sp>
        <p:nvSpPr>
          <p:cNvPr id="116" name="Shape 116"/>
          <p:cNvSpPr/>
          <p:nvPr/>
        </p:nvSpPr>
        <p:spPr>
          <a:xfrm>
            <a:off x="2270852" y="5553199"/>
            <a:ext cx="2527125" cy="12311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4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Central Tracker</a:t>
            </a:r>
          </a:p>
          <a:p>
            <a:pPr marL="39066" defTabSz="642915">
              <a:buClr>
                <a:srgbClr val="FFFFFF"/>
              </a:buClr>
              <a:defRPr sz="12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circular-elliptical beam pipe </a:t>
            </a:r>
          </a:p>
          <a:p>
            <a:pPr marL="39066" defTabSz="642915">
              <a:buClr>
                <a:srgbClr val="FFFFFF"/>
              </a:buClr>
              <a:defRPr sz="12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4 layers Si-pixel </a:t>
            </a:r>
          </a:p>
          <a:p>
            <a:pPr marL="39066" defTabSz="642915">
              <a:buClr>
                <a:srgbClr val="FFFFFF"/>
              </a:buClr>
              <a:defRPr sz="12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5 layers Si-strixel</a:t>
            </a:r>
          </a:p>
          <a:p>
            <a:pPr marL="39066" defTabSz="642915">
              <a:buClr>
                <a:srgbClr val="FFFFFF"/>
              </a:buClr>
              <a:defRPr sz="10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dirty="0"/>
          </a:p>
          <a:p>
            <a:pPr marL="39066" defTabSz="642915">
              <a:buClr>
                <a:srgbClr val="FFFFFF"/>
              </a:buClr>
              <a:defRPr sz="10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(see Table of Detector Dimensions/Parameters)</a:t>
            </a:r>
          </a:p>
        </p:txBody>
      </p:sp>
      <p:sp>
        <p:nvSpPr>
          <p:cNvPr id="117" name="Shape 117"/>
          <p:cNvSpPr/>
          <p:nvPr/>
        </p:nvSpPr>
        <p:spPr>
          <a:xfrm>
            <a:off x="5601036" y="6316500"/>
            <a:ext cx="3227597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Length of Inner Solenoid  ~12m</a:t>
            </a:r>
          </a:p>
        </p:txBody>
      </p:sp>
      <p:sp>
        <p:nvSpPr>
          <p:cNvPr id="118" name="Shape 118"/>
          <p:cNvSpPr/>
          <p:nvPr/>
        </p:nvSpPr>
        <p:spPr>
          <a:xfrm>
            <a:off x="198197" y="72341"/>
            <a:ext cx="10015191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457184">
              <a:defRPr sz="33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800" dirty="0">
                <a:solidFill>
                  <a:srgbClr val="FF0000"/>
                </a:solidFill>
              </a:rPr>
              <a:t>FCC-he Detector Layout - </a:t>
            </a:r>
            <a:r>
              <a:rPr sz="2000" dirty="0">
                <a:solidFill>
                  <a:srgbClr val="FF0000"/>
                </a:solidFill>
              </a:rPr>
              <a:t>Scaled Version of LHeC Detector</a:t>
            </a:r>
          </a:p>
          <a:p>
            <a:pPr defTabSz="457184">
              <a:defRPr sz="33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dirty="0">
                <a:solidFill>
                  <a:srgbClr val="FF0000"/>
                </a:solidFill>
              </a:rPr>
              <a:t>Inner Dipoles and Solenoid</a:t>
            </a:r>
          </a:p>
        </p:txBody>
      </p:sp>
    </p:spTree>
    <p:extLst>
      <p:ext uri="{BB962C8B-B14F-4D97-AF65-F5344CB8AC3E}">
        <p14:creationId xmlns:p14="http://schemas.microsoft.com/office/powerpoint/2010/main" val="22261588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554"/>
            <a:ext cx="7772400" cy="67244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Introduction: </a:t>
            </a:r>
            <a:r>
              <a:rPr lang="en-US" sz="3200" dirty="0" smtClean="0">
                <a:solidFill>
                  <a:srgbClr val="000090"/>
                </a:solidFill>
                <a:latin typeface="Apple Chancery"/>
                <a:cs typeface="Apple Chancery"/>
              </a:rPr>
              <a:t>eh + </a:t>
            </a:r>
            <a:r>
              <a:rPr lang="en-US" sz="3200" dirty="0" err="1" smtClean="0">
                <a:solidFill>
                  <a:srgbClr val="000090"/>
                </a:solidFill>
                <a:latin typeface="Apple Chancery"/>
                <a:cs typeface="Apple Chancery"/>
              </a:rPr>
              <a:t>hh</a:t>
            </a:r>
            <a:endParaRPr lang="en-US" sz="3200" dirty="0">
              <a:solidFill>
                <a:srgbClr val="000090"/>
              </a:solidFill>
              <a:latin typeface="Apple Chancery"/>
              <a:cs typeface="Apple Chancer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52538"/>
            <a:ext cx="8115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the LHC, CERN has unique, highest energy and intensity hadron beams (p, </a:t>
            </a:r>
            <a:r>
              <a:rPr lang="en-US" dirty="0" err="1" smtClean="0"/>
              <a:t>Pb</a:t>
            </a:r>
            <a:r>
              <a:rPr lang="en-US" dirty="0" smtClean="0"/>
              <a:t>)</a:t>
            </a:r>
          </a:p>
          <a:p>
            <a:r>
              <a:rPr lang="en-US" dirty="0"/>
              <a:t>O</a:t>
            </a:r>
            <a:r>
              <a:rPr lang="en-US" dirty="0" smtClean="0"/>
              <a:t>bvious question, since Lausanne 1984, has been how to </a:t>
            </a:r>
            <a:r>
              <a:rPr lang="en-US" dirty="0" err="1" smtClean="0"/>
              <a:t>utilise</a:t>
            </a:r>
            <a:r>
              <a:rPr lang="en-US" dirty="0" smtClean="0"/>
              <a:t> these for </a:t>
            </a:r>
            <a:r>
              <a:rPr lang="en-US" dirty="0" smtClean="0">
                <a:latin typeface="Apple Chancery"/>
                <a:cs typeface="Apple Chancery"/>
              </a:rPr>
              <a:t>eh</a:t>
            </a:r>
            <a:r>
              <a:rPr lang="en-US" dirty="0" smtClean="0"/>
              <a:t> + why.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38" y="2498169"/>
            <a:ext cx="3755271" cy="268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682" y="1948870"/>
            <a:ext cx="2424976" cy="2813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0438" y="5185857"/>
            <a:ext cx="3775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Location of electron magnets in LHC tunnel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405862" y="4878080"/>
            <a:ext cx="3052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Dipole magnet prototypes built by BINP (</a:t>
            </a:r>
            <a:r>
              <a:rPr lang="en-US" sz="1200" dirty="0" err="1" smtClean="0"/>
              <a:t>foto</a:t>
            </a:r>
            <a:r>
              <a:rPr lang="en-US" sz="1200" dirty="0" smtClean="0"/>
              <a:t>)</a:t>
            </a:r>
          </a:p>
          <a:p>
            <a:r>
              <a:rPr lang="en-US" sz="1200" dirty="0"/>
              <a:t>a</a:t>
            </a:r>
            <a:r>
              <a:rPr lang="en-US" sz="1200" dirty="0" smtClean="0"/>
              <a:t>nd CERN (also in </a:t>
            </a:r>
            <a:r>
              <a:rPr lang="en-US" sz="1200" dirty="0" err="1" smtClean="0"/>
              <a:t>LHeC</a:t>
            </a:r>
            <a:r>
              <a:rPr lang="en-US" sz="1200" dirty="0" smtClean="0"/>
              <a:t> CDR), all met spec’s</a:t>
            </a:r>
          </a:p>
          <a:p>
            <a:r>
              <a:rPr lang="en-US" sz="1200" dirty="0" smtClean="0">
                <a:sym typeface="Wingdings"/>
              </a:rPr>
              <a:t> Much lighter and slimmer than LEP dipoles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96080" y="5802818"/>
            <a:ext cx="818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Conclusion for LH(e)C: electron accelerator better outside the main tunnel (HE LHC?)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3655" y="1779593"/>
            <a:ext cx="36602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CDR on </a:t>
            </a:r>
            <a:r>
              <a:rPr lang="en-US" sz="1600" dirty="0" err="1" smtClean="0">
                <a:solidFill>
                  <a:srgbClr val="000090"/>
                </a:solidFill>
                <a:latin typeface="Apple Chancery"/>
                <a:cs typeface="Apple Chancery"/>
              </a:rPr>
              <a:t>LHeC</a:t>
            </a:r>
            <a:r>
              <a:rPr lang="en-US" sz="1600" dirty="0" smtClean="0">
                <a:solidFill>
                  <a:srgbClr val="000090"/>
                </a:solidFill>
              </a:rPr>
              <a:t>: arXiv:1206.2913 (</a:t>
            </a:r>
            <a:r>
              <a:rPr lang="en-US" sz="1600" dirty="0" err="1" smtClean="0">
                <a:solidFill>
                  <a:srgbClr val="000090"/>
                </a:solidFill>
              </a:rPr>
              <a:t>J.Phys.G</a:t>
            </a:r>
            <a:r>
              <a:rPr lang="en-US" sz="1600" dirty="0" smtClean="0">
                <a:solidFill>
                  <a:srgbClr val="000090"/>
                </a:solidFill>
              </a:rPr>
              <a:t>)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600 refereed pages on </a:t>
            </a:r>
            <a:r>
              <a:rPr lang="en-US" sz="1600" dirty="0" err="1" smtClean="0">
                <a:solidFill>
                  <a:srgbClr val="000090"/>
                </a:solidFill>
              </a:rPr>
              <a:t>ep</a:t>
            </a:r>
            <a:r>
              <a:rPr lang="en-US" sz="1600" dirty="0" smtClean="0">
                <a:solidFill>
                  <a:srgbClr val="000090"/>
                </a:solidFill>
              </a:rPr>
              <a:t>/</a:t>
            </a:r>
            <a:r>
              <a:rPr lang="en-US" sz="1600" dirty="0" err="1" smtClean="0">
                <a:solidFill>
                  <a:srgbClr val="000090"/>
                </a:solidFill>
              </a:rPr>
              <a:t>eA</a:t>
            </a:r>
            <a:r>
              <a:rPr lang="en-US" sz="1600" dirty="0" smtClean="0">
                <a:solidFill>
                  <a:srgbClr val="000090"/>
                </a:solidFill>
              </a:rPr>
              <a:t> with LHC 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7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2"/>
          <p:cNvGrpSpPr/>
          <p:nvPr/>
        </p:nvGrpSpPr>
        <p:grpSpPr>
          <a:xfrm>
            <a:off x="580905" y="929269"/>
            <a:ext cx="7938323" cy="5830000"/>
            <a:chOff x="275656" y="376539"/>
            <a:chExt cx="11290058" cy="8291553"/>
          </a:xfrm>
        </p:grpSpPr>
        <p:pic>
          <p:nvPicPr>
            <p:cNvPr id="121" name="FCC-he-dipol_double-sol_outer-sol-3D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11" t="1769" r="1517" b="1409"/>
            <a:stretch>
              <a:fillRect/>
            </a:stretch>
          </p:blipFill>
          <p:spPr>
            <a:xfrm rot="240000">
              <a:off x="275656" y="376539"/>
              <a:ext cx="11085954" cy="829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93" extrusionOk="0">
                  <a:moveTo>
                    <a:pt x="5237" y="0"/>
                  </a:moveTo>
                  <a:cubicBezTo>
                    <a:pt x="5135" y="1"/>
                    <a:pt x="4992" y="32"/>
                    <a:pt x="4636" y="111"/>
                  </a:cubicBezTo>
                  <a:lnTo>
                    <a:pt x="4049" y="242"/>
                  </a:lnTo>
                  <a:lnTo>
                    <a:pt x="3481" y="774"/>
                  </a:lnTo>
                  <a:cubicBezTo>
                    <a:pt x="3168" y="1066"/>
                    <a:pt x="2883" y="1346"/>
                    <a:pt x="2847" y="1396"/>
                  </a:cubicBezTo>
                  <a:cubicBezTo>
                    <a:pt x="2811" y="1446"/>
                    <a:pt x="2669" y="1688"/>
                    <a:pt x="2530" y="1935"/>
                  </a:cubicBezTo>
                  <a:cubicBezTo>
                    <a:pt x="2253" y="2426"/>
                    <a:pt x="2256" y="2422"/>
                    <a:pt x="1780" y="2694"/>
                  </a:cubicBezTo>
                  <a:cubicBezTo>
                    <a:pt x="1582" y="2807"/>
                    <a:pt x="1559" y="2831"/>
                    <a:pt x="1517" y="2955"/>
                  </a:cubicBezTo>
                  <a:cubicBezTo>
                    <a:pt x="1492" y="3029"/>
                    <a:pt x="1407" y="3284"/>
                    <a:pt x="1329" y="3520"/>
                  </a:cubicBezTo>
                  <a:cubicBezTo>
                    <a:pt x="1251" y="3756"/>
                    <a:pt x="1157" y="4039"/>
                    <a:pt x="1119" y="4148"/>
                  </a:cubicBezTo>
                  <a:cubicBezTo>
                    <a:pt x="1082" y="4257"/>
                    <a:pt x="998" y="4510"/>
                    <a:pt x="933" y="4710"/>
                  </a:cubicBezTo>
                  <a:cubicBezTo>
                    <a:pt x="868" y="4910"/>
                    <a:pt x="785" y="5163"/>
                    <a:pt x="748" y="5272"/>
                  </a:cubicBezTo>
                  <a:cubicBezTo>
                    <a:pt x="610" y="5680"/>
                    <a:pt x="575" y="5781"/>
                    <a:pt x="389" y="6346"/>
                  </a:cubicBezTo>
                  <a:cubicBezTo>
                    <a:pt x="284" y="6664"/>
                    <a:pt x="166" y="7015"/>
                    <a:pt x="127" y="7128"/>
                  </a:cubicBezTo>
                  <a:cubicBezTo>
                    <a:pt x="24" y="7431"/>
                    <a:pt x="-2" y="7508"/>
                    <a:pt x="0" y="7646"/>
                  </a:cubicBezTo>
                  <a:cubicBezTo>
                    <a:pt x="0" y="7692"/>
                    <a:pt x="4" y="7745"/>
                    <a:pt x="9" y="7815"/>
                  </a:cubicBezTo>
                  <a:cubicBezTo>
                    <a:pt x="40" y="8256"/>
                    <a:pt x="102" y="9116"/>
                    <a:pt x="130" y="9484"/>
                  </a:cubicBezTo>
                  <a:cubicBezTo>
                    <a:pt x="144" y="9674"/>
                    <a:pt x="167" y="9987"/>
                    <a:pt x="181" y="10178"/>
                  </a:cubicBezTo>
                  <a:cubicBezTo>
                    <a:pt x="194" y="10369"/>
                    <a:pt x="210" y="10584"/>
                    <a:pt x="216" y="10657"/>
                  </a:cubicBezTo>
                  <a:cubicBezTo>
                    <a:pt x="221" y="10729"/>
                    <a:pt x="243" y="11042"/>
                    <a:pt x="265" y="11351"/>
                  </a:cubicBezTo>
                  <a:cubicBezTo>
                    <a:pt x="315" y="12065"/>
                    <a:pt x="349" y="12400"/>
                    <a:pt x="373" y="12423"/>
                  </a:cubicBezTo>
                  <a:cubicBezTo>
                    <a:pt x="384" y="12433"/>
                    <a:pt x="449" y="12491"/>
                    <a:pt x="517" y="12551"/>
                  </a:cubicBezTo>
                  <a:lnTo>
                    <a:pt x="642" y="12661"/>
                  </a:lnTo>
                  <a:lnTo>
                    <a:pt x="724" y="13178"/>
                  </a:lnTo>
                  <a:lnTo>
                    <a:pt x="807" y="13696"/>
                  </a:lnTo>
                  <a:lnTo>
                    <a:pt x="1177" y="14517"/>
                  </a:lnTo>
                  <a:lnTo>
                    <a:pt x="1547" y="15338"/>
                  </a:lnTo>
                  <a:lnTo>
                    <a:pt x="1804" y="15558"/>
                  </a:lnTo>
                  <a:cubicBezTo>
                    <a:pt x="1945" y="15679"/>
                    <a:pt x="2163" y="15866"/>
                    <a:pt x="2286" y="15972"/>
                  </a:cubicBezTo>
                  <a:lnTo>
                    <a:pt x="2510" y="16165"/>
                  </a:lnTo>
                  <a:lnTo>
                    <a:pt x="4813" y="17086"/>
                  </a:lnTo>
                  <a:cubicBezTo>
                    <a:pt x="6080" y="17593"/>
                    <a:pt x="7166" y="18029"/>
                    <a:pt x="7227" y="18055"/>
                  </a:cubicBezTo>
                  <a:cubicBezTo>
                    <a:pt x="7288" y="18080"/>
                    <a:pt x="7962" y="18351"/>
                    <a:pt x="8723" y="18655"/>
                  </a:cubicBezTo>
                  <a:cubicBezTo>
                    <a:pt x="9485" y="18960"/>
                    <a:pt x="11448" y="19747"/>
                    <a:pt x="13087" y="20406"/>
                  </a:cubicBezTo>
                  <a:cubicBezTo>
                    <a:pt x="14726" y="21065"/>
                    <a:pt x="16089" y="21599"/>
                    <a:pt x="16117" y="21593"/>
                  </a:cubicBezTo>
                  <a:cubicBezTo>
                    <a:pt x="16547" y="21491"/>
                    <a:pt x="16759" y="21437"/>
                    <a:pt x="16796" y="21418"/>
                  </a:cubicBezTo>
                  <a:cubicBezTo>
                    <a:pt x="16893" y="21368"/>
                    <a:pt x="17590" y="20469"/>
                    <a:pt x="17690" y="20264"/>
                  </a:cubicBezTo>
                  <a:cubicBezTo>
                    <a:pt x="17746" y="20150"/>
                    <a:pt x="17801" y="20057"/>
                    <a:pt x="17813" y="20057"/>
                  </a:cubicBezTo>
                  <a:cubicBezTo>
                    <a:pt x="17825" y="20057"/>
                    <a:pt x="18010" y="20123"/>
                    <a:pt x="18224" y="20203"/>
                  </a:cubicBezTo>
                  <a:cubicBezTo>
                    <a:pt x="18438" y="20284"/>
                    <a:pt x="18614" y="20348"/>
                    <a:pt x="18616" y="20344"/>
                  </a:cubicBezTo>
                  <a:cubicBezTo>
                    <a:pt x="18635" y="20306"/>
                    <a:pt x="19165" y="19362"/>
                    <a:pt x="19565" y="18653"/>
                  </a:cubicBezTo>
                  <a:cubicBezTo>
                    <a:pt x="19842" y="18163"/>
                    <a:pt x="20084" y="17709"/>
                    <a:pt x="20101" y="17645"/>
                  </a:cubicBezTo>
                  <a:cubicBezTo>
                    <a:pt x="20118" y="17582"/>
                    <a:pt x="20200" y="17239"/>
                    <a:pt x="20284" y="16885"/>
                  </a:cubicBezTo>
                  <a:cubicBezTo>
                    <a:pt x="20367" y="16530"/>
                    <a:pt x="20444" y="16204"/>
                    <a:pt x="20456" y="16158"/>
                  </a:cubicBezTo>
                  <a:cubicBezTo>
                    <a:pt x="20468" y="16113"/>
                    <a:pt x="20550" y="15771"/>
                    <a:pt x="20638" y="15399"/>
                  </a:cubicBezTo>
                  <a:cubicBezTo>
                    <a:pt x="20992" y="13905"/>
                    <a:pt x="21108" y="13419"/>
                    <a:pt x="21177" y="13135"/>
                  </a:cubicBezTo>
                  <a:cubicBezTo>
                    <a:pt x="21218" y="12967"/>
                    <a:pt x="21260" y="12699"/>
                    <a:pt x="21273" y="12516"/>
                  </a:cubicBezTo>
                  <a:cubicBezTo>
                    <a:pt x="21308" y="12049"/>
                    <a:pt x="21343" y="11568"/>
                    <a:pt x="21372" y="11153"/>
                  </a:cubicBezTo>
                  <a:cubicBezTo>
                    <a:pt x="21386" y="10953"/>
                    <a:pt x="21419" y="10492"/>
                    <a:pt x="21446" y="10129"/>
                  </a:cubicBezTo>
                  <a:cubicBezTo>
                    <a:pt x="21472" y="9765"/>
                    <a:pt x="21510" y="9237"/>
                    <a:pt x="21530" y="8955"/>
                  </a:cubicBezTo>
                  <a:cubicBezTo>
                    <a:pt x="21550" y="8674"/>
                    <a:pt x="21574" y="8317"/>
                    <a:pt x="21583" y="8163"/>
                  </a:cubicBezTo>
                  <a:lnTo>
                    <a:pt x="21598" y="7882"/>
                  </a:lnTo>
                  <a:lnTo>
                    <a:pt x="21371" y="7122"/>
                  </a:lnTo>
                  <a:cubicBezTo>
                    <a:pt x="21247" y="6704"/>
                    <a:pt x="21088" y="6173"/>
                    <a:pt x="21019" y="5942"/>
                  </a:cubicBezTo>
                  <a:lnTo>
                    <a:pt x="20893" y="5522"/>
                  </a:lnTo>
                  <a:lnTo>
                    <a:pt x="20779" y="5490"/>
                  </a:lnTo>
                  <a:cubicBezTo>
                    <a:pt x="20717" y="5472"/>
                    <a:pt x="20590" y="5440"/>
                    <a:pt x="20498" y="5419"/>
                  </a:cubicBezTo>
                  <a:cubicBezTo>
                    <a:pt x="20312" y="5376"/>
                    <a:pt x="20284" y="5332"/>
                    <a:pt x="20284" y="5103"/>
                  </a:cubicBezTo>
                  <a:cubicBezTo>
                    <a:pt x="20284" y="5040"/>
                    <a:pt x="20213" y="4760"/>
                    <a:pt x="20125" y="4470"/>
                  </a:cubicBezTo>
                  <a:cubicBezTo>
                    <a:pt x="19839" y="3529"/>
                    <a:pt x="19895" y="3646"/>
                    <a:pt x="19595" y="3398"/>
                  </a:cubicBezTo>
                  <a:cubicBezTo>
                    <a:pt x="19449" y="3278"/>
                    <a:pt x="19303" y="3163"/>
                    <a:pt x="19269" y="3143"/>
                  </a:cubicBezTo>
                  <a:cubicBezTo>
                    <a:pt x="19235" y="3123"/>
                    <a:pt x="17677" y="2765"/>
                    <a:pt x="15807" y="2348"/>
                  </a:cubicBezTo>
                  <a:cubicBezTo>
                    <a:pt x="11684" y="1429"/>
                    <a:pt x="5679" y="86"/>
                    <a:pt x="5415" y="25"/>
                  </a:cubicBezTo>
                  <a:cubicBezTo>
                    <a:pt x="5344" y="8"/>
                    <a:pt x="5298" y="-1"/>
                    <a:pt x="52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22" name="Shape 122"/>
            <p:cNvSpPr/>
            <p:nvPr/>
          </p:nvSpPr>
          <p:spPr>
            <a:xfrm rot="240000">
              <a:off x="10778434" y="5662381"/>
              <a:ext cx="787280" cy="483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algn="l" defTabSz="1295400">
                <a:spcBef>
                  <a:spcPts val="900"/>
                </a:spcBef>
                <a:buClr>
                  <a:srgbClr val="4777B9"/>
                </a:buClr>
                <a:buFont typeface="Arial"/>
                <a:defRPr sz="24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p/A</a:t>
              </a:r>
            </a:p>
          </p:txBody>
        </p:sp>
        <p:sp>
          <p:nvSpPr>
            <p:cNvPr id="123" name="Shape 123"/>
            <p:cNvSpPr/>
            <p:nvPr/>
          </p:nvSpPr>
          <p:spPr>
            <a:xfrm>
              <a:off x="9448055" y="5413673"/>
              <a:ext cx="1298506" cy="395898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1519817" y="2979167"/>
              <a:ext cx="1409195" cy="425767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240000">
              <a:off x="1056376" y="2663956"/>
              <a:ext cx="787280" cy="524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algn="l" defTabSz="1295400">
                <a:spcBef>
                  <a:spcPts val="900"/>
                </a:spcBef>
                <a:buClr>
                  <a:srgbClr val="4777B9"/>
                </a:buClr>
                <a:buFont typeface="Arial"/>
                <a:defRPr sz="24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e∓</a:t>
              </a:r>
            </a:p>
          </p:txBody>
        </p:sp>
        <p:sp>
          <p:nvSpPr>
            <p:cNvPr id="126" name="Shape 126"/>
            <p:cNvSpPr/>
            <p:nvPr/>
          </p:nvSpPr>
          <p:spPr>
            <a:xfrm>
              <a:off x="2576527" y="2978528"/>
              <a:ext cx="1298278" cy="853566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39066" defTabSz="642915">
                <a:defRPr sz="13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Fwd-HCalo </a:t>
              </a:r>
            </a:p>
            <a:p>
              <a:pPr marL="39066" defTabSz="642915">
                <a:defRPr sz="13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Insert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3666697" y="3293081"/>
              <a:ext cx="1369303" cy="48149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39066" defTabSz="642915">
                <a:buClr>
                  <a:srgbClr val="FFFFFF"/>
                </a:buClr>
                <a:defRPr sz="11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Electromagn.-</a:t>
              </a:r>
            </a:p>
            <a:p>
              <a:pPr marL="39066" defTabSz="642915">
                <a:buClr>
                  <a:srgbClr val="FFFFFF"/>
                </a:buClr>
                <a:defRPr sz="11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Fwd-Endcap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4534924" y="3943729"/>
              <a:ext cx="1143001" cy="569045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4013"/>
                </a:buClr>
                <a:buFont typeface="Arial"/>
                <a:defRPr sz="13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Fwd  Tracker</a:t>
              </a:r>
            </a:p>
          </p:txBody>
        </p:sp>
        <p:sp>
          <p:nvSpPr>
            <p:cNvPr id="129" name="Shape 129"/>
            <p:cNvSpPr/>
            <p:nvPr/>
          </p:nvSpPr>
          <p:spPr>
            <a:xfrm>
              <a:off x="7036824" y="4718429"/>
              <a:ext cx="1143001" cy="569045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4013"/>
                </a:buClr>
                <a:buFont typeface="Arial"/>
                <a:defRPr sz="13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Bwd  Tracker</a:t>
              </a:r>
            </a:p>
          </p:txBody>
        </p:sp>
        <p:sp>
          <p:nvSpPr>
            <p:cNvPr id="130" name="Shape 130"/>
            <p:cNvSpPr/>
            <p:nvPr/>
          </p:nvSpPr>
          <p:spPr>
            <a:xfrm>
              <a:off x="7959297" y="5337780"/>
              <a:ext cx="1056668" cy="96299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39066" defTabSz="642915">
                <a:buClr>
                  <a:srgbClr val="FFFFFF"/>
                </a:buClr>
                <a:defRPr sz="11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Electromagn.-</a:t>
              </a:r>
            </a:p>
            <a:p>
              <a:pPr marL="39066" defTabSz="642915">
                <a:buClr>
                  <a:srgbClr val="FFFFFF"/>
                </a:buClr>
                <a:defRPr sz="11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Fwd-Endcap</a:t>
              </a:r>
            </a:p>
          </p:txBody>
        </p:sp>
        <p:sp>
          <p:nvSpPr>
            <p:cNvPr id="131" name="Shape 131"/>
            <p:cNvSpPr/>
            <p:nvPr/>
          </p:nvSpPr>
          <p:spPr>
            <a:xfrm>
              <a:off x="8634428" y="4947028"/>
              <a:ext cx="1298278" cy="853566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39066" defTabSz="642915">
                <a:defRPr sz="13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Bwd-HCalo </a:t>
              </a:r>
            </a:p>
            <a:p>
              <a:pPr marL="39066" defTabSz="642915">
                <a:defRPr sz="13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Insert</a:t>
              </a:r>
            </a:p>
          </p:txBody>
        </p:sp>
        <p:sp>
          <p:nvSpPr>
            <p:cNvPr id="132" name="Shape 132"/>
            <p:cNvSpPr/>
            <p:nvPr/>
          </p:nvSpPr>
          <p:spPr>
            <a:xfrm>
              <a:off x="5152024" y="2959479"/>
              <a:ext cx="4523175" cy="393954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55563" algn="l" defTabSz="914400">
                <a:buClr>
                  <a:srgbClr val="FFFFFF"/>
                </a:buClr>
                <a:defRPr sz="18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Hadronic Barrel Calorimeter</a:t>
              </a:r>
            </a:p>
          </p:txBody>
        </p:sp>
        <p:sp>
          <p:nvSpPr>
            <p:cNvPr id="133" name="Shape 133"/>
            <p:cNvSpPr/>
            <p:nvPr/>
          </p:nvSpPr>
          <p:spPr>
            <a:xfrm>
              <a:off x="2662220" y="1670193"/>
              <a:ext cx="1988845" cy="78790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39066" defTabSz="642915">
                <a:buClr>
                  <a:srgbClr val="FFFFFF"/>
                </a:buClr>
                <a:defRPr sz="18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Hadron</a:t>
              </a:r>
            </a:p>
            <a:p>
              <a:pPr marL="39066" defTabSz="642915">
                <a:buClr>
                  <a:srgbClr val="FFFFFF"/>
                </a:buClr>
                <a:defRPr sz="18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Fwd-Endcap</a:t>
              </a:r>
            </a:p>
          </p:txBody>
        </p:sp>
        <p:sp>
          <p:nvSpPr>
            <p:cNvPr id="134" name="Shape 134"/>
            <p:cNvSpPr/>
            <p:nvPr/>
          </p:nvSpPr>
          <p:spPr>
            <a:xfrm>
              <a:off x="8453420" y="3665010"/>
              <a:ext cx="2026676" cy="78790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39066" defTabSz="642915">
                <a:buClr>
                  <a:srgbClr val="FFFFFF"/>
                </a:buClr>
                <a:defRPr sz="18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Hadron</a:t>
              </a:r>
            </a:p>
            <a:p>
              <a:pPr marL="39066" defTabSz="642915">
                <a:buClr>
                  <a:srgbClr val="FFFFFF"/>
                </a:buClr>
                <a:defRPr sz="18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Bwd-Endcap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5672211" y="1764078"/>
              <a:ext cx="2171700" cy="1050544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2400" b="1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Muon Detector</a:t>
              </a:r>
            </a:p>
          </p:txBody>
        </p:sp>
        <p:sp>
          <p:nvSpPr>
            <p:cNvPr id="136" name="Shape 136"/>
            <p:cNvSpPr/>
            <p:nvPr/>
          </p:nvSpPr>
          <p:spPr>
            <a:xfrm>
              <a:off x="6146236" y="4343834"/>
              <a:ext cx="747783" cy="48149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39066" defTabSz="642915">
                <a:buClr>
                  <a:srgbClr val="FFFFFF"/>
                </a:buClr>
                <a:defRPr sz="11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Central</a:t>
              </a:r>
            </a:p>
            <a:p>
              <a:pPr marL="39066" defTabSz="642915">
                <a:buClr>
                  <a:srgbClr val="FFFFFF"/>
                </a:buClr>
                <a:defRPr sz="11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Tracker</a:t>
              </a:r>
            </a:p>
          </p:txBody>
        </p:sp>
        <p:sp>
          <p:nvSpPr>
            <p:cNvPr id="137" name="Shape 137"/>
            <p:cNvSpPr/>
            <p:nvPr/>
          </p:nvSpPr>
          <p:spPr>
            <a:xfrm rot="1020000">
              <a:off x="8877165" y="4561243"/>
              <a:ext cx="812801" cy="262636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1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Dipole</a:t>
              </a:r>
            </a:p>
          </p:txBody>
        </p:sp>
        <p:sp>
          <p:nvSpPr>
            <p:cNvPr id="138" name="Shape 138"/>
            <p:cNvSpPr/>
            <p:nvPr/>
          </p:nvSpPr>
          <p:spPr>
            <a:xfrm rot="1020000">
              <a:off x="3352666" y="2777814"/>
              <a:ext cx="812801" cy="262636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1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Dipole</a:t>
              </a:r>
            </a:p>
          </p:txBody>
        </p:sp>
        <p:sp>
          <p:nvSpPr>
            <p:cNvPr id="139" name="Shape 139"/>
            <p:cNvSpPr/>
            <p:nvPr/>
          </p:nvSpPr>
          <p:spPr>
            <a:xfrm rot="1020000">
              <a:off x="6237510" y="3717189"/>
              <a:ext cx="1041104" cy="262636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1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Solenoid</a:t>
              </a:r>
            </a:p>
          </p:txBody>
        </p:sp>
        <p:sp>
          <p:nvSpPr>
            <p:cNvPr id="140" name="Shape 140"/>
            <p:cNvSpPr/>
            <p:nvPr/>
          </p:nvSpPr>
          <p:spPr>
            <a:xfrm rot="1080000">
              <a:off x="4410718" y="4652937"/>
              <a:ext cx="3082325" cy="262636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55563" algn="l" defTabSz="914400">
                <a:buClr>
                  <a:srgbClr val="FFFFFF"/>
                </a:buClr>
                <a:defRPr sz="1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Electromagnetic Calorimeter</a:t>
              </a:r>
            </a:p>
          </p:txBody>
        </p:sp>
        <p:sp>
          <p:nvSpPr>
            <p:cNvPr id="141" name="Shape 141"/>
            <p:cNvSpPr/>
            <p:nvPr/>
          </p:nvSpPr>
          <p:spPr>
            <a:xfrm rot="840000">
              <a:off x="6372723" y="997400"/>
              <a:ext cx="1246445" cy="5252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1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Outer Solenoid</a:t>
              </a:r>
            </a:p>
          </p:txBody>
        </p:sp>
      </p:grpSp>
      <p:sp>
        <p:nvSpPr>
          <p:cNvPr id="143" name="Shape 143"/>
          <p:cNvSpPr/>
          <p:nvPr/>
        </p:nvSpPr>
        <p:spPr>
          <a:xfrm>
            <a:off x="105621" y="5710106"/>
            <a:ext cx="3227596" cy="8309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Length of Inner Solenoid  ~12m</a:t>
            </a:r>
          </a:p>
          <a:p>
            <a:pPr marL="39066" defTabSz="642915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Length of Outer Solenoid ~19m</a:t>
            </a:r>
          </a:p>
          <a:p>
            <a:pPr marL="39066" defTabSz="642915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Radius               “              ~6m</a:t>
            </a:r>
          </a:p>
        </p:txBody>
      </p:sp>
      <p:sp>
        <p:nvSpPr>
          <p:cNvPr id="146" name="Shape 146"/>
          <p:cNvSpPr/>
          <p:nvPr/>
        </p:nvSpPr>
        <p:spPr>
          <a:xfrm>
            <a:off x="673145" y="50114"/>
            <a:ext cx="7270116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defTabSz="457184">
              <a:defRPr sz="33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800" dirty="0">
                <a:solidFill>
                  <a:srgbClr val="FF0000"/>
                </a:solidFill>
              </a:rPr>
              <a:t>FCC-he Detector Layout - </a:t>
            </a:r>
            <a:r>
              <a:rPr sz="2000" dirty="0">
                <a:solidFill>
                  <a:srgbClr val="FF0000"/>
                </a:solidFill>
              </a:rPr>
              <a:t>Scaled Version of LHeC Detector</a:t>
            </a:r>
          </a:p>
          <a:p>
            <a:pPr defTabSz="457184">
              <a:defRPr sz="33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dirty="0">
                <a:solidFill>
                  <a:srgbClr val="FF0000"/>
                </a:solidFill>
              </a:rPr>
              <a:t>Inner Dipoles and Solenoid + Outer Solenoid </a:t>
            </a:r>
          </a:p>
        </p:txBody>
      </p:sp>
    </p:spTree>
    <p:extLst>
      <p:ext uri="{BB962C8B-B14F-4D97-AF65-F5344CB8AC3E}">
        <p14:creationId xmlns:p14="http://schemas.microsoft.com/office/powerpoint/2010/main" val="10550055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180"/>
            <a:ext cx="7772400" cy="81545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FCC-eh: Tracker, Calorimeters and Steps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9144000" cy="3507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36" y="5181240"/>
            <a:ext cx="89249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</a:t>
            </a:r>
            <a:r>
              <a:rPr lang="en-US" smtClean="0"/>
              <a:t>to detector design</a:t>
            </a:r>
            <a:r>
              <a:rPr lang="en-US" dirty="0" smtClean="0"/>
              <a:t>: HERA, ATLAS/</a:t>
            </a:r>
            <a:r>
              <a:rPr lang="en-US" dirty="0" err="1" smtClean="0"/>
              <a:t>CMS+their</a:t>
            </a:r>
            <a:r>
              <a:rPr lang="en-US" dirty="0" smtClean="0"/>
              <a:t> upgrades, CALICE, </a:t>
            </a:r>
            <a:r>
              <a:rPr lang="en-US" dirty="0" err="1" smtClean="0"/>
              <a:t>LHeC</a:t>
            </a:r>
            <a:r>
              <a:rPr lang="en-US" dirty="0" smtClean="0"/>
              <a:t> (CDR and update)</a:t>
            </a:r>
          </a:p>
          <a:p>
            <a:endParaRPr lang="en-US" dirty="0"/>
          </a:p>
          <a:p>
            <a:r>
              <a:rPr lang="en-US" dirty="0" smtClean="0"/>
              <a:t>At FCC-eh unlike </a:t>
            </a:r>
            <a:r>
              <a:rPr lang="en-US" dirty="0" err="1" smtClean="0"/>
              <a:t>LHeC</a:t>
            </a:r>
            <a:r>
              <a:rPr lang="en-US" dirty="0" smtClean="0"/>
              <a:t> we think </a:t>
            </a:r>
            <a:r>
              <a:rPr lang="en-US" dirty="0" err="1" smtClean="0"/>
              <a:t>muon</a:t>
            </a:r>
            <a:r>
              <a:rPr lang="en-US" dirty="0" smtClean="0"/>
              <a:t> momentum measurement is vital (H-</a:t>
            </a:r>
            <a:r>
              <a:rPr lang="en-US" dirty="0" err="1" smtClean="0"/>
              <a:t>μμ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Next steps: final choice of CDR technology, IR integration, joint eh-</a:t>
            </a:r>
            <a:r>
              <a:rPr lang="en-US" dirty="0" err="1" smtClean="0"/>
              <a:t>hh</a:t>
            </a:r>
            <a:r>
              <a:rPr lang="en-US" dirty="0" smtClean="0"/>
              <a:t> consideration,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9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208"/>
            <a:ext cx="9144000" cy="6199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173" y="302657"/>
            <a:ext cx="7772400" cy="8900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94934" y="665929"/>
            <a:ext cx="83920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PERLE at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Orsay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LAL/INP)  Collaboration: BINP, CERN,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Daresbury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/Liverpool,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Jlab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Orsay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3 turns, 2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Linacs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400 MeV, 15mA, 802 MHz, Energy Recovery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Linac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facility</a:t>
            </a:r>
          </a:p>
          <a:p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-Demonstrator of ERL for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ep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at LHC/FCC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-SCRF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Beam based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evelopment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acility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-Low E electron and photon beam physics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-High intensity: O(100) x ELI 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5791" y="5453402"/>
            <a:ext cx="462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See also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https:/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/indico.lal.in2p3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.fr/event/3428/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627" y="24541"/>
            <a:ext cx="8148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</a:rPr>
              <a:t>owerful </a:t>
            </a:r>
            <a:r>
              <a:rPr lang="en-US" sz="2800" b="1" dirty="0" smtClean="0">
                <a:solidFill>
                  <a:srgbClr val="254061"/>
                </a:solidFill>
              </a:rPr>
              <a:t>ERL</a:t>
            </a:r>
            <a:r>
              <a:rPr lang="en-US" sz="2800" b="1" dirty="0" smtClean="0">
                <a:solidFill>
                  <a:srgbClr val="FF0000"/>
                </a:solidFill>
              </a:rPr>
              <a:t> for </a:t>
            </a:r>
            <a:r>
              <a:rPr lang="en-US" sz="2800" b="1" dirty="0" smtClean="0">
                <a:solidFill>
                  <a:srgbClr val="254061"/>
                </a:solidFill>
              </a:rPr>
              <a:t>E</a:t>
            </a:r>
            <a:r>
              <a:rPr lang="en-US" sz="2800" b="1" dirty="0" smtClean="0">
                <a:solidFill>
                  <a:srgbClr val="FF0000"/>
                </a:solidFill>
              </a:rPr>
              <a:t>xperiments (</a:t>
            </a:r>
            <a:r>
              <a:rPr lang="en-US" sz="2800" b="1" dirty="0" err="1" smtClean="0">
                <a:solidFill>
                  <a:srgbClr val="FF0000"/>
                </a:solidFill>
              </a:rPr>
              <a:t>ep,γp</a:t>
            </a:r>
            <a:r>
              <a:rPr lang="en-US" sz="2800" b="1" dirty="0" smtClean="0">
                <a:solidFill>
                  <a:srgbClr val="FF0000"/>
                </a:solidFill>
              </a:rPr>
              <a:t>): </a:t>
            </a:r>
            <a:r>
              <a:rPr lang="en-US" sz="2800" b="1" dirty="0" smtClean="0">
                <a:solidFill>
                  <a:srgbClr val="254061"/>
                </a:solidFill>
              </a:rPr>
              <a:t>PERLE</a:t>
            </a:r>
            <a:r>
              <a:rPr lang="en-US" sz="2800" b="1" dirty="0" smtClean="0">
                <a:solidFill>
                  <a:srgbClr val="FF0000"/>
                </a:solidFill>
              </a:rPr>
              <a:t> at </a:t>
            </a:r>
            <a:r>
              <a:rPr lang="en-US" sz="2800" b="1" dirty="0" err="1" smtClean="0">
                <a:solidFill>
                  <a:srgbClr val="FF0000"/>
                </a:solidFill>
              </a:rPr>
              <a:t>Orsay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5791" y="4807071"/>
            <a:ext cx="4462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CDR to appear in J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Phys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G [arXiv:1705. 08783] 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121482"/>
            <a:ext cx="9144000" cy="736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1573" y="5787452"/>
            <a:ext cx="749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DDD9C3"/>
                </a:solidFill>
              </a:rPr>
              <a:t>A.Bogacz</a:t>
            </a:r>
            <a:endParaRPr lang="en-US" sz="1200" dirty="0">
              <a:solidFill>
                <a:srgbClr val="DDD9C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1196" y="3197412"/>
            <a:ext cx="121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5.5 x 24m</a:t>
            </a:r>
            <a:r>
              <a:rPr lang="en-US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baseline="30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8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2026"/>
            <a:ext cx="7772400" cy="67244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Site of PERLE at LAL/IPN </a:t>
            </a:r>
            <a:r>
              <a:rPr lang="en-US" sz="2800" dirty="0" err="1" smtClean="0"/>
              <a:t>Orsay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66" y="680573"/>
            <a:ext cx="8605252" cy="58935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2929" y="6574121"/>
            <a:ext cx="3319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Described in PERLE CDR: </a:t>
            </a:r>
            <a:r>
              <a:rPr lang="en-US" sz="1400" dirty="0">
                <a:solidFill>
                  <a:srgbClr val="000090"/>
                </a:solidFill>
              </a:rPr>
              <a:t>arXiv:1705. 08783</a:t>
            </a:r>
          </a:p>
        </p:txBody>
      </p:sp>
    </p:spTree>
    <p:extLst>
      <p:ext uri="{BB962C8B-B14F-4D97-AF65-F5344CB8AC3E}">
        <p14:creationId xmlns:p14="http://schemas.microsoft.com/office/powerpoint/2010/main" val="78420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9328" y="1234598"/>
            <a:ext cx="1545778" cy="210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8229600" cy="365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>
                <a:latin typeface="Calibri Light" pitchFamily="34" charset="0"/>
              </a:rPr>
              <a:t>802 MHz Cavity Fabrication Status</a:t>
            </a:r>
            <a:endParaRPr lang="en-US" altLang="en-US" sz="3600" dirty="0" smtClean="0">
              <a:latin typeface="Calibri Light" pitchFamily="34" charset="0"/>
            </a:endParaRPr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3318295" y="5355313"/>
            <a:ext cx="2133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97BB4-60D6-4577-958F-83A6D0402CBE}" type="datetime1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29.05.17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3318295" y="5606138"/>
            <a:ext cx="2133600" cy="190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9F3621-A522-4A97-A41F-153389EF783E}" type="slidenum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62" y="1408900"/>
            <a:ext cx="2093271" cy="231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593458" y="2441494"/>
            <a:ext cx="2500624" cy="123709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1800" dirty="0" smtClean="0">
                <a:latin typeface="Calibri Light" panose="020F0302020204030204" pitchFamily="34" charset="0"/>
              </a:rPr>
              <a:t>Deep-drawn 802 MHz Nb and Cu half-cells (Status April ‘17)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32209" y="2934831"/>
            <a:ext cx="4423481" cy="39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r>
              <a:rPr lang="en-US" altLang="en-US" sz="1800" dirty="0" smtClean="0">
                <a:latin typeface="Calibri Light" panose="020F0302020204030204" pitchFamily="34" charset="0"/>
              </a:rPr>
              <a:t>802 MHz deep-drawing die set and machining fixtures (completed)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35" y="1410776"/>
            <a:ext cx="1904073" cy="157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3505200" y="6482161"/>
            <a:ext cx="2133600" cy="190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8492CE-25FC-45B8-AB76-4835016623EE}" type="slidenum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28" y="3822421"/>
            <a:ext cx="1772494" cy="170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4" y="3822420"/>
            <a:ext cx="3214082" cy="170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99664" y="5650848"/>
            <a:ext cx="6598694" cy="59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 sz="1800" dirty="0" smtClean="0">
                <a:latin typeface="Calibri Light" panose="020F0302020204030204" pitchFamily="34" charset="0"/>
              </a:rPr>
              <a:t>Rolling of beam tubes and EBW before machining (completed), </a:t>
            </a:r>
            <a:br>
              <a:rPr lang="en-US" altLang="en-US" sz="1800" dirty="0" smtClean="0">
                <a:latin typeface="Calibri Light" panose="020F0302020204030204" pitchFamily="34" charset="0"/>
              </a:rPr>
            </a:br>
            <a:r>
              <a:rPr lang="en-US" altLang="en-US" sz="1800" dirty="0" smtClean="0">
                <a:latin typeface="Calibri Light" panose="020F0302020204030204" pitchFamily="34" charset="0"/>
              </a:rPr>
              <a:t>beam tubes are being machined (to be completed soon, 05/17) 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961521" y="3792231"/>
            <a:ext cx="1905399" cy="6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 sz="1800" dirty="0" smtClean="0">
                <a:latin typeface="Calibri Light" panose="020F0302020204030204" pitchFamily="34" charset="0"/>
              </a:rPr>
              <a:t>NbTi flanges</a:t>
            </a:r>
            <a:br>
              <a:rPr lang="en-US" altLang="en-US" sz="1800" dirty="0" smtClean="0">
                <a:latin typeface="Calibri Light" panose="020F0302020204030204" pitchFamily="34" charset="0"/>
              </a:rPr>
            </a:br>
            <a:r>
              <a:rPr lang="en-US" altLang="en-US" sz="1800" dirty="0" smtClean="0">
                <a:latin typeface="Calibri Light" panose="020F0302020204030204" pitchFamily="34" charset="0"/>
              </a:rPr>
              <a:t>(completed)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949398" y="5534698"/>
            <a:ext cx="2174433" cy="61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 sz="1800" dirty="0" smtClean="0">
                <a:latin typeface="Calibri Light" panose="020F0302020204030204" pitchFamily="34" charset="0"/>
              </a:rPr>
              <a:t>RF test hardware for  OD = 6.5” flanges available</a:t>
            </a: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53" y="4409751"/>
            <a:ext cx="1052997" cy="104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086" y="3822421"/>
            <a:ext cx="1628041" cy="17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294" y="850727"/>
            <a:ext cx="8276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802 MHZ </a:t>
            </a:r>
            <a:r>
              <a:rPr lang="en-US" sz="2800" dirty="0" err="1" smtClean="0"/>
              <a:t>Nb</a:t>
            </a:r>
            <a:r>
              <a:rPr lang="en-US" sz="2800" dirty="0" smtClean="0"/>
              <a:t> and Cu prototype cavities progressing well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109835" y="1410776"/>
            <a:ext cx="2083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Calibri Light" panose="020F0302020204030204" pitchFamily="34" charset="0"/>
              </a:rPr>
              <a:t>F. </a:t>
            </a:r>
            <a:r>
              <a:rPr lang="en-US" dirty="0" err="1" smtClean="0">
                <a:latin typeface="Calibri Light" panose="020F0302020204030204" pitchFamily="34" charset="0"/>
              </a:rPr>
              <a:t>Marhauser</a:t>
            </a:r>
            <a:endParaRPr lang="en-US" dirty="0" smtClean="0">
              <a:latin typeface="Calibri Light" panose="020F03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Calibri Light" panose="020F0302020204030204" pitchFamily="34" charset="0"/>
              </a:rPr>
              <a:t>Status </a:t>
            </a:r>
            <a:r>
              <a:rPr lang="en-US" dirty="0">
                <a:latin typeface="Calibri Light" panose="020F0302020204030204" pitchFamily="34" charset="0"/>
              </a:rPr>
              <a:t>05-25-2017</a:t>
            </a:r>
          </a:p>
        </p:txBody>
      </p:sp>
    </p:spTree>
    <p:extLst>
      <p:ext uri="{BB962C8B-B14F-4D97-AF65-F5344CB8AC3E}">
        <p14:creationId xmlns:p14="http://schemas.microsoft.com/office/powerpoint/2010/main" val="294800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554"/>
            <a:ext cx="7772400" cy="67244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Main eh Tasks for Completion of CDR 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47" y="1434353"/>
            <a:ext cx="68302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Accelerator: Update of the eh IR design</a:t>
            </a:r>
            <a:r>
              <a:rPr lang="en-US" dirty="0"/>
              <a:t> </a:t>
            </a:r>
            <a:r>
              <a:rPr lang="en-US" dirty="0" smtClean="0"/>
              <a:t>for  LHC/HE-LHC/</a:t>
            </a:r>
            <a:r>
              <a:rPr lang="en-US" dirty="0"/>
              <a:t>FCC at  10</a:t>
            </a:r>
            <a:r>
              <a:rPr lang="en-US" baseline="30000" dirty="0"/>
              <a:t>34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PERLE: Technical design and </a:t>
            </a:r>
            <a:r>
              <a:rPr lang="en-US" dirty="0" err="1" smtClean="0"/>
              <a:t>fabrication+test</a:t>
            </a:r>
            <a:r>
              <a:rPr lang="en-US" dirty="0" smtClean="0"/>
              <a:t> of an 802 MHz cavity </a:t>
            </a:r>
          </a:p>
          <a:p>
            <a:endParaRPr lang="en-US" dirty="0"/>
          </a:p>
          <a:p>
            <a:r>
              <a:rPr lang="en-US" dirty="0" smtClean="0"/>
              <a:t>Detector: Update detector technology choice (collaboration with </a:t>
            </a:r>
            <a:r>
              <a:rPr lang="en-US" dirty="0" err="1" smtClean="0"/>
              <a:t>hh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Physics: Update </a:t>
            </a:r>
            <a:r>
              <a:rPr lang="en-US" dirty="0" err="1" smtClean="0"/>
              <a:t>wrt</a:t>
            </a:r>
            <a:r>
              <a:rPr lang="en-US" dirty="0" smtClean="0"/>
              <a:t> LHC results and integration with </a:t>
            </a:r>
            <a:r>
              <a:rPr lang="en-US" dirty="0" err="1" smtClean="0"/>
              <a:t>hh+ee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555654" y="926354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84807"/>
                </a:solidFill>
              </a:rPr>
              <a:t>4 areas of activity</a:t>
            </a:r>
            <a:endParaRPr lang="en-US" b="1" dirty="0">
              <a:solidFill>
                <a:srgbClr val="98480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3412" y="3804628"/>
            <a:ext cx="515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84807"/>
                </a:solidFill>
              </a:rPr>
              <a:t>Contributions to 4 FCC CDR Books </a:t>
            </a:r>
            <a:r>
              <a:rPr lang="en-US" sz="1400" dirty="0" smtClean="0">
                <a:solidFill>
                  <a:srgbClr val="984807"/>
                </a:solidFill>
              </a:rPr>
              <a:t>(see M </a:t>
            </a:r>
            <a:r>
              <a:rPr lang="en-US" sz="1400" dirty="0" err="1" smtClean="0">
                <a:solidFill>
                  <a:srgbClr val="984807"/>
                </a:solidFill>
              </a:rPr>
              <a:t>Benedikt</a:t>
            </a:r>
            <a:r>
              <a:rPr lang="en-US" sz="1400" dirty="0" smtClean="0">
                <a:solidFill>
                  <a:srgbClr val="984807"/>
                </a:solidFill>
              </a:rPr>
              <a:t> today)</a:t>
            </a:r>
            <a:endParaRPr lang="en-US" sz="1400" dirty="0">
              <a:solidFill>
                <a:srgbClr val="98480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5647" y="4273177"/>
            <a:ext cx="75096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B1: Physics with the FCC (</a:t>
            </a:r>
            <a:r>
              <a:rPr lang="en-US" dirty="0" err="1" smtClean="0"/>
              <a:t>hh</a:t>
            </a:r>
            <a:r>
              <a:rPr lang="en-US" dirty="0" smtClean="0"/>
              <a:t>-he-</a:t>
            </a:r>
            <a:r>
              <a:rPr lang="en-US" dirty="0" err="1" smtClean="0"/>
              <a:t>ee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B2: Summary of FCC-</a:t>
            </a:r>
            <a:r>
              <a:rPr lang="en-US" dirty="0" err="1" smtClean="0"/>
              <a:t>hh</a:t>
            </a:r>
            <a:r>
              <a:rPr lang="en-US" dirty="0" smtClean="0"/>
              <a:t> with integrated FCC-eh</a:t>
            </a:r>
          </a:p>
          <a:p>
            <a:endParaRPr lang="en-US" dirty="0"/>
          </a:p>
          <a:p>
            <a:r>
              <a:rPr lang="en-US" dirty="0" smtClean="0"/>
              <a:t>B3: Details to B2</a:t>
            </a:r>
          </a:p>
          <a:p>
            <a:endParaRPr lang="en-US" dirty="0"/>
          </a:p>
          <a:p>
            <a:r>
              <a:rPr lang="en-US" dirty="0" smtClean="0"/>
              <a:t>B6: HE LHC with eh (based on </a:t>
            </a:r>
            <a:r>
              <a:rPr lang="en-US" dirty="0" err="1" smtClean="0"/>
              <a:t>LHeC</a:t>
            </a:r>
            <a:r>
              <a:rPr lang="en-US" dirty="0" smtClean="0"/>
              <a:t> CDR Update B0)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</a:t>
            </a:r>
            <a:r>
              <a:rPr lang="en-US" dirty="0" smtClean="0">
                <a:solidFill>
                  <a:srgbClr val="984807"/>
                </a:solidFill>
              </a:rPr>
              <a:t>       a total of ~300 FCC pages</a:t>
            </a:r>
            <a:endParaRPr lang="en-US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5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140" y="374727"/>
            <a:ext cx="7772400" cy="91483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Electron-Hadron Scattering at the Energy Frontier –</a:t>
            </a:r>
            <a:br>
              <a:rPr lang="en-US" sz="2000" dirty="0" smtClean="0"/>
            </a:br>
            <a:r>
              <a:rPr lang="en-US" sz="2000" dirty="0" smtClean="0"/>
              <a:t>A Higgs Physics Facility Resolving the Substructure of Matter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18414" y="1730968"/>
            <a:ext cx="8610049" cy="3970318"/>
          </a:xfrm>
          <a:prstGeom prst="rect">
            <a:avLst/>
          </a:prstGeom>
          <a:solidFill>
            <a:schemeClr val="bg1">
              <a:lumMod val="85000"/>
              <a:alpha val="14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Introduction: The LHC, Modern </a:t>
            </a:r>
            <a:r>
              <a:rPr lang="en-US" dirty="0"/>
              <a:t>P</a:t>
            </a:r>
            <a:r>
              <a:rPr lang="en-US" dirty="0" smtClean="0"/>
              <a:t>article Physics and the </a:t>
            </a:r>
            <a:r>
              <a:rPr lang="en-US" dirty="0" err="1"/>
              <a:t>R</a:t>
            </a:r>
            <a:r>
              <a:rPr lang="en-US" dirty="0" err="1" smtClean="0"/>
              <a:t>ôle</a:t>
            </a:r>
            <a:r>
              <a:rPr lang="en-US" dirty="0" smtClean="0"/>
              <a:t> of </a:t>
            </a:r>
            <a:r>
              <a:rPr lang="en-US" dirty="0" err="1" smtClean="0"/>
              <a:t>ep</a:t>
            </a:r>
            <a:r>
              <a:rPr lang="en-US" dirty="0" smtClean="0"/>
              <a:t>/</a:t>
            </a:r>
            <a:r>
              <a:rPr lang="en-US" dirty="0" err="1" smtClean="0"/>
              <a:t>eA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Physics: QCD/PDFs, Higgs, top, BSM, small x, </a:t>
            </a:r>
            <a:r>
              <a:rPr lang="en-US" dirty="0" err="1" smtClean="0"/>
              <a:t>eA</a:t>
            </a:r>
            <a:r>
              <a:rPr lang="en-US" dirty="0"/>
              <a:t> </a:t>
            </a:r>
            <a:r>
              <a:rPr lang="en-US" dirty="0" smtClean="0"/>
              <a:t>at the </a:t>
            </a:r>
            <a:r>
              <a:rPr lang="en-US" dirty="0" err="1" smtClean="0"/>
              <a:t>LHeC</a:t>
            </a:r>
            <a:r>
              <a:rPr lang="en-US" dirty="0" smtClean="0"/>
              <a:t>;  key items at  1.9/3.4 </a:t>
            </a:r>
            <a:r>
              <a:rPr lang="en-US" dirty="0" err="1" smtClean="0"/>
              <a:t>TeV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ERL electron beam: Design, Components, Injector, Dump, Civil Engineering ..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LHeC</a:t>
            </a:r>
            <a:r>
              <a:rPr lang="en-US" dirty="0" smtClean="0"/>
              <a:t> Performance: Collider Parameters, Luminosity, Joint Operation, Infrastructure..</a:t>
            </a:r>
          </a:p>
          <a:p>
            <a:pPr marL="342900" indent="-342900">
              <a:buAutoNum type="arabicPeriod"/>
            </a:pPr>
            <a:r>
              <a:rPr lang="en-US" dirty="0" smtClean="0"/>
              <a:t>Detector: Machine Interface (IR), Design and Performance, Components, Software</a:t>
            </a:r>
          </a:p>
          <a:p>
            <a:r>
              <a:rPr lang="en-US" dirty="0" smtClean="0"/>
              <a:t>6.   Installation of the Machine and Detector</a:t>
            </a:r>
          </a:p>
          <a:p>
            <a:r>
              <a:rPr lang="en-US" dirty="0" smtClean="0"/>
              <a:t>7.   Summary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 smtClean="0"/>
              <a:t>Appendix:</a:t>
            </a:r>
          </a:p>
          <a:p>
            <a:r>
              <a:rPr lang="en-US" dirty="0"/>
              <a:t> </a:t>
            </a:r>
            <a:r>
              <a:rPr lang="en-US" dirty="0" smtClean="0"/>
              <a:t> -   Status of PERLE and ERL Developments</a:t>
            </a:r>
          </a:p>
          <a:p>
            <a:r>
              <a:rPr lang="en-US" dirty="0"/>
              <a:t> </a:t>
            </a:r>
            <a:r>
              <a:rPr lang="en-US" dirty="0" smtClean="0"/>
              <a:t> -   Cost-Energy Relation and Cost Estimate for </a:t>
            </a:r>
            <a:r>
              <a:rPr lang="en-US" dirty="0" err="1" smtClean="0"/>
              <a:t>LHeC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-   Detector Cost Estimate</a:t>
            </a:r>
          </a:p>
          <a:p>
            <a:r>
              <a:rPr lang="en-US" dirty="0"/>
              <a:t> </a:t>
            </a:r>
            <a:r>
              <a:rPr lang="en-US" dirty="0" smtClean="0"/>
              <a:t> -   Extensions into the HE LHC Phase</a:t>
            </a:r>
          </a:p>
          <a:p>
            <a:r>
              <a:rPr lang="en-US" dirty="0"/>
              <a:t> </a:t>
            </a:r>
            <a:r>
              <a:rPr lang="en-US" dirty="0" smtClean="0"/>
              <a:t> -   Electron-Hadron Scattering with the FCC </a:t>
            </a:r>
            <a:r>
              <a:rPr lang="en-US" sz="1400" dirty="0" smtClean="0"/>
              <a:t>(link to FCC CDR)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387" y="6013606"/>
            <a:ext cx="886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Update of the 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r>
              <a:rPr lang="en-US" dirty="0" smtClean="0">
                <a:solidFill>
                  <a:srgbClr val="FF0000"/>
                </a:solidFill>
              </a:rPr>
              <a:t> CDR</a:t>
            </a:r>
            <a:r>
              <a:rPr lang="en-US" baseline="30000" dirty="0" smtClean="0">
                <a:solidFill>
                  <a:srgbClr val="FF0000"/>
                </a:solidFill>
              </a:rPr>
              <a:t>*) </a:t>
            </a:r>
            <a:r>
              <a:rPr lang="en-US" dirty="0" smtClean="0">
                <a:solidFill>
                  <a:srgbClr val="FF0000"/>
                </a:solidFill>
              </a:rPr>
              <a:t>and input to EU strategy, reference document for FCC-eh + HE LHC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77425" y="6426115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29.5.2017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2764" y="1223793"/>
            <a:ext cx="1882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Draft Table of Contents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59872" y="6426115"/>
            <a:ext cx="162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*) </a:t>
            </a:r>
            <a:r>
              <a:rPr lang="en-US" sz="1400" b="1" u="sng" dirty="0">
                <a:hlinkClick r:id="rId2"/>
              </a:rPr>
              <a:t>arXiv:1206.2913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645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5474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412877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Impact" pitchFamily="34" charset="0"/>
              </a:rPr>
              <a:t>Road beyond Standard </a:t>
            </a:r>
            <a:r>
              <a:rPr lang="en-US" dirty="0">
                <a:solidFill>
                  <a:schemeClr val="tx1"/>
                </a:solidFill>
                <a:latin typeface="Impact" pitchFamily="34" charset="0"/>
              </a:rPr>
              <a:t>Model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85476" name="Rectangle 4"/>
          <p:cNvSpPr>
            <a:spLocks noChangeArrowheads="1"/>
          </p:cNvSpPr>
          <p:nvPr/>
        </p:nvSpPr>
        <p:spPr bwMode="auto">
          <a:xfrm>
            <a:off x="1763759" y="3429099"/>
            <a:ext cx="7151687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6" rIns="91390" bIns="45696"/>
          <a:lstStyle/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At the energy frontier through synergy of</a:t>
            </a: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endParaRPr lang="en-US" sz="28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hadron - hadron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(LHC, (V)HE-LHC?)</a:t>
            </a:r>
            <a:endParaRPr lang="en-US" sz="20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00"/>
                </a:solidFill>
                <a:ea typeface="ＭＳ Ｐゴシック" pitchFamily="-112" charset="-128"/>
              </a:rPr>
              <a:t>lepton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- </a:t>
            </a:r>
            <a:r>
              <a:rPr lang="en-US" sz="2800" b="1" dirty="0" err="1" smtClean="0">
                <a:solidFill>
                  <a:srgbClr val="FFFFFF"/>
                </a:solidFill>
                <a:ea typeface="ＭＳ Ｐゴシック" pitchFamily="-112" charset="-128"/>
              </a:rPr>
              <a:t>hadron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 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pitchFamily="-112" charset="-128"/>
              </a:rPr>
              <a:t>LHeC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 ??)</a:t>
            </a:r>
            <a:endParaRPr lang="en-US" sz="28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00"/>
                </a:solidFill>
                <a:ea typeface="ＭＳ Ｐゴシック" pitchFamily="-112" charset="-128"/>
              </a:rPr>
              <a:t>lepton - lepton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 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(LC </a:t>
            </a:r>
            <a:r>
              <a:rPr lang="en-US" sz="2000" dirty="0" smtClean="0">
                <a:solidFill>
                  <a:srgbClr val="FFC000"/>
                </a:solidFill>
                <a:ea typeface="ＭＳ Ｐゴシック" pitchFamily="-112" charset="-128"/>
              </a:rPr>
              <a:t>(</a:t>
            </a:r>
            <a:r>
              <a:rPr lang="en-US" sz="2000" b="1" dirty="0" smtClean="0">
                <a:solidFill>
                  <a:srgbClr val="FFC000"/>
                </a:solidFill>
                <a:ea typeface="ＭＳ Ｐゴシック" pitchFamily="-112" charset="-128"/>
              </a:rPr>
              <a:t>ILC</a:t>
            </a:r>
            <a:r>
              <a:rPr lang="en-US" sz="2000" dirty="0" smtClean="0">
                <a:solidFill>
                  <a:srgbClr val="FFC000"/>
                </a:solidFill>
                <a:ea typeface="ＭＳ Ｐゴシック" pitchFamily="-112" charset="-128"/>
              </a:rPr>
              <a:t> or CLIC)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?)</a:t>
            </a:r>
            <a:endParaRPr lang="en-US" sz="2400" b="1" dirty="0" smtClean="0">
              <a:solidFill>
                <a:srgbClr val="000066"/>
              </a:solidFill>
              <a:latin typeface="Lucida Grande" charset="0"/>
              <a:ea typeface="ＭＳ Ｐゴシック" pitchFamily="-112" charset="-128"/>
            </a:endParaRPr>
          </a:p>
          <a:p>
            <a:pPr marL="609465" indent="-609465">
              <a:lnSpc>
                <a:spcPct val="90000"/>
              </a:lnSpc>
              <a:spcBef>
                <a:spcPct val="20000"/>
              </a:spcBef>
            </a:pPr>
            <a:endParaRPr lang="en-US" sz="2400" b="1" dirty="0" smtClean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385477" name="Rectangle 5"/>
          <p:cNvSpPr>
            <a:spLocks noChangeArrowheads="1"/>
          </p:cNvSpPr>
          <p:nvPr/>
        </p:nvSpPr>
        <p:spPr bwMode="auto">
          <a:xfrm>
            <a:off x="250875" y="260350"/>
            <a:ext cx="39608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6" rIns="91390" bIns="45696"/>
          <a:lstStyle/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Next decades</a:t>
            </a:r>
            <a:endParaRPr lang="en-US" sz="2800" dirty="0" smtClean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018" y="2245923"/>
            <a:ext cx="6525781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ea typeface="ＭＳ Ｐゴシック" pitchFamily="-112" charset="-128"/>
              </a:rPr>
              <a:t>LHC results vital to guide the way at the energy frontier</a:t>
            </a:r>
            <a:endParaRPr lang="en-US" sz="20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68013" y="272513"/>
            <a:ext cx="1647433" cy="923330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Rolf </a:t>
            </a:r>
            <a:r>
              <a:rPr lang="en-US" dirty="0" err="1" smtClean="0"/>
              <a:t>Heuer</a:t>
            </a:r>
            <a:r>
              <a:rPr lang="en-US" dirty="0" smtClean="0"/>
              <a:t> at </a:t>
            </a:r>
          </a:p>
          <a:p>
            <a:r>
              <a:rPr lang="en-US" dirty="0" smtClean="0"/>
              <a:t>Aix Les </a:t>
            </a:r>
            <a:r>
              <a:rPr lang="en-US" dirty="0" err="1" smtClean="0"/>
              <a:t>Bains</a:t>
            </a:r>
            <a:endParaRPr lang="en-US" dirty="0" smtClean="0"/>
          </a:p>
          <a:p>
            <a:r>
              <a:rPr lang="en-US" dirty="0" smtClean="0"/>
              <a:t> 1. 10. 2013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687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5474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412877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Impact" pitchFamily="34" charset="0"/>
              </a:rPr>
              <a:t>Road beyond Standard </a:t>
            </a:r>
            <a:r>
              <a:rPr lang="en-US" dirty="0">
                <a:solidFill>
                  <a:schemeClr val="tx1"/>
                </a:solidFill>
                <a:latin typeface="Impact" pitchFamily="34" charset="0"/>
              </a:rPr>
              <a:t>Model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85476" name="Rectangle 4"/>
          <p:cNvSpPr>
            <a:spLocks noChangeArrowheads="1"/>
          </p:cNvSpPr>
          <p:nvPr/>
        </p:nvSpPr>
        <p:spPr bwMode="auto">
          <a:xfrm>
            <a:off x="1763759" y="3429099"/>
            <a:ext cx="7151687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6" rIns="91390" bIns="45696"/>
          <a:lstStyle/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At the energy frontier through synergy of</a:t>
            </a: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endParaRPr lang="en-US" sz="28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hadron - hadron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(LHC, FCC-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pitchFamily="-112" charset="-128"/>
              </a:rPr>
              <a:t>hh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/HE LHC)</a:t>
            </a:r>
            <a:endParaRPr lang="en-US" sz="20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00"/>
                </a:solidFill>
                <a:ea typeface="ＭＳ Ｐゴシック" pitchFamily="-112" charset="-128"/>
              </a:rPr>
              <a:t>lepton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- hadron  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pitchFamily="-112" charset="-128"/>
              </a:rPr>
              <a:t>LHeC,FCC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-eh)</a:t>
            </a:r>
            <a:endParaRPr lang="en-US" sz="28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00"/>
                </a:solidFill>
                <a:ea typeface="ＭＳ Ｐゴシック" pitchFamily="-112" charset="-128"/>
              </a:rPr>
              <a:t>lepton - lepton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 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(LC </a:t>
            </a:r>
            <a:r>
              <a:rPr lang="en-US" sz="2000" dirty="0" smtClean="0">
                <a:solidFill>
                  <a:schemeClr val="bg1"/>
                </a:solidFill>
                <a:ea typeface="ＭＳ Ｐゴシック" pitchFamily="-112" charset="-128"/>
              </a:rPr>
              <a:t>(</a:t>
            </a:r>
            <a:r>
              <a:rPr lang="en-US" sz="2000" b="1" dirty="0" smtClean="0">
                <a:solidFill>
                  <a:schemeClr val="bg1"/>
                </a:solidFill>
                <a:ea typeface="ＭＳ Ｐゴシック" pitchFamily="-112" charset="-128"/>
              </a:rPr>
              <a:t>ILC</a:t>
            </a:r>
            <a:r>
              <a:rPr lang="en-US" sz="2000" dirty="0" smtClean="0">
                <a:solidFill>
                  <a:schemeClr val="bg1"/>
                </a:solidFill>
                <a:ea typeface="ＭＳ Ｐゴシック" pitchFamily="-112" charset="-128"/>
              </a:rPr>
              <a:t> or CLIC) </a:t>
            </a:r>
            <a:r>
              <a:rPr lang="en-US" sz="2000" dirty="0">
                <a:solidFill>
                  <a:srgbClr val="FFFFFF"/>
                </a:solidFill>
                <a:ea typeface="ＭＳ Ｐゴシック" pitchFamily="-112" charset="-128"/>
              </a:rPr>
              <a:t>-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 FCC/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pitchFamily="-112" charset="-128"/>
              </a:rPr>
              <a:t>SepC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)</a:t>
            </a:r>
            <a:endParaRPr lang="en-US" sz="2400" b="1" dirty="0" smtClean="0">
              <a:solidFill>
                <a:srgbClr val="000066"/>
              </a:solidFill>
              <a:latin typeface="Lucida Grande" charset="0"/>
              <a:ea typeface="ＭＳ Ｐゴシック" pitchFamily="-112" charset="-128"/>
            </a:endParaRPr>
          </a:p>
          <a:p>
            <a:pPr marL="609465" indent="-609465">
              <a:lnSpc>
                <a:spcPct val="90000"/>
              </a:lnSpc>
              <a:spcBef>
                <a:spcPct val="20000"/>
              </a:spcBef>
            </a:pPr>
            <a:endParaRPr lang="en-US" sz="2400" b="1" dirty="0" smtClean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385477" name="Rectangle 5"/>
          <p:cNvSpPr>
            <a:spLocks noChangeArrowheads="1"/>
          </p:cNvSpPr>
          <p:nvPr/>
        </p:nvSpPr>
        <p:spPr bwMode="auto">
          <a:xfrm>
            <a:off x="250875" y="260350"/>
            <a:ext cx="39608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6" rIns="91390" bIns="45696"/>
          <a:lstStyle/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Next decades</a:t>
            </a:r>
            <a:endParaRPr lang="en-US" sz="2800" dirty="0" smtClean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018" y="2245923"/>
            <a:ext cx="6525781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ea typeface="ＭＳ Ｐゴシック" pitchFamily="-112" charset="-128"/>
              </a:rPr>
              <a:t>LHC results vital to guide the way at the energy frontier</a:t>
            </a:r>
            <a:endParaRPr lang="en-US" sz="20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68013" y="272513"/>
            <a:ext cx="1647433" cy="923330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Rolf </a:t>
            </a:r>
            <a:r>
              <a:rPr lang="en-US" dirty="0" err="1" smtClean="0"/>
              <a:t>Heuer</a:t>
            </a:r>
            <a:r>
              <a:rPr lang="en-US" dirty="0" smtClean="0"/>
              <a:t> at </a:t>
            </a:r>
          </a:p>
          <a:p>
            <a:r>
              <a:rPr lang="en-US" dirty="0" smtClean="0"/>
              <a:t>Aix Les </a:t>
            </a:r>
            <a:r>
              <a:rPr lang="en-US" dirty="0" err="1" smtClean="0"/>
              <a:t>Bains</a:t>
            </a:r>
            <a:endParaRPr lang="en-US" dirty="0" smtClean="0"/>
          </a:p>
          <a:p>
            <a:r>
              <a:rPr lang="en-US" dirty="0" smtClean="0"/>
              <a:t> 1. 10. 2013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5400000">
            <a:off x="8002704" y="4735731"/>
            <a:ext cx="140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Modified MK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925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481" y="2111857"/>
            <a:ext cx="80091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There is much to be discussed on the future of accelerator based particle physics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Energy frontier electron-proton and e-ion physics can make it substantially richer.</a:t>
            </a:r>
          </a:p>
          <a:p>
            <a:endParaRPr lang="en-US" b="1" dirty="0" smtClean="0">
              <a:solidFill>
                <a:srgbClr val="000090"/>
              </a:solidFill>
            </a:endParaRPr>
          </a:p>
          <a:p>
            <a:endParaRPr lang="en-US" b="1" dirty="0">
              <a:solidFill>
                <a:srgbClr val="000090"/>
              </a:solidFill>
            </a:endParaRPr>
          </a:p>
          <a:p>
            <a:endParaRPr lang="en-US" b="1" dirty="0" smtClean="0">
              <a:solidFill>
                <a:srgbClr val="000090"/>
              </a:solidFill>
            </a:endParaRPr>
          </a:p>
          <a:p>
            <a:endParaRPr lang="en-US" b="1" dirty="0">
              <a:solidFill>
                <a:srgbClr val="000090"/>
              </a:solidFill>
            </a:endParaRPr>
          </a:p>
          <a:p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Many thanks to CERN for support and to my colleagues who share the pleasure 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and challenge to work on </a:t>
            </a:r>
            <a:r>
              <a:rPr lang="en-US" b="1" dirty="0" err="1" smtClean="0">
                <a:solidFill>
                  <a:srgbClr val="000090"/>
                </a:solidFill>
              </a:rPr>
              <a:t>cinderella</a:t>
            </a:r>
            <a:r>
              <a:rPr lang="en-US" b="1" dirty="0" smtClean="0">
                <a:solidFill>
                  <a:srgbClr val="000090"/>
                </a:solidFill>
              </a:rPr>
              <a:t>, the sister of the </a:t>
            </a:r>
            <a:r>
              <a:rPr lang="en-US" b="1" dirty="0" err="1" smtClean="0">
                <a:solidFill>
                  <a:srgbClr val="000090"/>
                </a:solidFill>
              </a:rPr>
              <a:t>beautys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hh</a:t>
            </a:r>
            <a:r>
              <a:rPr lang="en-US" b="1" dirty="0" smtClean="0">
                <a:solidFill>
                  <a:srgbClr val="000090"/>
                </a:solidFill>
              </a:rPr>
              <a:t> and </a:t>
            </a:r>
            <a:r>
              <a:rPr lang="en-US" b="1" dirty="0" err="1" smtClean="0">
                <a:solidFill>
                  <a:srgbClr val="000090"/>
                </a:solidFill>
              </a:rPr>
              <a:t>ee</a:t>
            </a:r>
            <a:r>
              <a:rPr lang="en-US" b="1" dirty="0" smtClean="0">
                <a:solidFill>
                  <a:srgbClr val="000090"/>
                </a:solidFill>
              </a:rPr>
              <a:t>.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Thanks to Michael, Frank, Johannes and the FCC coordination group.</a:t>
            </a:r>
          </a:p>
        </p:txBody>
      </p:sp>
    </p:spTree>
    <p:extLst>
      <p:ext uri="{BB962C8B-B14F-4D97-AF65-F5344CB8AC3E}">
        <p14:creationId xmlns:p14="http://schemas.microsoft.com/office/powerpoint/2010/main" val="285515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1002855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0090"/>
                </a:solidFill>
              </a:rPr>
              <a:t> ERL Baseline for </a:t>
            </a:r>
            <a:r>
              <a:rPr lang="en-GB" sz="3600" dirty="0" err="1" smtClean="0">
                <a:solidFill>
                  <a:srgbClr val="000090"/>
                </a:solidFill>
                <a:latin typeface="Apple Chancery"/>
                <a:cs typeface="Apple Chancery"/>
              </a:rPr>
              <a:t>LHeC</a:t>
            </a:r>
            <a:r>
              <a:rPr lang="en-GB" sz="3600" dirty="0" smtClean="0">
                <a:solidFill>
                  <a:srgbClr val="000090"/>
                </a:solidFill>
              </a:rPr>
              <a:t> and </a:t>
            </a:r>
            <a:r>
              <a:rPr lang="en-GB" sz="3600" dirty="0" smtClean="0">
                <a:solidFill>
                  <a:srgbClr val="000090"/>
                </a:solidFill>
                <a:latin typeface="Apple Chancery"/>
                <a:cs typeface="Apple Chancery"/>
              </a:rPr>
              <a:t>FCC-eh</a:t>
            </a:r>
            <a:endParaRPr lang="en-US" sz="3600" dirty="0">
              <a:solidFill>
                <a:srgbClr val="000090"/>
              </a:solidFill>
              <a:latin typeface="Apple Chancery"/>
              <a:cs typeface="Apple Chancer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83" y="1872938"/>
            <a:ext cx="8223618" cy="3775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783" y="5965473"/>
            <a:ext cx="8360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Concurrent operation to </a:t>
            </a:r>
            <a:r>
              <a:rPr lang="en-US" sz="2000" b="1" dirty="0" err="1" smtClean="0">
                <a:solidFill>
                  <a:srgbClr val="000090"/>
                </a:solidFill>
              </a:rPr>
              <a:t>pp</a:t>
            </a:r>
            <a:r>
              <a:rPr lang="en-US" sz="2000" b="1" dirty="0" smtClean="0">
                <a:solidFill>
                  <a:srgbClr val="000090"/>
                </a:solidFill>
              </a:rPr>
              <a:t>, LHC/FCC become 3 beam facility. P(e) &lt; 100 MW 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6019" y="6427019"/>
            <a:ext cx="6699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84807"/>
                </a:solidFill>
              </a:rPr>
              <a:t>F Zimmermann Monday and O </a:t>
            </a:r>
            <a:r>
              <a:rPr lang="en-US" sz="1400" dirty="0" err="1" smtClean="0">
                <a:solidFill>
                  <a:srgbClr val="984807"/>
                </a:solidFill>
              </a:rPr>
              <a:t>Bruening</a:t>
            </a:r>
            <a:r>
              <a:rPr lang="en-US" sz="1400" dirty="0" smtClean="0">
                <a:solidFill>
                  <a:srgbClr val="984807"/>
                </a:solidFill>
              </a:rPr>
              <a:t> on Thursday (IR work in progress with BNL/CERN) </a:t>
            </a:r>
            <a:endParaRPr lang="en-US" sz="1400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3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554"/>
            <a:ext cx="7772400" cy="6724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6763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28650" y="5000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800" dirty="0"/>
          </a:p>
        </p:txBody>
      </p:sp>
      <p:sp>
        <p:nvSpPr>
          <p:cNvPr id="19" name="TextBox 18"/>
          <p:cNvSpPr txBox="1"/>
          <p:nvPr/>
        </p:nvSpPr>
        <p:spPr>
          <a:xfrm>
            <a:off x="137162" y="1162847"/>
            <a:ext cx="346252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u="sng" dirty="0" smtClean="0"/>
              <a:t>Why is experimental point L preferred?</a:t>
            </a:r>
          </a:p>
          <a:p>
            <a:r>
              <a:rPr lang="en-GB" sz="1400" i="1" u="sng" dirty="0" smtClean="0"/>
              <a:t>Positives: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Low geological risk compared to other locations, anticipated tunnelling in molasse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</a:t>
            </a:r>
            <a:r>
              <a:rPr lang="en-GB" sz="1400" dirty="0" smtClean="0"/>
              <a:t>lose to current CERN site.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Relatively shallow depth of tunnel therefore shallower shafts.</a:t>
            </a:r>
          </a:p>
          <a:p>
            <a:endParaRPr lang="en-GB" sz="1400" i="1" u="sng" dirty="0" smtClean="0"/>
          </a:p>
          <a:p>
            <a:r>
              <a:rPr lang="en-GB" sz="1400" i="1" u="sng" dirty="0" smtClean="0"/>
              <a:t>Remaining problems: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Potential clash with injection lines needs to be studied.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Connection to main FCC tunnel needs to be studied.</a:t>
            </a:r>
          </a:p>
          <a:p>
            <a:endParaRPr lang="en-GB" sz="1400" dirty="0" smtClean="0"/>
          </a:p>
          <a:p>
            <a:endParaRPr lang="en-GB" sz="14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0" y="45745"/>
            <a:ext cx="9144000" cy="621775"/>
            <a:chOff x="0" y="45738"/>
            <a:chExt cx="9144000" cy="6217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898" y="45738"/>
              <a:ext cx="1368097" cy="57604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2" y="45738"/>
              <a:ext cx="662275" cy="57604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32683" y="142757"/>
              <a:ext cx="554053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002060"/>
                  </a:solidFill>
                </a:rPr>
                <a:t>FCC-eh Civil Engineering</a:t>
              </a:r>
              <a:endParaRPr lang="en-GB" sz="2000" dirty="0">
                <a:solidFill>
                  <a:srgbClr val="002060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0" y="667512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909955" y="1162848"/>
            <a:ext cx="4798052" cy="4939185"/>
            <a:chOff x="3744954" y="1606094"/>
            <a:chExt cx="5337066" cy="4021973"/>
          </a:xfrm>
        </p:grpSpPr>
        <p:grpSp>
          <p:nvGrpSpPr>
            <p:cNvPr id="22" name="Group 21"/>
            <p:cNvGrpSpPr/>
            <p:nvPr/>
          </p:nvGrpSpPr>
          <p:grpSpPr>
            <a:xfrm>
              <a:off x="3744954" y="1606094"/>
              <a:ext cx="5337066" cy="4021973"/>
              <a:chOff x="2765425" y="1965198"/>
              <a:chExt cx="4787900" cy="3495801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6"/>
              <a:srcRect l="10312" t="14714" r="26772" b="27865"/>
              <a:stretch/>
            </p:blipFill>
            <p:spPr>
              <a:xfrm>
                <a:off x="2765425" y="1965198"/>
                <a:ext cx="4787900" cy="3495801"/>
              </a:xfrm>
              <a:prstGeom prst="rect">
                <a:avLst/>
              </a:prstGeom>
            </p:spPr>
          </p:pic>
          <p:graphicFrame>
            <p:nvGraphicFramePr>
              <p:cNvPr id="26" name="Object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7516469"/>
                  </p:ext>
                </p:extLst>
              </p:nvPr>
            </p:nvGraphicFramePr>
            <p:xfrm>
              <a:off x="3391581" y="2905125"/>
              <a:ext cx="2794414" cy="15936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0" name="AutoCAD Drawing" r:id="rId7" imgW="12077640" imgH="6886440" progId="AutoCAD.Drawing.21">
                      <p:embed/>
                    </p:oleObj>
                  </mc:Choice>
                  <mc:Fallback>
                    <p:oleObj name="AutoCAD Drawing" r:id="rId7" imgW="12077640" imgH="6886440" progId="AutoCAD.Drawing.21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391581" y="2905125"/>
                            <a:ext cx="2794414" cy="159368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3" name="Straight Arrow Connector 22"/>
            <p:cNvCxnSpPr/>
            <p:nvPr/>
          </p:nvCxnSpPr>
          <p:spPr>
            <a:xfrm>
              <a:off x="5214695" y="2765554"/>
              <a:ext cx="281545" cy="6447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178756" y="2464807"/>
              <a:ext cx="1973207" cy="22556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</a:rPr>
                <a:t>FCC experimental </a:t>
              </a:r>
              <a:r>
                <a:rPr lang="en-GB" sz="1200" dirty="0" smtClean="0">
                  <a:solidFill>
                    <a:schemeClr val="accent1">
                      <a:lumMod val="50000"/>
                    </a:schemeClr>
                  </a:solidFill>
                </a:rPr>
                <a:t>point L.</a:t>
              </a:r>
              <a:endParaRPr lang="en-GB" sz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32240" y="1228110"/>
            <a:ext cx="792088" cy="276999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LHC/SPS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8331" y="6213309"/>
            <a:ext cx="5832648" cy="369332"/>
          </a:xfrm>
          <a:prstGeom prst="rect">
            <a:avLst/>
          </a:prstGeom>
          <a:solidFill>
            <a:schemeClr val="accent6">
              <a:lumMod val="5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Civil Engineering for FCC-eh IR – J.L </a:t>
            </a:r>
            <a:r>
              <a:rPr lang="en-GB" dirty="0" err="1" smtClean="0"/>
              <a:t>Stanyard</a:t>
            </a:r>
            <a:r>
              <a:rPr lang="en-GB" dirty="0" smtClean="0"/>
              <a:t> Thursday 14:25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23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8409"/>
            <a:ext cx="7772400" cy="81545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FCC-eh Detector</a:t>
            </a:r>
            <a:endParaRPr lang="en-US" sz="3200" dirty="0"/>
          </a:p>
        </p:txBody>
      </p:sp>
      <p:pic>
        <p:nvPicPr>
          <p:cNvPr id="3" name="Picture 2" descr="FCC-he_full-detector-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397"/>
            <a:ext cx="9144000" cy="539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1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5697"/>
            <a:ext cx="7772400" cy="81545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FCC Detector is a scaled version of </a:t>
            </a:r>
            <a:r>
              <a:rPr lang="en-US" sz="3200" dirty="0" err="1" smtClean="0"/>
              <a:t>LHeC</a:t>
            </a:r>
            <a:r>
              <a:rPr lang="en-US" sz="3200" dirty="0" smtClean="0"/>
              <a:t> Detector</a:t>
            </a:r>
            <a:endParaRPr lang="en-US" sz="3200" dirty="0"/>
          </a:p>
        </p:txBody>
      </p:sp>
      <p:pic>
        <p:nvPicPr>
          <p:cNvPr id="3" name="Picture 2" descr="LHeC_full-detector-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2274"/>
            <a:ext cx="9144000" cy="540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2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554"/>
            <a:ext cx="7772400" cy="67244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90"/>
                </a:solidFill>
                <a:latin typeface="Apple Chancery"/>
                <a:cs typeface="Apple Chancery"/>
              </a:rPr>
              <a:t>e</a:t>
            </a:r>
            <a:r>
              <a:rPr lang="en-US" sz="3200" dirty="0" smtClean="0">
                <a:solidFill>
                  <a:srgbClr val="000090"/>
                </a:solidFill>
                <a:latin typeface="Apple Chancery"/>
                <a:cs typeface="Apple Chancery"/>
              </a:rPr>
              <a:t>h</a:t>
            </a:r>
            <a:r>
              <a:rPr lang="en-US" sz="3200" dirty="0" smtClean="0">
                <a:solidFill>
                  <a:srgbClr val="000090"/>
                </a:solidFill>
              </a:rPr>
              <a:t> and </a:t>
            </a:r>
            <a:r>
              <a:rPr lang="en-US" sz="3200" dirty="0" err="1" smtClean="0">
                <a:solidFill>
                  <a:srgbClr val="000090"/>
                </a:solidFill>
                <a:latin typeface="Apple Chancery"/>
                <a:cs typeface="Apple Chancery"/>
              </a:rPr>
              <a:t>hh</a:t>
            </a:r>
            <a:r>
              <a:rPr lang="en-US" sz="3200" dirty="0" smtClean="0">
                <a:solidFill>
                  <a:srgbClr val="000090"/>
                </a:solidFill>
                <a:latin typeface="Apple Chancery"/>
                <a:cs typeface="Apple Chancery"/>
              </a:rPr>
              <a:t> </a:t>
            </a:r>
            <a:r>
              <a:rPr lang="en-US" sz="3200" dirty="0" smtClean="0">
                <a:solidFill>
                  <a:srgbClr val="000090"/>
                </a:solidFill>
              </a:rPr>
              <a:t> Relations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650" y="900602"/>
            <a:ext cx="8007946" cy="507831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Physics: </a:t>
            </a:r>
          </a:p>
          <a:p>
            <a:endParaRPr lang="en-US" dirty="0"/>
          </a:p>
          <a:p>
            <a:r>
              <a:rPr lang="en-US" dirty="0" smtClean="0"/>
              <a:t>- </a:t>
            </a:r>
            <a:r>
              <a:rPr lang="en-US" b="1" dirty="0" smtClean="0"/>
              <a:t>high precision </a:t>
            </a:r>
            <a:r>
              <a:rPr lang="en-US" dirty="0" smtClean="0"/>
              <a:t>of </a:t>
            </a:r>
            <a:r>
              <a:rPr lang="en-US" dirty="0" err="1" smtClean="0"/>
              <a:t>ep</a:t>
            </a:r>
            <a:r>
              <a:rPr lang="en-US" dirty="0" smtClean="0"/>
              <a:t> essential for </a:t>
            </a:r>
            <a:r>
              <a:rPr lang="en-US" dirty="0" err="1" smtClean="0"/>
              <a:t>pp</a:t>
            </a:r>
            <a:r>
              <a:rPr lang="en-US" dirty="0" smtClean="0"/>
              <a:t>: Higgs, strong coupling (link to </a:t>
            </a:r>
            <a:r>
              <a:rPr lang="en-US" dirty="0" err="1" smtClean="0"/>
              <a:t>ee</a:t>
            </a:r>
            <a:r>
              <a:rPr lang="en-US" dirty="0"/>
              <a:t> </a:t>
            </a:r>
            <a:r>
              <a:rPr lang="en-US" dirty="0" smtClean="0"/>
              <a:t>too)</a:t>
            </a:r>
            <a:r>
              <a:rPr lang="is-IS" dirty="0" smtClean="0"/>
              <a:t>…</a:t>
            </a:r>
          </a:p>
          <a:p>
            <a:endParaRPr lang="is-IS" dirty="0" smtClean="0"/>
          </a:p>
          <a:p>
            <a:r>
              <a:rPr lang="en-US" dirty="0" smtClean="0"/>
              <a:t>- </a:t>
            </a:r>
            <a:r>
              <a:rPr lang="en-US" b="1" dirty="0" smtClean="0"/>
              <a:t>h</a:t>
            </a:r>
            <a:r>
              <a:rPr lang="is-IS" b="1" dirty="0" smtClean="0"/>
              <a:t>igh Bjorken x</a:t>
            </a:r>
            <a:r>
              <a:rPr lang="is-IS" dirty="0" smtClean="0"/>
              <a:t>: resolve PDF uncertainties to enable searches at highest mass in pp</a:t>
            </a:r>
          </a:p>
          <a:p>
            <a:pPr marL="285750" indent="-285750">
              <a:buFontTx/>
              <a:buChar char="-"/>
            </a:pPr>
            <a:endParaRPr lang="is-IS" dirty="0"/>
          </a:p>
          <a:p>
            <a:r>
              <a:rPr lang="is-IS" dirty="0" smtClean="0"/>
              <a:t>- </a:t>
            </a:r>
            <a:r>
              <a:rPr lang="en-US" b="1" dirty="0"/>
              <a:t>l</a:t>
            </a:r>
            <a:r>
              <a:rPr lang="is-IS" b="1" dirty="0" smtClean="0"/>
              <a:t>ow Bjorken x</a:t>
            </a:r>
            <a:r>
              <a:rPr lang="is-IS" dirty="0" smtClean="0"/>
              <a:t>: clarify parton evolution (BFKL? </a:t>
            </a:r>
            <a:r>
              <a:rPr lang="en-US" dirty="0" smtClean="0"/>
              <a:t>g</a:t>
            </a:r>
            <a:r>
              <a:rPr lang="is-IS" dirty="0" smtClean="0"/>
              <a:t>luon saturation?) to understand pp</a:t>
            </a:r>
          </a:p>
          <a:p>
            <a:endParaRPr lang="is-IS" dirty="0"/>
          </a:p>
          <a:p>
            <a:r>
              <a:rPr lang="is-IS" dirty="0" smtClean="0"/>
              <a:t>- </a:t>
            </a:r>
            <a:r>
              <a:rPr lang="en-US" dirty="0" smtClean="0"/>
              <a:t>C</a:t>
            </a:r>
            <a:r>
              <a:rPr lang="is-IS" dirty="0" smtClean="0"/>
              <a:t>omplement </a:t>
            </a:r>
            <a:r>
              <a:rPr lang="is-IS" b="1" dirty="0" smtClean="0"/>
              <a:t>searches</a:t>
            </a:r>
            <a:r>
              <a:rPr lang="is-IS" dirty="0" smtClean="0"/>
              <a:t>: spectroscopy of leptoquarks, sterile neutrinos (ee-eh-hh),..</a:t>
            </a:r>
          </a:p>
          <a:p>
            <a:endParaRPr lang="is-IS" dirty="0"/>
          </a:p>
          <a:p>
            <a:r>
              <a:rPr lang="is-IS" b="1" dirty="0" smtClean="0">
                <a:solidFill>
                  <a:srgbClr val="000090"/>
                </a:solidFill>
              </a:rPr>
              <a:t>Detector:  </a:t>
            </a:r>
            <a:r>
              <a:rPr lang="is-IS" dirty="0" smtClean="0"/>
              <a:t>very smilar requirements in </a:t>
            </a:r>
            <a:r>
              <a:rPr lang="is-IS" b="1" dirty="0" smtClean="0"/>
              <a:t>forward (h) beam direction </a:t>
            </a:r>
            <a:r>
              <a:rPr lang="is-IS" dirty="0" smtClean="0"/>
              <a:t>as for hh</a:t>
            </a:r>
          </a:p>
          <a:p>
            <a:r>
              <a:rPr lang="is-IS" dirty="0"/>
              <a:t> </a:t>
            </a:r>
            <a:r>
              <a:rPr lang="is-IS" dirty="0" smtClean="0"/>
              <a:t>                  backward similar to ee</a:t>
            </a:r>
          </a:p>
          <a:p>
            <a:endParaRPr lang="is-IS" dirty="0"/>
          </a:p>
          <a:p>
            <a:r>
              <a:rPr lang="is-IS" b="1" dirty="0" smtClean="0">
                <a:solidFill>
                  <a:srgbClr val="000090"/>
                </a:solidFill>
              </a:rPr>
              <a:t>Accelerator:</a:t>
            </a:r>
          </a:p>
          <a:p>
            <a:endParaRPr lang="is-IS" dirty="0"/>
          </a:p>
          <a:p>
            <a:r>
              <a:rPr lang="is-IS" b="1" dirty="0"/>
              <a:t>C</a:t>
            </a:r>
            <a:r>
              <a:rPr lang="is-IS" b="1" dirty="0" smtClean="0"/>
              <a:t>oncurrent operation of pp and ep – no significant loss of pp luminosity</a:t>
            </a:r>
          </a:p>
          <a:p>
            <a:endParaRPr lang="is-IS" dirty="0"/>
          </a:p>
          <a:p>
            <a:r>
              <a:rPr lang="is-IS" dirty="0" smtClean="0"/>
              <a:t>Development of </a:t>
            </a:r>
            <a:r>
              <a:rPr lang="is-IS" b="1" dirty="0" smtClean="0"/>
              <a:t>technologies</a:t>
            </a:r>
            <a:r>
              <a:rPr lang="is-IS" dirty="0" smtClean="0"/>
              <a:t>: SCRF for ep and ee, for example</a:t>
            </a:r>
            <a:endParaRPr lang="is-IS" dirty="0"/>
          </a:p>
        </p:txBody>
      </p:sp>
      <p:sp>
        <p:nvSpPr>
          <p:cNvPr id="4" name="TextBox 3"/>
          <p:cNvSpPr txBox="1"/>
          <p:nvPr/>
        </p:nvSpPr>
        <p:spPr>
          <a:xfrm>
            <a:off x="667335" y="6221571"/>
            <a:ext cx="783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Conclusion: </a:t>
            </a:r>
            <a:r>
              <a:rPr lang="en-US" b="1" dirty="0" smtClean="0">
                <a:solidFill>
                  <a:srgbClr val="000090"/>
                </a:solidFill>
                <a:latin typeface="Apple Chancery"/>
                <a:cs typeface="Apple Chancery"/>
              </a:rPr>
              <a:t>eh</a:t>
            </a:r>
            <a:r>
              <a:rPr lang="en-US" b="1" dirty="0" smtClean="0">
                <a:solidFill>
                  <a:srgbClr val="000090"/>
                </a:solidFill>
              </a:rPr>
              <a:t> is genuine part of</a:t>
            </a:r>
            <a:r>
              <a:rPr lang="en-US" b="1" dirty="0" smtClean="0">
                <a:solidFill>
                  <a:srgbClr val="000090"/>
                </a:solidFill>
                <a:latin typeface="Apple Chancery"/>
                <a:cs typeface="Apple Chancery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pple Chancery"/>
                <a:cs typeface="Apple Chancery"/>
              </a:rPr>
              <a:t>hh</a:t>
            </a:r>
            <a:r>
              <a:rPr lang="en-US" b="1" dirty="0" smtClean="0">
                <a:solidFill>
                  <a:srgbClr val="000090"/>
                </a:solidFill>
                <a:latin typeface="Apple Chancery"/>
                <a:cs typeface="Apple Chancery"/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and should occur in the </a:t>
            </a:r>
            <a:r>
              <a:rPr lang="en-US" b="1" dirty="0" smtClean="0">
                <a:solidFill>
                  <a:srgbClr val="000090"/>
                </a:solidFill>
                <a:latin typeface="Apple Chancery"/>
                <a:cs typeface="Apple Chancery"/>
              </a:rPr>
              <a:t>FCC-</a:t>
            </a:r>
            <a:r>
              <a:rPr lang="en-US" b="1" dirty="0" err="1" smtClean="0">
                <a:solidFill>
                  <a:srgbClr val="000090"/>
                </a:solidFill>
                <a:latin typeface="Apple Chancery"/>
                <a:cs typeface="Apple Chancery"/>
              </a:rPr>
              <a:t>hh</a:t>
            </a:r>
            <a:r>
              <a:rPr lang="en-US" b="1" smtClean="0">
                <a:solidFill>
                  <a:srgbClr val="000090"/>
                </a:solidFill>
                <a:latin typeface="Apple Chancery"/>
                <a:cs typeface="Apple Chancery"/>
              </a:rPr>
              <a:t> </a:t>
            </a:r>
            <a:r>
              <a:rPr lang="en-US" b="1" smtClean="0">
                <a:solidFill>
                  <a:srgbClr val="000090"/>
                </a:solidFill>
              </a:rPr>
              <a:t>CDR </a:t>
            </a:r>
            <a:r>
              <a:rPr lang="en-US" b="1" dirty="0" smtClean="0">
                <a:solidFill>
                  <a:srgbClr val="000090"/>
                </a:solidFill>
              </a:rPr>
              <a:t>books 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6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554"/>
            <a:ext cx="7772400" cy="6724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Higgs in </a:t>
            </a:r>
            <a:r>
              <a:rPr lang="en-US" sz="3200" dirty="0" err="1" smtClean="0"/>
              <a:t>ep</a:t>
            </a:r>
            <a:r>
              <a:rPr lang="en-US" sz="3200" dirty="0" smtClean="0"/>
              <a:t> beyond precision couplings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443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2461846" y="80073"/>
            <a:ext cx="6330462" cy="990600"/>
          </a:xfrm>
        </p:spPr>
        <p:txBody>
          <a:bodyPr>
            <a:normAutofit/>
          </a:bodyPr>
          <a:lstStyle/>
          <a:p>
            <a:r>
              <a:rPr sz="3600" dirty="0">
                <a:solidFill>
                  <a:schemeClr val="accent6">
                    <a:lumMod val="50000"/>
                  </a:schemeClr>
                </a:solidFill>
                <a:ea typeface="MS PGothic" charset="0"/>
              </a:rPr>
              <a:t>Higgs </a:t>
            </a:r>
            <a:r>
              <a:rPr sz="3600" dirty="0" smtClean="0">
                <a:solidFill>
                  <a:schemeClr val="accent6">
                    <a:lumMod val="50000"/>
                  </a:schemeClr>
                </a:solidFill>
                <a:ea typeface="MS PGothic" charset="0"/>
              </a:rPr>
              <a:t>Physics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ea typeface="MS PGothic" charset="0"/>
              </a:rPr>
              <a:t> with </a:t>
            </a:r>
            <a:r>
              <a:rPr lang="en-GB" sz="3600" dirty="0" err="1" smtClean="0">
                <a:solidFill>
                  <a:schemeClr val="accent6">
                    <a:lumMod val="50000"/>
                  </a:schemeClr>
                </a:solidFill>
                <a:latin typeface="Apple Chancery"/>
                <a:ea typeface="MS PGothic" charset="0"/>
                <a:cs typeface="Apple Chancery"/>
              </a:rPr>
              <a:t>ep</a:t>
            </a:r>
            <a:endParaRPr sz="3600" dirty="0">
              <a:solidFill>
                <a:schemeClr val="accent6">
                  <a:lumMod val="50000"/>
                </a:schemeClr>
              </a:solidFill>
              <a:latin typeface="Apple Chancery"/>
              <a:ea typeface="MS PGothic" charset="0"/>
              <a:cs typeface="Apple Chancery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281354" y="2555589"/>
            <a:ext cx="8721969" cy="4327723"/>
          </a:xfrm>
        </p:spPr>
        <p:txBody>
          <a:bodyPr>
            <a:normAutofit/>
          </a:bodyPr>
          <a:lstStyle/>
          <a:p>
            <a:r>
              <a:rPr sz="2000" dirty="0">
                <a:latin typeface="+mj-lt"/>
                <a:ea typeface="MS PGothic" charset="0"/>
              </a:rPr>
              <a:t>Higgs is produced via an EW process in ep collisions</a:t>
            </a:r>
          </a:p>
          <a:p>
            <a:pPr lvl="1"/>
            <a:r>
              <a:rPr sz="2000" b="1" dirty="0">
                <a:solidFill>
                  <a:srgbClr val="000090"/>
                </a:solidFill>
                <a:latin typeface="+mj-lt"/>
                <a:ea typeface="MS PGothic" charset="0"/>
              </a:rPr>
              <a:t>No </a:t>
            </a:r>
            <a:r>
              <a:rPr lang="en-GB" sz="2000" b="1" dirty="0" smtClean="0">
                <a:solidFill>
                  <a:srgbClr val="000090"/>
                </a:solidFill>
                <a:latin typeface="+mj-lt"/>
                <a:ea typeface="MS PGothic" charset="0"/>
              </a:rPr>
              <a:t>involvement of </a:t>
            </a:r>
            <a:r>
              <a:rPr sz="2000" b="1" dirty="0" smtClean="0">
                <a:solidFill>
                  <a:srgbClr val="000090"/>
                </a:solidFill>
                <a:latin typeface="+mj-lt"/>
                <a:ea typeface="MS PGothic" charset="0"/>
              </a:rPr>
              <a:t> </a:t>
            </a:r>
            <a:r>
              <a:rPr sz="2000" b="1" dirty="0">
                <a:solidFill>
                  <a:srgbClr val="000090"/>
                </a:solidFill>
                <a:latin typeface="+mj-lt"/>
                <a:ea typeface="MS PGothic" charset="0"/>
              </a:rPr>
              <a:t>ggF and no pile-up</a:t>
            </a:r>
          </a:p>
          <a:p>
            <a:pPr lvl="1"/>
            <a:r>
              <a:rPr lang="en-GB" sz="2000" b="1" dirty="0" smtClean="0">
                <a:solidFill>
                  <a:srgbClr val="000090"/>
                </a:solidFill>
                <a:latin typeface="+mj-lt"/>
                <a:ea typeface="MS PGothic" charset="0"/>
              </a:rPr>
              <a:t>Precise</a:t>
            </a:r>
            <a:r>
              <a:rPr sz="2000" b="1" dirty="0" smtClean="0">
                <a:solidFill>
                  <a:srgbClr val="000090"/>
                </a:solidFill>
                <a:latin typeface="+mj-lt"/>
                <a:ea typeface="MS PGothic" charset="0"/>
              </a:rPr>
              <a:t> </a:t>
            </a:r>
            <a:r>
              <a:rPr sz="2000" b="1" dirty="0">
                <a:solidFill>
                  <a:srgbClr val="000090"/>
                </a:solidFill>
                <a:latin typeface="+mj-lt"/>
                <a:ea typeface="MS PGothic" charset="0"/>
              </a:rPr>
              <a:t>theoretical control of the cross-section</a:t>
            </a:r>
          </a:p>
          <a:p>
            <a:r>
              <a:rPr sz="2000" dirty="0">
                <a:latin typeface="+mj-lt"/>
                <a:ea typeface="MS PGothic" charset="0"/>
              </a:rPr>
              <a:t>Superior sensitivity of ep with respect to </a:t>
            </a:r>
            <a:r>
              <a:rPr sz="2000" dirty="0" smtClean="0">
                <a:latin typeface="+mj-lt"/>
                <a:ea typeface="MS PGothic" charset="0"/>
              </a:rPr>
              <a:t>pp</a:t>
            </a:r>
            <a:r>
              <a:rPr lang="en-GB" sz="2000" dirty="0" smtClean="0">
                <a:latin typeface="+mj-lt"/>
                <a:ea typeface="MS PGothic" charset="0"/>
              </a:rPr>
              <a:t> in various aspects</a:t>
            </a:r>
            <a:r>
              <a:rPr sz="2000" dirty="0" smtClean="0">
                <a:latin typeface="+mj-lt"/>
                <a:ea typeface="MS PGothic" charset="0"/>
              </a:rPr>
              <a:t>:</a:t>
            </a:r>
            <a:endParaRPr sz="2000" dirty="0">
              <a:latin typeface="+mj-lt"/>
              <a:ea typeface="MS PGothic" charset="0"/>
            </a:endParaRPr>
          </a:p>
          <a:p>
            <a:pPr lvl="1"/>
            <a:r>
              <a:rPr sz="2100" b="1" dirty="0" smtClean="0">
                <a:solidFill>
                  <a:srgbClr val="000090"/>
                </a:solidFill>
                <a:latin typeface="+mj-lt"/>
                <a:ea typeface="MS PGothic" charset="0"/>
              </a:rPr>
              <a:t>h</a:t>
            </a:r>
            <a:r>
              <a:rPr lang="en-GB" sz="2100" b="1" dirty="0" smtClean="0">
                <a:solidFill>
                  <a:srgbClr val="000090"/>
                </a:solidFill>
                <a:latin typeface="+mj-lt"/>
                <a:ea typeface="MS PGothic" charset="0"/>
              </a:rPr>
              <a:t> </a:t>
            </a:r>
            <a:r>
              <a:rPr lang="en-GB" sz="2100" b="1" dirty="0" smtClean="0">
                <a:solidFill>
                  <a:srgbClr val="000090"/>
                </a:solidFill>
                <a:latin typeface="+mj-lt"/>
                <a:ea typeface="MS PGothic" charset="0"/>
                <a:sym typeface="Wingdings"/>
              </a:rPr>
              <a:t> </a:t>
            </a:r>
            <a:r>
              <a:rPr sz="2100" b="1" dirty="0" smtClean="0">
                <a:solidFill>
                  <a:srgbClr val="000090"/>
                </a:solidFill>
                <a:latin typeface="+mj-lt"/>
                <a:ea typeface="MS PGothic" charset="0"/>
              </a:rPr>
              <a:t>bb</a:t>
            </a:r>
            <a:r>
              <a:rPr sz="2100" b="1" dirty="0">
                <a:solidFill>
                  <a:srgbClr val="000090"/>
                </a:solidFill>
                <a:latin typeface="+mj-lt"/>
                <a:ea typeface="MS PGothic" charset="0"/>
              </a:rPr>
              <a:t>,cc,tautau </a:t>
            </a:r>
            <a:r>
              <a:rPr sz="2100" b="1" dirty="0" smtClean="0">
                <a:solidFill>
                  <a:srgbClr val="000090"/>
                </a:solidFill>
                <a:latin typeface="+mj-lt"/>
                <a:ea typeface="MS PGothic" charset="0"/>
              </a:rPr>
              <a:t>couplings</a:t>
            </a:r>
            <a:r>
              <a:rPr lang="en-GB" sz="2100" b="1" dirty="0" smtClean="0">
                <a:solidFill>
                  <a:srgbClr val="000090"/>
                </a:solidFill>
                <a:latin typeface="+mj-lt"/>
                <a:ea typeface="MS PGothic" charset="0"/>
              </a:rPr>
              <a:t>,  unique access to WW-H-WW</a:t>
            </a:r>
            <a:endParaRPr sz="2100" b="1" dirty="0">
              <a:solidFill>
                <a:srgbClr val="000090"/>
              </a:solidFill>
              <a:latin typeface="+mj-lt"/>
              <a:ea typeface="MS PGothic" charset="0"/>
            </a:endParaRPr>
          </a:p>
          <a:p>
            <a:pPr lvl="2"/>
            <a:r>
              <a:rPr sz="2100" b="1" dirty="0">
                <a:solidFill>
                  <a:srgbClr val="000090"/>
                </a:solidFill>
                <a:latin typeface="+mj-lt"/>
                <a:ea typeface="MS PGothic" charset="0"/>
              </a:rPr>
              <a:t>Access to </a:t>
            </a:r>
            <a:r>
              <a:rPr sz="2100" b="1" dirty="0" smtClean="0">
                <a:solidFill>
                  <a:srgbClr val="000090"/>
                </a:solidFill>
                <a:latin typeface="+mj-lt"/>
                <a:ea typeface="MS PGothic" charset="0"/>
              </a:rPr>
              <a:t>h</a:t>
            </a:r>
            <a:r>
              <a:rPr lang="en-GB" sz="2100" b="1" dirty="0">
                <a:solidFill>
                  <a:srgbClr val="000090"/>
                </a:solidFill>
                <a:latin typeface="+mj-lt"/>
                <a:ea typeface="MS PGothic" charset="0"/>
              </a:rPr>
              <a:t> </a:t>
            </a:r>
            <a:r>
              <a:rPr lang="en-GB" sz="2100" b="1" dirty="0" smtClean="0">
                <a:solidFill>
                  <a:srgbClr val="000090"/>
                </a:solidFill>
                <a:latin typeface="+mj-lt"/>
                <a:ea typeface="MS PGothic" charset="0"/>
                <a:sym typeface="Wingdings"/>
              </a:rPr>
              <a:t> </a:t>
            </a:r>
            <a:r>
              <a:rPr sz="2100" b="1" dirty="0" smtClean="0">
                <a:solidFill>
                  <a:srgbClr val="000090"/>
                </a:solidFill>
                <a:latin typeface="+mj-lt"/>
                <a:ea typeface="MS PGothic" charset="0"/>
              </a:rPr>
              <a:t>gg</a:t>
            </a:r>
            <a:r>
              <a:rPr sz="2100" b="1" dirty="0">
                <a:solidFill>
                  <a:srgbClr val="000090"/>
                </a:solidFill>
                <a:latin typeface="+mj-lt"/>
                <a:ea typeface="MS PGothic" charset="0"/>
              </a:rPr>
              <a:t>?</a:t>
            </a:r>
          </a:p>
          <a:p>
            <a:pPr lvl="1"/>
            <a:r>
              <a:rPr sz="2100" b="1" dirty="0">
                <a:solidFill>
                  <a:srgbClr val="000090"/>
                </a:solidFill>
                <a:latin typeface="+mj-lt"/>
                <a:ea typeface="MS PGothic" charset="0"/>
              </a:rPr>
              <a:t>Structure of hVV and top Yukawa couplings</a:t>
            </a:r>
          </a:p>
          <a:p>
            <a:r>
              <a:rPr sz="2000" dirty="0">
                <a:latin typeface="+mj-lt"/>
                <a:ea typeface="MS PGothic" charset="0"/>
              </a:rPr>
              <a:t>Access to hh and invisible </a:t>
            </a:r>
            <a:r>
              <a:rPr sz="2000" dirty="0" smtClean="0">
                <a:latin typeface="+mj-lt"/>
                <a:ea typeface="MS PGothic" charset="0"/>
              </a:rPr>
              <a:t>decays</a:t>
            </a:r>
            <a:r>
              <a:rPr lang="en-GB" sz="2000" dirty="0" smtClean="0">
                <a:latin typeface="+mj-lt"/>
                <a:ea typeface="MS PGothic" charset="0"/>
              </a:rPr>
              <a:t> (dark matter)</a:t>
            </a:r>
            <a:r>
              <a:rPr sz="2000" dirty="0" smtClean="0">
                <a:latin typeface="+mj-lt"/>
                <a:ea typeface="MS PGothic" charset="0"/>
              </a:rPr>
              <a:t> </a:t>
            </a:r>
            <a:r>
              <a:rPr sz="2000" dirty="0">
                <a:latin typeface="+mj-lt"/>
                <a:ea typeface="MS PGothic" charset="0"/>
              </a:rPr>
              <a:t>in ep </a:t>
            </a:r>
            <a:r>
              <a:rPr sz="2000" dirty="0" smtClean="0">
                <a:latin typeface="+mj-lt"/>
                <a:ea typeface="MS PGothic" charset="0"/>
              </a:rPr>
              <a:t>collisions</a:t>
            </a:r>
            <a:endParaRPr sz="2000" dirty="0">
              <a:latin typeface="+mj-lt"/>
              <a:ea typeface="MS PGothic" charset="0"/>
            </a:endParaRPr>
          </a:p>
          <a:p>
            <a:r>
              <a:rPr lang="en-GB" sz="2000" dirty="0" smtClean="0">
                <a:latin typeface="+mj-lt"/>
                <a:ea typeface="MS PGothic" charset="0"/>
              </a:rPr>
              <a:t>Removal of QCD uncertainties to </a:t>
            </a:r>
            <a:r>
              <a:rPr lang="en-GB" sz="2000" dirty="0" err="1" smtClean="0">
                <a:latin typeface="+mj-lt"/>
                <a:ea typeface="MS PGothic" charset="0"/>
              </a:rPr>
              <a:t>gg</a:t>
            </a:r>
            <a:r>
              <a:rPr lang="en-US" sz="2000" dirty="0">
                <a:latin typeface="+mj-lt"/>
                <a:ea typeface="MS PGothic" charset="0"/>
              </a:rPr>
              <a:t> </a:t>
            </a:r>
            <a:r>
              <a:rPr lang="en-US" sz="2000" dirty="0" smtClean="0">
                <a:latin typeface="+mj-lt"/>
                <a:ea typeface="MS PGothic" charset="0"/>
                <a:sym typeface="Wingdings"/>
              </a:rPr>
              <a:t> H calculation for LHC</a:t>
            </a:r>
          </a:p>
          <a:p>
            <a:r>
              <a:rPr lang="en-US" sz="2400" b="1" dirty="0" smtClean="0">
                <a:solidFill>
                  <a:srgbClr val="984807"/>
                </a:solidFill>
                <a:latin typeface="+mj-lt"/>
                <a:ea typeface="MS PGothic" charset="0"/>
                <a:sym typeface="Wingdings"/>
              </a:rPr>
              <a:t>With </a:t>
            </a:r>
            <a:r>
              <a:rPr lang="en-US" sz="2400" b="1" dirty="0" err="1" smtClean="0">
                <a:solidFill>
                  <a:srgbClr val="984807"/>
                </a:solidFill>
                <a:latin typeface="+mj-lt"/>
                <a:ea typeface="MS PGothic" charset="0"/>
                <a:sym typeface="Wingdings"/>
              </a:rPr>
              <a:t>ep</a:t>
            </a:r>
            <a:r>
              <a:rPr lang="en-US" sz="2400" b="1" dirty="0" smtClean="0">
                <a:solidFill>
                  <a:srgbClr val="984807"/>
                </a:solidFill>
                <a:latin typeface="+mj-lt"/>
                <a:ea typeface="MS PGothic" charset="0"/>
                <a:sym typeface="Wingdings"/>
              </a:rPr>
              <a:t>, </a:t>
            </a:r>
            <a:r>
              <a:rPr lang="en-US" sz="2400" b="1" dirty="0" err="1" smtClean="0">
                <a:solidFill>
                  <a:srgbClr val="984807"/>
                </a:solidFill>
                <a:latin typeface="+mj-lt"/>
                <a:ea typeface="MS PGothic" charset="0"/>
                <a:sym typeface="Wingdings"/>
              </a:rPr>
              <a:t>pp</a:t>
            </a:r>
            <a:r>
              <a:rPr lang="en-US" sz="2400" b="1" dirty="0" smtClean="0">
                <a:solidFill>
                  <a:srgbClr val="984807"/>
                </a:solidFill>
                <a:latin typeface="+mj-lt"/>
                <a:ea typeface="MS PGothic" charset="0"/>
                <a:sym typeface="Wingdings"/>
              </a:rPr>
              <a:t> becomes very high precision Higgs facility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984807"/>
                </a:solidFill>
                <a:latin typeface="+mj-lt"/>
                <a:ea typeface="MS PGothic" charset="0"/>
                <a:sym typeface="Wingdings"/>
              </a:rPr>
              <a:t>     of important complementarity to </a:t>
            </a:r>
            <a:r>
              <a:rPr lang="en-US" sz="2400" b="1" dirty="0" err="1" smtClean="0">
                <a:solidFill>
                  <a:srgbClr val="984807"/>
                </a:solidFill>
                <a:latin typeface="+mj-lt"/>
                <a:ea typeface="MS PGothic" charset="0"/>
                <a:sym typeface="Wingdings"/>
              </a:rPr>
              <a:t>ee</a:t>
            </a:r>
            <a:r>
              <a:rPr lang="en-US" sz="2400" b="1" dirty="0" smtClean="0">
                <a:solidFill>
                  <a:srgbClr val="984807"/>
                </a:solidFill>
                <a:latin typeface="+mj-lt"/>
                <a:ea typeface="MS PGothic" charset="0"/>
                <a:sym typeface="Wingdings"/>
              </a:rPr>
              <a:t> (LH(e)C and </a:t>
            </a:r>
            <a:r>
              <a:rPr lang="en-US" sz="2400" b="1" dirty="0" err="1" smtClean="0">
                <a:solidFill>
                  <a:srgbClr val="984807"/>
                </a:solidFill>
                <a:latin typeface="+mj-lt"/>
                <a:ea typeface="MS PGothic" charset="0"/>
                <a:sym typeface="Wingdings"/>
              </a:rPr>
              <a:t>FCC-pp+ep</a:t>
            </a:r>
            <a:endParaRPr lang="en-US" sz="2400" b="1" dirty="0" smtClean="0">
              <a:solidFill>
                <a:srgbClr val="984807"/>
              </a:solidFill>
              <a:latin typeface="+mj-lt"/>
              <a:ea typeface="MS PGothic" charset="0"/>
              <a:sym typeface="Wingdings"/>
            </a:endParaRPr>
          </a:p>
        </p:txBody>
      </p:sp>
      <p:pic>
        <p:nvPicPr>
          <p:cNvPr id="19460" name="Picture 4" descr="screenshot_7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3" y="304799"/>
            <a:ext cx="2191954" cy="189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623551"/>
              </p:ext>
            </p:extLst>
          </p:nvPr>
        </p:nvGraphicFramePr>
        <p:xfrm>
          <a:off x="3354909" y="1180838"/>
          <a:ext cx="4670830" cy="110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4166"/>
                <a:gridCol w="934166"/>
                <a:gridCol w="934166"/>
                <a:gridCol w="934166"/>
                <a:gridCol w="934166"/>
              </a:tblGrid>
              <a:tr h="365149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90"/>
                          </a:solidFill>
                        </a:rPr>
                        <a:t>κ</a:t>
                      </a:r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 in %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HL LHC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</a:rPr>
                        <a:t>LHeC</a:t>
                      </a:r>
                      <a:r>
                        <a:rPr lang="en-US" sz="1400" b="1" dirty="0" smtClean="0">
                          <a:solidFill>
                            <a:srgbClr val="000090"/>
                          </a:solidFill>
                        </a:rPr>
                        <a:t>  HL</a:t>
                      </a:r>
                      <a:endParaRPr lang="en-US" sz="14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</a:rPr>
                        <a:t>LHeC</a:t>
                      </a:r>
                      <a:r>
                        <a:rPr lang="en-US" sz="1400" b="1" dirty="0" smtClean="0">
                          <a:solidFill>
                            <a:srgbClr val="000090"/>
                          </a:solidFill>
                        </a:rPr>
                        <a:t> HE</a:t>
                      </a:r>
                      <a:endParaRPr lang="en-US" sz="14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0"/>
                          </a:solidFill>
                        </a:rPr>
                        <a:t>FCC-eh</a:t>
                      </a:r>
                      <a:endParaRPr lang="en-US" sz="14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H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sym typeface="Wingdings"/>
                        </a:rPr>
                        <a:t> bb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0.5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0.3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0.2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H </a:t>
                      </a:r>
                      <a:r>
                        <a:rPr lang="en-US" b="1" dirty="0" smtClean="0">
                          <a:solidFill>
                            <a:srgbClr val="000090"/>
                          </a:solidFill>
                          <a:sym typeface="Wingdings"/>
                        </a:rPr>
                        <a:t> cc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50?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2.8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1.8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61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554"/>
            <a:ext cx="7772400" cy="672445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accent3">
                    <a:lumMod val="50000"/>
                  </a:schemeClr>
                </a:solidFill>
                <a:latin typeface="Apple Chancery"/>
                <a:cs typeface="Apple Chancery"/>
              </a:rPr>
              <a:t>LHeC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Apple Chancery"/>
                <a:cs typeface="Apple Chancery"/>
              </a:rPr>
              <a:t>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Default Configuration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216" y="4818806"/>
            <a:ext cx="38108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 rough extrapolation of a 3-turn ERL shows how</a:t>
            </a:r>
          </a:p>
          <a:p>
            <a:r>
              <a:rPr lang="en-US" sz="1400" dirty="0" smtClean="0"/>
              <a:t>the cost rises non-linearly with the electron beam </a:t>
            </a:r>
          </a:p>
          <a:p>
            <a:r>
              <a:rPr lang="en-US" sz="1400" dirty="0"/>
              <a:t>e</a:t>
            </a:r>
            <a:r>
              <a:rPr lang="en-US" sz="1400" dirty="0" smtClean="0"/>
              <a:t>nergy. Reliable cost estimate work in progress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476" y="4786281"/>
            <a:ext cx="37100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9km:      1/3 of U(LHC) leads to 60 </a:t>
            </a:r>
            <a:r>
              <a:rPr lang="en-US" sz="1400" dirty="0" err="1" smtClean="0"/>
              <a:t>GeV</a:t>
            </a:r>
            <a:r>
              <a:rPr lang="en-US" sz="1400" dirty="0" smtClean="0"/>
              <a:t> e energy</a:t>
            </a:r>
          </a:p>
          <a:p>
            <a:r>
              <a:rPr lang="en-US" sz="1400" dirty="0" smtClean="0"/>
              <a:t>5.4km :  1/5 of LHC circumference: 51 </a:t>
            </a:r>
            <a:r>
              <a:rPr lang="en-US" sz="1400" dirty="0" err="1" smtClean="0"/>
              <a:t>GeV</a:t>
            </a:r>
            <a:endParaRPr lang="en-US" sz="1400" dirty="0"/>
          </a:p>
          <a:p>
            <a:r>
              <a:rPr lang="en-US" sz="1400" b="1" dirty="0" smtClean="0"/>
              <a:t>energy driven by H, top, BSM and low x 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844071"/>
            <a:ext cx="812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F6228"/>
                </a:solidFill>
              </a:rPr>
              <a:t>Conclusion on </a:t>
            </a:r>
            <a:r>
              <a:rPr lang="en-US" b="1" dirty="0" err="1" smtClean="0">
                <a:solidFill>
                  <a:srgbClr val="4F6228"/>
                </a:solidFill>
                <a:latin typeface="Apple Chancery"/>
                <a:cs typeface="Apple Chancery"/>
              </a:rPr>
              <a:t>LHeC</a:t>
            </a:r>
            <a:r>
              <a:rPr lang="en-US" b="1" dirty="0" smtClean="0">
                <a:solidFill>
                  <a:srgbClr val="4F6228"/>
                </a:solidFill>
              </a:rPr>
              <a:t>: may build an ERL  tangential to LHC (HL and HE in sight). </a:t>
            </a:r>
          </a:p>
          <a:p>
            <a:r>
              <a:rPr lang="en-US" b="1" dirty="0" smtClean="0">
                <a:solidFill>
                  <a:srgbClr val="4F6228"/>
                </a:solidFill>
              </a:rPr>
              <a:t>Choice</a:t>
            </a:r>
            <a:r>
              <a:rPr lang="en-US" b="1" dirty="0">
                <a:solidFill>
                  <a:srgbClr val="4F6228"/>
                </a:solidFill>
              </a:rPr>
              <a:t> </a:t>
            </a:r>
            <a:r>
              <a:rPr lang="en-US" b="1" dirty="0" smtClean="0">
                <a:solidFill>
                  <a:srgbClr val="4F6228"/>
                </a:solidFill>
              </a:rPr>
              <a:t>of energy from optimization of physics, cost, effort, time schedule..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780" y="1255600"/>
            <a:ext cx="4073943" cy="3171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96" y="1554601"/>
            <a:ext cx="3470202" cy="30241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85976" y="4438986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-25000" dirty="0" err="1" smtClean="0"/>
              <a:t>e</a:t>
            </a:r>
            <a:r>
              <a:rPr lang="en-US" sz="1400" dirty="0" smtClean="0"/>
              <a:t>/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650479" y="6468012"/>
            <a:ext cx="2164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84807"/>
                </a:solidFill>
              </a:rPr>
              <a:t>F Zimmermann on Monday </a:t>
            </a:r>
            <a:endParaRPr lang="en-US" sz="1400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4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045"/>
            <a:ext cx="7772400" cy="616359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984807"/>
                </a:solidFill>
              </a:rPr>
              <a:t>High Precision for the LHC </a:t>
            </a:r>
            <a:endParaRPr lang="en-US" sz="3200" dirty="0">
              <a:solidFill>
                <a:srgbClr val="984807"/>
              </a:solidFill>
            </a:endParaRPr>
          </a:p>
        </p:txBody>
      </p:sp>
      <p:pic>
        <p:nvPicPr>
          <p:cNvPr id="3" name="Picture 2" descr="hix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11281"/>
            <a:ext cx="3309393" cy="3376897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538615" y="4976130"/>
            <a:ext cx="4155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Predict the Higgs cross section in </a:t>
            </a:r>
            <a:r>
              <a:rPr lang="en-US" b="1" dirty="0" err="1" smtClean="0"/>
              <a:t>pp</a:t>
            </a:r>
            <a:r>
              <a:rPr lang="en-US" b="1" dirty="0" smtClean="0"/>
              <a:t> to</a:t>
            </a:r>
          </a:p>
          <a:p>
            <a:r>
              <a:rPr lang="en-US" b="1" dirty="0" smtClean="0"/>
              <a:t>0.2% precision which matches the M</a:t>
            </a:r>
            <a:r>
              <a:rPr lang="en-US" b="1" baseline="-25000" dirty="0" smtClean="0"/>
              <a:t>H</a:t>
            </a:r>
          </a:p>
          <a:p>
            <a:r>
              <a:rPr lang="en-US" b="1" dirty="0"/>
              <a:t>m</a:t>
            </a:r>
            <a:r>
              <a:rPr lang="en-US" b="1" dirty="0" smtClean="0"/>
              <a:t>easurement and removes the PDF error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658" y="1122674"/>
            <a:ext cx="3773568" cy="4003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4141" y="5263697"/>
            <a:ext cx="37795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Spacelike</a:t>
            </a:r>
            <a:r>
              <a:rPr lang="en-US" b="1" dirty="0" smtClean="0"/>
              <a:t> M</a:t>
            </a:r>
            <a:r>
              <a:rPr lang="en-US" b="1" baseline="-25000" dirty="0" smtClean="0"/>
              <a:t>W</a:t>
            </a:r>
            <a:r>
              <a:rPr lang="en-US" b="1" dirty="0" smtClean="0"/>
              <a:t> to 10 MeV from </a:t>
            </a:r>
            <a:r>
              <a:rPr lang="en-US" b="1" dirty="0" err="1" smtClean="0"/>
              <a:t>ep</a:t>
            </a:r>
            <a:endParaRPr lang="en-US" b="1" dirty="0" smtClean="0"/>
          </a:p>
          <a:p>
            <a:r>
              <a:rPr lang="en-US" b="1" dirty="0" smtClean="0">
                <a:sym typeface="Wingdings"/>
              </a:rPr>
              <a:t> Electroweak thy test at 0.01% !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Predict M</a:t>
            </a:r>
            <a:r>
              <a:rPr lang="en-US" b="1" baseline="-25000" dirty="0" smtClean="0"/>
              <a:t>W</a:t>
            </a:r>
            <a:r>
              <a:rPr lang="en-US" b="1" dirty="0" smtClean="0"/>
              <a:t> in </a:t>
            </a:r>
            <a:r>
              <a:rPr lang="en-US" b="1" dirty="0" err="1" smtClean="0"/>
              <a:t>pp</a:t>
            </a:r>
            <a:r>
              <a:rPr lang="en-US" b="1" dirty="0" smtClean="0"/>
              <a:t> to 2.8 MeV  </a:t>
            </a:r>
            <a:r>
              <a:rPr lang="en-US" b="1" dirty="0" smtClean="0">
                <a:sym typeface="Wingdings"/>
              </a:rPr>
              <a:t> </a:t>
            </a:r>
          </a:p>
          <a:p>
            <a:r>
              <a:rPr lang="en-US" b="1" dirty="0" smtClean="0">
                <a:sym typeface="Wingdings"/>
              </a:rPr>
              <a:t>Remove PDF uncertainty on M</a:t>
            </a:r>
            <a:r>
              <a:rPr lang="en-US" b="1" baseline="-25000" dirty="0" smtClean="0">
                <a:sym typeface="Wingdings"/>
              </a:rPr>
              <a:t>W</a:t>
            </a:r>
            <a:r>
              <a:rPr lang="en-US" b="1" dirty="0" smtClean="0">
                <a:sym typeface="Wingdings"/>
              </a:rPr>
              <a:t> in </a:t>
            </a:r>
            <a:r>
              <a:rPr lang="en-US" b="1" dirty="0" err="1" smtClean="0">
                <a:sym typeface="Wingdings"/>
              </a:rPr>
              <a:t>pp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1692" y="5986044"/>
            <a:ext cx="4267975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84807"/>
                </a:solidFill>
              </a:rPr>
              <a:t>e</a:t>
            </a:r>
            <a:r>
              <a:rPr lang="en-US" b="1" dirty="0" err="1" smtClean="0">
                <a:solidFill>
                  <a:srgbClr val="984807"/>
                </a:solidFill>
              </a:rPr>
              <a:t>p+pp</a:t>
            </a:r>
            <a:r>
              <a:rPr lang="en-US" b="1" dirty="0" smtClean="0">
                <a:solidFill>
                  <a:srgbClr val="984807"/>
                </a:solidFill>
              </a:rPr>
              <a:t> deliver high precision of Higgs and</a:t>
            </a:r>
          </a:p>
          <a:p>
            <a:r>
              <a:rPr lang="en-US" b="1" dirty="0" err="1" smtClean="0">
                <a:solidFill>
                  <a:srgbClr val="984807"/>
                </a:solidFill>
              </a:rPr>
              <a:t>qcd</a:t>
            </a:r>
            <a:r>
              <a:rPr lang="en-US" b="1" dirty="0" smtClean="0">
                <a:solidFill>
                  <a:srgbClr val="984807"/>
                </a:solidFill>
              </a:rPr>
              <a:t> and electroweak physics </a:t>
            </a:r>
            <a:r>
              <a:rPr lang="mr-IN" b="1" dirty="0" smtClean="0">
                <a:solidFill>
                  <a:srgbClr val="984807"/>
                </a:solidFill>
              </a:rPr>
              <a:t>–</a:t>
            </a:r>
            <a:r>
              <a:rPr lang="en-US" b="1" dirty="0" smtClean="0">
                <a:solidFill>
                  <a:srgbClr val="984807"/>
                </a:solidFill>
              </a:rPr>
              <a:t> </a:t>
            </a:r>
            <a:r>
              <a:rPr lang="en-US" b="1" dirty="0" err="1" smtClean="0">
                <a:solidFill>
                  <a:srgbClr val="984807"/>
                </a:solidFill>
              </a:rPr>
              <a:t>compl</a:t>
            </a:r>
            <a:r>
              <a:rPr lang="en-US" b="1" dirty="0" smtClean="0">
                <a:solidFill>
                  <a:srgbClr val="984807"/>
                </a:solidFill>
              </a:rPr>
              <a:t> to </a:t>
            </a:r>
            <a:r>
              <a:rPr lang="en-US" b="1" dirty="0" err="1" smtClean="0">
                <a:solidFill>
                  <a:srgbClr val="984807"/>
                </a:solidFill>
              </a:rPr>
              <a:t>ee</a:t>
            </a:r>
            <a:endParaRPr lang="en-US" b="1" dirty="0">
              <a:solidFill>
                <a:srgbClr val="98480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7037" y="4788178"/>
            <a:ext cx="1138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984807"/>
                </a:solidFill>
              </a:rPr>
              <a:t>D.Britzger</a:t>
            </a:r>
            <a:r>
              <a:rPr lang="en-US" sz="1400" dirty="0" smtClean="0">
                <a:solidFill>
                  <a:srgbClr val="984807"/>
                </a:solidFill>
              </a:rPr>
              <a:t> on </a:t>
            </a:r>
          </a:p>
          <a:p>
            <a:r>
              <a:rPr lang="en-US" sz="1400" dirty="0" smtClean="0">
                <a:solidFill>
                  <a:srgbClr val="984807"/>
                </a:solidFill>
              </a:rPr>
              <a:t>Thursday </a:t>
            </a:r>
            <a:endParaRPr lang="en-US" sz="1400" dirty="0">
              <a:solidFill>
                <a:srgbClr val="98480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507" y="841790"/>
            <a:ext cx="303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Higgs </a:t>
            </a:r>
            <a:r>
              <a:rPr lang="en-US" sz="2400" b="1" dirty="0" err="1" smtClean="0"/>
              <a:t>pp</a:t>
            </a:r>
            <a:r>
              <a:rPr lang="en-US" sz="2400" b="1" dirty="0" smtClean="0"/>
              <a:t> Cross Section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9766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2408" y="30091"/>
            <a:ext cx="7772400" cy="67244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Apple Chancery"/>
                <a:cs typeface="Apple Chancery"/>
              </a:rPr>
              <a:t>FCC-eh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Default Configuration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862" y="1328205"/>
            <a:ext cx="3631946" cy="3356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97" y="1328205"/>
            <a:ext cx="4398106" cy="3786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868" y="5240470"/>
            <a:ext cx="38801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 rough extrapolation of a 3-turn </a:t>
            </a:r>
            <a:r>
              <a:rPr lang="en-US" sz="1400" dirty="0" smtClean="0">
                <a:latin typeface="Apple Chancery"/>
                <a:cs typeface="Apple Chancery"/>
              </a:rPr>
              <a:t>ERL</a:t>
            </a:r>
            <a:r>
              <a:rPr lang="en-US" sz="1400" dirty="0" smtClean="0"/>
              <a:t> shows how</a:t>
            </a:r>
          </a:p>
          <a:p>
            <a:r>
              <a:rPr lang="en-US" sz="1400" dirty="0" smtClean="0"/>
              <a:t>the cost rises strongly with the electron beam </a:t>
            </a:r>
          </a:p>
          <a:p>
            <a:r>
              <a:rPr lang="en-US" sz="1400" dirty="0"/>
              <a:t>e</a:t>
            </a:r>
            <a:r>
              <a:rPr lang="en-US" sz="1400" dirty="0" smtClean="0"/>
              <a:t>nergy. We therefore, currently stick to 60 </a:t>
            </a:r>
            <a:r>
              <a:rPr lang="en-US" sz="1400" dirty="0" err="1" smtClean="0"/>
              <a:t>GeV</a:t>
            </a:r>
            <a:endParaRPr lang="en-US" sz="1400" dirty="0"/>
          </a:p>
          <a:p>
            <a:r>
              <a:rPr lang="en-US" sz="1400" dirty="0"/>
              <a:t>w</a:t>
            </a:r>
            <a:r>
              <a:rPr lang="en-US" sz="1400" dirty="0" smtClean="0"/>
              <a:t>hich maximizes physics return.</a:t>
            </a:r>
          </a:p>
          <a:p>
            <a:endParaRPr lang="en-US" sz="1400" dirty="0"/>
          </a:p>
          <a:p>
            <a:r>
              <a:rPr lang="en-US" sz="1400" b="1" dirty="0" smtClean="0"/>
              <a:t>ERL is of modular, multi-use for eh at CERN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5880" y="5200100"/>
            <a:ext cx="4406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 prefers the 9km circumference</a:t>
            </a:r>
            <a:r>
              <a:rPr lang="en-US" sz="1400" dirty="0" smtClean="0">
                <a:latin typeface="Apple Chancery"/>
                <a:cs typeface="Apple Chancery"/>
              </a:rPr>
              <a:t> ERL </a:t>
            </a:r>
            <a:r>
              <a:rPr lang="en-US" sz="1400" dirty="0" smtClean="0"/>
              <a:t>to be placed to L,</a:t>
            </a:r>
          </a:p>
          <a:p>
            <a:r>
              <a:rPr lang="en-US" sz="1400" dirty="0" smtClean="0"/>
              <a:t>For HE LHC the </a:t>
            </a:r>
            <a:r>
              <a:rPr lang="en-US" sz="1400" dirty="0" smtClean="0">
                <a:latin typeface="Apple Chancery"/>
                <a:cs typeface="Apple Chancery"/>
              </a:rPr>
              <a:t>ERL</a:t>
            </a:r>
            <a:r>
              <a:rPr lang="en-US" sz="1400" dirty="0" smtClean="0"/>
              <a:t> </a:t>
            </a:r>
            <a:r>
              <a:rPr lang="en-US" sz="1400" dirty="0"/>
              <a:t> </a:t>
            </a:r>
            <a:r>
              <a:rPr lang="en-US" sz="1400" dirty="0" smtClean="0"/>
              <a:t>would be in place.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5880" y="5985059"/>
            <a:ext cx="4182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F6228"/>
                </a:solidFill>
              </a:rPr>
              <a:t>Conclusion for </a:t>
            </a:r>
            <a:r>
              <a:rPr lang="en-US" b="1" dirty="0" smtClean="0">
                <a:solidFill>
                  <a:srgbClr val="4F6228"/>
                </a:solidFill>
                <a:latin typeface="Apple Chancery"/>
                <a:cs typeface="Apple Chancery"/>
              </a:rPr>
              <a:t>FCC-eh</a:t>
            </a:r>
            <a:r>
              <a:rPr lang="en-US" b="1" dirty="0" smtClean="0">
                <a:solidFill>
                  <a:srgbClr val="4F6228"/>
                </a:solidFill>
              </a:rPr>
              <a:t>: consider the ERL</a:t>
            </a:r>
          </a:p>
          <a:p>
            <a:r>
              <a:rPr lang="en-US" b="1" dirty="0">
                <a:solidFill>
                  <a:srgbClr val="4F6228"/>
                </a:solidFill>
              </a:rPr>
              <a:t>a</a:t>
            </a:r>
            <a:r>
              <a:rPr lang="en-US" b="1" dirty="0" smtClean="0">
                <a:solidFill>
                  <a:srgbClr val="4F6228"/>
                </a:solidFill>
              </a:rPr>
              <a:t>s baseline for </a:t>
            </a:r>
            <a:r>
              <a:rPr lang="en-US" b="1" dirty="0" smtClean="0">
                <a:solidFill>
                  <a:srgbClr val="4F6228"/>
                </a:solidFill>
                <a:latin typeface="Apple Chancery"/>
                <a:cs typeface="Apple Chancery"/>
              </a:rPr>
              <a:t>eh</a:t>
            </a:r>
            <a:r>
              <a:rPr lang="en-US" b="1" dirty="0" smtClean="0">
                <a:solidFill>
                  <a:srgbClr val="4F6228"/>
                </a:solidFill>
              </a:rPr>
              <a:t>: for CDR, refer to </a:t>
            </a:r>
            <a:r>
              <a:rPr lang="en-US" b="1" dirty="0" err="1" smtClean="0">
                <a:solidFill>
                  <a:srgbClr val="4F6228"/>
                </a:solidFill>
                <a:latin typeface="Apple Chancery"/>
                <a:cs typeface="Apple Chancery"/>
              </a:rPr>
              <a:t>LHeC</a:t>
            </a:r>
            <a:endParaRPr lang="en-US" b="1" dirty="0">
              <a:solidFill>
                <a:srgbClr val="4F6228"/>
              </a:solidFill>
              <a:latin typeface="Apple Chancery"/>
              <a:cs typeface="Apple Chancer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760791"/>
            <a:ext cx="80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the </a:t>
            </a:r>
            <a:r>
              <a:rPr lang="en-US" dirty="0" smtClean="0">
                <a:latin typeface="Apple Chancery"/>
                <a:cs typeface="Apple Chancery"/>
              </a:rPr>
              <a:t>FCC-</a:t>
            </a:r>
            <a:r>
              <a:rPr lang="en-US" dirty="0" err="1" smtClean="0">
                <a:latin typeface="Apple Chancery"/>
                <a:cs typeface="Apple Chancery"/>
              </a:rPr>
              <a:t>hh</a:t>
            </a:r>
            <a:r>
              <a:rPr lang="en-US" dirty="0" smtClean="0">
                <a:latin typeface="Apple Chancery"/>
                <a:cs typeface="Apple Chancery"/>
              </a:rPr>
              <a:t> </a:t>
            </a:r>
            <a:r>
              <a:rPr lang="en-US" dirty="0" smtClean="0"/>
              <a:t>(</a:t>
            </a:r>
            <a:r>
              <a:rPr lang="en-US" dirty="0" smtClean="0">
                <a:latin typeface="Apple Chancery"/>
                <a:cs typeface="Apple Chancery"/>
              </a:rPr>
              <a:t>HE LHC</a:t>
            </a:r>
            <a:r>
              <a:rPr lang="en-US" dirty="0" smtClean="0"/>
              <a:t>) CERN</a:t>
            </a:r>
            <a:r>
              <a:rPr lang="en-US" dirty="0"/>
              <a:t>,</a:t>
            </a:r>
            <a:r>
              <a:rPr lang="en-US" dirty="0" smtClean="0"/>
              <a:t> again, should have the world lead on </a:t>
            </a:r>
            <a:r>
              <a:rPr lang="en-US" dirty="0" err="1" smtClean="0">
                <a:latin typeface="Apple Chancery"/>
                <a:cs typeface="Apple Chancery"/>
              </a:rPr>
              <a:t>hh</a:t>
            </a:r>
            <a:r>
              <a:rPr lang="en-US" dirty="0" smtClean="0"/>
              <a:t> beams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60155" y="4792194"/>
            <a:ext cx="2819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84807"/>
                </a:solidFill>
              </a:rPr>
              <a:t>Jo </a:t>
            </a:r>
            <a:r>
              <a:rPr lang="en-US" sz="1400" dirty="0" err="1" smtClean="0">
                <a:solidFill>
                  <a:srgbClr val="984807"/>
                </a:solidFill>
              </a:rPr>
              <a:t>Stanyard</a:t>
            </a:r>
            <a:r>
              <a:rPr lang="en-US" sz="1400" dirty="0" smtClean="0">
                <a:solidFill>
                  <a:srgbClr val="984807"/>
                </a:solidFill>
              </a:rPr>
              <a:t>/J Osborne on Thursday </a:t>
            </a:r>
            <a:endParaRPr lang="en-US" sz="1400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100285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Five Major Themes of </a:t>
            </a:r>
            <a:r>
              <a:rPr lang="en-US" sz="3600" dirty="0" smtClean="0">
                <a:latin typeface="Apple Chancery"/>
                <a:cs typeface="Apple Chancery"/>
              </a:rPr>
              <a:t>eh</a:t>
            </a:r>
            <a:r>
              <a:rPr lang="en-US" sz="3600" dirty="0" smtClean="0"/>
              <a:t> Physics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83039" y="1723995"/>
            <a:ext cx="57800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Cleanest High Resolution Microscopes</a:t>
            </a:r>
          </a:p>
          <a:p>
            <a:endParaRPr lang="en-US" sz="2800" dirty="0"/>
          </a:p>
          <a:p>
            <a:r>
              <a:rPr lang="en-US" sz="2800" dirty="0" smtClean="0"/>
              <a:t>Joint </a:t>
            </a:r>
            <a:r>
              <a:rPr lang="en-US" sz="2800" dirty="0" err="1" smtClean="0"/>
              <a:t>ep</a:t>
            </a:r>
            <a:r>
              <a:rPr lang="en-US" sz="2800" dirty="0" smtClean="0"/>
              <a:t> and </a:t>
            </a:r>
            <a:r>
              <a:rPr lang="en-US" sz="2800" dirty="0" err="1" smtClean="0"/>
              <a:t>pp</a:t>
            </a:r>
            <a:r>
              <a:rPr lang="en-US" sz="2800" dirty="0" smtClean="0"/>
              <a:t> Physics</a:t>
            </a:r>
          </a:p>
          <a:p>
            <a:endParaRPr lang="en-US" sz="2800" dirty="0"/>
          </a:p>
          <a:p>
            <a:r>
              <a:rPr lang="en-US" sz="2800" dirty="0" smtClean="0"/>
              <a:t>High Precision Higgs Exploration</a:t>
            </a:r>
          </a:p>
          <a:p>
            <a:endParaRPr lang="en-US" sz="2800" dirty="0"/>
          </a:p>
          <a:p>
            <a:r>
              <a:rPr lang="en-US" sz="2800" dirty="0" smtClean="0"/>
              <a:t>Discovery Beyond the Standard Model</a:t>
            </a:r>
          </a:p>
          <a:p>
            <a:endParaRPr lang="en-US" sz="2800" dirty="0"/>
          </a:p>
          <a:p>
            <a:r>
              <a:rPr lang="en-US" sz="2800" dirty="0" smtClean="0"/>
              <a:t>A Unique Nuclear Physics Facility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710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100285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Five Major Themes of </a:t>
            </a:r>
            <a:r>
              <a:rPr lang="en-US" sz="3600" dirty="0" smtClean="0">
                <a:latin typeface="Apple Chancery"/>
                <a:cs typeface="Apple Chancery"/>
              </a:rPr>
              <a:t>eh</a:t>
            </a:r>
            <a:r>
              <a:rPr lang="en-US" sz="3600" dirty="0" smtClean="0"/>
              <a:t> Physics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83039" y="1723995"/>
            <a:ext cx="57800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Cleanest High Resolution Microscopes</a:t>
            </a:r>
          </a:p>
          <a:p>
            <a:endParaRPr lang="en-US" sz="2800" dirty="0"/>
          </a:p>
          <a:p>
            <a:r>
              <a:rPr lang="en-US" sz="2800" dirty="0" smtClean="0"/>
              <a:t>Joint </a:t>
            </a:r>
            <a:r>
              <a:rPr lang="en-US" sz="2800" dirty="0" err="1" smtClean="0"/>
              <a:t>ep</a:t>
            </a:r>
            <a:r>
              <a:rPr lang="en-US" sz="2800" dirty="0" smtClean="0"/>
              <a:t> and </a:t>
            </a:r>
            <a:r>
              <a:rPr lang="en-US" sz="2800" dirty="0" err="1" smtClean="0"/>
              <a:t>pp</a:t>
            </a:r>
            <a:r>
              <a:rPr lang="en-US" sz="2800" dirty="0" smtClean="0"/>
              <a:t> Physics</a:t>
            </a:r>
          </a:p>
          <a:p>
            <a:endParaRPr lang="en-US" sz="2800" dirty="0"/>
          </a:p>
          <a:p>
            <a:r>
              <a:rPr lang="en-US" sz="2800" dirty="0" smtClean="0"/>
              <a:t>High Precision Higgs Exploration</a:t>
            </a:r>
          </a:p>
          <a:p>
            <a:endParaRPr lang="en-US" sz="2800" dirty="0"/>
          </a:p>
          <a:p>
            <a:r>
              <a:rPr lang="en-US" sz="2800" dirty="0" smtClean="0"/>
              <a:t>Discovery Beyond the Standard Model</a:t>
            </a:r>
          </a:p>
          <a:p>
            <a:endParaRPr lang="en-US" sz="2800" dirty="0"/>
          </a:p>
          <a:p>
            <a:r>
              <a:rPr lang="en-US" sz="2800" dirty="0" smtClean="0"/>
              <a:t>A Unique Nuclear Physics Facility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666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60157" y="4357952"/>
            <a:ext cx="4135755" cy="1861428"/>
          </a:xfrm>
          <a:prstGeom prst="rect">
            <a:avLst/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8587" y="156988"/>
            <a:ext cx="3893103" cy="100285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Microscope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68091"/>
            <a:ext cx="4477558" cy="62707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0157" y="1141065"/>
            <a:ext cx="4211384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Resolve</a:t>
            </a:r>
            <a:r>
              <a:rPr lang="en-US" dirty="0" smtClean="0"/>
              <a:t> with spectacular range (each high</a:t>
            </a:r>
          </a:p>
          <a:p>
            <a:r>
              <a:rPr lang="en-US" dirty="0" smtClean="0"/>
              <a:t>energy </a:t>
            </a:r>
            <a:r>
              <a:rPr lang="en-US" dirty="0" err="1" smtClean="0"/>
              <a:t>ep</a:t>
            </a:r>
            <a:r>
              <a:rPr lang="en-US" dirty="0" smtClean="0"/>
              <a:t> collider probes range down to</a:t>
            </a:r>
          </a:p>
          <a:p>
            <a:r>
              <a:rPr lang="en-US" dirty="0" smtClean="0"/>
              <a:t>SLAC’s 0.1fm as scale varies) and precision:</a:t>
            </a:r>
          </a:p>
          <a:p>
            <a:endParaRPr lang="en-US" dirty="0" smtClean="0"/>
          </a:p>
          <a:p>
            <a:r>
              <a:rPr lang="en-US" b="1" dirty="0" smtClean="0"/>
              <a:t>Structure and Dynamics of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Proton, neutron, photon, </a:t>
            </a:r>
            <a:r>
              <a:rPr lang="en-US" b="1" dirty="0" err="1" smtClean="0">
                <a:solidFill>
                  <a:srgbClr val="000090"/>
                </a:solidFill>
              </a:rPr>
              <a:t>pomeron</a:t>
            </a:r>
            <a:r>
              <a:rPr lang="en-US" b="1" dirty="0" smtClean="0">
                <a:solidFill>
                  <a:srgbClr val="000090"/>
                </a:solidFill>
              </a:rPr>
              <a:t>, jets..</a:t>
            </a:r>
          </a:p>
          <a:p>
            <a:endParaRPr lang="en-US" dirty="0"/>
          </a:p>
          <a:p>
            <a:r>
              <a:rPr lang="en-US" b="1" dirty="0" smtClean="0"/>
              <a:t>In momentum and transverse </a:t>
            </a:r>
            <a:r>
              <a:rPr lang="en-US" b="1" dirty="0"/>
              <a:t>s</a:t>
            </a:r>
            <a:r>
              <a:rPr lang="en-US" b="1" dirty="0" smtClean="0"/>
              <a:t>pace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000090"/>
                </a:solidFill>
              </a:rPr>
              <a:t>PDFs, TMDs, DVCS, </a:t>
            </a:r>
            <a:r>
              <a:rPr lang="en-US" b="1" dirty="0" err="1" smtClean="0">
                <a:solidFill>
                  <a:srgbClr val="000090"/>
                </a:solidFill>
              </a:rPr>
              <a:t>generalised</a:t>
            </a:r>
            <a:r>
              <a:rPr lang="en-US" b="1" dirty="0" smtClean="0">
                <a:solidFill>
                  <a:srgbClr val="000090"/>
                </a:solidFill>
              </a:rPr>
              <a:t> PDFs, .</a:t>
            </a:r>
            <a:r>
              <a:rPr lang="en-US" dirty="0" smtClean="0">
                <a:solidFill>
                  <a:srgbClr val="00009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/>
              <a:t> </a:t>
            </a:r>
          </a:p>
          <a:p>
            <a:r>
              <a:rPr lang="en-US" b="1" dirty="0" smtClean="0">
                <a:solidFill>
                  <a:srgbClr val="984807"/>
                </a:solidFill>
              </a:rPr>
              <a:t>Here rely on CDR of </a:t>
            </a:r>
            <a:r>
              <a:rPr lang="en-US" b="1" dirty="0" err="1" smtClean="0">
                <a:solidFill>
                  <a:srgbClr val="984807"/>
                </a:solidFill>
              </a:rPr>
              <a:t>LHeC</a:t>
            </a:r>
            <a:r>
              <a:rPr lang="en-US" b="1" dirty="0" smtClean="0">
                <a:solidFill>
                  <a:srgbClr val="984807"/>
                </a:solidFill>
              </a:rPr>
              <a:t> + updates </a:t>
            </a:r>
          </a:p>
          <a:p>
            <a:endParaRPr lang="en-US" dirty="0" smtClean="0"/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Prospect and challenge: Resolution up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by 5 orders of magnitude in 100 years 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4614"/>
            <a:ext cx="7772400" cy="703592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Unravelling</a:t>
            </a:r>
            <a:r>
              <a:rPr lang="en-US" sz="3200" dirty="0" smtClean="0">
                <a:solidFill>
                  <a:srgbClr val="FF0000"/>
                </a:solidFill>
              </a:rPr>
              <a:t> structure of matter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869" y="851393"/>
            <a:ext cx="8427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Resolve </a:t>
            </a:r>
            <a:r>
              <a:rPr lang="en-US" sz="2000" b="1" dirty="0" err="1" smtClean="0">
                <a:solidFill>
                  <a:srgbClr val="000090"/>
                </a:solidFill>
              </a:rPr>
              <a:t>parton</a:t>
            </a:r>
            <a:r>
              <a:rPr lang="en-US" sz="2000" b="1" dirty="0" smtClean="0">
                <a:solidFill>
                  <a:srgbClr val="000090"/>
                </a:solidFill>
              </a:rPr>
              <a:t> structure of the proton completely: u</a:t>
            </a:r>
            <a:r>
              <a:rPr lang="en-US" sz="2000" b="1" baseline="-25000" dirty="0" smtClean="0">
                <a:solidFill>
                  <a:srgbClr val="000090"/>
                </a:solidFill>
              </a:rPr>
              <a:t>v</a:t>
            </a:r>
            <a:r>
              <a:rPr lang="en-US" sz="2000" b="1" dirty="0" smtClean="0">
                <a:solidFill>
                  <a:srgbClr val="000090"/>
                </a:solidFill>
              </a:rPr>
              <a:t>,d</a:t>
            </a:r>
            <a:r>
              <a:rPr lang="en-US" sz="2000" b="1" baseline="-25000" dirty="0" smtClean="0">
                <a:solidFill>
                  <a:srgbClr val="000090"/>
                </a:solidFill>
              </a:rPr>
              <a:t>v</a:t>
            </a:r>
            <a:r>
              <a:rPr lang="en-US" sz="2000" b="1" dirty="0" smtClean="0">
                <a:solidFill>
                  <a:srgbClr val="000090"/>
                </a:solidFill>
              </a:rPr>
              <a:t>,</a:t>
            </a:r>
            <a:r>
              <a:rPr lang="en-US" sz="2000" b="1" dirty="0" err="1" smtClean="0">
                <a:solidFill>
                  <a:srgbClr val="00009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0090"/>
                </a:solidFill>
              </a:rPr>
              <a:t>v</a:t>
            </a:r>
            <a:r>
              <a:rPr lang="en-US" sz="2000" b="1" dirty="0" smtClean="0">
                <a:solidFill>
                  <a:srgbClr val="000090"/>
                </a:solidFill>
              </a:rPr>
              <a:t>?,</a:t>
            </a:r>
            <a:r>
              <a:rPr lang="en-US" sz="2000" b="1" dirty="0" err="1" smtClean="0">
                <a:solidFill>
                  <a:srgbClr val="000090"/>
                </a:solidFill>
              </a:rPr>
              <a:t>u,d,s,c,b,t</a:t>
            </a:r>
            <a:r>
              <a:rPr lang="en-US" sz="2000" b="1" dirty="0" smtClean="0">
                <a:solidFill>
                  <a:srgbClr val="000090"/>
                </a:solidFill>
              </a:rPr>
              <a:t> and </a:t>
            </a:r>
            <a:r>
              <a:rPr lang="en-US" sz="2000" b="1" dirty="0" err="1" smtClean="0">
                <a:solidFill>
                  <a:srgbClr val="000090"/>
                </a:solidFill>
              </a:rPr>
              <a:t>xg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rgbClr val="000090"/>
                </a:solidFill>
              </a:rPr>
              <a:t>Unprecedented range, sub% precision, free of </a:t>
            </a:r>
            <a:r>
              <a:rPr lang="en-US" sz="2000" b="1" dirty="0" err="1" smtClean="0">
                <a:solidFill>
                  <a:srgbClr val="000090"/>
                </a:solidFill>
              </a:rPr>
              <a:t>parameterisation</a:t>
            </a:r>
            <a:r>
              <a:rPr lang="en-US" sz="2000" b="1" dirty="0" smtClean="0">
                <a:solidFill>
                  <a:srgbClr val="000090"/>
                </a:solidFill>
              </a:rPr>
              <a:t> assumptions,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Resolve p structure, solve non linear and saturation issues, test QCD, N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3</a:t>
            </a:r>
            <a:r>
              <a:rPr lang="en-US" sz="2000" b="1" dirty="0" smtClean="0">
                <a:solidFill>
                  <a:srgbClr val="000090"/>
                </a:solidFill>
              </a:rPr>
              <a:t>LO</a:t>
            </a:r>
            <a:r>
              <a:rPr lang="mr-IN" sz="2000" b="1" dirty="0" smtClean="0">
                <a:solidFill>
                  <a:srgbClr val="000090"/>
                </a:solidFill>
              </a:rPr>
              <a:t>…</a:t>
            </a:r>
            <a:endParaRPr lang="en-US" sz="2000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314" y="2019468"/>
            <a:ext cx="6658970" cy="47649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3123" y="2226952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18515" y="2226952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53123" y="4403854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1702" y="4348639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29810" y="6478406"/>
            <a:ext cx="4491466" cy="305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0494" y="6433457"/>
            <a:ext cx="886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Note that LHC is about to reach its own limits on PDFs. </a:t>
            </a:r>
            <a:r>
              <a:rPr lang="en-US" b="1" dirty="0" err="1" smtClean="0">
                <a:solidFill>
                  <a:srgbClr val="000090"/>
                </a:solidFill>
              </a:rPr>
              <a:t>pp</a:t>
            </a:r>
            <a:r>
              <a:rPr lang="en-US" b="1" dirty="0" smtClean="0">
                <a:solidFill>
                  <a:srgbClr val="000090"/>
                </a:solidFill>
              </a:rPr>
              <a:t> is NOT DIS, </a:t>
            </a:r>
            <a:r>
              <a:rPr lang="en-US" b="1" dirty="0" err="1" smtClean="0">
                <a:solidFill>
                  <a:srgbClr val="000090"/>
                </a:solidFill>
              </a:rPr>
              <a:t>cf</a:t>
            </a:r>
            <a:r>
              <a:rPr lang="en-US" b="1" dirty="0" smtClean="0">
                <a:solidFill>
                  <a:srgbClr val="000090"/>
                </a:solidFill>
              </a:rPr>
              <a:t>  ATLAS W,Z to 0.5%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39" y="2650260"/>
            <a:ext cx="1234345" cy="3693319"/>
          </a:xfrm>
          <a:prstGeom prst="rect">
            <a:avLst/>
          </a:prstGeom>
          <a:solidFill>
            <a:schemeClr val="bg1">
              <a:lumMod val="75000"/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Strong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Coupling in</a:t>
            </a:r>
          </a:p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nclusive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DIS to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O(0.1)%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Lattice??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Jets??</a:t>
            </a:r>
          </a:p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BCDMS??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GUTs?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Higgs in </a:t>
            </a:r>
            <a:r>
              <a:rPr lang="en-US" dirty="0" err="1" smtClean="0">
                <a:solidFill>
                  <a:srgbClr val="FF0000"/>
                </a:solidFill>
              </a:rPr>
              <a:t>pp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mr-IN" dirty="0" smtClean="0">
                <a:solidFill>
                  <a:srgbClr val="984807"/>
                </a:solidFill>
              </a:rPr>
              <a:t>…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0605" y="2866088"/>
            <a:ext cx="1287532" cy="20313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Completely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ew  PDF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Analysis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u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nder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ay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or 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CDR(s)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92284" y="5820359"/>
            <a:ext cx="1108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984807"/>
                </a:solidFill>
              </a:rPr>
              <a:t>D.Britzger</a:t>
            </a:r>
            <a:r>
              <a:rPr lang="en-US" sz="1400" dirty="0" smtClean="0">
                <a:solidFill>
                  <a:srgbClr val="984807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984807"/>
                </a:solidFill>
              </a:rPr>
              <a:t>On Thursday </a:t>
            </a:r>
            <a:endParaRPr lang="en-US" sz="1400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8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100285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Five Major Themes of </a:t>
            </a:r>
            <a:r>
              <a:rPr lang="en-US" sz="3600" dirty="0" smtClean="0">
                <a:latin typeface="Apple Chancery"/>
                <a:cs typeface="Apple Chancery"/>
              </a:rPr>
              <a:t>eh</a:t>
            </a:r>
            <a:r>
              <a:rPr lang="en-US" sz="3600" dirty="0" smtClean="0"/>
              <a:t> Physics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83039" y="1723995"/>
            <a:ext cx="57800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Cleanest High Resolution Microscopes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Joint </a:t>
            </a:r>
            <a:r>
              <a:rPr lang="en-US" sz="2800" dirty="0" err="1" smtClean="0">
                <a:solidFill>
                  <a:srgbClr val="FF0000"/>
                </a:solidFill>
              </a:rPr>
              <a:t>ep</a:t>
            </a:r>
            <a:r>
              <a:rPr lang="en-US" sz="2800" dirty="0" smtClean="0">
                <a:solidFill>
                  <a:srgbClr val="FF0000"/>
                </a:solidFill>
              </a:rPr>
              <a:t> and </a:t>
            </a:r>
            <a:r>
              <a:rPr lang="en-US" sz="2800" dirty="0" err="1" smtClean="0">
                <a:solidFill>
                  <a:srgbClr val="FF0000"/>
                </a:solidFill>
              </a:rPr>
              <a:t>pp</a:t>
            </a:r>
            <a:r>
              <a:rPr lang="en-US" sz="2800" dirty="0" smtClean="0">
                <a:solidFill>
                  <a:srgbClr val="FF0000"/>
                </a:solidFill>
              </a:rPr>
              <a:t> Physics</a:t>
            </a:r>
          </a:p>
          <a:p>
            <a:endParaRPr lang="en-US" sz="2800" dirty="0"/>
          </a:p>
          <a:p>
            <a:r>
              <a:rPr lang="en-US" sz="2800" dirty="0" smtClean="0"/>
              <a:t>High Precision Higgs Exploration</a:t>
            </a:r>
          </a:p>
          <a:p>
            <a:endParaRPr lang="en-US" sz="2800" dirty="0"/>
          </a:p>
          <a:p>
            <a:r>
              <a:rPr lang="en-US" sz="2800" dirty="0" smtClean="0"/>
              <a:t>Discovery Beyond the Standard Model</a:t>
            </a:r>
          </a:p>
          <a:p>
            <a:endParaRPr lang="en-US" sz="2800" dirty="0"/>
          </a:p>
          <a:p>
            <a:r>
              <a:rPr lang="en-US" sz="2800" dirty="0" smtClean="0"/>
              <a:t>A Unique Nuclear Physics Facility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8044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3435</TotalTime>
  <Words>2926</Words>
  <Application>Microsoft Macintosh PowerPoint</Application>
  <PresentationFormat>On-screen Show (4:3)</PresentationFormat>
  <Paragraphs>535</Paragraphs>
  <Slides>38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Theme</vt:lpstr>
      <vt:lpstr>CorelPhotoPaint.Image.10</vt:lpstr>
      <vt:lpstr>AutoCAD Drawing</vt:lpstr>
      <vt:lpstr> FCC-eh –  Status and CDR Plan </vt:lpstr>
      <vt:lpstr>Introduction: eh + hh</vt:lpstr>
      <vt:lpstr> ERL Baseline for LHeC and FCC-eh</vt:lpstr>
      <vt:lpstr>FCC-eh Default Configuration</vt:lpstr>
      <vt:lpstr>Five Major Themes of eh Physics</vt:lpstr>
      <vt:lpstr>Five Major Themes of eh Physics</vt:lpstr>
      <vt:lpstr>Microscope</vt:lpstr>
      <vt:lpstr>Unravelling structure of matter </vt:lpstr>
      <vt:lpstr>Five Major Themes of eh Physics</vt:lpstr>
      <vt:lpstr>Top Physics</vt:lpstr>
      <vt:lpstr>Empowering pp Discoveries</vt:lpstr>
      <vt:lpstr>Five Major Themes of eh Physics</vt:lpstr>
      <vt:lpstr>Higgs Physics with ep</vt:lpstr>
      <vt:lpstr>Five Major Themes of eh Physics</vt:lpstr>
      <vt:lpstr>Possible Discoveries Beyond SM with eh</vt:lpstr>
      <vt:lpstr>Five Major Themes of eh Physics</vt:lpstr>
      <vt:lpstr> Electron-Ion Nuclear and Particle Physics</vt:lpstr>
      <vt:lpstr>Detector and ERL Development</vt:lpstr>
      <vt:lpstr>PowerPoint Presentation</vt:lpstr>
      <vt:lpstr>PowerPoint Presentation</vt:lpstr>
      <vt:lpstr>FCC-eh: Tracker, Calorimeters and Steps</vt:lpstr>
      <vt:lpstr>title</vt:lpstr>
      <vt:lpstr>Site of PERLE at LAL/IPN Orsay</vt:lpstr>
      <vt:lpstr>802 MHz Cavity Fabrication Status</vt:lpstr>
      <vt:lpstr>Main eh Tasks for Completion of CDR </vt:lpstr>
      <vt:lpstr>Electron-Hadron Scattering at the Energy Frontier – A Higgs Physics Facility Resolving the Substructure of Matter</vt:lpstr>
      <vt:lpstr>Road beyond Standard Model</vt:lpstr>
      <vt:lpstr>Road beyond Standard Model</vt:lpstr>
      <vt:lpstr>PowerPoint Presentation</vt:lpstr>
      <vt:lpstr>backup</vt:lpstr>
      <vt:lpstr>PowerPoint Presentation</vt:lpstr>
      <vt:lpstr>FCC-eh Detector</vt:lpstr>
      <vt:lpstr>FCC Detector is a scaled version of LHeC Detector</vt:lpstr>
      <vt:lpstr>eh and hh  Relations</vt:lpstr>
      <vt:lpstr>Higgs in ep beyond precision couplings</vt:lpstr>
      <vt:lpstr>Higgs Physics with ep</vt:lpstr>
      <vt:lpstr>LHeC Default Configuration</vt:lpstr>
      <vt:lpstr>High Precision for the LHC 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54</cp:revision>
  <dcterms:created xsi:type="dcterms:W3CDTF">2017-05-28T09:18:46Z</dcterms:created>
  <dcterms:modified xsi:type="dcterms:W3CDTF">2017-05-31T12:21:14Z</dcterms:modified>
</cp:coreProperties>
</file>