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62" r:id="rId4"/>
    <p:sldId id="263" r:id="rId5"/>
    <p:sldId id="260" r:id="rId6"/>
    <p:sldId id="267" r:id="rId7"/>
    <p:sldId id="280" r:id="rId8"/>
    <p:sldId id="266" r:id="rId9"/>
    <p:sldId id="265" r:id="rId10"/>
    <p:sldId id="275" r:id="rId11"/>
    <p:sldId id="286" r:id="rId12"/>
    <p:sldId id="257" r:id="rId13"/>
    <p:sldId id="273" r:id="rId14"/>
    <p:sldId id="278" r:id="rId15"/>
    <p:sldId id="277" r:id="rId16"/>
    <p:sldId id="276" r:id="rId17"/>
    <p:sldId id="287" r:id="rId18"/>
    <p:sldId id="272" r:id="rId19"/>
    <p:sldId id="283" r:id="rId20"/>
    <p:sldId id="285" r:id="rId21"/>
    <p:sldId id="279" r:id="rId22"/>
    <p:sldId id="282" r:id="rId23"/>
    <p:sldId id="284" r:id="rId24"/>
    <p:sldId id="281" r:id="rId25"/>
    <p:sldId id="261" r:id="rId26"/>
    <p:sldId id="274" r:id="rId27"/>
    <p:sldId id="289" r:id="rId28"/>
    <p:sldId id="259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21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9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9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0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8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0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6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1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0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9A0D-012A-5B4D-8E29-DEDF9ED3BB36}" type="datetimeFigureOut">
              <a:rPr lang="en-US" smtClean="0"/>
              <a:t>11/03/16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5159F-CE18-4640-934C-54479443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lhec.web.cern.ch" TargetMode="Externa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gif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cern.ch/event/325831/session/18/contribution/60/attachments/1143145/1638099/150822-MBE_FutureCircularColliders_ap.pdf" TargetMode="External"/><Relationship Id="rId4" Type="http://schemas.openxmlformats.org/officeDocument/2006/relationships/hyperlink" Target="https://indico.cern.ch/event/356420/timetable/%2320150729.detailed" TargetMode="External"/><Relationship Id="rId5" Type="http://schemas.openxmlformats.org/officeDocument/2006/relationships/hyperlink" Target="https://indico.cern.ch/event/356714/" TargetMode="External"/><Relationship Id="rId6" Type="http://schemas.openxmlformats.org/officeDocument/2006/relationships/hyperlink" Target="https://indico.cern.ch/event/341292/" TargetMode="External"/><Relationship Id="rId7" Type="http://schemas.openxmlformats.org/officeDocument/2006/relationships/hyperlink" Target="http://indico.cern.ch/event/340703/" TargetMode="External"/><Relationship Id="rId8" Type="http://schemas.openxmlformats.org/officeDocument/2006/relationships/hyperlink" Target="http://indico.cern.ch/event/352868/" TargetMode="External"/><Relationship Id="rId9" Type="http://schemas.openxmlformats.org/officeDocument/2006/relationships/hyperlink" Target="https://www.youtube.com/watch?v=xNVZg694ct8" TargetMode="External"/><Relationship Id="rId10" Type="http://schemas.openxmlformats.org/officeDocument/2006/relationships/hyperlink" Target="http://conference.ippp.dur.ac.uk/event/394/" TargetMode="External"/><Relationship Id="rId11" Type="http://schemas.openxmlformats.org/officeDocument/2006/relationships/hyperlink" Target="http://indico.ihep.ac.cn/conferenceOtherViews.py?view=standard&amp;confId=386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etic6.sciencesconf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254" y="274492"/>
            <a:ext cx="7982628" cy="11581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  Development of the FCC-he </a:t>
            </a:r>
            <a:r>
              <a:rPr lang="en-US" sz="3600" dirty="0" smtClean="0">
                <a:solidFill>
                  <a:srgbClr val="000090"/>
                </a:solidFill>
              </a:rPr>
              <a:t>Study</a:t>
            </a:r>
            <a:endParaRPr lang="en-US" sz="2000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5454" y="1436132"/>
            <a:ext cx="2811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Klein</a:t>
            </a:r>
          </a:p>
          <a:p>
            <a:pPr algn="ctr"/>
            <a:r>
              <a:rPr lang="en-US" dirty="0" smtClean="0"/>
              <a:t>U Liverpool and CERN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the FCC-he  Study Group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5454" y="4951069"/>
            <a:ext cx="294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Istanbul, 11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 of March, 2016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7926" y="2668995"/>
            <a:ext cx="1814845" cy="193899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DIS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Accelerator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Physics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Detector and IR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Test Facility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Project Status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4246" y="5532086"/>
            <a:ext cx="240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http://lhec.web.cern.ch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logo-FCC-0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4" y="5375948"/>
            <a:ext cx="1943729" cy="812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209" y="6381723"/>
            <a:ext cx="443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invitation to join the study (</a:t>
            </a:r>
            <a:r>
              <a:rPr lang="en-US" dirty="0" err="1" smtClean="0"/>
              <a:t>acc</a:t>
            </a:r>
            <a:r>
              <a:rPr lang="en-US" dirty="0" smtClean="0"/>
              <a:t>, </a:t>
            </a:r>
            <a:r>
              <a:rPr lang="en-US" dirty="0" err="1" smtClean="0"/>
              <a:t>det</a:t>
            </a:r>
            <a:r>
              <a:rPr lang="en-US" dirty="0" smtClean="0"/>
              <a:t>, </a:t>
            </a:r>
            <a:r>
              <a:rPr lang="en-US" dirty="0" err="1" smtClean="0"/>
              <a:t>phys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6958" y="6359057"/>
            <a:ext cx="198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ax.klein@cern.ch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0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73" y="274638"/>
            <a:ext cx="6096000" cy="619117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Precision PDFs for BSM Searches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Gluons </a:t>
            </a:r>
            <a:r>
              <a:rPr lang="en-US" sz="2200" dirty="0" smtClean="0">
                <a:solidFill>
                  <a:srgbClr val="FF0000"/>
                </a:solidFill>
              </a:rPr>
              <a:t>for SUSY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76" y="41284376"/>
            <a:ext cx="3434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Poster presented on </a:t>
            </a:r>
            <a:r>
              <a:rPr lang="en-US" sz="3600" b="1" dirty="0"/>
              <a:t>behalf of the </a:t>
            </a:r>
            <a:r>
              <a:rPr lang="en-US" sz="3600" b="1" dirty="0" err="1"/>
              <a:t>LHeC</a:t>
            </a:r>
            <a:r>
              <a:rPr lang="en-US" sz="3600" b="1" dirty="0"/>
              <a:t> Study </a:t>
            </a:r>
            <a:r>
              <a:rPr lang="en-US" sz="3600" b="1" dirty="0" smtClean="0"/>
              <a:t>Group </a:t>
            </a:r>
          </a:p>
          <a:p>
            <a:r>
              <a:rPr lang="en-US" sz="3600" b="1" dirty="0" smtClean="0"/>
              <a:t>References: J</a:t>
            </a:r>
            <a:r>
              <a:rPr lang="en-US" sz="3600" b="1" dirty="0"/>
              <a:t>. L. </a:t>
            </a:r>
            <a:r>
              <a:rPr lang="en-US" sz="3600" b="1" dirty="0" smtClean="0"/>
              <a:t>A. Fernandez </a:t>
            </a:r>
            <a:r>
              <a:rPr lang="en-US" sz="3600" b="1" dirty="0"/>
              <a:t>et al. [</a:t>
            </a:r>
            <a:r>
              <a:rPr lang="en-US" sz="3600" b="1" dirty="0" err="1"/>
              <a:t>LHeC</a:t>
            </a:r>
            <a:r>
              <a:rPr lang="en-US" sz="3600" b="1" dirty="0"/>
              <a:t> Study </a:t>
            </a:r>
            <a:r>
              <a:rPr lang="en-US" sz="3600" b="1" dirty="0" smtClean="0"/>
              <a:t>Group Collaboration</a:t>
            </a:r>
            <a:r>
              <a:rPr lang="en-US" sz="3600" b="1" dirty="0"/>
              <a:t>], J. Phys. G 39 (2012) 075001 [</a:t>
            </a:r>
            <a:r>
              <a:rPr lang="en-US" sz="3600" b="1" dirty="0" smtClean="0"/>
              <a:t>arXiv:1206.2913];  arXiv:1211.4831</a:t>
            </a:r>
            <a:r>
              <a:rPr lang="en-US" sz="3600" b="1" dirty="0"/>
              <a:t>; arXiv:1211.5102.</a:t>
            </a:r>
          </a:p>
        </p:txBody>
      </p:sp>
      <p:sp>
        <p:nvSpPr>
          <p:cNvPr id="7" name="Rettangolo 68"/>
          <p:cNvSpPr/>
          <p:nvPr/>
        </p:nvSpPr>
        <p:spPr>
          <a:xfrm>
            <a:off x="864176" y="27619067"/>
            <a:ext cx="31251472" cy="1486560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 smtClean="0">
                <a:solidFill>
                  <a:schemeClr val="bg1"/>
                </a:solidFill>
              </a:rPr>
              <a:t>Searches</a:t>
            </a:r>
            <a:r>
              <a:rPr lang="it-IT" sz="3600" b="1" dirty="0" smtClean="0">
                <a:solidFill>
                  <a:schemeClr val="bg1"/>
                </a:solidFill>
              </a:rPr>
              <a:t> for </a:t>
            </a:r>
            <a:r>
              <a:rPr lang="it-IT" sz="3600" b="1" dirty="0" err="1" smtClean="0">
                <a:solidFill>
                  <a:schemeClr val="bg1"/>
                </a:solidFill>
              </a:rPr>
              <a:t>Supersymmetry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just"/>
            <a:endParaRPr lang="en-US" sz="2000" dirty="0" smtClean="0"/>
          </a:p>
          <a:p>
            <a:pPr algn="just"/>
            <a:r>
              <a:rPr lang="it-IT" sz="3600" b="1" dirty="0" smtClean="0"/>
              <a:t>Direct </a:t>
            </a:r>
            <a:r>
              <a:rPr lang="it-IT" sz="3600" b="1" dirty="0" err="1" smtClean="0"/>
              <a:t>searches</a:t>
            </a:r>
            <a:r>
              <a:rPr lang="it-IT" sz="3600" b="1" dirty="0" smtClean="0"/>
              <a:t> for </a:t>
            </a:r>
            <a:r>
              <a:rPr lang="it-IT" sz="3600" b="1" dirty="0" err="1" smtClean="0"/>
              <a:t>Supersymmetry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at</a:t>
            </a:r>
            <a:r>
              <a:rPr lang="it-IT" sz="3600" b="1" dirty="0" smtClean="0"/>
              <a:t> the </a:t>
            </a:r>
            <a:r>
              <a:rPr lang="it-IT" sz="3600" b="1" dirty="0" err="1" smtClean="0"/>
              <a:t>LHeC</a:t>
            </a:r>
            <a:r>
              <a:rPr lang="it-IT" sz="3600" b="1" dirty="0" smtClean="0"/>
              <a:t>  can be </a:t>
            </a:r>
            <a:r>
              <a:rPr lang="it-IT" sz="3600" b="1" dirty="0" err="1" smtClean="0"/>
              <a:t>performed</a:t>
            </a:r>
            <a:r>
              <a:rPr lang="it-IT" sz="3600" b="1" dirty="0" smtClean="0"/>
              <a:t> in the </a:t>
            </a:r>
            <a:r>
              <a:rPr lang="it-IT" sz="3600" b="1" dirty="0" err="1" smtClean="0"/>
              <a:t>context</a:t>
            </a:r>
            <a:r>
              <a:rPr lang="it-IT" sz="3600" b="1" dirty="0" smtClean="0"/>
              <a:t> of R-</a:t>
            </a:r>
            <a:r>
              <a:rPr lang="it-IT" sz="3600" b="1" dirty="0" err="1" smtClean="0"/>
              <a:t>parity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conserving</a:t>
            </a:r>
            <a:r>
              <a:rPr lang="it-IT" sz="3600" b="1" dirty="0" smtClean="0"/>
              <a:t> or </a:t>
            </a:r>
            <a:r>
              <a:rPr lang="it-IT" sz="3600" b="1" dirty="0" err="1" smtClean="0"/>
              <a:t>violating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scenarios</a:t>
            </a:r>
            <a:r>
              <a:rPr lang="it-IT" sz="3600" b="1" dirty="0"/>
              <a:t>:</a:t>
            </a:r>
            <a:r>
              <a:rPr lang="it-IT" sz="3600" b="1" dirty="0" smtClean="0"/>
              <a:t>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R-parity </a:t>
            </a:r>
            <a:r>
              <a:rPr lang="en-US" sz="3600" dirty="0">
                <a:solidFill>
                  <a:srgbClr val="C00000"/>
                </a:solidFill>
              </a:rPr>
              <a:t>= (-1)</a:t>
            </a:r>
            <a:r>
              <a:rPr lang="en-US" sz="3600" baseline="30000" dirty="0">
                <a:solidFill>
                  <a:srgbClr val="C00000"/>
                </a:solidFill>
              </a:rPr>
              <a:t>3(B-L)+2s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3600" dirty="0"/>
              <a:t>(R = 1 for SM particles, -1 for MSSM partners</a:t>
            </a:r>
            <a:r>
              <a:rPr lang="en-US" sz="3600" dirty="0" smtClean="0"/>
              <a:t>)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it-IT" sz="3600" dirty="0" err="1" smtClean="0"/>
              <a:t>If</a:t>
            </a:r>
            <a:r>
              <a:rPr lang="it-IT" sz="3600" dirty="0" smtClean="0"/>
              <a:t> </a:t>
            </a:r>
            <a:r>
              <a:rPr lang="it-IT" sz="3600" dirty="0" err="1" smtClean="0"/>
              <a:t>conserved</a:t>
            </a:r>
            <a:r>
              <a:rPr lang="it-IT" sz="3600" dirty="0" smtClean="0"/>
              <a:t>: </a:t>
            </a:r>
          </a:p>
          <a:p>
            <a:pPr marL="2751797" lvl="1" indent="-571500" algn="just">
              <a:buFont typeface="Arial" pitchFamily="34" charset="0"/>
              <a:buChar char="•"/>
            </a:pPr>
            <a:r>
              <a:rPr lang="it-IT" sz="3600" dirty="0" err="1" smtClean="0"/>
              <a:t>Sensitivity</a:t>
            </a:r>
            <a:r>
              <a:rPr lang="it-IT" sz="3600" dirty="0" smtClean="0"/>
              <a:t> for </a:t>
            </a:r>
            <a:r>
              <a:rPr lang="it-IT" sz="3600" dirty="0" err="1" smtClean="0"/>
              <a:t>selectron-squark</a:t>
            </a:r>
            <a:r>
              <a:rPr lang="it-IT" sz="3600" dirty="0" smtClean="0"/>
              <a:t> </a:t>
            </a:r>
          </a:p>
          <a:p>
            <a:pPr lvl="1" algn="just"/>
            <a:r>
              <a:rPr lang="it-IT" sz="3600" dirty="0" smtClean="0"/>
              <a:t>production </a:t>
            </a:r>
          </a:p>
          <a:p>
            <a:pPr lvl="1" algn="just"/>
            <a:r>
              <a:rPr lang="it-IT" sz="3600" dirty="0" smtClean="0">
                <a:sym typeface="Wingdings" pitchFamily="2" charset="2"/>
              </a:rPr>
              <a:t> </a:t>
            </a:r>
            <a:r>
              <a:rPr lang="it-IT" sz="3200" dirty="0" err="1" smtClean="0"/>
              <a:t>sizeble</a:t>
            </a:r>
            <a:r>
              <a:rPr lang="it-IT" sz="3200" dirty="0" smtClean="0"/>
              <a:t> </a:t>
            </a:r>
            <a:r>
              <a:rPr lang="it-IT" sz="3200" dirty="0" smtClean="0">
                <a:latin typeface="Symbol" pitchFamily="18" charset="2"/>
              </a:rPr>
              <a:t>s</a:t>
            </a:r>
            <a:r>
              <a:rPr lang="it-IT" sz="3200" dirty="0" smtClean="0"/>
              <a:t> for m(</a:t>
            </a:r>
            <a:r>
              <a:rPr lang="it-IT" sz="3200" dirty="0" err="1" smtClean="0"/>
              <a:t>sele</a:t>
            </a:r>
            <a:r>
              <a:rPr lang="it-IT" sz="3200" dirty="0" smtClean="0"/>
              <a:t>)=500 </a:t>
            </a:r>
            <a:r>
              <a:rPr lang="it-IT" sz="3200" dirty="0" err="1" smtClean="0"/>
              <a:t>GeV</a:t>
            </a:r>
            <a:endParaRPr lang="it-IT" sz="3600" dirty="0" smtClean="0"/>
          </a:p>
          <a:p>
            <a:pPr marL="2751797" lvl="1" indent="-571500" algn="just">
              <a:buFont typeface="Arial" pitchFamily="34" charset="0"/>
              <a:buChar char="•"/>
            </a:pPr>
            <a:r>
              <a:rPr lang="it-IT" sz="3600" dirty="0" err="1" smtClean="0"/>
              <a:t>Exclusion</a:t>
            </a:r>
            <a:r>
              <a:rPr lang="it-IT" sz="3600" dirty="0" smtClean="0"/>
              <a:t> </a:t>
            </a:r>
            <a:r>
              <a:rPr lang="it-IT" sz="3600" dirty="0" err="1" smtClean="0"/>
              <a:t>limits</a:t>
            </a:r>
            <a:r>
              <a:rPr lang="it-IT" sz="3600" dirty="0" smtClean="0"/>
              <a:t> set by the LHC </a:t>
            </a:r>
          </a:p>
          <a:p>
            <a:pPr lvl="1" algn="just"/>
            <a:r>
              <a:rPr lang="it-IT" sz="3600" dirty="0" smtClean="0"/>
              <a:t>    </a:t>
            </a:r>
            <a:r>
              <a:rPr lang="it-IT" sz="3600" dirty="0" err="1" smtClean="0"/>
              <a:t>depend</a:t>
            </a:r>
            <a:r>
              <a:rPr lang="it-IT" sz="3600" dirty="0" smtClean="0"/>
              <a:t> on the SUSY mass </a:t>
            </a:r>
            <a:r>
              <a:rPr lang="it-IT" sz="3600" dirty="0" err="1" smtClean="0"/>
              <a:t>hierarchy</a:t>
            </a:r>
            <a:r>
              <a:rPr lang="it-IT" sz="3600" dirty="0" smtClean="0"/>
              <a:t> </a:t>
            </a:r>
            <a:r>
              <a:rPr lang="it-IT" sz="3600" dirty="0" err="1" smtClean="0"/>
              <a:t>assumed</a:t>
            </a:r>
            <a:r>
              <a:rPr lang="it-IT" sz="3600" dirty="0" smtClean="0"/>
              <a:t> </a:t>
            </a:r>
          </a:p>
          <a:p>
            <a:pPr algn="just"/>
            <a:endParaRPr lang="it-IT" sz="3600" dirty="0" smtClean="0"/>
          </a:p>
          <a:p>
            <a:pPr algn="just"/>
            <a:endParaRPr lang="it-IT" sz="3600" dirty="0" smtClean="0"/>
          </a:p>
          <a:p>
            <a:r>
              <a:rPr lang="it-IT" sz="3600" b="1" dirty="0" err="1"/>
              <a:t>If</a:t>
            </a:r>
            <a:r>
              <a:rPr lang="it-IT" sz="3600" b="1" dirty="0"/>
              <a:t> no </a:t>
            </a:r>
            <a:r>
              <a:rPr lang="it-IT" sz="3600" b="1" dirty="0" err="1"/>
              <a:t>evidence</a:t>
            </a:r>
            <a:r>
              <a:rPr lang="it-IT" sz="3600" b="1" dirty="0"/>
              <a:t> for RPC SUSY </a:t>
            </a:r>
            <a:r>
              <a:rPr lang="it-IT" sz="3600" b="1" dirty="0" err="1"/>
              <a:t>is</a:t>
            </a:r>
            <a:r>
              <a:rPr lang="it-IT" sz="3600" b="1" dirty="0"/>
              <a:t> </a:t>
            </a:r>
            <a:r>
              <a:rPr lang="it-IT" sz="3600" b="1" dirty="0" err="1"/>
              <a:t>found</a:t>
            </a:r>
            <a:r>
              <a:rPr lang="it-IT" sz="3600" b="1" dirty="0"/>
              <a:t> in </a:t>
            </a:r>
            <a:r>
              <a:rPr lang="it-IT" sz="3600" b="1" dirty="0" err="1"/>
              <a:t>Run</a:t>
            </a:r>
            <a:r>
              <a:rPr lang="it-IT" sz="3600" b="1" dirty="0"/>
              <a:t> II, </a:t>
            </a:r>
            <a:r>
              <a:rPr lang="it-IT" sz="3600" b="1" dirty="0" smtClean="0"/>
              <a:t>SUSY </a:t>
            </a:r>
            <a:r>
              <a:rPr lang="it-IT" sz="3600" b="1" dirty="0" err="1" smtClean="0"/>
              <a:t>particles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may</a:t>
            </a:r>
            <a:r>
              <a:rPr lang="it-IT" sz="3600" b="1" dirty="0" smtClean="0"/>
              <a:t>  be out of </a:t>
            </a:r>
            <a:r>
              <a:rPr lang="it-IT" sz="3600" b="1" dirty="0" err="1" smtClean="0"/>
              <a:t>reach</a:t>
            </a:r>
            <a:r>
              <a:rPr lang="it-IT" sz="3600" b="1" dirty="0" smtClean="0"/>
              <a:t> </a:t>
            </a:r>
            <a:r>
              <a:rPr lang="it-IT" sz="3600" b="1" dirty="0"/>
              <a:t>for </a:t>
            </a:r>
            <a:r>
              <a:rPr lang="it-IT" sz="3600" b="1" dirty="0" smtClean="0"/>
              <a:t>LHC </a:t>
            </a:r>
            <a:r>
              <a:rPr lang="it-IT" sz="3600" b="1" dirty="0" smtClean="0">
                <a:sym typeface="Wingdings" pitchFamily="2" charset="2"/>
              </a:rPr>
              <a:t> </a:t>
            </a:r>
            <a:r>
              <a:rPr lang="it-IT" sz="3600" b="1" dirty="0" err="1" smtClean="0"/>
              <a:t>interplay</a:t>
            </a:r>
            <a:r>
              <a:rPr lang="it-IT" sz="3600" b="1" dirty="0" smtClean="0"/>
              <a:t> </a:t>
            </a:r>
            <a:r>
              <a:rPr lang="it-IT" sz="3600" b="1" dirty="0"/>
              <a:t>in </a:t>
            </a:r>
            <a:r>
              <a:rPr lang="it-IT" sz="3600" b="1" dirty="0" err="1"/>
              <a:t>terms</a:t>
            </a:r>
            <a:r>
              <a:rPr lang="it-IT" sz="3600" b="1" dirty="0"/>
              <a:t> of PDF </a:t>
            </a:r>
            <a:r>
              <a:rPr lang="it-IT" sz="3600" b="1" dirty="0" err="1" smtClean="0"/>
              <a:t>fundamental</a:t>
            </a:r>
            <a:r>
              <a:rPr lang="it-IT" sz="3600" b="1" dirty="0" smtClean="0"/>
              <a:t> for HL-LHC </a:t>
            </a:r>
            <a:endParaRPr lang="it-IT" sz="3600" b="1" dirty="0"/>
          </a:p>
          <a:p>
            <a:pPr algn="just"/>
            <a:endParaRPr lang="it-IT" sz="3600" dirty="0" smtClean="0"/>
          </a:p>
          <a:p>
            <a:pPr algn="just"/>
            <a:endParaRPr lang="it-IT" sz="3600" dirty="0"/>
          </a:p>
          <a:p>
            <a:pPr algn="just"/>
            <a:endParaRPr lang="it-IT" sz="3600" dirty="0" smtClean="0"/>
          </a:p>
          <a:p>
            <a:pPr algn="just"/>
            <a:endParaRPr lang="it-IT" sz="3600" dirty="0" smtClean="0"/>
          </a:p>
          <a:p>
            <a:pPr algn="just"/>
            <a:endParaRPr lang="it-IT" sz="3600" dirty="0" smtClean="0"/>
          </a:p>
          <a:p>
            <a:pPr algn="just"/>
            <a:endParaRPr lang="it-IT" sz="3600" dirty="0"/>
          </a:p>
          <a:p>
            <a:pPr algn="just"/>
            <a:endParaRPr lang="it-IT" sz="3600" dirty="0" smtClean="0"/>
          </a:p>
          <a:p>
            <a:pPr algn="just"/>
            <a:endParaRPr lang="it-IT" sz="3600" dirty="0" smtClean="0"/>
          </a:p>
          <a:p>
            <a:pPr algn="just"/>
            <a:endParaRPr lang="it-IT" sz="3600" dirty="0"/>
          </a:p>
          <a:p>
            <a:pPr algn="just"/>
            <a:endParaRPr lang="it-IT" sz="3600" dirty="0" smtClean="0"/>
          </a:p>
          <a:p>
            <a:pPr algn="just"/>
            <a:endParaRPr lang="it-IT" sz="3600" dirty="0" smtClean="0"/>
          </a:p>
          <a:p>
            <a:pPr algn="just"/>
            <a:endParaRPr lang="it-IT" sz="3600" dirty="0"/>
          </a:p>
          <a:p>
            <a:pPr algn="just"/>
            <a:endParaRPr lang="it-IT" sz="3600" dirty="0" smtClean="0"/>
          </a:p>
          <a:p>
            <a:pPr algn="just"/>
            <a:endParaRPr lang="it-IT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4165" y="29479673"/>
            <a:ext cx="8288791" cy="105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524" y="28644397"/>
            <a:ext cx="3438393" cy="210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64"/>
          <p:cNvSpPr/>
          <p:nvPr/>
        </p:nvSpPr>
        <p:spPr>
          <a:xfrm>
            <a:off x="17472281" y="28443137"/>
            <a:ext cx="125551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it-IT" sz="3600" dirty="0" err="1"/>
              <a:t>If</a:t>
            </a:r>
            <a:r>
              <a:rPr lang="it-IT" sz="3600" dirty="0"/>
              <a:t> </a:t>
            </a:r>
            <a:r>
              <a:rPr lang="it-IT" sz="3600" dirty="0" err="1"/>
              <a:t>violated</a:t>
            </a:r>
            <a:r>
              <a:rPr lang="it-IT" sz="3600" dirty="0"/>
              <a:t>, </a:t>
            </a:r>
            <a:r>
              <a:rPr lang="it-IT" sz="3600" dirty="0" err="1"/>
              <a:t>various</a:t>
            </a:r>
            <a:r>
              <a:rPr lang="it-IT" sz="3600" dirty="0"/>
              <a:t> </a:t>
            </a:r>
            <a:r>
              <a:rPr lang="it-IT" sz="3600" dirty="0" err="1"/>
              <a:t>terms</a:t>
            </a:r>
            <a:r>
              <a:rPr lang="it-IT" sz="3600" dirty="0"/>
              <a:t> </a:t>
            </a:r>
            <a:r>
              <a:rPr lang="it-IT" sz="3600" dirty="0" err="1"/>
              <a:t>arising</a:t>
            </a:r>
            <a:r>
              <a:rPr lang="it-IT" sz="3600" dirty="0"/>
              <a:t> from </a:t>
            </a:r>
            <a:r>
              <a:rPr lang="it-IT" sz="3600" dirty="0" err="1" smtClean="0"/>
              <a:t>superpotential</a:t>
            </a:r>
            <a:endParaRPr lang="it-IT" sz="3600" dirty="0"/>
          </a:p>
          <a:p>
            <a:pPr marL="571500" indent="-571500" algn="just">
              <a:buFont typeface="Arial" pitchFamily="34" charset="0"/>
              <a:buChar char="•"/>
            </a:pPr>
            <a:endParaRPr lang="it-IT" sz="3600" dirty="0" smtClean="0"/>
          </a:p>
          <a:p>
            <a:pPr marL="571500" indent="-571500" algn="just">
              <a:buFont typeface="Arial" pitchFamily="34" charset="0"/>
              <a:buChar char="•"/>
            </a:pPr>
            <a:endParaRPr lang="it-IT" sz="3600" dirty="0"/>
          </a:p>
          <a:p>
            <a:pPr marL="571500" indent="-571500" algn="just">
              <a:buFont typeface="Arial" pitchFamily="34" charset="0"/>
              <a:buChar char="•"/>
            </a:pPr>
            <a:endParaRPr lang="it-IT" sz="3600" dirty="0" smtClean="0"/>
          </a:p>
          <a:p>
            <a:pPr marL="571500" indent="-571500" algn="just">
              <a:buFont typeface="Arial" pitchFamily="34" charset="0"/>
              <a:buChar char="•"/>
            </a:pPr>
            <a:r>
              <a:rPr lang="en-US" sz="3600" dirty="0" smtClean="0"/>
              <a:t>Reach </a:t>
            </a:r>
            <a:r>
              <a:rPr lang="en-US" sz="3600" dirty="0"/>
              <a:t>up </a:t>
            </a:r>
            <a:r>
              <a:rPr lang="en-US" sz="3600" b="1" dirty="0"/>
              <a:t>to 1 </a:t>
            </a:r>
            <a:r>
              <a:rPr lang="en-US" sz="3600" b="1" dirty="0" err="1" smtClean="0"/>
              <a:t>TeV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squark</a:t>
            </a:r>
            <a:r>
              <a:rPr lang="en-US" sz="3600" b="1" dirty="0" smtClean="0"/>
              <a:t> masses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en-US" sz="3600" dirty="0" smtClean="0"/>
              <a:t>Feasibility </a:t>
            </a:r>
            <a:r>
              <a:rPr lang="en-US" sz="3600" dirty="0"/>
              <a:t>of these searches will </a:t>
            </a:r>
            <a:endParaRPr lang="en-US" sz="3600" dirty="0" smtClean="0"/>
          </a:p>
          <a:p>
            <a:pPr algn="just"/>
            <a:r>
              <a:rPr lang="en-US" sz="3600" dirty="0" smtClean="0"/>
              <a:t>    depend on </a:t>
            </a:r>
            <a:r>
              <a:rPr lang="en-US" sz="3600" dirty="0"/>
              <a:t>LHC findings </a:t>
            </a:r>
            <a:endParaRPr lang="en-US" sz="72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980" y="29091212"/>
            <a:ext cx="6336704" cy="373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86" y="33418510"/>
            <a:ext cx="9258000" cy="75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ttore 1 71"/>
          <p:cNvCxnSpPr/>
          <p:nvPr/>
        </p:nvCxnSpPr>
        <p:spPr>
          <a:xfrm>
            <a:off x="16705932" y="28289243"/>
            <a:ext cx="0" cy="433035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75"/>
          <p:cNvCxnSpPr/>
          <p:nvPr/>
        </p:nvCxnSpPr>
        <p:spPr>
          <a:xfrm>
            <a:off x="1512248" y="32835625"/>
            <a:ext cx="307104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76"/>
          <p:cNvSpPr/>
          <p:nvPr/>
        </p:nvSpPr>
        <p:spPr>
          <a:xfrm>
            <a:off x="12097420" y="33559523"/>
            <a:ext cx="85117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Strong impact of improved </a:t>
            </a:r>
            <a:r>
              <a:rPr lang="en-US" sz="3200" dirty="0"/>
              <a:t>PDF fits on </a:t>
            </a:r>
            <a:r>
              <a:rPr lang="en-US" sz="3200" dirty="0" smtClean="0"/>
              <a:t>the theoretical </a:t>
            </a:r>
            <a:r>
              <a:rPr lang="en-US" sz="3200" dirty="0"/>
              <a:t>predictions for SUSY </a:t>
            </a:r>
            <a:r>
              <a:rPr lang="en-US" sz="3200" dirty="0" smtClean="0"/>
              <a:t>process at high </a:t>
            </a:r>
            <a:r>
              <a:rPr lang="en-US" sz="3200" dirty="0" err="1" smtClean="0"/>
              <a:t>sparticle</a:t>
            </a:r>
            <a:r>
              <a:rPr lang="en-US" sz="3200" dirty="0" smtClean="0"/>
              <a:t> masses. </a:t>
            </a:r>
          </a:p>
          <a:p>
            <a:r>
              <a:rPr lang="en-US" sz="3200" i="1" dirty="0" smtClean="0">
                <a:solidFill>
                  <a:schemeClr val="tx2"/>
                </a:solidFill>
              </a:rPr>
              <a:t>Ex.: </a:t>
            </a:r>
            <a:r>
              <a:rPr lang="en-US" sz="3200" i="1" dirty="0" err="1" smtClean="0">
                <a:solidFill>
                  <a:schemeClr val="tx2"/>
                </a:solidFill>
              </a:rPr>
              <a:t>gluino</a:t>
            </a:r>
            <a:r>
              <a:rPr lang="en-US" sz="3200" i="1" dirty="0" smtClean="0">
                <a:solidFill>
                  <a:schemeClr val="tx2"/>
                </a:solidFill>
              </a:rPr>
              <a:t> pair </a:t>
            </a:r>
            <a:r>
              <a:rPr lang="en-US" sz="3200" i="1" dirty="0">
                <a:solidFill>
                  <a:schemeClr val="tx2"/>
                </a:solidFill>
              </a:rPr>
              <a:t>production </a:t>
            </a:r>
            <a:r>
              <a:rPr lang="en-US" sz="3200" i="1" dirty="0" smtClean="0">
                <a:solidFill>
                  <a:schemeClr val="tx2"/>
                </a:solidFill>
              </a:rPr>
              <a:t>(</a:t>
            </a:r>
            <a:r>
              <a:rPr lang="en-US" sz="3200" i="1" dirty="0" err="1" smtClean="0">
                <a:solidFill>
                  <a:schemeClr val="tx2"/>
                </a:solidFill>
              </a:rPr>
              <a:t>m_gl</a:t>
            </a:r>
            <a:r>
              <a:rPr lang="en-US" sz="3200" i="1" dirty="0" smtClean="0">
                <a:solidFill>
                  <a:schemeClr val="tx2"/>
                </a:solidFill>
              </a:rPr>
              <a:t> </a:t>
            </a:r>
            <a:r>
              <a:rPr lang="en-US" sz="3200" i="1" dirty="0">
                <a:solidFill>
                  <a:schemeClr val="tx2"/>
                </a:solidFill>
              </a:rPr>
              <a:t>= </a:t>
            </a:r>
            <a:r>
              <a:rPr lang="en-US" sz="3200" i="1" dirty="0" err="1" smtClean="0">
                <a:solidFill>
                  <a:schemeClr val="tx2"/>
                </a:solidFill>
              </a:rPr>
              <a:t>m_sq</a:t>
            </a:r>
            <a:r>
              <a:rPr lang="en-US" sz="3200" i="1" dirty="0">
                <a:solidFill>
                  <a:schemeClr val="tx2"/>
                </a:solidFill>
              </a:rPr>
              <a:t>)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765" y="35787961"/>
            <a:ext cx="7619583" cy="54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ccia a sinistra 77"/>
          <p:cNvSpPr/>
          <p:nvPr/>
        </p:nvSpPr>
        <p:spPr>
          <a:xfrm>
            <a:off x="10873284" y="3460755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78"/>
          <p:cNvSpPr/>
          <p:nvPr/>
        </p:nvSpPr>
        <p:spPr>
          <a:xfrm>
            <a:off x="21676067" y="33796348"/>
            <a:ext cx="10578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err="1" smtClean="0"/>
              <a:t>Dependency</a:t>
            </a:r>
            <a:r>
              <a:rPr lang="it-IT" sz="3200" dirty="0" smtClean="0"/>
              <a:t> on </a:t>
            </a:r>
            <a:r>
              <a:rPr lang="it-IT" sz="3200" u="sng" dirty="0" err="1" smtClean="0"/>
              <a:t>discovery</a:t>
            </a:r>
            <a:r>
              <a:rPr lang="it-IT" sz="3200" u="sng" dirty="0"/>
              <a:t> </a:t>
            </a:r>
            <a:r>
              <a:rPr lang="it-IT" sz="3200" u="sng" dirty="0" err="1" smtClean="0"/>
              <a:t>potential</a:t>
            </a:r>
            <a:r>
              <a:rPr lang="it-IT" sz="3200" u="sng" dirty="0" smtClean="0"/>
              <a:t> </a:t>
            </a:r>
            <a:r>
              <a:rPr lang="it-IT" sz="3200" dirty="0" smtClean="0"/>
              <a:t>and </a:t>
            </a:r>
            <a:r>
              <a:rPr lang="it-IT" sz="3200" dirty="0" err="1" smtClean="0"/>
              <a:t>exclusion</a:t>
            </a:r>
            <a:r>
              <a:rPr lang="it-IT" sz="3200" dirty="0" smtClean="0"/>
              <a:t> </a:t>
            </a:r>
            <a:r>
              <a:rPr lang="it-IT" sz="3200" dirty="0" err="1" smtClean="0"/>
              <a:t>limits</a:t>
            </a:r>
            <a:endParaRPr lang="it-IT" sz="3200" dirty="0" smtClean="0"/>
          </a:p>
          <a:p>
            <a:r>
              <a:rPr lang="it-IT" sz="3200" dirty="0" err="1"/>
              <a:t>a</a:t>
            </a:r>
            <a:r>
              <a:rPr lang="it-IT" sz="3200" dirty="0" err="1" smtClean="0"/>
              <a:t>t</a:t>
            </a:r>
            <a:r>
              <a:rPr lang="it-IT" sz="3200" dirty="0" smtClean="0"/>
              <a:t> 300 and 3000 /</a:t>
            </a:r>
            <a:r>
              <a:rPr lang="it-IT" sz="3200" dirty="0" err="1" smtClean="0"/>
              <a:t>fb</a:t>
            </a:r>
            <a:r>
              <a:rPr lang="it-IT" sz="3200" dirty="0" smtClean="0"/>
              <a:t> for 14 </a:t>
            </a:r>
            <a:r>
              <a:rPr lang="it-IT" sz="3200" dirty="0" err="1" smtClean="0"/>
              <a:t>TeV</a:t>
            </a:r>
            <a:r>
              <a:rPr lang="it-IT" sz="3200" dirty="0" smtClean="0"/>
              <a:t> </a:t>
            </a:r>
            <a:r>
              <a:rPr lang="it-IT" sz="3200" dirty="0" err="1" smtClean="0"/>
              <a:t>c.o.m</a:t>
            </a:r>
            <a:r>
              <a:rPr lang="it-IT" sz="3200" dirty="0" smtClean="0"/>
              <a:t>. </a:t>
            </a:r>
            <a:r>
              <a:rPr lang="it-IT" sz="3200" dirty="0" err="1" smtClean="0"/>
              <a:t>at</a:t>
            </a:r>
            <a:r>
              <a:rPr lang="it-IT" sz="3200" dirty="0" smtClean="0"/>
              <a:t> the LHC </a:t>
            </a:r>
            <a:endParaRPr lang="it-IT" sz="3200" dirty="0"/>
          </a:p>
        </p:txBody>
      </p:sp>
      <p:cxnSp>
        <p:nvCxnSpPr>
          <p:cNvPr id="19" name="Connettore 1 80"/>
          <p:cNvCxnSpPr/>
          <p:nvPr/>
        </p:nvCxnSpPr>
        <p:spPr>
          <a:xfrm flipV="1">
            <a:off x="14473684" y="37216903"/>
            <a:ext cx="3160481" cy="2315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ella a 5 punte 82"/>
          <p:cNvSpPr/>
          <p:nvPr/>
        </p:nvSpPr>
        <p:spPr>
          <a:xfrm>
            <a:off x="15553804" y="38283081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ella a 5 punte 93"/>
          <p:cNvSpPr/>
          <p:nvPr/>
        </p:nvSpPr>
        <p:spPr>
          <a:xfrm>
            <a:off x="16248732" y="37825881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506" y="35092195"/>
            <a:ext cx="8568952" cy="5055681"/>
          </a:xfrm>
          <a:prstGeom prst="rect">
            <a:avLst/>
          </a:prstGeom>
        </p:spPr>
      </p:pic>
      <p:sp>
        <p:nvSpPr>
          <p:cNvPr id="23" name="CasellaDiTesto 95"/>
          <p:cNvSpPr txBox="1"/>
          <p:nvPr/>
        </p:nvSpPr>
        <p:spPr>
          <a:xfrm>
            <a:off x="29226288" y="36433192"/>
            <a:ext cx="3405684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B050"/>
                </a:solidFill>
              </a:rPr>
              <a:t>CT10 up</a:t>
            </a:r>
          </a:p>
          <a:p>
            <a:r>
              <a:rPr lang="it-IT" sz="2400" dirty="0" smtClean="0">
                <a:solidFill>
                  <a:srgbClr val="FF33CC"/>
                </a:solidFill>
              </a:rPr>
              <a:t>ABKM09 down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MSTW08 (</a:t>
            </a:r>
            <a:r>
              <a:rPr lang="it-IT" sz="2400" i="1" dirty="0" err="1" smtClean="0"/>
              <a:t>equivalent</a:t>
            </a:r>
            <a:r>
              <a:rPr lang="it-IT" sz="2400" i="1" dirty="0" smtClean="0"/>
              <a:t> to </a:t>
            </a:r>
            <a:r>
              <a:rPr lang="it-IT" sz="2400" i="1" dirty="0" err="1" smtClean="0"/>
              <a:t>LHeC</a:t>
            </a:r>
            <a:r>
              <a:rPr lang="it-IT" sz="2400" i="1" dirty="0" smtClean="0"/>
              <a:t> PDF ) </a:t>
            </a:r>
            <a:endParaRPr lang="en-US" sz="2400" i="1" dirty="0"/>
          </a:p>
        </p:txBody>
      </p:sp>
      <p:cxnSp>
        <p:nvCxnSpPr>
          <p:cNvPr id="24" name="Connettore 2 90"/>
          <p:cNvCxnSpPr/>
          <p:nvPr/>
        </p:nvCxnSpPr>
        <p:spPr>
          <a:xfrm>
            <a:off x="26965276" y="38740281"/>
            <a:ext cx="14131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91"/>
          <p:cNvSpPr txBox="1"/>
          <p:nvPr/>
        </p:nvSpPr>
        <p:spPr>
          <a:xfrm>
            <a:off x="21890508" y="40133121"/>
            <a:ext cx="9067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 smtClean="0"/>
              <a:t>Effect</a:t>
            </a:r>
            <a:r>
              <a:rPr lang="it-IT" sz="4400" dirty="0" smtClean="0"/>
              <a:t> up to 1 </a:t>
            </a:r>
            <a:r>
              <a:rPr lang="it-IT" sz="4400" dirty="0" err="1" smtClean="0"/>
              <a:t>TeV</a:t>
            </a:r>
            <a:r>
              <a:rPr lang="it-IT" sz="4400" dirty="0" smtClean="0"/>
              <a:t> (plot to be </a:t>
            </a:r>
            <a:r>
              <a:rPr lang="it-IT" sz="4400" dirty="0" err="1" smtClean="0"/>
              <a:t>replaced</a:t>
            </a:r>
            <a:r>
              <a:rPr lang="it-IT" sz="4400" dirty="0" smtClean="0"/>
              <a:t>)</a:t>
            </a:r>
            <a:endParaRPr lang="en-US" sz="4400" dirty="0"/>
          </a:p>
        </p:txBody>
      </p:sp>
      <p:sp>
        <p:nvSpPr>
          <p:cNvPr id="26" name="Freccia a destra 92"/>
          <p:cNvSpPr/>
          <p:nvPr/>
        </p:nvSpPr>
        <p:spPr>
          <a:xfrm>
            <a:off x="20760487" y="385116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101"/>
          <p:cNvSpPr txBox="1"/>
          <p:nvPr/>
        </p:nvSpPr>
        <p:spPr>
          <a:xfrm>
            <a:off x="13829331" y="40675787"/>
            <a:ext cx="37519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ATLAS-PUB-2012-001</a:t>
            </a:r>
            <a:endParaRPr lang="en-US" sz="3200" dirty="0"/>
          </a:p>
        </p:txBody>
      </p:sp>
      <p:pic>
        <p:nvPicPr>
          <p:cNvPr id="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0" r="-12980"/>
          <a:stretch>
            <a:fillRect/>
          </a:stretch>
        </p:blipFill>
        <p:spPr bwMode="auto">
          <a:xfrm>
            <a:off x="-610973" y="1125754"/>
            <a:ext cx="6823646" cy="444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8456" y="58773"/>
            <a:ext cx="1714500" cy="12961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72912" y="3082523"/>
            <a:ext cx="67197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31" name="Frame 30"/>
          <p:cNvSpPr/>
          <p:nvPr/>
        </p:nvSpPr>
        <p:spPr>
          <a:xfrm>
            <a:off x="770797" y="4525268"/>
            <a:ext cx="1488942" cy="538826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361" y="5560581"/>
            <a:ext cx="41677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Using </a:t>
            </a:r>
            <a:r>
              <a:rPr lang="en-US" sz="1600" dirty="0"/>
              <a:t>2012 NLO PDFs</a:t>
            </a:r>
          </a:p>
          <a:p>
            <a:r>
              <a:rPr lang="en-US" sz="1400" dirty="0" err="1" smtClean="0"/>
              <a:t>LHeC</a:t>
            </a:r>
            <a:r>
              <a:rPr lang="en-US" sz="1400" dirty="0" smtClean="0"/>
              <a:t> Note 2012-005 [arXiv:1211.5102</a:t>
            </a:r>
            <a:r>
              <a:rPr lang="en-US" sz="1400" dirty="0"/>
              <a:t>]</a:t>
            </a:r>
            <a:endParaRPr lang="en-US" sz="1400" dirty="0" smtClean="0"/>
          </a:p>
          <a:p>
            <a:r>
              <a:rPr lang="en-US" sz="1400" dirty="0" err="1" smtClean="0"/>
              <a:t>LHeC</a:t>
            </a:r>
            <a:r>
              <a:rPr lang="en-US" sz="1400" dirty="0" smtClean="0"/>
              <a:t>-PDF accessible via LHAPDF, MK, </a:t>
            </a:r>
            <a:r>
              <a:rPr lang="en-US" sz="1400" dirty="0" err="1" smtClean="0"/>
              <a:t>V.Radescu</a:t>
            </a:r>
            <a:endParaRPr lang="en-US" sz="1400" dirty="0" smtClean="0"/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-2428517" y="3960847"/>
            <a:ext cx="319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9444" y="1483691"/>
            <a:ext cx="3529330" cy="46894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17565" y="1477314"/>
            <a:ext cx="22825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Gwenlan</a:t>
            </a:r>
            <a:r>
              <a:rPr lang="en-US" dirty="0" smtClean="0"/>
              <a:t> @DIS2015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105344" y="469822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LHeC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24729" y="609729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2014 NNLO PDFs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999704" y="3010650"/>
            <a:ext cx="650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/>
              <a:t>xg</a:t>
            </a:r>
            <a:r>
              <a:rPr lang="en-US" b="1" dirty="0" smtClean="0"/>
              <a:t>(x)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868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7485" y="6356350"/>
            <a:ext cx="6281105" cy="365125"/>
          </a:xfrm>
        </p:spPr>
        <p:txBody>
          <a:bodyPr/>
          <a:lstStyle/>
          <a:p>
            <a:r>
              <a:rPr lang="en-US" dirty="0" smtClean="0"/>
              <a:t>C. Gwenlan, PDFs, QCD and BSM at the </a:t>
            </a:r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218"/>
            <a:ext cx="9143999" cy="665855"/>
          </a:xfrm>
        </p:spPr>
        <p:txBody>
          <a:bodyPr/>
          <a:lstStyle/>
          <a:p>
            <a:pPr algn="ctr"/>
            <a:r>
              <a:rPr lang="en-US" sz="3400" dirty="0" smtClean="0">
                <a:latin typeface="Palatino"/>
                <a:cs typeface="Palatino"/>
              </a:rPr>
              <a:t>FCC-eh </a:t>
            </a:r>
            <a:r>
              <a:rPr lang="en-US" sz="3400" dirty="0" err="1" smtClean="0">
                <a:latin typeface="Palatino"/>
                <a:cs typeface="Palatino"/>
              </a:rPr>
              <a:t>vs</a:t>
            </a:r>
            <a:r>
              <a:rPr lang="en-US" sz="3400" dirty="0" smtClean="0">
                <a:latin typeface="Palatino"/>
                <a:cs typeface="Palatino"/>
              </a:rPr>
              <a:t> </a:t>
            </a:r>
            <a:r>
              <a:rPr lang="en-US" sz="3400" dirty="0" err="1" smtClean="0">
                <a:latin typeface="Palatino"/>
                <a:cs typeface="Palatino"/>
              </a:rPr>
              <a:t>LHeC</a:t>
            </a:r>
            <a:r>
              <a:rPr lang="en-US" sz="3400" dirty="0" smtClean="0">
                <a:latin typeface="Palatino"/>
                <a:cs typeface="Palatino"/>
              </a:rPr>
              <a:t> </a:t>
            </a:r>
            <a:r>
              <a:rPr lang="en-US" sz="3400" dirty="0" err="1" smtClean="0">
                <a:latin typeface="Palatino"/>
                <a:cs typeface="Palatino"/>
              </a:rPr>
              <a:t>vs</a:t>
            </a:r>
            <a:r>
              <a:rPr lang="en-US" sz="3400" dirty="0" smtClean="0">
                <a:latin typeface="Palatino"/>
                <a:cs typeface="Palatino"/>
              </a:rPr>
              <a:t> HERA</a:t>
            </a:r>
            <a:endParaRPr lang="en-US" sz="3400" dirty="0">
              <a:latin typeface="Palatino"/>
              <a:cs typeface="Palatino"/>
            </a:endParaRPr>
          </a:p>
        </p:txBody>
      </p:sp>
      <p:pic>
        <p:nvPicPr>
          <p:cNvPr id="2" name="Picture 1" descr="kinplane-FC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20" y="583536"/>
            <a:ext cx="5031037" cy="3887619"/>
          </a:xfrm>
          <a:prstGeom prst="rect">
            <a:avLst/>
          </a:prstGeom>
        </p:spPr>
      </p:pic>
      <p:pic>
        <p:nvPicPr>
          <p:cNvPr id="17" name="Picture 16" descr="Screen Shot 2015-03-22 at 00.35.42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56"/>
          <a:stretch/>
        </p:blipFill>
        <p:spPr>
          <a:xfrm>
            <a:off x="4935086" y="915353"/>
            <a:ext cx="3702662" cy="3654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392" y="5815782"/>
            <a:ext cx="813435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 smtClean="0">
                <a:latin typeface="Palatino"/>
                <a:cs typeface="Palatino"/>
              </a:rPr>
              <a:t>FCC-eh can further improve, and explore low-x phenomenology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8590" y="1727730"/>
            <a:ext cx="85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"/>
                <a:cs typeface="Palatino"/>
              </a:rPr>
              <a:t>gluon</a:t>
            </a:r>
            <a:endParaRPr lang="en-US" b="1" dirty="0">
              <a:latin typeface="Palatino"/>
              <a:cs typeface="Palatino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93993" y="2338972"/>
            <a:ext cx="0" cy="236068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17023" y="2624838"/>
            <a:ext cx="0" cy="20406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640983" y="2564399"/>
            <a:ext cx="0" cy="2135262"/>
          </a:xfrm>
          <a:prstGeom prst="straightConnector1">
            <a:avLst/>
          </a:prstGeom>
          <a:ln>
            <a:solidFill>
              <a:srgbClr val="24533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40886" y="4665463"/>
            <a:ext cx="212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4533B"/>
                </a:solidFill>
                <a:latin typeface="Palatino"/>
                <a:cs typeface="Palatino"/>
              </a:rPr>
              <a:t>FCC</a:t>
            </a:r>
            <a:r>
              <a:rPr lang="en-US" sz="1600" dirty="0" smtClean="0">
                <a:latin typeface="Palatino"/>
                <a:cs typeface="Palatino"/>
              </a:rPr>
              <a:t>  </a:t>
            </a:r>
            <a:r>
              <a:rPr lang="en-US" sz="1600" dirty="0" err="1" smtClean="0">
                <a:solidFill>
                  <a:srgbClr val="0000FF"/>
                </a:solidFill>
                <a:latin typeface="Palatino"/>
                <a:cs typeface="Palatino"/>
              </a:rPr>
              <a:t>LHeC</a:t>
            </a:r>
            <a:r>
              <a:rPr lang="en-US" sz="1600" dirty="0" smtClean="0">
                <a:latin typeface="Palatino"/>
                <a:cs typeface="Palatino"/>
              </a:rPr>
              <a:t>  </a:t>
            </a:r>
            <a:r>
              <a:rPr lang="en-US" sz="1600" dirty="0" smtClean="0">
                <a:solidFill>
                  <a:srgbClr val="800000"/>
                </a:solidFill>
                <a:latin typeface="Palatino"/>
                <a:cs typeface="Palatino"/>
              </a:rPr>
              <a:t>HERA</a:t>
            </a:r>
            <a:endParaRPr lang="en-US" sz="1600" dirty="0">
              <a:solidFill>
                <a:srgbClr val="800000"/>
              </a:solidFill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8017" y="2254058"/>
            <a:ext cx="1159630" cy="310341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 b="1" dirty="0" smtClean="0">
                <a:latin typeface="Palatino"/>
                <a:cs typeface="Palatino"/>
              </a:rPr>
              <a:t>unknown</a:t>
            </a:r>
            <a:endParaRPr lang="en-US" sz="1700" b="1" dirty="0">
              <a:latin typeface="Palatino"/>
              <a:cs typeface="Palatino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68552" y="5161598"/>
            <a:ext cx="3964707" cy="3590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latin typeface="Palatino"/>
                <a:cs typeface="Palatino"/>
              </a:rPr>
              <a:t>need FCC to constrain much below x=10</a:t>
            </a:r>
            <a:r>
              <a:rPr lang="en-US" sz="1600" baseline="30000" dirty="0">
                <a:latin typeface="Palatino"/>
                <a:cs typeface="Palatino"/>
              </a:rPr>
              <a:t>-5</a:t>
            </a:r>
            <a:endParaRPr lang="en-US" sz="1600" b="1" baseline="30000" dirty="0">
              <a:latin typeface="Palatino"/>
              <a:cs typeface="Palatin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156" y="4276066"/>
            <a:ext cx="4298227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 smtClean="0">
                <a:latin typeface="Palatino"/>
                <a:cs typeface="Palatino"/>
              </a:rPr>
              <a:t>FCC-eh</a:t>
            </a:r>
            <a:r>
              <a:rPr lang="en-US" sz="1700" dirty="0" smtClean="0">
                <a:latin typeface="Palatino"/>
                <a:cs typeface="Palatino"/>
              </a:rPr>
              <a:t>: </a:t>
            </a:r>
            <a:r>
              <a:rPr lang="en-US" sz="1700" dirty="0" err="1" smtClean="0">
                <a:latin typeface="Palatino"/>
                <a:cs typeface="Palatino"/>
              </a:rPr>
              <a:t>Ep</a:t>
            </a:r>
            <a:r>
              <a:rPr lang="en-US" sz="1700" dirty="0" smtClean="0">
                <a:latin typeface="Palatino"/>
                <a:cs typeface="Palatino"/>
              </a:rPr>
              <a:t>=50 </a:t>
            </a:r>
            <a:r>
              <a:rPr lang="en-US" sz="1700" dirty="0" err="1" smtClean="0">
                <a:latin typeface="Palatino"/>
                <a:cs typeface="Palatino"/>
              </a:rPr>
              <a:t>TeV</a:t>
            </a:r>
            <a:r>
              <a:rPr lang="en-US" sz="1700" dirty="0" smtClean="0">
                <a:latin typeface="Palatino"/>
                <a:cs typeface="Palatino"/>
              </a:rPr>
              <a:t>, </a:t>
            </a:r>
            <a:r>
              <a:rPr lang="en-US" sz="1700" dirty="0" err="1" smtClean="0">
                <a:latin typeface="Palatino"/>
                <a:cs typeface="Palatino"/>
              </a:rPr>
              <a:t>Ee</a:t>
            </a:r>
            <a:r>
              <a:rPr lang="en-US" sz="1700" dirty="0" smtClean="0">
                <a:latin typeface="Palatino"/>
                <a:cs typeface="Palatino"/>
              </a:rPr>
              <a:t>=100 </a:t>
            </a:r>
            <a:r>
              <a:rPr lang="en-US" sz="1700" dirty="0" err="1" smtClean="0">
                <a:latin typeface="Palatino"/>
                <a:cs typeface="Palatino"/>
              </a:rPr>
              <a:t>GeV</a:t>
            </a:r>
            <a:endParaRPr lang="en-US" sz="1700" dirty="0" smtClean="0">
              <a:latin typeface="Palatino"/>
              <a:cs typeface="Palatino"/>
            </a:endParaRPr>
          </a:p>
          <a:p>
            <a:pPr>
              <a:lnSpc>
                <a:spcPct val="120000"/>
              </a:lnSpc>
            </a:pPr>
            <a:r>
              <a:rPr lang="en-US" sz="1500" dirty="0" smtClean="0">
                <a:latin typeface="Palatino"/>
                <a:cs typeface="Palatino"/>
              </a:rPr>
              <a:t>NC and CC: e-p, P=80%, 1000 fb</a:t>
            </a:r>
            <a:r>
              <a:rPr lang="en-US" sz="1500" baseline="30000" dirty="0" smtClean="0">
                <a:latin typeface="Palatino"/>
                <a:cs typeface="Palatino"/>
              </a:rPr>
              <a:t>-1</a:t>
            </a:r>
            <a:r>
              <a:rPr lang="en-US" sz="1500" baseline="30000" dirty="0">
                <a:latin typeface="Palatino"/>
                <a:cs typeface="Palatino"/>
              </a:rPr>
              <a:t> </a:t>
            </a:r>
            <a:r>
              <a:rPr lang="en-US" sz="1500" dirty="0" smtClean="0">
                <a:latin typeface="Palatino"/>
                <a:cs typeface="Palatino"/>
              </a:rPr>
              <a:t>                  </a:t>
            </a:r>
          </a:p>
          <a:p>
            <a:pPr>
              <a:lnSpc>
                <a:spcPct val="120000"/>
              </a:lnSpc>
            </a:pPr>
            <a:r>
              <a:rPr lang="en-US" sz="1500" dirty="0" smtClean="0">
                <a:latin typeface="Palatino"/>
                <a:cs typeface="Palatino"/>
              </a:rPr>
              <a:t>stat: 0.1 – 30%, </a:t>
            </a:r>
            <a:r>
              <a:rPr lang="en-US" sz="1500" dirty="0" err="1" smtClean="0">
                <a:latin typeface="Palatino"/>
                <a:cs typeface="Palatino"/>
              </a:rPr>
              <a:t>uncor</a:t>
            </a:r>
            <a:r>
              <a:rPr lang="en-US" sz="1500" dirty="0" smtClean="0">
                <a:latin typeface="Palatino"/>
                <a:cs typeface="Palatino"/>
              </a:rPr>
              <a:t> 0.7%, </a:t>
            </a:r>
            <a:r>
              <a:rPr lang="en-US" sz="1500" dirty="0" err="1" smtClean="0">
                <a:latin typeface="Palatino"/>
                <a:cs typeface="Palatino"/>
              </a:rPr>
              <a:t>syst</a:t>
            </a:r>
            <a:r>
              <a:rPr lang="en-US" sz="1500" dirty="0" smtClean="0">
                <a:latin typeface="Palatino"/>
                <a:cs typeface="Palatino"/>
              </a:rPr>
              <a:t> 1 – 5%</a:t>
            </a:r>
          </a:p>
          <a:p>
            <a:pPr>
              <a:lnSpc>
                <a:spcPct val="50000"/>
              </a:lnSpc>
            </a:pPr>
            <a:endParaRPr lang="en-US" sz="1500" dirty="0" smtClean="0">
              <a:latin typeface="Palatino"/>
              <a:cs typeface="Palatino"/>
            </a:endParaRPr>
          </a:p>
          <a:p>
            <a:pPr>
              <a:lnSpc>
                <a:spcPct val="120000"/>
              </a:lnSpc>
            </a:pPr>
            <a:r>
              <a:rPr lang="en-US" sz="1500" dirty="0" smtClean="0">
                <a:latin typeface="Palatino"/>
                <a:cs typeface="Palatino"/>
              </a:rPr>
              <a:t>coverage down to x</a:t>
            </a:r>
            <a:r>
              <a:rPr lang="en-US" sz="1500" dirty="0">
                <a:latin typeface="Palatino"/>
                <a:cs typeface="Palatino"/>
              </a:rPr>
              <a:t>=</a:t>
            </a:r>
            <a:r>
              <a:rPr lang="en-US" sz="1500" dirty="0" smtClean="0">
                <a:latin typeface="Palatino"/>
                <a:cs typeface="Palatino"/>
              </a:rPr>
              <a:t>2×10-7, up to Q</a:t>
            </a:r>
            <a:r>
              <a:rPr lang="en-US" sz="1500" baseline="30000" dirty="0" smtClean="0">
                <a:latin typeface="Palatino"/>
                <a:cs typeface="Palatino"/>
              </a:rPr>
              <a:t>2</a:t>
            </a:r>
            <a:r>
              <a:rPr lang="en-US" sz="1500" dirty="0" smtClean="0">
                <a:latin typeface="Palatino"/>
                <a:cs typeface="Palatino"/>
              </a:rPr>
              <a:t> = 10</a:t>
            </a:r>
            <a:r>
              <a:rPr lang="en-US" sz="1500" baseline="30000" dirty="0" smtClean="0">
                <a:latin typeface="Palatino"/>
                <a:cs typeface="Palatino"/>
              </a:rPr>
              <a:t>7</a:t>
            </a:r>
            <a:r>
              <a:rPr lang="en-US" sz="1500" dirty="0" smtClean="0">
                <a:latin typeface="Palatino"/>
                <a:cs typeface="Palatino"/>
              </a:rPr>
              <a:t> GeV</a:t>
            </a:r>
            <a:r>
              <a:rPr lang="en-US" sz="1500" baseline="30000" dirty="0" smtClean="0">
                <a:latin typeface="Palatino"/>
                <a:cs typeface="Palatino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413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79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Electron Ion Physics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46" y="617900"/>
            <a:ext cx="7090225" cy="509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6248" y="6366043"/>
            <a:ext cx="637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Cf</a:t>
            </a:r>
            <a:r>
              <a:rPr lang="en-US" dirty="0" smtClean="0"/>
              <a:t> recent talks on </a:t>
            </a:r>
            <a:r>
              <a:rPr lang="en-US" dirty="0" err="1" smtClean="0"/>
              <a:t>LHeC</a:t>
            </a:r>
            <a:r>
              <a:rPr lang="en-US" dirty="0" smtClean="0"/>
              <a:t> web page and paper (M.K.) in POETIC2015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4909" y="5723167"/>
            <a:ext cx="858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HERA had no </a:t>
            </a:r>
            <a:r>
              <a:rPr lang="en-US" dirty="0" err="1" smtClean="0">
                <a:solidFill>
                  <a:srgbClr val="FF0000"/>
                </a:solidFill>
              </a:rPr>
              <a:t>eA</a:t>
            </a:r>
            <a:r>
              <a:rPr lang="en-US" dirty="0" smtClean="0">
                <a:solidFill>
                  <a:srgbClr val="FF0000"/>
                </a:solidFill>
              </a:rPr>
              <a:t> phase. Thus the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(FCC-eh) extends the Q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,1/x range of nuclear DIS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by 4(5) orders of magnitude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a revolution of understanding nuclear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dynamics+structure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9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7" y="254856"/>
            <a:ext cx="8422785" cy="628366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53653" y="3700458"/>
            <a:ext cx="2203886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Clean production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err="1" smtClean="0">
                <a:solidFill>
                  <a:srgbClr val="FF0000"/>
                </a:solidFill>
              </a:rPr>
              <a:t>xsection</a:t>
            </a:r>
            <a:r>
              <a:rPr lang="en-US" dirty="0" smtClean="0">
                <a:solidFill>
                  <a:srgbClr val="FF0000"/>
                </a:solidFill>
              </a:rPr>
              <a:t> (5xee)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Clean final state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pile-up in </a:t>
            </a:r>
            <a:r>
              <a:rPr lang="en-US" dirty="0" err="1" smtClean="0">
                <a:solidFill>
                  <a:srgbClr val="FF0000"/>
                </a:solidFill>
              </a:rPr>
              <a:t>ep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Unique and 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c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omplementary H lab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High Precision 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Window to BSM, DM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2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36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889"/>
            <a:ext cx="8229600" cy="38265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Very first BDT results : Higgs</a:t>
            </a:r>
            <a:r>
              <a:rPr lang="en-US" sz="3200" dirty="0" smtClean="0">
                <a:sym typeface="Wingdings"/>
              </a:rPr>
              <a:t> cc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36784" y="-3189"/>
            <a:ext cx="1925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[P=-0.8, BR=</a:t>
            </a:r>
            <a:r>
              <a:rPr lang="en-US" dirty="0" smtClean="0">
                <a:solidFill>
                  <a:prstClr val="black"/>
                </a:solidFill>
              </a:rPr>
              <a:t>0.029]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1347" y="4310839"/>
            <a:ext cx="314701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1000 fb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All backgrounds assumed to 1%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44025" y="1718002"/>
            <a:ext cx="4114" cy="3682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964" y="5656816"/>
            <a:ext cx="86840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BDT cut &gt;0.3: </a:t>
            </a:r>
            <a:r>
              <a:rPr lang="en-US" b="1" dirty="0" err="1" smtClean="0"/>
              <a:t>Hcc</a:t>
            </a:r>
            <a:r>
              <a:rPr lang="en-US" b="1" dirty="0" smtClean="0"/>
              <a:t> Signal events : 133</a:t>
            </a:r>
          </a:p>
          <a:p>
            <a:r>
              <a:rPr lang="en-US" b="1" dirty="0" smtClean="0"/>
              <a:t> S/√S+B=1.5 </a:t>
            </a:r>
            <a:r>
              <a:rPr lang="en-US" b="1" baseline="30000" dirty="0">
                <a:sym typeface="Wingdings"/>
              </a:rPr>
              <a:t> </a:t>
            </a:r>
            <a:r>
              <a:rPr lang="en-US" b="1" dirty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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κ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Hcc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) = 7% for 1000 fb</a:t>
            </a:r>
            <a:r>
              <a:rPr lang="en-US" sz="2000" b="1" baseline="30000" dirty="0" smtClean="0">
                <a:solidFill>
                  <a:srgbClr val="FF0000"/>
                </a:solidFill>
                <a:sym typeface="Wingdings"/>
              </a:rPr>
              <a:t>-1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                     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There is a clear potential to measure </a:t>
            </a:r>
            <a:r>
              <a:rPr lang="en-US" sz="2000" b="1" dirty="0" err="1">
                <a:solidFill>
                  <a:srgbClr val="FF0000"/>
                </a:solidFill>
                <a:sym typeface="Wingdings"/>
              </a:rPr>
              <a:t>Hcc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 at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LHeC</a:t>
            </a:r>
            <a:endParaRPr lang="en-US" sz="20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       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         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Further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optimisation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ongoing, e.g. using R=0.7 jets will double statistics</a:t>
            </a:r>
          </a:p>
          <a:p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                         </a:t>
            </a:r>
            <a:endParaRPr lang="en-US" sz="2000" b="1" baseline="30000" dirty="0" smtClean="0">
              <a:solidFill>
                <a:srgbClr val="FF0000"/>
              </a:solidFill>
              <a:sym typeface="Wingdings"/>
            </a:endParaRPr>
          </a:p>
          <a:p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4085" y="858999"/>
            <a:ext cx="661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very well understood background after 8-10 years running!</a:t>
            </a:r>
            <a:endParaRPr lang="en-US" dirty="0"/>
          </a:p>
        </p:txBody>
      </p:sp>
      <p:cxnSp>
        <p:nvCxnSpPr>
          <p:cNvPr id="13" name="直線コネクタ 9"/>
          <p:cNvCxnSpPr/>
          <p:nvPr/>
        </p:nvCxnSpPr>
        <p:spPr>
          <a:xfrm>
            <a:off x="7387537" y="366143"/>
            <a:ext cx="289393" cy="0"/>
          </a:xfrm>
          <a:prstGeom prst="line">
            <a:avLst/>
          </a:prstGeom>
          <a:ln w="317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20231" y="1348670"/>
            <a:ext cx="20447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105&lt; </a:t>
            </a:r>
            <a:r>
              <a:rPr lang="en-US" b="1" dirty="0" err="1" smtClean="0"/>
              <a:t>M</a:t>
            </a:r>
            <a:r>
              <a:rPr lang="en-US" b="1" baseline="-25000" dirty="0" err="1" smtClean="0"/>
              <a:t>jj</a:t>
            </a:r>
            <a:r>
              <a:rPr lang="en-US" b="1" dirty="0" smtClean="0"/>
              <a:t> &lt; 135 </a:t>
            </a:r>
            <a:r>
              <a:rPr lang="en-US" b="1" dirty="0" err="1"/>
              <a:t>GeV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7165" y="657296"/>
            <a:ext cx="2351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Using jet lifetime  tags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115" y="6334780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Uta</a:t>
            </a:r>
            <a:r>
              <a:rPr lang="en-US" sz="1400" dirty="0" smtClean="0"/>
              <a:t> Klein</a:t>
            </a:r>
          </a:p>
          <a:p>
            <a:r>
              <a:rPr lang="en-US" sz="1400" dirty="0" smtClean="0"/>
              <a:t>Imperial 2/16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992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3130"/>
            <a:ext cx="7772400" cy="85695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Meeting with </a:t>
            </a:r>
            <a:r>
              <a:rPr lang="en-US" sz="3200" dirty="0" err="1" smtClean="0"/>
              <a:t>Eckhard</a:t>
            </a:r>
            <a:r>
              <a:rPr lang="en-US" sz="3200" dirty="0" smtClean="0"/>
              <a:t> </a:t>
            </a:r>
            <a:r>
              <a:rPr lang="en-US" sz="3200" dirty="0" err="1" smtClean="0"/>
              <a:t>Elsen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8" y="216362"/>
            <a:ext cx="8340626" cy="641822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33339" y="6303323"/>
            <a:ext cx="1494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S.Forte</a:t>
            </a:r>
            <a:r>
              <a:rPr lang="en-US" sz="1400" dirty="0" smtClean="0"/>
              <a:t> ECFA 9/15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303927" y="5439258"/>
            <a:ext cx="2454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Turn LHC into precision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Higgs facility: add PDFs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ep</a:t>
            </a:r>
            <a:r>
              <a:rPr lang="en-US" dirty="0" smtClean="0">
                <a:solidFill>
                  <a:srgbClr val="FF0000"/>
                </a:solidFill>
              </a:rPr>
              <a:t> channels (</a:t>
            </a:r>
            <a:r>
              <a:rPr lang="en-US" dirty="0" err="1" smtClean="0">
                <a:solidFill>
                  <a:srgbClr val="FF0000"/>
                </a:solidFill>
              </a:rPr>
              <a:t>bb,cc</a:t>
            </a:r>
            <a:r>
              <a:rPr lang="en-US" dirty="0" smtClean="0">
                <a:solidFill>
                  <a:srgbClr val="FF000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3872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Further Recent </a:t>
            </a:r>
            <a:r>
              <a:rPr lang="en-US" sz="3200" dirty="0" smtClean="0"/>
              <a:t>Studies</a:t>
            </a:r>
            <a:r>
              <a:rPr lang="en-US" sz="3200" dirty="0" smtClean="0"/>
              <a:t> </a:t>
            </a:r>
            <a:r>
              <a:rPr lang="en-US" sz="3200" dirty="0" smtClean="0"/>
              <a:t>on Higgs in </a:t>
            </a:r>
            <a:r>
              <a:rPr lang="en-US" sz="3200" dirty="0" err="1" smtClean="0"/>
              <a:t>ep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7" y="961369"/>
            <a:ext cx="8686800" cy="2348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3" y="3741890"/>
            <a:ext cx="8360117" cy="2438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3870" y="6303323"/>
            <a:ext cx="4622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Physics summary </a:t>
            </a:r>
            <a:r>
              <a:rPr lang="en-US" sz="1400" dirty="0" err="1" smtClean="0"/>
              <a:t>artiicle</a:t>
            </a:r>
            <a:r>
              <a:rPr lang="en-US" sz="1400" dirty="0" smtClean="0"/>
              <a:t> - Published </a:t>
            </a:r>
            <a:r>
              <a:rPr lang="en-US" sz="1400" dirty="0" smtClean="0"/>
              <a:t>in Annals of Physics 1/16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83883" y="3310023"/>
            <a:ext cx="725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Higgs cross section at FCC-</a:t>
            </a:r>
            <a:r>
              <a:rPr lang="en-US" b="1" dirty="0" err="1" smtClean="0">
                <a:solidFill>
                  <a:srgbClr val="FF0000"/>
                </a:solidFill>
              </a:rPr>
              <a:t>ep</a:t>
            </a:r>
            <a:r>
              <a:rPr lang="en-US" b="1" dirty="0" smtClean="0">
                <a:solidFill>
                  <a:srgbClr val="FF0000"/>
                </a:solidFill>
              </a:rPr>
              <a:t> is O(1pb)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striking potential being explored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6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98235" y="770102"/>
            <a:ext cx="8438689" cy="86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0000FF"/>
                </a:solidFill>
                <a:latin typeface="Palatino"/>
                <a:cs typeface="Palatino"/>
              </a:rPr>
              <a:t>precise measurement of couplings between SM bosons and fermions sensitive test of new physics (search for deviations) : </a:t>
            </a:r>
            <a:r>
              <a:rPr lang="en-US" sz="1400" b="1" dirty="0" smtClean="0">
                <a:latin typeface="Palatino"/>
                <a:cs typeface="Palatino"/>
              </a:rPr>
              <a:t>top </a:t>
            </a:r>
            <a:r>
              <a:rPr lang="en-US" sz="1400" b="1" dirty="0">
                <a:latin typeface="Palatino"/>
                <a:cs typeface="Palatino"/>
              </a:rPr>
              <a:t>quark expected to be most sensitive to BSM physics, due to large mass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rgbClr val="0000FF"/>
              </a:solidFill>
              <a:latin typeface="Palatino"/>
              <a:cs typeface="Palatino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7485" y="6356350"/>
            <a:ext cx="6281105" cy="365125"/>
          </a:xfrm>
        </p:spPr>
        <p:txBody>
          <a:bodyPr/>
          <a:lstStyle/>
          <a:p>
            <a:r>
              <a:rPr lang="en-US" dirty="0" smtClean="0"/>
              <a:t>C. Gwenlan, PDFs, QCD and BSM at the </a:t>
            </a:r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140258"/>
            <a:ext cx="9143999" cy="659649"/>
          </a:xfrm>
        </p:spPr>
        <p:txBody>
          <a:bodyPr/>
          <a:lstStyle/>
          <a:p>
            <a:pPr algn="ctr"/>
            <a:r>
              <a:rPr lang="en-US" sz="3400" dirty="0">
                <a:latin typeface="Calisto MT"/>
                <a:cs typeface="Calisto MT"/>
              </a:rPr>
              <a:t>t</a:t>
            </a:r>
            <a:r>
              <a:rPr lang="en-US" sz="3400" dirty="0" smtClean="0">
                <a:latin typeface="Calisto MT"/>
                <a:cs typeface="Calisto MT"/>
              </a:rPr>
              <a:t>op quark electroweak interactions</a:t>
            </a:r>
            <a:endParaRPr lang="en-US" sz="3400" dirty="0"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15" y="1476113"/>
            <a:ext cx="2739729" cy="1643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255" y="1350980"/>
            <a:ext cx="32766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15" y="3748296"/>
            <a:ext cx="2870753" cy="2002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19" y="3866299"/>
            <a:ext cx="2974456" cy="1884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229" y="3164058"/>
            <a:ext cx="3890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>
                <a:latin typeface="Palatino"/>
                <a:cs typeface="Palatino"/>
              </a:rPr>
              <a:t>h</a:t>
            </a:r>
            <a:r>
              <a:rPr lang="en-US" sz="1500" dirty="0" smtClean="0">
                <a:latin typeface="Palatino"/>
                <a:cs typeface="Palatino"/>
              </a:rPr>
              <a:t>igh precision measurements of </a:t>
            </a:r>
            <a:r>
              <a:rPr lang="en-US" sz="1500" dirty="0" err="1" smtClean="0">
                <a:latin typeface="Palatino"/>
                <a:cs typeface="Palatino"/>
              </a:rPr>
              <a:t>Vtb</a:t>
            </a:r>
            <a:r>
              <a:rPr lang="en-US" sz="1500" dirty="0" smtClean="0">
                <a:latin typeface="Palatino"/>
                <a:cs typeface="Palatino"/>
              </a:rPr>
              <a:t> and search for anomalous </a:t>
            </a:r>
            <a:r>
              <a:rPr lang="en-US" sz="1500" dirty="0" err="1" smtClean="0">
                <a:latin typeface="Palatino"/>
                <a:cs typeface="Palatino"/>
              </a:rPr>
              <a:t>Wtb</a:t>
            </a:r>
            <a:r>
              <a:rPr lang="en-US" sz="1500" dirty="0" smtClean="0">
                <a:latin typeface="Palatino"/>
                <a:cs typeface="Palatino"/>
              </a:rPr>
              <a:t> couplings</a:t>
            </a:r>
            <a:endParaRPr lang="en-US" sz="1500" dirty="0">
              <a:latin typeface="Palatino"/>
              <a:cs typeface="Palatin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27390" y="3215660"/>
            <a:ext cx="43326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>
                <a:latin typeface="Palatino"/>
                <a:cs typeface="Palatino"/>
              </a:rPr>
              <a:t>d</a:t>
            </a:r>
            <a:r>
              <a:rPr lang="en-US" sz="1500" dirty="0" smtClean="0">
                <a:latin typeface="Palatino"/>
                <a:cs typeface="Palatino"/>
              </a:rPr>
              <a:t>irect measurement of top quark charge and search for anomalous </a:t>
            </a:r>
            <a:r>
              <a:rPr lang="en-US" sz="1500" dirty="0" err="1" smtClean="0">
                <a:latin typeface="Palatino"/>
                <a:cs typeface="Palatino"/>
              </a:rPr>
              <a:t>ttbar</a:t>
            </a:r>
            <a:r>
              <a:rPr lang="en-US" sz="1500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500" dirty="0" smtClean="0">
                <a:latin typeface="Palatino"/>
                <a:cs typeface="Palatino"/>
              </a:rPr>
              <a:t> couplings (</a:t>
            </a:r>
            <a:r>
              <a:rPr lang="en-US" sz="1500" dirty="0" err="1" smtClean="0">
                <a:latin typeface="Palatino"/>
                <a:cs typeface="Palatino"/>
              </a:rPr>
              <a:t>eg</a:t>
            </a:r>
            <a:r>
              <a:rPr lang="en-US" sz="1500" dirty="0" smtClean="0">
                <a:latin typeface="Palatino"/>
                <a:cs typeface="Palatino"/>
              </a:rPr>
              <a:t>. EDM, MDM)</a:t>
            </a:r>
            <a:endParaRPr lang="en-US" sz="1500" dirty="0">
              <a:latin typeface="Palatino"/>
              <a:cs typeface="Palatin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4049" y="5609758"/>
            <a:ext cx="41512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>
                <a:latin typeface="Palatino"/>
                <a:cs typeface="Palatino"/>
              </a:rPr>
              <a:t>m</a:t>
            </a:r>
            <a:r>
              <a:rPr lang="en-US" sz="1500" dirty="0" smtClean="0">
                <a:latin typeface="Palatino"/>
                <a:cs typeface="Palatino"/>
              </a:rPr>
              <a:t>easurement of top </a:t>
            </a:r>
            <a:r>
              <a:rPr lang="en-US" sz="1500" dirty="0" err="1" smtClean="0">
                <a:latin typeface="Palatino"/>
                <a:cs typeface="Palatino"/>
              </a:rPr>
              <a:t>isospin</a:t>
            </a:r>
            <a:r>
              <a:rPr lang="en-US" sz="1500" dirty="0" smtClean="0">
                <a:latin typeface="Palatino"/>
                <a:cs typeface="Palatino"/>
              </a:rPr>
              <a:t> and search for anomalous </a:t>
            </a:r>
            <a:r>
              <a:rPr lang="en-US" sz="1500" dirty="0" err="1" smtClean="0">
                <a:latin typeface="Palatino"/>
                <a:cs typeface="Palatino"/>
              </a:rPr>
              <a:t>ttbarZ</a:t>
            </a:r>
            <a:r>
              <a:rPr lang="en-US" sz="1500" dirty="0" smtClean="0">
                <a:latin typeface="Palatino"/>
                <a:cs typeface="Palatino"/>
              </a:rPr>
              <a:t> couplings (</a:t>
            </a:r>
            <a:r>
              <a:rPr lang="en-US" sz="1500" dirty="0" err="1" smtClean="0">
                <a:latin typeface="Palatino"/>
                <a:cs typeface="Palatino"/>
              </a:rPr>
              <a:t>eg</a:t>
            </a:r>
            <a:r>
              <a:rPr lang="en-US" sz="1500" dirty="0" smtClean="0">
                <a:latin typeface="Palatino"/>
                <a:cs typeface="Palatino"/>
              </a:rPr>
              <a:t>. EDM, MDM)</a:t>
            </a:r>
            <a:endParaRPr lang="en-US" sz="1500" dirty="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06018" y="5756306"/>
            <a:ext cx="41512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>
                <a:latin typeface="Palatino"/>
                <a:cs typeface="Palatino"/>
              </a:rPr>
              <a:t>s</a:t>
            </a:r>
            <a:r>
              <a:rPr lang="en-US" sz="1500" dirty="0" smtClean="0">
                <a:latin typeface="Palatino"/>
                <a:cs typeface="Palatino"/>
              </a:rPr>
              <a:t>ensitive search for FCNC couplings will constrain BSM models that predict FCNC (</a:t>
            </a:r>
            <a:r>
              <a:rPr lang="en-US" sz="1500" dirty="0" err="1" smtClean="0">
                <a:latin typeface="Palatino"/>
                <a:cs typeface="Palatino"/>
              </a:rPr>
              <a:t>eg</a:t>
            </a:r>
            <a:r>
              <a:rPr lang="en-US" sz="1500" dirty="0" smtClean="0">
                <a:latin typeface="Palatino"/>
                <a:cs typeface="Palatino"/>
              </a:rPr>
              <a:t>. SUSY, little Higgs, </a:t>
            </a:r>
            <a:r>
              <a:rPr lang="en-US" sz="1500" dirty="0" err="1" smtClean="0">
                <a:latin typeface="Palatino"/>
                <a:cs typeface="Palatino"/>
              </a:rPr>
              <a:t>technicolour</a:t>
            </a:r>
            <a:r>
              <a:rPr lang="en-US" sz="1500" dirty="0" smtClean="0">
                <a:latin typeface="Palatino"/>
                <a:cs typeface="Palatino"/>
              </a:rPr>
              <a:t>)</a:t>
            </a:r>
            <a:endParaRPr lang="en-US" sz="15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89797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544"/>
            <a:ext cx="8938035" cy="4213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727" y="6051940"/>
            <a:ext cx="865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4.3.2016    - </a:t>
            </a:r>
            <a:r>
              <a:rPr lang="en-US" i="1" dirty="0" smtClean="0"/>
              <a:t>work in progress     </a:t>
            </a:r>
            <a:r>
              <a:rPr lang="en-US" dirty="0" smtClean="0"/>
              <a:t>Study value of dedicated operation O(10</a:t>
            </a:r>
            <a:r>
              <a:rPr lang="en-US" baseline="30000" dirty="0" smtClean="0"/>
              <a:t>35 </a:t>
            </a:r>
            <a:r>
              <a:rPr lang="en-US" dirty="0" smtClean="0"/>
              <a:t>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), also </a:t>
            </a:r>
            <a:r>
              <a:rPr lang="en-US" dirty="0" err="1" smtClean="0"/>
              <a:t>eA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76" y="228495"/>
            <a:ext cx="5557940" cy="14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1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Test and Physics Facility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35" y="3756854"/>
            <a:ext cx="4060518" cy="2162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6" y="3747800"/>
            <a:ext cx="4884504" cy="2587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24" y="913551"/>
            <a:ext cx="7827076" cy="2677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91481" y="6382755"/>
            <a:ext cx="500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ICFA BeamNewsletter68 (1/16) and to be published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7066" y="5723167"/>
            <a:ext cx="216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</a:t>
            </a:r>
            <a:r>
              <a:rPr lang="en-US" sz="1400" dirty="0" smtClean="0"/>
              <a:t>(Boris </a:t>
            </a:r>
            <a:r>
              <a:rPr lang="en-US" sz="1400" dirty="0" err="1" smtClean="0"/>
              <a:t>Mlytsin</a:t>
            </a:r>
            <a:r>
              <a:rPr lang="en-US" sz="1400" dirty="0" smtClean="0"/>
              <a:t>, CI)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08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7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96" y="274638"/>
            <a:ext cx="3722353" cy="5000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ERL Demonstrator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96" y="3747800"/>
            <a:ext cx="4884504" cy="2587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1815" y="6384148"/>
            <a:ext cx="184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in </a:t>
            </a:r>
            <a:r>
              <a:rPr lang="en-US" dirty="0" smtClean="0"/>
              <a:t>progress</a:t>
            </a:r>
            <a:endParaRPr lang="en-US" dirty="0"/>
          </a:p>
        </p:txBody>
      </p:sp>
      <p:pic>
        <p:nvPicPr>
          <p:cNvPr id="8" name="Picture 7" descr="alessia_2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21968" r="15769" b="19113"/>
          <a:stretch/>
        </p:blipFill>
        <p:spPr>
          <a:xfrm>
            <a:off x="4179553" y="274638"/>
            <a:ext cx="4862572" cy="2978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944912"/>
            <a:ext cx="1217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A.Valloni</a:t>
            </a:r>
            <a:r>
              <a:rPr lang="en-US" sz="1400" dirty="0" smtClean="0"/>
              <a:t> 2/16</a:t>
            </a:r>
            <a:endParaRPr lang="en-US" sz="1400" dirty="0"/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768645"/>
              </p:ext>
            </p:extLst>
          </p:nvPr>
        </p:nvGraphicFramePr>
        <p:xfrm>
          <a:off x="425844" y="3444574"/>
          <a:ext cx="5515992" cy="312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265"/>
                <a:gridCol w="2375727"/>
              </a:tblGrid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Parameter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 per arc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length</a:t>
                      </a:r>
                    </a:p>
                    <a:p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Max B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3/4  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50 cm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1.1 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Quadrupoles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per arc</a:t>
                      </a:r>
                    </a:p>
                    <a:p>
                      <a:r>
                        <a:rPr lang="en-US" sz="1600" baseline="0" dirty="0" err="1" smtClean="0">
                          <a:latin typeface="Arial"/>
                          <a:cs typeface="Arial"/>
                        </a:rPr>
                        <a:t>Quadrupoles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in straight lines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in Spreader/Combiner</a:t>
                      </a:r>
                    </a:p>
                    <a:p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Quads in Spreader/Combiner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1-3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 for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Injection-Extraction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037" y="3915880"/>
            <a:ext cx="2797539" cy="148190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041815" y="2414706"/>
            <a:ext cx="216945" cy="167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166" y="890338"/>
            <a:ext cx="36846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Demonstration of high current</a:t>
            </a:r>
          </a:p>
          <a:p>
            <a:r>
              <a:rPr lang="en-US" dirty="0" smtClean="0"/>
              <a:t>(10mA), multi(3)turn ERL</a:t>
            </a:r>
          </a:p>
          <a:p>
            <a:endParaRPr lang="en-US" dirty="0"/>
          </a:p>
          <a:p>
            <a:r>
              <a:rPr lang="en-US" dirty="0" smtClean="0"/>
              <a:t>Test and development of 802MHz</a:t>
            </a:r>
          </a:p>
          <a:p>
            <a:r>
              <a:rPr lang="en-US" dirty="0" smtClean="0"/>
              <a:t>SCRF technology</a:t>
            </a:r>
          </a:p>
          <a:p>
            <a:endParaRPr lang="en-US" dirty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200 (400) MeV with 1(2)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92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10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4434" y="5274561"/>
            <a:ext cx="2108269" cy="830997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150 pages in CDR. New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Software and Physics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Developments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4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71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2496" y="4578535"/>
            <a:ext cx="2095445" cy="1754327"/>
          </a:xfrm>
          <a:prstGeom prst="rect">
            <a:avLst/>
          </a:prstGeom>
          <a:solidFill>
            <a:schemeClr val="accent2">
              <a:lumMod val="75000"/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Direct synergy 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and FCC-eh</a:t>
            </a:r>
          </a:p>
          <a:p>
            <a:r>
              <a:rPr lang="en-US" dirty="0" smtClean="0"/>
              <a:t>Common study.</a:t>
            </a:r>
          </a:p>
          <a:p>
            <a:r>
              <a:rPr lang="en-US" dirty="0" smtClean="0"/>
              <a:t>Note huge progress</a:t>
            </a:r>
          </a:p>
          <a:p>
            <a:r>
              <a:rPr lang="en-US" dirty="0"/>
              <a:t>i</a:t>
            </a:r>
            <a:r>
              <a:rPr lang="en-US" dirty="0" smtClean="0"/>
              <a:t>n thin Si technology</a:t>
            </a:r>
          </a:p>
          <a:p>
            <a:r>
              <a:rPr lang="en-US" dirty="0"/>
              <a:t>p</a:t>
            </a:r>
            <a:r>
              <a:rPr lang="en-US" dirty="0" smtClean="0"/>
              <a:t>ost HL LHC!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9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28" y="982380"/>
            <a:ext cx="4467411" cy="319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36" y="4532767"/>
            <a:ext cx="7845615" cy="1578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412" y="227491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 (CDR)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7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09208" y="608033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 (ERL)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50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824" y="259556"/>
            <a:ext cx="867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Interaction Regions for </a:t>
            </a:r>
            <a:r>
              <a:rPr lang="en-US" sz="2800" dirty="0" err="1" smtClean="0"/>
              <a:t>ep</a:t>
            </a:r>
            <a:r>
              <a:rPr lang="en-US" sz="2800" dirty="0" smtClean="0"/>
              <a:t> with Synchronous </a:t>
            </a:r>
            <a:r>
              <a:rPr lang="en-US" sz="2800" dirty="0" err="1" smtClean="0"/>
              <a:t>pp</a:t>
            </a:r>
            <a:r>
              <a:rPr lang="en-US" sz="2800" dirty="0" smtClean="0"/>
              <a:t> Operation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96" y="1456516"/>
            <a:ext cx="1754266" cy="1621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317901">
            <a:off x="6140828" y="3406585"/>
            <a:ext cx="1727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Non colliding p beam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269" y="3346824"/>
            <a:ext cx="219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work in progress:</a:t>
            </a:r>
          </a:p>
          <a:p>
            <a:r>
              <a:rPr lang="en-US" dirty="0"/>
              <a:t>m</a:t>
            </a:r>
            <a:r>
              <a:rPr lang="en-US" dirty="0" smtClean="0"/>
              <a:t>ay not need half </a:t>
            </a:r>
          </a:p>
          <a:p>
            <a:r>
              <a:rPr lang="en-US" dirty="0"/>
              <a:t>q</a:t>
            </a:r>
            <a:r>
              <a:rPr lang="en-US" dirty="0" smtClean="0"/>
              <a:t>uad if L*(e) &lt; L*(p)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881" y="6272798"/>
            <a:ext cx="6209690" cy="369332"/>
          </a:xfrm>
          <a:prstGeom prst="rect">
            <a:avLst/>
          </a:prstGeom>
          <a:solidFill>
            <a:srgbClr val="FF85F0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Tentative: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p</a:t>
            </a:r>
            <a:r>
              <a:rPr lang="en-US" dirty="0" smtClean="0"/>
              <a:t>=2μm, β*=20cm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=3μm ≈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 matched! </a:t>
            </a:r>
            <a:r>
              <a:rPr lang="el-GR" dirty="0" smtClean="0">
                <a:sym typeface="Wingdings"/>
              </a:rPr>
              <a:t>ε</a:t>
            </a:r>
            <a:r>
              <a:rPr lang="en-US" baseline="-25000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=5μm 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976" y="6595090"/>
            <a:ext cx="160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Rogelio Tomas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766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Remarks on the Project Status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13045"/>
            <a:ext cx="868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</a:rPr>
              <a:t>LHeC</a:t>
            </a:r>
            <a:r>
              <a:rPr lang="en-US" dirty="0" smtClean="0"/>
              <a:t>: CDR in 2012 (300 authors, 600 pages). 2014: CERN Mandate to continue the study: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0772" y="1405960"/>
            <a:ext cx="6273735" cy="2923878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Mandate  to the International Advisory Committee 2014-2017</a:t>
            </a:r>
            <a:endParaRPr lang="en-US" sz="1600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Advice </a:t>
            </a:r>
            <a:r>
              <a:rPr lang="en-US" sz="1400" dirty="0"/>
              <a:t>to the </a:t>
            </a:r>
            <a:r>
              <a:rPr lang="en-US" sz="1400" dirty="0" err="1"/>
              <a:t>LHeC</a:t>
            </a:r>
            <a:r>
              <a:rPr lang="en-US" sz="1400" dirty="0"/>
              <a:t> Coordination Group and the CERN </a:t>
            </a:r>
            <a:r>
              <a:rPr lang="en-US" sz="1400" dirty="0" smtClean="0"/>
              <a:t>directorate </a:t>
            </a:r>
            <a:r>
              <a:rPr lang="en-US" sz="1400" dirty="0"/>
              <a:t>by following the </a:t>
            </a:r>
            <a:endParaRPr lang="en-US" sz="1400" dirty="0" smtClean="0"/>
          </a:p>
          <a:p>
            <a:r>
              <a:rPr lang="en-US" sz="1400" dirty="0" smtClean="0"/>
              <a:t>development </a:t>
            </a:r>
            <a:r>
              <a:rPr lang="en-US" sz="1400" dirty="0"/>
              <a:t>of options of an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 smtClean="0"/>
              <a:t>eA</a:t>
            </a:r>
            <a:r>
              <a:rPr lang="en-US" sz="1400" dirty="0"/>
              <a:t> </a:t>
            </a:r>
            <a:r>
              <a:rPr lang="en-US" sz="1400" dirty="0" smtClean="0"/>
              <a:t>collider </a:t>
            </a:r>
            <a:r>
              <a:rPr lang="en-US" sz="1400" dirty="0"/>
              <a:t>at the  </a:t>
            </a:r>
            <a:r>
              <a:rPr lang="en-US" sz="1400" dirty="0" smtClean="0"/>
              <a:t>LHC </a:t>
            </a:r>
            <a:r>
              <a:rPr lang="en-US" sz="1400" dirty="0"/>
              <a:t>and at FCC, </a:t>
            </a:r>
            <a:r>
              <a:rPr lang="en-US" sz="1400" dirty="0" smtClean="0"/>
              <a:t>especially </a:t>
            </a:r>
            <a:r>
              <a:rPr lang="en-US" sz="1400" dirty="0"/>
              <a:t>with:</a:t>
            </a:r>
          </a:p>
          <a:p>
            <a:endParaRPr lang="en-US" sz="1400" dirty="0"/>
          </a:p>
          <a:p>
            <a:r>
              <a:rPr lang="en-US" sz="1400" dirty="0" smtClean="0"/>
              <a:t> Provision </a:t>
            </a:r>
            <a:r>
              <a:rPr lang="en-US" sz="1400" dirty="0"/>
              <a:t>of scientific and technical direction for the </a:t>
            </a:r>
            <a:r>
              <a:rPr lang="en-US" sz="1400" dirty="0" smtClean="0"/>
              <a:t>physics </a:t>
            </a:r>
            <a:r>
              <a:rPr lang="en-US" sz="1400" dirty="0"/>
              <a:t>potential of the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 collider, </a:t>
            </a:r>
            <a:r>
              <a:rPr lang="en-US" sz="1400" dirty="0"/>
              <a:t>both at LHC and </a:t>
            </a:r>
            <a:r>
              <a:rPr lang="en-US" sz="1400" dirty="0" smtClean="0"/>
              <a:t>at </a:t>
            </a:r>
            <a:r>
              <a:rPr lang="en-US" sz="1400" dirty="0"/>
              <a:t>FCC, as a function of the machine parameters and of a </a:t>
            </a:r>
            <a:endParaRPr lang="en-US" sz="1400" dirty="0" smtClean="0"/>
          </a:p>
          <a:p>
            <a:r>
              <a:rPr lang="en-US" sz="1400" dirty="0" smtClean="0"/>
              <a:t> realistic </a:t>
            </a:r>
            <a:r>
              <a:rPr lang="en-US" sz="1400" dirty="0"/>
              <a:t>detector design, as well as for the design and  </a:t>
            </a:r>
            <a:r>
              <a:rPr lang="en-US" sz="1400" dirty="0" smtClean="0"/>
              <a:t>possible </a:t>
            </a:r>
            <a:r>
              <a:rPr lang="en-US" sz="1400" dirty="0"/>
              <a:t>approval of an ERL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test </a:t>
            </a:r>
            <a:r>
              <a:rPr lang="en-US" sz="1400" dirty="0"/>
              <a:t>facility at CERN.</a:t>
            </a:r>
          </a:p>
          <a:p>
            <a:endParaRPr lang="en-US" sz="1400" dirty="0"/>
          </a:p>
          <a:p>
            <a:r>
              <a:rPr lang="en-US" sz="1400" dirty="0" smtClean="0"/>
              <a:t> Assistance </a:t>
            </a:r>
            <a:r>
              <a:rPr lang="en-US" sz="1400" dirty="0"/>
              <a:t>in building the international case for the accelerator  </a:t>
            </a:r>
            <a:r>
              <a:rPr lang="en-US" sz="1400" dirty="0" smtClean="0"/>
              <a:t>and </a:t>
            </a:r>
            <a:r>
              <a:rPr lang="en-US" sz="1400" dirty="0"/>
              <a:t>detector </a:t>
            </a:r>
            <a:endParaRPr lang="en-US" sz="1400" dirty="0" smtClean="0"/>
          </a:p>
          <a:p>
            <a:r>
              <a:rPr lang="en-US" sz="1400" dirty="0" smtClean="0"/>
              <a:t> developments </a:t>
            </a:r>
            <a:r>
              <a:rPr lang="en-US" sz="1400" dirty="0"/>
              <a:t>as well as guidance </a:t>
            </a:r>
            <a:r>
              <a:rPr lang="en-US" sz="1400" dirty="0" smtClean="0"/>
              <a:t>to the resource,  infrastructure </a:t>
            </a:r>
            <a:r>
              <a:rPr lang="en-US" sz="1400" dirty="0"/>
              <a:t>and science </a:t>
            </a:r>
            <a:endParaRPr lang="en-US" sz="1400" dirty="0" smtClean="0"/>
          </a:p>
          <a:p>
            <a:r>
              <a:rPr lang="en-US" sz="1400" dirty="0" smtClean="0"/>
              <a:t>policy </a:t>
            </a:r>
            <a:r>
              <a:rPr lang="en-US" sz="1400" dirty="0"/>
              <a:t>aspects of the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r>
              <a:rPr lang="en-US" sz="1400" dirty="0"/>
              <a:t> collider.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073" y="4421880"/>
            <a:ext cx="823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major goals:</a:t>
            </a:r>
          </a:p>
          <a:p>
            <a:r>
              <a:rPr lang="en-US" dirty="0" smtClean="0"/>
              <a:t>Development of SC  RF (802 MHz) with </a:t>
            </a:r>
            <a:r>
              <a:rPr lang="en-US" dirty="0" err="1" smtClean="0"/>
              <a:t>Jlab</a:t>
            </a:r>
            <a:r>
              <a:rPr lang="en-US" dirty="0" smtClean="0"/>
              <a:t>. Design of Test Facility (10mA, 3 turn, ERL)</a:t>
            </a:r>
            <a:endParaRPr lang="en-US" dirty="0"/>
          </a:p>
          <a:p>
            <a:r>
              <a:rPr lang="en-US" dirty="0" smtClean="0"/>
              <a:t>Update of the CDR by 2018: LHC physics, 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dirty="0" err="1" smtClean="0"/>
              <a:t>lumi</a:t>
            </a:r>
            <a:r>
              <a:rPr lang="en-US" dirty="0" smtClean="0"/>
              <a:t>, detector and accelerator updates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337" y="5506008"/>
            <a:ext cx="7058017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FCC-eh</a:t>
            </a:r>
            <a:r>
              <a:rPr lang="en-US" dirty="0" smtClean="0"/>
              <a:t>: Utilize the </a:t>
            </a:r>
            <a:r>
              <a:rPr lang="en-US" dirty="0" err="1" smtClean="0"/>
              <a:t>LHeC</a:t>
            </a:r>
            <a:r>
              <a:rPr lang="en-US" dirty="0" smtClean="0"/>
              <a:t> design study to describe baseline </a:t>
            </a:r>
            <a:r>
              <a:rPr lang="en-US" dirty="0" err="1" smtClean="0"/>
              <a:t>ep</a:t>
            </a:r>
            <a:r>
              <a:rPr lang="en-US" dirty="0" smtClean="0"/>
              <a:t>/A option. </a:t>
            </a:r>
          </a:p>
          <a:p>
            <a:r>
              <a:rPr lang="en-US" dirty="0" smtClean="0"/>
              <a:t>Emphasis: 3 </a:t>
            </a:r>
            <a:r>
              <a:rPr lang="en-US" dirty="0" err="1" smtClean="0"/>
              <a:t>TeV</a:t>
            </a:r>
            <a:r>
              <a:rPr lang="en-US" dirty="0" smtClean="0"/>
              <a:t> physics, IR and Detector: synchronous </a:t>
            </a:r>
            <a:r>
              <a:rPr lang="en-US" dirty="0" err="1" smtClean="0"/>
              <a:t>ep-pp</a:t>
            </a:r>
            <a:r>
              <a:rPr lang="en-US" dirty="0" smtClean="0"/>
              <a:t> operation. </a:t>
            </a:r>
          </a:p>
          <a:p>
            <a:r>
              <a:rPr lang="en-US" dirty="0" smtClean="0"/>
              <a:t>Open to other configurations and new physics developments (750..)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3117" y="4039924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Chair: </a:t>
            </a:r>
            <a:r>
              <a:rPr lang="en-US" sz="1400" dirty="0" err="1" smtClean="0"/>
              <a:t>Herwig</a:t>
            </a:r>
            <a:r>
              <a:rPr lang="en-US" sz="1400" dirty="0" smtClean="0"/>
              <a:t> </a:t>
            </a:r>
            <a:r>
              <a:rPr lang="en-US" sz="1400" dirty="0" err="1" smtClean="0"/>
              <a:t>Schopper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721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80"/>
            <a:ext cx="9144000" cy="6450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708" y="6348"/>
            <a:ext cx="564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Revival of electron-proton (ion) colliders following </a:t>
            </a:r>
            <a:r>
              <a:rPr lang="en-US" dirty="0" smtClean="0">
                <a:solidFill>
                  <a:srgbClr val="FF0000"/>
                </a:solidFill>
              </a:rPr>
              <a:t>HERA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5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22"/>
            <a:ext cx="7772400" cy="81818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THEORY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11" y="950706"/>
            <a:ext cx="3810196" cy="49676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2249" y="419652"/>
            <a:ext cx="1795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H.Murayama</a:t>
            </a:r>
            <a:r>
              <a:rPr lang="en-US" sz="1400" dirty="0" smtClean="0"/>
              <a:t> – ICFA11</a:t>
            </a:r>
            <a:endParaRPr lang="en-US" sz="1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78" y="1894925"/>
            <a:ext cx="4221311" cy="402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78" y="950706"/>
            <a:ext cx="4325730" cy="8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99278" y="950706"/>
            <a:ext cx="4325730" cy="49676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278" y="419652"/>
            <a:ext cx="29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M.Froissart</a:t>
            </a:r>
            <a:r>
              <a:rPr lang="en-US" sz="1400" dirty="0" smtClean="0"/>
              <a:t> ICHEP (“Rochester”) 1966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73878" y="5990991"/>
            <a:ext cx="187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Quarks in 1969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46018" y="5990991"/>
            <a:ext cx="148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?</a:t>
            </a:r>
            <a:r>
              <a:rPr lang="en-US" dirty="0" smtClean="0"/>
              <a:t>in 2015+?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5041" y="6388120"/>
            <a:ext cx="684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like to see particle physics as driven by experiment … Burt Richter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6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301" y="109800"/>
            <a:ext cx="619548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Deep Inelastic Scattering [eh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e’X</a:t>
            </a:r>
            <a:r>
              <a:rPr lang="en-US" sz="3200" dirty="0" smtClean="0">
                <a:sym typeface="Wingdings"/>
              </a:rPr>
              <a:t>]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52" y="1027769"/>
            <a:ext cx="2297808" cy="2112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0982" y="816636"/>
            <a:ext cx="5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e</a:t>
            </a:r>
            <a:r>
              <a:rPr lang="en-US" b="1" baseline="30000" dirty="0" err="1" smtClean="0">
                <a:solidFill>
                  <a:srgbClr val="0000FF"/>
                </a:solidFill>
              </a:rPr>
              <a:t>+</a:t>
            </a:r>
            <a:r>
              <a:rPr lang="en-US" b="1" dirty="0" err="1" smtClean="0">
                <a:solidFill>
                  <a:srgbClr val="0000FF"/>
                </a:solidFill>
              </a:rPr>
              <a:t>e</a:t>
            </a:r>
            <a:r>
              <a:rPr lang="en-US" b="1" baseline="30000" dirty="0" smtClean="0">
                <a:solidFill>
                  <a:srgbClr val="0000FF"/>
                </a:solidFill>
              </a:rPr>
              <a:t>-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0633" y="3229194"/>
            <a:ext cx="132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hh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128" y="2104658"/>
            <a:ext cx="70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eh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2313242" y="1222601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745286" y="2928873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017" y="3708421"/>
            <a:ext cx="4765089" cy="2964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Parton momentum fixed by electron kinematics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ncl. NC (</a:t>
            </a:r>
            <a:r>
              <a:rPr lang="en-US" sz="1600" dirty="0" err="1" smtClean="0"/>
              <a:t>γ,Z</a:t>
            </a:r>
            <a:r>
              <a:rPr lang="en-US" sz="1600" dirty="0" smtClean="0"/>
              <a:t>) and CC (W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) independent of </a:t>
            </a:r>
            <a:r>
              <a:rPr lang="en-US" sz="1600" dirty="0" err="1" smtClean="0"/>
              <a:t>hadronisation</a:t>
            </a:r>
            <a:endParaRPr lang="en-US" sz="1600" dirty="0" smtClean="0"/>
          </a:p>
          <a:p>
            <a:r>
              <a:rPr lang="en-US" sz="1600" dirty="0" smtClean="0"/>
              <a:t>Rigorous theory: Operator expansion (</a:t>
            </a:r>
            <a:r>
              <a:rPr lang="en-US" sz="1600" dirty="0" err="1" smtClean="0"/>
              <a:t>lightcone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Parton momentum distributions to be measured in DIS</a:t>
            </a:r>
          </a:p>
          <a:p>
            <a:r>
              <a:rPr lang="en-US" sz="1600" dirty="0" smtClean="0"/>
              <a:t>Collider- as at HERA: </a:t>
            </a:r>
            <a:r>
              <a:rPr lang="en-US" sz="1600" dirty="0" err="1" smtClean="0"/>
              <a:t>y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=y</a:t>
            </a:r>
            <a:r>
              <a:rPr lang="en-US" sz="1600" baseline="-25000" dirty="0" smtClean="0"/>
              <a:t>e </a:t>
            </a:r>
            <a:r>
              <a:rPr lang="en-US" sz="1600" dirty="0" smtClean="0"/>
              <a:t>: Redundant kinematics</a:t>
            </a:r>
          </a:p>
          <a:p>
            <a:endParaRPr lang="en-US" sz="1600" baseline="-25000" dirty="0"/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DIS is an ideal laboratory for the development of 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article physics into the multi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TeV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energy scale era.</a:t>
            </a:r>
          </a:p>
          <a:p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The CERN hadron beams are the unique base for 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uilding the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“Hubble”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equivalents to explore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the inner</a:t>
            </a:r>
            <a:endParaRPr lang="en-US" sz="16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structure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and pursue novel measurements leading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o discovery. In this quest,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hh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, eh and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ee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are a unity.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2330" y="2583243"/>
            <a:ext cx="546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ple Chancery"/>
                <a:cs typeface="Apple Chancery"/>
              </a:rPr>
              <a:t>X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pple Chancery"/>
              <a:cs typeface="Apple Chancery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10" y="1612649"/>
            <a:ext cx="3297152" cy="49429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34667" y="2289324"/>
            <a:ext cx="1404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Finite p Radius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2209" y="290842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Quarks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9494" y="3496762"/>
            <a:ext cx="987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Quark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Gluon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Dynamics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7074" y="5222514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8108" y="2558658"/>
            <a:ext cx="72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Stanford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239766" y="306181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SLAC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398382" y="3410680"/>
            <a:ext cx="508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FNAL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607282" y="3912261"/>
            <a:ext cx="524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CERN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024245" y="4711691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HERA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503210" y="5130181"/>
            <a:ext cx="503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LHeC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843781" y="5734948"/>
            <a:ext cx="624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FCC-he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71213" y="2410274"/>
            <a:ext cx="2375870" cy="344562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3242396">
            <a:off x="5427478" y="4225546"/>
            <a:ext cx="2534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 years of </a:t>
            </a:r>
            <a:r>
              <a:rPr lang="en-US" dirty="0" err="1" smtClean="0">
                <a:solidFill>
                  <a:srgbClr val="FF0000"/>
                </a:solidFill>
              </a:rPr>
              <a:t>lp</a:t>
            </a:r>
            <a:r>
              <a:rPr lang="en-US" dirty="0" smtClean="0">
                <a:solidFill>
                  <a:srgbClr val="FF0000"/>
                </a:solidFill>
              </a:rPr>
              <a:t> scattering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5 orders of magnitude</a:t>
            </a:r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eeper into matter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59" y="305742"/>
            <a:ext cx="9262329" cy="619679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POETIC VI Workshop, 7.-11.9.2015, Paris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http://poetic6.sciencesconf.org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Michael </a:t>
            </a:r>
            <a:r>
              <a:rPr lang="en-US" dirty="0" err="1" smtClean="0"/>
              <a:t>Benedikt</a:t>
            </a:r>
            <a:r>
              <a:rPr lang="en-US" dirty="0" smtClean="0"/>
              <a:t>, Lepton </a:t>
            </a:r>
            <a:r>
              <a:rPr lang="en-US" dirty="0"/>
              <a:t>Photon Conference, </a:t>
            </a:r>
            <a:r>
              <a:rPr lang="en-US" dirty="0" smtClean="0"/>
              <a:t>15.08.2015, Ljubljana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http://indico.cern.ch/event/325831/session/18/contribution/60/attachments/1143145/1638099/150822-</a:t>
            </a:r>
            <a:r>
              <a:rPr lang="en-US" dirty="0" smtClean="0">
                <a:hlinkClick r:id="rId3"/>
              </a:rPr>
              <a:t>MBE_FutureCircularColliders_ap.pdf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Fabiola</a:t>
            </a:r>
            <a:r>
              <a:rPr lang="en-US" dirty="0" smtClean="0"/>
              <a:t> </a:t>
            </a:r>
            <a:r>
              <a:rPr lang="en-US" dirty="0" err="1" smtClean="0"/>
              <a:t>Gianotti</a:t>
            </a:r>
            <a:r>
              <a:rPr lang="en-US" dirty="0" smtClean="0"/>
              <a:t>, EPS 2015, 29.07.2015, Vienna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://indico.cern.ch/event/356420/timetable/#20150729.</a:t>
            </a:r>
            <a:r>
              <a:rPr lang="en-US" dirty="0" smtClean="0">
                <a:hlinkClick r:id="rId4"/>
              </a:rPr>
              <a:t>detailed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LHeC</a:t>
            </a:r>
            <a:r>
              <a:rPr lang="en-US" dirty="0"/>
              <a:t> Workshop, CERN (24 June) and Chavannes-de-</a:t>
            </a:r>
            <a:r>
              <a:rPr lang="en-US" dirty="0" err="1"/>
              <a:t>Bogis</a:t>
            </a:r>
            <a:r>
              <a:rPr lang="en-US" dirty="0"/>
              <a:t> (25-26 June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://indico.cern.ch/event/356714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DIS2015, 27. April -1 May 2015</a:t>
            </a:r>
            <a:r>
              <a:rPr lang="en-US" dirty="0"/>
              <a:t>, Dallas, Texas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://indico.cern.ch/event/341292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First </a:t>
            </a:r>
            <a:r>
              <a:rPr lang="en-US" dirty="0"/>
              <a:t>Annual FCC Meeting, 23-29 March 2015, Washington, U.S.A.</a:t>
            </a:r>
          </a:p>
          <a:p>
            <a:pPr marL="0" indent="0">
              <a:buNone/>
            </a:pPr>
            <a:r>
              <a:rPr lang="en-US" dirty="0">
                <a:hlinkClick r:id="rId7"/>
              </a:rPr>
              <a:t>http://indico.cern.ch/event/340703/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Higgs </a:t>
            </a:r>
            <a:r>
              <a:rPr lang="en-US" dirty="0"/>
              <a:t>&amp; BSM at 100 </a:t>
            </a:r>
            <a:r>
              <a:rPr lang="en-US" dirty="0" err="1" smtClean="0"/>
              <a:t>TeV</a:t>
            </a:r>
            <a:r>
              <a:rPr lang="en-US" dirty="0" smtClean="0"/>
              <a:t>, </a:t>
            </a:r>
            <a:r>
              <a:rPr lang="en-US" dirty="0"/>
              <a:t>11-13 March </a:t>
            </a:r>
            <a:r>
              <a:rPr lang="en-US" dirty="0" smtClean="0"/>
              <a:t>2015, CERN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http://indico.cern.ch/event/352868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Nima</a:t>
            </a:r>
            <a:r>
              <a:rPr lang="en-US" dirty="0" smtClean="0"/>
              <a:t> </a:t>
            </a:r>
            <a:r>
              <a:rPr lang="en-US" dirty="0" err="1" smtClean="0"/>
              <a:t>Arkani-Hamed</a:t>
            </a:r>
            <a:r>
              <a:rPr lang="en-US" dirty="0" smtClean="0"/>
              <a:t>, SUSY2013, Trieste</a:t>
            </a:r>
          </a:p>
          <a:p>
            <a:pPr marL="0" indent="0">
              <a:buNone/>
            </a:pPr>
            <a:r>
              <a:rPr lang="en-US" u="sng" dirty="0">
                <a:hlinkClick r:id="rId9"/>
              </a:rPr>
              <a:t>https://www.youtube.com/watch?v=</a:t>
            </a:r>
            <a:r>
              <a:rPr lang="en-US" u="sng" dirty="0" smtClean="0">
                <a:hlinkClick r:id="rId9"/>
              </a:rPr>
              <a:t>xNVZg694ct8</a:t>
            </a:r>
            <a:endParaRPr lang="en-US" u="sng" dirty="0" smtClean="0"/>
          </a:p>
          <a:p>
            <a:pPr marL="0" lvl="1" indent="0">
              <a:buNone/>
            </a:pPr>
            <a:r>
              <a:rPr lang="en-US" dirty="0">
                <a:sym typeface="Wingdings"/>
              </a:rPr>
              <a:t>M. </a:t>
            </a:r>
            <a:r>
              <a:rPr lang="en-US" dirty="0" err="1">
                <a:sym typeface="Wingdings"/>
              </a:rPr>
              <a:t>Mangano</a:t>
            </a:r>
            <a:r>
              <a:rPr lang="en-US" dirty="0">
                <a:sym typeface="Wingdings"/>
              </a:rPr>
              <a:t>, ”Future Colliders”, UK Forum 11/2014</a:t>
            </a:r>
            <a:r>
              <a:rPr lang="en-US" b="1" dirty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sym typeface="Wingdings"/>
                <a:hlinkClick r:id="rId10"/>
              </a:rPr>
              <a:t>http://conference.ippp.dur.ac.uk/event/394/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dirty="0"/>
              <a:t>11th ICFA Seminar in Beijing, 27.-30.10.14</a:t>
            </a:r>
          </a:p>
          <a:p>
            <a:pPr marL="0" indent="0">
              <a:buNone/>
            </a:pPr>
            <a:r>
              <a:rPr lang="en-US" sz="2000" dirty="0">
                <a:hlinkClick r:id="rId11"/>
              </a:rPr>
              <a:t>http://indico.ihep.ac.cn/conferenceOtherViews.py?view=standard&amp;confId=3867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“On the Relation of the </a:t>
            </a:r>
            <a:r>
              <a:rPr lang="en-US" dirty="0" err="1"/>
              <a:t>LHeC</a:t>
            </a:r>
            <a:r>
              <a:rPr lang="en-US" dirty="0"/>
              <a:t> and the LHC”  [arXiv:1211.5102</a:t>
            </a:r>
            <a:r>
              <a:rPr lang="en-US" dirty="0" smtClean="0"/>
              <a:t>]</a:t>
            </a:r>
            <a:endParaRPr lang="en-US" u="sng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4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 Q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79" y="1001302"/>
            <a:ext cx="6676573" cy="5614836"/>
          </a:xfrm>
          <a:prstGeom prst="rect">
            <a:avLst/>
          </a:prstGeom>
        </p:spPr>
      </p:pic>
      <p:sp>
        <p:nvSpPr>
          <p:cNvPr id="4" name="Right Triangle 3"/>
          <p:cNvSpPr/>
          <p:nvPr/>
        </p:nvSpPr>
        <p:spPr>
          <a:xfrm rot="16469096">
            <a:off x="7075741" y="5641935"/>
            <a:ext cx="259751" cy="274738"/>
          </a:xfrm>
          <a:prstGeom prst="rtTriangle">
            <a:avLst/>
          </a:prstGeom>
          <a:solidFill>
            <a:schemeClr val="accent6">
              <a:lumMod val="50000"/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32096" y="5550192"/>
            <a:ext cx="9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4807"/>
                </a:solidFill>
                <a:sym typeface="Wingdings"/>
              </a:rPr>
              <a:t></a:t>
            </a:r>
            <a:r>
              <a:rPr lang="en-US" dirty="0" smtClean="0">
                <a:solidFill>
                  <a:srgbClr val="984807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984807"/>
                </a:solidFill>
              </a:rPr>
              <a:t>HERA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952" y="33471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32096" y="1281400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175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8256" y="59266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Rutherford backscattering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of dozens of </a:t>
            </a:r>
            <a:r>
              <a:rPr lang="en-US" sz="1400" dirty="0" err="1" smtClean="0">
                <a:solidFill>
                  <a:srgbClr val="000090"/>
                </a:solidFill>
              </a:rPr>
              <a:t>TeV</a:t>
            </a:r>
            <a:r>
              <a:rPr lang="en-US" sz="1400" dirty="0" smtClean="0">
                <a:solidFill>
                  <a:srgbClr val="000090"/>
                </a:solidFill>
              </a:rPr>
              <a:t> e- energy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2096" y="3858437"/>
            <a:ext cx="896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Wingdings"/>
              </a:rPr>
              <a:t> </a:t>
            </a:r>
            <a:r>
              <a:rPr lang="en-US" sz="1600" dirty="0" err="1" smtClean="0"/>
              <a:t>ϑ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=1</a:t>
            </a:r>
            <a:r>
              <a:rPr lang="en-US" sz="1600" baseline="30000" dirty="0" smtClean="0"/>
              <a:t>o</a:t>
            </a:r>
            <a:endParaRPr lang="en-US" sz="16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7852" y="4666327"/>
            <a:ext cx="20221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Large </a:t>
            </a:r>
            <a:r>
              <a:rPr lang="en-US" sz="1600" b="1" dirty="0" err="1" smtClean="0">
                <a:solidFill>
                  <a:srgbClr val="000090"/>
                </a:solidFill>
              </a:rPr>
              <a:t>imabalance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sz="1600" b="1" dirty="0" smtClean="0">
                <a:solidFill>
                  <a:srgbClr val="000090"/>
                </a:solidFill>
              </a:rPr>
              <a:t>of e and p energies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is surprisingly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t</a:t>
            </a:r>
            <a:r>
              <a:rPr lang="en-US" sz="1600" b="1" dirty="0" smtClean="0">
                <a:solidFill>
                  <a:srgbClr val="000090"/>
                </a:solidFill>
              </a:rPr>
              <a:t>olerable for the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h</a:t>
            </a:r>
            <a:r>
              <a:rPr lang="en-US" sz="1600" b="1" dirty="0" smtClean="0">
                <a:solidFill>
                  <a:srgbClr val="000090"/>
                </a:solidFill>
              </a:rPr>
              <a:t>igh Q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1600" b="1" dirty="0" smtClean="0">
                <a:solidFill>
                  <a:srgbClr val="000090"/>
                </a:solidFill>
              </a:rPr>
              <a:t>, x kinematics,</a:t>
            </a:r>
          </a:p>
          <a:p>
            <a:r>
              <a:rPr lang="en-US" sz="1600" b="1" dirty="0" err="1" smtClean="0">
                <a:solidFill>
                  <a:srgbClr val="000090"/>
                </a:solidFill>
              </a:rPr>
              <a:t>LHeC</a:t>
            </a:r>
            <a:r>
              <a:rPr lang="en-US" sz="1600" b="1" dirty="0" smtClean="0">
                <a:solidFill>
                  <a:srgbClr val="000090"/>
                </a:solidFill>
              </a:rPr>
              <a:t> to bridge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f</a:t>
            </a:r>
            <a:r>
              <a:rPr lang="en-US" sz="1600" b="1" dirty="0" smtClean="0">
                <a:solidFill>
                  <a:srgbClr val="000090"/>
                </a:solidFill>
              </a:rPr>
              <a:t>rom HERA to FCC 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4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x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6" y="878148"/>
            <a:ext cx="6773333" cy="581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7429" y="3785809"/>
            <a:ext cx="14882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179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o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@ 180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.. </a:t>
            </a:r>
            <a:r>
              <a:rPr lang="en-US" dirty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ery low x</a:t>
            </a:r>
          </a:p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not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he maximum</a:t>
            </a:r>
          </a:p>
          <a:p>
            <a:r>
              <a:rPr lang="en-US" dirty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f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e</a:t>
            </a:r>
            <a:endParaRPr lang="en-US" baseline="-25000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0276" y="3758383"/>
            <a:ext cx="96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933C"/>
                </a:solidFill>
              </a:rPr>
              <a:t>----------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2952" y="6458857"/>
            <a:ext cx="229810" cy="238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2727" y="6458857"/>
            <a:ext cx="682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x &lt; 10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-3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(average) energy deposition exceeding the electron beam energy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3632" y="605971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rot="16200000">
            <a:off x="6033906" y="3288284"/>
            <a:ext cx="1236952" cy="1499811"/>
          </a:xfrm>
          <a:prstGeom prst="rtTriangle">
            <a:avLst/>
          </a:prstGeom>
          <a:solidFill>
            <a:schemeClr val="accent6">
              <a:lumMod val="50000"/>
              <a:alpha val="1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90128" y="4127715"/>
            <a:ext cx="64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HERA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5586" y="1995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65586" y="104484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58" y="4087462"/>
            <a:ext cx="11977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Very low x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eaches </a:t>
            </a:r>
          </a:p>
          <a:p>
            <a:r>
              <a:rPr lang="en-US" b="1" dirty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irect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ange of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UHE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neutrino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physics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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1788" y="3305327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Backward</a:t>
            </a:r>
          </a:p>
          <a:p>
            <a:r>
              <a:rPr lang="en-US" b="1" dirty="0">
                <a:solidFill>
                  <a:srgbClr val="000090"/>
                </a:solidFill>
              </a:rPr>
              <a:t>r</a:t>
            </a:r>
            <a:r>
              <a:rPr lang="en-US" b="1" dirty="0" smtClean="0">
                <a:solidFill>
                  <a:srgbClr val="000090"/>
                </a:solidFill>
              </a:rPr>
              <a:t>egion, </a:t>
            </a:r>
            <a:r>
              <a:rPr lang="en-US" b="1" dirty="0">
                <a:solidFill>
                  <a:srgbClr val="000090"/>
                </a:solidFill>
              </a:rPr>
              <a:t>l</a:t>
            </a:r>
            <a:r>
              <a:rPr lang="en-US" b="1" dirty="0" smtClean="0">
                <a:solidFill>
                  <a:srgbClr val="000090"/>
                </a:solidFill>
              </a:rPr>
              <a:t>ow x</a:t>
            </a:r>
          </a:p>
          <a:p>
            <a:r>
              <a:rPr lang="en-US" b="1" dirty="0">
                <a:solidFill>
                  <a:srgbClr val="000090"/>
                </a:solidFill>
              </a:rPr>
              <a:t>i</a:t>
            </a:r>
            <a:r>
              <a:rPr lang="en-US" b="1" dirty="0" smtClean="0">
                <a:solidFill>
                  <a:srgbClr val="000090"/>
                </a:solidFill>
              </a:rPr>
              <a:t>s governed</a:t>
            </a:r>
          </a:p>
          <a:p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olely by </a:t>
            </a:r>
            <a:r>
              <a:rPr lang="en-US" b="1" dirty="0" err="1" smtClean="0">
                <a:solidFill>
                  <a:srgbClr val="000090"/>
                </a:solidFill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3862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20" y="828335"/>
            <a:ext cx="6783508" cy="51442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4155" y="6211669"/>
            <a:ext cx="8109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Cost strongly rising with tunnel circumference. Presently stick to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default.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Maximise</a:t>
            </a:r>
            <a:r>
              <a:rPr lang="en-US" dirty="0" smtClean="0">
                <a:sym typeface="Wingdings"/>
              </a:rPr>
              <a:t> independence of ring installation, design for synchronous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8479" y="179294"/>
            <a:ext cx="5859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Choice of Baseline Configuration = f(</a:t>
            </a:r>
            <a:r>
              <a:rPr lang="en-US" sz="2400" dirty="0" err="1" smtClean="0"/>
              <a:t>cost,E</a:t>
            </a:r>
            <a:r>
              <a:rPr lang="en-US" sz="2400" baseline="-25000" dirty="0" err="1" smtClean="0"/>
              <a:t>e</a:t>
            </a:r>
            <a:r>
              <a:rPr lang="en-US" sz="2400" dirty="0" err="1" smtClean="0"/>
              <a:t>,s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649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6" y="1233950"/>
            <a:ext cx="8646251" cy="44418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67868" y="339028"/>
            <a:ext cx="597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Baseline Electron Beam Configuration*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)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531" y="6230470"/>
            <a:ext cx="2666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*) </a:t>
            </a:r>
            <a:r>
              <a:rPr lang="en-US" sz="1600" dirty="0" err="1" smtClean="0">
                <a:solidFill>
                  <a:srgbClr val="0000FF"/>
                </a:solidFill>
              </a:rPr>
              <a:t>LHeC</a:t>
            </a:r>
            <a:r>
              <a:rPr lang="en-US" sz="1600" dirty="0" smtClean="0">
                <a:solidFill>
                  <a:srgbClr val="0000FF"/>
                </a:solidFill>
              </a:rPr>
              <a:t> CDR, arXiv:1206.2913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4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81"/>
            <a:ext cx="7772400" cy="8745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backup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2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489" y="130760"/>
            <a:ext cx="2249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Civil Engineering</a:t>
            </a:r>
          </a:p>
          <a:p>
            <a:r>
              <a:rPr lang="en-US" sz="2400" dirty="0" smtClean="0"/>
              <a:t>Footprint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57" y="315485"/>
            <a:ext cx="5521523" cy="159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1745" y="779673"/>
            <a:ext cx="173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7 years for 9km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Civil Engineering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77" y="2202069"/>
            <a:ext cx="3328103" cy="2846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89677" y="4735332"/>
            <a:ext cx="72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MK 6/14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4625" y="660281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87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432" y="76818"/>
            <a:ext cx="7565333" cy="66254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Summary of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 Physics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05" y="686305"/>
            <a:ext cx="5990809" cy="5851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1505" y="6381723"/>
            <a:ext cx="1679450" cy="156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7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493"/>
            <a:ext cx="7772400" cy="7837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Frontier DIS</a:t>
            </a:r>
            <a:endParaRPr lang="en-US" sz="2800" dirty="0"/>
          </a:p>
        </p:txBody>
      </p:sp>
      <p:pic>
        <p:nvPicPr>
          <p:cNvPr id="3" name="Picture 2" descr="figphys3LQrea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" y="0"/>
            <a:ext cx="8608518" cy="6456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78" y="6456388"/>
            <a:ext cx="912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Search for + verification of Contact Interactions into O(100)</a:t>
            </a:r>
            <a:r>
              <a:rPr lang="en-US" b="1" dirty="0" err="1" smtClean="0">
                <a:solidFill>
                  <a:srgbClr val="3366FF"/>
                </a:solidFill>
              </a:rPr>
              <a:t>TeV</a:t>
            </a:r>
            <a:r>
              <a:rPr lang="en-US" b="1" dirty="0" smtClean="0">
                <a:solidFill>
                  <a:srgbClr val="3366FF"/>
                </a:solidFill>
              </a:rPr>
              <a:t>. </a:t>
            </a:r>
            <a:r>
              <a:rPr lang="en-US" b="1" dirty="0" err="1">
                <a:solidFill>
                  <a:srgbClr val="3366FF"/>
                </a:solidFill>
              </a:rPr>
              <a:t>e</a:t>
            </a:r>
            <a:r>
              <a:rPr lang="en-US" b="1" dirty="0" err="1" smtClean="0">
                <a:solidFill>
                  <a:srgbClr val="3366FF"/>
                </a:solidFill>
              </a:rPr>
              <a:t>q</a:t>
            </a:r>
            <a:r>
              <a:rPr lang="en-US" b="1" dirty="0" smtClean="0">
                <a:solidFill>
                  <a:srgbClr val="3366FF"/>
                </a:solidFill>
              </a:rPr>
              <a:t> Fusion: </a:t>
            </a:r>
            <a:r>
              <a:rPr lang="en-US" b="1" dirty="0" err="1" smtClean="0">
                <a:solidFill>
                  <a:srgbClr val="3366FF"/>
                </a:solidFill>
              </a:rPr>
              <a:t>Leptoquarks</a:t>
            </a:r>
            <a:r>
              <a:rPr lang="en-US" b="1" dirty="0" smtClean="0">
                <a:solidFill>
                  <a:srgbClr val="3366FF"/>
                </a:solidFill>
              </a:rPr>
              <a:t> M&lt;√s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0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2089</Words>
  <Application>Microsoft Macintosh PowerPoint</Application>
  <PresentationFormat>On-screen Show (4:3)</PresentationFormat>
  <Paragraphs>322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Development of the FCC-he Study</vt:lpstr>
      <vt:lpstr>PowerPoint Presentation</vt:lpstr>
      <vt:lpstr>High Q2</vt:lpstr>
      <vt:lpstr>Low x</vt:lpstr>
      <vt:lpstr>PowerPoint Presentation</vt:lpstr>
      <vt:lpstr>PowerPoint Presentation</vt:lpstr>
      <vt:lpstr>backup</vt:lpstr>
      <vt:lpstr>Summary of ep Physics </vt:lpstr>
      <vt:lpstr>Energy Frontier DIS</vt:lpstr>
      <vt:lpstr>Precision PDFs for BSM Searches  Gluons for SUSY</vt:lpstr>
      <vt:lpstr>FCC-eh vs LHeC vs HERA</vt:lpstr>
      <vt:lpstr>Electron Ion Physics </vt:lpstr>
      <vt:lpstr>PowerPoint Presentation</vt:lpstr>
      <vt:lpstr>Very first BDT results : Higgs cc</vt:lpstr>
      <vt:lpstr>Meeting with Eckhard Elsen</vt:lpstr>
      <vt:lpstr>Further Recent Studies on Higgs in ep</vt:lpstr>
      <vt:lpstr>top quark electroweak interactions</vt:lpstr>
      <vt:lpstr>PowerPoint Presentation</vt:lpstr>
      <vt:lpstr>Test and Physics Facility</vt:lpstr>
      <vt:lpstr>ERL Demonstrator</vt:lpstr>
      <vt:lpstr>title</vt:lpstr>
      <vt:lpstr>title</vt:lpstr>
      <vt:lpstr>title</vt:lpstr>
      <vt:lpstr>PowerPoint Presentation</vt:lpstr>
      <vt:lpstr>Remarks on the Project Status</vt:lpstr>
      <vt:lpstr>title</vt:lpstr>
      <vt:lpstr>THEORY</vt:lpstr>
      <vt:lpstr>Deep Inelastic Scattering [eh  e’X]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klein</dc:creator>
  <cp:lastModifiedBy>max klein</cp:lastModifiedBy>
  <cp:revision>39</cp:revision>
  <dcterms:created xsi:type="dcterms:W3CDTF">2016-03-10T19:56:08Z</dcterms:created>
  <dcterms:modified xsi:type="dcterms:W3CDTF">2016-03-11T08:53:55Z</dcterms:modified>
</cp:coreProperties>
</file>