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75" r:id="rId3"/>
    <p:sldId id="260" r:id="rId4"/>
    <p:sldId id="281" r:id="rId5"/>
    <p:sldId id="277" r:id="rId6"/>
    <p:sldId id="280" r:id="rId7"/>
    <p:sldId id="283" r:id="rId8"/>
    <p:sldId id="282" r:id="rId9"/>
    <p:sldId id="287" r:id="rId10"/>
    <p:sldId id="272" r:id="rId11"/>
    <p:sldId id="27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4" r:id="rId21"/>
    <p:sldId id="285" r:id="rId22"/>
    <p:sldId id="273" r:id="rId23"/>
    <p:sldId id="274" r:id="rId24"/>
    <p:sldId id="257" r:id="rId25"/>
    <p:sldId id="258" r:id="rId26"/>
    <p:sldId id="259" r:id="rId27"/>
    <p:sldId id="278" r:id="rId28"/>
    <p:sldId id="261" r:id="rId29"/>
    <p:sldId id="262" r:id="rId30"/>
    <p:sldId id="263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35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8505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81" y="9667310"/>
            <a:ext cx="1051561" cy="482601"/>
          </a:xfrm>
          <a:prstGeom prst="rect">
            <a:avLst/>
          </a:prstGeom>
          <a:ln w="12700">
            <a:miter lim="400000"/>
          </a:ln>
          <a:effectLst>
            <a:outerShdw blurRad="88900" dist="29840" dir="5400000" rotWithShape="0">
              <a:srgbClr val="000000">
                <a:alpha val="11538"/>
              </a:srgbClr>
            </a:outerShdw>
          </a:effectLst>
        </p:spPr>
      </p:pic>
      <p:pic>
        <p:nvPicPr>
          <p:cNvPr id="26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429" y="9144000"/>
            <a:ext cx="495301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/>
        </p:nvSpPr>
        <p:spPr>
          <a:xfrm>
            <a:off x="1208682" y="9756210"/>
            <a:ext cx="10587435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buClr>
                <a:srgbClr val="0067AE"/>
              </a:buClr>
              <a:buFont typeface="Arial"/>
              <a:defRPr sz="1400" b="1" i="1">
                <a:solidFill>
                  <a:srgbClr val="0067AE"/>
                </a:solidFill>
                <a:uFill>
                  <a:solidFill>
                    <a:srgbClr val="0067AE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P. Laycock                                                                   FCC Week 2017, Geneva                                                  16 January 2017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ADB4C177-7036-F74F-AEDE-E3FA0F06E10E}" type="datetimeFigureOut">
              <a:rPr lang="en-US" smtClean="0"/>
              <a:t>15/01/17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5105" y="9258300"/>
            <a:ext cx="381890" cy="379591"/>
          </a:xfrm>
        </p:spPr>
        <p:txBody>
          <a:bodyPr/>
          <a:lstStyle/>
          <a:p>
            <a:fld id="{8CC21AB1-DBD1-5847-9648-211FA7518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9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2700" y="-12700"/>
            <a:ext cx="13017500" cy="1384300"/>
          </a:xfrm>
          <a:prstGeom prst="rect">
            <a:avLst/>
          </a:prstGeom>
          <a:solidFill>
            <a:srgbClr val="487AAB"/>
          </a:solidFill>
        </p:spPr>
        <p:txBody>
          <a:bodyPr lIns="50800" tIns="50800" rIns="50800" bIns="50800" anchor="ctr"/>
          <a:lstStyle/>
          <a:p>
            <a:pPr marL="57799" marR="57799" algn="l" defTabSz="1295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7781" y="9337110"/>
            <a:ext cx="1051561" cy="482601"/>
          </a:xfrm>
          <a:prstGeom prst="rect">
            <a:avLst/>
          </a:prstGeom>
          <a:ln w="12700">
            <a:miter lim="400000"/>
          </a:ln>
          <a:effectLst>
            <a:outerShdw blurRad="88900" dist="29840" dir="5400000" rotWithShape="0">
              <a:srgbClr val="000000">
                <a:alpha val="11538"/>
              </a:srgbClr>
            </a:outerShdw>
          </a:effectLst>
        </p:spPr>
      </p:pic>
      <p:pic>
        <p:nvPicPr>
          <p:cNvPr id="4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0429" y="8813800"/>
            <a:ext cx="495301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14" y="203398"/>
            <a:ext cx="2276958" cy="95225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6" name="Shape 6"/>
          <p:cNvSpPr/>
          <p:nvPr/>
        </p:nvSpPr>
        <p:spPr>
          <a:xfrm>
            <a:off x="1208682" y="9426010"/>
            <a:ext cx="10587435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buClr>
                <a:srgbClr val="0067AE"/>
              </a:buClr>
              <a:buFont typeface="Arial"/>
              <a:defRPr sz="1400" b="1" i="1">
                <a:solidFill>
                  <a:srgbClr val="0067AE"/>
                </a:solidFill>
                <a:uFill>
                  <a:solidFill>
                    <a:srgbClr val="0067AE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P. Laycock                                                                   FCC Week 2017, Geneva                                                  16 January 2017</a:t>
            </a: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xmlns:p14="http://schemas.microsoft.com/office/powerpoint/2010/main"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9pPr>
    </p:titleStyle>
    <p:body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5pPr>
      <a:lvl6pPr marL="0" marR="0" indent="355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6pPr>
      <a:lvl7pPr marL="0" marR="0" indent="711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7pPr>
      <a:lvl8pPr marL="0" marR="0" indent="1066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8pPr>
      <a:lvl9pPr marL="0" marR="0" indent="1422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Rounded MT Bold"/>
          <a:ea typeface="Arial Rounded MT Bold"/>
          <a:cs typeface="Arial Rounded MT Bold"/>
          <a:sym typeface="Arial Rounded MT Bold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3345628" y="1825451"/>
            <a:ext cx="631355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50240">
              <a:defRPr sz="6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4400" dirty="0" smtClean="0"/>
              <a:t>Introduction to the </a:t>
            </a:r>
            <a:r>
              <a:rPr sz="4400" dirty="0" smtClean="0"/>
              <a:t>FCC</a:t>
            </a:r>
            <a:r>
              <a:rPr sz="4400" dirty="0"/>
              <a:t>-he</a:t>
            </a:r>
          </a:p>
          <a:p>
            <a:pPr defTabSz="650240">
              <a:defRPr sz="6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4400" dirty="0" smtClean="0"/>
              <a:t>Detector Development</a:t>
            </a:r>
            <a:endParaRPr lang="en-GB" sz="4400" dirty="0"/>
          </a:p>
          <a:p>
            <a:pPr defTabSz="650240">
              <a:defRPr sz="62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400" dirty="0" smtClean="0"/>
              <a:t>Work in  progress</a:t>
            </a:r>
            <a:endParaRPr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443679" y="4062166"/>
            <a:ext cx="3874371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1"/>
                </a:solidFill>
              </a:rPr>
              <a:t>e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 Light"/>
              </a:rPr>
              <a:t>h Baseline</a:t>
            </a:r>
            <a:r>
              <a:rPr kumimoji="0" lang="en-US" sz="3600" b="1" i="0" u="none" strike="noStrike" cap="none" spc="0" normalizeH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 Light"/>
              </a:rPr>
              <a:t> </a:t>
            </a:r>
            <a:endParaRPr kumimoji="0" lang="en-US" sz="3600" b="1" i="0" u="none" strike="noStrike" cap="none" spc="0" normalizeH="0" baseline="0" dirty="0" smtClean="0">
              <a:ln>
                <a:noFill/>
              </a:ln>
              <a:solidFill>
                <a:schemeClr val="accent1"/>
              </a:solidFill>
              <a:effectLst/>
              <a:uFillTx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 Light"/>
              </a:rPr>
              <a:t>IR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Helvetica Light"/>
              </a:rPr>
              <a:t>Kinematics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1"/>
                </a:solidFill>
              </a:rPr>
              <a:t>Detector Structure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1"/>
                </a:solidFill>
              </a:rPr>
              <a:t>Simulation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1"/>
                </a:solidFill>
              </a:rPr>
              <a:t>Remarks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4412" y="8340041"/>
            <a:ext cx="683776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Paul </a:t>
            </a:r>
            <a:r>
              <a:rPr lang="en-US" sz="1800" b="1" dirty="0" err="1" smtClean="0"/>
              <a:t>Laycock</a:t>
            </a:r>
            <a:r>
              <a:rPr lang="en-US" sz="1800" b="1" dirty="0" smtClean="0"/>
              <a:t> with Peter </a:t>
            </a:r>
            <a:r>
              <a:rPr lang="en-US" sz="1800" b="1" dirty="0" err="1" smtClean="0"/>
              <a:t>Kostka</a:t>
            </a:r>
            <a:r>
              <a:rPr lang="en-US" sz="1800" b="1" dirty="0" smtClean="0"/>
              <a:t>, Max Klein, Alessandro </a:t>
            </a:r>
            <a:r>
              <a:rPr lang="en-US" sz="1800" b="1" dirty="0" err="1" smtClean="0"/>
              <a:t>Polini</a:t>
            </a:r>
            <a:r>
              <a:rPr lang="en-US" sz="1800" b="1" dirty="0" smtClean="0"/>
              <a:t> et al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15-06-14 at 11.40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50" y="2193007"/>
            <a:ext cx="9334500" cy="628198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280826" y="5069080"/>
            <a:ext cx="846190" cy="564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7799" marR="57799" algn="l" defTabSz="1295400">
              <a:spcBef>
                <a:spcPts val="900"/>
              </a:spcBef>
              <a:buClr>
                <a:srgbClr val="4777B9"/>
              </a:buClr>
              <a:buFont typeface="Arial"/>
              <a:defRPr sz="2400" i="1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e∓</a:t>
            </a:r>
          </a:p>
        </p:txBody>
      </p:sp>
      <p:sp>
        <p:nvSpPr>
          <p:cNvPr id="234" name="Shape 234"/>
          <p:cNvSpPr/>
          <p:nvPr/>
        </p:nvSpPr>
        <p:spPr>
          <a:xfrm flipV="1">
            <a:off x="883278" y="5342875"/>
            <a:ext cx="843631" cy="1"/>
          </a:xfrm>
          <a:prstGeom prst="line">
            <a:avLst/>
          </a:prstGeom>
          <a:ln w="38100">
            <a:solidFill>
              <a:srgbClr val="E32400"/>
            </a:solidFill>
            <a:tail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2033058" y="5091348"/>
            <a:ext cx="846190" cy="51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7799" marR="57799" algn="l" defTabSz="1295400">
              <a:spcBef>
                <a:spcPts val="900"/>
              </a:spcBef>
              <a:buClr>
                <a:srgbClr val="4777B9"/>
              </a:buClr>
              <a:buFont typeface="Arial"/>
              <a:defRPr sz="2400" i="1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p/A</a:t>
            </a:r>
          </a:p>
        </p:txBody>
      </p:sp>
      <p:sp>
        <p:nvSpPr>
          <p:cNvPr id="236" name="Shape 236"/>
          <p:cNvSpPr/>
          <p:nvPr/>
        </p:nvSpPr>
        <p:spPr>
          <a:xfrm flipV="1">
            <a:off x="11155782" y="5342875"/>
            <a:ext cx="843631" cy="1"/>
          </a:xfrm>
          <a:prstGeom prst="line">
            <a:avLst/>
          </a:prstGeom>
          <a:ln w="38100">
            <a:solidFill>
              <a:srgbClr val="E32400"/>
            </a:solidFill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5611401" y="2608217"/>
            <a:ext cx="2171701" cy="3456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24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Muon Detector</a:t>
            </a:r>
          </a:p>
        </p:txBody>
      </p:sp>
      <p:sp>
        <p:nvSpPr>
          <p:cNvPr id="238" name="Shape 238"/>
          <p:cNvSpPr/>
          <p:nvPr/>
        </p:nvSpPr>
        <p:spPr>
          <a:xfrm>
            <a:off x="5321545" y="3674797"/>
            <a:ext cx="2465327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Hadronic Calorimeter</a:t>
            </a:r>
          </a:p>
        </p:txBody>
      </p:sp>
      <p:sp>
        <p:nvSpPr>
          <p:cNvPr id="239" name="Shape 239"/>
          <p:cNvSpPr/>
          <p:nvPr/>
        </p:nvSpPr>
        <p:spPr>
          <a:xfrm>
            <a:off x="2873047" y="5015817"/>
            <a:ext cx="1612901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defTabSz="914400"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Fwd-HCalo </a:t>
            </a:r>
          </a:p>
          <a:p>
            <a:pPr marL="55563" defTabSz="914400"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240" name="Shape 240"/>
          <p:cNvSpPr/>
          <p:nvPr/>
        </p:nvSpPr>
        <p:spPr>
          <a:xfrm>
            <a:off x="8679562" y="5015817"/>
            <a:ext cx="1435113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defTabSz="914400"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Bwd-HCalo </a:t>
            </a:r>
          </a:p>
          <a:p>
            <a:pPr marL="55563" defTabSz="914400"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241" name="Shape 241"/>
          <p:cNvSpPr/>
          <p:nvPr/>
        </p:nvSpPr>
        <p:spPr>
          <a:xfrm>
            <a:off x="5094998" y="5757588"/>
            <a:ext cx="3274691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Electromagnetic Calorimeter</a:t>
            </a:r>
          </a:p>
        </p:txBody>
      </p:sp>
      <p:sp>
        <p:nvSpPr>
          <p:cNvPr id="242" name="Shape 242"/>
          <p:cNvSpPr/>
          <p:nvPr/>
        </p:nvSpPr>
        <p:spPr>
          <a:xfrm>
            <a:off x="3098440" y="3542383"/>
            <a:ext cx="1453147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243" name="Shape 243"/>
          <p:cNvSpPr/>
          <p:nvPr/>
        </p:nvSpPr>
        <p:spPr>
          <a:xfrm>
            <a:off x="8657373" y="3585285"/>
            <a:ext cx="1479490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 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244" name="Shape 244"/>
          <p:cNvSpPr/>
          <p:nvPr/>
        </p:nvSpPr>
        <p:spPr>
          <a:xfrm>
            <a:off x="6172617" y="4413633"/>
            <a:ext cx="1041103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Solenoid</a:t>
            </a:r>
          </a:p>
        </p:txBody>
      </p:sp>
      <p:sp>
        <p:nvSpPr>
          <p:cNvPr id="245" name="Shape 245"/>
          <p:cNvSpPr/>
          <p:nvPr/>
        </p:nvSpPr>
        <p:spPr>
          <a:xfrm>
            <a:off x="6645956" y="4882467"/>
            <a:ext cx="941699" cy="800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</a:t>
            </a:r>
          </a:p>
          <a:p>
            <a: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  <a:p>
            <a: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246" name="Shape 246"/>
          <p:cNvSpPr/>
          <p:nvPr/>
        </p:nvSpPr>
        <p:spPr>
          <a:xfrm>
            <a:off x="4882244" y="5015817"/>
            <a:ext cx="1143001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Fwd  Tracker</a:t>
            </a:r>
          </a:p>
        </p:txBody>
      </p:sp>
      <p:sp>
        <p:nvSpPr>
          <p:cNvPr id="247" name="Shape 247"/>
          <p:cNvSpPr/>
          <p:nvPr/>
        </p:nvSpPr>
        <p:spPr>
          <a:xfrm>
            <a:off x="7816760" y="4994510"/>
            <a:ext cx="1168401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8100" algn="l" defTabSz="914400">
              <a:buClr>
                <a:srgbClr val="FF4013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</a:t>
            </a:r>
          </a:p>
          <a:p>
            <a:pPr marL="38100" algn="l" defTabSz="914400">
              <a:buClr>
                <a:srgbClr val="FF4013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248" name="Shape 248"/>
          <p:cNvSpPr/>
          <p:nvPr/>
        </p:nvSpPr>
        <p:spPr>
          <a:xfrm flipH="1" flipV="1">
            <a:off x="8654805" y="4691114"/>
            <a:ext cx="1" cy="34563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8882573" y="6439232"/>
            <a:ext cx="1041103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 flipV="1">
            <a:off x="3111415" y="6439017"/>
            <a:ext cx="1168401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4652340" y="3371057"/>
            <a:ext cx="4031316" cy="2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54" name="Group 254"/>
          <p:cNvGrpSpPr/>
          <p:nvPr/>
        </p:nvGrpSpPr>
        <p:grpSpPr>
          <a:xfrm>
            <a:off x="11350674" y="4917691"/>
            <a:ext cx="861143" cy="254001"/>
            <a:chOff x="0" y="0"/>
            <a:chExt cx="861141" cy="254000"/>
          </a:xfrm>
        </p:grpSpPr>
        <p:sp>
          <p:nvSpPr>
            <p:cNvPr id="252" name="Shape 252"/>
            <p:cNvSpPr/>
            <p:nvPr/>
          </p:nvSpPr>
          <p:spPr>
            <a:xfrm>
              <a:off x="395475" y="0"/>
              <a:ext cx="465667" cy="25400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8100" algn="l" defTabSz="914400">
                <a:buClr>
                  <a:srgbClr val="FF4013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 46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0" y="134942"/>
              <a:ext cx="142875" cy="1589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257" name="Group 257"/>
          <p:cNvGrpSpPr/>
          <p:nvPr/>
        </p:nvGrpSpPr>
        <p:grpSpPr>
          <a:xfrm>
            <a:off x="11342626" y="4578012"/>
            <a:ext cx="788916" cy="254001"/>
            <a:chOff x="0" y="63500"/>
            <a:chExt cx="788915" cy="254000"/>
          </a:xfrm>
        </p:grpSpPr>
        <p:sp>
          <p:nvSpPr>
            <p:cNvPr id="255" name="Shape 255"/>
            <p:cNvSpPr/>
            <p:nvPr/>
          </p:nvSpPr>
          <p:spPr>
            <a:xfrm>
              <a:off x="314462" y="63500"/>
              <a:ext cx="474454" cy="25400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 algn="l" defTabSz="914400">
                <a:buClr>
                  <a:srgbClr val="6BC5E5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   91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-1" y="190500"/>
              <a:ext cx="143018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260" name="Group 260"/>
          <p:cNvGrpSpPr/>
          <p:nvPr/>
        </p:nvGrpSpPr>
        <p:grpSpPr>
          <a:xfrm>
            <a:off x="11343910" y="3287114"/>
            <a:ext cx="874257" cy="215901"/>
            <a:chOff x="0" y="0"/>
            <a:chExt cx="874255" cy="215900"/>
          </a:xfrm>
        </p:grpSpPr>
        <p:sp>
          <p:nvSpPr>
            <p:cNvPr id="258" name="Shape 258"/>
            <p:cNvSpPr/>
            <p:nvPr/>
          </p:nvSpPr>
          <p:spPr>
            <a:xfrm>
              <a:off x="353555" y="0"/>
              <a:ext cx="520701" cy="21590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 algn="l" defTabSz="914400">
                <a:buClr>
                  <a:srgbClr val="FFFFFF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275</a:t>
              </a:r>
            </a:p>
          </p:txBody>
        </p:sp>
        <p:sp>
          <p:nvSpPr>
            <p:cNvPr id="259" name="Shape 259"/>
            <p:cNvSpPr/>
            <p:nvPr/>
          </p:nvSpPr>
          <p:spPr>
            <a:xfrm flipV="1">
              <a:off x="0" y="107949"/>
              <a:ext cx="171458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61" name="Shape 261"/>
          <p:cNvSpPr/>
          <p:nvPr/>
        </p:nvSpPr>
        <p:spPr>
          <a:xfrm>
            <a:off x="6300208" y="3331866"/>
            <a:ext cx="5842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580</a:t>
            </a:r>
          </a:p>
        </p:txBody>
      </p:sp>
      <p:sp>
        <p:nvSpPr>
          <p:cNvPr id="262" name="Shape 262"/>
          <p:cNvSpPr/>
          <p:nvPr/>
        </p:nvSpPr>
        <p:spPr>
          <a:xfrm>
            <a:off x="10606666" y="1439101"/>
            <a:ext cx="16129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0061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All Numbers [cm]</a:t>
            </a:r>
          </a:p>
        </p:txBody>
      </p:sp>
      <p:sp>
        <p:nvSpPr>
          <p:cNvPr id="263" name="Shape 263"/>
          <p:cNvSpPr/>
          <p:nvPr/>
        </p:nvSpPr>
        <p:spPr>
          <a:xfrm>
            <a:off x="9184023" y="6365419"/>
            <a:ext cx="49200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140</a:t>
            </a:r>
          </a:p>
        </p:txBody>
      </p:sp>
      <p:sp>
        <p:nvSpPr>
          <p:cNvPr id="264" name="Shape 264"/>
          <p:cNvSpPr/>
          <p:nvPr/>
        </p:nvSpPr>
        <p:spPr>
          <a:xfrm>
            <a:off x="3462593" y="6366087"/>
            <a:ext cx="49200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170</a:t>
            </a:r>
          </a:p>
        </p:txBody>
      </p:sp>
      <p:sp>
        <p:nvSpPr>
          <p:cNvPr id="265" name="Shape 265"/>
          <p:cNvSpPr/>
          <p:nvPr/>
        </p:nvSpPr>
        <p:spPr>
          <a:xfrm>
            <a:off x="8559355" y="6221374"/>
            <a:ext cx="37880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40</a:t>
            </a:r>
          </a:p>
        </p:txBody>
      </p:sp>
      <p:sp>
        <p:nvSpPr>
          <p:cNvPr id="266" name="Shape 266"/>
          <p:cNvSpPr/>
          <p:nvPr/>
        </p:nvSpPr>
        <p:spPr>
          <a:xfrm flipV="1">
            <a:off x="8589524" y="6294437"/>
            <a:ext cx="334333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4266096" y="6214789"/>
            <a:ext cx="37880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40</a:t>
            </a:r>
          </a:p>
        </p:txBody>
      </p:sp>
      <p:sp>
        <p:nvSpPr>
          <p:cNvPr id="268" name="Shape 268"/>
          <p:cNvSpPr/>
          <p:nvPr/>
        </p:nvSpPr>
        <p:spPr>
          <a:xfrm flipV="1">
            <a:off x="4306391" y="6294438"/>
            <a:ext cx="300411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8309965" y="4729214"/>
            <a:ext cx="37880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40</a:t>
            </a:r>
          </a:p>
        </p:txBody>
      </p:sp>
      <p:sp>
        <p:nvSpPr>
          <p:cNvPr id="270" name="Shape 270"/>
          <p:cNvSpPr/>
          <p:nvPr/>
        </p:nvSpPr>
        <p:spPr>
          <a:xfrm flipV="1">
            <a:off x="8642105" y="3391557"/>
            <a:ext cx="1" cy="952104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8180356" y="3809083"/>
            <a:ext cx="49200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140</a:t>
            </a:r>
          </a:p>
        </p:txBody>
      </p:sp>
      <p:grpSp>
        <p:nvGrpSpPr>
          <p:cNvPr id="274" name="Group 274"/>
          <p:cNvGrpSpPr/>
          <p:nvPr/>
        </p:nvGrpSpPr>
        <p:grpSpPr>
          <a:xfrm>
            <a:off x="11299956" y="2114135"/>
            <a:ext cx="874256" cy="215901"/>
            <a:chOff x="0" y="0"/>
            <a:chExt cx="874255" cy="215900"/>
          </a:xfrm>
        </p:grpSpPr>
        <p:sp>
          <p:nvSpPr>
            <p:cNvPr id="272" name="Shape 272"/>
            <p:cNvSpPr/>
            <p:nvPr/>
          </p:nvSpPr>
          <p:spPr>
            <a:xfrm>
              <a:off x="353555" y="0"/>
              <a:ext cx="520701" cy="21590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438</a:t>
              </a:r>
            </a:p>
          </p:txBody>
        </p:sp>
        <p:sp>
          <p:nvSpPr>
            <p:cNvPr id="273" name="Shape 273"/>
            <p:cNvSpPr/>
            <p:nvPr/>
          </p:nvSpPr>
          <p:spPr>
            <a:xfrm flipV="1">
              <a:off x="0" y="107949"/>
              <a:ext cx="171458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75" name="Shape 275"/>
          <p:cNvSpPr/>
          <p:nvPr/>
        </p:nvSpPr>
        <p:spPr>
          <a:xfrm>
            <a:off x="6271928" y="1934401"/>
            <a:ext cx="584201" cy="254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4013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1316</a:t>
            </a:r>
          </a:p>
        </p:txBody>
      </p:sp>
      <p:sp>
        <p:nvSpPr>
          <p:cNvPr id="276" name="Shape 276"/>
          <p:cNvSpPr/>
          <p:nvPr/>
        </p:nvSpPr>
        <p:spPr>
          <a:xfrm>
            <a:off x="1845696" y="2191003"/>
            <a:ext cx="9267499" cy="3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3311197" y="4304555"/>
            <a:ext cx="812801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278" name="Shape 278"/>
          <p:cNvSpPr/>
          <p:nvPr/>
        </p:nvSpPr>
        <p:spPr>
          <a:xfrm>
            <a:off x="8990718" y="4297181"/>
            <a:ext cx="812801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279" name="Shape 279"/>
          <p:cNvSpPr/>
          <p:nvPr/>
        </p:nvSpPr>
        <p:spPr>
          <a:xfrm>
            <a:off x="4610917" y="6257469"/>
            <a:ext cx="1685654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280" name="Shape 280"/>
          <p:cNvSpPr/>
          <p:nvPr/>
        </p:nvSpPr>
        <p:spPr>
          <a:xfrm>
            <a:off x="6952888" y="6260092"/>
            <a:ext cx="1685653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281" name="Shape 281"/>
          <p:cNvSpPr/>
          <p:nvPr/>
        </p:nvSpPr>
        <p:spPr>
          <a:xfrm flipH="1" flipV="1">
            <a:off x="4480986" y="5893425"/>
            <a:ext cx="334389" cy="334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2" name="Shape 282"/>
          <p:cNvSpPr/>
          <p:nvPr/>
        </p:nvSpPr>
        <p:spPr>
          <a:xfrm flipV="1">
            <a:off x="8377955" y="5893425"/>
            <a:ext cx="334390" cy="334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2880585" y="138631"/>
            <a:ext cx="770866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LHeC Detector Basic Layout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3278" y="8541870"/>
            <a:ext cx="1175223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sym typeface="Helvetica Light"/>
              </a:rPr>
              <a:t>Detailed report and study in </a:t>
            </a: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sym typeface="Helvetica Light"/>
              </a:rPr>
              <a:t>LHeC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sym typeface="Helvetica Light"/>
              </a:rPr>
              <a:t> CDR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sym typeface="Helvetica Light"/>
              </a:rPr>
              <a:t> (150 pages). Includes taggers (</a:t>
            </a:r>
            <a:r>
              <a:rPr kumimoji="0" lang="en-US" sz="2400" b="1" i="0" u="none" strike="noStrike" cap="none" spc="0" normalizeH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sym typeface="Helvetica Light"/>
              </a:rPr>
              <a:t>fwd,bwd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FillTx/>
                <a:sym typeface="Helvetica Light"/>
              </a:rPr>
              <a:t>)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Basic change for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FCC_eh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: extension of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fwd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dimensions by log(50/7),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bwd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~ similar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7" y="163883"/>
            <a:ext cx="12522521" cy="9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78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6"/>
          <p:cNvGrpSpPr/>
          <p:nvPr/>
        </p:nvGrpSpPr>
        <p:grpSpPr>
          <a:xfrm>
            <a:off x="917345" y="1269762"/>
            <a:ext cx="11170089" cy="8241509"/>
            <a:chOff x="-21" y="0"/>
            <a:chExt cx="11170088" cy="8241508"/>
          </a:xfrm>
        </p:grpSpPr>
        <p:pic>
          <p:nvPicPr>
            <p:cNvPr id="91" name="FCC-he-dipol_sol_LHeC-solution-3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31" t="323" r="907" b="546"/>
            <a:stretch>
              <a:fillRect/>
            </a:stretch>
          </p:blipFill>
          <p:spPr>
            <a:xfrm>
              <a:off x="-22" y="0"/>
              <a:ext cx="11124839" cy="824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9" extrusionOk="0">
                  <a:moveTo>
                    <a:pt x="5664" y="0"/>
                  </a:moveTo>
                  <a:lnTo>
                    <a:pt x="5201" y="326"/>
                  </a:lnTo>
                  <a:lnTo>
                    <a:pt x="4738" y="651"/>
                  </a:lnTo>
                  <a:lnTo>
                    <a:pt x="4640" y="611"/>
                  </a:lnTo>
                  <a:cubicBezTo>
                    <a:pt x="4587" y="589"/>
                    <a:pt x="4483" y="551"/>
                    <a:pt x="4409" y="525"/>
                  </a:cubicBezTo>
                  <a:lnTo>
                    <a:pt x="4275" y="478"/>
                  </a:lnTo>
                  <a:lnTo>
                    <a:pt x="2990" y="1360"/>
                  </a:lnTo>
                  <a:cubicBezTo>
                    <a:pt x="2284" y="1845"/>
                    <a:pt x="1698" y="2252"/>
                    <a:pt x="1688" y="2265"/>
                  </a:cubicBezTo>
                  <a:cubicBezTo>
                    <a:pt x="1678" y="2278"/>
                    <a:pt x="1614" y="2452"/>
                    <a:pt x="1545" y="2650"/>
                  </a:cubicBezTo>
                  <a:cubicBezTo>
                    <a:pt x="1477" y="2849"/>
                    <a:pt x="1386" y="3109"/>
                    <a:pt x="1344" y="3230"/>
                  </a:cubicBezTo>
                  <a:cubicBezTo>
                    <a:pt x="1301" y="3350"/>
                    <a:pt x="1230" y="3555"/>
                    <a:pt x="1186" y="3683"/>
                  </a:cubicBezTo>
                  <a:cubicBezTo>
                    <a:pt x="1142" y="3812"/>
                    <a:pt x="1020" y="4166"/>
                    <a:pt x="915" y="4471"/>
                  </a:cubicBezTo>
                  <a:cubicBezTo>
                    <a:pt x="811" y="4777"/>
                    <a:pt x="675" y="5170"/>
                    <a:pt x="613" y="5347"/>
                  </a:cubicBezTo>
                  <a:cubicBezTo>
                    <a:pt x="551" y="5524"/>
                    <a:pt x="410" y="5932"/>
                    <a:pt x="299" y="6253"/>
                  </a:cubicBezTo>
                  <a:cubicBezTo>
                    <a:pt x="189" y="6574"/>
                    <a:pt x="74" y="6905"/>
                    <a:pt x="44" y="6987"/>
                  </a:cubicBezTo>
                  <a:cubicBezTo>
                    <a:pt x="-9" y="7135"/>
                    <a:pt x="-9" y="7142"/>
                    <a:pt x="18" y="7425"/>
                  </a:cubicBezTo>
                  <a:cubicBezTo>
                    <a:pt x="33" y="7584"/>
                    <a:pt x="66" y="7936"/>
                    <a:pt x="91" y="8210"/>
                  </a:cubicBezTo>
                  <a:cubicBezTo>
                    <a:pt x="160" y="8961"/>
                    <a:pt x="242" y="9826"/>
                    <a:pt x="288" y="10298"/>
                  </a:cubicBezTo>
                  <a:cubicBezTo>
                    <a:pt x="311" y="10531"/>
                    <a:pt x="335" y="10787"/>
                    <a:pt x="341" y="10867"/>
                  </a:cubicBezTo>
                  <a:cubicBezTo>
                    <a:pt x="374" y="11300"/>
                    <a:pt x="427" y="11748"/>
                    <a:pt x="448" y="11777"/>
                  </a:cubicBezTo>
                  <a:cubicBezTo>
                    <a:pt x="461" y="11796"/>
                    <a:pt x="610" y="11905"/>
                    <a:pt x="778" y="12019"/>
                  </a:cubicBezTo>
                  <a:cubicBezTo>
                    <a:pt x="947" y="12134"/>
                    <a:pt x="1094" y="12243"/>
                    <a:pt x="1106" y="12263"/>
                  </a:cubicBezTo>
                  <a:cubicBezTo>
                    <a:pt x="1117" y="12282"/>
                    <a:pt x="1144" y="12497"/>
                    <a:pt x="1166" y="12740"/>
                  </a:cubicBezTo>
                  <a:lnTo>
                    <a:pt x="1205" y="13182"/>
                  </a:lnTo>
                  <a:lnTo>
                    <a:pt x="1455" y="13345"/>
                  </a:lnTo>
                  <a:cubicBezTo>
                    <a:pt x="1593" y="13434"/>
                    <a:pt x="2143" y="13791"/>
                    <a:pt x="2677" y="14137"/>
                  </a:cubicBezTo>
                  <a:cubicBezTo>
                    <a:pt x="3211" y="14484"/>
                    <a:pt x="3651" y="14766"/>
                    <a:pt x="3655" y="14766"/>
                  </a:cubicBezTo>
                  <a:cubicBezTo>
                    <a:pt x="3659" y="14766"/>
                    <a:pt x="3812" y="14850"/>
                    <a:pt x="3995" y="14953"/>
                  </a:cubicBezTo>
                  <a:cubicBezTo>
                    <a:pt x="4177" y="15055"/>
                    <a:pt x="4580" y="15280"/>
                    <a:pt x="4890" y="15452"/>
                  </a:cubicBezTo>
                  <a:cubicBezTo>
                    <a:pt x="5199" y="15624"/>
                    <a:pt x="5531" y="15809"/>
                    <a:pt x="5626" y="15863"/>
                  </a:cubicBezTo>
                  <a:cubicBezTo>
                    <a:pt x="5721" y="15917"/>
                    <a:pt x="6004" y="16074"/>
                    <a:pt x="6254" y="16213"/>
                  </a:cubicBezTo>
                  <a:cubicBezTo>
                    <a:pt x="6848" y="16543"/>
                    <a:pt x="7319" y="16805"/>
                    <a:pt x="7878" y="17118"/>
                  </a:cubicBezTo>
                  <a:cubicBezTo>
                    <a:pt x="8128" y="17258"/>
                    <a:pt x="8411" y="17416"/>
                    <a:pt x="8506" y="17469"/>
                  </a:cubicBezTo>
                  <a:cubicBezTo>
                    <a:pt x="8804" y="17634"/>
                    <a:pt x="9397" y="17964"/>
                    <a:pt x="9870" y="18228"/>
                  </a:cubicBezTo>
                  <a:cubicBezTo>
                    <a:pt x="10120" y="18368"/>
                    <a:pt x="10486" y="18571"/>
                    <a:pt x="10683" y="18679"/>
                  </a:cubicBezTo>
                  <a:cubicBezTo>
                    <a:pt x="10879" y="18788"/>
                    <a:pt x="11269" y="19005"/>
                    <a:pt x="11548" y="19162"/>
                  </a:cubicBezTo>
                  <a:cubicBezTo>
                    <a:pt x="11828" y="19318"/>
                    <a:pt x="12257" y="19557"/>
                    <a:pt x="12501" y="19692"/>
                  </a:cubicBezTo>
                  <a:cubicBezTo>
                    <a:pt x="12745" y="19828"/>
                    <a:pt x="13048" y="19997"/>
                    <a:pt x="13173" y="20067"/>
                  </a:cubicBezTo>
                  <a:cubicBezTo>
                    <a:pt x="13298" y="20137"/>
                    <a:pt x="13629" y="20322"/>
                    <a:pt x="13909" y="20478"/>
                  </a:cubicBezTo>
                  <a:cubicBezTo>
                    <a:pt x="14189" y="20633"/>
                    <a:pt x="14506" y="20810"/>
                    <a:pt x="14613" y="20871"/>
                  </a:cubicBezTo>
                  <a:cubicBezTo>
                    <a:pt x="14720" y="20931"/>
                    <a:pt x="14969" y="21070"/>
                    <a:pt x="15165" y="21179"/>
                  </a:cubicBezTo>
                  <a:cubicBezTo>
                    <a:pt x="15362" y="21287"/>
                    <a:pt x="15610" y="21426"/>
                    <a:pt x="15718" y="21486"/>
                  </a:cubicBezTo>
                  <a:cubicBezTo>
                    <a:pt x="15825" y="21547"/>
                    <a:pt x="15924" y="21598"/>
                    <a:pt x="15937" y="21599"/>
                  </a:cubicBezTo>
                  <a:cubicBezTo>
                    <a:pt x="15951" y="21600"/>
                    <a:pt x="16076" y="21430"/>
                    <a:pt x="16216" y="21221"/>
                  </a:cubicBezTo>
                  <a:cubicBezTo>
                    <a:pt x="16356" y="21012"/>
                    <a:pt x="16483" y="20842"/>
                    <a:pt x="16499" y="20842"/>
                  </a:cubicBezTo>
                  <a:cubicBezTo>
                    <a:pt x="16514" y="20842"/>
                    <a:pt x="16583" y="20874"/>
                    <a:pt x="16653" y="20913"/>
                  </a:cubicBezTo>
                  <a:cubicBezTo>
                    <a:pt x="17016" y="21121"/>
                    <a:pt x="17748" y="21514"/>
                    <a:pt x="17771" y="21514"/>
                  </a:cubicBezTo>
                  <a:cubicBezTo>
                    <a:pt x="17786" y="21514"/>
                    <a:pt x="17992" y="21209"/>
                    <a:pt x="18230" y="20837"/>
                  </a:cubicBezTo>
                  <a:cubicBezTo>
                    <a:pt x="18468" y="20466"/>
                    <a:pt x="18770" y="19994"/>
                    <a:pt x="18901" y="19789"/>
                  </a:cubicBezTo>
                  <a:cubicBezTo>
                    <a:pt x="19032" y="19584"/>
                    <a:pt x="19257" y="19234"/>
                    <a:pt x="19401" y="19011"/>
                  </a:cubicBezTo>
                  <a:cubicBezTo>
                    <a:pt x="19545" y="18788"/>
                    <a:pt x="19679" y="18567"/>
                    <a:pt x="19697" y="18519"/>
                  </a:cubicBezTo>
                  <a:cubicBezTo>
                    <a:pt x="19729" y="18435"/>
                    <a:pt x="19839" y="18071"/>
                    <a:pt x="19962" y="17644"/>
                  </a:cubicBezTo>
                  <a:cubicBezTo>
                    <a:pt x="19995" y="17533"/>
                    <a:pt x="20034" y="17402"/>
                    <a:pt x="20050" y="17353"/>
                  </a:cubicBezTo>
                  <a:cubicBezTo>
                    <a:pt x="20077" y="17273"/>
                    <a:pt x="20196" y="16873"/>
                    <a:pt x="20301" y="16512"/>
                  </a:cubicBezTo>
                  <a:cubicBezTo>
                    <a:pt x="20323" y="16435"/>
                    <a:pt x="20359" y="16310"/>
                    <a:pt x="20381" y="16234"/>
                  </a:cubicBezTo>
                  <a:cubicBezTo>
                    <a:pt x="20433" y="16057"/>
                    <a:pt x="20739" y="15027"/>
                    <a:pt x="20904" y="14474"/>
                  </a:cubicBezTo>
                  <a:cubicBezTo>
                    <a:pt x="21223" y="13410"/>
                    <a:pt x="21187" y="13622"/>
                    <a:pt x="21316" y="12080"/>
                  </a:cubicBezTo>
                  <a:cubicBezTo>
                    <a:pt x="21341" y="11783"/>
                    <a:pt x="21380" y="11335"/>
                    <a:pt x="21403" y="11086"/>
                  </a:cubicBezTo>
                  <a:cubicBezTo>
                    <a:pt x="21426" y="10837"/>
                    <a:pt x="21450" y="10555"/>
                    <a:pt x="21457" y="10458"/>
                  </a:cubicBezTo>
                  <a:cubicBezTo>
                    <a:pt x="21463" y="10362"/>
                    <a:pt x="21487" y="10080"/>
                    <a:pt x="21509" y="9831"/>
                  </a:cubicBezTo>
                  <a:cubicBezTo>
                    <a:pt x="21567" y="9190"/>
                    <a:pt x="21590" y="8905"/>
                    <a:pt x="21591" y="8786"/>
                  </a:cubicBezTo>
                  <a:cubicBezTo>
                    <a:pt x="21591" y="8746"/>
                    <a:pt x="21589" y="8725"/>
                    <a:pt x="21585" y="8715"/>
                  </a:cubicBezTo>
                  <a:cubicBezTo>
                    <a:pt x="21575" y="8694"/>
                    <a:pt x="21350" y="8249"/>
                    <a:pt x="21083" y="7726"/>
                  </a:cubicBezTo>
                  <a:lnTo>
                    <a:pt x="20599" y="6775"/>
                  </a:lnTo>
                  <a:lnTo>
                    <a:pt x="20345" y="6679"/>
                  </a:lnTo>
                  <a:cubicBezTo>
                    <a:pt x="19766" y="6458"/>
                    <a:pt x="19822" y="6493"/>
                    <a:pt x="19704" y="6274"/>
                  </a:cubicBezTo>
                  <a:cubicBezTo>
                    <a:pt x="19645" y="6166"/>
                    <a:pt x="19573" y="6032"/>
                    <a:pt x="19542" y="5976"/>
                  </a:cubicBezTo>
                  <a:cubicBezTo>
                    <a:pt x="19471" y="5848"/>
                    <a:pt x="19216" y="5366"/>
                    <a:pt x="19114" y="5166"/>
                  </a:cubicBezTo>
                  <a:cubicBezTo>
                    <a:pt x="19048" y="5036"/>
                    <a:pt x="19021" y="5008"/>
                    <a:pt x="18926" y="4971"/>
                  </a:cubicBezTo>
                  <a:cubicBezTo>
                    <a:pt x="18815" y="4927"/>
                    <a:pt x="17510" y="4438"/>
                    <a:pt x="17244" y="4339"/>
                  </a:cubicBezTo>
                  <a:cubicBezTo>
                    <a:pt x="17167" y="4311"/>
                    <a:pt x="16962" y="4234"/>
                    <a:pt x="16789" y="4170"/>
                  </a:cubicBezTo>
                  <a:cubicBezTo>
                    <a:pt x="16616" y="4105"/>
                    <a:pt x="16329" y="3998"/>
                    <a:pt x="16151" y="3932"/>
                  </a:cubicBezTo>
                  <a:cubicBezTo>
                    <a:pt x="15972" y="3865"/>
                    <a:pt x="15709" y="3767"/>
                    <a:pt x="15566" y="3712"/>
                  </a:cubicBezTo>
                  <a:cubicBezTo>
                    <a:pt x="15423" y="3657"/>
                    <a:pt x="15253" y="3593"/>
                    <a:pt x="15187" y="3570"/>
                  </a:cubicBezTo>
                  <a:cubicBezTo>
                    <a:pt x="15121" y="3546"/>
                    <a:pt x="14712" y="3393"/>
                    <a:pt x="14277" y="3230"/>
                  </a:cubicBezTo>
                  <a:cubicBezTo>
                    <a:pt x="13258" y="2846"/>
                    <a:pt x="13110" y="2790"/>
                    <a:pt x="13032" y="2763"/>
                  </a:cubicBezTo>
                  <a:cubicBezTo>
                    <a:pt x="12996" y="2750"/>
                    <a:pt x="12470" y="2553"/>
                    <a:pt x="11863" y="2325"/>
                  </a:cubicBezTo>
                  <a:cubicBezTo>
                    <a:pt x="11255" y="2096"/>
                    <a:pt x="10695" y="1885"/>
                    <a:pt x="10617" y="1857"/>
                  </a:cubicBezTo>
                  <a:cubicBezTo>
                    <a:pt x="10540" y="1828"/>
                    <a:pt x="10277" y="1730"/>
                    <a:pt x="10033" y="1638"/>
                  </a:cubicBezTo>
                  <a:cubicBezTo>
                    <a:pt x="9297" y="1361"/>
                    <a:pt x="9201" y="1326"/>
                    <a:pt x="9134" y="1302"/>
                  </a:cubicBezTo>
                  <a:cubicBezTo>
                    <a:pt x="9098" y="1290"/>
                    <a:pt x="8626" y="1113"/>
                    <a:pt x="8084" y="908"/>
                  </a:cubicBezTo>
                  <a:cubicBezTo>
                    <a:pt x="7542" y="703"/>
                    <a:pt x="7069" y="526"/>
                    <a:pt x="7033" y="514"/>
                  </a:cubicBezTo>
                  <a:cubicBezTo>
                    <a:pt x="6964" y="490"/>
                    <a:pt x="6737" y="404"/>
                    <a:pt x="6078" y="156"/>
                  </a:cubicBezTo>
                  <a:lnTo>
                    <a:pt x="566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92" name="Shape 92"/>
            <p:cNvSpPr/>
            <p:nvPr/>
          </p:nvSpPr>
          <p:spPr>
            <a:xfrm>
              <a:off x="10426579" y="5485049"/>
              <a:ext cx="743488" cy="456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p/A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9867169" y="5465304"/>
              <a:ext cx="574755" cy="187172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218855" y="2517481"/>
              <a:ext cx="1309532" cy="426907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725585" y="2363389"/>
              <a:ext cx="743489" cy="495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e∓</a:t>
              </a:r>
            </a:p>
          </p:txBody>
        </p:sp>
      </p:grpSp>
      <p:sp>
        <p:nvSpPr>
          <p:cNvPr id="97" name="Shape 97"/>
          <p:cNvSpPr/>
          <p:nvPr/>
        </p:nvSpPr>
        <p:spPr>
          <a:xfrm>
            <a:off x="3127047" y="3847417"/>
            <a:ext cx="129827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defTabSz="914400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Fwd-HCalo </a:t>
            </a:r>
          </a:p>
          <a:p>
            <a:pPr marL="55563" defTabSz="914400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98" name="Shape 98"/>
          <p:cNvSpPr/>
          <p:nvPr/>
        </p:nvSpPr>
        <p:spPr>
          <a:xfrm>
            <a:off x="4242617" y="4174669"/>
            <a:ext cx="1056669" cy="304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55563" algn="l" defTabSz="914400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99" name="Shape 99"/>
          <p:cNvSpPr/>
          <p:nvPr/>
        </p:nvSpPr>
        <p:spPr>
          <a:xfrm>
            <a:off x="5085444" y="4888817"/>
            <a:ext cx="1143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Fwd  Tracker</a:t>
            </a:r>
          </a:p>
        </p:txBody>
      </p:sp>
      <p:sp>
        <p:nvSpPr>
          <p:cNvPr id="100" name="Shape 100"/>
          <p:cNvSpPr/>
          <p:nvPr/>
        </p:nvSpPr>
        <p:spPr>
          <a:xfrm>
            <a:off x="7587344" y="5663517"/>
            <a:ext cx="1143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4013"/>
              </a:buClr>
              <a:buFont typeface="Arial"/>
              <a:defRPr sz="1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Bwd  Tracker</a:t>
            </a:r>
          </a:p>
        </p:txBody>
      </p:sp>
      <p:sp>
        <p:nvSpPr>
          <p:cNvPr id="101" name="Shape 101"/>
          <p:cNvSpPr/>
          <p:nvPr/>
        </p:nvSpPr>
        <p:spPr>
          <a:xfrm>
            <a:off x="8509817" y="6282869"/>
            <a:ext cx="1056669" cy="304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55563" algn="l" defTabSz="914400">
              <a:buClr>
                <a:srgbClr val="FFFFFF"/>
              </a:buClr>
              <a:defRPr sz="11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02" name="Shape 102"/>
          <p:cNvSpPr/>
          <p:nvPr/>
        </p:nvSpPr>
        <p:spPr>
          <a:xfrm>
            <a:off x="9184947" y="5892117"/>
            <a:ext cx="129827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defTabSz="914400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Bwd-HCalo </a:t>
            </a:r>
          </a:p>
          <a:p>
            <a:pPr marL="55563" defTabSz="914400">
              <a:defRPr sz="13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103" name="Shape 103"/>
          <p:cNvSpPr/>
          <p:nvPr/>
        </p:nvSpPr>
        <p:spPr>
          <a:xfrm>
            <a:off x="5702545" y="3904567"/>
            <a:ext cx="3212072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Hadronic Barrel Calorimeter</a:t>
            </a:r>
          </a:p>
        </p:txBody>
      </p:sp>
      <p:sp>
        <p:nvSpPr>
          <p:cNvPr id="104" name="Shape 104"/>
          <p:cNvSpPr/>
          <p:nvPr/>
        </p:nvSpPr>
        <p:spPr>
          <a:xfrm>
            <a:off x="3212740" y="2615283"/>
            <a:ext cx="1453147" cy="53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05" name="Shape 105"/>
          <p:cNvSpPr/>
          <p:nvPr/>
        </p:nvSpPr>
        <p:spPr>
          <a:xfrm>
            <a:off x="9003940" y="4610100"/>
            <a:ext cx="1479489" cy="533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106" name="Shape 106"/>
          <p:cNvSpPr/>
          <p:nvPr/>
        </p:nvSpPr>
        <p:spPr>
          <a:xfrm>
            <a:off x="6222731" y="2709168"/>
            <a:ext cx="2171701" cy="3456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24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Muon Detector</a:t>
            </a:r>
          </a:p>
        </p:txBody>
      </p:sp>
      <p:sp>
        <p:nvSpPr>
          <p:cNvPr id="107" name="Shape 107"/>
          <p:cNvSpPr/>
          <p:nvPr/>
        </p:nvSpPr>
        <p:spPr>
          <a:xfrm>
            <a:off x="6696756" y="5288923"/>
            <a:ext cx="602030" cy="304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</a:t>
            </a:r>
          </a:p>
          <a:p>
            <a:pPr marL="55563" algn="l" defTabSz="914400">
              <a:buClr>
                <a:srgbClr val="FFFFFF"/>
              </a:buClr>
              <a:defRPr sz="1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108" name="Shape 108"/>
          <p:cNvSpPr/>
          <p:nvPr/>
        </p:nvSpPr>
        <p:spPr>
          <a:xfrm rot="1140000">
            <a:off x="9427685" y="5548750"/>
            <a:ext cx="8128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09" name="Shape 109"/>
          <p:cNvSpPr/>
          <p:nvPr/>
        </p:nvSpPr>
        <p:spPr>
          <a:xfrm rot="1140000">
            <a:off x="3903185" y="3701822"/>
            <a:ext cx="8128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10" name="Shape 110"/>
          <p:cNvSpPr/>
          <p:nvPr/>
        </p:nvSpPr>
        <p:spPr>
          <a:xfrm rot="1140000">
            <a:off x="6788030" y="4704695"/>
            <a:ext cx="1041103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8100" algn="l" defTabSz="914400">
              <a:buClr>
                <a:srgbClr val="FFFFFF"/>
              </a:buClr>
              <a:buFont typeface="Calibri"/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Solenoid</a:t>
            </a:r>
          </a:p>
        </p:txBody>
      </p:sp>
      <p:sp>
        <p:nvSpPr>
          <p:cNvPr id="111" name="Shape 111"/>
          <p:cNvSpPr/>
          <p:nvPr/>
        </p:nvSpPr>
        <p:spPr>
          <a:xfrm rot="1140000">
            <a:off x="5399459" y="5640443"/>
            <a:ext cx="2205882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Electromagnetic Calorimeter</a:t>
            </a:r>
          </a:p>
        </p:txBody>
      </p:sp>
      <p:pic>
        <p:nvPicPr>
          <p:cNvPr id="112" name="LHeC-Det-cent-tracker-3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880" y="7241621"/>
            <a:ext cx="3068440" cy="2135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roup 115"/>
          <p:cNvGrpSpPr/>
          <p:nvPr/>
        </p:nvGrpSpPr>
        <p:grpSpPr>
          <a:xfrm>
            <a:off x="9591803" y="444570"/>
            <a:ext cx="3594246" cy="3026152"/>
            <a:chOff x="0" y="-17"/>
            <a:chExt cx="3594244" cy="3026150"/>
          </a:xfrm>
        </p:grpSpPr>
        <p:pic>
          <p:nvPicPr>
            <p:cNvPr id="113" name="LHeC-inner_dipol_sol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110" t="2321" r="1448" b="1314"/>
            <a:stretch>
              <a:fillRect/>
            </a:stretch>
          </p:blipFill>
          <p:spPr>
            <a:xfrm rot="21060000">
              <a:off x="179658" y="237302"/>
              <a:ext cx="3234929" cy="2551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6808" y="0"/>
                  </a:moveTo>
                  <a:lnTo>
                    <a:pt x="6151" y="383"/>
                  </a:lnTo>
                  <a:cubicBezTo>
                    <a:pt x="5789" y="593"/>
                    <a:pt x="5478" y="763"/>
                    <a:pt x="5462" y="763"/>
                  </a:cubicBezTo>
                  <a:cubicBezTo>
                    <a:pt x="5445" y="762"/>
                    <a:pt x="5317" y="718"/>
                    <a:pt x="5178" y="662"/>
                  </a:cubicBezTo>
                  <a:cubicBezTo>
                    <a:pt x="5039" y="606"/>
                    <a:pt x="4911" y="561"/>
                    <a:pt x="4895" y="561"/>
                  </a:cubicBezTo>
                  <a:cubicBezTo>
                    <a:pt x="4866" y="561"/>
                    <a:pt x="4498" y="767"/>
                    <a:pt x="2600" y="1854"/>
                  </a:cubicBezTo>
                  <a:lnTo>
                    <a:pt x="1953" y="2227"/>
                  </a:lnTo>
                  <a:lnTo>
                    <a:pt x="1381" y="3662"/>
                  </a:lnTo>
                  <a:cubicBezTo>
                    <a:pt x="1066" y="4452"/>
                    <a:pt x="625" y="5551"/>
                    <a:pt x="403" y="6108"/>
                  </a:cubicBezTo>
                  <a:lnTo>
                    <a:pt x="0" y="7119"/>
                  </a:lnTo>
                  <a:lnTo>
                    <a:pt x="64" y="7875"/>
                  </a:lnTo>
                  <a:cubicBezTo>
                    <a:pt x="99" y="8290"/>
                    <a:pt x="185" y="9257"/>
                    <a:pt x="254" y="10025"/>
                  </a:cubicBezTo>
                  <a:cubicBezTo>
                    <a:pt x="389" y="11511"/>
                    <a:pt x="395" y="11569"/>
                    <a:pt x="400" y="11758"/>
                  </a:cubicBezTo>
                  <a:lnTo>
                    <a:pt x="403" y="11879"/>
                  </a:lnTo>
                  <a:lnTo>
                    <a:pt x="827" y="12158"/>
                  </a:lnTo>
                  <a:cubicBezTo>
                    <a:pt x="1060" y="12312"/>
                    <a:pt x="1272" y="12463"/>
                    <a:pt x="1298" y="12491"/>
                  </a:cubicBezTo>
                  <a:cubicBezTo>
                    <a:pt x="1347" y="12541"/>
                    <a:pt x="1372" y="12729"/>
                    <a:pt x="1428" y="13549"/>
                  </a:cubicBezTo>
                  <a:lnTo>
                    <a:pt x="1442" y="13741"/>
                  </a:lnTo>
                  <a:lnTo>
                    <a:pt x="2907" y="14661"/>
                  </a:lnTo>
                  <a:cubicBezTo>
                    <a:pt x="3713" y="15168"/>
                    <a:pt x="4519" y="15669"/>
                    <a:pt x="4696" y="15773"/>
                  </a:cubicBezTo>
                  <a:cubicBezTo>
                    <a:pt x="4873" y="15877"/>
                    <a:pt x="5613" y="16312"/>
                    <a:pt x="6341" y="16737"/>
                  </a:cubicBezTo>
                  <a:cubicBezTo>
                    <a:pt x="7069" y="17162"/>
                    <a:pt x="7825" y="17602"/>
                    <a:pt x="8021" y="17718"/>
                  </a:cubicBezTo>
                  <a:cubicBezTo>
                    <a:pt x="8218" y="17834"/>
                    <a:pt x="8441" y="17966"/>
                    <a:pt x="8517" y="18010"/>
                  </a:cubicBezTo>
                  <a:cubicBezTo>
                    <a:pt x="8593" y="18055"/>
                    <a:pt x="9327" y="18487"/>
                    <a:pt x="10149" y="18968"/>
                  </a:cubicBezTo>
                  <a:cubicBezTo>
                    <a:pt x="10972" y="19449"/>
                    <a:pt x="11724" y="19889"/>
                    <a:pt x="11819" y="19946"/>
                  </a:cubicBezTo>
                  <a:cubicBezTo>
                    <a:pt x="12467" y="20334"/>
                    <a:pt x="14595" y="21572"/>
                    <a:pt x="14615" y="21572"/>
                  </a:cubicBezTo>
                  <a:cubicBezTo>
                    <a:pt x="14628" y="21571"/>
                    <a:pt x="14811" y="21366"/>
                    <a:pt x="15020" y="21118"/>
                  </a:cubicBezTo>
                  <a:cubicBezTo>
                    <a:pt x="15229" y="20870"/>
                    <a:pt x="15405" y="20668"/>
                    <a:pt x="15415" y="20668"/>
                  </a:cubicBezTo>
                  <a:cubicBezTo>
                    <a:pt x="15430" y="20668"/>
                    <a:pt x="16045" y="21015"/>
                    <a:pt x="16814" y="21457"/>
                  </a:cubicBezTo>
                  <a:cubicBezTo>
                    <a:pt x="16947" y="21534"/>
                    <a:pt x="17062" y="21597"/>
                    <a:pt x="17069" y="21598"/>
                  </a:cubicBezTo>
                  <a:cubicBezTo>
                    <a:pt x="17075" y="21600"/>
                    <a:pt x="17599" y="20940"/>
                    <a:pt x="18235" y="20134"/>
                  </a:cubicBezTo>
                  <a:lnTo>
                    <a:pt x="19387" y="18669"/>
                  </a:lnTo>
                  <a:lnTo>
                    <a:pt x="19504" y="18333"/>
                  </a:lnTo>
                  <a:cubicBezTo>
                    <a:pt x="19567" y="18148"/>
                    <a:pt x="19639" y="17938"/>
                    <a:pt x="19666" y="17866"/>
                  </a:cubicBezTo>
                  <a:cubicBezTo>
                    <a:pt x="19716" y="17728"/>
                    <a:pt x="19852" y="17334"/>
                    <a:pt x="19981" y="16956"/>
                  </a:cubicBezTo>
                  <a:cubicBezTo>
                    <a:pt x="20023" y="16833"/>
                    <a:pt x="20084" y="16657"/>
                    <a:pt x="20119" y="16563"/>
                  </a:cubicBezTo>
                  <a:cubicBezTo>
                    <a:pt x="20153" y="16468"/>
                    <a:pt x="20213" y="16293"/>
                    <a:pt x="20254" y="16173"/>
                  </a:cubicBezTo>
                  <a:cubicBezTo>
                    <a:pt x="20323" y="15969"/>
                    <a:pt x="20758" y="14719"/>
                    <a:pt x="21025" y="13956"/>
                  </a:cubicBezTo>
                  <a:lnTo>
                    <a:pt x="21144" y="13620"/>
                  </a:lnTo>
                  <a:lnTo>
                    <a:pt x="21234" y="12642"/>
                  </a:lnTo>
                  <a:cubicBezTo>
                    <a:pt x="21285" y="12104"/>
                    <a:pt x="21380" y="11112"/>
                    <a:pt x="21444" y="10438"/>
                  </a:cubicBezTo>
                  <a:cubicBezTo>
                    <a:pt x="21508" y="9764"/>
                    <a:pt x="21568" y="9096"/>
                    <a:pt x="21579" y="8953"/>
                  </a:cubicBezTo>
                  <a:lnTo>
                    <a:pt x="21600" y="8691"/>
                  </a:lnTo>
                  <a:lnTo>
                    <a:pt x="21364" y="8281"/>
                  </a:lnTo>
                  <a:cubicBezTo>
                    <a:pt x="21234" y="8055"/>
                    <a:pt x="21080" y="7784"/>
                    <a:pt x="21020" y="7680"/>
                  </a:cubicBezTo>
                  <a:cubicBezTo>
                    <a:pt x="20960" y="7576"/>
                    <a:pt x="20790" y="7280"/>
                    <a:pt x="20643" y="7021"/>
                  </a:cubicBezTo>
                  <a:lnTo>
                    <a:pt x="20376" y="6551"/>
                  </a:lnTo>
                  <a:lnTo>
                    <a:pt x="20132" y="6454"/>
                  </a:lnTo>
                  <a:cubicBezTo>
                    <a:pt x="19998" y="6402"/>
                    <a:pt x="19779" y="6318"/>
                    <a:pt x="19647" y="6266"/>
                  </a:cubicBezTo>
                  <a:lnTo>
                    <a:pt x="19406" y="6168"/>
                  </a:lnTo>
                  <a:lnTo>
                    <a:pt x="19210" y="5836"/>
                  </a:lnTo>
                  <a:cubicBezTo>
                    <a:pt x="19101" y="5653"/>
                    <a:pt x="18844" y="5223"/>
                    <a:pt x="18640" y="4878"/>
                  </a:cubicBezTo>
                  <a:lnTo>
                    <a:pt x="18269" y="4250"/>
                  </a:lnTo>
                  <a:lnTo>
                    <a:pt x="18078" y="4183"/>
                  </a:lnTo>
                  <a:cubicBezTo>
                    <a:pt x="17972" y="4145"/>
                    <a:pt x="17699" y="4042"/>
                    <a:pt x="17471" y="3958"/>
                  </a:cubicBezTo>
                  <a:cubicBezTo>
                    <a:pt x="17243" y="3873"/>
                    <a:pt x="16854" y="3730"/>
                    <a:pt x="16607" y="3638"/>
                  </a:cubicBezTo>
                  <a:cubicBezTo>
                    <a:pt x="16361" y="3547"/>
                    <a:pt x="15971" y="3401"/>
                    <a:pt x="15744" y="3316"/>
                  </a:cubicBezTo>
                  <a:cubicBezTo>
                    <a:pt x="15516" y="3231"/>
                    <a:pt x="15169" y="3103"/>
                    <a:pt x="14972" y="3030"/>
                  </a:cubicBezTo>
                  <a:cubicBezTo>
                    <a:pt x="14636" y="2906"/>
                    <a:pt x="14023" y="2677"/>
                    <a:pt x="13075" y="2325"/>
                  </a:cubicBezTo>
                  <a:cubicBezTo>
                    <a:pt x="12847" y="2240"/>
                    <a:pt x="12458" y="2097"/>
                    <a:pt x="12211" y="2006"/>
                  </a:cubicBezTo>
                  <a:cubicBezTo>
                    <a:pt x="11964" y="1914"/>
                    <a:pt x="11575" y="1772"/>
                    <a:pt x="11347" y="1686"/>
                  </a:cubicBezTo>
                  <a:cubicBezTo>
                    <a:pt x="11119" y="1601"/>
                    <a:pt x="10730" y="1455"/>
                    <a:pt x="10483" y="1364"/>
                  </a:cubicBezTo>
                  <a:cubicBezTo>
                    <a:pt x="10236" y="1272"/>
                    <a:pt x="9865" y="1133"/>
                    <a:pt x="9657" y="1055"/>
                  </a:cubicBezTo>
                  <a:cubicBezTo>
                    <a:pt x="9448" y="977"/>
                    <a:pt x="9039" y="827"/>
                    <a:pt x="8748" y="719"/>
                  </a:cubicBezTo>
                  <a:cubicBezTo>
                    <a:pt x="8456" y="611"/>
                    <a:pt x="8067" y="468"/>
                    <a:pt x="7884" y="400"/>
                  </a:cubicBezTo>
                  <a:cubicBezTo>
                    <a:pt x="7700" y="331"/>
                    <a:pt x="7383" y="213"/>
                    <a:pt x="7179" y="138"/>
                  </a:cubicBezTo>
                  <a:lnTo>
                    <a:pt x="680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14" name="Shape 114"/>
            <p:cNvSpPr/>
            <p:nvPr/>
          </p:nvSpPr>
          <p:spPr>
            <a:xfrm rot="900000">
              <a:off x="610519" y="2129213"/>
              <a:ext cx="2171701" cy="28379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2000" b="1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LHeC Detector</a:t>
              </a:r>
            </a:p>
          </p:txBody>
        </p:sp>
      </p:grpSp>
      <p:sp>
        <p:nvSpPr>
          <p:cNvPr id="116" name="Shape 116"/>
          <p:cNvSpPr/>
          <p:nvPr/>
        </p:nvSpPr>
        <p:spPr>
          <a:xfrm>
            <a:off x="3229656" y="8246020"/>
            <a:ext cx="3594134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4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 Tracker</a:t>
            </a:r>
          </a:p>
          <a:p>
            <a:pPr marL="55563" algn="l" defTabSz="914400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circular-elliptical beam pipe </a:t>
            </a:r>
          </a:p>
          <a:p>
            <a:pPr marL="55563" algn="l" defTabSz="914400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4 layers Si-pixel </a:t>
            </a:r>
          </a:p>
          <a:p>
            <a:pPr marL="55563" algn="l" defTabSz="914400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5 layers Si-strixel</a:t>
            </a:r>
          </a:p>
          <a:p>
            <a:pPr marL="55563" algn="l" defTabSz="914400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  <a:p>
            <a:pPr marL="55563" algn="l" defTabSz="914400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(see Table of Detector Dimensions/Parameters)</a:t>
            </a:r>
          </a:p>
        </p:txBody>
      </p:sp>
      <p:sp>
        <p:nvSpPr>
          <p:cNvPr id="117" name="Shape 117"/>
          <p:cNvSpPr/>
          <p:nvPr/>
        </p:nvSpPr>
        <p:spPr>
          <a:xfrm>
            <a:off x="9635891" y="8711972"/>
            <a:ext cx="3264646" cy="259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Length of Inner Solenoid  ~12m</a:t>
            </a:r>
          </a:p>
        </p:txBody>
      </p:sp>
      <p:sp>
        <p:nvSpPr>
          <p:cNvPr id="118" name="Shape 118"/>
          <p:cNvSpPr/>
          <p:nvPr/>
        </p:nvSpPr>
        <p:spPr>
          <a:xfrm>
            <a:off x="2239727" y="120650"/>
            <a:ext cx="1013770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50240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 Detector Layout - Scaled Version of LHeC Detector</a:t>
            </a:r>
          </a:p>
          <a:p>
            <a:pPr defTabSz="650240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Inner Dipoles and Solenoid</a:t>
            </a:r>
          </a:p>
        </p:txBody>
      </p:sp>
      <p:sp>
        <p:nvSpPr>
          <p:cNvPr id="119" name="Shape 119"/>
          <p:cNvSpPr/>
          <p:nvPr/>
        </p:nvSpPr>
        <p:spPr>
          <a:xfrm>
            <a:off x="-32739" y="1808037"/>
            <a:ext cx="1882565" cy="575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solidFill>
                  <a:srgbClr val="00DA01"/>
                </a:solidFill>
              </a:rPr>
              <a:t>3 beams</a:t>
            </a:r>
            <a:r>
              <a:t>:     </a:t>
            </a:r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e∓  + proton1  + proton2   (also heavy ions A)</a:t>
            </a:r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Dipole </a:t>
            </a:r>
            <a:br/>
            <a:r>
              <a:t>magnets </a:t>
            </a:r>
            <a:br/>
            <a:r>
              <a:t>to guide </a:t>
            </a:r>
            <a:br/>
            <a:r>
              <a:t>the e-beam </a:t>
            </a:r>
            <a:br/>
            <a:r>
              <a:t>in and out, </a:t>
            </a:r>
            <a:br/>
            <a:r>
              <a:t>for making electrons to collide </a:t>
            </a:r>
            <a:br/>
            <a:r>
              <a:t>head-on with </a:t>
            </a:r>
            <a:br/>
            <a:r>
              <a:t>p-beam1;  0.3 T transverse field along 2 x 9 m (internal shown only)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2"/>
          <p:cNvGrpSpPr/>
          <p:nvPr/>
        </p:nvGrpSpPr>
        <p:grpSpPr>
          <a:xfrm>
            <a:off x="550483" y="945068"/>
            <a:ext cx="11637339" cy="9044673"/>
            <a:chOff x="-36" y="-20"/>
            <a:chExt cx="11637338" cy="9044671"/>
          </a:xfrm>
        </p:grpSpPr>
        <p:pic>
          <p:nvPicPr>
            <p:cNvPr id="121" name="FCC-he-dipol_double-sol_outer-sol-3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11" t="1769" r="1517" b="1409"/>
            <a:stretch>
              <a:fillRect/>
            </a:stretch>
          </p:blipFill>
          <p:spPr>
            <a:xfrm rot="240000">
              <a:off x="275656" y="376539"/>
              <a:ext cx="11085954" cy="829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3" extrusionOk="0">
                  <a:moveTo>
                    <a:pt x="5237" y="0"/>
                  </a:moveTo>
                  <a:cubicBezTo>
                    <a:pt x="5135" y="1"/>
                    <a:pt x="4992" y="32"/>
                    <a:pt x="4636" y="111"/>
                  </a:cubicBezTo>
                  <a:lnTo>
                    <a:pt x="4049" y="242"/>
                  </a:lnTo>
                  <a:lnTo>
                    <a:pt x="3481" y="774"/>
                  </a:lnTo>
                  <a:cubicBezTo>
                    <a:pt x="3168" y="1066"/>
                    <a:pt x="2883" y="1346"/>
                    <a:pt x="2847" y="1396"/>
                  </a:cubicBezTo>
                  <a:cubicBezTo>
                    <a:pt x="2811" y="1446"/>
                    <a:pt x="2669" y="1688"/>
                    <a:pt x="2530" y="1935"/>
                  </a:cubicBezTo>
                  <a:cubicBezTo>
                    <a:pt x="2253" y="2426"/>
                    <a:pt x="2256" y="2422"/>
                    <a:pt x="1780" y="2694"/>
                  </a:cubicBezTo>
                  <a:cubicBezTo>
                    <a:pt x="1582" y="2807"/>
                    <a:pt x="1559" y="2831"/>
                    <a:pt x="1517" y="2955"/>
                  </a:cubicBezTo>
                  <a:cubicBezTo>
                    <a:pt x="1492" y="3029"/>
                    <a:pt x="1407" y="3284"/>
                    <a:pt x="1329" y="3520"/>
                  </a:cubicBezTo>
                  <a:cubicBezTo>
                    <a:pt x="1251" y="3756"/>
                    <a:pt x="1157" y="4039"/>
                    <a:pt x="1119" y="4148"/>
                  </a:cubicBezTo>
                  <a:cubicBezTo>
                    <a:pt x="1082" y="4257"/>
                    <a:pt x="998" y="4510"/>
                    <a:pt x="933" y="4710"/>
                  </a:cubicBezTo>
                  <a:cubicBezTo>
                    <a:pt x="868" y="4910"/>
                    <a:pt x="785" y="5163"/>
                    <a:pt x="748" y="5272"/>
                  </a:cubicBezTo>
                  <a:cubicBezTo>
                    <a:pt x="610" y="5680"/>
                    <a:pt x="575" y="5781"/>
                    <a:pt x="389" y="6346"/>
                  </a:cubicBezTo>
                  <a:cubicBezTo>
                    <a:pt x="284" y="6664"/>
                    <a:pt x="166" y="7015"/>
                    <a:pt x="127" y="7128"/>
                  </a:cubicBezTo>
                  <a:cubicBezTo>
                    <a:pt x="24" y="7431"/>
                    <a:pt x="-2" y="7508"/>
                    <a:pt x="0" y="7646"/>
                  </a:cubicBezTo>
                  <a:cubicBezTo>
                    <a:pt x="0" y="7692"/>
                    <a:pt x="4" y="7745"/>
                    <a:pt x="9" y="7815"/>
                  </a:cubicBezTo>
                  <a:cubicBezTo>
                    <a:pt x="40" y="8256"/>
                    <a:pt x="102" y="9116"/>
                    <a:pt x="130" y="9484"/>
                  </a:cubicBezTo>
                  <a:cubicBezTo>
                    <a:pt x="144" y="9674"/>
                    <a:pt x="167" y="9987"/>
                    <a:pt x="181" y="10178"/>
                  </a:cubicBezTo>
                  <a:cubicBezTo>
                    <a:pt x="194" y="10369"/>
                    <a:pt x="210" y="10584"/>
                    <a:pt x="216" y="10657"/>
                  </a:cubicBezTo>
                  <a:cubicBezTo>
                    <a:pt x="221" y="10729"/>
                    <a:pt x="243" y="11042"/>
                    <a:pt x="265" y="11351"/>
                  </a:cubicBezTo>
                  <a:cubicBezTo>
                    <a:pt x="315" y="12065"/>
                    <a:pt x="349" y="12400"/>
                    <a:pt x="373" y="12423"/>
                  </a:cubicBezTo>
                  <a:cubicBezTo>
                    <a:pt x="384" y="12433"/>
                    <a:pt x="449" y="12491"/>
                    <a:pt x="517" y="12551"/>
                  </a:cubicBezTo>
                  <a:lnTo>
                    <a:pt x="642" y="12661"/>
                  </a:lnTo>
                  <a:lnTo>
                    <a:pt x="724" y="13178"/>
                  </a:lnTo>
                  <a:lnTo>
                    <a:pt x="807" y="13696"/>
                  </a:lnTo>
                  <a:lnTo>
                    <a:pt x="1177" y="14517"/>
                  </a:lnTo>
                  <a:lnTo>
                    <a:pt x="1547" y="15338"/>
                  </a:lnTo>
                  <a:lnTo>
                    <a:pt x="1804" y="15558"/>
                  </a:lnTo>
                  <a:cubicBezTo>
                    <a:pt x="1945" y="15679"/>
                    <a:pt x="2163" y="15866"/>
                    <a:pt x="2286" y="15972"/>
                  </a:cubicBezTo>
                  <a:lnTo>
                    <a:pt x="2510" y="16165"/>
                  </a:lnTo>
                  <a:lnTo>
                    <a:pt x="4813" y="17086"/>
                  </a:lnTo>
                  <a:cubicBezTo>
                    <a:pt x="6080" y="17593"/>
                    <a:pt x="7166" y="18029"/>
                    <a:pt x="7227" y="18055"/>
                  </a:cubicBezTo>
                  <a:cubicBezTo>
                    <a:pt x="7288" y="18080"/>
                    <a:pt x="7962" y="18351"/>
                    <a:pt x="8723" y="18655"/>
                  </a:cubicBezTo>
                  <a:cubicBezTo>
                    <a:pt x="9485" y="18960"/>
                    <a:pt x="11448" y="19747"/>
                    <a:pt x="13087" y="20406"/>
                  </a:cubicBezTo>
                  <a:cubicBezTo>
                    <a:pt x="14726" y="21065"/>
                    <a:pt x="16089" y="21599"/>
                    <a:pt x="16117" y="21593"/>
                  </a:cubicBezTo>
                  <a:cubicBezTo>
                    <a:pt x="16547" y="21491"/>
                    <a:pt x="16759" y="21437"/>
                    <a:pt x="16796" y="21418"/>
                  </a:cubicBezTo>
                  <a:cubicBezTo>
                    <a:pt x="16893" y="21368"/>
                    <a:pt x="17590" y="20469"/>
                    <a:pt x="17690" y="20264"/>
                  </a:cubicBezTo>
                  <a:cubicBezTo>
                    <a:pt x="17746" y="20150"/>
                    <a:pt x="17801" y="20057"/>
                    <a:pt x="17813" y="20057"/>
                  </a:cubicBezTo>
                  <a:cubicBezTo>
                    <a:pt x="17825" y="20057"/>
                    <a:pt x="18010" y="20123"/>
                    <a:pt x="18224" y="20203"/>
                  </a:cubicBezTo>
                  <a:cubicBezTo>
                    <a:pt x="18438" y="20284"/>
                    <a:pt x="18614" y="20348"/>
                    <a:pt x="18616" y="20344"/>
                  </a:cubicBezTo>
                  <a:cubicBezTo>
                    <a:pt x="18635" y="20306"/>
                    <a:pt x="19165" y="19362"/>
                    <a:pt x="19565" y="18653"/>
                  </a:cubicBezTo>
                  <a:cubicBezTo>
                    <a:pt x="19842" y="18163"/>
                    <a:pt x="20084" y="17709"/>
                    <a:pt x="20101" y="17645"/>
                  </a:cubicBezTo>
                  <a:cubicBezTo>
                    <a:pt x="20118" y="17582"/>
                    <a:pt x="20200" y="17239"/>
                    <a:pt x="20284" y="16885"/>
                  </a:cubicBezTo>
                  <a:cubicBezTo>
                    <a:pt x="20367" y="16530"/>
                    <a:pt x="20444" y="16204"/>
                    <a:pt x="20456" y="16158"/>
                  </a:cubicBezTo>
                  <a:cubicBezTo>
                    <a:pt x="20468" y="16113"/>
                    <a:pt x="20550" y="15771"/>
                    <a:pt x="20638" y="15399"/>
                  </a:cubicBezTo>
                  <a:cubicBezTo>
                    <a:pt x="20992" y="13905"/>
                    <a:pt x="21108" y="13419"/>
                    <a:pt x="21177" y="13135"/>
                  </a:cubicBezTo>
                  <a:cubicBezTo>
                    <a:pt x="21218" y="12967"/>
                    <a:pt x="21260" y="12699"/>
                    <a:pt x="21273" y="12516"/>
                  </a:cubicBezTo>
                  <a:cubicBezTo>
                    <a:pt x="21308" y="12049"/>
                    <a:pt x="21343" y="11568"/>
                    <a:pt x="21372" y="11153"/>
                  </a:cubicBezTo>
                  <a:cubicBezTo>
                    <a:pt x="21386" y="10953"/>
                    <a:pt x="21419" y="10492"/>
                    <a:pt x="21446" y="10129"/>
                  </a:cubicBezTo>
                  <a:cubicBezTo>
                    <a:pt x="21472" y="9765"/>
                    <a:pt x="21510" y="9237"/>
                    <a:pt x="21530" y="8955"/>
                  </a:cubicBezTo>
                  <a:cubicBezTo>
                    <a:pt x="21550" y="8674"/>
                    <a:pt x="21574" y="8317"/>
                    <a:pt x="21583" y="8163"/>
                  </a:cubicBezTo>
                  <a:lnTo>
                    <a:pt x="21598" y="7882"/>
                  </a:lnTo>
                  <a:lnTo>
                    <a:pt x="21371" y="7122"/>
                  </a:lnTo>
                  <a:cubicBezTo>
                    <a:pt x="21247" y="6704"/>
                    <a:pt x="21088" y="6173"/>
                    <a:pt x="21019" y="5942"/>
                  </a:cubicBezTo>
                  <a:lnTo>
                    <a:pt x="20893" y="5522"/>
                  </a:lnTo>
                  <a:lnTo>
                    <a:pt x="20779" y="5490"/>
                  </a:lnTo>
                  <a:cubicBezTo>
                    <a:pt x="20717" y="5472"/>
                    <a:pt x="20590" y="5440"/>
                    <a:pt x="20498" y="5419"/>
                  </a:cubicBezTo>
                  <a:cubicBezTo>
                    <a:pt x="20312" y="5376"/>
                    <a:pt x="20284" y="5332"/>
                    <a:pt x="20284" y="5103"/>
                  </a:cubicBezTo>
                  <a:cubicBezTo>
                    <a:pt x="20284" y="5040"/>
                    <a:pt x="20213" y="4760"/>
                    <a:pt x="20125" y="4470"/>
                  </a:cubicBezTo>
                  <a:cubicBezTo>
                    <a:pt x="19839" y="3529"/>
                    <a:pt x="19895" y="3646"/>
                    <a:pt x="19595" y="3398"/>
                  </a:cubicBezTo>
                  <a:cubicBezTo>
                    <a:pt x="19449" y="3278"/>
                    <a:pt x="19303" y="3163"/>
                    <a:pt x="19269" y="3143"/>
                  </a:cubicBezTo>
                  <a:cubicBezTo>
                    <a:pt x="19235" y="3123"/>
                    <a:pt x="17677" y="2765"/>
                    <a:pt x="15807" y="2348"/>
                  </a:cubicBezTo>
                  <a:cubicBezTo>
                    <a:pt x="11684" y="1429"/>
                    <a:pt x="5679" y="86"/>
                    <a:pt x="5415" y="25"/>
                  </a:cubicBezTo>
                  <a:cubicBezTo>
                    <a:pt x="5344" y="8"/>
                    <a:pt x="5298" y="-1"/>
                    <a:pt x="52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 rot="240000">
              <a:off x="10778434" y="5662381"/>
              <a:ext cx="787280" cy="483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p/A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9448055" y="5413673"/>
              <a:ext cx="1298506" cy="395898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>
              <a:off x="1519817" y="2979167"/>
              <a:ext cx="1409195" cy="425767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240000">
              <a:off x="1056376" y="2663956"/>
              <a:ext cx="787280" cy="524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e∓</a:t>
              </a:r>
            </a:p>
          </p:txBody>
        </p:sp>
        <p:sp>
          <p:nvSpPr>
            <p:cNvPr id="126" name="Shape 126"/>
            <p:cNvSpPr/>
            <p:nvPr/>
          </p:nvSpPr>
          <p:spPr>
            <a:xfrm>
              <a:off x="2576527" y="2978528"/>
              <a:ext cx="1298278" cy="3810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55563" defTabSz="914400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Fwd-HCalo </a:t>
              </a:r>
            </a:p>
            <a:p>
              <a:pPr marL="55563" defTabSz="914400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Insert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3666697" y="3293080"/>
              <a:ext cx="1056669" cy="304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55563" algn="l" defTabSz="914400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Electromagn.-</a:t>
              </a:r>
            </a:p>
            <a:p>
              <a:pPr marL="55563" algn="l" defTabSz="914400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Fwd-Endcap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4534924" y="3943728"/>
              <a:ext cx="1143001" cy="1905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4013"/>
                </a:buClr>
                <a:buFont typeface="Arial"/>
                <a:defRPr sz="13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Fwd  Tracker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7036824" y="4718428"/>
              <a:ext cx="1143001" cy="1905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4013"/>
                </a:buClr>
                <a:buFont typeface="Arial"/>
                <a:defRPr sz="13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Bwd  Tracker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7959297" y="5337780"/>
              <a:ext cx="1056669" cy="304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55563" algn="l" defTabSz="914400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Electromagn.-</a:t>
              </a:r>
            </a:p>
            <a:p>
              <a:pPr marL="55563" algn="l" defTabSz="914400">
                <a:buClr>
                  <a:srgbClr val="FFFFFF"/>
                </a:buClr>
                <a:defRPr sz="11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Fwd-Endcap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8634427" y="4947028"/>
              <a:ext cx="1298278" cy="3810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55563" defTabSz="914400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Bwd-HCalo </a:t>
              </a:r>
            </a:p>
            <a:p>
              <a:pPr marL="55563" defTabSz="914400">
                <a:defRPr sz="13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Insert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5152025" y="2959478"/>
              <a:ext cx="3212072" cy="2667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5563" algn="l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Hadronic Barrel Calorimeter</a:t>
              </a:r>
            </a:p>
          </p:txBody>
        </p:sp>
        <p:sp>
          <p:nvSpPr>
            <p:cNvPr id="133" name="Shape 133"/>
            <p:cNvSpPr/>
            <p:nvPr/>
          </p:nvSpPr>
          <p:spPr>
            <a:xfrm>
              <a:off x="2662220" y="1670193"/>
              <a:ext cx="1453147" cy="5334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55563" algn="l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Hadron</a:t>
              </a:r>
            </a:p>
            <a:p>
              <a:pPr marL="55563" algn="l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Fwd-Endcap</a:t>
              </a:r>
            </a:p>
          </p:txBody>
        </p:sp>
        <p:sp>
          <p:nvSpPr>
            <p:cNvPr id="134" name="Shape 134"/>
            <p:cNvSpPr/>
            <p:nvPr/>
          </p:nvSpPr>
          <p:spPr>
            <a:xfrm>
              <a:off x="8453420" y="3665010"/>
              <a:ext cx="1479489" cy="5334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55563" algn="l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Hadron</a:t>
              </a:r>
            </a:p>
            <a:p>
              <a:pPr marL="55563" algn="l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Bwd-Endcap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5672211" y="1764079"/>
              <a:ext cx="2171701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2400" b="1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Muon Detector</a:t>
              </a:r>
            </a:p>
          </p:txBody>
        </p:sp>
        <p:sp>
          <p:nvSpPr>
            <p:cNvPr id="136" name="Shape 136"/>
            <p:cNvSpPr/>
            <p:nvPr/>
          </p:nvSpPr>
          <p:spPr>
            <a:xfrm>
              <a:off x="6146236" y="4343834"/>
              <a:ext cx="602030" cy="304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55563" algn="l" defTabSz="914400">
                <a:buClr>
                  <a:srgbClr val="FFFFFF"/>
                </a:buClr>
                <a:defRPr sz="11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Central</a:t>
              </a:r>
            </a:p>
            <a:p>
              <a:pPr marL="55563" algn="l" defTabSz="914400">
                <a:buClr>
                  <a:srgbClr val="FFFFFF"/>
                </a:buClr>
                <a:defRPr sz="11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Tracker</a:t>
              </a:r>
            </a:p>
          </p:txBody>
        </p:sp>
        <p:sp>
          <p:nvSpPr>
            <p:cNvPr id="137" name="Shape 137"/>
            <p:cNvSpPr/>
            <p:nvPr/>
          </p:nvSpPr>
          <p:spPr>
            <a:xfrm rot="1020000">
              <a:off x="8877166" y="4603661"/>
              <a:ext cx="812801" cy="177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Dipole</a:t>
              </a:r>
            </a:p>
          </p:txBody>
        </p:sp>
        <p:sp>
          <p:nvSpPr>
            <p:cNvPr id="138" name="Shape 138"/>
            <p:cNvSpPr/>
            <p:nvPr/>
          </p:nvSpPr>
          <p:spPr>
            <a:xfrm rot="1020000">
              <a:off x="3352666" y="2820232"/>
              <a:ext cx="812801" cy="177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Dipole</a:t>
              </a:r>
            </a:p>
          </p:txBody>
        </p:sp>
        <p:sp>
          <p:nvSpPr>
            <p:cNvPr id="139" name="Shape 139"/>
            <p:cNvSpPr/>
            <p:nvPr/>
          </p:nvSpPr>
          <p:spPr>
            <a:xfrm rot="1020000">
              <a:off x="6237510" y="3759606"/>
              <a:ext cx="1041103" cy="177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Solenoid</a:t>
              </a:r>
            </a:p>
          </p:txBody>
        </p:sp>
        <p:sp>
          <p:nvSpPr>
            <p:cNvPr id="140" name="Shape 140"/>
            <p:cNvSpPr/>
            <p:nvPr/>
          </p:nvSpPr>
          <p:spPr>
            <a:xfrm rot="1080000">
              <a:off x="4848939" y="4695354"/>
              <a:ext cx="2205882" cy="177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5563" algn="l" defTabSz="914400">
                <a:buClr>
                  <a:srgbClr val="FFFFFF"/>
                </a:buClr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Electromagnetic Calorimeter</a:t>
              </a:r>
            </a:p>
          </p:txBody>
        </p:sp>
        <p:sp>
          <p:nvSpPr>
            <p:cNvPr id="141" name="Shape 141"/>
            <p:cNvSpPr/>
            <p:nvPr/>
          </p:nvSpPr>
          <p:spPr>
            <a:xfrm rot="840000">
              <a:off x="6372723" y="1171136"/>
              <a:ext cx="1246445" cy="177801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8100" algn="l" defTabSz="914400">
                <a:buClr>
                  <a:srgbClr val="FFFFFF"/>
                </a:buClr>
                <a:buFont typeface="Calibri"/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Outer Solenoid</a:t>
              </a:r>
            </a:p>
          </p:txBody>
        </p:sp>
      </p:grpSp>
      <p:sp>
        <p:nvSpPr>
          <p:cNvPr id="143" name="Shape 143"/>
          <p:cNvSpPr/>
          <p:nvPr/>
        </p:nvSpPr>
        <p:spPr>
          <a:xfrm>
            <a:off x="9635891" y="8711972"/>
            <a:ext cx="3328158" cy="7926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Length of Inner Solenoid  ~12m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Length of Outer Solenoid ~19m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Radius               “              ~6m</a:t>
            </a:r>
          </a:p>
        </p:txBody>
      </p:sp>
      <p:pic>
        <p:nvPicPr>
          <p:cNvPr id="144" name="LHeC-Det-cent-tracker-3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880" y="7241621"/>
            <a:ext cx="3068440" cy="2135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3229656" y="8246020"/>
            <a:ext cx="3594134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563" algn="l" defTabSz="914400">
              <a:buClr>
                <a:srgbClr val="FFFFFF"/>
              </a:buClr>
              <a:defRPr sz="14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 Tracker</a:t>
            </a:r>
          </a:p>
          <a:p>
            <a:pPr marL="55563" algn="l" defTabSz="914400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circular-elliptical beam pipe </a:t>
            </a:r>
          </a:p>
          <a:p>
            <a:pPr marL="55563" algn="l" defTabSz="914400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4 layers Si-pixel </a:t>
            </a:r>
          </a:p>
          <a:p>
            <a:pPr marL="55563" algn="l" defTabSz="914400">
              <a:buClr>
                <a:srgbClr val="FFFFFF"/>
              </a:buClr>
              <a:defRPr sz="12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5 layers Si-strixel</a:t>
            </a:r>
          </a:p>
          <a:p>
            <a:pPr marL="55563" algn="l" defTabSz="914400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  <a:p>
            <a:pPr marL="55563" algn="l" defTabSz="914400">
              <a:buClr>
                <a:srgbClr val="FFFFFF"/>
              </a:buClr>
              <a:defRPr sz="10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(see Table of Detector Dimensions/Parameters)</a:t>
            </a:r>
          </a:p>
        </p:txBody>
      </p:sp>
      <p:sp>
        <p:nvSpPr>
          <p:cNvPr id="146" name="Shape 146"/>
          <p:cNvSpPr/>
          <p:nvPr/>
        </p:nvSpPr>
        <p:spPr>
          <a:xfrm>
            <a:off x="2239727" y="120650"/>
            <a:ext cx="1013770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50240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 Detector Layout - Scaled Version of LHeC Detector</a:t>
            </a:r>
          </a:p>
          <a:p>
            <a:pPr defTabSz="650240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Inner Dipoles and Solenoid + Outer Solenoid </a:t>
            </a:r>
          </a:p>
        </p:txBody>
      </p:sp>
      <p:sp>
        <p:nvSpPr>
          <p:cNvPr id="147" name="Shape 147"/>
          <p:cNvSpPr/>
          <p:nvPr/>
        </p:nvSpPr>
        <p:spPr>
          <a:xfrm>
            <a:off x="11360503" y="1354956"/>
            <a:ext cx="1684922" cy="4628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57799" algn="r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Based on the LHeC design; figure shows the version using a twin solenoid system;</a:t>
            </a:r>
            <a:br/>
            <a:r>
              <a:t>Solenoid_2 outside of Muon-Det.: independent momentum measurement - hadrons, min. interacting leptons.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FCC-he-dipol_sol_LHeC-solution-plane.png"/>
          <p:cNvPicPr>
            <a:picLocks noChangeAspect="1"/>
          </p:cNvPicPr>
          <p:nvPr/>
        </p:nvPicPr>
        <p:blipFill>
          <a:blip r:embed="rId2">
            <a:extLst/>
          </a:blip>
          <a:srcRect l="1464" t="2258" b="2902"/>
          <a:stretch>
            <a:fillRect/>
          </a:stretch>
        </p:blipFill>
        <p:spPr>
          <a:xfrm>
            <a:off x="742107" y="2070052"/>
            <a:ext cx="11644314" cy="678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7" y="0"/>
                </a:moveTo>
                <a:lnTo>
                  <a:pt x="1986" y="641"/>
                </a:lnTo>
                <a:cubicBezTo>
                  <a:pt x="1979" y="993"/>
                  <a:pt x="1968" y="1295"/>
                  <a:pt x="1963" y="1312"/>
                </a:cubicBezTo>
                <a:cubicBezTo>
                  <a:pt x="1957" y="1328"/>
                  <a:pt x="1527" y="1333"/>
                  <a:pt x="1008" y="1323"/>
                </a:cubicBezTo>
                <a:lnTo>
                  <a:pt x="64" y="1304"/>
                </a:lnTo>
                <a:lnTo>
                  <a:pt x="64" y="3967"/>
                </a:lnTo>
                <a:cubicBezTo>
                  <a:pt x="64" y="5432"/>
                  <a:pt x="58" y="6817"/>
                  <a:pt x="50" y="7044"/>
                </a:cubicBezTo>
                <a:lnTo>
                  <a:pt x="36" y="7457"/>
                </a:lnTo>
                <a:lnTo>
                  <a:pt x="89" y="7457"/>
                </a:lnTo>
                <a:cubicBezTo>
                  <a:pt x="162" y="7457"/>
                  <a:pt x="224" y="7541"/>
                  <a:pt x="208" y="7617"/>
                </a:cubicBezTo>
                <a:cubicBezTo>
                  <a:pt x="198" y="7657"/>
                  <a:pt x="168" y="7677"/>
                  <a:pt x="116" y="7677"/>
                </a:cubicBezTo>
                <a:lnTo>
                  <a:pt x="38" y="7677"/>
                </a:lnTo>
                <a:lnTo>
                  <a:pt x="40" y="9358"/>
                </a:lnTo>
                <a:cubicBezTo>
                  <a:pt x="42" y="10282"/>
                  <a:pt x="37" y="11645"/>
                  <a:pt x="30" y="12386"/>
                </a:cubicBezTo>
                <a:lnTo>
                  <a:pt x="18" y="13733"/>
                </a:lnTo>
                <a:lnTo>
                  <a:pt x="99" y="13746"/>
                </a:lnTo>
                <a:cubicBezTo>
                  <a:pt x="165" y="13755"/>
                  <a:pt x="182" y="13772"/>
                  <a:pt x="182" y="13831"/>
                </a:cubicBezTo>
                <a:cubicBezTo>
                  <a:pt x="182" y="13888"/>
                  <a:pt x="166" y="13907"/>
                  <a:pt x="105" y="13915"/>
                </a:cubicBezTo>
                <a:lnTo>
                  <a:pt x="28" y="13927"/>
                </a:lnTo>
                <a:lnTo>
                  <a:pt x="14" y="15329"/>
                </a:lnTo>
                <a:cubicBezTo>
                  <a:pt x="6" y="16101"/>
                  <a:pt x="0" y="17489"/>
                  <a:pt x="0" y="18413"/>
                </a:cubicBezTo>
                <a:lnTo>
                  <a:pt x="0" y="20094"/>
                </a:lnTo>
                <a:lnTo>
                  <a:pt x="627" y="20098"/>
                </a:lnTo>
                <a:cubicBezTo>
                  <a:pt x="971" y="20100"/>
                  <a:pt x="1395" y="20108"/>
                  <a:pt x="1570" y="20115"/>
                </a:cubicBezTo>
                <a:lnTo>
                  <a:pt x="1888" y="20128"/>
                </a:lnTo>
                <a:lnTo>
                  <a:pt x="1885" y="20790"/>
                </a:lnTo>
                <a:lnTo>
                  <a:pt x="1882" y="21453"/>
                </a:lnTo>
                <a:lnTo>
                  <a:pt x="2509" y="21456"/>
                </a:lnTo>
                <a:cubicBezTo>
                  <a:pt x="2854" y="21458"/>
                  <a:pt x="5713" y="21489"/>
                  <a:pt x="8862" y="21524"/>
                </a:cubicBezTo>
                <a:cubicBezTo>
                  <a:pt x="12012" y="21560"/>
                  <a:pt x="15642" y="21592"/>
                  <a:pt x="16928" y="21595"/>
                </a:cubicBezTo>
                <a:lnTo>
                  <a:pt x="19266" y="21600"/>
                </a:lnTo>
                <a:lnTo>
                  <a:pt x="19266" y="20890"/>
                </a:lnTo>
                <a:cubicBezTo>
                  <a:pt x="19266" y="20499"/>
                  <a:pt x="19273" y="20168"/>
                  <a:pt x="19281" y="20155"/>
                </a:cubicBezTo>
                <a:cubicBezTo>
                  <a:pt x="19289" y="20141"/>
                  <a:pt x="19315" y="20162"/>
                  <a:pt x="19340" y="20201"/>
                </a:cubicBezTo>
                <a:cubicBezTo>
                  <a:pt x="19382" y="20269"/>
                  <a:pt x="19429" y="20272"/>
                  <a:pt x="20321" y="20283"/>
                </a:cubicBezTo>
                <a:lnTo>
                  <a:pt x="21258" y="20296"/>
                </a:lnTo>
                <a:lnTo>
                  <a:pt x="21258" y="17218"/>
                </a:lnTo>
                <a:lnTo>
                  <a:pt x="21258" y="14141"/>
                </a:lnTo>
                <a:lnTo>
                  <a:pt x="21207" y="14109"/>
                </a:lnTo>
                <a:cubicBezTo>
                  <a:pt x="21156" y="14075"/>
                  <a:pt x="21122" y="13984"/>
                  <a:pt x="21145" y="13944"/>
                </a:cubicBezTo>
                <a:cubicBezTo>
                  <a:pt x="21152" y="13932"/>
                  <a:pt x="21178" y="13923"/>
                  <a:pt x="21204" y="13923"/>
                </a:cubicBezTo>
                <a:lnTo>
                  <a:pt x="21251" y="13923"/>
                </a:lnTo>
                <a:lnTo>
                  <a:pt x="21264" y="12609"/>
                </a:lnTo>
                <a:cubicBezTo>
                  <a:pt x="21273" y="11704"/>
                  <a:pt x="21270" y="11254"/>
                  <a:pt x="21254" y="11161"/>
                </a:cubicBezTo>
                <a:cubicBezTo>
                  <a:pt x="21215" y="10936"/>
                  <a:pt x="21233" y="10911"/>
                  <a:pt x="21434" y="10903"/>
                </a:cubicBezTo>
                <a:lnTo>
                  <a:pt x="21600" y="10897"/>
                </a:lnTo>
                <a:lnTo>
                  <a:pt x="21600" y="10895"/>
                </a:lnTo>
                <a:lnTo>
                  <a:pt x="21428" y="10875"/>
                </a:lnTo>
                <a:lnTo>
                  <a:pt x="21247" y="10855"/>
                </a:lnTo>
                <a:lnTo>
                  <a:pt x="21255" y="10745"/>
                </a:lnTo>
                <a:cubicBezTo>
                  <a:pt x="21259" y="10684"/>
                  <a:pt x="21267" y="10012"/>
                  <a:pt x="21272" y="9250"/>
                </a:cubicBezTo>
                <a:lnTo>
                  <a:pt x="21280" y="7867"/>
                </a:lnTo>
                <a:lnTo>
                  <a:pt x="21221" y="7854"/>
                </a:lnTo>
                <a:cubicBezTo>
                  <a:pt x="21144" y="7839"/>
                  <a:pt x="21135" y="7702"/>
                  <a:pt x="21211" y="7684"/>
                </a:cubicBezTo>
                <a:cubicBezTo>
                  <a:pt x="21238" y="7677"/>
                  <a:pt x="21264" y="7653"/>
                  <a:pt x="21268" y="7629"/>
                </a:cubicBezTo>
                <a:cubicBezTo>
                  <a:pt x="21272" y="7605"/>
                  <a:pt x="21281" y="6218"/>
                  <a:pt x="21288" y="4546"/>
                </a:cubicBezTo>
                <a:lnTo>
                  <a:pt x="21300" y="1506"/>
                </a:lnTo>
                <a:lnTo>
                  <a:pt x="20365" y="1506"/>
                </a:lnTo>
                <a:cubicBezTo>
                  <a:pt x="19539" y="1506"/>
                  <a:pt x="19426" y="1512"/>
                  <a:pt x="19393" y="1564"/>
                </a:cubicBezTo>
                <a:cubicBezTo>
                  <a:pt x="19319" y="1679"/>
                  <a:pt x="19310" y="1598"/>
                  <a:pt x="19310" y="860"/>
                </a:cubicBezTo>
                <a:lnTo>
                  <a:pt x="19310" y="147"/>
                </a:lnTo>
                <a:lnTo>
                  <a:pt x="17923" y="147"/>
                </a:lnTo>
                <a:cubicBezTo>
                  <a:pt x="17161" y="146"/>
                  <a:pt x="13498" y="113"/>
                  <a:pt x="9783" y="73"/>
                </a:cubicBezTo>
                <a:cubicBezTo>
                  <a:pt x="6069" y="34"/>
                  <a:pt x="2797" y="0"/>
                  <a:pt x="2513" y="0"/>
                </a:cubicBezTo>
                <a:lnTo>
                  <a:pt x="1997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2" name="Group 152"/>
          <p:cNvGrpSpPr/>
          <p:nvPr/>
        </p:nvGrpSpPr>
        <p:grpSpPr>
          <a:xfrm>
            <a:off x="-28830" y="5168526"/>
            <a:ext cx="1470521" cy="573660"/>
            <a:chOff x="0" y="0"/>
            <a:chExt cx="1470520" cy="573659"/>
          </a:xfrm>
        </p:grpSpPr>
        <p:sp>
          <p:nvSpPr>
            <p:cNvPr id="150" name="Shape 150"/>
            <p:cNvSpPr/>
            <p:nvPr/>
          </p:nvSpPr>
          <p:spPr>
            <a:xfrm>
              <a:off x="0" y="0"/>
              <a:ext cx="860490" cy="573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e∓</a:t>
              </a:r>
            </a:p>
          </p:txBody>
        </p:sp>
        <p:sp>
          <p:nvSpPr>
            <p:cNvPr id="151" name="Shape 151"/>
            <p:cNvSpPr/>
            <p:nvPr/>
          </p:nvSpPr>
          <p:spPr>
            <a:xfrm flipV="1">
              <a:off x="612632" y="278422"/>
              <a:ext cx="857889" cy="1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55" name="Group 155"/>
          <p:cNvGrpSpPr/>
          <p:nvPr/>
        </p:nvGrpSpPr>
        <p:grpSpPr>
          <a:xfrm>
            <a:off x="11499812" y="5241971"/>
            <a:ext cx="1752592" cy="528371"/>
            <a:chOff x="0" y="0"/>
            <a:chExt cx="1752590" cy="528370"/>
          </a:xfrm>
        </p:grpSpPr>
        <p:sp>
          <p:nvSpPr>
            <p:cNvPr id="153" name="Shape 153"/>
            <p:cNvSpPr/>
            <p:nvPr/>
          </p:nvSpPr>
          <p:spPr>
            <a:xfrm>
              <a:off x="892101" y="0"/>
              <a:ext cx="860490" cy="528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algn="l" defTabSz="1295400">
                <a:spcBef>
                  <a:spcPts val="900"/>
                </a:spcBef>
                <a:buClr>
                  <a:srgbClr val="4777B9"/>
                </a:buClr>
                <a:buFont typeface="Arial"/>
                <a:defRPr sz="2400" i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p/A</a:t>
              </a:r>
            </a:p>
          </p:txBody>
        </p:sp>
        <p:sp>
          <p:nvSpPr>
            <p:cNvPr id="154" name="Shape 154"/>
            <p:cNvSpPr/>
            <p:nvPr/>
          </p:nvSpPr>
          <p:spPr>
            <a:xfrm flipV="1">
              <a:off x="-1" y="255777"/>
              <a:ext cx="857889" cy="1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56" name="Shape 156"/>
          <p:cNvSpPr/>
          <p:nvPr/>
        </p:nvSpPr>
        <p:spPr>
          <a:xfrm>
            <a:off x="5595031" y="2488275"/>
            <a:ext cx="2208403" cy="3514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FFFF"/>
              </a:buClr>
              <a:buFont typeface="Calibri"/>
              <a:defRPr sz="2400" b="1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Muon Detector</a:t>
            </a:r>
          </a:p>
        </p:txBody>
      </p:sp>
      <p:sp>
        <p:nvSpPr>
          <p:cNvPr id="157" name="Shape 157"/>
          <p:cNvSpPr/>
          <p:nvPr/>
        </p:nvSpPr>
        <p:spPr>
          <a:xfrm>
            <a:off x="5300277" y="3572880"/>
            <a:ext cx="2506991" cy="2712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Hadronic Calorimeter</a:t>
            </a:r>
          </a:p>
        </p:txBody>
      </p:sp>
      <p:sp>
        <p:nvSpPr>
          <p:cNvPr id="158" name="Shape 158"/>
          <p:cNvSpPr/>
          <p:nvPr/>
        </p:nvSpPr>
        <p:spPr>
          <a:xfrm>
            <a:off x="2810399" y="4936563"/>
            <a:ext cx="1640159" cy="54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defTabSz="914400"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Fwd-HCalo </a:t>
            </a:r>
          </a:p>
          <a:p>
            <a:pPr marL="55563" defTabSz="914400"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159" name="Shape 159"/>
          <p:cNvSpPr/>
          <p:nvPr/>
        </p:nvSpPr>
        <p:spPr>
          <a:xfrm>
            <a:off x="9907703" y="5285564"/>
            <a:ext cx="1459367" cy="54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defTabSz="914400">
              <a:defRPr sz="14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Bwd-HCalo </a:t>
            </a:r>
          </a:p>
          <a:p>
            <a:pPr marL="55563" defTabSz="914400">
              <a:defRPr sz="14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Insert</a:t>
            </a:r>
          </a:p>
        </p:txBody>
      </p:sp>
      <p:sp>
        <p:nvSpPr>
          <p:cNvPr id="160" name="Shape 160"/>
          <p:cNvSpPr/>
          <p:nvPr/>
        </p:nvSpPr>
        <p:spPr>
          <a:xfrm>
            <a:off x="5382779" y="5827979"/>
            <a:ext cx="3330034" cy="2712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Electromagnetic Calorimeter</a:t>
            </a:r>
          </a:p>
        </p:txBody>
      </p:sp>
      <p:sp>
        <p:nvSpPr>
          <p:cNvPr id="161" name="Shape 161"/>
          <p:cNvSpPr/>
          <p:nvPr/>
        </p:nvSpPr>
        <p:spPr>
          <a:xfrm>
            <a:off x="2480801" y="3437277"/>
            <a:ext cx="1477705" cy="54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62" name="Shape 162"/>
          <p:cNvSpPr/>
          <p:nvPr/>
        </p:nvSpPr>
        <p:spPr>
          <a:xfrm>
            <a:off x="9886281" y="3437277"/>
            <a:ext cx="1504492" cy="54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algn="l" defTabSz="914400"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Hadron </a:t>
            </a:r>
          </a:p>
          <a:p>
            <a:pPr marL="55563" algn="l" defTabSz="914400"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163" name="Shape 163"/>
          <p:cNvSpPr/>
          <p:nvPr/>
        </p:nvSpPr>
        <p:spPr>
          <a:xfrm>
            <a:off x="6169884" y="4514554"/>
            <a:ext cx="1058698" cy="2712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FFFF"/>
              </a:buClr>
              <a:buFont typeface="Calibri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Solenoid</a:t>
            </a:r>
          </a:p>
        </p:txBody>
      </p:sp>
      <p:sp>
        <p:nvSpPr>
          <p:cNvPr id="164" name="Shape 164"/>
          <p:cNvSpPr/>
          <p:nvPr/>
        </p:nvSpPr>
        <p:spPr>
          <a:xfrm>
            <a:off x="6988250" y="4991994"/>
            <a:ext cx="957613" cy="8136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Central</a:t>
            </a:r>
          </a:p>
          <a:p>
            <a: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  <a:p>
            <a:pPr marL="55563" algn="l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165" name="Shape 165"/>
          <p:cNvSpPr/>
          <p:nvPr/>
        </p:nvSpPr>
        <p:spPr>
          <a:xfrm>
            <a:off x="4853551" y="4936563"/>
            <a:ext cx="1162318" cy="5424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4013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Fwd  Tracker</a:t>
            </a:r>
          </a:p>
        </p:txBody>
      </p:sp>
      <p:sp>
        <p:nvSpPr>
          <p:cNvPr id="166" name="Shape 166"/>
          <p:cNvSpPr/>
          <p:nvPr/>
        </p:nvSpPr>
        <p:spPr>
          <a:xfrm>
            <a:off x="8294609" y="5006349"/>
            <a:ext cx="1188147" cy="54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8100" algn="l" defTabSz="914400">
              <a:buClr>
                <a:srgbClr val="FF4013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</a:t>
            </a:r>
          </a:p>
          <a:p>
            <a:pPr marL="38100" algn="l" defTabSz="914400">
              <a:buClr>
                <a:srgbClr val="FF4013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Tracker</a:t>
            </a:r>
          </a:p>
        </p:txBody>
      </p:sp>
      <p:sp>
        <p:nvSpPr>
          <p:cNvPr id="167" name="Shape 167"/>
          <p:cNvSpPr/>
          <p:nvPr/>
        </p:nvSpPr>
        <p:spPr>
          <a:xfrm flipH="1" flipV="1">
            <a:off x="9793776" y="4803846"/>
            <a:ext cx="1" cy="400354"/>
          </a:xfrm>
          <a:prstGeom prst="line">
            <a:avLst/>
          </a:prstGeom>
          <a:ln w="25400">
            <a:solidFill>
              <a:srgbClr val="FFFFFF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0159979" y="6230857"/>
            <a:ext cx="1058698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 flipV="1">
            <a:off x="1795496" y="6149511"/>
            <a:ext cx="2040522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4388337" y="3264007"/>
            <a:ext cx="5475079" cy="2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73" name="Group 173"/>
          <p:cNvGrpSpPr/>
          <p:nvPr/>
        </p:nvGrpSpPr>
        <p:grpSpPr>
          <a:xfrm>
            <a:off x="12244098" y="4882287"/>
            <a:ext cx="875696" cy="258293"/>
            <a:chOff x="0" y="0"/>
            <a:chExt cx="875694" cy="258292"/>
          </a:xfrm>
        </p:grpSpPr>
        <p:sp>
          <p:nvSpPr>
            <p:cNvPr id="171" name="Shape 171"/>
            <p:cNvSpPr/>
            <p:nvPr/>
          </p:nvSpPr>
          <p:spPr>
            <a:xfrm>
              <a:off x="402158" y="0"/>
              <a:ext cx="473537" cy="258293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8100" algn="l" defTabSz="914400">
                <a:buClr>
                  <a:srgbClr val="FF4013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r>
                <a:t> 46</a:t>
              </a:r>
            </a:p>
          </p:txBody>
        </p:sp>
        <p:sp>
          <p:nvSpPr>
            <p:cNvPr id="172" name="Shape 172"/>
            <p:cNvSpPr/>
            <p:nvPr/>
          </p:nvSpPr>
          <p:spPr>
            <a:xfrm>
              <a:off x="0" y="137223"/>
              <a:ext cx="145290" cy="1616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12231183" y="4415514"/>
            <a:ext cx="802249" cy="258294"/>
            <a:chOff x="0" y="64573"/>
            <a:chExt cx="802248" cy="258292"/>
          </a:xfrm>
        </p:grpSpPr>
        <p:sp>
          <p:nvSpPr>
            <p:cNvPr id="174" name="Shape 174"/>
            <p:cNvSpPr/>
            <p:nvPr/>
          </p:nvSpPr>
          <p:spPr>
            <a:xfrm>
              <a:off x="319776" y="64573"/>
              <a:ext cx="482473" cy="258293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 algn="l" defTabSz="914400">
                <a:buClr>
                  <a:srgbClr val="6BC5E5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154</a:t>
              </a:r>
            </a:p>
          </p:txBody>
        </p:sp>
        <p:sp>
          <p:nvSpPr>
            <p:cNvPr id="175" name="Shape 175"/>
            <p:cNvSpPr/>
            <p:nvPr/>
          </p:nvSpPr>
          <p:spPr>
            <a:xfrm flipV="1">
              <a:off x="0" y="193719"/>
              <a:ext cx="145434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12237220" y="3224153"/>
            <a:ext cx="889032" cy="219550"/>
            <a:chOff x="0" y="0"/>
            <a:chExt cx="889030" cy="219548"/>
          </a:xfrm>
        </p:grpSpPr>
        <p:sp>
          <p:nvSpPr>
            <p:cNvPr id="177" name="Shape 177"/>
            <p:cNvSpPr/>
            <p:nvPr/>
          </p:nvSpPr>
          <p:spPr>
            <a:xfrm>
              <a:off x="359530" y="0"/>
              <a:ext cx="529501" cy="21954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 algn="l" defTabSz="914400">
                <a:buClr>
                  <a:srgbClr val="FFFFFF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433</a:t>
              </a:r>
            </a:p>
          </p:txBody>
        </p:sp>
        <p:sp>
          <p:nvSpPr>
            <p:cNvPr id="178" name="Shape 178"/>
            <p:cNvSpPr/>
            <p:nvPr/>
          </p:nvSpPr>
          <p:spPr>
            <a:xfrm flipV="1">
              <a:off x="0" y="109774"/>
              <a:ext cx="174355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80" name="Shape 180"/>
          <p:cNvSpPr/>
          <p:nvPr/>
        </p:nvSpPr>
        <p:spPr>
          <a:xfrm>
            <a:off x="6295479" y="3300353"/>
            <a:ext cx="594074" cy="258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580</a:t>
            </a:r>
          </a:p>
        </p:txBody>
      </p:sp>
      <p:sp>
        <p:nvSpPr>
          <p:cNvPr id="181" name="Shape 181"/>
          <p:cNvSpPr/>
          <p:nvPr/>
        </p:nvSpPr>
        <p:spPr>
          <a:xfrm>
            <a:off x="10674716" y="1375601"/>
            <a:ext cx="2208403" cy="64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0061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All Numbers [cm]</a:t>
            </a:r>
          </a:p>
        </p:txBody>
      </p:sp>
      <p:sp>
        <p:nvSpPr>
          <p:cNvPr id="182" name="Shape 182"/>
          <p:cNvSpPr/>
          <p:nvPr/>
        </p:nvSpPr>
        <p:spPr>
          <a:xfrm>
            <a:off x="10466523" y="6219297"/>
            <a:ext cx="500324" cy="32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180</a:t>
            </a:r>
          </a:p>
        </p:txBody>
      </p:sp>
      <p:sp>
        <p:nvSpPr>
          <p:cNvPr id="183" name="Shape 183"/>
          <p:cNvSpPr/>
          <p:nvPr/>
        </p:nvSpPr>
        <p:spPr>
          <a:xfrm>
            <a:off x="2565595" y="6155797"/>
            <a:ext cx="500323" cy="32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350</a:t>
            </a:r>
          </a:p>
        </p:txBody>
      </p:sp>
      <p:sp>
        <p:nvSpPr>
          <p:cNvPr id="184" name="Shape 184"/>
          <p:cNvSpPr/>
          <p:nvPr/>
        </p:nvSpPr>
        <p:spPr>
          <a:xfrm>
            <a:off x="9761206" y="6210643"/>
            <a:ext cx="385208" cy="32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50</a:t>
            </a:r>
          </a:p>
        </p:txBody>
      </p:sp>
      <p:sp>
        <p:nvSpPr>
          <p:cNvPr id="185" name="Shape 185"/>
          <p:cNvSpPr/>
          <p:nvPr/>
        </p:nvSpPr>
        <p:spPr>
          <a:xfrm flipV="1">
            <a:off x="9791884" y="6221441"/>
            <a:ext cx="339984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3845990" y="6107524"/>
            <a:ext cx="385208" cy="32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80</a:t>
            </a:r>
          </a:p>
        </p:txBody>
      </p:sp>
      <p:sp>
        <p:nvSpPr>
          <p:cNvPr id="187" name="Shape 187"/>
          <p:cNvSpPr/>
          <p:nvPr/>
        </p:nvSpPr>
        <p:spPr>
          <a:xfrm>
            <a:off x="3823467" y="6150419"/>
            <a:ext cx="495301" cy="1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9396884" y="4884905"/>
            <a:ext cx="385208" cy="32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FFFF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60</a:t>
            </a:r>
          </a:p>
        </p:txBody>
      </p:sp>
      <p:sp>
        <p:nvSpPr>
          <p:cNvPr id="189" name="Shape 189"/>
          <p:cNvSpPr/>
          <p:nvPr/>
        </p:nvSpPr>
        <p:spPr>
          <a:xfrm flipV="1">
            <a:off x="9832654" y="3284854"/>
            <a:ext cx="1" cy="1292370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9375802" y="3709435"/>
            <a:ext cx="500323" cy="32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38100" algn="l" defTabSz="914400">
              <a:buClr>
                <a:srgbClr val="6BC5E5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200</a:t>
            </a:r>
          </a:p>
        </p:txBody>
      </p:sp>
      <p:grpSp>
        <p:nvGrpSpPr>
          <p:cNvPr id="193" name="Group 193"/>
          <p:cNvGrpSpPr/>
          <p:nvPr/>
        </p:nvGrpSpPr>
        <p:grpSpPr>
          <a:xfrm>
            <a:off x="12187792" y="2028513"/>
            <a:ext cx="889032" cy="219550"/>
            <a:chOff x="0" y="0"/>
            <a:chExt cx="889030" cy="219548"/>
          </a:xfrm>
        </p:grpSpPr>
        <p:sp>
          <p:nvSpPr>
            <p:cNvPr id="191" name="Shape 191"/>
            <p:cNvSpPr/>
            <p:nvPr/>
          </p:nvSpPr>
          <p:spPr>
            <a:xfrm>
              <a:off x="359530" y="0"/>
              <a:ext cx="529501" cy="21954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 algn="l" defTabSz="914400">
                <a:buClr>
                  <a:srgbClr val="FFFFFF"/>
                </a:buClr>
                <a:buFont typeface="Chalkboard"/>
                <a:defRPr sz="1500">
                  <a:solidFill>
                    <a:srgbClr val="0061FF"/>
                  </a:solidFill>
                  <a:uFill>
                    <a:solidFill>
                      <a:srgbClr val="0061FF"/>
                    </a:solidFill>
                  </a:u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600</a:t>
              </a:r>
            </a:p>
          </p:txBody>
        </p:sp>
        <p:sp>
          <p:nvSpPr>
            <p:cNvPr id="192" name="Shape 192"/>
            <p:cNvSpPr/>
            <p:nvPr/>
          </p:nvSpPr>
          <p:spPr>
            <a:xfrm flipV="1">
              <a:off x="0" y="109774"/>
              <a:ext cx="174355" cy="1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94" name="Shape 194"/>
          <p:cNvSpPr/>
          <p:nvPr/>
        </p:nvSpPr>
        <p:spPr>
          <a:xfrm>
            <a:off x="6266721" y="1803071"/>
            <a:ext cx="594074" cy="258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4013"/>
              </a:buClr>
              <a:buFont typeface="Chalkboard"/>
              <a:defRPr sz="1500">
                <a:solidFill>
                  <a:srgbClr val="0061FF"/>
                </a:solidFill>
                <a:uFill>
                  <a:solidFill>
                    <a:srgbClr val="0061FF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1927</a:t>
            </a:r>
          </a:p>
        </p:txBody>
      </p:sp>
      <p:sp>
        <p:nvSpPr>
          <p:cNvPr id="195" name="Shape 195"/>
          <p:cNvSpPr/>
          <p:nvPr/>
        </p:nvSpPr>
        <p:spPr>
          <a:xfrm>
            <a:off x="1765686" y="2064010"/>
            <a:ext cx="9424119" cy="3"/>
          </a:xfrm>
          <a:prstGeom prst="line">
            <a:avLst/>
          </a:prstGeom>
          <a:ln w="1905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2074853" y="4396852"/>
            <a:ext cx="826538" cy="2712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FFFF"/>
              </a:buClr>
              <a:buFont typeface="Calibri"/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97" name="Shape 197"/>
          <p:cNvSpPr/>
          <p:nvPr/>
        </p:nvSpPr>
        <p:spPr>
          <a:xfrm>
            <a:off x="10339559" y="4396852"/>
            <a:ext cx="826537" cy="2712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8100" algn="l" defTabSz="914400">
              <a:buClr>
                <a:srgbClr val="FFFFFF"/>
              </a:buClr>
              <a:buFont typeface="Calibri"/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Dipole</a:t>
            </a:r>
          </a:p>
        </p:txBody>
      </p:sp>
      <p:sp>
        <p:nvSpPr>
          <p:cNvPr id="198" name="Shape 198"/>
          <p:cNvSpPr/>
          <p:nvPr/>
        </p:nvSpPr>
        <p:spPr>
          <a:xfrm>
            <a:off x="4552239" y="6548940"/>
            <a:ext cx="1714141" cy="54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Fwd-Endcap</a:t>
            </a:r>
          </a:p>
        </p:txBody>
      </p:sp>
      <p:sp>
        <p:nvSpPr>
          <p:cNvPr id="199" name="Shape 199"/>
          <p:cNvSpPr/>
          <p:nvPr/>
        </p:nvSpPr>
        <p:spPr>
          <a:xfrm>
            <a:off x="8165689" y="6645605"/>
            <a:ext cx="1714141" cy="54241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Electromagn.-</a:t>
            </a:r>
          </a:p>
          <a:p>
            <a: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Bwd-Endcap</a:t>
            </a:r>
          </a:p>
        </p:txBody>
      </p:sp>
      <p:sp>
        <p:nvSpPr>
          <p:cNvPr id="200" name="Shape 200"/>
          <p:cNvSpPr/>
          <p:nvPr/>
        </p:nvSpPr>
        <p:spPr>
          <a:xfrm flipH="1" flipV="1">
            <a:off x="4273832" y="6032464"/>
            <a:ext cx="486321" cy="4863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 flipV="1">
            <a:off x="9335439" y="6022756"/>
            <a:ext cx="590027" cy="5900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2880585" y="-204269"/>
            <a:ext cx="7708665" cy="153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 Detector Basic Layout</a:t>
            </a:r>
          </a:p>
          <a:p>
            <a:pPr defTabSz="650240">
              <a:defRPr sz="44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 Interaction Point H</a:t>
            </a:r>
          </a:p>
        </p:txBody>
      </p:sp>
      <p:sp>
        <p:nvSpPr>
          <p:cNvPr id="203" name="Shape 203"/>
          <p:cNvSpPr/>
          <p:nvPr/>
        </p:nvSpPr>
        <p:spPr>
          <a:xfrm>
            <a:off x="1759651" y="8773089"/>
            <a:ext cx="9436189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Based on the LHeC design; figure shows the version using a single solenoid system;</a:t>
            </a:r>
            <a:br/>
            <a:r>
              <a:t>Solenoid&amp;Dipoles between Electromagnetic Calorimeter and  Hadronic Calorimeter.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FCC-he-Det-Parameter.png"/>
          <p:cNvPicPr>
            <a:picLocks noChangeAspect="1"/>
          </p:cNvPicPr>
          <p:nvPr/>
        </p:nvPicPr>
        <p:blipFill>
          <a:blip r:embed="rId2">
            <a:extLst/>
          </a:blip>
          <a:srcRect l="6670" t="19747" r="6670" b="24821"/>
          <a:stretch>
            <a:fillRect/>
          </a:stretch>
        </p:blipFill>
        <p:spPr>
          <a:xfrm>
            <a:off x="441325" y="2353071"/>
            <a:ext cx="12122082" cy="547929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2309085" y="253999"/>
            <a:ext cx="983045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FCC-he Detector Basic Element Layout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5"/>
          <p:cNvGrpSpPr/>
          <p:nvPr/>
        </p:nvGrpSpPr>
        <p:grpSpPr>
          <a:xfrm>
            <a:off x="1005197" y="3509857"/>
            <a:ext cx="10598864" cy="5712433"/>
            <a:chOff x="0" y="0"/>
            <a:chExt cx="10598863" cy="5712431"/>
          </a:xfrm>
        </p:grpSpPr>
        <p:pic>
          <p:nvPicPr>
            <p:cNvPr id="208" name="FCC-he_exotic_higgs_3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5" t="6871" r="10655" b="630"/>
            <a:stretch>
              <a:fillRect/>
            </a:stretch>
          </p:blipFill>
          <p:spPr>
            <a:xfrm>
              <a:off x="0" y="0"/>
              <a:ext cx="10420177" cy="57124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1" name="Group 211"/>
            <p:cNvGrpSpPr/>
            <p:nvPr/>
          </p:nvGrpSpPr>
          <p:grpSpPr>
            <a:xfrm rot="630000">
              <a:off x="8842485" y="3168991"/>
              <a:ext cx="1723465" cy="519590"/>
              <a:chOff x="0" y="0"/>
              <a:chExt cx="1723464" cy="519589"/>
            </a:xfrm>
          </p:grpSpPr>
          <p:sp>
            <p:nvSpPr>
              <p:cNvPr id="209" name="Shape 209"/>
              <p:cNvSpPr/>
              <p:nvPr/>
            </p:nvSpPr>
            <p:spPr>
              <a:xfrm>
                <a:off x="877275" y="0"/>
                <a:ext cx="846190" cy="519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57799" marR="57799" algn="l" defTabSz="1295400">
                  <a:spcBef>
                    <a:spcPts val="900"/>
                  </a:spcBef>
                  <a:buClr>
                    <a:srgbClr val="4777B9"/>
                  </a:buClr>
                  <a:buFont typeface="Arial"/>
                  <a:defRPr sz="2400" i="1">
                    <a:solidFill>
                      <a:srgbClr val="E32400"/>
                    </a:solidFill>
                    <a:uFill>
                      <a:solidFill>
                        <a:srgbClr val="E324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p</a:t>
                </a:r>
              </a:p>
            </p:txBody>
          </p:sp>
          <p:sp>
            <p:nvSpPr>
              <p:cNvPr id="210" name="Shape 210"/>
              <p:cNvSpPr/>
              <p:nvPr/>
            </p:nvSpPr>
            <p:spPr>
              <a:xfrm flipV="1">
                <a:off x="0" y="251526"/>
                <a:ext cx="843630" cy="2"/>
              </a:xfrm>
              <a:prstGeom prst="line">
                <a:avLst/>
              </a:prstGeom>
              <a:noFill/>
              <a:ln w="38100" cap="flat">
                <a:solidFill>
                  <a:srgbClr val="E324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 rot="690000">
              <a:off x="2667798" y="1747923"/>
              <a:ext cx="1279080" cy="564126"/>
              <a:chOff x="167002" y="-3655"/>
              <a:chExt cx="1279078" cy="564125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167002" y="-3656"/>
                <a:ext cx="846189" cy="5641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57799" marR="57799" algn="l" defTabSz="1295400">
                  <a:spcBef>
                    <a:spcPts val="900"/>
                  </a:spcBef>
                  <a:buClr>
                    <a:srgbClr val="4777B9"/>
                  </a:buClr>
                  <a:buFont typeface="Arial"/>
                  <a:defRPr sz="2400" i="1">
                    <a:solidFill>
                      <a:srgbClr val="E32400"/>
                    </a:solidFill>
                    <a:uFill>
                      <a:solidFill>
                        <a:srgbClr val="E324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</a:t>
                </a:r>
                <a:r>
                  <a:rPr baseline="31999"/>
                  <a:t>-</a:t>
                </a:r>
              </a:p>
            </p:txBody>
          </p:sp>
          <p:sp>
            <p:nvSpPr>
              <p:cNvPr id="213" name="Shape 213"/>
              <p:cNvSpPr/>
              <p:nvPr/>
            </p:nvSpPr>
            <p:spPr>
              <a:xfrm flipV="1">
                <a:off x="602451" y="273795"/>
                <a:ext cx="843631" cy="1"/>
              </a:xfrm>
              <a:prstGeom prst="line">
                <a:avLst/>
              </a:prstGeom>
              <a:noFill/>
              <a:ln w="38100" cap="flat">
                <a:solidFill>
                  <a:srgbClr val="E324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pic>
        <p:nvPicPr>
          <p:cNvPr id="216" name="FCC-he_exotic_higgs_rz.png"/>
          <p:cNvPicPr>
            <a:picLocks noChangeAspect="1"/>
          </p:cNvPicPr>
          <p:nvPr/>
        </p:nvPicPr>
        <p:blipFill>
          <a:blip r:embed="rId3">
            <a:extLst/>
          </a:blip>
          <a:srcRect l="24640" t="17010" r="24640" b="17010"/>
          <a:stretch>
            <a:fillRect/>
          </a:stretch>
        </p:blipFill>
        <p:spPr>
          <a:xfrm flipH="1">
            <a:off x="9245344" y="1391132"/>
            <a:ext cx="3740951" cy="238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FCC-he_exotic_higgs_r_phi.png"/>
          <p:cNvPicPr>
            <a:picLocks noChangeAspect="1"/>
          </p:cNvPicPr>
          <p:nvPr/>
        </p:nvPicPr>
        <p:blipFill>
          <a:blip r:embed="rId4">
            <a:extLst/>
          </a:blip>
          <a:srcRect l="28615" t="9229" r="28615" b="9229"/>
          <a:stretch>
            <a:fillRect/>
          </a:stretch>
        </p:blipFill>
        <p:spPr>
          <a:xfrm>
            <a:off x="42852" y="1427843"/>
            <a:ext cx="2468766" cy="231373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3299755" y="374650"/>
            <a:ext cx="801765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defRPr sz="33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Simulation of exotic Higgs in FCC-he Detector </a:t>
            </a:r>
          </a:p>
        </p:txBody>
      </p:sp>
      <p:sp>
        <p:nvSpPr>
          <p:cNvPr id="219" name="Shape 219"/>
          <p:cNvSpPr/>
          <p:nvPr/>
        </p:nvSpPr>
        <p:spPr>
          <a:xfrm>
            <a:off x="2536591" y="1447572"/>
            <a:ext cx="1160700" cy="259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R-Phi view</a:t>
            </a:r>
          </a:p>
        </p:txBody>
      </p:sp>
      <p:sp>
        <p:nvSpPr>
          <p:cNvPr id="220" name="Shape 220"/>
          <p:cNvSpPr/>
          <p:nvPr/>
        </p:nvSpPr>
        <p:spPr>
          <a:xfrm>
            <a:off x="8111891" y="1447572"/>
            <a:ext cx="969939" cy="25922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563" algn="l" defTabSz="914400">
              <a:buClr>
                <a:srgbClr val="FFFFFF"/>
              </a:buClr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R-Z view</a:t>
            </a:r>
          </a:p>
        </p:txBody>
      </p:sp>
      <p:sp>
        <p:nvSpPr>
          <p:cNvPr id="221" name="Shape 221"/>
          <p:cNvSpPr/>
          <p:nvPr/>
        </p:nvSpPr>
        <p:spPr>
          <a:xfrm>
            <a:off x="1285069" y="8964004"/>
            <a:ext cx="10434662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Identical software for LHeC and FCC detector - DD4hep xml-description adopted only</a:t>
            </a:r>
          </a:p>
        </p:txBody>
      </p:sp>
      <p:sp>
        <p:nvSpPr>
          <p:cNvPr id="222" name="Shape 222"/>
          <p:cNvSpPr/>
          <p:nvPr/>
        </p:nvSpPr>
        <p:spPr>
          <a:xfrm>
            <a:off x="2580952" y="1993618"/>
            <a:ext cx="6722259" cy="89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CE10"/>
                </a:solidFill>
              </a:rPr>
              <a:t>DD4Hep/DDG4 </a:t>
            </a:r>
            <a:r>
              <a:t>  Detector Design / Simulation / Reconstruction Environment</a:t>
            </a:r>
          </a:p>
          <a:p>
            <a:pPr algn="l" defTabSz="457200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linked to and working with ROOT-6.08.00 and GEANT4-10.03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FCC-he_tracker_calo_Detector_Param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900" y="1618345"/>
            <a:ext cx="11023355" cy="753041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309085" y="253999"/>
            <a:ext cx="1058743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FCC-he Detector Dimensions/Parameters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5016797" y="151100"/>
            <a:ext cx="2971204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defRPr sz="62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 dirty="0"/>
              <a:t>R</a:t>
            </a:r>
            <a:r>
              <a:rPr lang="en-GB" dirty="0" smtClean="0"/>
              <a:t>emarks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228" name="Shape 228"/>
          <p:cNvSpPr>
            <a:spLocks noGrp="1"/>
          </p:cNvSpPr>
          <p:nvPr>
            <p:ph type="subTitle" idx="4294967295"/>
          </p:nvPr>
        </p:nvSpPr>
        <p:spPr>
          <a:xfrm>
            <a:off x="692819" y="6883085"/>
            <a:ext cx="11619161" cy="196658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45719" tIns="45719" rIns="45719" bIns="45719">
            <a:normAutofit fontScale="92500" lnSpcReduction="10000"/>
          </a:bodyPr>
          <a:lstStyle/>
          <a:p>
            <a:pPr marL="457200" lvl="1" algn="l" defTabSz="457200">
              <a:lnSpc>
                <a:spcPct val="80000"/>
              </a:lnSpc>
              <a:spcBef>
                <a:spcPts val="400"/>
              </a:spcBef>
              <a:buSzPct val="100000"/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 lang="en-GB" sz="1000" dirty="0">
              <a:solidFill>
                <a:srgbClr val="0070C0"/>
              </a:solidFill>
            </a:endParaRPr>
          </a:p>
          <a:p>
            <a:pPr marL="457200" lvl="1" algn="l" defTabSz="457200">
              <a:lnSpc>
                <a:spcPct val="80000"/>
              </a:lnSpc>
              <a:spcBef>
                <a:spcPts val="400"/>
              </a:spcBef>
              <a:buSzPct val="100000"/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 lang="en-GB" sz="1000" dirty="0" smtClean="0">
              <a:solidFill>
                <a:srgbClr val="0070C0"/>
              </a:solidFill>
            </a:endParaRPr>
          </a:p>
          <a:p>
            <a:pPr marL="457200" lvl="1" algn="l" defTabSz="457200">
              <a:lnSpc>
                <a:spcPct val="80000"/>
              </a:lnSpc>
              <a:spcBef>
                <a:spcPts val="400"/>
              </a:spcBef>
              <a:buSzPct val="100000"/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 sz="1000" dirty="0">
              <a:solidFill>
                <a:srgbClr val="0070C0"/>
              </a:solidFill>
            </a:endParaRPr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Software till now aligned to ILC induced DD4hep/DDG4/GEAR - based on EDM: LCIO </a:t>
            </a:r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000000"/>
                </a:solidFill>
              </a:rPr>
              <a:t>Expect</a:t>
            </a:r>
            <a:r>
              <a:rPr dirty="0"/>
              <a:t> Synergies </a:t>
            </a:r>
            <a:r>
              <a:rPr dirty="0">
                <a:solidFill>
                  <a:srgbClr val="000000"/>
                </a:solidFill>
              </a:rPr>
              <a:t>when following closer the</a:t>
            </a:r>
            <a:r>
              <a:rPr dirty="0"/>
              <a:t> FCC-SW initiative - new EDM, geometry/material definitions based of DD4hep as well, using GAUDI for overall steering; </a:t>
            </a:r>
            <a:r>
              <a:rPr dirty="0">
                <a:solidFill>
                  <a:srgbClr val="000000"/>
                </a:solidFill>
              </a:rPr>
              <a:t>aspects of commonly used tracking software introduced</a:t>
            </a:r>
            <a:r>
              <a:rPr dirty="0"/>
              <a:t> (ACTS)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7133" y="1470864"/>
            <a:ext cx="10710701" cy="5704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Based on HERA (and LHC) there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exist very clear concepts for eh detector which will be fun to work on.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The experimental demands are lighter than for </a:t>
            </a:r>
            <a:r>
              <a:rPr lang="en-US" sz="2000" b="1" dirty="0" err="1" smtClean="0"/>
              <a:t>pp</a:t>
            </a:r>
            <a:r>
              <a:rPr lang="en-US" sz="2000" b="1" dirty="0" smtClean="0"/>
              <a:t> due to much reduced r</a:t>
            </a: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adiation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level, no pileup concern and a cleaner final state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baseline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The redundant DIS kinematics leads to cross calibration and very high precision, </a:t>
            </a:r>
            <a:r>
              <a:rPr lang="en-US" sz="2000" b="1" dirty="0" smtClean="0"/>
              <a:t>s</a:t>
            </a:r>
            <a:r>
              <a:rPr lang="en-US" sz="2000" b="1" baseline="0" dirty="0" smtClean="0"/>
              <a:t>uch</a:t>
            </a:r>
            <a:r>
              <a:rPr lang="en-US" sz="2000" b="1" dirty="0" smtClean="0"/>
              <a:t> as 0.1% electron energy scale calibration.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Modern technology is being developed in HEP, enabling high precision tracking and h</a:t>
            </a: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igh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energy, O(10) </a:t>
            </a:r>
            <a:r>
              <a:rPr kumimoji="0" lang="en-US" sz="20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TeV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, forward particle and jet reconstruction also in </a:t>
            </a:r>
            <a:r>
              <a:rPr kumimoji="0" lang="en-US" sz="20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ep</a:t>
            </a:r>
            <a:endParaRPr kumimoji="0" lang="en-US" sz="2000" b="1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baseline="0" dirty="0"/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Specific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eh demands are the 3-beam IR for synchronous </a:t>
            </a:r>
            <a:r>
              <a:rPr kumimoji="0" lang="en-US" sz="20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ep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and </a:t>
            </a:r>
            <a:r>
              <a:rPr kumimoji="0" lang="en-US" sz="20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pp</a:t>
            </a:r>
            <a:r>
              <a:rPr kumimoji="0" lang="en-US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operation and </a:t>
            </a:r>
            <a:r>
              <a:rPr lang="en-US" sz="2000" b="1" dirty="0" smtClean="0"/>
              <a:t>t</a:t>
            </a:r>
            <a:r>
              <a:rPr lang="en-US" sz="2000" b="1" baseline="0" dirty="0" smtClean="0"/>
              <a:t>he</a:t>
            </a:r>
            <a:r>
              <a:rPr lang="en-US" sz="2000" b="1" dirty="0" smtClean="0"/>
              <a:t> need to bend the e beam for head-on collision with the p beam.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The Higgs and top studies pose a higher demand on the </a:t>
            </a:r>
            <a:r>
              <a:rPr lang="en-US" sz="2000" b="1" dirty="0" err="1" smtClean="0"/>
              <a:t>fw</a:t>
            </a:r>
            <a:r>
              <a:rPr lang="en-US" sz="2000" b="1" dirty="0" err="1" smtClean="0"/>
              <a:t>d</a:t>
            </a:r>
            <a:r>
              <a:rPr lang="en-US" sz="2000" b="1" dirty="0" smtClean="0"/>
              <a:t> acceptance and s</a:t>
            </a:r>
            <a:r>
              <a:rPr lang="en-US" sz="2000" b="1" dirty="0" smtClean="0"/>
              <a:t>patial and energy jet resolutions which leads the current developments beyond the 2012 </a:t>
            </a:r>
            <a:r>
              <a:rPr lang="en-US" sz="2000" b="1" dirty="0" err="1" smtClean="0"/>
              <a:t>LHeC</a:t>
            </a:r>
            <a:r>
              <a:rPr lang="en-US" sz="2000" b="1" dirty="0" smtClean="0"/>
              <a:t> CDR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7" y="22031"/>
            <a:ext cx="13004800" cy="9746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761" y="5868913"/>
            <a:ext cx="3598142" cy="1239312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CE: </a:t>
            </a:r>
            <a:r>
              <a:rPr lang="en-US" dirty="0" err="1" smtClean="0">
                <a:solidFill>
                  <a:srgbClr val="FFFF00"/>
                </a:solidFill>
              </a:rPr>
              <a:t>favoured</a:t>
            </a:r>
            <a:r>
              <a:rPr lang="en-US" dirty="0" smtClean="0">
                <a:solidFill>
                  <a:srgbClr val="FFFF00"/>
                </a:solidFill>
              </a:rPr>
              <a:t> eh </a:t>
            </a:r>
          </a:p>
          <a:p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ite is point 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00" t="3164" r="50041" b="51539"/>
          <a:stretch/>
        </p:blipFill>
        <p:spPr>
          <a:xfrm>
            <a:off x="9029263" y="2234745"/>
            <a:ext cx="3287804" cy="3056424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41275" cmpd="thickThin">
            <a:solidFill>
              <a:schemeClr val="bg1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6374903" y="5121173"/>
            <a:ext cx="4249934" cy="16999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09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7435" y="5223771"/>
            <a:ext cx="409681" cy="33391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0320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7435" y="5223771"/>
            <a:ext cx="409681" cy="33391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25" y="102425"/>
            <a:ext cx="11655590" cy="95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221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742063" y="1884334"/>
            <a:ext cx="14100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LHeC </a:t>
            </a:r>
          </a:p>
        </p:txBody>
      </p:sp>
      <p:pic>
        <p:nvPicPr>
          <p:cNvPr id="286" name="LHeD_full_phys_mea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050" y="2762250"/>
            <a:ext cx="11442700" cy="422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2309085" y="253999"/>
            <a:ext cx="983045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LHeC Detector Basic Element Layout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61.png"/>
          <p:cNvPicPr>
            <a:picLocks noChangeAspect="1"/>
          </p:cNvPicPr>
          <p:nvPr/>
        </p:nvPicPr>
        <p:blipFill>
          <a:blip r:embed="rId2">
            <a:extLst/>
          </a:blip>
          <a:srcRect r="2"/>
          <a:stretch>
            <a:fillRect/>
          </a:stretch>
        </p:blipFill>
        <p:spPr>
          <a:xfrm>
            <a:off x="542243" y="5151557"/>
            <a:ext cx="5720557" cy="412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481"/>
                </a:lnTo>
                <a:lnTo>
                  <a:pt x="0" y="16963"/>
                </a:lnTo>
                <a:lnTo>
                  <a:pt x="1022" y="16963"/>
                </a:lnTo>
                <a:lnTo>
                  <a:pt x="2043" y="16963"/>
                </a:lnTo>
                <a:lnTo>
                  <a:pt x="2525" y="17984"/>
                </a:lnTo>
                <a:lnTo>
                  <a:pt x="3008" y="19006"/>
                </a:lnTo>
                <a:lnTo>
                  <a:pt x="3773" y="19536"/>
                </a:lnTo>
                <a:cubicBezTo>
                  <a:pt x="4334" y="19922"/>
                  <a:pt x="4554" y="20044"/>
                  <a:pt x="4593" y="19991"/>
                </a:cubicBezTo>
                <a:cubicBezTo>
                  <a:pt x="4622" y="19950"/>
                  <a:pt x="4645" y="19942"/>
                  <a:pt x="4645" y="19972"/>
                </a:cubicBezTo>
                <a:cubicBezTo>
                  <a:pt x="4645" y="20002"/>
                  <a:pt x="4722" y="19945"/>
                  <a:pt x="4815" y="19847"/>
                </a:cubicBezTo>
                <a:cubicBezTo>
                  <a:pt x="5010" y="19641"/>
                  <a:pt x="5030" y="19646"/>
                  <a:pt x="5567" y="20018"/>
                </a:cubicBezTo>
                <a:cubicBezTo>
                  <a:pt x="5836" y="20204"/>
                  <a:pt x="5929" y="20301"/>
                  <a:pt x="5909" y="20373"/>
                </a:cubicBezTo>
                <a:cubicBezTo>
                  <a:pt x="5855" y="20565"/>
                  <a:pt x="6034" y="20553"/>
                  <a:pt x="6300" y="20346"/>
                </a:cubicBezTo>
                <a:cubicBezTo>
                  <a:pt x="6621" y="20095"/>
                  <a:pt x="6732" y="20141"/>
                  <a:pt x="6507" y="20431"/>
                </a:cubicBezTo>
                <a:cubicBezTo>
                  <a:pt x="6419" y="20544"/>
                  <a:pt x="6336" y="20638"/>
                  <a:pt x="6322" y="20643"/>
                </a:cubicBezTo>
                <a:cubicBezTo>
                  <a:pt x="6309" y="20647"/>
                  <a:pt x="6261" y="20675"/>
                  <a:pt x="6214" y="20703"/>
                </a:cubicBezTo>
                <a:cubicBezTo>
                  <a:pt x="6125" y="20758"/>
                  <a:pt x="6098" y="21004"/>
                  <a:pt x="6181" y="21004"/>
                </a:cubicBezTo>
                <a:cubicBezTo>
                  <a:pt x="6252" y="21004"/>
                  <a:pt x="6521" y="20809"/>
                  <a:pt x="6624" y="20684"/>
                </a:cubicBezTo>
                <a:cubicBezTo>
                  <a:pt x="6671" y="20627"/>
                  <a:pt x="6736" y="20573"/>
                  <a:pt x="6767" y="20566"/>
                </a:cubicBezTo>
                <a:cubicBezTo>
                  <a:pt x="6915" y="20532"/>
                  <a:pt x="8231" y="19462"/>
                  <a:pt x="8789" y="18921"/>
                </a:cubicBezTo>
                <a:cubicBezTo>
                  <a:pt x="9131" y="18589"/>
                  <a:pt x="9465" y="18268"/>
                  <a:pt x="9531" y="18207"/>
                </a:cubicBezTo>
                <a:cubicBezTo>
                  <a:pt x="9597" y="18145"/>
                  <a:pt x="9910" y="17840"/>
                  <a:pt x="10226" y="17530"/>
                </a:cubicBezTo>
                <a:cubicBezTo>
                  <a:pt x="10542" y="17219"/>
                  <a:pt x="10846" y="16963"/>
                  <a:pt x="10900" y="16963"/>
                </a:cubicBezTo>
                <a:cubicBezTo>
                  <a:pt x="10996" y="16962"/>
                  <a:pt x="11304" y="17407"/>
                  <a:pt x="11304" y="17546"/>
                </a:cubicBezTo>
                <a:cubicBezTo>
                  <a:pt x="11304" y="17581"/>
                  <a:pt x="11347" y="17625"/>
                  <a:pt x="11399" y="17644"/>
                </a:cubicBezTo>
                <a:cubicBezTo>
                  <a:pt x="11478" y="17672"/>
                  <a:pt x="11495" y="17734"/>
                  <a:pt x="11495" y="17982"/>
                </a:cubicBezTo>
                <a:cubicBezTo>
                  <a:pt x="11495" y="18204"/>
                  <a:pt x="11514" y="18288"/>
                  <a:pt x="11564" y="18288"/>
                </a:cubicBezTo>
                <a:cubicBezTo>
                  <a:pt x="11613" y="18288"/>
                  <a:pt x="11638" y="18193"/>
                  <a:pt x="11648" y="17972"/>
                </a:cubicBezTo>
                <a:cubicBezTo>
                  <a:pt x="11656" y="17799"/>
                  <a:pt x="11683" y="17658"/>
                  <a:pt x="11710" y="17658"/>
                </a:cubicBezTo>
                <a:cubicBezTo>
                  <a:pt x="11736" y="17658"/>
                  <a:pt x="11765" y="17799"/>
                  <a:pt x="11773" y="17972"/>
                </a:cubicBezTo>
                <a:cubicBezTo>
                  <a:pt x="11788" y="18313"/>
                  <a:pt x="11792" y="18320"/>
                  <a:pt x="11925" y="18221"/>
                </a:cubicBezTo>
                <a:cubicBezTo>
                  <a:pt x="11985" y="18177"/>
                  <a:pt x="12025" y="18177"/>
                  <a:pt x="12045" y="18221"/>
                </a:cubicBezTo>
                <a:cubicBezTo>
                  <a:pt x="12085" y="18309"/>
                  <a:pt x="12343" y="18306"/>
                  <a:pt x="12382" y="18217"/>
                </a:cubicBezTo>
                <a:cubicBezTo>
                  <a:pt x="12404" y="18169"/>
                  <a:pt x="12432" y="18171"/>
                  <a:pt x="12475" y="18221"/>
                </a:cubicBezTo>
                <a:cubicBezTo>
                  <a:pt x="12542" y="18298"/>
                  <a:pt x="12823" y="18280"/>
                  <a:pt x="12923" y="18194"/>
                </a:cubicBezTo>
                <a:cubicBezTo>
                  <a:pt x="12957" y="18166"/>
                  <a:pt x="13010" y="18171"/>
                  <a:pt x="13042" y="18207"/>
                </a:cubicBezTo>
                <a:cubicBezTo>
                  <a:pt x="13074" y="18242"/>
                  <a:pt x="13245" y="18272"/>
                  <a:pt x="13422" y="18271"/>
                </a:cubicBezTo>
                <a:cubicBezTo>
                  <a:pt x="13744" y="18269"/>
                  <a:pt x="13746" y="18267"/>
                  <a:pt x="13746" y="18082"/>
                </a:cubicBezTo>
                <a:cubicBezTo>
                  <a:pt x="13746" y="17980"/>
                  <a:pt x="13780" y="17871"/>
                  <a:pt x="13821" y="17839"/>
                </a:cubicBezTo>
                <a:cubicBezTo>
                  <a:pt x="13889" y="17786"/>
                  <a:pt x="13889" y="17772"/>
                  <a:pt x="13821" y="17694"/>
                </a:cubicBezTo>
                <a:cubicBezTo>
                  <a:pt x="13764" y="17628"/>
                  <a:pt x="13729" y="17627"/>
                  <a:pt x="13679" y="17685"/>
                </a:cubicBezTo>
                <a:cubicBezTo>
                  <a:pt x="13629" y="17742"/>
                  <a:pt x="13583" y="17742"/>
                  <a:pt x="13494" y="17685"/>
                </a:cubicBezTo>
                <a:cubicBezTo>
                  <a:pt x="13407" y="17630"/>
                  <a:pt x="13348" y="17630"/>
                  <a:pt x="13276" y="17683"/>
                </a:cubicBezTo>
                <a:cubicBezTo>
                  <a:pt x="13209" y="17732"/>
                  <a:pt x="13167" y="17735"/>
                  <a:pt x="13147" y="17690"/>
                </a:cubicBezTo>
                <a:cubicBezTo>
                  <a:pt x="13130" y="17652"/>
                  <a:pt x="13099" y="17636"/>
                  <a:pt x="13078" y="17654"/>
                </a:cubicBezTo>
                <a:cubicBezTo>
                  <a:pt x="13057" y="17672"/>
                  <a:pt x="13001" y="17627"/>
                  <a:pt x="12952" y="17552"/>
                </a:cubicBezTo>
                <a:cubicBezTo>
                  <a:pt x="12871" y="17429"/>
                  <a:pt x="12861" y="17427"/>
                  <a:pt x="12835" y="17532"/>
                </a:cubicBezTo>
                <a:cubicBezTo>
                  <a:pt x="12817" y="17603"/>
                  <a:pt x="12745" y="17652"/>
                  <a:pt x="12642" y="17665"/>
                </a:cubicBezTo>
                <a:cubicBezTo>
                  <a:pt x="12267" y="17711"/>
                  <a:pt x="11883" y="17650"/>
                  <a:pt x="11786" y="17530"/>
                </a:cubicBezTo>
                <a:cubicBezTo>
                  <a:pt x="11740" y="17473"/>
                  <a:pt x="11626" y="17426"/>
                  <a:pt x="11533" y="17426"/>
                </a:cubicBezTo>
                <a:cubicBezTo>
                  <a:pt x="11402" y="17426"/>
                  <a:pt x="11344" y="17386"/>
                  <a:pt x="11281" y="17253"/>
                </a:cubicBezTo>
                <a:cubicBezTo>
                  <a:pt x="11232" y="17151"/>
                  <a:pt x="11216" y="17056"/>
                  <a:pt x="11242" y="17021"/>
                </a:cubicBezTo>
                <a:cubicBezTo>
                  <a:pt x="11267" y="16986"/>
                  <a:pt x="12389" y="16967"/>
                  <a:pt x="13893" y="16977"/>
                </a:cubicBezTo>
                <a:lnTo>
                  <a:pt x="16500" y="16996"/>
                </a:lnTo>
                <a:lnTo>
                  <a:pt x="16529" y="18917"/>
                </a:lnTo>
                <a:cubicBezTo>
                  <a:pt x="16545" y="19974"/>
                  <a:pt x="16561" y="21010"/>
                  <a:pt x="16565" y="21220"/>
                </a:cubicBezTo>
                <a:lnTo>
                  <a:pt x="16572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4275" y="17430"/>
                </a:moveTo>
                <a:cubicBezTo>
                  <a:pt x="14221" y="17419"/>
                  <a:pt x="14170" y="17444"/>
                  <a:pt x="14158" y="17509"/>
                </a:cubicBezTo>
                <a:cubicBezTo>
                  <a:pt x="14150" y="17554"/>
                  <a:pt x="14120" y="17693"/>
                  <a:pt x="14091" y="17816"/>
                </a:cubicBezTo>
                <a:cubicBezTo>
                  <a:pt x="14055" y="17966"/>
                  <a:pt x="14052" y="18080"/>
                  <a:pt x="14083" y="18161"/>
                </a:cubicBezTo>
                <a:cubicBezTo>
                  <a:pt x="14119" y="18252"/>
                  <a:pt x="14184" y="18282"/>
                  <a:pt x="14346" y="18277"/>
                </a:cubicBezTo>
                <a:cubicBezTo>
                  <a:pt x="14583" y="18271"/>
                  <a:pt x="14591" y="18251"/>
                  <a:pt x="14491" y="17920"/>
                </a:cubicBezTo>
                <a:cubicBezTo>
                  <a:pt x="14453" y="17794"/>
                  <a:pt x="14432" y="17692"/>
                  <a:pt x="14444" y="17692"/>
                </a:cubicBezTo>
                <a:cubicBezTo>
                  <a:pt x="14457" y="17692"/>
                  <a:pt x="14444" y="17632"/>
                  <a:pt x="14416" y="17559"/>
                </a:cubicBezTo>
                <a:cubicBezTo>
                  <a:pt x="14388" y="17486"/>
                  <a:pt x="14329" y="17440"/>
                  <a:pt x="14275" y="17430"/>
                </a:cubicBezTo>
                <a:close/>
                <a:moveTo>
                  <a:pt x="11351" y="18684"/>
                </a:moveTo>
                <a:lnTo>
                  <a:pt x="11351" y="19071"/>
                </a:lnTo>
                <a:cubicBezTo>
                  <a:pt x="11351" y="19283"/>
                  <a:pt x="11365" y="19478"/>
                  <a:pt x="11383" y="19503"/>
                </a:cubicBezTo>
                <a:cubicBezTo>
                  <a:pt x="11434" y="19574"/>
                  <a:pt x="11773" y="19554"/>
                  <a:pt x="11807" y="19478"/>
                </a:cubicBezTo>
                <a:cubicBezTo>
                  <a:pt x="11828" y="19430"/>
                  <a:pt x="11858" y="19429"/>
                  <a:pt x="11901" y="19480"/>
                </a:cubicBezTo>
                <a:cubicBezTo>
                  <a:pt x="11947" y="19532"/>
                  <a:pt x="11974" y="19532"/>
                  <a:pt x="11997" y="19480"/>
                </a:cubicBezTo>
                <a:cubicBezTo>
                  <a:pt x="12021" y="19427"/>
                  <a:pt x="12047" y="19427"/>
                  <a:pt x="12093" y="19480"/>
                </a:cubicBezTo>
                <a:cubicBezTo>
                  <a:pt x="12139" y="19532"/>
                  <a:pt x="12166" y="19532"/>
                  <a:pt x="12189" y="19480"/>
                </a:cubicBezTo>
                <a:cubicBezTo>
                  <a:pt x="12212" y="19427"/>
                  <a:pt x="12241" y="19428"/>
                  <a:pt x="12290" y="19484"/>
                </a:cubicBezTo>
                <a:cubicBezTo>
                  <a:pt x="12341" y="19543"/>
                  <a:pt x="12373" y="19544"/>
                  <a:pt x="12426" y="19484"/>
                </a:cubicBezTo>
                <a:cubicBezTo>
                  <a:pt x="12478" y="19424"/>
                  <a:pt x="12519" y="19422"/>
                  <a:pt x="12597" y="19480"/>
                </a:cubicBezTo>
                <a:cubicBezTo>
                  <a:pt x="12653" y="19521"/>
                  <a:pt x="12736" y="19535"/>
                  <a:pt x="12780" y="19509"/>
                </a:cubicBezTo>
                <a:cubicBezTo>
                  <a:pt x="12917" y="19426"/>
                  <a:pt x="12998" y="19418"/>
                  <a:pt x="13057" y="19486"/>
                </a:cubicBezTo>
                <a:cubicBezTo>
                  <a:pt x="13116" y="19553"/>
                  <a:pt x="13335" y="19540"/>
                  <a:pt x="13389" y="19465"/>
                </a:cubicBezTo>
                <a:cubicBezTo>
                  <a:pt x="13406" y="19442"/>
                  <a:pt x="13450" y="19439"/>
                  <a:pt x="13487" y="19459"/>
                </a:cubicBezTo>
                <a:cubicBezTo>
                  <a:pt x="13540" y="19487"/>
                  <a:pt x="13554" y="19407"/>
                  <a:pt x="13553" y="19073"/>
                </a:cubicBezTo>
                <a:cubicBezTo>
                  <a:pt x="13551" y="18687"/>
                  <a:pt x="13546" y="18663"/>
                  <a:pt x="13481" y="18782"/>
                </a:cubicBezTo>
                <a:cubicBezTo>
                  <a:pt x="13385" y="18957"/>
                  <a:pt x="13056" y="18971"/>
                  <a:pt x="12947" y="18805"/>
                </a:cubicBezTo>
                <a:cubicBezTo>
                  <a:pt x="12858" y="18668"/>
                  <a:pt x="12643" y="18645"/>
                  <a:pt x="12558" y="18763"/>
                </a:cubicBezTo>
                <a:cubicBezTo>
                  <a:pt x="12513" y="18825"/>
                  <a:pt x="12487" y="18825"/>
                  <a:pt x="12442" y="18763"/>
                </a:cubicBezTo>
                <a:cubicBezTo>
                  <a:pt x="12366" y="18658"/>
                  <a:pt x="12261" y="18663"/>
                  <a:pt x="12261" y="18772"/>
                </a:cubicBezTo>
                <a:cubicBezTo>
                  <a:pt x="12261" y="18819"/>
                  <a:pt x="12230" y="18917"/>
                  <a:pt x="12192" y="18987"/>
                </a:cubicBezTo>
                <a:cubicBezTo>
                  <a:pt x="12126" y="19111"/>
                  <a:pt x="12121" y="19107"/>
                  <a:pt x="12068" y="18900"/>
                </a:cubicBezTo>
                <a:cubicBezTo>
                  <a:pt x="12007" y="18663"/>
                  <a:pt x="11952" y="18626"/>
                  <a:pt x="11906" y="18792"/>
                </a:cubicBezTo>
                <a:cubicBezTo>
                  <a:pt x="11878" y="18893"/>
                  <a:pt x="11869" y="18893"/>
                  <a:pt x="11789" y="18792"/>
                </a:cubicBezTo>
                <a:cubicBezTo>
                  <a:pt x="11741" y="18733"/>
                  <a:pt x="11624" y="18684"/>
                  <a:pt x="11527" y="18684"/>
                </a:cubicBezTo>
                <a:lnTo>
                  <a:pt x="11351" y="1868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0" name="image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497" y="1294954"/>
            <a:ext cx="6073135" cy="397982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6207633" y="1449490"/>
            <a:ext cx="6414602" cy="58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57200" indent="-457200" algn="l" defTabSz="210199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First studies for the realization of the LHeC detector and perform its installation during a LHC Long Shutdown</a:t>
            </a:r>
          </a:p>
          <a:p>
            <a:pPr marL="457200" indent="-457200" algn="l" defTabSz="2101990">
              <a:spcBef>
                <a:spcPts val="6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Preliminary installation and maintenance scenarios using LHC P2 interaction region </a:t>
            </a:r>
          </a:p>
          <a:p>
            <a:pPr marL="457200" indent="-457200" algn="l" defTabSz="2101990">
              <a:spcBef>
                <a:spcPts val="6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Pre-mounting of detector and commissioning of the coil system on surface, lowering and commissioning of the detector underground. At IP2</a:t>
            </a:r>
          </a:p>
          <a:p>
            <a:pPr marL="457200" indent="-457200" algn="l" defTabSz="2101990">
              <a:spcBef>
                <a:spcPts val="6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mount detector inside L3 magnet support structure. </a:t>
            </a:r>
          </a:p>
          <a:p>
            <a:pPr marL="457200" indent="-457200" algn="l" defTabSz="2101990">
              <a:spcBef>
                <a:spcPts val="6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Time for field map of solenoid and beam-pipe bake out &amp; vacuum pumping. </a:t>
            </a:r>
          </a:p>
          <a:p>
            <a:pPr marL="457200" indent="-457200" algn="l" defTabSz="2101990">
              <a:spcBef>
                <a:spcPts val="600"/>
              </a:spcBef>
              <a:buSzPct val="100000"/>
              <a:buFont typeface="Arial"/>
              <a:buChar char="•"/>
              <a:def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Estimated total time is about  compliant with LHC  shutdown durations.</a:t>
            </a:r>
          </a:p>
        </p:txBody>
      </p:sp>
      <p:pic>
        <p:nvPicPr>
          <p:cNvPr id="292" name="image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5448" y="266417"/>
            <a:ext cx="1020517" cy="59831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4996631" y="8881198"/>
            <a:ext cx="1815367" cy="42214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Courtesy A. Gaddi</a:t>
            </a:r>
          </a:p>
        </p:txBody>
      </p:sp>
      <p:sp>
        <p:nvSpPr>
          <p:cNvPr id="294" name="Shape 294"/>
          <p:cNvSpPr/>
          <p:nvPr/>
        </p:nvSpPr>
        <p:spPr>
          <a:xfrm>
            <a:off x="2309085" y="317500"/>
            <a:ext cx="1058743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0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FCC-he Detector Segmenting/CMS-like-Install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ubTitle" idx="4294967295"/>
          </p:nvPr>
        </p:nvSpPr>
        <p:spPr>
          <a:xfrm>
            <a:off x="260648" y="1195205"/>
            <a:ext cx="8148997" cy="8382289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/>
          <a:p>
            <a:pPr algn="l" defTabSz="650240">
              <a:lnSpc>
                <a:spcPct val="80000"/>
              </a:lnSpc>
              <a:spcBef>
                <a:spcPts val="700"/>
              </a:spcBef>
              <a:buFont typeface="Arial"/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Beam Energies: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7 TeV p vs 60 GeV e</a:t>
            </a:r>
            <a:r>
              <a:rPr baseline="30533"/>
              <a:t>± </a:t>
            </a:r>
            <a:r>
              <a:t>   (LHeC</a:t>
            </a:r>
            <a:r>
              <a:rPr sz="1400"/>
              <a:t>(ERL)</a:t>
            </a:r>
            <a:r>
              <a:t>) 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50 TeV p vs 60 GeV e</a:t>
            </a:r>
            <a:r>
              <a:rPr baseline="30533"/>
              <a:t>±  </a:t>
            </a:r>
            <a:r>
              <a:t>(FCC-h vs LHeC</a:t>
            </a:r>
            <a:r>
              <a:rPr sz="1400"/>
              <a:t>(ERL)</a:t>
            </a:r>
            <a:r>
              <a:t>)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50 TeV p vs 50-175 GeV e</a:t>
            </a:r>
            <a:r>
              <a:rPr baseline="30533"/>
              <a:t>±</a:t>
            </a:r>
            <a:r>
              <a:t> (FCC-h vs FCC-e)</a:t>
            </a:r>
          </a:p>
          <a:p>
            <a:pPr algn="l" defTabSz="650240">
              <a:lnSpc>
                <a:spcPct val="80000"/>
              </a:lnSpc>
              <a:spcBef>
                <a:spcPts val="700"/>
              </a:spcBef>
              <a:buFont typeface="Arial"/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Data Taking: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Concurrent running with FCC-hh (pp)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i.e. 3 beams interaction region: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e</a:t>
            </a:r>
            <a:r>
              <a:rPr baseline="30538"/>
              <a:t>± </a:t>
            </a:r>
            <a:r>
              <a:t>p  plus counter-rotating spectator p beam</a:t>
            </a:r>
          </a:p>
          <a:p>
            <a:pPr algn="l" defTabSz="650240">
              <a:lnSpc>
                <a:spcPct val="80000"/>
              </a:lnSpc>
              <a:spcBef>
                <a:spcPts val="700"/>
              </a:spcBef>
              <a:buFont typeface="Arial"/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Bunch Spacing: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LHeC: 25 ns (LHC) bunch spacing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FCC-hh: 25 ns (5 ns?) 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25 ns: similar constraints </a:t>
            </a:r>
            <a:r>
              <a:rPr sz="2400"/>
              <a:t>(electron head-on steering)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5 ns: problematic for parasitic interactions                                       </a:t>
            </a:r>
            <a:r>
              <a:rPr sz="2400"/>
              <a:t>(higher B field required)</a:t>
            </a:r>
          </a:p>
          <a:p>
            <a:pPr algn="l" defTabSz="650240">
              <a:lnSpc>
                <a:spcPct val="80000"/>
              </a:lnSpc>
              <a:spcBef>
                <a:spcPts val="700"/>
              </a:spcBef>
              <a:buFont typeface="Arial"/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Instantaneous Luminosity: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LHeC:  up to 10</a:t>
            </a:r>
            <a:r>
              <a:rPr baseline="30533"/>
              <a:t>34 </a:t>
            </a:r>
            <a:r>
              <a:t>cm</a:t>
            </a:r>
            <a:r>
              <a:rPr baseline="30533"/>
              <a:t>-2</a:t>
            </a:r>
            <a:r>
              <a:t>s</a:t>
            </a:r>
            <a:r>
              <a:rPr baseline="30533"/>
              <a:t>-1 </a:t>
            </a:r>
            <a:r>
              <a:t> </a:t>
            </a:r>
            <a:r>
              <a:rPr sz="2200"/>
              <a:t>(i.e pileup ~ 0.2)</a:t>
            </a:r>
            <a:endParaRPr sz="3200"/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FCC-he: O(10</a:t>
            </a:r>
            <a:r>
              <a:rPr baseline="30533"/>
              <a:t>34</a:t>
            </a:r>
            <a:r>
              <a:t>) cm</a:t>
            </a:r>
            <a:r>
              <a:rPr baseline="30533"/>
              <a:t>-2</a:t>
            </a:r>
            <a:r>
              <a:t>s</a:t>
            </a:r>
            <a:r>
              <a:rPr baseline="30533"/>
              <a:t>-1</a:t>
            </a:r>
            <a:r>
              <a:t> </a:t>
            </a:r>
            <a:r>
              <a:rPr sz="2200"/>
              <a:t>(i.e. max pileup ~1)</a:t>
            </a:r>
          </a:p>
        </p:txBody>
      </p:sp>
      <p:pic>
        <p:nvPicPr>
          <p:cNvPr id="41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0117" y="1390152"/>
            <a:ext cx="4305624" cy="3842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" name="Group 45"/>
          <p:cNvGrpSpPr/>
          <p:nvPr/>
        </p:nvGrpSpPr>
        <p:grpSpPr>
          <a:xfrm>
            <a:off x="8648966" y="5176047"/>
            <a:ext cx="4333566" cy="3459987"/>
            <a:chOff x="0" y="0"/>
            <a:chExt cx="4333565" cy="3459986"/>
          </a:xfrm>
        </p:grpSpPr>
        <p:pic>
          <p:nvPicPr>
            <p:cNvPr id="42" name="image1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333566" cy="3459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age1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6159" t="9991" r="12618"/>
            <a:stretch>
              <a:fillRect/>
            </a:stretch>
          </p:blipFill>
          <p:spPr>
            <a:xfrm>
              <a:off x="3683281" y="349169"/>
              <a:ext cx="52671" cy="3110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age1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6159" t="9991" r="12618"/>
            <a:stretch>
              <a:fillRect/>
            </a:stretch>
          </p:blipFill>
          <p:spPr>
            <a:xfrm>
              <a:off x="3771138" y="349169"/>
              <a:ext cx="52672" cy="3110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" name="image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7417" y="8587097"/>
            <a:ext cx="4354092" cy="823212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>
            <a:off x="3570163" y="146050"/>
            <a:ext cx="58644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defRPr sz="62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From LHeC to FCC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ubTitle" idx="4294967295"/>
          </p:nvPr>
        </p:nvSpPr>
        <p:spPr>
          <a:xfrm>
            <a:off x="400348" y="1232745"/>
            <a:ext cx="12507297" cy="7818195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/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790">
                <a:latin typeface="Calibri"/>
                <a:ea typeface="Calibri"/>
                <a:cs typeface="Calibri"/>
                <a:sym typeface="Calibri"/>
              </a:defRPr>
            </a:pPr>
            <a:r>
              <a:t>Nominal case: 60 GeV ERL electron beam against the hadron beams.</a:t>
            </a:r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1302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79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e-p (as of March 2016):</a:t>
            </a:r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79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79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79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LHeC e-Pb:</a:t>
            </a:r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latin typeface="Calibri"/>
                <a:ea typeface="Calibri"/>
                <a:cs typeface="Calibri"/>
                <a:sym typeface="Calibri"/>
              </a:defRPr>
            </a:pPr>
            <a:r>
              <a:t>N</a:t>
            </a:r>
            <a:r>
              <a:rPr baseline="-20982"/>
              <a:t>Pb</a:t>
            </a:r>
            <a:r>
              <a:t>=7×10</a:t>
            </a:r>
            <a:r>
              <a:rPr baseline="30422"/>
              <a:t>7</a:t>
            </a:r>
            <a:r>
              <a:t>/bunch (2012 values) ⇒ ~0.1 fb</a:t>
            </a:r>
            <a:r>
              <a:rPr baseline="30422"/>
              <a:t>-1</a:t>
            </a:r>
            <a:r>
              <a:t>/month</a:t>
            </a:r>
          </a:p>
          <a:p>
            <a:pPr marL="788850" lvl="1" indent="-363654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41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</a:t>
            </a:r>
            <a:r>
              <a:rPr baseline="-20929"/>
              <a:t>eN</a:t>
            </a:r>
            <a:r>
              <a:t> =  9 x 10</a:t>
            </a:r>
            <a:r>
              <a:rPr baseline="30428"/>
              <a:t>31</a:t>
            </a:r>
            <a:r>
              <a:t> cm</a:t>
            </a:r>
            <a:r>
              <a:rPr baseline="30428"/>
              <a:t>-2</a:t>
            </a:r>
            <a:r>
              <a:t> s</a:t>
            </a:r>
            <a:r>
              <a:rPr baseline="30428"/>
              <a:t>-1</a:t>
            </a:r>
            <a:r>
              <a:t> (Nominal Pb) </a:t>
            </a:r>
            <a:r>
              <a:rPr>
                <a:solidFill>
                  <a:srgbClr val="C00000"/>
                </a:solidFill>
              </a:rPr>
              <a:t>(*)</a:t>
            </a:r>
          </a:p>
          <a:p>
            <a:pPr marL="788850" lvl="1" indent="-363654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41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</a:t>
            </a:r>
            <a:r>
              <a:rPr baseline="-20929"/>
              <a:t>eN </a:t>
            </a:r>
            <a:r>
              <a:t> = 1.6 x 10</a:t>
            </a:r>
            <a:r>
              <a:rPr baseline="30428"/>
              <a:t>32</a:t>
            </a:r>
            <a:r>
              <a:t> cm</a:t>
            </a:r>
            <a:r>
              <a:rPr baseline="30428"/>
              <a:t>-2</a:t>
            </a:r>
            <a:r>
              <a:t> s</a:t>
            </a:r>
            <a:r>
              <a:rPr baseline="30428"/>
              <a:t>-1</a:t>
            </a:r>
            <a:r>
              <a:t> (Ultimate Pb)</a:t>
            </a:r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(*) Pb numbers ~ 3 times higher with updated Pb parameters</a:t>
            </a:r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046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604723">
              <a:lnSpc>
                <a:spcPct val="80000"/>
              </a:lnSpc>
              <a:spcBef>
                <a:spcPts val="600"/>
              </a:spcBef>
              <a:buFont typeface="Arial"/>
              <a:defRPr sz="279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FCC-he:</a:t>
            </a:r>
          </a:p>
          <a:p>
            <a:pPr marL="434859" indent="-434859" algn="l" defTabSz="604723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790">
                <a:latin typeface="Calibri"/>
                <a:ea typeface="Calibri"/>
                <a:cs typeface="Calibri"/>
                <a:sym typeface="Calibri"/>
              </a:defRPr>
            </a:pPr>
            <a:r>
              <a:t>Crude estimates: (N</a:t>
            </a:r>
            <a:r>
              <a:rPr baseline="-20982"/>
              <a:t>Pb</a:t>
            </a:r>
            <a:r>
              <a:t>=2×10</a:t>
            </a:r>
            <a:r>
              <a:rPr baseline="30422"/>
              <a:t>8</a:t>
            </a:r>
            <a:r>
              <a:t>/bunch - 2016 values) and rescaling hadron parameters only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rPr>
                <a:solidFill>
                  <a:srgbClr val="C00000"/>
                </a:solidFill>
              </a:rPr>
              <a:t>L</a:t>
            </a:r>
            <a:r>
              <a:rPr baseline="-20982">
                <a:solidFill>
                  <a:srgbClr val="C00000"/>
                </a:solidFill>
              </a:rPr>
              <a:t>eN</a:t>
            </a:r>
            <a:r>
              <a:rPr>
                <a:solidFill>
                  <a:srgbClr val="C00000"/>
                </a:solidFill>
              </a:rPr>
              <a:t>=3×10</a:t>
            </a:r>
            <a:r>
              <a:rPr baseline="30422">
                <a:solidFill>
                  <a:srgbClr val="C00000"/>
                </a:solidFill>
              </a:rPr>
              <a:t>33</a:t>
            </a:r>
            <a:r>
              <a:rPr>
                <a:solidFill>
                  <a:srgbClr val="C00000"/>
                </a:solidFill>
              </a:rPr>
              <a:t> cm</a:t>
            </a:r>
            <a:r>
              <a:rPr baseline="30422">
                <a:solidFill>
                  <a:srgbClr val="C00000"/>
                </a:solidFill>
              </a:rPr>
              <a:t>-2</a:t>
            </a:r>
            <a:r>
              <a:rPr>
                <a:solidFill>
                  <a:srgbClr val="C00000"/>
                </a:solidFill>
              </a:rPr>
              <a:t>s</a:t>
            </a:r>
            <a:r>
              <a:rPr baseline="30422">
                <a:solidFill>
                  <a:srgbClr val="C00000"/>
                </a:solidFill>
              </a:rPr>
              <a:t>-1</a:t>
            </a:r>
            <a:r>
              <a:rPr>
                <a:solidFill>
                  <a:srgbClr val="C00000"/>
                </a:solidFill>
              </a:rPr>
              <a:t> ~4 fb</a:t>
            </a:r>
            <a:r>
              <a:rPr baseline="30422">
                <a:solidFill>
                  <a:srgbClr val="C00000"/>
                </a:solidFill>
              </a:rPr>
              <a:t>-1</a:t>
            </a:r>
            <a:r>
              <a:rPr>
                <a:solidFill>
                  <a:srgbClr val="C00000"/>
                </a:solidFill>
              </a:rPr>
              <a:t> /month </a:t>
            </a:r>
            <a:r>
              <a:t>(J. Jowett).</a:t>
            </a:r>
          </a:p>
        </p:txBody>
      </p:sp>
      <p:pic>
        <p:nvPicPr>
          <p:cNvPr id="50" name="image21.png"/>
          <p:cNvPicPr>
            <a:picLocks noChangeAspect="1"/>
          </p:cNvPicPr>
          <p:nvPr/>
        </p:nvPicPr>
        <p:blipFill>
          <a:blip r:embed="rId2">
            <a:extLst/>
          </a:blip>
          <a:srcRect l="6149" t="16656" r="8140"/>
          <a:stretch>
            <a:fillRect/>
          </a:stretch>
        </p:blipFill>
        <p:spPr>
          <a:xfrm>
            <a:off x="4353380" y="1746714"/>
            <a:ext cx="8160421" cy="3742198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7512610" y="6238054"/>
            <a:ext cx="4870499" cy="541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pPr marL="838200" lvl="1" indent="-381000" algn="l" defTabSz="650240">
              <a:spcBef>
                <a:spcPts val="600"/>
              </a:spcBef>
              <a:buSzPct val="100000"/>
              <a:buFont typeface="Arial"/>
              <a:buChar char="–"/>
              <a:defRPr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</a:t>
            </a:r>
            <a:r>
              <a:rPr baseline="-20250"/>
              <a:t>eD</a:t>
            </a:r>
            <a:r>
              <a:t>= 3 x 10</a:t>
            </a:r>
            <a:r>
              <a:rPr baseline="30500"/>
              <a:t>31</a:t>
            </a:r>
            <a:r>
              <a:t> cm</a:t>
            </a:r>
            <a:r>
              <a:rPr baseline="30500"/>
              <a:t>-2</a:t>
            </a:r>
            <a:r>
              <a:t> s</a:t>
            </a:r>
            <a:r>
              <a:rPr baseline="30500"/>
              <a:t>-1</a:t>
            </a:r>
            <a:r>
              <a:t> (eD)</a:t>
            </a:r>
          </a:p>
        </p:txBody>
      </p:sp>
      <p:pic>
        <p:nvPicPr>
          <p:cNvPr id="52" name="image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147" y="2521265"/>
            <a:ext cx="4087700" cy="1039758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>
            <a:off x="2894360" y="146050"/>
            <a:ext cx="641119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defRPr sz="62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Ep/eA Luminosities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ubTitle" idx="4294967295"/>
          </p:nvPr>
        </p:nvSpPr>
        <p:spPr>
          <a:xfrm>
            <a:off x="260647" y="1399063"/>
            <a:ext cx="12507298" cy="7650575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/>
          <a:p>
            <a:pPr algn="l" defTabSz="650240">
              <a:lnSpc>
                <a:spcPct val="80000"/>
              </a:lnSpc>
              <a:spcBef>
                <a:spcPts val="900"/>
              </a:spcBef>
              <a:buFont typeface="Arial"/>
              <a:defRPr sz="3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FCC-he: </a:t>
            </a:r>
            <a:r>
              <a:rPr sz="3000" b="0">
                <a:solidFill>
                  <a:srgbClr val="000000"/>
                </a:solidFill>
              </a:rPr>
              <a:t>Utilize the LHeC design study to describe baseline ep/A option.</a:t>
            </a:r>
            <a:endParaRPr sz="3000"/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Emphasis: 3 TeV physics; IR and Detector; synchronous ep-pp operation.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Open to other configurations and new physics developments</a:t>
            </a:r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Caveats: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Interaction region not yet well defined</a:t>
            </a:r>
          </a:p>
          <a:p>
            <a:pPr marL="1228725" lvl="2" indent="-314325" algn="l" defTabSz="65024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Need specifications/simulations to allow for detector concept or design</a:t>
            </a:r>
          </a:p>
          <a:p>
            <a:pPr marL="1228725" lvl="2" indent="-314325" algn="l" defTabSz="65024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Optics, beam-pipe, B Fields, masks, synchrotron radiation estimations.</a:t>
            </a:r>
          </a:p>
          <a:p>
            <a:pPr marL="852853" lvl="1" indent="-395653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Preliminary and practical approach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Start from LHeC CDR design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Adapt existing d</a:t>
            </a:r>
            <a:r>
              <a:rPr>
                <a:solidFill>
                  <a:srgbClr val="000000"/>
                </a:solidFill>
              </a:rPr>
              <a:t>etector (energies, resolutions) to larger beam energies (larger c.m.s. energy, larger forward boost, wider kinematic space) </a:t>
            </a:r>
            <a:r>
              <a:t>and the physics reach and scope</a:t>
            </a:r>
          </a:p>
          <a:p>
            <a:pPr marL="857250" lvl="1" indent="-400050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467590" indent="-467590" algn="l" defTabSz="650240">
              <a:lnSpc>
                <a:spcPct val="80000"/>
              </a:lnSpc>
              <a:spcBef>
                <a:spcPts val="700"/>
              </a:spcBef>
              <a:buSzPct val="100000"/>
              <a:buFont typeface="Arial"/>
              <a:buChar char="•"/>
              <a:defRPr sz="3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Aim at an update of the CDR (LHeC+ FCC-he) by 2018 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Establish interaction region/ Machine detector interface. 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Focus on Software simulations, follow detector technologies R&amp;D </a:t>
            </a:r>
          </a:p>
          <a:p>
            <a:pPr marL="848226" lvl="1" indent="-391026" algn="l" defTabSz="65024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–"/>
              <a:defRPr sz="2600">
                <a:latin typeface="Calibri"/>
                <a:ea typeface="Calibri"/>
                <a:cs typeface="Calibri"/>
                <a:sym typeface="Calibri"/>
              </a:defRPr>
            </a:pPr>
            <a:r>
              <a:t>Key aspect: Manpower, Synergies with other FCC projects</a:t>
            </a:r>
          </a:p>
        </p:txBody>
      </p:sp>
      <p:sp>
        <p:nvSpPr>
          <p:cNvPr id="56" name="Shape 56"/>
          <p:cNvSpPr/>
          <p:nvPr/>
        </p:nvSpPr>
        <p:spPr>
          <a:xfrm>
            <a:off x="3456075" y="146050"/>
            <a:ext cx="528776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defRPr sz="62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FCC-he Baseline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8" y="225339"/>
            <a:ext cx="12570035" cy="94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10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4"/>
          <p:cNvGrpSpPr/>
          <p:nvPr/>
        </p:nvGrpSpPr>
        <p:grpSpPr>
          <a:xfrm>
            <a:off x="-96070" y="336550"/>
            <a:ext cx="9551816" cy="6324600"/>
            <a:chOff x="0" y="0"/>
            <a:chExt cx="9551814" cy="6324600"/>
          </a:xfrm>
        </p:grpSpPr>
        <p:pic>
          <p:nvPicPr>
            <p:cNvPr id="72" name="fhe60_e_jet_kin_lox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551815" cy="63246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73" name="Shape 73"/>
            <p:cNvSpPr/>
            <p:nvPr/>
          </p:nvSpPr>
          <p:spPr>
            <a:xfrm rot="16200000">
              <a:off x="3653104" y="3838252"/>
              <a:ext cx="709130" cy="22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900" b="1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</a:t>
              </a:r>
              <a:r>
                <a:rPr baseline="-5999"/>
                <a:t>h </a:t>
              </a:r>
              <a:r>
                <a:t>= 10000</a:t>
              </a:r>
            </a:p>
          </p:txBody>
        </p:sp>
      </p:grpSp>
      <p:sp>
        <p:nvSpPr>
          <p:cNvPr id="75" name="Shape 75"/>
          <p:cNvSpPr/>
          <p:nvPr/>
        </p:nvSpPr>
        <p:spPr>
          <a:xfrm>
            <a:off x="660400" y="9093200"/>
            <a:ext cx="10007600" cy="406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0836FF"/>
                </a:solidFill>
              </a:rPr>
              <a:t>Ring-Ring</a:t>
            </a:r>
            <a:r>
              <a:t>: </a:t>
            </a:r>
            <a:r>
              <a:rPr sz="1700"/>
              <a:t>max     e</a:t>
            </a:r>
            <a:r>
              <a:rPr sz="1700" baseline="31999"/>
              <a:t>∓ </a:t>
            </a:r>
            <a:r>
              <a:rPr sz="1700"/>
              <a:t>at 175 GeV   on   p/A at 50 TeV </a:t>
            </a:r>
          </a:p>
        </p:txBody>
      </p:sp>
      <p:sp>
        <p:nvSpPr>
          <p:cNvPr id="76" name="Shape 76"/>
          <p:cNvSpPr/>
          <p:nvPr/>
        </p:nvSpPr>
        <p:spPr>
          <a:xfrm>
            <a:off x="596900" y="5080000"/>
            <a:ext cx="10490200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4572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0836FF"/>
                </a:solidFill>
              </a:rPr>
              <a:t>Linac-Ring</a:t>
            </a:r>
            <a:r>
              <a:t>:   </a:t>
            </a:r>
            <a:r>
              <a:rPr sz="1700"/>
              <a:t>LHeC ERL  e</a:t>
            </a:r>
            <a:r>
              <a:rPr sz="1700" baseline="31999"/>
              <a:t>∓ </a:t>
            </a:r>
            <a:r>
              <a:rPr sz="1700"/>
              <a:t>at  60 GeV on p/A at 50 TeV  (i.e. Pb at 20TeV (=50 x 82/207) 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-50800" y="4343350"/>
            <a:ext cx="9515243" cy="6337301"/>
            <a:chOff x="0" y="0"/>
            <a:chExt cx="9515242" cy="6337300"/>
          </a:xfrm>
        </p:grpSpPr>
        <p:pic>
          <p:nvPicPr>
            <p:cNvPr id="77" name="fhe175_e_jet_kin_hiQ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515243" cy="63373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78" name="Shape 78"/>
            <p:cNvSpPr/>
            <p:nvPr/>
          </p:nvSpPr>
          <p:spPr>
            <a:xfrm rot="16200000">
              <a:off x="8364911" y="3930539"/>
              <a:ext cx="907406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200" b="1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</a:t>
              </a:r>
              <a:r>
                <a:rPr baseline="-5999"/>
                <a:t>h </a:t>
              </a:r>
              <a:r>
                <a:t>= 40000</a:t>
              </a:r>
            </a:p>
          </p:txBody>
        </p:sp>
      </p:grpSp>
      <p:sp>
        <p:nvSpPr>
          <p:cNvPr id="80" name="Shape 80"/>
          <p:cNvSpPr/>
          <p:nvPr/>
        </p:nvSpPr>
        <p:spPr>
          <a:xfrm>
            <a:off x="9169400" y="2933700"/>
            <a:ext cx="3962400" cy="613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Forward calorimeter containment </a:t>
            </a:r>
            <a:br/>
            <a:r>
              <a:t>up to few 10</a:t>
            </a:r>
            <a:r>
              <a:rPr baseline="31999"/>
              <a:t>th</a:t>
            </a:r>
            <a:r>
              <a:t>TeV down to 1</a:t>
            </a:r>
            <a:r>
              <a:rPr baseline="31999"/>
              <a:t>0</a:t>
            </a:r>
            <a:r>
              <a:t> </a:t>
            </a:r>
            <a:br/>
            <a:r>
              <a:t>→ </a:t>
            </a:r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~doubling the calorimeter depth compared to LHeC</a:t>
            </a:r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57799" algn="l" defTabSz="1295400">
              <a:spcBef>
                <a:spcPts val="700"/>
              </a:spcBef>
              <a:defRPr sz="1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Kinematic coverage can also be achieved by lowering E</a:t>
            </a:r>
            <a:r>
              <a:rPr baseline="-5999"/>
              <a:t>e</a:t>
            </a:r>
            <a:r>
              <a:t> </a:t>
            </a:r>
            <a:br/>
            <a:r>
              <a:t>(goes squared to lower Q</a:t>
            </a:r>
            <a:r>
              <a:rPr baseline="31999"/>
              <a:t>2</a:t>
            </a:r>
            <a:r>
              <a:t>)</a:t>
            </a:r>
            <a:br/>
            <a:r>
              <a:t>and </a:t>
            </a:r>
            <a:br/>
            <a:r>
              <a:t>lowering E</a:t>
            </a:r>
            <a:r>
              <a:rPr baseline="-5999"/>
              <a:t>p</a:t>
            </a:r>
            <a:r>
              <a:t> (accesses larger x)</a:t>
            </a:r>
            <a:br/>
            <a:r>
              <a:t/>
            </a:r>
            <a:br/>
            <a:r>
              <a:t/>
            </a:r>
            <a:br/>
            <a:r>
              <a:t>e/A interactions - splash of particles produced - to be measured</a:t>
            </a:r>
          </a:p>
        </p:txBody>
      </p:sp>
      <p:sp>
        <p:nvSpPr>
          <p:cNvPr id="81" name="Shape 81"/>
          <p:cNvSpPr/>
          <p:nvPr/>
        </p:nvSpPr>
        <p:spPr>
          <a:xfrm>
            <a:off x="4145300" y="2686539"/>
            <a:ext cx="5000931" cy="79985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 flipV="1">
            <a:off x="8890118" y="3493255"/>
            <a:ext cx="244387" cy="307019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2262616" y="253999"/>
            <a:ext cx="1033925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 Kinematic Range (low x; high Q</a:t>
            </a:r>
            <a:r>
              <a:rPr baseline="31999"/>
              <a:t>2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2262616" y="253999"/>
            <a:ext cx="1033925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Baseline Electron Beam Configuration*)</a:t>
            </a:r>
          </a:p>
        </p:txBody>
      </p:sp>
      <p:sp>
        <p:nvSpPr>
          <p:cNvPr id="86" name="Shape 86"/>
          <p:cNvSpPr>
            <a:spLocks noGrp="1"/>
          </p:cNvSpPr>
          <p:nvPr>
            <p:ph type="subTitle" idx="4294967295"/>
          </p:nvPr>
        </p:nvSpPr>
        <p:spPr>
          <a:xfrm>
            <a:off x="1208683" y="2666673"/>
            <a:ext cx="10587434" cy="5868054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/>
          <a:p>
            <a:pPr algn="l" defTabSz="457200">
              <a:lnSpc>
                <a:spcPct val="80000"/>
              </a:lnSpc>
              <a:spcBef>
                <a:spcPts val="600"/>
              </a:spcBef>
              <a:buFont typeface="Arial"/>
              <a:defRPr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FCC-he: </a:t>
            </a:r>
            <a:r>
              <a:rPr sz="2200" b="0">
                <a:solidFill>
                  <a:srgbClr val="000000"/>
                </a:solidFill>
              </a:rPr>
              <a:t>Utilize the LHeC design study to describe baseline ep/A option.</a:t>
            </a:r>
            <a:endParaRPr sz="2200"/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Emphasis: 3 TeV physics; IR and Detector; synchronous ep-pp operation.</a:t>
            </a:r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Open to other configurations and new physics developments</a:t>
            </a:r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Caveats: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Interaction region not yet well defined</a:t>
            </a:r>
          </a:p>
          <a:p>
            <a:pPr marL="1143000" lvl="2" indent="-228600" algn="l" defTabSz="4572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Need specifications/simulations to allow for detector concept or design</a:t>
            </a:r>
          </a:p>
          <a:p>
            <a:pPr marL="1143000" lvl="2" indent="-228600" algn="l" defTabSz="457200">
              <a:lnSpc>
                <a:spcPct val="80000"/>
              </a:lnSpc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Optics, beam-pipe, B Fields, masks, synchrotron radiation estimations.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3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Preliminary and practical approach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Start from LHeC CDR design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Adapt existing d</a:t>
            </a:r>
            <a:r>
              <a:rPr>
                <a:solidFill>
                  <a:srgbClr val="000000"/>
                </a:solidFill>
              </a:rPr>
              <a:t>etector (energies, resolutions) to larger beam energies (larger c.m.s. energy, larger forward boost, wider kinematic space) </a:t>
            </a:r>
            <a:r>
              <a:t>and the physics reach and scope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342900" indent="-342900" algn="l" defTabSz="457200">
              <a:lnSpc>
                <a:spcPct val="80000"/>
              </a:lnSpc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Aim at an update of the CDR (LHeC+ FCC-he) by 2018 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Establish interaction region/ Machine detector interface. 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Focus on Software simulations, follow detector technologies R&amp;D </a:t>
            </a:r>
          </a:p>
          <a:p>
            <a:pPr marL="742950" lvl="1" indent="-285750" algn="l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–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Key aspect: Manpower, Synergies with other FCC projects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614520" y="1718137"/>
            <a:ext cx="12036325" cy="5759026"/>
            <a:chOff x="0" y="0"/>
            <a:chExt cx="12296891" cy="6317325"/>
          </a:xfrm>
        </p:grpSpPr>
        <p:pic>
          <p:nvPicPr>
            <p:cNvPr id="58" name="image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296892" cy="6317326"/>
            </a:xfrm>
            <a:prstGeom prst="rect">
              <a:avLst/>
            </a:prstGeom>
            <a:ln w="12700" cap="flat">
              <a:solidFill>
                <a:srgbClr val="A6A6A6"/>
              </a:solidFill>
              <a:prstDash val="solid"/>
              <a:round/>
            </a:ln>
            <a:effectLst/>
          </p:spPr>
        </p:pic>
        <p:pic>
          <p:nvPicPr>
            <p:cNvPr id="59" name="LHeC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85483" y="3971363"/>
              <a:ext cx="3263525" cy="1035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" name="Shape 60"/>
            <p:cNvSpPr/>
            <p:nvPr/>
          </p:nvSpPr>
          <p:spPr>
            <a:xfrm>
              <a:off x="11451582" y="3858467"/>
              <a:ext cx="23697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h</a:t>
              </a:r>
            </a:p>
          </p:txBody>
        </p:sp>
        <p:sp>
          <p:nvSpPr>
            <p:cNvPr id="61" name="Shape 61"/>
            <p:cNvSpPr/>
            <p:nvPr/>
          </p:nvSpPr>
          <p:spPr>
            <a:xfrm>
              <a:off x="11451582" y="4252167"/>
              <a:ext cx="23697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h</a:t>
              </a:r>
            </a:p>
          </p:txBody>
        </p:sp>
        <p:sp>
          <p:nvSpPr>
            <p:cNvPr id="62" name="Shape 62"/>
            <p:cNvSpPr/>
            <p:nvPr/>
          </p:nvSpPr>
          <p:spPr>
            <a:xfrm>
              <a:off x="9851382" y="3807667"/>
              <a:ext cx="305285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e</a:t>
              </a:r>
              <a:r>
                <a:rPr baseline="31999"/>
                <a:t>±</a:t>
              </a:r>
            </a:p>
          </p:txBody>
        </p:sp>
        <p:sp>
          <p:nvSpPr>
            <p:cNvPr id="63" name="Shape 63"/>
            <p:cNvSpPr/>
            <p:nvPr/>
          </p:nvSpPr>
          <p:spPr>
            <a:xfrm flipH="1">
              <a:off x="11206387" y="4099228"/>
              <a:ext cx="231794" cy="492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 flipV="1">
              <a:off x="11664035" y="4351742"/>
              <a:ext cx="230899" cy="5330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10046542" y="4111699"/>
              <a:ext cx="343962" cy="223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67" name="Shape 67"/>
          <p:cNvSpPr/>
          <p:nvPr/>
        </p:nvSpPr>
        <p:spPr>
          <a:xfrm>
            <a:off x="797943" y="8818626"/>
            <a:ext cx="3522698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*) LHeC CDR, arXiv:1206.2913</a:t>
            </a:r>
          </a:p>
        </p:txBody>
      </p:sp>
      <p:sp>
        <p:nvSpPr>
          <p:cNvPr id="68" name="Shape 68"/>
          <p:cNvSpPr/>
          <p:nvPr/>
        </p:nvSpPr>
        <p:spPr>
          <a:xfrm>
            <a:off x="2262616" y="253999"/>
            <a:ext cx="1033925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Baseline Electron Beam Configuration*)</a:t>
            </a:r>
          </a:p>
        </p:txBody>
      </p:sp>
      <p:sp>
        <p:nvSpPr>
          <p:cNvPr id="69" name="Shape 69"/>
          <p:cNvSpPr/>
          <p:nvPr/>
        </p:nvSpPr>
        <p:spPr>
          <a:xfrm>
            <a:off x="10853036" y="5284505"/>
            <a:ext cx="105973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650240"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 beam IR</a:t>
            </a:r>
          </a:p>
        </p:txBody>
      </p:sp>
      <p:sp>
        <p:nvSpPr>
          <p:cNvPr id="70" name="Shape 70"/>
          <p:cNvSpPr/>
          <p:nvPr/>
        </p:nvSpPr>
        <p:spPr>
          <a:xfrm flipH="1">
            <a:off x="9005052" y="5473700"/>
            <a:ext cx="174734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12232" y="7658233"/>
            <a:ext cx="12597701" cy="933589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For</a:t>
            </a:r>
            <a:r>
              <a:rPr lang="en-US" sz="1800" b="1" dirty="0" smtClean="0">
                <a:solidFill>
                  <a:schemeClr val="tx1"/>
                </a:solidFill>
              </a:rPr>
              <a:t> cost, development and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physics reasons, the </a:t>
            </a:r>
            <a:r>
              <a:rPr lang="en-US" sz="1800" b="1" dirty="0" err="1" smtClean="0">
                <a:solidFill>
                  <a:schemeClr val="tx1"/>
                </a:solidFill>
              </a:rPr>
              <a:t>LHeC</a:t>
            </a:r>
            <a:r>
              <a:rPr lang="en-US" sz="1800" b="1" dirty="0" smtClean="0">
                <a:solidFill>
                  <a:schemeClr val="tx1"/>
                </a:solidFill>
              </a:rPr>
              <a:t> ERL is adopted as the FCC-eh baseline. It is possible that physics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chemeClr val="tx1"/>
                </a:solidFill>
              </a:rPr>
              <a:t>at high masses (LQs as a prominent example) demands </a:t>
            </a:r>
            <a:r>
              <a:rPr lang="en-US" sz="1800" b="1" dirty="0" err="1" smtClean="0">
                <a:solidFill>
                  <a:schemeClr val="tx1"/>
                </a:solidFill>
              </a:rPr>
              <a:t>E</a:t>
            </a:r>
            <a:r>
              <a:rPr lang="en-US" sz="1800" b="1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1800" b="1" dirty="0" smtClean="0">
                <a:solidFill>
                  <a:schemeClr val="tx1"/>
                </a:solidFill>
              </a:rPr>
              <a:t> to much exceed 60 </a:t>
            </a:r>
            <a:r>
              <a:rPr lang="en-US" sz="1800" b="1" dirty="0" err="1" smtClean="0">
                <a:solidFill>
                  <a:schemeClr val="tx1"/>
                </a:solidFill>
              </a:rPr>
              <a:t>GeV</a:t>
            </a:r>
            <a:r>
              <a:rPr lang="en-US" sz="1800" b="1" dirty="0" smtClean="0">
                <a:solidFill>
                  <a:schemeClr val="tx1"/>
                </a:solidFill>
              </a:rPr>
              <a:t>. Then the FCC-eh cost approached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chemeClr val="tx1"/>
                </a:solidFill>
              </a:rPr>
              <a:t>a much higher target than hitherto assumed and the configuration and physics change substantially. 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subTitle" idx="4294967295"/>
          </p:nvPr>
        </p:nvSpPr>
        <p:spPr>
          <a:xfrm>
            <a:off x="514350" y="1731635"/>
            <a:ext cx="11976101" cy="7169042"/>
          </a:xfrm>
          <a:prstGeom prst="rect">
            <a:avLst/>
          </a:prstGeom>
        </p:spPr>
        <p:txBody>
          <a:bodyPr/>
          <a:lstStyle/>
          <a:p>
            <a:pPr marL="342900" marR="57799" indent="-342900" algn="l" defTabSz="1295400">
              <a:spcBef>
                <a:spcPts val="900"/>
              </a:spcBef>
              <a:buClr>
                <a:srgbClr val="4777B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The ep configuration uniquely selects the WW-H and ZZ-H vertices for production</a:t>
            </a:r>
          </a:p>
          <a:p>
            <a:pPr marL="1226502" marR="57799" lvl="2" indent="-271462" algn="l" defTabSz="1295400">
              <a:spcBef>
                <a:spcPts val="900"/>
              </a:spcBef>
              <a:buClr>
                <a:srgbClr val="4777B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900"/>
              <a:t>ep → νH(bb)X:  O(1)% precision on H-bb couplings with matching theoretical uncertainty</a:t>
            </a:r>
            <a:br>
              <a:rPr sz="1900"/>
            </a:br>
            <a:endParaRPr sz="2000"/>
          </a:p>
          <a:p>
            <a:pPr marL="342900" marR="57799" indent="-342900" algn="l" defTabSz="1295400">
              <a:spcBef>
                <a:spcPts val="900"/>
              </a:spcBef>
              <a:buClr>
                <a:srgbClr val="4777B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736FF"/>
                  </a:solidFill>
                </a:uFill>
              </a:rPr>
              <a:t>FCC-he reaches the H</a:t>
            </a:r>
            <a:r>
              <a:t>→</a:t>
            </a:r>
            <a:r>
              <a:rPr>
                <a:uFill>
                  <a:solidFill>
                    <a:srgbClr val="0736FF"/>
                  </a:solidFill>
                </a:uFill>
              </a:rPr>
              <a:t>μμ decay, with O(1000) events </a:t>
            </a:r>
          </a:p>
          <a:p>
            <a:pPr marL="1226502" marR="57799" lvl="2" indent="-271462" algn="l" defTabSz="1295400">
              <a:spcBef>
                <a:spcPts val="900"/>
              </a:spcBef>
              <a:buClr>
                <a:srgbClr val="4777B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uFill>
                  <a:solidFill>
                    <a:srgbClr val="0736FF"/>
                  </a:solidFill>
                </a:uFill>
              </a:rPr>
              <a:t>μ measurement essential - magnet placement essential!</a:t>
            </a:r>
            <a:br>
              <a:rPr sz="1900">
                <a:uFill>
                  <a:solidFill>
                    <a:srgbClr val="0736FF"/>
                  </a:solidFill>
                </a:uFill>
              </a:rPr>
            </a:br>
            <a:endParaRPr>
              <a:uFill>
                <a:solidFill>
                  <a:srgbClr val="0736FF"/>
                </a:solidFill>
              </a:uFill>
            </a:endParaRPr>
          </a:p>
          <a:p>
            <a:pPr marL="342900" marR="57799" indent="-342900" algn="l" defTabSz="1295400">
              <a:spcBef>
                <a:spcPts val="900"/>
              </a:spcBef>
              <a:buClr>
                <a:srgbClr val="4777B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736FF"/>
                  </a:solidFill>
                </a:uFill>
              </a:rPr>
              <a:t>Very demanding and to be studied in detail e.g.:</a:t>
            </a:r>
          </a:p>
          <a:p>
            <a:pPr marL="1136014" marR="57799" lvl="2" indent="-180975" algn="l" defTabSz="1295400">
              <a:spcBef>
                <a:spcPts val="600"/>
              </a:spcBef>
              <a:buClr>
                <a:srgbClr val="50363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900">
                <a:uFill>
                  <a:solidFill>
                    <a:srgbClr val="0736FF"/>
                  </a:solidFill>
                </a:uFill>
              </a:rPr>
              <a:t>ep → νHHX       </a:t>
            </a:r>
            <a:r>
              <a:rPr sz="1900">
                <a:solidFill>
                  <a:srgbClr val="00C202"/>
                </a:solidFill>
                <a:uFill>
                  <a:solidFill>
                    <a:srgbClr val="00C202"/>
                  </a:solidFill>
                </a:uFill>
              </a:rPr>
              <a:t>ep</a:t>
            </a:r>
            <a:r>
              <a:rPr sz="1900">
                <a:uFill>
                  <a:solidFill>
                    <a:srgbClr val="0736FF"/>
                  </a:solidFill>
                </a:uFill>
              </a:rPr>
              <a:t> produces the </a:t>
            </a:r>
            <a:r>
              <a:rPr sz="1900">
                <a:solidFill>
                  <a:srgbClr val="00C202"/>
                </a:solidFill>
                <a:uFill>
                  <a:solidFill>
                    <a:srgbClr val="00C202"/>
                  </a:solidFill>
                </a:uFill>
              </a:rPr>
              <a:t>Higgs from WW </a:t>
            </a:r>
            <a:r>
              <a:rPr sz="1900">
                <a:uFill>
                  <a:solidFill>
                    <a:srgbClr val="0736FF"/>
                  </a:solidFill>
                </a:uFill>
              </a:rPr>
              <a:t>→ double Higgs</a:t>
            </a:r>
            <a:r>
              <a:rPr>
                <a:uFill>
                  <a:solidFill>
                    <a:srgbClr val="0736FF"/>
                  </a:solidFill>
                </a:uFill>
              </a:rPr>
              <a:t> </a:t>
            </a:r>
          </a:p>
          <a:p>
            <a:pPr marL="1183639" marR="57799" lvl="2" indent="-228600" algn="l" defTabSz="1295400">
              <a:spcBef>
                <a:spcPts val="600"/>
              </a:spcBef>
              <a:buClr>
                <a:srgbClr val="50363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>
              <a:uFill>
                <a:solidFill>
                  <a:srgbClr val="0736FF"/>
                </a:solidFill>
              </a:uFill>
            </a:endParaRPr>
          </a:p>
          <a:p>
            <a:pPr marL="228600" marR="57799" lvl="1" indent="-228600" algn="l" defTabSz="1295400">
              <a:spcBef>
                <a:spcPts val="600"/>
              </a:spcBef>
              <a:buClr>
                <a:srgbClr val="503639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736FF"/>
                  </a:solidFill>
                </a:uFill>
              </a:rPr>
              <a:t>FCC-he will be a Higgs factory and the consequences are to be studied</a:t>
            </a:r>
          </a:p>
          <a:p>
            <a:pPr marL="1183639" marR="57799" lvl="2" indent="-228600" algn="l" defTabSz="1295400">
              <a:spcBef>
                <a:spcPts val="500"/>
              </a:spcBef>
              <a:buClr>
                <a:srgbClr val="503639"/>
              </a:buClr>
              <a:buSzPct val="100000"/>
              <a:buFont typeface="Arial"/>
              <a:buChar char="•"/>
              <a:defRPr sz="20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736FF"/>
                  </a:solidFill>
                </a:uFill>
              </a:rPr>
              <a:t>desire to measure also rare decays, </a:t>
            </a:r>
          </a:p>
          <a:p>
            <a:pPr marL="1183639" marR="57799" lvl="2" indent="-228600" algn="l" defTabSz="1295400">
              <a:spcBef>
                <a:spcPts val="500"/>
              </a:spcBef>
              <a:buClr>
                <a:srgbClr val="503639"/>
              </a:buClr>
              <a:buSzPct val="100000"/>
              <a:buFont typeface="Arial"/>
              <a:buChar char="•"/>
              <a:defRPr sz="20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736FF"/>
                  </a:solidFill>
                </a:uFill>
              </a:rPr>
              <a:t>maximum coverage for all kinds of decays</a:t>
            </a:r>
          </a:p>
          <a:p>
            <a:pPr marL="342900" marR="57799" indent="-342900" algn="l" defTabSz="12954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>
              <a:uFill>
                <a:solidFill>
                  <a:srgbClr val="0736FF"/>
                </a:solidFill>
              </a:uFill>
            </a:endParaRPr>
          </a:p>
          <a:p>
            <a:pPr marL="342900" marR="57799" indent="-342900" algn="l" defTabSz="12954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•"/>
              <a:defRPr sz="24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uFill>
                  <a:solidFill>
                    <a:srgbClr val="0736FF"/>
                  </a:solidFill>
                </a:uFill>
              </a:rPr>
              <a:t>Extrapolation from LHeC:  </a:t>
            </a:r>
            <a:br>
              <a:rPr>
                <a:uFill>
                  <a:solidFill>
                    <a:srgbClr val="0736FF"/>
                  </a:solidFill>
                </a:uFill>
              </a:rPr>
            </a:br>
            <a:r>
              <a:rPr sz="2000">
                <a:uFill>
                  <a:solidFill>
                    <a:srgbClr val="0736FF"/>
                  </a:solidFill>
                </a:uFill>
              </a:rPr>
              <a:t>the </a:t>
            </a:r>
            <a:r>
              <a:rPr sz="2000">
                <a:solidFill>
                  <a:srgbClr val="00C202"/>
                </a:solidFill>
                <a:uFill>
                  <a:solidFill>
                    <a:srgbClr val="00C202"/>
                  </a:solidFill>
                </a:uFill>
              </a:rPr>
              <a:t>FCC-he detector is feasible</a:t>
            </a:r>
            <a:r>
              <a:rPr sz="2000">
                <a:uFill>
                  <a:solidFill>
                    <a:srgbClr val="0736FF"/>
                  </a:solidFill>
                </a:uFill>
              </a:rPr>
              <a:t>,</a:t>
            </a:r>
            <a:r>
              <a:rPr sz="2000">
                <a:solidFill>
                  <a:srgbClr val="00C202"/>
                </a:solidFill>
                <a:uFill>
                  <a:solidFill>
                    <a:srgbClr val="00C202"/>
                  </a:solidFill>
                </a:uFill>
              </a:rPr>
              <a:t> </a:t>
            </a:r>
            <a:r>
              <a:rPr sz="2000">
                <a:uFill>
                  <a:solidFill>
                    <a:srgbClr val="00C202"/>
                  </a:solidFill>
                </a:uFill>
              </a:rPr>
              <a:t>the</a:t>
            </a:r>
            <a:r>
              <a:rPr sz="2000">
                <a:solidFill>
                  <a:srgbClr val="00C202"/>
                </a:solidFill>
                <a:uFill>
                  <a:solidFill>
                    <a:srgbClr val="00C202"/>
                  </a:solidFill>
                </a:uFill>
              </a:rPr>
              <a:t> </a:t>
            </a:r>
            <a:r>
              <a:rPr sz="2000">
                <a:uFill>
                  <a:solidFill>
                    <a:srgbClr val="0736FF"/>
                  </a:solidFill>
                </a:uFill>
              </a:rPr>
              <a:t>design will benefit from coming technology progress </a:t>
            </a:r>
            <a:br>
              <a:rPr sz="2000">
                <a:uFill>
                  <a:solidFill>
                    <a:srgbClr val="0736FF"/>
                  </a:solidFill>
                </a:uFill>
              </a:rPr>
            </a:br>
            <a:r>
              <a:rPr sz="2000">
                <a:uFill>
                  <a:solidFill>
                    <a:srgbClr val="0736FF"/>
                  </a:solidFill>
                </a:uFill>
              </a:rPr>
              <a:t>(sensors, magnets, low power consumption, cooling, mechanical systems, electronics  …)</a:t>
            </a:r>
          </a:p>
        </p:txBody>
      </p:sp>
      <p:sp>
        <p:nvSpPr>
          <p:cNvPr id="89" name="Shape 89"/>
          <p:cNvSpPr/>
          <p:nvPr/>
        </p:nvSpPr>
        <p:spPr>
          <a:xfrm>
            <a:off x="4927519" y="253999"/>
            <a:ext cx="314976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650240">
              <a:defRPr sz="4800" b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Challenges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70" y="1173350"/>
            <a:ext cx="12692693" cy="8413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073" y="337427"/>
            <a:ext cx="1165541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Configurations</a:t>
            </a:r>
            <a:r>
              <a:rPr kumimoji="0" lang="en-US" sz="4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of  Future </a:t>
            </a:r>
            <a:r>
              <a:rPr kumimoji="0" lang="en-US" sz="4000" b="1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ep</a:t>
            </a:r>
            <a:r>
              <a:rPr kumimoji="0" lang="en-US" sz="4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Colliders at CERN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9419" y="6829575"/>
            <a:ext cx="128259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LHeC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7630" y="6829575"/>
            <a:ext cx="169300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FC</a:t>
            </a: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C-eh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67169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685800"/>
            <a:ext cx="11290300" cy="83693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0130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035" y="427239"/>
            <a:ext cx="8580050" cy="88936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7435" y="5223771"/>
            <a:ext cx="409681" cy="33391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11852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" y="139529"/>
            <a:ext cx="12791787" cy="94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5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4" y="245824"/>
            <a:ext cx="12772760" cy="942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869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7435" y="5223771"/>
            <a:ext cx="409681" cy="33391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37" y="1127388"/>
            <a:ext cx="11605742" cy="5645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33" y="7949341"/>
            <a:ext cx="10057565" cy="1227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7435" y="286266"/>
            <a:ext cx="908236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Baseline Parameters of </a:t>
            </a:r>
            <a:r>
              <a:rPr kumimoji="0" lang="en-US" sz="3600" b="1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ep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at LHC</a:t>
            </a:r>
            <a:r>
              <a:rPr kumimoji="0" lang="en-US" sz="36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FCC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718" y="6793282"/>
            <a:ext cx="11704861" cy="65659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Higgs discovery has raised the L(</a:t>
            </a:r>
            <a:r>
              <a:rPr kumimoji="0" lang="en-US" sz="2400" b="1" i="0" u="none" strike="noStrike" cap="none" spc="0" normalizeH="0" baseline="0" dirty="0" err="1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ep</a:t>
            </a: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) goal to 10</a:t>
            </a:r>
            <a:r>
              <a:rPr kumimoji="0" lang="en-US" sz="2400" b="1" i="0" u="none" strike="noStrike" cap="none" spc="0" normalizeH="0" baseline="3000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34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 The pile-up is O(1) at FCC-eh</a:t>
            </a: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n-US" sz="3600" b="1" i="0" u="none" strike="noStrike" cap="none" spc="0" normalizeH="0" baseline="0" dirty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52645" y="1925625"/>
            <a:ext cx="3215993" cy="4629696"/>
          </a:xfrm>
          <a:prstGeom prst="rect">
            <a:avLst/>
          </a:prstGeom>
          <a:noFill/>
          <a:ln w="1270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41053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1789</Words>
  <Application>Microsoft Macintosh PowerPoint</Application>
  <PresentationFormat>Custom</PresentationFormat>
  <Paragraphs>320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max klein</cp:lastModifiedBy>
  <cp:revision>19</cp:revision>
  <dcterms:modified xsi:type="dcterms:W3CDTF">2017-01-16T00:03:14Z</dcterms:modified>
</cp:coreProperties>
</file>