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905" r:id="rId5"/>
    <p:sldId id="724" r:id="rId6"/>
    <p:sldId id="901" r:id="rId7"/>
    <p:sldId id="909" r:id="rId8"/>
    <p:sldId id="906" r:id="rId9"/>
    <p:sldId id="907" r:id="rId10"/>
    <p:sldId id="257" r:id="rId11"/>
    <p:sldId id="261" r:id="rId12"/>
    <p:sldId id="908" r:id="rId13"/>
    <p:sldId id="258" r:id="rId14"/>
    <p:sldId id="911" r:id="rId15"/>
    <p:sldId id="91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/>
    <p:restoredTop sz="94683"/>
  </p:normalViewPr>
  <p:slideViewPr>
    <p:cSldViewPr snapToGrid="0" snapToObjects="1">
      <p:cViewPr varScale="1">
        <p:scale>
          <a:sx n="81" d="100"/>
          <a:sy n="81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oliverbruening/Documents/2017/ERL2017/ERL%20Facility%20Summary-July-201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SRF ERL Virtual </a:t>
            </a:r>
            <a:r>
              <a:rPr lang="en-US" dirty="0"/>
              <a:t>Beam Power [MW]</a:t>
            </a:r>
          </a:p>
        </c:rich>
      </c:tx>
      <c:layout>
        <c:manualLayout>
          <c:xMode val="edge"/>
          <c:yMode val="edge"/>
          <c:x val="0.28390394722665602"/>
          <c:y val="2.603739544038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8.9978005505065795E-2"/>
          <c:y val="0.151216274397245"/>
          <c:w val="0.68988684874567796"/>
          <c:h val="0.71382006422595801"/>
        </c:manualLayout>
      </c:layout>
      <c:bubbleChart>
        <c:varyColors val="0"/>
        <c:ser>
          <c:idx val="0"/>
          <c:order val="0"/>
          <c:tx>
            <c:v>Virtual Beam Power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C8-3C45-8C40-042FD3FFC9A9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C8-3C45-8C40-042FD3FFC9A9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C8-3C45-8C40-042FD3FFC9A9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9C8-3C45-8C40-042FD3FFC9A9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9C8-3C45-8C40-042FD3FFC9A9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9C8-3C45-8C40-042FD3FFC9A9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9C8-3C45-8C40-042FD3FFC9A9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9C8-3C45-8C40-042FD3FFC9A9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9C8-3C45-8C40-042FD3FFC9A9}"/>
              </c:ext>
            </c:extLst>
          </c:dPt>
          <c:dPt>
            <c:idx val="13"/>
            <c:invertIfNegative val="0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9C8-3C45-8C40-042FD3FFC9A9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9C8-3C45-8C40-042FD3FFC9A9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9C8-3C45-8C40-042FD3FFC9A9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9C8-3C45-8C40-042FD3FFC9A9}"/>
              </c:ext>
            </c:extLst>
          </c:dPt>
          <c:xVal>
            <c:numRef>
              <c:f>'Energy-Power'!$B$25:$T$25</c:f>
              <c:numCache>
                <c:formatCode>General</c:formatCode>
                <c:ptCount val="19"/>
                <c:pt idx="0">
                  <c:v>2003</c:v>
                </c:pt>
                <c:pt idx="1">
                  <c:v>1997</c:v>
                </c:pt>
                <c:pt idx="2">
                  <c:v>2001</c:v>
                </c:pt>
                <c:pt idx="3">
                  <c:v>2018</c:v>
                </c:pt>
                <c:pt idx="4">
                  <c:v>2013</c:v>
                </c:pt>
                <c:pt idx="5">
                  <c:v>2016</c:v>
                </c:pt>
                <c:pt idx="6">
                  <c:v>2018</c:v>
                </c:pt>
                <c:pt idx="7">
                  <c:v>2008</c:v>
                </c:pt>
                <c:pt idx="8">
                  <c:v>2016</c:v>
                </c:pt>
                <c:pt idx="9">
                  <c:v>2019</c:v>
                </c:pt>
                <c:pt idx="10">
                  <c:v>2017</c:v>
                </c:pt>
                <c:pt idx="11">
                  <c:v>2017</c:v>
                </c:pt>
                <c:pt idx="12">
                  <c:v>2019</c:v>
                </c:pt>
                <c:pt idx="13">
                  <c:v>2014</c:v>
                </c:pt>
                <c:pt idx="14">
                  <c:v>2025</c:v>
                </c:pt>
                <c:pt idx="15">
                  <c:v>2017</c:v>
                </c:pt>
                <c:pt idx="16">
                  <c:v>2030</c:v>
                </c:pt>
                <c:pt idx="17">
                  <c:v>2020</c:v>
                </c:pt>
                <c:pt idx="18">
                  <c:v>2019</c:v>
                </c:pt>
              </c:numCache>
            </c:numRef>
          </c:xVal>
          <c:yVal>
            <c:numRef>
              <c:f>'Energy-Power'!$B$26:$T$26</c:f>
              <c:numCache>
                <c:formatCode>General</c:formatCode>
                <c:ptCount val="19"/>
                <c:pt idx="0">
                  <c:v>3.6749999999999998E-2</c:v>
                </c:pt>
                <c:pt idx="1">
                  <c:v>0.24</c:v>
                </c:pt>
                <c:pt idx="2">
                  <c:v>1.53</c:v>
                </c:pt>
                <c:pt idx="3">
                  <c:v>0.70789999999999997</c:v>
                </c:pt>
                <c:pt idx="4">
                  <c:v>2.0000000000000001E-4</c:v>
                </c:pt>
                <c:pt idx="5">
                  <c:v>0.02</c:v>
                </c:pt>
                <c:pt idx="6">
                  <c:v>8</c:v>
                </c:pt>
                <c:pt idx="7">
                  <c:v>2.6999999999999999E-5</c:v>
                </c:pt>
                <c:pt idx="8">
                  <c:v>1.7550000000000001E-4</c:v>
                </c:pt>
                <c:pt idx="9">
                  <c:v>5</c:v>
                </c:pt>
                <c:pt idx="10">
                  <c:v>6</c:v>
                </c:pt>
                <c:pt idx="11">
                  <c:v>1.3680000000000001E-3</c:v>
                </c:pt>
                <c:pt idx="12">
                  <c:v>1.05</c:v>
                </c:pt>
                <c:pt idx="13">
                  <c:v>2.4000000000000001E-5</c:v>
                </c:pt>
                <c:pt idx="14">
                  <c:v>684</c:v>
                </c:pt>
                <c:pt idx="15">
                  <c:v>8.8000000000000005E-3</c:v>
                </c:pt>
                <c:pt idx="16">
                  <c:v>900</c:v>
                </c:pt>
                <c:pt idx="17">
                  <c:v>8</c:v>
                </c:pt>
                <c:pt idx="18">
                  <c:v>0.65</c:v>
                </c:pt>
              </c:numCache>
            </c:numRef>
          </c:yVal>
          <c:bubbleSize>
            <c:numLit>
              <c:formatCode>General</c:formatCode>
              <c:ptCount val="19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</c:numLit>
          </c:bubbleSize>
          <c:bubble3D val="0"/>
          <c:extLst>
            <c:ext xmlns:c16="http://schemas.microsoft.com/office/drawing/2014/chart" uri="{C3380CC4-5D6E-409C-BE32-E72D297353CC}">
              <c16:uniqueId val="{0000001A-F9C8-3C45-8C40-042FD3FFC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"/>
        <c:showNegBubbles val="0"/>
        <c:axId val="703791808"/>
        <c:axId val="803121744"/>
      </c:bubbleChart>
      <c:valAx>
        <c:axId val="70379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03121744"/>
        <c:crosses val="autoZero"/>
        <c:crossBetween val="midCat"/>
      </c:valAx>
      <c:valAx>
        <c:axId val="80312174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03791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0.50319</cdr:x>
      <cdr:y>0.55574</cdr:y>
    </cdr:from>
    <cdr:to>
      <cdr:x>0.51623</cdr:x>
      <cdr:y>0.60379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283D208-BCF0-0440-B6E9-958C2DF2D6FD}"/>
            </a:ext>
          </a:extLst>
        </cdr:cNvPr>
        <cdr:cNvCxnSpPr/>
      </cdr:nvCxnSpPr>
      <cdr:spPr bwMode="auto">
        <a:xfrm xmlns:a="http://schemas.openxmlformats.org/drawingml/2006/main">
          <a:off x="5389562" y="2168529"/>
          <a:ext cx="139700" cy="18752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0.51386</cdr:x>
      <cdr:y>0.54597</cdr:y>
    </cdr:from>
    <cdr:to>
      <cdr:x>0.62675</cdr:x>
      <cdr:y>0.57971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281F90D4-D140-654F-BB12-B4D7FD9C0D11}"/>
            </a:ext>
          </a:extLst>
        </cdr:cNvPr>
        <cdr:cNvCxnSpPr/>
      </cdr:nvCxnSpPr>
      <cdr:spPr bwMode="auto">
        <a:xfrm xmlns:a="http://schemas.openxmlformats.org/drawingml/2006/main">
          <a:off x="5503862" y="2130429"/>
          <a:ext cx="1209155" cy="13165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0.40248</cdr:x>
      <cdr:y>0.59728</cdr:y>
    </cdr:from>
    <cdr:to>
      <cdr:x>0.40841</cdr:x>
      <cdr:y>0.74229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480D1BF7-4303-D44D-BA5C-55A177E24ECA}"/>
            </a:ext>
          </a:extLst>
        </cdr:cNvPr>
        <cdr:cNvCxnSpPr/>
      </cdr:nvCxnSpPr>
      <cdr:spPr bwMode="auto">
        <a:xfrm xmlns:a="http://schemas.openxmlformats.org/drawingml/2006/main" flipV="1">
          <a:off x="4310873" y="2330652"/>
          <a:ext cx="63500" cy="56583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0.41433</cdr:x>
      <cdr:y>0.59728</cdr:y>
    </cdr:from>
    <cdr:to>
      <cdr:x>0.44983</cdr:x>
      <cdr:y>0.63672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710843DD-DC5A-9C49-AAC9-B95E5A291B5B}"/>
            </a:ext>
          </a:extLst>
        </cdr:cNvPr>
        <cdr:cNvCxnSpPr/>
      </cdr:nvCxnSpPr>
      <cdr:spPr bwMode="auto">
        <a:xfrm xmlns:a="http://schemas.openxmlformats.org/drawingml/2006/main">
          <a:off x="4437873" y="2330652"/>
          <a:ext cx="380189" cy="15388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0.32422</cdr:x>
      <cdr:y>0.78617</cdr:y>
    </cdr:from>
    <cdr:to>
      <cdr:x>0.44412</cdr:x>
      <cdr:y>0.82561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86466B9C-2B4F-3B49-9146-B2673F5CDAD0}"/>
            </a:ext>
          </a:extLst>
        </cdr:cNvPr>
        <cdr:cNvCxnSpPr/>
      </cdr:nvCxnSpPr>
      <cdr:spPr bwMode="auto">
        <a:xfrm xmlns:a="http://schemas.openxmlformats.org/drawingml/2006/main" flipV="1">
          <a:off x="3472642" y="3067700"/>
          <a:ext cx="1284297" cy="15388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39712-DC32-CD44-989F-96CB33AF72C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F0B2C-B081-4242-863C-8157C6640C3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87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0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8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5E04-5C23-B140-BA61-387AF1A3B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47C62-2C67-354B-B684-5D7076FBC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B6BB7-27D5-CB45-8CA7-536C48F5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A4A36-AEB3-834D-AA92-9C12153E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3839D-D5EF-F64D-9E75-3E98B74A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0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8D20-5B7A-394D-A0C3-511A86D4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6838B-77F1-4A46-B1D5-17A55A3C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39273-5CC9-3848-9F7B-47778E87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177B0-EC98-1845-A790-001E68D9C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C817-91F9-644A-84F1-E614ECCE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7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5C586-059A-084B-AF42-32FAF563F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1D7DC-9D96-054E-BA52-83D4F17D5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21C1C-410E-D741-9709-79E79750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FC84D-D17C-8D4A-92CD-4E8CAA21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F6D0-F84F-5C4A-BFDB-6EAFD6B2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29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DA949-0BF7-C947-8A7D-05E893F9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D7DE-DC9C-8540-BFD6-B0F46160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EF28-A845-9B46-8B06-BC08F751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61811-88DE-1D4F-9B31-467D1F6A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40617-1F3D-1442-A1AF-0532AAAD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22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8B62-8EF8-D74E-87C8-2622199A5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579C9-6809-D34A-83CC-1315F882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B13A7-325C-EB4D-A35C-9EA0B603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C54A4-587B-884C-BFD3-B205CB87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D9D66-8B3B-DA45-9C38-14FC7A21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8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C1A4-BBC0-7B4A-8EBF-213E447FF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0C412-8431-0E4F-BC18-889336A18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817CA-CF46-BD40-9BC4-C7D5B4B82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CF82-DD37-0C4C-B131-195A6D47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9B79B-8442-994B-B352-83433B30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B26FF-8323-844C-94D0-CE109832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17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B44D-DBF6-C947-909A-65CCD2B8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EA5A-7F45-1046-B408-0E784B4D3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8C7E7-E76C-4847-A593-C7A8E0BE7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37F72-C8BF-404C-8DAE-0B48BB396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92B44-DC44-9440-A3A3-C4DF4B121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0C98CF-5EEA-9B45-8D6D-4FF0A0E9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0CF3C-AF60-3748-9C56-D9CDC6E5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F7BD-926D-C64B-A9DB-784B8116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5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6FBD-EC4D-694D-A6C4-C365F8E2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31B5F3-F4BD-5149-B322-463FD93A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F3172-80C6-D24B-896D-45C4842B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D5779-83F6-854E-BE74-7AE2FD3C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99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B5B02-718F-584B-8F6B-52B79CCF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92DC2-8829-7B41-953F-E550F148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0E2D-68C8-2542-8121-BD89F268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07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2D82-CE08-8C4F-B2B5-4E3AAA75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CEDA-99F5-564D-BA83-749CEA99F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53C1C-E0A8-6C44-BB0A-30312C8E7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BCD0E-0417-644E-9AFF-788267CA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B59DD-8DEC-8140-8D0C-8B0F281F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0DA24-D2D5-384E-AD84-0432A4CE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11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FEA1-90D9-944F-B1B9-33D2B089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925DA-E2C9-C740-999C-2B7B2FAA1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082C5-08AA-4D4D-A265-A324D39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27131-E2BE-5540-A209-A3FC7FA1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5C14D-B928-7144-B0C0-E1F384D8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DF57-1CEE-E940-92A4-E9AF941C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44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FDE96-CFF4-7047-8694-C5AB63C5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04F53-E88F-A04A-A32C-EA1A9957F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17C7B-8767-A244-9612-5A0F1A419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CF555-1E12-9F4D-836F-79A88C4FF717}" type="datetimeFigureOut">
              <a:rPr lang="de-DE" smtClean="0"/>
              <a:t>27.06.19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35F14-FAC9-2640-8620-7DEE8B71D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1A00-5ABC-AA45-BDA6-93D03677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82D2-7198-3846-A7AB-1466332DE8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4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206.2913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535" y="272490"/>
            <a:ext cx="9144000" cy="808037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070C0"/>
                </a:solidFill>
              </a:rPr>
              <a:t>FCC-eh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98076-249D-E74C-A575-C2938EA19A43}"/>
              </a:ext>
            </a:extLst>
          </p:cNvPr>
          <p:cNvSpPr txBox="1"/>
          <p:nvPr/>
        </p:nvSpPr>
        <p:spPr>
          <a:xfrm>
            <a:off x="3222905" y="5455880"/>
            <a:ext cx="498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Oliver Bruening (CERN) </a:t>
            </a:r>
            <a:r>
              <a:rPr lang="de-DE" dirty="0" err="1">
                <a:solidFill>
                  <a:srgbClr val="0070C0"/>
                </a:solidFill>
              </a:rPr>
              <a:t>and</a:t>
            </a:r>
            <a:r>
              <a:rPr lang="de-DE" dirty="0">
                <a:solidFill>
                  <a:srgbClr val="0070C0"/>
                </a:solidFill>
              </a:rPr>
              <a:t> Max Klein (U Liverpool)</a:t>
            </a:r>
          </a:p>
          <a:p>
            <a:pPr algn="ctr"/>
            <a:r>
              <a:rPr lang="de-DE" dirty="0" err="1">
                <a:solidFill>
                  <a:srgbClr val="0070C0"/>
                </a:solidFill>
              </a:rPr>
              <a:t>for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the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LHeC</a:t>
            </a:r>
            <a:r>
              <a:rPr lang="de-DE" dirty="0">
                <a:solidFill>
                  <a:srgbClr val="0070C0"/>
                </a:solidFill>
              </a:rPr>
              <a:t>/FCC-eh </a:t>
            </a:r>
            <a:r>
              <a:rPr lang="de-DE" dirty="0" err="1">
                <a:solidFill>
                  <a:srgbClr val="0070C0"/>
                </a:solidFill>
              </a:rPr>
              <a:t>and</a:t>
            </a:r>
            <a:r>
              <a:rPr lang="de-DE" dirty="0">
                <a:solidFill>
                  <a:srgbClr val="0070C0"/>
                </a:solidFill>
              </a:rPr>
              <a:t> PERLE </a:t>
            </a:r>
            <a:r>
              <a:rPr lang="de-DE" dirty="0" err="1">
                <a:solidFill>
                  <a:srgbClr val="0070C0"/>
                </a:solidFill>
              </a:rPr>
              <a:t>Collaborations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43A46-DD9B-B34B-BB71-EDC2F488A3C5}"/>
              </a:ext>
            </a:extLst>
          </p:cNvPr>
          <p:cNvSpPr txBox="1"/>
          <p:nvPr/>
        </p:nvSpPr>
        <p:spPr>
          <a:xfrm>
            <a:off x="2812517" y="6300271"/>
            <a:ext cx="622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Presented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2019 FCC </a:t>
            </a:r>
            <a:r>
              <a:rPr lang="de-DE" dirty="0" err="1"/>
              <a:t>Week</a:t>
            </a:r>
            <a:r>
              <a:rPr lang="de-DE" dirty="0"/>
              <a:t> at </a:t>
            </a:r>
            <a:r>
              <a:rPr lang="de-DE" dirty="0" err="1"/>
              <a:t>Brussels</a:t>
            </a:r>
            <a:r>
              <a:rPr lang="de-DE" dirty="0"/>
              <a:t>, </a:t>
            </a:r>
            <a:r>
              <a:rPr lang="de-DE" dirty="0" err="1"/>
              <a:t>Belgium</a:t>
            </a:r>
            <a:r>
              <a:rPr lang="de-DE" dirty="0"/>
              <a:t>, 28.6.2019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99B91-4D82-6443-8C00-0685DFCE0A14}"/>
              </a:ext>
            </a:extLst>
          </p:cNvPr>
          <p:cNvSpPr txBox="1"/>
          <p:nvPr/>
        </p:nvSpPr>
        <p:spPr>
          <a:xfrm>
            <a:off x="3197129" y="1167404"/>
            <a:ext cx="579774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/>
              <a:t>Future </a:t>
            </a:r>
            <a:r>
              <a:rPr lang="de-DE" sz="2000" dirty="0" err="1"/>
              <a:t>Deep</a:t>
            </a:r>
            <a:r>
              <a:rPr lang="de-DE" sz="2000" dirty="0"/>
              <a:t> </a:t>
            </a:r>
            <a:r>
              <a:rPr lang="de-DE" sz="2000" dirty="0" err="1"/>
              <a:t>Inelastic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at CERN on 1p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FCC-eh in </a:t>
            </a:r>
            <a:r>
              <a:rPr lang="de-DE" sz="2000" dirty="0" err="1"/>
              <a:t>the</a:t>
            </a:r>
            <a:r>
              <a:rPr lang="de-DE" sz="2000" dirty="0"/>
              <a:t> CDR (</a:t>
            </a:r>
            <a:r>
              <a:rPr lang="de-DE" sz="2000" dirty="0" err="1"/>
              <a:t>main</a:t>
            </a:r>
            <a:r>
              <a:rPr lang="de-DE" sz="2000" dirty="0"/>
              <a:t> </a:t>
            </a:r>
            <a:r>
              <a:rPr lang="de-DE" sz="2000" dirty="0" err="1"/>
              <a:t>physics</a:t>
            </a:r>
            <a:r>
              <a:rPr lang="de-DE" sz="2000" dirty="0"/>
              <a:t> </a:t>
            </a:r>
            <a:r>
              <a:rPr lang="de-DE" sz="2000" dirty="0" err="1"/>
              <a:t>topics</a:t>
            </a:r>
            <a:r>
              <a:rPr lang="de-DE" sz="2000" dirty="0"/>
              <a:t>, </a:t>
            </a:r>
            <a:r>
              <a:rPr lang="de-DE" sz="2000" dirty="0" err="1"/>
              <a:t>configuration</a:t>
            </a:r>
            <a:r>
              <a:rPr lang="de-DE" sz="2000" dirty="0"/>
              <a:t>)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 err="1"/>
              <a:t>Cost</a:t>
            </a:r>
            <a:r>
              <a:rPr lang="de-DE" sz="2000" dirty="0"/>
              <a:t> </a:t>
            </a:r>
            <a:r>
              <a:rPr lang="de-DE" sz="2000" dirty="0" err="1"/>
              <a:t>Estimate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ERL 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 err="1"/>
              <a:t>LHeC</a:t>
            </a:r>
            <a:r>
              <a:rPr lang="de-DE" sz="2000" dirty="0"/>
              <a:t>: </a:t>
            </a:r>
            <a:r>
              <a:rPr lang="de-DE" sz="2000" dirty="0" err="1"/>
              <a:t>submission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Strategy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plans</a:t>
            </a:r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PERLE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Future, Scenarios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ep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5347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7F903-951E-4F41-9437-58C2C4162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" y="104853"/>
            <a:ext cx="11954933" cy="671369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53837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A26F-C847-1143-839E-35ABED2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175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7F8FE-B182-FD42-A465-DC2F7F91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24" y="129619"/>
            <a:ext cx="8538634" cy="183894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F58F3-D7E4-E849-8566-52F4135D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1" y="2593648"/>
            <a:ext cx="5750940" cy="3502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9BF4F-F303-B540-8DC3-4CF728F0C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842" y="2991215"/>
            <a:ext cx="6270359" cy="3113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C7E4A-EAD4-3C4E-A37C-5C2910D626F7}"/>
              </a:ext>
            </a:extLst>
          </p:cNvPr>
          <p:cNvSpPr txBox="1"/>
          <p:nvPr/>
        </p:nvSpPr>
        <p:spPr>
          <a:xfrm>
            <a:off x="9006021" y="2607766"/>
            <a:ext cx="263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Provisional</a:t>
            </a:r>
            <a:r>
              <a:rPr lang="de-DE" dirty="0">
                <a:solidFill>
                  <a:srgbClr val="0070C0"/>
                </a:solidFill>
              </a:rPr>
              <a:t> Time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EA93C-6A25-2540-BB9B-F8620B6CD029}"/>
              </a:ext>
            </a:extLst>
          </p:cNvPr>
          <p:cNvSpPr txBox="1"/>
          <p:nvPr/>
        </p:nvSpPr>
        <p:spPr>
          <a:xfrm>
            <a:off x="807396" y="6302344"/>
            <a:ext cx="1039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FCC-eh </a:t>
            </a:r>
            <a:r>
              <a:rPr lang="de-DE" sz="2000" b="1" dirty="0" err="1">
                <a:solidFill>
                  <a:srgbClr val="0070C0"/>
                </a:solidFill>
              </a:rPr>
              <a:t>relies</a:t>
            </a:r>
            <a:r>
              <a:rPr lang="de-DE" sz="2000" b="1" dirty="0">
                <a:solidFill>
                  <a:srgbClr val="0070C0"/>
                </a:solidFill>
              </a:rPr>
              <a:t> on </a:t>
            </a:r>
            <a:r>
              <a:rPr lang="de-DE" sz="2000" b="1" dirty="0" err="1">
                <a:solidFill>
                  <a:srgbClr val="0070C0"/>
                </a:solidFill>
              </a:rPr>
              <a:t>LHeC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development</a:t>
            </a:r>
            <a:r>
              <a:rPr lang="de-DE" sz="2000" b="1" dirty="0">
                <a:solidFill>
                  <a:srgbClr val="0070C0"/>
                </a:solidFill>
              </a:rPr>
              <a:t>, </a:t>
            </a:r>
            <a:r>
              <a:rPr lang="de-DE" sz="2000" b="1" dirty="0" err="1">
                <a:solidFill>
                  <a:srgbClr val="0070C0"/>
                </a:solidFill>
              </a:rPr>
              <a:t>both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are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part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of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the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deliberations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of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the</a:t>
            </a:r>
            <a:r>
              <a:rPr lang="de-DE" sz="2000" b="1" dirty="0">
                <a:solidFill>
                  <a:srgbClr val="0070C0"/>
                </a:solidFill>
              </a:rPr>
              <a:t> European </a:t>
            </a:r>
            <a:r>
              <a:rPr lang="de-DE" sz="2000" b="1" dirty="0" err="1">
                <a:solidFill>
                  <a:srgbClr val="0070C0"/>
                </a:solidFill>
              </a:rPr>
              <a:t>Strategy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AFDCE-B8EF-9744-9F73-6AAFBEEB3B23}"/>
              </a:ext>
            </a:extLst>
          </p:cNvPr>
          <p:cNvSpPr txBox="1"/>
          <p:nvPr/>
        </p:nvSpPr>
        <p:spPr>
          <a:xfrm>
            <a:off x="571968" y="2183429"/>
            <a:ext cx="565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Basic ERL </a:t>
            </a:r>
            <a:r>
              <a:rPr lang="de-DE" dirty="0" err="1">
                <a:solidFill>
                  <a:srgbClr val="0070C0"/>
                </a:solidFill>
              </a:rPr>
              <a:t>Configuration</a:t>
            </a:r>
            <a:r>
              <a:rPr lang="de-DE" dirty="0">
                <a:solidFill>
                  <a:srgbClr val="0070C0"/>
                </a:solidFill>
              </a:rPr>
              <a:t>. </a:t>
            </a:r>
            <a:r>
              <a:rPr lang="de-DE" dirty="0" err="1">
                <a:solidFill>
                  <a:srgbClr val="0070C0"/>
                </a:solidFill>
              </a:rPr>
              <a:t>Cost+Effort</a:t>
            </a:r>
            <a:r>
              <a:rPr lang="de-DE" dirty="0">
                <a:solidFill>
                  <a:srgbClr val="0070C0"/>
                </a:solidFill>
              </a:rPr>
              <a:t> Preference </a:t>
            </a:r>
            <a:r>
              <a:rPr lang="de-DE" dirty="0" err="1">
                <a:solidFill>
                  <a:srgbClr val="0070C0"/>
                </a:solidFill>
              </a:rPr>
              <a:t>for</a:t>
            </a:r>
            <a:r>
              <a:rPr lang="de-DE" dirty="0">
                <a:solidFill>
                  <a:srgbClr val="0070C0"/>
                </a:solidFill>
              </a:rPr>
              <a:t> 50 </a:t>
            </a:r>
            <a:r>
              <a:rPr lang="de-DE" dirty="0" err="1">
                <a:solidFill>
                  <a:srgbClr val="0070C0"/>
                </a:solidFill>
              </a:rPr>
              <a:t>GeV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64348-EC03-984B-9C91-5C6635252B25}"/>
              </a:ext>
            </a:extLst>
          </p:cNvPr>
          <p:cNvSpPr txBox="1"/>
          <p:nvPr/>
        </p:nvSpPr>
        <p:spPr>
          <a:xfrm>
            <a:off x="345815" y="592808"/>
            <a:ext cx="1696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</a:p>
          <a:p>
            <a:r>
              <a:rPr lang="de-DE" dirty="0" err="1"/>
              <a:t>Strategy</a:t>
            </a:r>
            <a:r>
              <a:rPr lang="de-DE" dirty="0"/>
              <a:t> Update</a:t>
            </a:r>
          </a:p>
        </p:txBody>
      </p:sp>
    </p:spTree>
    <p:extLst>
      <p:ext uri="{BB962C8B-B14F-4D97-AF65-F5344CB8AC3E}">
        <p14:creationId xmlns:p14="http://schemas.microsoft.com/office/powerpoint/2010/main" val="103513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70C0"/>
                </a:solidFill>
              </a:rPr>
              <a:t>FCC-eh </a:t>
            </a:r>
            <a:r>
              <a:rPr lang="de-DE" sz="3600" b="1" dirty="0" err="1">
                <a:solidFill>
                  <a:srgbClr val="0070C0"/>
                </a:solidFill>
              </a:rPr>
              <a:t>with</a:t>
            </a:r>
            <a:r>
              <a:rPr lang="de-DE" sz="3600" b="1" dirty="0">
                <a:solidFill>
                  <a:srgbClr val="0070C0"/>
                </a:solidFill>
              </a:rPr>
              <a:t> FCC-</a:t>
            </a:r>
            <a:r>
              <a:rPr lang="de-DE" sz="3600" b="1" dirty="0" err="1">
                <a:solidFill>
                  <a:srgbClr val="0070C0"/>
                </a:solidFill>
              </a:rPr>
              <a:t>hh</a:t>
            </a:r>
            <a:r>
              <a:rPr lang="de-DE" sz="3600" b="1" dirty="0">
                <a:solidFill>
                  <a:srgbClr val="0070C0"/>
                </a:solidFill>
              </a:rPr>
              <a:t> at 20 </a:t>
            </a:r>
            <a:r>
              <a:rPr lang="de-DE" sz="3600" b="1" dirty="0" err="1">
                <a:solidFill>
                  <a:srgbClr val="0070C0"/>
                </a:solidFill>
              </a:rPr>
              <a:t>TeV</a:t>
            </a:r>
            <a:r>
              <a:rPr lang="de-DE" sz="3600" b="1" dirty="0">
                <a:solidFill>
                  <a:srgbClr val="0070C0"/>
                </a:solidFill>
              </a:rPr>
              <a:t> p beam </a:t>
            </a:r>
            <a:r>
              <a:rPr lang="de-DE" sz="3600" b="1" dirty="0" err="1">
                <a:solidFill>
                  <a:srgbClr val="0070C0"/>
                </a:solidFill>
              </a:rPr>
              <a:t>energy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7F526-52B1-814F-9DED-1CFF2015B2DD}"/>
              </a:ext>
            </a:extLst>
          </p:cNvPr>
          <p:cNvSpPr txBox="1"/>
          <p:nvPr/>
        </p:nvSpPr>
        <p:spPr>
          <a:xfrm>
            <a:off x="215965" y="1143005"/>
            <a:ext cx="1145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HL-LHC </a:t>
            </a:r>
            <a:r>
              <a:rPr lang="de-DE" dirty="0" err="1"/>
              <a:t>to</a:t>
            </a:r>
            <a:r>
              <a:rPr lang="de-DE" dirty="0"/>
              <a:t> FCC-</a:t>
            </a:r>
            <a:r>
              <a:rPr lang="de-DE" dirty="0" err="1"/>
              <a:t>hh</a:t>
            </a:r>
            <a:r>
              <a:rPr lang="de-DE" dirty="0"/>
              <a:t> in a </a:t>
            </a:r>
            <a:r>
              <a:rPr lang="de-DE" dirty="0" err="1"/>
              <a:t>scenario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ee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in </a:t>
            </a:r>
            <a:r>
              <a:rPr lang="de-DE" dirty="0" err="1"/>
              <a:t>Asia</a:t>
            </a:r>
            <a:r>
              <a:rPr lang="de-DE" dirty="0"/>
              <a:t> </a:t>
            </a:r>
            <a:r>
              <a:rPr lang="de-DE" dirty="0" err="1"/>
              <a:t>enables</a:t>
            </a:r>
            <a:r>
              <a:rPr lang="de-DE" dirty="0"/>
              <a:t> FCC-eh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.</a:t>
            </a:r>
          </a:p>
          <a:p>
            <a:r>
              <a:rPr lang="de-DE" b="1" dirty="0" err="1"/>
              <a:t>Higgs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PDF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pursued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60 </a:t>
            </a:r>
            <a:r>
              <a:rPr lang="de-DE" dirty="0" err="1"/>
              <a:t>GeV</a:t>
            </a:r>
            <a:r>
              <a:rPr lang="de-DE" dirty="0"/>
              <a:t> x 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ep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2.2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cms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2ab</a:t>
            </a:r>
            <a:r>
              <a:rPr lang="de-DE" baseline="30000" dirty="0"/>
              <a:t>-1</a:t>
            </a:r>
            <a:r>
              <a:rPr lang="de-DE" dirty="0"/>
              <a:t> </a:t>
            </a:r>
            <a:r>
              <a:rPr lang="de-DE" dirty="0" err="1"/>
              <a:t>luminosity</a:t>
            </a:r>
            <a:r>
              <a:rPr lang="de-DE" dirty="0"/>
              <a:t>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41605-158A-3642-912C-CE1DE32A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815" y="2386231"/>
            <a:ext cx="3547449" cy="4367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DA564-C787-9641-939B-8D8C4E911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67" y="2386231"/>
            <a:ext cx="3432630" cy="4225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079FD-78B5-3342-BE99-A34285D19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2" y="2133600"/>
            <a:ext cx="2131718" cy="1845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2B339D-0E45-324C-933E-D32340E8A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03" y="3979333"/>
            <a:ext cx="2336800" cy="1967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8B06B7-66CE-8746-9AB2-83574DA0224C}"/>
              </a:ext>
            </a:extLst>
          </p:cNvPr>
          <p:cNvSpPr txBox="1"/>
          <p:nvPr/>
        </p:nvSpPr>
        <p:spPr>
          <a:xfrm>
            <a:off x="2959629" y="3160256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E7ACE-BF5E-5F40-ABFA-DE56B06BD673}"/>
              </a:ext>
            </a:extLst>
          </p:cNvPr>
          <p:cNvSpPr txBox="1"/>
          <p:nvPr/>
        </p:nvSpPr>
        <p:spPr>
          <a:xfrm>
            <a:off x="2890155" y="2386231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D8F0D1-D795-7246-B30A-D1AD5C4596A3}"/>
              </a:ext>
            </a:extLst>
          </p:cNvPr>
          <p:cNvSpPr txBox="1"/>
          <p:nvPr/>
        </p:nvSpPr>
        <p:spPr>
          <a:xfrm>
            <a:off x="6477709" y="2016899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Sea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Quark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71F05-4BB4-964C-918E-81CF452C1AE1}"/>
              </a:ext>
            </a:extLst>
          </p:cNvPr>
          <p:cNvSpPr txBox="1"/>
          <p:nvPr/>
        </p:nvSpPr>
        <p:spPr>
          <a:xfrm>
            <a:off x="9588500" y="1964432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Gluon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Distribution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102C14-00B4-0C4D-9889-0E055BB03528}"/>
              </a:ext>
            </a:extLst>
          </p:cNvPr>
          <p:cNvSpPr/>
          <p:nvPr/>
        </p:nvSpPr>
        <p:spPr>
          <a:xfrm>
            <a:off x="4711706" y="1467570"/>
            <a:ext cx="4572000" cy="323166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893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8338-6CAB-514C-B7D7-625A3067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863"/>
            <a:ext cx="9144000" cy="6810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70C0"/>
                </a:solidFill>
              </a:rPr>
              <a:t>Remarks</a:t>
            </a:r>
            <a:r>
              <a:rPr lang="de-DE" sz="3600" b="1" dirty="0">
                <a:solidFill>
                  <a:srgbClr val="0070C0"/>
                </a:solidFill>
              </a:rPr>
              <a:t> on </a:t>
            </a:r>
            <a:r>
              <a:rPr lang="de-DE" sz="3600" b="1" dirty="0" err="1">
                <a:solidFill>
                  <a:srgbClr val="0070C0"/>
                </a:solidFill>
              </a:rPr>
              <a:t>the</a:t>
            </a:r>
            <a:r>
              <a:rPr lang="de-DE" sz="3600" b="1" dirty="0">
                <a:solidFill>
                  <a:srgbClr val="0070C0"/>
                </a:solidFill>
              </a:rPr>
              <a:t> Further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54B8C-EC2A-254B-A1BE-89229FDC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24" y="2636718"/>
            <a:ext cx="3340079" cy="402601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50277F-834F-8D4D-B340-899E5B2A82FB}"/>
              </a:ext>
            </a:extLst>
          </p:cNvPr>
          <p:cNvSpPr txBox="1"/>
          <p:nvPr/>
        </p:nvSpPr>
        <p:spPr>
          <a:xfrm>
            <a:off x="132024" y="901700"/>
            <a:ext cx="400436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C00000"/>
                </a:solidFill>
              </a:rPr>
              <a:t>The FCC-eh </a:t>
            </a:r>
            <a:r>
              <a:rPr lang="de-DE" sz="1400" dirty="0" err="1">
                <a:solidFill>
                  <a:srgbClr val="C00000"/>
                </a:solidFill>
              </a:rPr>
              <a:t>development</a:t>
            </a:r>
            <a:r>
              <a:rPr lang="de-DE" sz="1400" dirty="0">
                <a:solidFill>
                  <a:srgbClr val="C00000"/>
                </a:solidFill>
              </a:rPr>
              <a:t> </a:t>
            </a:r>
            <a:r>
              <a:rPr lang="de-DE" sz="1400" dirty="0" err="1">
                <a:solidFill>
                  <a:srgbClr val="C00000"/>
                </a:solidFill>
              </a:rPr>
              <a:t>relies</a:t>
            </a:r>
            <a:r>
              <a:rPr lang="de-DE" sz="1400" dirty="0">
                <a:solidFill>
                  <a:srgbClr val="C00000"/>
                </a:solidFill>
              </a:rPr>
              <a:t> on </a:t>
            </a:r>
            <a:r>
              <a:rPr lang="de-DE" sz="1400" dirty="0" err="1">
                <a:solidFill>
                  <a:srgbClr val="C00000"/>
                </a:solidFill>
              </a:rPr>
              <a:t>that</a:t>
            </a:r>
            <a:r>
              <a:rPr lang="de-DE" sz="1400" dirty="0">
                <a:solidFill>
                  <a:srgbClr val="C00000"/>
                </a:solidFill>
              </a:rPr>
              <a:t> </a:t>
            </a:r>
            <a:r>
              <a:rPr lang="de-DE" sz="1400" dirty="0" err="1">
                <a:solidFill>
                  <a:srgbClr val="C00000"/>
                </a:solidFill>
              </a:rPr>
              <a:t>of</a:t>
            </a:r>
            <a:r>
              <a:rPr lang="de-DE" sz="1400" dirty="0">
                <a:solidFill>
                  <a:srgbClr val="C00000"/>
                </a:solidFill>
              </a:rPr>
              <a:t> </a:t>
            </a:r>
            <a:r>
              <a:rPr lang="de-DE" sz="1400" dirty="0" err="1">
                <a:solidFill>
                  <a:srgbClr val="C00000"/>
                </a:solidFill>
              </a:rPr>
              <a:t>the</a:t>
            </a:r>
            <a:r>
              <a:rPr lang="de-DE" sz="1400" dirty="0">
                <a:solidFill>
                  <a:srgbClr val="C00000"/>
                </a:solidFill>
              </a:rPr>
              <a:t> </a:t>
            </a:r>
            <a:r>
              <a:rPr lang="de-DE" sz="1400" dirty="0" err="1">
                <a:solidFill>
                  <a:srgbClr val="C00000"/>
                </a:solidFill>
              </a:rPr>
              <a:t>LHeC</a:t>
            </a:r>
            <a:r>
              <a:rPr lang="de-DE" sz="1400" dirty="0">
                <a:solidFill>
                  <a:srgbClr val="C00000"/>
                </a:solidFill>
              </a:rPr>
              <a:t>.</a:t>
            </a:r>
          </a:p>
          <a:p>
            <a:endParaRPr lang="de-DE" sz="1400" dirty="0"/>
          </a:p>
          <a:p>
            <a:r>
              <a:rPr lang="de-DE" sz="1400" dirty="0" err="1"/>
              <a:t>Following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much</a:t>
            </a:r>
            <a:r>
              <a:rPr lang="de-DE" sz="1400" dirty="0"/>
              <a:t> </a:t>
            </a:r>
            <a:r>
              <a:rPr lang="de-DE" sz="1400" dirty="0" err="1"/>
              <a:t>cited</a:t>
            </a:r>
            <a:r>
              <a:rPr lang="de-DE" sz="1400" dirty="0"/>
              <a:t> CDR </a:t>
            </a:r>
            <a:r>
              <a:rPr lang="de-DE" dirty="0"/>
              <a:t> </a:t>
            </a:r>
            <a:r>
              <a:rPr lang="de-DE" b="1" dirty="0">
                <a:hlinkClick r:id="rId3"/>
              </a:rPr>
              <a:t>arXiv:1206.2913</a:t>
            </a:r>
            <a:endParaRPr lang="de-DE" b="1" dirty="0"/>
          </a:p>
          <a:p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intention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deliver</a:t>
            </a:r>
            <a:r>
              <a:rPr lang="de-DE" sz="1400" dirty="0"/>
              <a:t> a </a:t>
            </a:r>
            <a:r>
              <a:rPr lang="de-DE" sz="1400" dirty="0" err="1"/>
              <a:t>comprehensive</a:t>
            </a:r>
            <a:r>
              <a:rPr lang="de-DE" sz="1400" dirty="0"/>
              <a:t> </a:t>
            </a:r>
            <a:r>
              <a:rPr lang="de-DE" sz="1400" dirty="0" err="1"/>
              <a:t>report</a:t>
            </a:r>
            <a:endParaRPr lang="de-DE" sz="1400" dirty="0"/>
          </a:p>
          <a:p>
            <a:r>
              <a:rPr lang="de-DE" sz="1400" dirty="0"/>
              <a:t>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LHeC</a:t>
            </a:r>
            <a:r>
              <a:rPr lang="de-DE" sz="1400" dirty="0"/>
              <a:t> at HL-LHC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end </a:t>
            </a:r>
            <a:r>
              <a:rPr lang="de-DE" sz="1400" dirty="0" err="1"/>
              <a:t>of</a:t>
            </a:r>
            <a:r>
              <a:rPr lang="de-DE" sz="1400" dirty="0"/>
              <a:t> 2019. </a:t>
            </a:r>
            <a:r>
              <a:rPr lang="de-DE" sz="1400" dirty="0" err="1"/>
              <a:t>You</a:t>
            </a:r>
            <a:r>
              <a:rPr lang="de-DE" sz="1400" dirty="0"/>
              <a:t>  </a:t>
            </a:r>
            <a:r>
              <a:rPr lang="de-DE" sz="1400" dirty="0" err="1"/>
              <a:t>are</a:t>
            </a:r>
            <a:endParaRPr lang="de-DE" sz="1400" dirty="0"/>
          </a:p>
          <a:p>
            <a:r>
              <a:rPr lang="de-DE" sz="1400" b="1" dirty="0" err="1">
                <a:solidFill>
                  <a:srgbClr val="C00000"/>
                </a:solidFill>
              </a:rPr>
              <a:t>invited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to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contribute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and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join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the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workshop</a:t>
            </a:r>
            <a:r>
              <a:rPr lang="de-DE" sz="1400" b="1" dirty="0">
                <a:solidFill>
                  <a:srgbClr val="C00000"/>
                </a:solidFill>
              </a:rPr>
              <a:t>, </a:t>
            </a:r>
            <a:r>
              <a:rPr lang="de-DE" sz="1400" b="1" dirty="0" err="1">
                <a:solidFill>
                  <a:srgbClr val="C00000"/>
                </a:solidFill>
              </a:rPr>
              <a:t>which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</a:p>
          <a:p>
            <a:r>
              <a:rPr lang="de-DE" sz="1400" b="1" dirty="0">
                <a:solidFill>
                  <a:srgbClr val="C00000"/>
                </a:solidFill>
              </a:rPr>
              <a:t>will </a:t>
            </a:r>
            <a:r>
              <a:rPr lang="de-DE" sz="1400" b="1" dirty="0" err="1">
                <a:solidFill>
                  <a:srgbClr val="C00000"/>
                </a:solidFill>
              </a:rPr>
              <a:t>be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held</a:t>
            </a:r>
            <a:r>
              <a:rPr lang="de-DE" sz="1400" b="1" dirty="0">
                <a:solidFill>
                  <a:srgbClr val="C00000"/>
                </a:solidFill>
              </a:rPr>
              <a:t> at Chavannes </a:t>
            </a:r>
            <a:r>
              <a:rPr lang="de-DE" sz="1400" b="1" dirty="0" err="1">
                <a:solidFill>
                  <a:srgbClr val="C00000"/>
                </a:solidFill>
              </a:rPr>
              <a:t>near</a:t>
            </a:r>
            <a:r>
              <a:rPr lang="de-DE" sz="1400" b="1" dirty="0">
                <a:solidFill>
                  <a:srgbClr val="C00000"/>
                </a:solidFill>
              </a:rPr>
              <a:t> CERN,  24/25.10.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09E24-0CD9-6A40-828B-4DC2216733FF}"/>
              </a:ext>
            </a:extLst>
          </p:cNvPr>
          <p:cNvSpPr txBox="1"/>
          <p:nvPr/>
        </p:nvSpPr>
        <p:spPr>
          <a:xfrm>
            <a:off x="4457700" y="647700"/>
            <a:ext cx="689026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There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a </a:t>
            </a:r>
            <a:r>
              <a:rPr lang="de-DE" sz="1600" dirty="0" err="1"/>
              <a:t>number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important</a:t>
            </a:r>
            <a:r>
              <a:rPr lang="de-DE" sz="1600" dirty="0"/>
              <a:t> </a:t>
            </a:r>
            <a:r>
              <a:rPr lang="de-DE" sz="1600" dirty="0" err="1"/>
              <a:t>tasks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issues</a:t>
            </a:r>
            <a:r>
              <a:rPr lang="de-DE" sz="1600" dirty="0"/>
              <a:t> </a:t>
            </a:r>
            <a:r>
              <a:rPr lang="de-DE" sz="1600" dirty="0" err="1"/>
              <a:t>leading</a:t>
            </a:r>
            <a:r>
              <a:rPr lang="de-DE" sz="1600" dirty="0"/>
              <a:t> </a:t>
            </a:r>
            <a:r>
              <a:rPr lang="de-DE" sz="1600" dirty="0" err="1"/>
              <a:t>beyond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year</a:t>
            </a:r>
            <a:r>
              <a:rPr lang="de-DE" sz="1600" dirty="0"/>
              <a:t>:</a:t>
            </a:r>
          </a:p>
          <a:p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 err="1"/>
              <a:t>Physics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evolving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LHC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need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deeper</a:t>
            </a:r>
            <a:r>
              <a:rPr lang="de-DE" sz="1600" dirty="0"/>
              <a:t> </a:t>
            </a:r>
            <a:r>
              <a:rPr lang="de-DE" sz="1600" dirty="0" err="1"/>
              <a:t>studied</a:t>
            </a:r>
            <a:endParaRPr lang="de-DE" sz="1600" dirty="0"/>
          </a:p>
          <a:p>
            <a:r>
              <a:rPr lang="de-DE" sz="1600" dirty="0"/>
              <a:t>      (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example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genuine EFT </a:t>
            </a:r>
            <a:r>
              <a:rPr lang="de-DE" sz="1600" dirty="0" err="1"/>
              <a:t>application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Higgs</a:t>
            </a:r>
            <a:r>
              <a:rPr lang="de-DE" sz="1600" dirty="0"/>
              <a:t> </a:t>
            </a:r>
            <a:r>
              <a:rPr lang="de-DE" sz="1600" dirty="0" err="1"/>
              <a:t>physics</a:t>
            </a:r>
            <a:r>
              <a:rPr lang="de-DE" sz="1600" dirty="0"/>
              <a:t> in </a:t>
            </a:r>
            <a:r>
              <a:rPr lang="de-DE" sz="1600" dirty="0" err="1"/>
              <a:t>ep</a:t>
            </a:r>
            <a:r>
              <a:rPr lang="de-DE" sz="1600" dirty="0"/>
              <a:t>)</a:t>
            </a:r>
          </a:p>
          <a:p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/>
              <a:t>The </a:t>
            </a:r>
            <a:r>
              <a:rPr lang="de-DE" sz="1600" dirty="0" err="1"/>
              <a:t>LHeC</a:t>
            </a:r>
            <a:r>
              <a:rPr lang="de-DE" sz="1600" dirty="0"/>
              <a:t> in </a:t>
            </a:r>
            <a:r>
              <a:rPr lang="de-DE" sz="1600" dirty="0" err="1"/>
              <a:t>order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realised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accepted</a:t>
            </a:r>
            <a:r>
              <a:rPr lang="de-DE" sz="1600" dirty="0"/>
              <a:t> 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affordable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0070C0"/>
                </a:solidFill>
              </a:rPr>
              <a:t>(Oliver Bruening*)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/>
              <a:t>The ERL </a:t>
            </a:r>
            <a:r>
              <a:rPr lang="de-DE" sz="1600" dirty="0" err="1"/>
              <a:t>technology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advancing</a:t>
            </a:r>
            <a:r>
              <a:rPr lang="de-DE" sz="1600" dirty="0"/>
              <a:t> (</a:t>
            </a:r>
            <a:r>
              <a:rPr lang="de-DE" sz="1600" dirty="0" err="1"/>
              <a:t>recent</a:t>
            </a:r>
            <a:r>
              <a:rPr lang="de-DE" sz="1600" dirty="0"/>
              <a:t> </a:t>
            </a:r>
            <a:r>
              <a:rPr lang="de-DE" sz="1600" dirty="0" err="1"/>
              <a:t>success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cBeta</a:t>
            </a:r>
            <a:r>
              <a:rPr lang="de-DE" sz="1600" dirty="0"/>
              <a:t>) </a:t>
            </a:r>
            <a:r>
              <a:rPr lang="de-DE" sz="1600" dirty="0" err="1"/>
              <a:t>worldwide</a:t>
            </a:r>
            <a:r>
              <a:rPr lang="de-DE" sz="1600" dirty="0"/>
              <a:t> a</a:t>
            </a:r>
          </a:p>
          <a:p>
            <a:r>
              <a:rPr lang="de-DE" sz="1600" dirty="0"/>
              <a:t>     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indeed</a:t>
            </a:r>
            <a:r>
              <a:rPr lang="de-DE" sz="1600" dirty="0"/>
              <a:t> </a:t>
            </a:r>
            <a:r>
              <a:rPr lang="de-DE" sz="1600" dirty="0" err="1"/>
              <a:t>few</a:t>
            </a:r>
            <a:r>
              <a:rPr lang="de-DE" sz="1600" dirty="0"/>
              <a:t> </a:t>
            </a:r>
            <a:r>
              <a:rPr lang="de-DE" sz="1600" dirty="0" err="1"/>
              <a:t>radically</a:t>
            </a:r>
            <a:r>
              <a:rPr lang="de-DE" sz="1600" dirty="0"/>
              <a:t> </a:t>
            </a:r>
            <a:r>
              <a:rPr lang="de-DE" sz="1600" dirty="0" err="1"/>
              <a:t>new</a:t>
            </a:r>
            <a:r>
              <a:rPr lang="de-DE" sz="1600" dirty="0"/>
              <a:t> </a:t>
            </a:r>
            <a:r>
              <a:rPr lang="de-DE" sz="1600" dirty="0" err="1"/>
              <a:t>accelerator</a:t>
            </a:r>
            <a:r>
              <a:rPr lang="de-DE" sz="1600" dirty="0"/>
              <a:t> </a:t>
            </a:r>
            <a:r>
              <a:rPr lang="de-DE" sz="1600" dirty="0" err="1"/>
              <a:t>technologies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ideas</a:t>
            </a:r>
            <a:r>
              <a:rPr lang="de-DE" sz="1600" dirty="0"/>
              <a:t>!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/>
              <a:t>PERLE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genuine 802 MHz, high </a:t>
            </a:r>
            <a:r>
              <a:rPr lang="de-DE" sz="1600" dirty="0" err="1"/>
              <a:t>current</a:t>
            </a:r>
            <a:r>
              <a:rPr lang="de-DE" sz="1600" dirty="0"/>
              <a:t> multi-turn </a:t>
            </a:r>
            <a:r>
              <a:rPr lang="de-DE" sz="1600" dirty="0" err="1"/>
              <a:t>demonstrator</a:t>
            </a:r>
            <a:endParaRPr lang="de-DE" sz="1600" dirty="0"/>
          </a:p>
          <a:p>
            <a:r>
              <a:rPr lang="de-DE" sz="1600" dirty="0"/>
              <a:t>      (</a:t>
            </a:r>
            <a:r>
              <a:rPr lang="de-DE" sz="1600" dirty="0" err="1"/>
              <a:t>AsTeC</a:t>
            </a:r>
            <a:r>
              <a:rPr lang="de-DE" sz="1600" dirty="0"/>
              <a:t>, BINP,  CERN, Liverpool, </a:t>
            </a:r>
            <a:r>
              <a:rPr lang="de-DE" sz="1600" dirty="0" err="1"/>
              <a:t>Jlab</a:t>
            </a:r>
            <a:r>
              <a:rPr lang="de-DE" sz="1600" dirty="0"/>
              <a:t>, </a:t>
            </a:r>
            <a:r>
              <a:rPr lang="de-DE" sz="1600" dirty="0" err="1"/>
              <a:t>Orsay</a:t>
            </a:r>
            <a:r>
              <a:rPr lang="de-DE" sz="1600" dirty="0"/>
              <a:t> (LAL+IPN) + </a:t>
            </a:r>
            <a:r>
              <a:rPr lang="de-DE" sz="1600" dirty="0">
                <a:solidFill>
                  <a:srgbClr val="0070C0"/>
                </a:solidFill>
              </a:rPr>
              <a:t>(Walid </a:t>
            </a:r>
            <a:r>
              <a:rPr lang="de-DE" sz="1600" dirty="0" err="1">
                <a:solidFill>
                  <a:srgbClr val="0070C0"/>
                </a:solidFill>
              </a:rPr>
              <a:t>Kaabi</a:t>
            </a:r>
            <a:r>
              <a:rPr lang="de-DE" sz="1600" dirty="0">
                <a:solidFill>
                  <a:srgbClr val="0070C0"/>
                </a:solidFill>
              </a:rPr>
              <a:t> *)</a:t>
            </a:r>
          </a:p>
          <a:p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/>
              <a:t>The 3-beam </a:t>
            </a:r>
            <a:r>
              <a:rPr lang="de-DE" sz="1600" dirty="0" err="1"/>
              <a:t>interaction</a:t>
            </a:r>
            <a:r>
              <a:rPr lang="de-DE" sz="1600" dirty="0"/>
              <a:t> </a:t>
            </a:r>
            <a:r>
              <a:rPr lang="de-DE" sz="1600" dirty="0" err="1"/>
              <a:t>region</a:t>
            </a:r>
            <a:r>
              <a:rPr lang="de-DE" sz="1600" dirty="0"/>
              <a:t> design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challenging</a:t>
            </a:r>
            <a:r>
              <a:rPr lang="de-DE" sz="1600" dirty="0"/>
              <a:t> [Q1 prototype]</a:t>
            </a:r>
          </a:p>
          <a:p>
            <a:r>
              <a:rPr lang="de-DE" sz="1600" dirty="0"/>
              <a:t>       </a:t>
            </a:r>
            <a:r>
              <a:rPr lang="de-DE" sz="1600" dirty="0">
                <a:solidFill>
                  <a:srgbClr val="0070C0"/>
                </a:solidFill>
              </a:rPr>
              <a:t>(Kevin Andre </a:t>
            </a:r>
            <a:r>
              <a:rPr lang="de-DE" sz="1600" dirty="0" err="1">
                <a:solidFill>
                  <a:srgbClr val="0070C0"/>
                </a:solidFill>
              </a:rPr>
              <a:t>and</a:t>
            </a:r>
            <a:r>
              <a:rPr lang="de-DE" sz="1600" dirty="0">
                <a:solidFill>
                  <a:srgbClr val="0070C0"/>
                </a:solidFill>
              </a:rPr>
              <a:t> Emilia Cruz*)   </a:t>
            </a:r>
            <a:r>
              <a:rPr lang="de-DE" sz="1600" dirty="0"/>
              <a:t>...</a:t>
            </a:r>
          </a:p>
          <a:p>
            <a:endParaRPr lang="de-DE" sz="1600" dirty="0"/>
          </a:p>
          <a:p>
            <a:r>
              <a:rPr lang="de-DE" sz="1600" dirty="0"/>
              <a:t>The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FCC-eh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linked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FCC. </a:t>
            </a:r>
            <a:r>
              <a:rPr lang="de-DE" sz="1600" dirty="0" err="1"/>
              <a:t>If</a:t>
            </a:r>
            <a:r>
              <a:rPr lang="de-DE" sz="1600" dirty="0"/>
              <a:t> CERN </a:t>
            </a:r>
            <a:r>
              <a:rPr lang="de-DE" sz="1600" dirty="0" err="1"/>
              <a:t>embarks</a:t>
            </a:r>
            <a:r>
              <a:rPr lang="de-DE" sz="1600" dirty="0"/>
              <a:t> on FCC-</a:t>
            </a:r>
            <a:r>
              <a:rPr lang="de-DE" sz="1600" dirty="0" err="1"/>
              <a:t>ee</a:t>
            </a:r>
            <a:r>
              <a:rPr lang="de-DE" sz="1600" dirty="0"/>
              <a:t>  </a:t>
            </a:r>
            <a:r>
              <a:rPr lang="de-DE" sz="1600" dirty="0" err="1"/>
              <a:t>directly</a:t>
            </a:r>
            <a:endParaRPr lang="de-DE" sz="1600" dirty="0"/>
          </a:p>
          <a:p>
            <a:r>
              <a:rPr lang="de-DE" sz="1600" dirty="0"/>
              <a:t>after HL-LHC </a:t>
            </a:r>
            <a:r>
              <a:rPr lang="de-DE" sz="1600" dirty="0" err="1"/>
              <a:t>then</a:t>
            </a:r>
            <a:r>
              <a:rPr lang="de-DE" sz="1600" dirty="0"/>
              <a:t> FCC-eh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deferred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many</a:t>
            </a:r>
            <a:r>
              <a:rPr lang="de-DE" sz="1600" dirty="0"/>
              <a:t> </a:t>
            </a:r>
            <a:r>
              <a:rPr lang="de-DE" sz="1600" dirty="0" err="1"/>
              <a:t>decades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basically</a:t>
            </a:r>
            <a:r>
              <a:rPr lang="de-DE" sz="1600" dirty="0"/>
              <a:t> </a:t>
            </a:r>
            <a:r>
              <a:rPr lang="de-DE" sz="1600" dirty="0" err="1"/>
              <a:t>postponed</a:t>
            </a:r>
            <a:r>
              <a:rPr lang="de-DE" sz="1600" dirty="0"/>
              <a:t>.</a:t>
            </a:r>
          </a:p>
          <a:p>
            <a:endParaRPr lang="de-DE" sz="1600" dirty="0"/>
          </a:p>
          <a:p>
            <a:r>
              <a:rPr lang="de-DE" sz="1600" dirty="0" err="1"/>
              <a:t>If</a:t>
            </a:r>
            <a:r>
              <a:rPr lang="de-DE" sz="1600" dirty="0"/>
              <a:t> CERN </a:t>
            </a:r>
            <a:r>
              <a:rPr lang="de-DE" sz="1600" dirty="0" err="1"/>
              <a:t>goes</a:t>
            </a:r>
            <a:r>
              <a:rPr lang="de-DE" sz="1600" dirty="0"/>
              <a:t> </a:t>
            </a:r>
            <a:r>
              <a:rPr lang="de-DE" sz="1600" dirty="0" err="1"/>
              <a:t>directly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an FCC-</a:t>
            </a:r>
            <a:r>
              <a:rPr lang="de-DE" sz="1600" dirty="0" err="1"/>
              <a:t>hh</a:t>
            </a:r>
            <a:r>
              <a:rPr lang="de-DE" sz="1600" dirty="0"/>
              <a:t> (</a:t>
            </a:r>
            <a:r>
              <a:rPr lang="de-DE" sz="1600" dirty="0" err="1"/>
              <a:t>then</a:t>
            </a:r>
            <a:r>
              <a:rPr lang="de-DE" sz="1600" dirty="0"/>
              <a:t> at </a:t>
            </a:r>
            <a:r>
              <a:rPr lang="de-DE" sz="1600" dirty="0" err="1"/>
              <a:t>lower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) eh </a:t>
            </a:r>
            <a:r>
              <a:rPr lang="de-DE" sz="1600" dirty="0" err="1"/>
              <a:t>should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part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not </a:t>
            </a:r>
            <a:r>
              <a:rPr lang="de-DE" sz="1600" dirty="0" err="1"/>
              <a:t>considered</a:t>
            </a:r>
            <a:r>
              <a:rPr lang="de-DE" sz="1600" dirty="0"/>
              <a:t>  an </a:t>
            </a:r>
            <a:r>
              <a:rPr lang="de-DE" sz="1600" dirty="0" err="1"/>
              <a:t>option</a:t>
            </a:r>
            <a:r>
              <a:rPr lang="de-DE" sz="1600" dirty="0"/>
              <a:t> </a:t>
            </a:r>
            <a:r>
              <a:rPr lang="de-DE" sz="1600" dirty="0" err="1"/>
              <a:t>later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an </a:t>
            </a:r>
            <a:r>
              <a:rPr lang="de-DE" sz="1600" dirty="0" err="1"/>
              <a:t>asset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success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hh</a:t>
            </a:r>
            <a:r>
              <a:rPr lang="de-DE" sz="1600" dirty="0"/>
              <a:t>. </a:t>
            </a:r>
          </a:p>
          <a:p>
            <a:r>
              <a:rPr lang="de-DE" sz="1600" dirty="0"/>
              <a:t>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78225-7773-A643-A2E2-51F0611935EA}"/>
              </a:ext>
            </a:extLst>
          </p:cNvPr>
          <p:cNvSpPr txBox="1"/>
          <p:nvPr/>
        </p:nvSpPr>
        <p:spPr>
          <a:xfrm>
            <a:off x="9526950" y="6293405"/>
            <a:ext cx="219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*) </a:t>
            </a:r>
            <a:r>
              <a:rPr lang="de-DE" dirty="0" err="1">
                <a:solidFill>
                  <a:srgbClr val="0070C0"/>
                </a:solidFill>
              </a:rPr>
              <a:t>speakers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yesterday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8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</a:t>
            </a:r>
          </a:p>
        </p:txBody>
      </p:sp>
    </p:spTree>
    <p:extLst>
      <p:ext uri="{BB962C8B-B14F-4D97-AF65-F5344CB8AC3E}">
        <p14:creationId xmlns:p14="http://schemas.microsoft.com/office/powerpoint/2010/main" val="2180316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398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 Tracking </a:t>
            </a:r>
            <a:r>
              <a:rPr lang="de-DE" sz="3600" dirty="0" err="1"/>
              <a:t>Concept</a:t>
            </a:r>
            <a:endParaRPr lang="de-DE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AD5E-EF34-994D-B96F-3E6799DCD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09770"/>
            <a:ext cx="9144000" cy="55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72988E-AB33-0244-A9B5-F468C1B6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92" y="1599379"/>
            <a:ext cx="5633001" cy="4224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660D3-7888-4442-A1F8-31D31640C5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70" y="2908186"/>
            <a:ext cx="3397521" cy="29873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E1FC41-239A-8F40-96BE-0CA7AC7E10DD}"/>
              </a:ext>
            </a:extLst>
          </p:cNvPr>
          <p:cNvSpPr txBox="1"/>
          <p:nvPr/>
        </p:nvSpPr>
        <p:spPr>
          <a:xfrm>
            <a:off x="394901" y="160884"/>
            <a:ext cx="11340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>
                <a:solidFill>
                  <a:srgbClr val="0070C0"/>
                </a:solidFill>
              </a:rPr>
              <a:t>Energy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Frontier</a:t>
            </a:r>
            <a:r>
              <a:rPr lang="de-DE" sz="3200" b="1" dirty="0">
                <a:solidFill>
                  <a:srgbClr val="0070C0"/>
                </a:solidFill>
              </a:rPr>
              <a:t> in </a:t>
            </a:r>
            <a:r>
              <a:rPr lang="de-DE" sz="3200" b="1" dirty="0" err="1">
                <a:solidFill>
                  <a:srgbClr val="0070C0"/>
                </a:solidFill>
              </a:rPr>
              <a:t>Deep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Inelastic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ep</a:t>
            </a:r>
            <a:r>
              <a:rPr lang="de-DE" sz="3200" b="1" dirty="0">
                <a:solidFill>
                  <a:srgbClr val="0070C0"/>
                </a:solidFill>
              </a:rPr>
              <a:t>/</a:t>
            </a:r>
            <a:r>
              <a:rPr lang="de-DE" sz="3200" b="1" dirty="0" err="1">
                <a:solidFill>
                  <a:srgbClr val="0070C0"/>
                </a:solidFill>
              </a:rPr>
              <a:t>eA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Scattering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with</a:t>
            </a:r>
            <a:r>
              <a:rPr lang="de-DE" sz="3200" b="1" dirty="0">
                <a:solidFill>
                  <a:srgbClr val="0070C0"/>
                </a:solidFill>
              </a:rPr>
              <a:t> LHC &amp; FCC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4D721-E173-6C4F-BEA1-CDA2F81D88A6}"/>
              </a:ext>
            </a:extLst>
          </p:cNvPr>
          <p:cNvSpPr txBox="1"/>
          <p:nvPr/>
        </p:nvSpPr>
        <p:spPr>
          <a:xfrm>
            <a:off x="8074718" y="991006"/>
            <a:ext cx="3454673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50-60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GeV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energy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1.3-1.6 MCHF</a:t>
            </a: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802 MHz SCRF: Q</a:t>
            </a:r>
            <a:r>
              <a:rPr lang="de-DE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10</a:t>
            </a:r>
            <a:r>
              <a:rPr lang="de-D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Power: &lt; 100 MW wall-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plug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Luminosity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10</a:t>
            </a:r>
            <a:r>
              <a:rPr lang="de-D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34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cm</a:t>
            </a:r>
            <a:r>
              <a:rPr lang="de-D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-2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de-D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1 / 2 ab</a:t>
            </a:r>
            <a:r>
              <a:rPr lang="de-DE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-1</a:t>
            </a:r>
          </a:p>
          <a:p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with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LHeC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/ HE-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LHeC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and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FCC-eh</a:t>
            </a:r>
          </a:p>
          <a:p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B0C05-0C80-574A-A9B6-AEE020AC50A8}"/>
              </a:ext>
            </a:extLst>
          </p:cNvPr>
          <p:cNvSpPr txBox="1"/>
          <p:nvPr/>
        </p:nvSpPr>
        <p:spPr>
          <a:xfrm>
            <a:off x="870079" y="5722161"/>
            <a:ext cx="6084551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Highest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energy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application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novel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energy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recovery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principle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1000 x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luminous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HERA,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hugely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extended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</a:t>
            </a:r>
            <a:r>
              <a:rPr lang="de-D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,x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range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Concurrent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ep+pp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operation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IP2 at LHC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point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 at FCC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5BB67-F3FF-3D47-A35B-92A13764B319}"/>
              </a:ext>
            </a:extLst>
          </p:cNvPr>
          <p:cNvSpPr txBox="1"/>
          <p:nvPr/>
        </p:nvSpPr>
        <p:spPr>
          <a:xfrm>
            <a:off x="8174734" y="6000671"/>
            <a:ext cx="335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First 802 MHz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cavity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, CERN –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endParaRPr lang="de-DE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ERL Development at PERLE@LAL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60080-0651-AC4F-BCF9-0827D333819E}"/>
              </a:ext>
            </a:extLst>
          </p:cNvPr>
          <p:cNvSpPr txBox="1"/>
          <p:nvPr/>
        </p:nvSpPr>
        <p:spPr>
          <a:xfrm>
            <a:off x="523493" y="900111"/>
            <a:ext cx="683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Cleanest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high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resolution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microscope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proton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nuclear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matter.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Discovery in QCD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electroweak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sector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High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precison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Higgs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ep+pp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2268F-F352-5440-A322-39C3C3009E0A}"/>
              </a:ext>
            </a:extLst>
          </p:cNvPr>
          <p:cNvSpPr txBox="1"/>
          <p:nvPr/>
        </p:nvSpPr>
        <p:spPr>
          <a:xfrm>
            <a:off x="8846254" y="2400301"/>
            <a:ext cx="251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de-DE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de-DE" sz="1400">
                <a:solidFill>
                  <a:schemeClr val="tx1">
                    <a:lumMod val="50000"/>
                    <a:lumOff val="50000"/>
                  </a:schemeClr>
                </a:solidFill>
              </a:rPr>
              <a:t>Bordry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al: arXiv:1810.13022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65E2F-8C2D-F649-9253-47325D62EC40}"/>
              </a:ext>
            </a:extLst>
          </p:cNvPr>
          <p:cNvSpPr txBox="1"/>
          <p:nvPr/>
        </p:nvSpPr>
        <p:spPr>
          <a:xfrm>
            <a:off x="6058656" y="4735401"/>
            <a:ext cx="1428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CDR: 1206.2913</a:t>
            </a:r>
          </a:p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Update: 10/2019</a:t>
            </a:r>
          </a:p>
        </p:txBody>
      </p:sp>
    </p:spTree>
    <p:extLst>
      <p:ext uri="{BB962C8B-B14F-4D97-AF65-F5344CB8AC3E}">
        <p14:creationId xmlns:p14="http://schemas.microsoft.com/office/powerpoint/2010/main" val="265098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8338-6CAB-514C-B7D7-625A3067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81037"/>
          </a:xfrm>
        </p:spPr>
        <p:txBody>
          <a:bodyPr>
            <a:normAutofit/>
          </a:bodyPr>
          <a:lstStyle/>
          <a:p>
            <a:r>
              <a:rPr lang="de-DE" sz="3600" b="1" dirty="0"/>
              <a:t>FCC-eh in </a:t>
            </a:r>
            <a:r>
              <a:rPr lang="de-DE" sz="3600" b="1" dirty="0" err="1"/>
              <a:t>the</a:t>
            </a:r>
            <a:r>
              <a:rPr lang="de-DE" sz="3600" b="1" dirty="0"/>
              <a:t> CDR </a:t>
            </a:r>
            <a:r>
              <a:rPr lang="de-DE" sz="2400" dirty="0"/>
              <a:t>[V1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V3 </a:t>
            </a:r>
            <a:r>
              <a:rPr lang="de-DE" sz="2400" dirty="0" err="1"/>
              <a:t>hh</a:t>
            </a:r>
            <a:r>
              <a:rPr lang="de-DE" sz="24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7D8B2-3710-2043-81F2-A26F933B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10" y="2455334"/>
            <a:ext cx="4227964" cy="282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DA6B-70FA-B142-A24B-D841D29D6612}"/>
              </a:ext>
            </a:extLst>
          </p:cNvPr>
          <p:cNvSpPr txBox="1"/>
          <p:nvPr/>
        </p:nvSpPr>
        <p:spPr>
          <a:xfrm>
            <a:off x="541867" y="948268"/>
            <a:ext cx="1134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Volume 1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b="1" dirty="0" err="1">
                <a:solidFill>
                  <a:srgbClr val="00B050"/>
                </a:solidFill>
              </a:rPr>
              <a:t>the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entity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of</a:t>
            </a:r>
            <a:r>
              <a:rPr lang="de-DE" b="1" dirty="0">
                <a:solidFill>
                  <a:srgbClr val="00B050"/>
                </a:solidFill>
              </a:rPr>
              <a:t> FCC </a:t>
            </a:r>
            <a:r>
              <a:rPr lang="de-DE" b="1" dirty="0" err="1">
                <a:solidFill>
                  <a:srgbClr val="00B050"/>
                </a:solidFill>
              </a:rPr>
              <a:t>physics</a:t>
            </a:r>
            <a:r>
              <a:rPr lang="de-DE" b="1" dirty="0">
                <a:solidFill>
                  <a:srgbClr val="00B050"/>
                </a:solidFill>
              </a:rPr>
              <a:t>,  in </a:t>
            </a:r>
            <a:r>
              <a:rPr lang="de-DE" b="1" dirty="0" err="1">
                <a:solidFill>
                  <a:srgbClr val="00B050"/>
                </a:solidFill>
              </a:rPr>
              <a:t>ee</a:t>
            </a:r>
            <a:r>
              <a:rPr lang="de-DE" b="1" dirty="0">
                <a:solidFill>
                  <a:srgbClr val="00B050"/>
                </a:solidFill>
              </a:rPr>
              <a:t>, pp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ep</a:t>
            </a:r>
            <a:r>
              <a:rPr lang="de-DE" b="1" dirty="0">
                <a:solidFill>
                  <a:srgbClr val="00B050"/>
                </a:solidFill>
              </a:rPr>
              <a:t>, </a:t>
            </a:r>
            <a:r>
              <a:rPr lang="de-DE" b="1" dirty="0" err="1">
                <a:solidFill>
                  <a:srgbClr val="00B050"/>
                </a:solidFill>
              </a:rPr>
              <a:t>including</a:t>
            </a:r>
            <a:r>
              <a:rPr lang="de-DE" b="1" dirty="0">
                <a:solidFill>
                  <a:srgbClr val="00B050"/>
                </a:solidFill>
              </a:rPr>
              <a:t> AA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eA</a:t>
            </a:r>
            <a:endParaRPr lang="de-DE" b="1" dirty="0">
              <a:solidFill>
                <a:srgbClr val="00B050"/>
              </a:solidFill>
            </a:endParaRPr>
          </a:p>
          <a:p>
            <a:r>
              <a:rPr lang="de-DE" b="1" dirty="0">
                <a:solidFill>
                  <a:srgbClr val="0070C0"/>
                </a:solidFill>
              </a:rPr>
              <a:t>Volume 3 </a:t>
            </a:r>
            <a:r>
              <a:rPr lang="de-DE" dirty="0"/>
              <a:t>on FCC 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main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characteristics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FCC-eh </a:t>
            </a:r>
            <a:r>
              <a:rPr lang="de-DE" b="1" dirty="0" err="1">
                <a:solidFill>
                  <a:srgbClr val="0070C0"/>
                </a:solidFill>
              </a:rPr>
              <a:t>and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detector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concept</a:t>
            </a:r>
            <a:r>
              <a:rPr lang="de-DE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C441-A8DE-CB45-AEFD-CC1CADB04931}"/>
              </a:ext>
            </a:extLst>
          </p:cNvPr>
          <p:cNvSpPr txBox="1"/>
          <p:nvPr/>
        </p:nvSpPr>
        <p:spPr>
          <a:xfrm>
            <a:off x="541867" y="1847396"/>
            <a:ext cx="115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Some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striking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eh </a:t>
            </a:r>
            <a:r>
              <a:rPr lang="de-DE" dirty="0" err="1">
                <a:solidFill>
                  <a:srgbClr val="FF0000"/>
                </a:solidFill>
              </a:rPr>
              <a:t>prospects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on  </a:t>
            </a:r>
            <a:r>
              <a:rPr lang="de-DE" dirty="0" err="1"/>
              <a:t>searches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on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1D262-CABC-694E-AD88-53A6B218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92" y="2737936"/>
            <a:ext cx="2947295" cy="238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15EBB-B088-594D-A8F1-DE3143C26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3" y="2359575"/>
            <a:ext cx="158496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A0A81-1276-C440-98E7-C54E5EB2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347" y="2342642"/>
            <a:ext cx="1223928" cy="331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91224-996B-024E-853D-AF41FEB13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007" y="2324132"/>
            <a:ext cx="1060255" cy="3358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41A2C-9E47-C84D-A293-5D5EB0CCCCD2}"/>
              </a:ext>
            </a:extLst>
          </p:cNvPr>
          <p:cNvSpPr txBox="1"/>
          <p:nvPr/>
        </p:nvSpPr>
        <p:spPr>
          <a:xfrm>
            <a:off x="3598313" y="5665834"/>
            <a:ext cx="4178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high </a:t>
            </a:r>
            <a:r>
              <a:rPr lang="de-DE" sz="1600" dirty="0" err="1"/>
              <a:t>precision</a:t>
            </a:r>
            <a:r>
              <a:rPr lang="de-DE" sz="1600" dirty="0"/>
              <a:t> </a:t>
            </a:r>
            <a:r>
              <a:rPr lang="de-DE" sz="1600" dirty="0" err="1"/>
              <a:t>measurements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b="1" dirty="0" err="1">
                <a:solidFill>
                  <a:srgbClr val="FF0000"/>
                </a:solidFill>
              </a:rPr>
              <a:t>Higgs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couplings</a:t>
            </a:r>
            <a:r>
              <a:rPr lang="de-DE" sz="1600" b="1" dirty="0">
                <a:solidFill>
                  <a:srgbClr val="FF0000"/>
                </a:solidFill>
              </a:rPr>
              <a:t> at FCC </a:t>
            </a:r>
            <a:r>
              <a:rPr lang="de-DE" sz="1600" b="1" dirty="0" err="1">
                <a:solidFill>
                  <a:srgbClr val="FF0000"/>
                </a:solidFill>
              </a:rPr>
              <a:t>ee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and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. Note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gets</a:t>
            </a:r>
            <a:endParaRPr lang="de-DE" sz="1600" dirty="0"/>
          </a:p>
          <a:p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width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Z </a:t>
            </a:r>
            <a:r>
              <a:rPr lang="de-DE" sz="1600" dirty="0" err="1"/>
              <a:t>recoil</a:t>
            </a:r>
            <a:r>
              <a:rPr lang="de-DE" sz="1600" dirty="0"/>
              <a:t>.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ZHZ, </a:t>
            </a:r>
            <a:r>
              <a:rPr lang="de-DE" sz="1600" dirty="0" err="1"/>
              <a:t>while</a:t>
            </a:r>
            <a:endParaRPr lang="de-DE" sz="1600" dirty="0"/>
          </a:p>
          <a:p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WWH: </a:t>
            </a:r>
            <a:r>
              <a:rPr lang="de-DE" sz="1600" dirty="0" err="1"/>
              <a:t>complementary</a:t>
            </a:r>
            <a:r>
              <a:rPr lang="de-DE" sz="1600" dirty="0"/>
              <a:t> also </a:t>
            </a:r>
            <a:r>
              <a:rPr lang="de-DE" sz="1600" dirty="0" err="1"/>
              <a:t>to</a:t>
            </a:r>
            <a:r>
              <a:rPr lang="de-DE" sz="1600" dirty="0"/>
              <a:t> 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EEDD-B31A-9D4D-A9E5-BF881D921D4C}"/>
              </a:ext>
            </a:extLst>
          </p:cNvPr>
          <p:cNvSpPr txBox="1"/>
          <p:nvPr/>
        </p:nvSpPr>
        <p:spPr>
          <a:xfrm>
            <a:off x="5766096" y="30300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32A7E-5785-3D43-A154-9A890C75C15F}"/>
              </a:ext>
            </a:extLst>
          </p:cNvPr>
          <p:cNvSpPr txBox="1"/>
          <p:nvPr/>
        </p:nvSpPr>
        <p:spPr>
          <a:xfrm>
            <a:off x="541867" y="5359400"/>
            <a:ext cx="2718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Complementary</a:t>
            </a:r>
            <a:r>
              <a:rPr lang="de-DE" sz="1600" dirty="0"/>
              <a:t>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</a:rPr>
              <a:t>discover</a:t>
            </a:r>
            <a:r>
              <a:rPr lang="de-DE" sz="1600" b="1" dirty="0">
                <a:solidFill>
                  <a:srgbClr val="FF0000"/>
                </a:solidFill>
              </a:rPr>
              <a:t> rh massive </a:t>
            </a:r>
            <a:r>
              <a:rPr lang="de-DE" sz="1600" b="1" dirty="0" err="1">
                <a:solidFill>
                  <a:srgbClr val="FF0000"/>
                </a:solidFill>
              </a:rPr>
              <a:t>neutrinos</a:t>
            </a:r>
            <a:endParaRPr lang="de-DE" sz="1600" b="1" dirty="0">
              <a:solidFill>
                <a:srgbClr val="FF0000"/>
              </a:solidFill>
            </a:endParaRPr>
          </a:p>
          <a:p>
            <a:r>
              <a:rPr lang="de-DE" sz="1600" dirty="0"/>
              <a:t>in </a:t>
            </a:r>
            <a:r>
              <a:rPr lang="de-DE" sz="1600" dirty="0" err="1"/>
              <a:t>ee</a:t>
            </a:r>
            <a:r>
              <a:rPr lang="de-DE" sz="1600" dirty="0"/>
              <a:t>, </a:t>
            </a:r>
            <a:r>
              <a:rPr lang="de-DE" sz="1600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>
                <a:solidFill>
                  <a:schemeClr val="accent1"/>
                </a:solidFill>
              </a:rPr>
              <a:t> pp </a:t>
            </a:r>
          </a:p>
          <a:p>
            <a:r>
              <a:rPr lang="de-DE" sz="1600" dirty="0"/>
              <a:t>[</a:t>
            </a:r>
            <a:r>
              <a:rPr lang="de-DE" sz="1600" dirty="0" err="1"/>
              <a:t>mixing</a:t>
            </a:r>
            <a:r>
              <a:rPr lang="de-DE" sz="1600" dirty="0"/>
              <a:t> angle </a:t>
            </a:r>
            <a:r>
              <a:rPr lang="de-DE" sz="1600" dirty="0" err="1"/>
              <a:t>vs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3438-466D-4647-B22E-28CAE45A891C}"/>
              </a:ext>
            </a:extLst>
          </p:cNvPr>
          <p:cNvSpPr txBox="1"/>
          <p:nvPr/>
        </p:nvSpPr>
        <p:spPr>
          <a:xfrm>
            <a:off x="8153400" y="5359400"/>
            <a:ext cx="3908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Unique </a:t>
            </a:r>
            <a:r>
              <a:rPr lang="de-DE" sz="1600" b="1" dirty="0" err="1">
                <a:solidFill>
                  <a:srgbClr val="7030A0"/>
                </a:solidFill>
              </a:rPr>
              <a:t>resolution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of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partonic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contents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dynamics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, </a:t>
            </a:r>
            <a:r>
              <a:rPr lang="de-DE" sz="1600" dirty="0" err="1"/>
              <a:t>providing</a:t>
            </a:r>
            <a:endParaRPr lang="de-DE" sz="1600" dirty="0"/>
          </a:p>
          <a:p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independent</a:t>
            </a:r>
            <a:r>
              <a:rPr lang="de-DE" sz="1600" dirty="0"/>
              <a:t> </a:t>
            </a:r>
            <a:r>
              <a:rPr lang="de-DE" sz="1600" dirty="0" err="1"/>
              <a:t>parton</a:t>
            </a:r>
            <a:r>
              <a:rPr lang="de-DE" sz="1600" dirty="0"/>
              <a:t> </a:t>
            </a:r>
            <a:r>
              <a:rPr lang="de-DE" sz="1600" dirty="0" err="1"/>
              <a:t>luminosities</a:t>
            </a:r>
            <a:endParaRPr lang="de-DE" sz="1600" dirty="0"/>
          </a:p>
          <a:p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interpretation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searches</a:t>
            </a:r>
            <a:r>
              <a:rPr lang="de-DE" sz="1600" dirty="0"/>
              <a:t> on FCC-</a:t>
            </a:r>
            <a:r>
              <a:rPr lang="de-DE" sz="1600" dirty="0" err="1"/>
              <a:t>hh</a:t>
            </a:r>
            <a:endParaRPr lang="de-D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05067A-BF58-B244-89FF-3D7ABE860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FD46-F65A-A443-967A-84F430AC7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050ED-F4C6-AF44-84F9-0CB931A599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661DE-DF87-1144-A561-FAFB7CD9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" y="0"/>
            <a:ext cx="12139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1595438" y="1406521"/>
          <a:ext cx="10710862" cy="390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1" y="193676"/>
            <a:ext cx="8813799" cy="720725"/>
          </a:xfrm>
        </p:spPr>
        <p:txBody>
          <a:bodyPr/>
          <a:lstStyle/>
          <a:p>
            <a:r>
              <a:rPr lang="en-US" sz="34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ERL Validation Needs and Experience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1595439" y="838198"/>
            <a:ext cx="8275661" cy="492124"/>
            <a:chOff x="288" y="720"/>
            <a:chExt cx="5213" cy="31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827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Operational experience up to 1MW virtual beam power:</a:t>
              </a:r>
              <a:endPara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40664" y="2932212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bERLpro</a:t>
            </a:r>
            <a:r>
              <a:rPr lang="en-US" sz="1400" dirty="0"/>
              <a:t> [1]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77899" y="2806701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C-Beta [4]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6261100" y="3086101"/>
            <a:ext cx="317501" cy="18256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6807200" y="2990850"/>
            <a:ext cx="158686" cy="19923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366001" y="3229174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PERLE [3]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249102" y="3294062"/>
            <a:ext cx="180399" cy="11440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308455" y="3514721"/>
            <a:ext cx="933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MESA [2]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6635" y="4065885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ERL@CBAF [5]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6807200" y="3541067"/>
            <a:ext cx="190500" cy="56738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527800" y="2721174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EUV KEK [1]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7010465" y="3086101"/>
            <a:ext cx="300491" cy="17432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972300" y="3737174"/>
            <a:ext cx="1668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ARIEL TRIUMF [1]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567" y="4422031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CeC@RHIC</a:t>
            </a:r>
            <a:r>
              <a:rPr lang="en-US" sz="1400" dirty="0"/>
              <a:t> [1]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6718300" y="4094208"/>
            <a:ext cx="292100" cy="38065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6775268" y="5082431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sDALINAC</a:t>
            </a:r>
            <a:r>
              <a:rPr lang="en-US" sz="1400" dirty="0"/>
              <a:t> [2]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6654800" y="4325290"/>
            <a:ext cx="323850" cy="74504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753286" y="233550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eRHIC</a:t>
            </a:r>
            <a:r>
              <a:rPr lang="en-US" sz="1400" dirty="0"/>
              <a:t> [6]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59341" y="2336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LHeC</a:t>
            </a:r>
            <a:r>
              <a:rPr lang="en-US" sz="1400" dirty="0"/>
              <a:t> [3]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54704" y="3479527"/>
            <a:ext cx="1458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cERL</a:t>
            </a:r>
            <a:r>
              <a:rPr lang="en-US" sz="1400" dirty="0"/>
              <a:t> @KEK [1]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84847" y="508243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ALICE [1]</a:t>
            </a:r>
            <a:endParaRPr lang="en-US" sz="14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6445249" y="4575918"/>
            <a:ext cx="0" cy="50651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133847" y="5082431"/>
            <a:ext cx="1685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Test ERL@BNL [1]</a:t>
            </a:r>
            <a:endParaRPr lang="en-US" sz="1400" dirty="0"/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5393213" y="4767908"/>
            <a:ext cx="576598" cy="35262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319522" y="4035152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CBAF-ER </a:t>
            </a:r>
            <a:r>
              <a:rPr lang="en-US" sz="1400" dirty="0"/>
              <a:t>[1]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33575" y="2990851"/>
            <a:ext cx="145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IR-ERL </a:t>
            </a:r>
            <a:r>
              <a:rPr lang="en-US" sz="1400" dirty="0" err="1"/>
              <a:t>JLab</a:t>
            </a:r>
            <a:r>
              <a:rPr lang="en-US" sz="1400" dirty="0"/>
              <a:t> [1]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48938" y="3745707"/>
            <a:ext cx="127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ERL </a:t>
            </a:r>
            <a:r>
              <a:rPr lang="en-US" sz="1400" dirty="0"/>
              <a:t>demo [1]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2548937" y="2721174"/>
            <a:ext cx="2137022" cy="1854745"/>
          </a:xfrm>
          <a:prstGeom prst="roundRect">
            <a:avLst/>
          </a:prstGeom>
          <a:noFill/>
          <a:ln w="3175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94658" y="228572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JLab</a:t>
            </a:r>
            <a:r>
              <a:rPr lang="en-US" dirty="0">
                <a:solidFill>
                  <a:srgbClr val="7030A0"/>
                </a:solidFill>
              </a:rPr>
              <a:t> pioneering</a:t>
            </a:r>
          </a:p>
        </p:txBody>
      </p:sp>
      <p:sp>
        <p:nvSpPr>
          <p:cNvPr id="52" name="Rounded Rectangle 51"/>
          <p:cNvSpPr/>
          <p:nvPr/>
        </p:nvSpPr>
        <p:spPr bwMode="auto">
          <a:xfrm>
            <a:off x="7741595" y="2285725"/>
            <a:ext cx="2136337" cy="646487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31935" y="1789860"/>
            <a:ext cx="236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ERL Collider Projects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4847610" y="2159192"/>
            <a:ext cx="1857990" cy="2961338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89267" y="1751760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ERL Test </a:t>
            </a:r>
            <a:r>
              <a:rPr lang="en-US" dirty="0"/>
              <a:t>Facilities</a:t>
            </a:r>
          </a:p>
        </p:txBody>
      </p:sp>
      <p:sp>
        <p:nvSpPr>
          <p:cNvPr id="55" name="Rounded Rectangle 54"/>
          <p:cNvSpPr/>
          <p:nvPr/>
        </p:nvSpPr>
        <p:spPr bwMode="auto">
          <a:xfrm>
            <a:off x="6718301" y="2967880"/>
            <a:ext cx="2523166" cy="212665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56508" y="5203185"/>
            <a:ext cx="192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ERL Applications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43208" y="5444485"/>
            <a:ext cx="672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Only operational ERL with SRF operates &lt;&lt; 1MW beam power!!!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75507" y="4963460"/>
            <a:ext cx="1826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1.5MW Highest </a:t>
            </a:r>
          </a:p>
          <a:p>
            <a:r>
              <a:rPr lang="en-US" dirty="0">
                <a:solidFill>
                  <a:srgbClr val="00B050"/>
                </a:solidFill>
              </a:rPr>
              <a:t>demonstrated</a:t>
            </a:r>
          </a:p>
          <a:p>
            <a:r>
              <a:rPr lang="en-US" dirty="0">
                <a:solidFill>
                  <a:srgbClr val="00B050"/>
                </a:solidFill>
              </a:rPr>
              <a:t>Virtual beam</a:t>
            </a:r>
          </a:p>
          <a:p>
            <a:r>
              <a:rPr lang="en-US" dirty="0">
                <a:solidFill>
                  <a:srgbClr val="00B050"/>
                </a:solidFill>
              </a:rPr>
              <a:t>power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17809" y="5812785"/>
            <a:ext cx="698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C-Beta and PERLE are the only planned multi-turn ERL O(10MW) </a:t>
            </a: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2694658" y="3479527"/>
            <a:ext cx="948551" cy="1483933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74782" y="2379169"/>
            <a:ext cx="6379190" cy="2215991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Proposed Collider Projects [e.g. </a:t>
            </a:r>
            <a:r>
              <a:rPr lang="en-US" sz="2400" dirty="0" err="1"/>
              <a:t>LHeC</a:t>
            </a:r>
            <a:r>
              <a:rPr lang="en-US" sz="2400" dirty="0"/>
              <a:t> and FCC-eh] extrapolate demonstrated virtual beam power from 1MW in single turn to several 100MW in multi-turn operation!!!</a:t>
            </a:r>
            <a:endParaRPr lang="en-GB" sz="2400" dirty="0"/>
          </a:p>
          <a:p>
            <a:r>
              <a:rPr lang="en-US" dirty="0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4339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 animBg="1"/>
      <p:bldP spid="54" grpId="0"/>
      <p:bldP spid="53" grpId="0" animBg="1"/>
      <p:bldP spid="56" grpId="0"/>
      <p:bldP spid="55" grpId="0" animBg="1"/>
      <p:bldP spid="58" grpId="0"/>
      <p:bldP spid="59" grpId="0"/>
      <p:bldP spid="60" grpId="0"/>
      <p:bldP spid="61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37" y="221201"/>
            <a:ext cx="8772527" cy="720725"/>
          </a:xfrm>
        </p:spPr>
        <p:txBody>
          <a:bodyPr/>
          <a:lstStyle/>
          <a:p>
            <a:r>
              <a:rPr lang="en-US" sz="34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FCC-eh Configuration: </a:t>
            </a:r>
            <a:r>
              <a:rPr lang="en-US" sz="3400" u="sng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Layout &amp; </a:t>
            </a:r>
            <a:r>
              <a:rPr lang="en-US" sz="34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Civil Engineering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543607" y="835718"/>
            <a:ext cx="3567123" cy="492123"/>
            <a:chOff x="288" y="720"/>
            <a:chExt cx="2247" cy="31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186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Configuration: </a:t>
              </a:r>
              <a:r>
                <a:rPr lang="en-US" sz="26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7791" r="46623" b="4167"/>
          <a:stretch/>
        </p:blipFill>
        <p:spPr bwMode="auto">
          <a:xfrm>
            <a:off x="308409" y="2240655"/>
            <a:ext cx="4685093" cy="386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58173" y="1405660"/>
            <a:ext cx="29438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Different  Size Variations: </a:t>
            </a:r>
            <a:r>
              <a:rPr lang="en-GB" dirty="0" err="1"/>
              <a:t>e.g</a:t>
            </a:r>
            <a:r>
              <a:rPr lang="en-GB" dirty="0"/>
              <a:t> </a:t>
            </a:r>
            <a:r>
              <a:rPr lang="en-GB" dirty="0" err="1"/>
              <a:t>LHeC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5700772" y="1215216"/>
            <a:ext cx="63398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Preliminary cost estimates based on XFEL, LCLS-II budgets</a:t>
            </a:r>
          </a:p>
          <a:p>
            <a:r>
              <a:rPr lang="en-GB" dirty="0"/>
              <a:t>These estimates also fit well with estimates from CBETA</a:t>
            </a:r>
          </a:p>
          <a:p>
            <a:r>
              <a:rPr lang="en-GB" dirty="0"/>
              <a:t>and ESS studies: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4767D-AA1E-714C-B946-F4BD061F8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417" y="2240654"/>
            <a:ext cx="6967680" cy="38947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1911E-2927-7141-BFE0-01CADCBD5A4A}"/>
              </a:ext>
            </a:extLst>
          </p:cNvPr>
          <p:cNvSpPr txBox="1"/>
          <p:nvPr/>
        </p:nvSpPr>
        <p:spPr>
          <a:xfrm>
            <a:off x="290967" y="2059975"/>
            <a:ext cx="11723102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 algn="ctr">
              <a:buFont typeface="Wingdings" pitchFamily="2" charset="2"/>
              <a:buChar char="è"/>
            </a:pPr>
            <a:r>
              <a:rPr lang="en-US" sz="3200" b="1" dirty="0">
                <a:solidFill>
                  <a:srgbClr val="00B050"/>
                </a:solidFill>
              </a:rPr>
              <a:t>SRF is the main cost driver up to energies of 70GeV!!!</a:t>
            </a:r>
          </a:p>
          <a:p>
            <a:pPr marL="457200" indent="-457200" algn="ctr">
              <a:buFont typeface="Wingdings" pitchFamily="2" charset="2"/>
              <a:buChar char="è"/>
            </a:pPr>
            <a:endParaRPr lang="en-US" sz="3200" b="1" dirty="0">
              <a:solidFill>
                <a:srgbClr val="00B05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The E</a:t>
            </a:r>
            <a:r>
              <a:rPr lang="en-US" sz="3200" b="1" baseline="30000" dirty="0">
                <a:solidFill>
                  <a:srgbClr val="00B050"/>
                </a:solidFill>
              </a:rPr>
              <a:t>4</a:t>
            </a:r>
            <a:r>
              <a:rPr lang="en-US" sz="3200" b="1" dirty="0">
                <a:solidFill>
                  <a:srgbClr val="00B050"/>
                </a:solidFill>
              </a:rPr>
              <a:t> dependence on the arc length only becomes dominant for beam energies above 75GeV!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[Unless the SRF cost becomes significantly lower!]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93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933" y="255059"/>
            <a:ext cx="4572000" cy="808037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70C0"/>
                </a:solidFill>
              </a:rPr>
              <a:t>Detector</a:t>
            </a:r>
            <a:r>
              <a:rPr lang="de-DE" sz="4000" b="1" dirty="0">
                <a:solidFill>
                  <a:srgbClr val="0070C0"/>
                </a:solidFill>
              </a:rPr>
              <a:t>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6D20A-6E59-DE4D-B043-C531049A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069" y="266698"/>
            <a:ext cx="5300133" cy="2981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1F9F3-5EFE-2143-BA23-D1CB193CA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4712"/>
            <a:ext cx="7941733" cy="446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8B49A-FE41-7842-A05A-851881D25884}"/>
              </a:ext>
            </a:extLst>
          </p:cNvPr>
          <p:cNvSpPr txBox="1"/>
          <p:nvPr/>
        </p:nvSpPr>
        <p:spPr>
          <a:xfrm>
            <a:off x="8175933" y="3933967"/>
            <a:ext cx="31532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Recent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Updated </a:t>
            </a:r>
            <a:r>
              <a:rPr lang="de-DE" dirty="0" err="1"/>
              <a:t>software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Enlarged</a:t>
            </a:r>
            <a:r>
              <a:rPr lang="de-DE" dirty="0"/>
              <a:t> </a:t>
            </a:r>
            <a:r>
              <a:rPr lang="de-DE" dirty="0" err="1"/>
              <a:t>tracker</a:t>
            </a:r>
            <a:r>
              <a:rPr lang="de-DE" dirty="0"/>
              <a:t> </a:t>
            </a:r>
            <a:r>
              <a:rPr lang="de-DE" dirty="0" err="1"/>
              <a:t>radius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60cm</a:t>
            </a:r>
          </a:p>
          <a:p>
            <a:endParaRPr lang="de-DE" dirty="0"/>
          </a:p>
          <a:p>
            <a:r>
              <a:rPr lang="de-DE" dirty="0"/>
              <a:t>Updates on </a:t>
            </a:r>
            <a:r>
              <a:rPr lang="de-DE" dirty="0" err="1"/>
              <a:t>technology</a:t>
            </a:r>
            <a:r>
              <a:rPr lang="de-DE" dirty="0"/>
              <a:t>  </a:t>
            </a:r>
            <a:r>
              <a:rPr lang="de-DE" dirty="0" err="1"/>
              <a:t>choices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6CDEB-AB38-124F-AA0A-1E65E3F733B7}"/>
              </a:ext>
            </a:extLst>
          </p:cNvPr>
          <p:cNvSpPr txBox="1"/>
          <p:nvPr/>
        </p:nvSpPr>
        <p:spPr>
          <a:xfrm>
            <a:off x="541866" y="1434194"/>
            <a:ext cx="6002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High </a:t>
            </a:r>
            <a:r>
              <a:rPr lang="de-DE" dirty="0" err="1"/>
              <a:t>precision</a:t>
            </a:r>
            <a:r>
              <a:rPr lang="de-DE" dirty="0"/>
              <a:t>,  large </a:t>
            </a:r>
            <a:r>
              <a:rPr lang="de-DE" dirty="0" err="1"/>
              <a:t>acceptance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taggers</a:t>
            </a:r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luminosity</a:t>
            </a:r>
            <a:r>
              <a:rPr lang="de-DE" dirty="0"/>
              <a:t>,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photoproduction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 do</a:t>
            </a:r>
          </a:p>
          <a:p>
            <a:r>
              <a:rPr lang="de-DE" dirty="0" err="1"/>
              <a:t>diffractive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.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L x R = 19 x 6 m</a:t>
            </a:r>
            <a:r>
              <a:rPr lang="de-DE" baseline="30000" dirty="0"/>
              <a:t>2</a:t>
            </a:r>
            <a:r>
              <a:rPr lang="de-DE" dirty="0"/>
              <a:t> (</a:t>
            </a:r>
            <a:r>
              <a:rPr lang="de-DE" sz="1400" dirty="0"/>
              <a:t>~</a:t>
            </a:r>
            <a:r>
              <a:rPr lang="de-DE" dirty="0"/>
              <a:t>CMS)  </a:t>
            </a:r>
          </a:p>
        </p:txBody>
      </p:sp>
    </p:spTree>
    <p:extLst>
      <p:ext uri="{BB962C8B-B14F-4D97-AF65-F5344CB8AC3E}">
        <p14:creationId xmlns:p14="http://schemas.microsoft.com/office/powerpoint/2010/main" val="139340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E1751-E026-7442-881D-B70BA212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8" y="63708"/>
            <a:ext cx="11954933" cy="66993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868C9-4ABE-994E-B001-8FAB89BD6432}"/>
              </a:ext>
            </a:extLst>
          </p:cNvPr>
          <p:cNvSpPr txBox="1"/>
          <p:nvPr/>
        </p:nvSpPr>
        <p:spPr>
          <a:xfrm>
            <a:off x="304800" y="6489700"/>
            <a:ext cx="1397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Walid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Kaabi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Orsay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522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7866" y="246063"/>
            <a:ext cx="5300133" cy="8080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70C0"/>
                </a:solidFill>
              </a:rPr>
              <a:t>Recent</a:t>
            </a:r>
            <a:r>
              <a:rPr lang="de-DE" sz="3600" b="1" dirty="0">
                <a:solidFill>
                  <a:srgbClr val="0070C0"/>
                </a:solidFill>
              </a:rPr>
              <a:t> PERLE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E3827-A0CE-704B-BD29-5BBCA867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285" y="3577167"/>
            <a:ext cx="3328007" cy="2912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82039-3E9A-A141-8C7E-6B7A8645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660400"/>
            <a:ext cx="4906321" cy="3170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2871D-609A-7443-965E-5A42DEC35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42" y="4237303"/>
            <a:ext cx="4479303" cy="79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0B47C-28FA-F44F-96A7-F5EBC1143578}"/>
              </a:ext>
            </a:extLst>
          </p:cNvPr>
          <p:cNvSpPr txBox="1"/>
          <p:nvPr/>
        </p:nvSpPr>
        <p:spPr>
          <a:xfrm>
            <a:off x="5593654" y="1450366"/>
            <a:ext cx="58421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Transfer </a:t>
            </a:r>
            <a:r>
              <a:rPr lang="de-DE" dirty="0" err="1"/>
              <a:t>of</a:t>
            </a:r>
            <a:r>
              <a:rPr lang="de-DE" dirty="0"/>
              <a:t> ALICE (</a:t>
            </a:r>
            <a:r>
              <a:rPr lang="de-DE" dirty="0" err="1"/>
              <a:t>Daresbury</a:t>
            </a:r>
            <a:r>
              <a:rPr lang="de-DE" dirty="0"/>
              <a:t>) </a:t>
            </a:r>
            <a:r>
              <a:rPr lang="de-DE" dirty="0" err="1"/>
              <a:t>gun</a:t>
            </a:r>
            <a:r>
              <a:rPr lang="de-DE" dirty="0"/>
              <a:t> +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LAL (5/19)</a:t>
            </a:r>
          </a:p>
          <a:p>
            <a:endParaRPr lang="de-DE" dirty="0"/>
          </a:p>
          <a:p>
            <a:r>
              <a:rPr lang="de-DE" dirty="0" err="1"/>
              <a:t>Hiring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personell at </a:t>
            </a:r>
            <a:r>
              <a:rPr lang="de-DE" dirty="0" err="1"/>
              <a:t>Orsay</a:t>
            </a:r>
            <a:endParaRPr lang="de-DE" dirty="0"/>
          </a:p>
          <a:p>
            <a:endParaRPr lang="de-DE" dirty="0"/>
          </a:p>
          <a:p>
            <a:r>
              <a:rPr lang="de-DE" dirty="0"/>
              <a:t>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/</a:t>
            </a:r>
            <a:r>
              <a:rPr lang="de-DE" dirty="0" err="1"/>
              <a:t>booster</a:t>
            </a:r>
            <a:r>
              <a:rPr lang="de-DE" dirty="0"/>
              <a:t>/</a:t>
            </a:r>
            <a:r>
              <a:rPr lang="de-DE" dirty="0" err="1"/>
              <a:t>injector</a:t>
            </a:r>
            <a:r>
              <a:rPr lang="de-DE" dirty="0"/>
              <a:t> at </a:t>
            </a:r>
            <a:r>
              <a:rPr lang="de-DE" dirty="0" err="1"/>
              <a:t>Daresbury</a:t>
            </a:r>
            <a:r>
              <a:rPr lang="de-DE" dirty="0"/>
              <a:t>/Liverpool</a:t>
            </a:r>
          </a:p>
          <a:p>
            <a:endParaRPr lang="de-DE" dirty="0"/>
          </a:p>
          <a:p>
            <a:r>
              <a:rPr lang="de-DE" dirty="0" err="1"/>
              <a:t>Encouraging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at </a:t>
            </a:r>
            <a:r>
              <a:rPr lang="de-DE" dirty="0" err="1"/>
              <a:t>Orsay</a:t>
            </a:r>
            <a:endParaRPr lang="de-DE" dirty="0"/>
          </a:p>
          <a:p>
            <a:endParaRPr lang="de-DE" dirty="0"/>
          </a:p>
          <a:p>
            <a:r>
              <a:rPr lang="de-DE" dirty="0"/>
              <a:t>...</a:t>
            </a:r>
          </a:p>
          <a:p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EB8C4-60B4-7343-8821-3EEDA7555880}"/>
              </a:ext>
            </a:extLst>
          </p:cNvPr>
          <p:cNvSpPr/>
          <p:nvPr/>
        </p:nvSpPr>
        <p:spPr>
          <a:xfrm>
            <a:off x="349250" y="54076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LAL/IPNO and BINP-Novosibirsk applied for the H2020 European program (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CRIMLINplus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ask for fund for dipole design &amp; prototyping and for a post-doc position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BED8A-1485-C44C-A2F7-495B2452B871}"/>
              </a:ext>
            </a:extLst>
          </p:cNvPr>
          <p:cNvSpPr txBox="1"/>
          <p:nvPr/>
        </p:nvSpPr>
        <p:spPr>
          <a:xfrm>
            <a:off x="6753894" y="4560504"/>
            <a:ext cx="1508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arrival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ALICE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gun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in </a:t>
            </a:r>
          </a:p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PERLE hall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10.5.19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C6098-3FBD-464C-AF6F-CD497F378556}"/>
              </a:ext>
            </a:extLst>
          </p:cNvPr>
          <p:cNvSpPr txBox="1"/>
          <p:nvPr/>
        </p:nvSpPr>
        <p:spPr>
          <a:xfrm>
            <a:off x="165100" y="381000"/>
            <a:ext cx="173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Field </a:t>
            </a:r>
            <a:r>
              <a:rPr lang="de-DE" sz="1200" dirty="0" err="1"/>
              <a:t>homogeneity</a:t>
            </a:r>
            <a:r>
              <a:rPr lang="de-DE" sz="1200" dirty="0"/>
              <a:t> 8 10</a:t>
            </a:r>
            <a:r>
              <a:rPr lang="de-DE" sz="1200" baseline="30000" dirty="0"/>
              <a:t>-2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FA3AD3-D391-624A-B52F-BE4BC5F3C7A1}"/>
              </a:ext>
            </a:extLst>
          </p:cNvPr>
          <p:cNvCxnSpPr/>
          <p:nvPr/>
        </p:nvCxnSpPr>
        <p:spPr>
          <a:xfrm>
            <a:off x="558800" y="4721662"/>
            <a:ext cx="468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1753E0-8CF5-D847-AEE6-B02D91BCB8AB}"/>
              </a:ext>
            </a:extLst>
          </p:cNvPr>
          <p:cNvSpPr txBox="1"/>
          <p:nvPr/>
        </p:nvSpPr>
        <p:spPr>
          <a:xfrm>
            <a:off x="6753894" y="6150272"/>
            <a:ext cx="107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cf Walid </a:t>
            </a:r>
            <a:r>
              <a:rPr lang="de-DE" sz="1200" dirty="0" err="1"/>
              <a:t>Kaabi</a:t>
            </a:r>
            <a:endParaRPr lang="de-DE" sz="1200" dirty="0"/>
          </a:p>
          <a:p>
            <a:r>
              <a:rPr lang="de-DE" sz="1200" dirty="0"/>
              <a:t>27.6. in </a:t>
            </a:r>
            <a:r>
              <a:rPr lang="de-DE" sz="1200" dirty="0" err="1"/>
              <a:t>FCCeh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12307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1118</Words>
  <Application>Microsoft Macintosh PowerPoint</Application>
  <PresentationFormat>Widescreen</PresentationFormat>
  <Paragraphs>183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FCC-eh</vt:lpstr>
      <vt:lpstr>PowerPoint Presentation</vt:lpstr>
      <vt:lpstr>FCC-eh in the CDR [V1 Physics and V3 hh]</vt:lpstr>
      <vt:lpstr>PowerPoint Presentation</vt:lpstr>
      <vt:lpstr>ERL Validation Needs and Experience</vt:lpstr>
      <vt:lpstr>FCC-eh Configuration: Layout &amp; Civil Engineering</vt:lpstr>
      <vt:lpstr>Detector Design</vt:lpstr>
      <vt:lpstr>FCC-eh</vt:lpstr>
      <vt:lpstr>Recent PERLE Progress</vt:lpstr>
      <vt:lpstr>FCC-eh</vt:lpstr>
      <vt:lpstr>title</vt:lpstr>
      <vt:lpstr>FCC-eh with FCC-hh at 20 TeV p beam energy</vt:lpstr>
      <vt:lpstr>Remarks on the Further Development</vt:lpstr>
      <vt:lpstr>FCC-eh</vt:lpstr>
      <vt:lpstr>FCC-eh Tracking Concept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FCC-eh</dc:title>
  <dc:creator>max.klein@desy.de</dc:creator>
  <cp:lastModifiedBy>max.klein@desy.de</cp:lastModifiedBy>
  <cp:revision>14</cp:revision>
  <dcterms:created xsi:type="dcterms:W3CDTF">2019-06-27T12:57:54Z</dcterms:created>
  <dcterms:modified xsi:type="dcterms:W3CDTF">2019-06-27T14:58:28Z</dcterms:modified>
</cp:coreProperties>
</file>