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324" r:id="rId2"/>
    <p:sldId id="349" r:id="rId3"/>
    <p:sldId id="326" r:id="rId4"/>
    <p:sldId id="325" r:id="rId5"/>
    <p:sldId id="333" r:id="rId6"/>
    <p:sldId id="334" r:id="rId7"/>
    <p:sldId id="335" r:id="rId8"/>
    <p:sldId id="336" r:id="rId9"/>
    <p:sldId id="337" r:id="rId10"/>
    <p:sldId id="350" r:id="rId11"/>
    <p:sldId id="328" r:id="rId12"/>
    <p:sldId id="329" r:id="rId13"/>
    <p:sldId id="330" r:id="rId14"/>
    <p:sldId id="352" r:id="rId15"/>
    <p:sldId id="351" r:id="rId16"/>
    <p:sldId id="354" r:id="rId17"/>
    <p:sldId id="355" r:id="rId18"/>
    <p:sldId id="358" r:id="rId19"/>
    <p:sldId id="356" r:id="rId20"/>
    <p:sldId id="357" r:id="rId21"/>
    <p:sldId id="359" r:id="rId22"/>
    <p:sldId id="331" r:id="rId23"/>
    <p:sldId id="361" r:id="rId24"/>
    <p:sldId id="338" r:id="rId25"/>
    <p:sldId id="348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6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891A7"/>
    <a:srgbClr val="FFE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7" autoAdjust="0"/>
  </p:normalViewPr>
  <p:slideViewPr>
    <p:cSldViewPr showGuides="1">
      <p:cViewPr varScale="1">
        <p:scale>
          <a:sx n="124" d="100"/>
          <a:sy n="124" d="100"/>
        </p:scale>
        <p:origin x="-1170" y="-90"/>
      </p:cViewPr>
      <p:guideLst>
        <p:guide orient="horz" pos="3249"/>
        <p:guide pos="1519"/>
        <p:guide pos="1973"/>
        <p:guide pos="1066"/>
        <p:guide pos="1292"/>
        <p:guide pos="2200"/>
        <p:guide pos="2426"/>
        <p:guide pos="2880"/>
        <p:guide pos="3107"/>
        <p:guide pos="839"/>
        <p:guide pos="1746"/>
        <p:guide pos="612"/>
        <p:guide pos="2653"/>
        <p:guide pos="3334"/>
        <p:guide pos="3560"/>
        <p:guide pos="3787"/>
        <p:guide pos="4014"/>
        <p:guide pos="4468"/>
        <p:guide pos="4241"/>
        <p:guide pos="4694"/>
        <p:guide pos="49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D0AF1-D25A-47F0-A516-DF0FF4810593}" type="datetimeFigureOut">
              <a:rPr lang="en-GB" smtClean="0"/>
              <a:pPr/>
              <a:t>18/10/2012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BA59-E60B-4D58-A5C6-2AA6743FE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D844F3-46CC-4ABD-92A4-2946B9292DD4}" type="slidenum">
              <a:rPr lang="en-US"/>
              <a:pPr/>
              <a:t>26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46A8E9-2515-42DA-BDD5-2DC9B48C202E}" type="slidenum">
              <a:rPr lang="en-US"/>
              <a:pPr/>
              <a:t>27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6F1338-3056-49D4-9C96-84E40897EEC0}" type="slidenum">
              <a:rPr lang="en-US"/>
              <a:pPr/>
              <a:t>28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B3524-ED20-4556-992B-895FF5512882}" type="slidenum">
              <a:rPr lang="en-US"/>
              <a:pPr/>
              <a:t>29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EB5DCC-F974-4302-8B61-558938106B38}" type="slidenum">
              <a:rPr lang="en-US"/>
              <a:pPr/>
              <a:t>30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E355B9-BC18-47EB-B357-C3A27FC7E4AC}" type="slidenum">
              <a:rPr lang="en-US"/>
              <a:pPr/>
              <a:t>31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75A695-8428-4DC8-A527-B2D818A35E6B}" type="slidenum">
              <a:rPr lang="en-US"/>
              <a:pPr/>
              <a:t>32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930290-0A57-489F-B3EB-F0D2138F3CCB}" type="slidenum">
              <a:rPr lang="en-US"/>
              <a:pPr/>
              <a:t>33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.web.cern.ch/User/Welcome.html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96752"/>
            <a:ext cx="4161656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4161656" cy="51125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15616" y="1340768"/>
            <a:ext cx="6912768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 rot="19468671">
            <a:off x="751114" y="1228309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7740141" y="1210754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624" y="5074568"/>
            <a:ext cx="6768752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Flowchart: Process 10"/>
          <p:cNvSpPr/>
          <p:nvPr userDrawn="1"/>
        </p:nvSpPr>
        <p:spPr>
          <a:xfrm rot="2103354" flipH="1">
            <a:off x="755365" y="5815101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Flowchart: Process 11"/>
          <p:cNvSpPr/>
          <p:nvPr userDrawn="1"/>
        </p:nvSpPr>
        <p:spPr>
          <a:xfrm rot="19468671">
            <a:off x="7736620" y="582740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 l="10222" t="8235" r="9112" b="8421"/>
          <a:stretch>
            <a:fillRect/>
          </a:stretch>
        </p:blipFill>
        <p:spPr bwMode="auto">
          <a:xfrm>
            <a:off x="7740352" y="116632"/>
            <a:ext cx="1368152" cy="95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6" descr="logoCER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16632"/>
            <a:ext cx="936104" cy="936104"/>
          </a:xfrm>
          <a:prstGeom prst="rect">
            <a:avLst/>
          </a:prstGeom>
          <a:noFill/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936104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8682168" cy="5256584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51520" y="6453336"/>
            <a:ext cx="1512168" cy="332234"/>
          </a:xfrm>
          <a:prstGeom prst="rect">
            <a:avLst/>
          </a:prstGeom>
        </p:spPr>
        <p:txBody>
          <a:bodyPr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18 October 2012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835696" y="6453336"/>
            <a:ext cx="6696744" cy="328464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z="1200" smtClean="0">
                <a:solidFill>
                  <a:schemeClr val="bg2">
                    <a:shade val="50000"/>
                  </a:schemeClr>
                </a:solidFill>
                <a:effectLst/>
              </a:rPr>
              <a:t>LHeC TF Meeting, CERN        EJ: LHeC ERL TF Intro</a:t>
            </a:r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453336"/>
            <a:ext cx="457200" cy="328464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screen"/>
          <a:srcRect l="10222" t="8235" r="9112" b="8421"/>
          <a:stretch>
            <a:fillRect/>
          </a:stretch>
        </p:blipFill>
        <p:spPr bwMode="auto">
          <a:xfrm>
            <a:off x="7956376" y="116632"/>
            <a:ext cx="1152128" cy="80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19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05006"/>
          </a:xfrm>
        </p:spPr>
        <p:txBody>
          <a:bodyPr>
            <a:normAutofit/>
          </a:bodyPr>
          <a:lstStyle/>
          <a:p>
            <a:r>
              <a:rPr lang="en-GB" dirty="0" smtClean="0"/>
              <a:t>LHeC </a:t>
            </a:r>
            <a:r>
              <a:rPr lang="en-GB" dirty="0" smtClean="0"/>
              <a:t>ERL &amp; Test Facility</a:t>
            </a:r>
            <a:br>
              <a:rPr lang="en-GB" dirty="0" smtClean="0"/>
            </a:br>
            <a:r>
              <a:rPr lang="en-GB" dirty="0" smtClean="0"/>
              <a:t>Some Initial Choices and Possible Directions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972544"/>
            <a:ext cx="7406640" cy="1752600"/>
          </a:xfrm>
        </p:spPr>
        <p:txBody>
          <a:bodyPr/>
          <a:lstStyle/>
          <a:p>
            <a:r>
              <a:rPr lang="en-GB" dirty="0"/>
              <a:t>Erk </a:t>
            </a:r>
            <a:r>
              <a:rPr lang="en-GB" dirty="0" smtClean="0"/>
              <a:t>Jensen,</a:t>
            </a:r>
          </a:p>
          <a:p>
            <a:r>
              <a:rPr lang="en-GB" dirty="0" smtClean="0"/>
              <a:t>Rama </a:t>
            </a:r>
            <a:r>
              <a:rPr lang="en-GB" dirty="0" smtClean="0"/>
              <a:t>Calaga, Ed Ciapala, </a:t>
            </a:r>
            <a:r>
              <a:rPr lang="en-GB" dirty="0" smtClean="0"/>
              <a:t>Joachim Tückmantel</a:t>
            </a:r>
          </a:p>
          <a:p>
            <a:r>
              <a:rPr lang="en-GB" dirty="0" smtClean="0"/>
              <a:t>(CERN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1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of frequency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40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624736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Which frequency?</a:t>
            </a:r>
            <a:br>
              <a:rPr lang="en-GB" dirty="0" smtClean="0"/>
            </a:br>
            <a:r>
              <a:rPr lang="en-GB" dirty="0" smtClean="0"/>
              <a:t>700 MHz vs. 1300 MHz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4161656" cy="4725144"/>
          </a:xfrm>
        </p:spPr>
        <p:txBody>
          <a:bodyPr/>
          <a:lstStyle/>
          <a:p>
            <a:r>
              <a:rPr lang="en-GB" dirty="0" smtClean="0"/>
              <a:t>Synergy </a:t>
            </a:r>
            <a:r>
              <a:rPr lang="en-GB" sz="2000" dirty="0" smtClean="0"/>
              <a:t>SPL, ESS, JLAB, </a:t>
            </a:r>
            <a:r>
              <a:rPr lang="en-GB" sz="2000" dirty="0" err="1" smtClean="0"/>
              <a:t>eRHIC</a:t>
            </a:r>
            <a:endParaRPr lang="en-GB" sz="2000" dirty="0" smtClean="0"/>
          </a:p>
          <a:p>
            <a:r>
              <a:rPr lang="en-GB" dirty="0" smtClean="0"/>
              <a:t>Smaller BCS resistance</a:t>
            </a:r>
          </a:p>
          <a:p>
            <a:r>
              <a:rPr lang="en-GB" dirty="0" smtClean="0"/>
              <a:t>Less trapped modes</a:t>
            </a:r>
          </a:p>
          <a:p>
            <a:r>
              <a:rPr lang="en-GB" dirty="0" smtClean="0"/>
              <a:t>Smaller HOM power</a:t>
            </a:r>
          </a:p>
          <a:p>
            <a:r>
              <a:rPr lang="en-GB" dirty="0" smtClean="0"/>
              <a:t>Beam stability</a:t>
            </a:r>
          </a:p>
          <a:p>
            <a:r>
              <a:rPr lang="en-GB" dirty="0" smtClean="0"/>
              <a:t>Smaller </a:t>
            </a:r>
            <a:r>
              <a:rPr lang="en-GB" dirty="0" err="1" smtClean="0"/>
              <a:t>cryo</a:t>
            </a:r>
            <a:r>
              <a:rPr lang="en-GB" dirty="0" smtClean="0"/>
              <a:t> power </a:t>
            </a:r>
          </a:p>
          <a:p>
            <a:r>
              <a:rPr lang="en-GB" dirty="0" smtClean="0"/>
              <a:t>Power couplers </a:t>
            </a:r>
            <a:r>
              <a:rPr lang="en-GB" dirty="0" smtClean="0"/>
              <a:t>easier</a:t>
            </a:r>
          </a:p>
          <a:p>
            <a:r>
              <a:rPr lang="en-GB" dirty="0" smtClean="0"/>
              <a:t>Power source easier</a:t>
            </a:r>
            <a:endParaRPr lang="en-GB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4008" y="2132856"/>
                <a:ext cx="4161656" cy="4725144"/>
              </a:xfrm>
            </p:spPr>
            <p:txBody>
              <a:bodyPr/>
              <a:lstStyle/>
              <a:p>
                <a:r>
                  <a:rPr lang="en-GB" dirty="0" smtClean="0"/>
                  <a:t>Synergy </a:t>
                </a:r>
                <a:r>
                  <a:rPr lang="en-GB" sz="2000" dirty="0" smtClean="0"/>
                  <a:t>ILC, X-FEL</a:t>
                </a:r>
              </a:p>
              <a:p>
                <a:r>
                  <a:rPr lang="en-GB" dirty="0" smtClean="0"/>
                  <a:t>Cavity smaller</a:t>
                </a:r>
              </a:p>
              <a:p>
                <a:r>
                  <a:rPr lang="en-GB" dirty="0" smtClean="0"/>
                  <a:t>Larger </a:t>
                </a:r>
                <a:r>
                  <a:rPr lang="en-GB" i="1" dirty="0" smtClean="0"/>
                  <a:t>R/Q</a:t>
                </a:r>
              </a:p>
              <a:p>
                <a:r>
                  <a:rPr lang="en-GB" dirty="0" smtClean="0"/>
                  <a:t>Smaller RF power </a:t>
                </a:r>
                <a:r>
                  <a:rPr lang="en-GB" sz="2000" dirty="0" smtClean="0"/>
                  <a:t>(assuming same </a:t>
                </a:r>
                <a:r>
                  <a:rPr lang="en-GB" sz="2000" i="1" dirty="0" err="1" smtClean="0"/>
                  <a:t>Q</a:t>
                </a:r>
                <a:r>
                  <a:rPr lang="en-GB" sz="2000" baseline="-25000" dirty="0" err="1" smtClean="0"/>
                  <a:t>ext</a:t>
                </a:r>
                <a:r>
                  <a:rPr lang="en-GB" sz="2000" dirty="0" smtClean="0"/>
                  <a:t>)</a:t>
                </a:r>
              </a:p>
              <a:p>
                <a:r>
                  <a:rPr lang="en-GB" dirty="0"/>
                  <a:t>L</a:t>
                </a:r>
                <a:r>
                  <a:rPr lang="en-GB" dirty="0" smtClean="0"/>
                  <a:t>ess </a:t>
                </a:r>
                <a:r>
                  <a:rPr lang="en-GB" dirty="0" err="1" smtClean="0"/>
                  <a:t>Nb</a:t>
                </a:r>
                <a:r>
                  <a:rPr lang="en-GB" dirty="0" smtClean="0"/>
                  <a:t> material </a:t>
                </a:r>
                <a:r>
                  <a:rPr lang="en-GB" dirty="0" smtClean="0"/>
                  <a:t>needed</a:t>
                </a:r>
              </a:p>
              <a:p>
                <a:pPr lvl="1"/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 …</m:t>
                    </m:r>
                    <m:sSup>
                      <m:sSup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4008" y="2132856"/>
                <a:ext cx="4161656" cy="4725144"/>
              </a:xfrm>
              <a:blipFill rotWithShape="1">
                <a:blip r:embed="rId2"/>
                <a:stretch>
                  <a:fillRect t="-1290" r="-2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79512" y="1554163"/>
            <a:ext cx="4022725" cy="6397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GB" dirty="0" smtClean="0"/>
              <a:t>Advantages 700 MHz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572000" y="1554163"/>
            <a:ext cx="4022725" cy="6397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GB" dirty="0" smtClean="0"/>
              <a:t>Advantages 1300 MHz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81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82296" indent="0">
                  <a:buNone/>
                </a:pPr>
                <a:r>
                  <a:rPr lang="en-GB" sz="2400" dirty="0" smtClean="0"/>
                  <a:t>Start with simple geometric scaling (with constant local fields):</a:t>
                </a:r>
                <a:br>
                  <a:rPr lang="en-GB" sz="2400" dirty="0" smtClean="0"/>
                </a:b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endParaRPr lang="en-GB" sz="2400" dirty="0" smtClean="0"/>
              </a:p>
              <a:p>
                <a:pPr marL="82296" indent="0">
                  <a:buNone/>
                </a:pPr>
                <a:endParaRPr lang="en-GB" sz="2400" dirty="0" smtClean="0"/>
              </a:p>
              <a:p>
                <a:r>
                  <a:rPr lang="en-GB" sz="2400" dirty="0" smtClean="0"/>
                  <a:t>Length, beam pipe diameter: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𝑙</m:t>
                    </m:r>
                    <m:r>
                      <a:rPr lang="en-GB" sz="2400" b="0" i="1" smtClean="0">
                        <a:latin typeface="Cambria Math"/>
                      </a:rPr>
                      <m:t>, </m:t>
                    </m:r>
                    <m:r>
                      <a:rPr lang="en-GB" sz="2400" b="0" i="1" smtClean="0">
                        <a:latin typeface="Cambria Math"/>
                      </a:rPr>
                      <m:t>𝑎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∝                          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Surface area(s):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𝐴</m:t>
                    </m:r>
                    <m:r>
                      <a:rPr lang="en-GB" sz="2400" b="0" i="1" smtClean="0">
                        <a:latin typeface="Cambria Math"/>
                      </a:rPr>
                      <m:t>  ∝                   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        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GB" sz="2400" b="0" dirty="0" smtClean="0">
                  <a:ea typeface="Cambria Math"/>
                </a:endParaRPr>
              </a:p>
              <a:p>
                <a:r>
                  <a:rPr lang="en-GB" sz="2400" dirty="0" smtClean="0"/>
                  <a:t>Volume, stored energy: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𝑊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∝</m:t>
                    </m:r>
                    <m:nary>
                      <m:naryPr>
                        <m:chr m:val="∭"/>
                        <m:limLoc m:val="undOvr"/>
                        <m:subHide m:val="on"/>
                        <m:supHide m:val="on"/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𝑑𝑉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 ∝   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Voltage:		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𝑉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∝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GB" sz="2400" b="0" i="1" smtClean="0">
                            <a:latin typeface="Cambria Math"/>
                          </a:rPr>
                          <m:t>𝑑𝑙</m:t>
                        </m:r>
                      </m:e>
                    </m:nary>
                    <m:r>
                      <a:rPr lang="en-GB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GB" sz="2400" i="1">
                        <a:latin typeface="Cambria Math"/>
                        <a:ea typeface="Cambria Math"/>
                      </a:rPr>
                      <m:t>∝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            </m:t>
                    </m:r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GB" sz="2400" dirty="0" smtClean="0"/>
                  <a:t>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𝑄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 ∝</m:t>
                    </m:r>
                    <m:f>
                      <m:f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en-GB" sz="2400" b="0" i="0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Loss factor: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𝑙𝑜𝑠𝑠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𝑊</m:t>
                        </m:r>
                      </m:den>
                    </m:f>
                    <m:r>
                      <a:rPr lang="en-GB" sz="2400" b="0" i="1" smtClean="0">
                        <a:latin typeface="Cambria Math"/>
                      </a:rPr>
                      <m:t>      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∝       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Content Placeholder 1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24736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Scaling 700 MHz </a:t>
            </a:r>
            <a:r>
              <a:rPr lang="en-GB" dirty="0" smtClean="0">
                <a:sym typeface="Wingdings" pitchFamily="2" charset="2"/>
              </a:rPr>
              <a:t> 1400 MHz</a:t>
            </a:r>
            <a:br>
              <a:rPr lang="en-GB" dirty="0" smtClean="0">
                <a:sym typeface="Wingdings" pitchFamily="2" charset="2"/>
              </a:rPr>
            </a:br>
            <a:r>
              <a:rPr lang="en-GB" sz="3100" dirty="0" smtClean="0"/>
              <a:t>(J. Tückmantel, 2008 for SPL)</a:t>
            </a:r>
            <a:endParaRPr lang="en-GB" sz="3100" dirty="0"/>
          </a:p>
        </p:txBody>
      </p:sp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7800"/>
            <a:ext cx="3340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00" y="1936750"/>
            <a:ext cx="1701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51720" y="2301240"/>
                <a:ext cx="1569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=700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MHz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301240"/>
                <a:ext cx="156998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70425" y="1569979"/>
                <a:ext cx="1698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r>
                        <a:rPr lang="en-GB" b="0" i="1" smtClean="0">
                          <a:latin typeface="Cambria Math"/>
                        </a:rPr>
                        <m:t>=1400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MHz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25" y="1569979"/>
                <a:ext cx="169822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07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400" dirty="0" smtClean="0"/>
                  <a:t>Power (input, HOM losses, main coupler): </a:t>
                </a:r>
                <a:br>
                  <a:rPr lang="en-GB" sz="2400" dirty="0" smtClean="0"/>
                </a:br>
                <a:r>
                  <a:rPr lang="en-GB" sz="2400" dirty="0" smtClean="0"/>
                  <a:t>all would scale as an area	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𝑃</m:t>
                    </m:r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How would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2400" i="1">
                            <a:latin typeface="Cambria Math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GB" sz="2400" dirty="0" smtClean="0"/>
                  <a:t> scale?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𝑒𝑥𝑡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𝑒𝑥𝑡</m:t>
                            </m:r>
                          </m:sub>
                        </m:sSub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GB" sz="2400" dirty="0" smtClean="0"/>
              </a:p>
              <a:p>
                <a:pPr lvl="1"/>
                <a:r>
                  <a:rPr lang="en-GB" sz="2000" dirty="0" smtClean="0"/>
                  <a:t>but please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GB" sz="2000" dirty="0" smtClean="0"/>
                  <a:t> is a choice</a:t>
                </a:r>
              </a:p>
              <a:p>
                <a:r>
                  <a:rPr lang="en-GB" sz="2400" dirty="0" smtClean="0"/>
                  <a:t>Wakefields:</a:t>
                </a:r>
              </a:p>
              <a:p>
                <a:pPr lvl="1"/>
                <a:r>
                  <a:rPr lang="en-GB" sz="2000" dirty="0" smtClean="0"/>
                  <a:t>longitudinal short range wakes: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𝑖𝑛𝑑𝑢𝑐𝑒𝑑</m:t>
                            </m:r>
                          </m:sub>
                        </m:sSub>
                      </m:num>
                      <m:den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  <m:r>
                      <a:rPr lang="en-GB" sz="2000" b="0" i="1" smtClean="0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𝑙𝑜𝑠𝑠</m:t>
                            </m:r>
                          </m:sub>
                        </m:sSub>
                      </m:num>
                      <m:den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  <m:r>
                      <a:rPr lang="en-GB" sz="2000" b="0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 smtClean="0"/>
              </a:p>
              <a:p>
                <a:pPr lvl="1"/>
                <a:r>
                  <a:rPr lang="en-GB" sz="2000" dirty="0" smtClean="0"/>
                  <a:t>longitudinal impedance: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∥</m:t>
                        </m:r>
                      </m:sub>
                    </m:sSub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GB" sz="2000" b="0" i="1" smtClean="0">
                            <a:latin typeface="Cambria Math"/>
                          </a:rPr>
                          <m:t>𝑄</m:t>
                        </m:r>
                      </m:den>
                    </m:f>
                    <m:sSub>
                      <m:sSub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𝑒𝑥𝑡</m:t>
                        </m:r>
                      </m:sub>
                    </m:sSub>
                    <m:r>
                      <a:rPr lang="en-GB" sz="2000" b="0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GB" sz="2000" dirty="0" smtClean="0"/>
              </a:p>
              <a:p>
                <a:pPr lvl="1"/>
                <a:r>
                  <a:rPr lang="en-GB" sz="2000" dirty="0" smtClean="0"/>
                  <a:t>longitudinal long range wakes: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∥</m:t>
                            </m:r>
                          </m:sub>
                        </m:sSub>
                      </m:num>
                      <m:den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  <m:r>
                      <a:rPr lang="en-GB" sz="20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en-GB" sz="2000" dirty="0" smtClean="0"/>
              </a:p>
              <a:p>
                <a:pPr lvl="1"/>
                <a:r>
                  <a:rPr lang="en-GB" sz="2000" dirty="0" smtClean="0"/>
                  <a:t>dipole wakes: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  <m:r>
                      <a:rPr lang="en-GB" sz="2000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GB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 smtClean="0"/>
                  <a:t> (at same offset!)</a:t>
                </a: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24736" cy="936104"/>
          </a:xfrm>
        </p:spPr>
        <p:txBody>
          <a:bodyPr>
            <a:normAutofit fontScale="90000"/>
          </a:bodyPr>
          <a:lstStyle/>
          <a:p>
            <a:r>
              <a:rPr lang="en-GB" dirty="0"/>
              <a:t>Scaling 700 MHz </a:t>
            </a:r>
            <a:r>
              <a:rPr lang="en-GB" dirty="0">
                <a:sym typeface="Wingdings" pitchFamily="2" charset="2"/>
              </a:rPr>
              <a:t> 1400 MHz</a:t>
            </a:r>
            <a:br>
              <a:rPr lang="en-GB" dirty="0">
                <a:sym typeface="Wingdings" pitchFamily="2" charset="2"/>
              </a:rPr>
            </a:br>
            <a:r>
              <a:rPr lang="en-GB" sz="3100" dirty="0" smtClean="0"/>
              <a:t>(continued)</a:t>
            </a:r>
            <a:endParaRPr lang="en-GB" dirty="0"/>
          </a:p>
        </p:txBody>
      </p:sp>
      <p:pic>
        <p:nvPicPr>
          <p:cNvPr id="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29200"/>
            <a:ext cx="3816424" cy="14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76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2400" dirty="0" smtClean="0"/>
                  <a:t>Meaning of this latter scaling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  <m:r>
                      <a:rPr lang="en-GB" sz="2400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GB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 smtClean="0"/>
                  <a:t>: the beam break-up threshold scales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 smtClean="0"/>
                  <a:t>! </a:t>
                </a:r>
              </a:p>
              <a:p>
                <a:r>
                  <a:rPr lang="en-GB" sz="2400" dirty="0" smtClean="0"/>
                  <a:t>Beam spectrum (multiples of 40 MHz, plus betatron and synchrotron sidebands)</a:t>
                </a:r>
                <a:br>
                  <a:rPr lang="en-GB" sz="2400" dirty="0" smtClean="0"/>
                </a:b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24736" cy="936104"/>
          </a:xfrm>
        </p:spPr>
        <p:txBody>
          <a:bodyPr>
            <a:normAutofit fontScale="90000"/>
          </a:bodyPr>
          <a:lstStyle/>
          <a:p>
            <a:r>
              <a:rPr lang="en-GB" dirty="0"/>
              <a:t>Scaling 700 MHz </a:t>
            </a:r>
            <a:r>
              <a:rPr lang="en-GB" dirty="0">
                <a:sym typeface="Wingdings" pitchFamily="2" charset="2"/>
              </a:rPr>
              <a:t> 1400 MHz</a:t>
            </a:r>
            <a:br>
              <a:rPr lang="en-GB" dirty="0">
                <a:sym typeface="Wingdings" pitchFamily="2" charset="2"/>
              </a:rPr>
            </a:br>
            <a:r>
              <a:rPr lang="en-GB" sz="3100" dirty="0" smtClean="0"/>
              <a:t>(continued)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0704"/>
            <a:ext cx="5651500" cy="364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76588"/>
            <a:ext cx="33401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36992"/>
            <a:ext cx="1701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05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4" y="2144222"/>
            <a:ext cx="7287322" cy="4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But at higher </a:t>
            </a:r>
            <a:r>
              <a:rPr lang="en-GB" sz="2400" i="1" dirty="0" smtClean="0"/>
              <a:t>f</a:t>
            </a:r>
            <a:r>
              <a:rPr lang="en-GB" sz="2400" dirty="0" smtClean="0"/>
              <a:t> you have also to increase the number of cells!</a:t>
            </a:r>
          </a:p>
          <a:p>
            <a:r>
              <a:rPr lang="en-GB" sz="2400" i="1" dirty="0" smtClean="0"/>
              <a:t>n</a:t>
            </a:r>
            <a:r>
              <a:rPr lang="en-GB" sz="2400" dirty="0" smtClean="0"/>
              <a:t> cells – </a:t>
            </a:r>
            <a:r>
              <a:rPr lang="en-GB" sz="2400" i="1" dirty="0" smtClean="0"/>
              <a:t>n</a:t>
            </a:r>
            <a:r>
              <a:rPr lang="en-GB" sz="2400" dirty="0" smtClean="0"/>
              <a:t> modes!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24736" cy="936104"/>
          </a:xfrm>
        </p:spPr>
        <p:txBody>
          <a:bodyPr>
            <a:normAutofit fontScale="90000"/>
          </a:bodyPr>
          <a:lstStyle/>
          <a:p>
            <a:r>
              <a:rPr lang="en-GB" dirty="0"/>
              <a:t>Scaling 700 MHz </a:t>
            </a:r>
            <a:r>
              <a:rPr lang="en-GB" dirty="0">
                <a:sym typeface="Wingdings" pitchFamily="2" charset="2"/>
              </a:rPr>
              <a:t> 1400 MHz</a:t>
            </a:r>
            <a:br>
              <a:rPr lang="en-GB" dirty="0">
                <a:sym typeface="Wingdings" pitchFamily="2" charset="2"/>
              </a:rPr>
            </a:br>
            <a:r>
              <a:rPr lang="en-GB" sz="3100" dirty="0" smtClean="0"/>
              <a:t>(continued)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7762940" y="2143440"/>
            <a:ext cx="98296" cy="98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292631" y="3897472"/>
            <a:ext cx="122106" cy="1221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194031" y="223203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cells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4522852" y="3042672"/>
            <a:ext cx="98296" cy="98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194031" y="223389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cells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453395" y="3488510"/>
            <a:ext cx="98296" cy="98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02352" y="2552439"/>
            <a:ext cx="98296" cy="98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193761" y="223389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cells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flipV="1">
            <a:off x="2670152" y="3730934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flipV="1">
            <a:off x="3894288" y="3284984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 flipV="1">
            <a:off x="5143301" y="2776511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flipV="1">
            <a:off x="6501927" y="2300768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197931" y="223389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 cells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082375" y="223389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cells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 flipV="1">
            <a:off x="1979712" y="3868305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/>
          <p:cNvSpPr/>
          <p:nvPr/>
        </p:nvSpPr>
        <p:spPr>
          <a:xfrm flipV="1">
            <a:off x="2726769" y="3716692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 flipV="1">
            <a:off x="3441322" y="3474268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 flipV="1">
            <a:off x="4160814" y="3198122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/>
          <p:nvPr/>
        </p:nvSpPr>
        <p:spPr>
          <a:xfrm flipV="1">
            <a:off x="4881539" y="2878159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/>
          <p:cNvSpPr/>
          <p:nvPr/>
        </p:nvSpPr>
        <p:spPr>
          <a:xfrm flipV="1">
            <a:off x="5599000" y="2563873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/>
          <p:cNvSpPr/>
          <p:nvPr/>
        </p:nvSpPr>
        <p:spPr>
          <a:xfrm flipV="1">
            <a:off x="6321401" y="2351592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/>
          <p:nvPr/>
        </p:nvSpPr>
        <p:spPr>
          <a:xfrm flipV="1">
            <a:off x="7042126" y="2181215"/>
            <a:ext cx="101648" cy="101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56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5" grpId="0"/>
      <p:bldP spid="5" grpId="1"/>
      <p:bldP spid="13" grpId="0" animBg="1"/>
      <p:bldP spid="13" grpId="1" animBg="1"/>
      <p:bldP spid="9" grpId="0"/>
      <p:bldP spid="9" grpId="1"/>
      <p:bldP spid="15" grpId="0" animBg="1"/>
      <p:bldP spid="15" grpId="1" animBg="1"/>
      <p:bldP spid="16" grpId="0" animBg="1"/>
      <p:bldP spid="16" grpId="1" animBg="1"/>
      <p:bldP spid="12" grpId="0"/>
      <p:bldP spid="12" grpId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7" grpId="0"/>
      <p:bldP spid="17" grpId="1"/>
      <p:bldP spid="20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24736" cy="936104"/>
          </a:xfrm>
        </p:spPr>
        <p:txBody>
          <a:bodyPr>
            <a:normAutofit fontScale="90000"/>
          </a:bodyPr>
          <a:lstStyle/>
          <a:p>
            <a:r>
              <a:rPr lang="en-GB" dirty="0"/>
              <a:t>Scaling 700 MHz </a:t>
            </a:r>
            <a:r>
              <a:rPr lang="en-GB" dirty="0">
                <a:sym typeface="Wingdings" pitchFamily="2" charset="2"/>
              </a:rPr>
              <a:t> 1400 MHz</a:t>
            </a:r>
            <a:br>
              <a:rPr lang="en-GB" dirty="0">
                <a:sym typeface="Wingdings" pitchFamily="2" charset="2"/>
              </a:rPr>
            </a:br>
            <a:r>
              <a:rPr lang="en-GB" sz="3100" dirty="0" smtClean="0"/>
              <a:t>(continued)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63" y="3789040"/>
            <a:ext cx="3350724" cy="106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17" y="1420641"/>
            <a:ext cx="2927016" cy="177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" y="1268760"/>
            <a:ext cx="591629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95535" y="5244664"/>
            <a:ext cx="668379" cy="328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7584" y="5157788"/>
                <a:ext cx="7704856" cy="1451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GB" sz="2000" dirty="0" smtClean="0"/>
                  <a:t>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  <a:ea typeface="Cambria Math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𝐿</m:t>
                        </m:r>
                      </m:den>
                    </m:f>
                    <m:r>
                      <a:rPr lang="en-GB" sz="2000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GB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(at same offset</a:t>
                </a:r>
                <a:r>
                  <a:rPr lang="en-GB" sz="2000" dirty="0" smtClean="0"/>
                  <a:t>!) plus the increased number of cells per cavity:</a:t>
                </a:r>
              </a:p>
              <a:p>
                <a:pPr lvl="1"/>
                <a:endParaRPr lang="en-GB" sz="2000" dirty="0" smtClean="0"/>
              </a:p>
              <a:p>
                <a:pPr lvl="1"/>
                <a:r>
                  <a:rPr lang="en-GB" sz="2000" b="1" dirty="0" smtClean="0"/>
                  <a:t>Beam break-up threshold current decreases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GB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GB" sz="2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000" b="1" dirty="0" smtClean="0"/>
                  <a:t>!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157788"/>
                <a:ext cx="7704856" cy="1451103"/>
              </a:xfrm>
              <a:prstGeom prst="rect">
                <a:avLst/>
              </a:prstGeom>
              <a:blipFill rotWithShape="1"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26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Lower </a:t>
            </a:r>
            <a:r>
              <a:rPr lang="en-GB" i="1" dirty="0" smtClean="0"/>
              <a:t>f</a:t>
            </a:r>
            <a:r>
              <a:rPr lang="en-GB" dirty="0" smtClean="0"/>
              <a:t>, larger currents possible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/>
          <a:stretch/>
        </p:blipFill>
        <p:spPr bwMode="auto">
          <a:xfrm>
            <a:off x="1517476" y="1219200"/>
            <a:ext cx="6438900" cy="50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HappySmily.tiff                                                001E8FE8Macintosh HD                   C004F8A6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02" y="1564482"/>
            <a:ext cx="417513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adSmiley.tiff                                                 001E8FE8Macintosh HD                   C004F8A6: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 r="4524" b="4287"/>
          <a:stretch/>
        </p:blipFill>
        <p:spPr bwMode="auto">
          <a:xfrm>
            <a:off x="1297919" y="5831338"/>
            <a:ext cx="452884" cy="4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-186058" y="3434530"/>
            <a:ext cx="254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Stable beam current limit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06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721 MHz much larger</a:t>
            </a:r>
            <a:br>
              <a:rPr lang="en-GB" cap="none" dirty="0" smtClean="0"/>
            </a:br>
            <a:r>
              <a:rPr lang="en-GB" cap="none" dirty="0" smtClean="0"/>
              <a:t>stable beam current limit</a:t>
            </a:r>
            <a:br>
              <a:rPr lang="en-GB" cap="none" dirty="0" smtClean="0"/>
            </a:br>
            <a:r>
              <a:rPr lang="en-GB" cap="none" dirty="0" smtClean="0"/>
              <a:t>than 1323 MHz!</a:t>
            </a:r>
            <a:endParaRPr lang="en-GB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5661248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 but also: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44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wall losses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971550" y="1688068"/>
            <a:ext cx="6823734" cy="3512386"/>
            <a:chOff x="1952033" y="1828800"/>
            <a:chExt cx="6823734" cy="351238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3" t="3972" b="10832"/>
            <a:stretch/>
          </p:blipFill>
          <p:spPr bwMode="auto">
            <a:xfrm>
              <a:off x="1952033" y="1828800"/>
              <a:ext cx="6823734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96200" y="5033409"/>
              <a:ext cx="5597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T [K]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48717" y="1318736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R</a:t>
            </a:r>
            <a:r>
              <a:rPr lang="en-GB" baseline="-25000" dirty="0" err="1" smtClean="0"/>
              <a:t>s</a:t>
            </a:r>
            <a:r>
              <a:rPr lang="en-GB" dirty="0" smtClean="0"/>
              <a:t> = </a:t>
            </a:r>
            <a:r>
              <a:rPr lang="en-GB" i="1" dirty="0" smtClean="0"/>
              <a:t>R</a:t>
            </a:r>
            <a:r>
              <a:rPr lang="en-GB" baseline="-25000" dirty="0" smtClean="0"/>
              <a:t>BCS</a:t>
            </a:r>
            <a:r>
              <a:rPr lang="en-GB" dirty="0" smtClean="0"/>
              <a:t> + </a:t>
            </a:r>
            <a:r>
              <a:rPr lang="en-GB" i="1" dirty="0" err="1" smtClean="0"/>
              <a:t>R</a:t>
            </a:r>
            <a:r>
              <a:rPr lang="en-GB" baseline="-25000" dirty="0" err="1" smtClean="0"/>
              <a:t>res</a:t>
            </a:r>
            <a:endParaRPr lang="en-GB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867400"/>
            <a:ext cx="480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small </a:t>
            </a:r>
            <a:r>
              <a:rPr lang="en-GB" i="1" dirty="0" err="1" smtClean="0"/>
              <a:t>R</a:t>
            </a:r>
            <a:r>
              <a:rPr lang="en-GB" baseline="-25000" dirty="0" err="1" smtClean="0"/>
              <a:t>res</a:t>
            </a:r>
            <a:r>
              <a:rPr lang="en-GB" dirty="0" smtClean="0"/>
              <a:t>, this clearly favours smaller </a:t>
            </a:r>
            <a:r>
              <a:rPr lang="en-GB" i="1" dirty="0" smtClean="0"/>
              <a:t>f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9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ERL overview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1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84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One should aim for very large </a:t>
            </a:r>
            <a:r>
              <a:rPr lang="en-GB" i="1" dirty="0" smtClean="0"/>
              <a:t>Q</a:t>
            </a:r>
            <a:r>
              <a:rPr lang="en-GB" baseline="-25000" dirty="0" smtClean="0"/>
              <a:t>0</a:t>
            </a:r>
            <a:endParaRPr lang="en-GB" baseline="-25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2" y="1268760"/>
            <a:ext cx="3505200" cy="22138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786" y="980728"/>
            <a:ext cx="351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ILC Cavities 1.3 GHz, BCP + EP (R. </a:t>
            </a:r>
            <a:r>
              <a:rPr lang="en-GB" sz="1200" dirty="0" err="1" smtClean="0"/>
              <a:t>Geng</a:t>
            </a:r>
            <a:r>
              <a:rPr lang="en-GB" sz="1200" dirty="0" smtClean="0"/>
              <a:t> SRF2009)</a:t>
            </a:r>
            <a:endParaRPr lang="en-GB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7396"/>
            <a:ext cx="4373055" cy="25522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687571"/>
            <a:ext cx="4373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BNL 704 MHz test cavity, BCP only</a:t>
            </a:r>
            <a:r>
              <a:rPr lang="en-GB" sz="1200" dirty="0" smtClean="0"/>
              <a:t>! (</a:t>
            </a:r>
            <a:r>
              <a:rPr lang="en-GB" sz="1200" dirty="0" smtClean="0"/>
              <a:t>A. </a:t>
            </a:r>
            <a:r>
              <a:rPr lang="en-GB" sz="1200" dirty="0" err="1" smtClean="0"/>
              <a:t>Burill</a:t>
            </a:r>
            <a:r>
              <a:rPr lang="en-GB" sz="1200" dirty="0" smtClean="0"/>
              <a:t>, </a:t>
            </a:r>
            <a:r>
              <a:rPr lang="en-GB" sz="1200" dirty="0" smtClean="0"/>
              <a:t> AP </a:t>
            </a:r>
            <a:r>
              <a:rPr lang="en-GB" sz="1200" dirty="0" smtClean="0"/>
              <a:t>Note 376)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5204" y="5317461"/>
            <a:ext cx="2635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first cavities – large potential</a:t>
            </a:r>
            <a:endParaRPr lang="en-GB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2451"/>
            <a:ext cx="3413610" cy="52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36096" y="6237312"/>
            <a:ext cx="3413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JLAB, 1.5 GHz, (</a:t>
            </a:r>
            <a:r>
              <a:rPr lang="en-GB" sz="1200" dirty="0" err="1" smtClean="0"/>
              <a:t>Dhakal</a:t>
            </a:r>
            <a:r>
              <a:rPr lang="en-GB" sz="1200" dirty="0" smtClean="0"/>
              <a:t>, </a:t>
            </a:r>
            <a:r>
              <a:rPr lang="en-GB" sz="1200" dirty="0" err="1" smtClean="0"/>
              <a:t>Ciovati</a:t>
            </a:r>
            <a:r>
              <a:rPr lang="en-GB" sz="1200" dirty="0" smtClean="0"/>
              <a:t>, </a:t>
            </a:r>
            <a:r>
              <a:rPr lang="en-GB" sz="1200" dirty="0" err="1" smtClean="0"/>
              <a:t>Myneni</a:t>
            </a:r>
            <a:r>
              <a:rPr lang="en-GB" sz="1200" dirty="0" smtClean="0"/>
              <a:t> 2012</a:t>
            </a:r>
            <a:r>
              <a:rPr lang="en-GB" sz="1200" dirty="0" smtClean="0"/>
              <a:t>: </a:t>
            </a:r>
            <a:r>
              <a:rPr lang="en-GB" sz="1200" dirty="0"/>
              <a:t>http://arxiv.org/abs/1205.6736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539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ERL-TF @ CERN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Part 3: - some initial thoughts on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077072"/>
            <a:ext cx="3154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sketchy and preliminary …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797152"/>
            <a:ext cx="295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are invited to contribute!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92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ERL-TF @ CERN</a:t>
            </a:r>
            <a:endParaRPr lang="en-GB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737346" y="1224186"/>
            <a:ext cx="5029200" cy="158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1809" y="3853086"/>
            <a:ext cx="5029200" cy="1587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7911009" y="2567211"/>
            <a:ext cx="735012" cy="1287462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766546" y="1224186"/>
            <a:ext cx="877888" cy="1343025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1968996" y="2567211"/>
            <a:ext cx="914400" cy="1287462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968996" y="1224186"/>
            <a:ext cx="769938" cy="1343025"/>
          </a:xfrm>
          <a:prstGeom prst="line">
            <a:avLst/>
          </a:prstGeom>
          <a:noFill/>
          <a:ln w="36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34" y="1052736"/>
            <a:ext cx="3200400" cy="374650"/>
          </a:xfrm>
          <a:prstGeom prst="rect">
            <a:avLst/>
          </a:prstGeom>
          <a:noFill/>
          <a:ln w="3672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34" y="3680048"/>
            <a:ext cx="3200400" cy="374650"/>
          </a:xfrm>
          <a:prstGeom prst="rect">
            <a:avLst/>
          </a:prstGeom>
          <a:noFill/>
          <a:ln w="3672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27584" y="3713386"/>
            <a:ext cx="1122362" cy="274637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123000"/>
              </a:lnSpc>
              <a:tabLst>
                <a:tab pos="723900" algn="l"/>
              </a:tabLst>
            </a:pPr>
            <a:r>
              <a:rPr lang="en-US" sz="1200" b="1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t>5 MeV Injector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959471" y="3853086"/>
            <a:ext cx="10969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175996" y="3843561"/>
            <a:ext cx="639763" cy="1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100759" y="1214661"/>
            <a:ext cx="639762" cy="1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993184" y="3238723"/>
            <a:ext cx="6905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23000"/>
              </a:lnSpc>
            </a:pPr>
            <a:r>
              <a:rPr lang="en-US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SCL1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7104559" y="1214661"/>
            <a:ext cx="639762" cy="1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280146" y="3843561"/>
            <a:ext cx="639763" cy="1587"/>
          </a:xfrm>
          <a:prstGeom prst="line">
            <a:avLst/>
          </a:prstGeom>
          <a:noFill/>
          <a:ln w="3672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769221" y="2124298"/>
            <a:ext cx="31829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118000"/>
              </a:lnSpc>
            </a:pPr>
            <a:r>
              <a:rPr lang="en-US" b="1" dirty="0">
                <a:latin typeface="+mn-lt"/>
              </a:rPr>
              <a:t>200-400 MeV ERL Layout</a:t>
            </a:r>
          </a:p>
          <a:p>
            <a:pPr algn="ctr">
              <a:lnSpc>
                <a:spcPct val="123000"/>
              </a:lnSpc>
            </a:pPr>
            <a:r>
              <a:rPr lang="en-US" dirty="0">
                <a:latin typeface="+mn-lt"/>
              </a:rPr>
              <a:t>4 x 5 cell, 721 MHz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718421" y="4186461"/>
            <a:ext cx="3200400" cy="1587"/>
          </a:xfrm>
          <a:prstGeom prst="line">
            <a:avLst/>
          </a:prstGeom>
          <a:noFill/>
          <a:ln w="18360">
            <a:solidFill>
              <a:srgbClr val="355E00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910138" y="4103911"/>
            <a:ext cx="857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~6.5 m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018088" y="949325"/>
            <a:ext cx="6905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23000"/>
              </a:lnSpc>
            </a:pPr>
            <a:r>
              <a:rPr lang="en-US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SCL2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089521" y="1084486"/>
            <a:ext cx="1006475" cy="274637"/>
          </a:xfrm>
          <a:prstGeom prst="rect">
            <a:avLst/>
          </a:prstGeom>
          <a:solidFill>
            <a:srgbClr val="DC2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lnSpc>
                <a:spcPct val="123000"/>
              </a:lnSpc>
              <a:tabLst>
                <a:tab pos="723900" algn="l"/>
              </a:tabLst>
            </a:pPr>
            <a:r>
              <a:rPr lang="en-US" sz="1200" b="1">
                <a:solidFill>
                  <a:srgbClr val="FFFFFF"/>
                </a:solidFill>
                <a:ea typeface="Droid Sans Fallback" charset="0"/>
                <a:cs typeface="Droid Sans Fallback" charset="0"/>
              </a:rPr>
              <a:t>Dump</a:t>
            </a:r>
          </a:p>
        </p:txBody>
      </p:sp>
      <p:graphicFrame>
        <p:nvGraphicFramePr>
          <p:cNvPr id="2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80903"/>
              </p:ext>
            </p:extLst>
          </p:nvPr>
        </p:nvGraphicFramePr>
        <p:xfrm>
          <a:off x="1968996" y="4458667"/>
          <a:ext cx="5076825" cy="1967555"/>
        </p:xfrm>
        <a:graphic>
          <a:graphicData uri="http://schemas.openxmlformats.org/drawingml/2006/table">
            <a:tbl>
              <a:tblPr/>
              <a:tblGrid>
                <a:gridCol w="1268412"/>
                <a:gridCol w="1270000"/>
                <a:gridCol w="1268413"/>
                <a:gridCol w="127000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units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1-CM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2-CM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Energy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[MeV]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200-400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Frequency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[MHz]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721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721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Charge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[pC]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~500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~500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Rep. rate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CW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CW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5" name="Line 92"/>
          <p:cNvSpPr>
            <a:spLocks noChangeShapeType="1"/>
          </p:cNvSpPr>
          <p:nvPr/>
        </p:nvSpPr>
        <p:spPr bwMode="auto">
          <a:xfrm flipV="1">
            <a:off x="7911009" y="2567211"/>
            <a:ext cx="460375" cy="128746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93"/>
          <p:cNvSpPr>
            <a:spLocks noChangeShapeType="1"/>
          </p:cNvSpPr>
          <p:nvPr/>
        </p:nvSpPr>
        <p:spPr bwMode="auto">
          <a:xfrm>
            <a:off x="7766546" y="1224186"/>
            <a:ext cx="604838" cy="13430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94"/>
          <p:cNvSpPr>
            <a:spLocks noChangeShapeType="1"/>
          </p:cNvSpPr>
          <p:nvPr/>
        </p:nvSpPr>
        <p:spPr bwMode="auto">
          <a:xfrm flipH="1" flipV="1">
            <a:off x="2243634" y="2567211"/>
            <a:ext cx="639762" cy="1287462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95"/>
          <p:cNvSpPr>
            <a:spLocks noChangeShapeType="1"/>
          </p:cNvSpPr>
          <p:nvPr/>
        </p:nvSpPr>
        <p:spPr bwMode="auto">
          <a:xfrm flipH="1">
            <a:off x="2242046" y="1224186"/>
            <a:ext cx="496888" cy="13430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48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 smtClean="0"/>
              <a:t>ERL-TF (300 MeV) </a:t>
            </a:r>
            <a:r>
              <a:rPr lang="en-GB" sz="3200" b="0" dirty="0" smtClean="0">
                <a:latin typeface="Symbol" pitchFamily="18" charset="2"/>
              </a:rPr>
              <a:t>-</a:t>
            </a:r>
            <a:r>
              <a:rPr lang="en-GB" sz="3200" b="0" dirty="0" smtClean="0"/>
              <a:t> Layout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84375" y="5205413"/>
            <a:ext cx="50625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ts val="600"/>
              </a:spcBef>
              <a:spcAft>
                <a:spcPts val="500"/>
              </a:spcAft>
              <a:buSzPct val="100000"/>
              <a:defRPr/>
            </a:pPr>
            <a:r>
              <a:rPr lang="en-US" sz="2000" kern="0" dirty="0">
                <a:solidFill>
                  <a:srgbClr val="000066"/>
                </a:solidFill>
              </a:rPr>
              <a:t>Two passes ‘up’ + Two passes ‘down’ 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209800"/>
            <a:ext cx="898683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3" name="Straight Arrow Connector 8"/>
          <p:cNvCxnSpPr>
            <a:cxnSpLocks noChangeShapeType="1"/>
          </p:cNvCxnSpPr>
          <p:nvPr/>
        </p:nvCxnSpPr>
        <p:spPr bwMode="auto">
          <a:xfrm>
            <a:off x="3605213" y="2967038"/>
            <a:ext cx="271462" cy="66675"/>
          </a:xfrm>
          <a:prstGeom prst="straightConnector1">
            <a:avLst/>
          </a:prstGeom>
          <a:noFill/>
          <a:ln w="12699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3348038" y="2776538"/>
            <a:ext cx="663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5 MeV</a:t>
            </a:r>
          </a:p>
        </p:txBody>
      </p:sp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4805363" y="2767013"/>
            <a:ext cx="962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FF00"/>
                </a:solidFill>
              </a:rPr>
              <a:t>E = 75 MeV</a:t>
            </a: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3676650" y="3452813"/>
            <a:ext cx="981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FF00"/>
                </a:solidFill>
              </a:rPr>
              <a:t>E = 75 MeV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2143125" y="3829050"/>
            <a:ext cx="696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5 MeV</a:t>
            </a:r>
          </a:p>
        </p:txBody>
      </p:sp>
      <p:cxnSp>
        <p:nvCxnSpPr>
          <p:cNvPr id="22538" name="Straight Arrow Connector 16"/>
          <p:cNvCxnSpPr>
            <a:cxnSpLocks noChangeShapeType="1"/>
          </p:cNvCxnSpPr>
          <p:nvPr/>
        </p:nvCxnSpPr>
        <p:spPr bwMode="auto">
          <a:xfrm flipH="1">
            <a:off x="2376488" y="3733800"/>
            <a:ext cx="276225" cy="90488"/>
          </a:xfrm>
          <a:prstGeom prst="straightConnector1">
            <a:avLst/>
          </a:prstGeom>
          <a:noFill/>
          <a:ln w="12699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TextBox 21"/>
          <p:cNvSpPr txBox="1">
            <a:spLocks noChangeArrowheads="1"/>
          </p:cNvSpPr>
          <p:nvPr/>
        </p:nvSpPr>
        <p:spPr bwMode="auto">
          <a:xfrm>
            <a:off x="85725" y="3614738"/>
            <a:ext cx="981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FF00"/>
                </a:solidFill>
              </a:rPr>
              <a:t>C = </a:t>
            </a:r>
            <a:r>
              <a:rPr lang="en-US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FF00"/>
                </a:solidFill>
              </a:rPr>
              <a:t>/2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770313" y="2990850"/>
            <a:ext cx="107950" cy="115888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6527" y="1772816"/>
            <a:ext cx="539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model and animation by Alex </a:t>
            </a:r>
            <a:r>
              <a:rPr lang="en-GB" dirty="0" err="1" smtClean="0"/>
              <a:t>Bogacz</a:t>
            </a:r>
            <a:r>
              <a:rPr lang="en-GB" dirty="0" smtClean="0"/>
              <a:t>, Jefferson Lab</a:t>
            </a:r>
            <a:endParaRPr lang="en-GB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" y="2209800"/>
            <a:ext cx="8986838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8"/>
          <p:cNvCxnSpPr>
            <a:cxnSpLocks noChangeShapeType="1"/>
          </p:cNvCxnSpPr>
          <p:nvPr/>
        </p:nvCxnSpPr>
        <p:spPr bwMode="auto">
          <a:xfrm>
            <a:off x="3614128" y="2967038"/>
            <a:ext cx="271462" cy="66675"/>
          </a:xfrm>
          <a:prstGeom prst="straightConnector1">
            <a:avLst/>
          </a:prstGeom>
          <a:noFill/>
          <a:ln w="12699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3356953" y="2776538"/>
            <a:ext cx="6635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5 MeV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4814278" y="2767013"/>
            <a:ext cx="962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FF00"/>
                </a:solidFill>
              </a:rPr>
              <a:t>E = 75 MeV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685565" y="3452813"/>
            <a:ext cx="981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FF00"/>
                </a:solidFill>
              </a:rPr>
              <a:t>E = 75 MeV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2152040" y="3829050"/>
            <a:ext cx="696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5 MeV</a:t>
            </a:r>
          </a:p>
        </p:txBody>
      </p:sp>
      <p:cxnSp>
        <p:nvCxnSpPr>
          <p:cNvPr id="24" name="Straight Arrow Connector 16"/>
          <p:cNvCxnSpPr>
            <a:cxnSpLocks noChangeShapeType="1"/>
          </p:cNvCxnSpPr>
          <p:nvPr/>
        </p:nvCxnSpPr>
        <p:spPr bwMode="auto">
          <a:xfrm flipH="1">
            <a:off x="2385403" y="3733800"/>
            <a:ext cx="276225" cy="90488"/>
          </a:xfrm>
          <a:prstGeom prst="straightConnector1">
            <a:avLst/>
          </a:prstGeom>
          <a:noFill/>
          <a:ln w="12699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94640" y="3614738"/>
            <a:ext cx="981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FFFF00"/>
                </a:solidFill>
              </a:rPr>
              <a:t>C = </a:t>
            </a:r>
            <a:r>
              <a:rPr lang="en-US">
                <a:solidFill>
                  <a:srgbClr val="FFFF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FF00"/>
                </a:solidFill>
              </a:rPr>
              <a:t>/2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779228" y="2990850"/>
            <a:ext cx="107950" cy="115888"/>
          </a:xfrm>
          <a:prstGeom prst="ellipse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699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3633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2344 0.00462 L 0.34531 -0.01504 L 0.3974 -0.01388 L 0.42344 -0.03354 L 0.48958 -0.03239 L 0.50521 -0.01735 L 0.51476 -0.00579 L 0.52257 0.00694 L 0.48958 0.02914 L 0.35486 0.06384 L 0.29045 0.06268 L 0.26181 0.08003 L 0.21476 0.08235 L 0.18872 0.0997 L -0.1625 0.09507 L -0.18698 0.07425 L -0.23906 0.07078 L -0.26684 0.05343 L -0.33298 0.04881 L -0.37135 0.01272 L -0.33038 -0.0162 L -0.20347 -0.04742 L -0.13212 -0.04395 L -0.10451 -0.02429 L -0.05121 -0.02314 L -0.0217 0 L 0.32431 0.00462 L 0.34184 0.00347 L 0.36788 0.00694 L 0.4974 0.00809 L 0.50347 0.00809 L 0.53663 0.04187 L 0.52604 0.05112 L 0.51042 0.06731 L 0.4783 0.07541 L 0.3974 0.09507 L 0.37136 0.09854 L 0.24097 0.09623 L 0.21302 0.09044 L 0.18438 0.0997 L -0.15989 0.09391 L -0.18351 0.09044 L -0.20694 0.09391 L -0.32864 0.0916 L -0.3434 0.0835 L -0.36962 0.06268 L -0.37135 0.05112 L -0.3434 0.03608 L -0.3243 0.02452 L -0.23125 0.00115 L -0.20608 -0.00116 L -0.07656 0.00115 L -0.05555 -0.00116 L -0.03385 0.00115 L 0 0 Z " pathEditMode="relative" ptsTypes="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69 L 0.3217 0.00647 L 0.34358 0.00185 L 0.36701 0.00879 L 0.48871 0.00994 L 0.50087 0.01457 L 0.53924 0.04025 L 0.52778 0.05066 L 0.50868 0.06685 L 0.48958 0.07494 L 0.39305 0.09692 L 0.36615 0.10039 L 0.23924 0.09576 L 0.21302 0.09229 L 0.18611 0.10155 L -0.1599 0.09576 L -0.18785 0.07726 L -0.23993 0.07147 L -0.26597 0.05413 L -0.33299 0.05066 L -0.37309 0.01457 L -0.33038 -0.01435 L -0.20347 -0.04557 L -0.13472 -0.04442 L -0.10608 -0.02476 L -0.05295 -0.02013 L -0.02431 -0.00047 L 0.3217 0.00763 L 0.34531 -0.01319 L 0.39653 -0.01319 L 0.41996 -0.03054 L 0.48871 -0.03054 L 0.52344 0.00763 L 0.48611 0.03215 L 0.3566 0.06453 L 0.28611 0.06685 L 0.26267 0.08304 L 0.21128 0.0842 L 0.18333 0.10155 L -0.12795 0.09576 L -0.16163 0.11658 " pathEditMode="relative" ptsTypes="AAAAAAAAAAAAAAAAAAAAAAAAAAAAAAAAAAAAAAAAA">
                                      <p:cBhvr>
                                        <p:cTn id="3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/>
      <p:bldP spid="21" grpId="0"/>
      <p:bldP spid="22" grpId="0"/>
      <p:bldP spid="23" grpId="0"/>
      <p:bldP spid="25" grpId="0"/>
      <p:bldP spid="26" grpId="0" animBg="1"/>
      <p:bldP spid="2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ERL TF @ CERN?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82168" cy="5400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Physics motivation:</a:t>
            </a:r>
          </a:p>
          <a:p>
            <a:pPr lvl="1"/>
            <a:r>
              <a:rPr lang="en-GB" dirty="0" smtClean="0"/>
              <a:t>ERL demonstration, FEL, </a:t>
            </a:r>
            <a:r>
              <a:rPr lang="el-GR" dirty="0" smtClean="0">
                <a:latin typeface="Cambria Math"/>
                <a:ea typeface="Cambria Math"/>
              </a:rPr>
              <a:t>γ</a:t>
            </a:r>
            <a:r>
              <a:rPr lang="en-GB" dirty="0" smtClean="0">
                <a:ea typeface="Cambria Math"/>
              </a:rPr>
              <a:t>-ray source, e-cooling demo!</a:t>
            </a:r>
          </a:p>
          <a:p>
            <a:pPr lvl="1"/>
            <a:r>
              <a:rPr lang="en-GB" dirty="0" smtClean="0">
                <a:ea typeface="Cambria Math"/>
              </a:rPr>
              <a:t>Ultra-short electron bunches</a:t>
            </a:r>
            <a:endParaRPr lang="en-GB" dirty="0" smtClean="0"/>
          </a:p>
          <a:p>
            <a:r>
              <a:rPr lang="en-GB" dirty="0" smtClean="0"/>
              <a:t>One of the 1</a:t>
            </a:r>
            <a:r>
              <a:rPr lang="en-GB" baseline="30000" dirty="0" smtClean="0"/>
              <a:t>st</a:t>
            </a:r>
            <a:r>
              <a:rPr lang="en-GB" dirty="0" smtClean="0"/>
              <a:t> low-frequency, multi-pass SC-ERL</a:t>
            </a:r>
          </a:p>
          <a:p>
            <a:pPr lvl="1"/>
            <a:r>
              <a:rPr lang="en-GB" dirty="0" smtClean="0"/>
              <a:t>synergy with SPL/ESS and BNL activities</a:t>
            </a:r>
          </a:p>
          <a:p>
            <a:r>
              <a:rPr lang="en-GB" dirty="0" smtClean="0"/>
              <a:t>High energies (200 … 400 MeV) &amp; CW</a:t>
            </a:r>
          </a:p>
          <a:p>
            <a:r>
              <a:rPr lang="en-GB" dirty="0" smtClean="0"/>
              <a:t>Multi-cavity </a:t>
            </a:r>
            <a:r>
              <a:rPr lang="en-GB" dirty="0" err="1" smtClean="0"/>
              <a:t>cryomodule</a:t>
            </a:r>
            <a:r>
              <a:rPr lang="en-GB" dirty="0" smtClean="0"/>
              <a:t> layout – validation and gymnastics</a:t>
            </a:r>
          </a:p>
          <a:p>
            <a:r>
              <a:rPr lang="en-GB" dirty="0" smtClean="0"/>
              <a:t>Two-Linac layout (similar to LHeC)</a:t>
            </a:r>
          </a:p>
          <a:p>
            <a:pPr lvl="1"/>
            <a:r>
              <a:rPr lang="en-GB" dirty="0" smtClean="0"/>
              <a:t>…could test CLIC-type energy recovery from SCL2 </a:t>
            </a:r>
            <a:r>
              <a:rPr lang="en-GB" dirty="0" smtClean="0">
                <a:sym typeface="Wingdings" pitchFamily="2" charset="2"/>
              </a:rPr>
              <a:t> SCL1</a:t>
            </a:r>
            <a:endParaRPr lang="en-GB" dirty="0" smtClean="0"/>
          </a:p>
          <a:p>
            <a:r>
              <a:rPr lang="en-GB" dirty="0" smtClean="0"/>
              <a:t>MW class power coupler tests in non-ER mode</a:t>
            </a:r>
          </a:p>
          <a:p>
            <a:r>
              <a:rPr lang="en-GB" dirty="0" smtClean="0"/>
              <a:t>Complete HOM characterization and instability studies</a:t>
            </a:r>
          </a:p>
          <a:p>
            <a:r>
              <a:rPr lang="en-GB" dirty="0" smtClean="0"/>
              <a:t>Cryogenics &amp; instrumentation test </a:t>
            </a:r>
            <a:r>
              <a:rPr lang="en-GB" dirty="0" smtClean="0"/>
              <a:t>bed</a:t>
            </a:r>
          </a:p>
          <a:p>
            <a:r>
              <a:rPr lang="en-GB" dirty="0" smtClean="0"/>
              <a:t>A place to work, practise and to train people!</a:t>
            </a:r>
            <a:endParaRPr lang="en-GB" dirty="0"/>
          </a:p>
          <a:p>
            <a:r>
              <a:rPr lang="en-GB" dirty="0" smtClean="0"/>
              <a:t>Could this become the LHeC ERL injector (see next page)?</a:t>
            </a:r>
          </a:p>
          <a:p>
            <a:r>
              <a:rPr lang="en-GB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78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624736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Could the TF later become the LHeC ERL injector ERL?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826884"/>
            <a:ext cx="401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preliminary – just an idea </a:t>
            </a:r>
            <a:r>
              <a:rPr lang="en-GB" dirty="0" smtClean="0"/>
              <a:t>right now.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000250"/>
            <a:ext cx="6953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695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40" y="1327820"/>
            <a:ext cx="3317760" cy="232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74080" y="1045550"/>
            <a:ext cx="3265920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1.3 GHz, M. Liepe et al., IPAC2011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60" y="4313253"/>
            <a:ext cx="3317760" cy="238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700960" y="3984899"/>
            <a:ext cx="2314080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N. Baboi et al. (FLASH)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67544" y="1658357"/>
            <a:ext cx="4325760" cy="119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sz="2000" dirty="0">
                <a:latin typeface="LMSans10" pitchFamily="32" charset="0"/>
              </a:rPr>
              <a:t>Complete characterization of HOM</a:t>
            </a:r>
          </a:p>
          <a:p>
            <a:pPr>
              <a:lnSpc>
                <a:spcPct val="123000"/>
              </a:lnSpc>
            </a:pPr>
            <a:r>
              <a:rPr lang="en-US" sz="2000" dirty="0">
                <a:latin typeface="LMSans10" pitchFamily="32" charset="0"/>
              </a:rPr>
              <a:t>	Benchmark simulations</a:t>
            </a:r>
          </a:p>
          <a:p>
            <a:pPr>
              <a:lnSpc>
                <a:spcPct val="123000"/>
              </a:lnSpc>
            </a:pPr>
            <a:r>
              <a:rPr lang="en-US" sz="2000" dirty="0">
                <a:latin typeface="LMSans10" pitchFamily="32" charset="0"/>
              </a:rPr>
              <a:t>	Improvements on damping schemes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12160" y="5088055"/>
            <a:ext cx="3458880" cy="82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sz="2000">
                <a:latin typeface="LMSans10" pitchFamily="32" charset="0"/>
              </a:rPr>
              <a:t>Precision measurement of orbit</a:t>
            </a:r>
          </a:p>
          <a:p>
            <a:pPr>
              <a:lnSpc>
                <a:spcPct val="123000"/>
              </a:lnSpc>
            </a:pPr>
            <a:r>
              <a:rPr lang="en-US" sz="2000">
                <a:latin typeface="LMSans10" pitchFamily="32" charset="0"/>
              </a:rPr>
              <a:t>	Cavity &amp; CM alignment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MRomanCaps10" charset="0"/>
              </a:rPr>
              <a:t>HOM </a:t>
            </a:r>
            <a:r>
              <a:rPr lang="en-US" dirty="0" smtClean="0">
                <a:latin typeface="LMRomanCaps10" charset="0"/>
              </a:rPr>
              <a:t>Measurements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4413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5" y="1057071"/>
            <a:ext cx="2488320" cy="209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95" y="1195326"/>
            <a:ext cx="2488320" cy="162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496" y="3008477"/>
            <a:ext cx="3080160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DC Gun + SRF CM (JLAB-AES)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724775" y="2911986"/>
            <a:ext cx="2050560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NC Gun (LANL-AES)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19" y="1244291"/>
            <a:ext cx="2404800" cy="147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372200" y="2911986"/>
            <a:ext cx="2473920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SRF Gun (FZR-AES-BNL)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00" y="4138995"/>
            <a:ext cx="2488320" cy="158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547680" y="5851335"/>
            <a:ext cx="2026080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SRF Gun (BNL-AES)</a:t>
            </a:r>
          </a:p>
        </p:txBody>
      </p:sp>
      <p:graphicFrame>
        <p:nvGraphicFramePr>
          <p:cNvPr id="14346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362996"/>
              </p:ext>
            </p:extLst>
          </p:nvPr>
        </p:nvGraphicFramePr>
        <p:xfrm>
          <a:off x="613440" y="3941694"/>
          <a:ext cx="5323680" cy="2261273"/>
        </p:xfrm>
        <a:graphic>
          <a:graphicData uri="http://schemas.openxmlformats.org/drawingml/2006/table">
            <a:tbl>
              <a:tblPr/>
              <a:tblGrid>
                <a:gridCol w="1193760"/>
                <a:gridCol w="1589760"/>
                <a:gridCol w="1419840"/>
                <a:gridCol w="1120320"/>
              </a:tblGrid>
              <a:tr h="3910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DC+SRF-CM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NC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SRF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910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Energy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2-5 MeV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?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 MeV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10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Current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100 mA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100 mA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1000 mA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10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Long. Emit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45 keV-ps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200 keV-ps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-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971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Trans. Emit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µm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µm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&lt; 1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µm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MRomanCaps10" charset="0"/>
              </a:rPr>
              <a:t>Injector R&amp;D (~700 MHz</a:t>
            </a:r>
            <a:r>
              <a:rPr lang="en-US" dirty="0" smtClean="0">
                <a:latin typeface="LMRomanCaps10" charset="0"/>
              </a:rPr>
              <a:t>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2992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09600" y="2747809"/>
            <a:ext cx="2819520" cy="92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sz="2300" dirty="0">
                <a:latin typeface="LMSans10" pitchFamily="32" charset="0"/>
              </a:rPr>
              <a:t>Main LINAC</a:t>
            </a:r>
          </a:p>
          <a:p>
            <a:pPr>
              <a:lnSpc>
                <a:spcPct val="123000"/>
              </a:lnSpc>
            </a:pPr>
            <a:r>
              <a:rPr lang="en-US" sz="2300" dirty="0">
                <a:latin typeface="LMSans10" pitchFamily="32" charset="0"/>
              </a:rPr>
              <a:t>(zero beam loading)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197601" y="2839978"/>
          <a:ext cx="1932480" cy="69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4" imgW="1051200" imgH="382680" progId="">
                  <p:embed/>
                </p:oleObj>
              </mc:Choice>
              <mc:Fallback>
                <p:oleObj r:id="rId4" imgW="1051200" imgH="382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601" y="2839978"/>
                        <a:ext cx="1932480" cy="69703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Group 4"/>
          <p:cNvGraphicFramePr>
            <a:graphicFrameLocks noGrp="1"/>
          </p:cNvGraphicFramePr>
          <p:nvPr/>
        </p:nvGraphicFramePr>
        <p:xfrm>
          <a:off x="1634401" y="4010821"/>
          <a:ext cx="2846880" cy="2609556"/>
        </p:xfrm>
        <a:graphic>
          <a:graphicData uri="http://schemas.openxmlformats.org/drawingml/2006/table">
            <a:tbl>
              <a:tblPr/>
              <a:tblGrid>
                <a:gridCol w="1396800"/>
                <a:gridCol w="1450080"/>
              </a:tblGrid>
              <a:tr h="6523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38" marR="81638" marT="56859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721 MHz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6523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Q=1 x 10</a:t>
                      </a:r>
                      <a:r>
                        <a:rPr kumimoji="0" lang="en-US" sz="20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250 kW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Q=5 x 10</a:t>
                      </a:r>
                      <a:r>
                        <a:rPr kumimoji="0" lang="en-US" sz="20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6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50 kW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3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Q=1 x 10</a:t>
                      </a:r>
                      <a:r>
                        <a:rPr kumimoji="0" lang="en-US" sz="20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7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MSans10" pitchFamily="32" charset="0"/>
                          <a:ea typeface="Droid Sans Fallback" charset="0"/>
                          <a:cs typeface="Droid Sans Fallback" charset="0"/>
                        </a:rPr>
                        <a:t>25 kW</a:t>
                      </a:r>
                    </a:p>
                  </a:txBody>
                  <a:tcPr marL="81638" marR="81638" marT="42456" marB="42456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5437440" y="4657449"/>
            <a:ext cx="2545920" cy="82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sz="2000">
                <a:latin typeface="LMSans10" pitchFamily="32" charset="0"/>
              </a:rPr>
              <a:t>Commercial television </a:t>
            </a:r>
          </a:p>
          <a:p>
            <a:pPr>
              <a:lnSpc>
                <a:spcPct val="123000"/>
              </a:lnSpc>
            </a:pPr>
            <a:r>
              <a:rPr lang="en-US" sz="2000">
                <a:latin typeface="LMSans10" pitchFamily="32" charset="0"/>
              </a:rPr>
              <a:t>IOT @700 MHz</a:t>
            </a:r>
          </a:p>
        </p:txBody>
      </p:sp>
      <p:graphicFrame>
        <p:nvGraphicFramePr>
          <p:cNvPr id="15396" name="Object 36"/>
          <p:cNvGraphicFramePr>
            <a:graphicFrameLocks noChangeAspect="1"/>
          </p:cNvGraphicFramePr>
          <p:nvPr/>
        </p:nvGraphicFramePr>
        <p:xfrm>
          <a:off x="6428160" y="2796774"/>
          <a:ext cx="1920960" cy="65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6" imgW="1045800" imgH="361440" progId="">
                  <p:embed/>
                </p:oleObj>
              </mc:Choice>
              <mc:Fallback>
                <p:oleObj r:id="rId6" imgW="1045800" imgH="361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160" y="2796774"/>
                        <a:ext cx="1920960" cy="659589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7578000" y="2216393"/>
            <a:ext cx="1406880" cy="8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dirty="0">
                <a:latin typeface="LMSans10" pitchFamily="32" charset="0"/>
              </a:rPr>
              <a:t>Peak detuning</a:t>
            </a: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H="1">
            <a:off x="8045280" y="2560589"/>
            <a:ext cx="236160" cy="2678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H="1">
            <a:off x="5250240" y="5645392"/>
            <a:ext cx="1247040" cy="1441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1143361" y="1049871"/>
            <a:ext cx="6818400" cy="101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sz="2300" dirty="0">
                <a:latin typeface="LMSans10" pitchFamily="32" charset="0"/>
              </a:rPr>
              <a:t>5 MeV injector → </a:t>
            </a:r>
            <a:r>
              <a:rPr lang="en-US" sz="2300" dirty="0" err="1">
                <a:latin typeface="LMSans10" pitchFamily="32" charset="0"/>
              </a:rPr>
              <a:t>P</a:t>
            </a:r>
            <a:r>
              <a:rPr lang="en-US" sz="2300" baseline="-33000" dirty="0" err="1">
                <a:latin typeface="LMSans10" pitchFamily="32" charset="0"/>
              </a:rPr>
              <a:t>beam</a:t>
            </a:r>
            <a:r>
              <a:rPr lang="en-US" sz="2300" dirty="0">
                <a:latin typeface="LMSans10" pitchFamily="32" charset="0"/>
              </a:rPr>
              <a:t> ~ 50 kW (10 mA)</a:t>
            </a:r>
          </a:p>
          <a:p>
            <a:pPr>
              <a:lnSpc>
                <a:spcPct val="123000"/>
              </a:lnSpc>
            </a:pPr>
            <a:r>
              <a:rPr lang="en-US" sz="2300" dirty="0">
                <a:latin typeface="LMSans10" pitchFamily="32" charset="0"/>
              </a:rPr>
              <a:t>	Will need higher powers if we go to 100 mA+</a:t>
            </a: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44960" y="1392627"/>
            <a:ext cx="470880" cy="144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411841" y="3221619"/>
            <a:ext cx="470880" cy="144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5415841" y="5893099"/>
            <a:ext cx="3401280" cy="82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sz="2000">
                <a:latin typeface="LMSans10" pitchFamily="32" charset="0"/>
              </a:rPr>
              <a:t>Reach steady state with increasing beam current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MRoman10" charset="0"/>
              </a:rPr>
              <a:t>RF Power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2655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95040" y="1160762"/>
            <a:ext cx="4158720" cy="119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sz="2000" dirty="0">
                <a:latin typeface="LMSans10" pitchFamily="32" charset="0"/>
              </a:rPr>
              <a:t>Use of IOTs </a:t>
            </a:r>
            <a:r>
              <a:rPr lang="en-US" sz="2000" dirty="0" smtClean="0">
                <a:latin typeface="LMSans10" pitchFamily="32" charset="0"/>
              </a:rPr>
              <a:t>~ 50-100 </a:t>
            </a:r>
            <a:r>
              <a:rPr lang="en-US" sz="2000" dirty="0">
                <a:latin typeface="LMSans10" pitchFamily="32" charset="0"/>
              </a:rPr>
              <a:t>kW at 700 MHz</a:t>
            </a:r>
          </a:p>
          <a:p>
            <a:pPr>
              <a:lnSpc>
                <a:spcPct val="123000"/>
              </a:lnSpc>
            </a:pPr>
            <a:r>
              <a:rPr lang="en-US" sz="2000" dirty="0">
                <a:latin typeface="LMSans10" pitchFamily="32" charset="0"/>
              </a:rPr>
              <a:t>	High efficiency, low cost</a:t>
            </a:r>
          </a:p>
          <a:p>
            <a:pPr>
              <a:lnSpc>
                <a:spcPct val="123000"/>
              </a:lnSpc>
            </a:pPr>
            <a:r>
              <a:rPr lang="en-US" sz="2000" dirty="0">
                <a:latin typeface="LMSans10" pitchFamily="32" charset="0"/>
              </a:rPr>
              <a:t>	Amplitude and phase stability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20" y="3401637"/>
            <a:ext cx="2617920" cy="219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52641" y="2744928"/>
            <a:ext cx="2450880" cy="69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50 kW TV Amplifier, BNL</a:t>
            </a:r>
          </a:p>
          <a:p>
            <a:pPr algn="ctr"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At 700 MHz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3" y="2391864"/>
            <a:ext cx="5636994" cy="41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MRoman10" charset="0"/>
              </a:rPr>
              <a:t>RF Power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9082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 for LHeC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LHeC</a:t>
            </a:r>
            <a:r>
              <a:rPr lang="en-GB" dirty="0" smtClean="0"/>
              <a:t> with Linac-Ring Option</a:t>
            </a:r>
          </a:p>
          <a:p>
            <a:r>
              <a:rPr lang="en-GB" dirty="0" smtClean="0"/>
              <a:t>Linac with Energy Recovery</a:t>
            </a:r>
          </a:p>
          <a:p>
            <a:r>
              <a:rPr lang="en-GB" dirty="0" err="1" smtClean="0"/>
              <a:t>LHeC</a:t>
            </a:r>
            <a:r>
              <a:rPr lang="en-GB" dirty="0" smtClean="0"/>
              <a:t> parameters: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17071"/>
              </p:ext>
            </p:extLst>
          </p:nvPr>
        </p:nvGraphicFramePr>
        <p:xfrm>
          <a:off x="1187624" y="2907248"/>
          <a:ext cx="6096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Units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Protons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RR e-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LR e-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Energy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[GeV]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7000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Frequency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[MHz]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400.79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721.42</a:t>
                      </a:r>
                      <a:r>
                        <a:rPr lang="en-GB" sz="1400" baseline="0" dirty="0" smtClean="0"/>
                        <a:t> or 1,322.6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Norm. </a:t>
                      </a:r>
                      <a:r>
                        <a:rPr lang="el-GR" sz="1400" i="1" dirty="0" smtClean="0"/>
                        <a:t>ε</a:t>
                      </a:r>
                      <a:endParaRPr lang="en-GB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[mm]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3.75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 smtClean="0"/>
                        <a:t>I</a:t>
                      </a:r>
                      <a:r>
                        <a:rPr lang="en-GB" sz="1400" baseline="-25000" dirty="0" err="1" smtClean="0"/>
                        <a:t>beam</a:t>
                      </a:r>
                      <a:endParaRPr lang="en-GB" sz="14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[mA]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&gt;500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6.6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Bunch spacing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[ns]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25, 50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</a:t>
                      </a:r>
                      <a:endParaRPr lang="en-GB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Bunch population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1.7</a:t>
                      </a:r>
                      <a:r>
                        <a:rPr lang="en-GB" sz="1400" baseline="0" dirty="0" smtClean="0"/>
                        <a:t>· </a:t>
                      </a:r>
                      <a:r>
                        <a:rPr lang="en-GB" sz="1400" dirty="0" smtClean="0"/>
                        <a:t>10</a:t>
                      </a:r>
                      <a:r>
                        <a:rPr lang="en-GB" sz="1400" baseline="30000" dirty="0" smtClean="0"/>
                        <a:t>11</a:t>
                      </a:r>
                      <a:endParaRPr lang="en-GB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3.1</a:t>
                      </a:r>
                      <a:r>
                        <a:rPr lang="en-GB" sz="1400" baseline="0" dirty="0" smtClean="0"/>
                        <a:t>· </a:t>
                      </a:r>
                      <a:r>
                        <a:rPr lang="en-GB" sz="1400" dirty="0" smtClean="0"/>
                        <a:t>10</a:t>
                      </a:r>
                      <a:r>
                        <a:rPr lang="en-GB" sz="1400" baseline="30000" dirty="0" smtClean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2.1· 10</a:t>
                      </a:r>
                      <a:r>
                        <a:rPr lang="en-GB" sz="1400" baseline="30000" dirty="0" smtClean="0"/>
                        <a:t>9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Bunch length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[mm]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75.5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0.3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5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0" y="3548533"/>
            <a:ext cx="8294400" cy="229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66400" y="3673827"/>
            <a:ext cx="1533600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Phase separator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596640" y="2857260"/>
            <a:ext cx="1872000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To cryo distribution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70880" y="3577336"/>
            <a:ext cx="1212480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Cryo fill line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157120" y="3964737"/>
            <a:ext cx="745920" cy="463729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336000" y="4062667"/>
            <a:ext cx="745920" cy="463729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7214400" y="3246101"/>
            <a:ext cx="501120" cy="68551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GB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7520" y="1290375"/>
            <a:ext cx="6937920" cy="119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sz="2000">
                <a:latin typeface="+mn-lt"/>
              </a:rPr>
              <a:t>Can use the SPL like cryo distribution system</a:t>
            </a:r>
          </a:p>
          <a:p>
            <a:pPr>
              <a:lnSpc>
                <a:spcPct val="123000"/>
              </a:lnSpc>
            </a:pPr>
            <a:endParaRPr lang="en-US" sz="2000">
              <a:latin typeface="+mn-lt"/>
            </a:endParaRPr>
          </a:p>
          <a:p>
            <a:pPr>
              <a:lnSpc>
                <a:spcPct val="123000"/>
              </a:lnSpc>
            </a:pPr>
            <a:r>
              <a:rPr lang="en-US" sz="2000">
                <a:latin typeface="+mn-lt"/>
              </a:rPr>
              <a:t>No slope at the C-TF → the distribution line can be in center ?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309921" y="5895979"/>
            <a:ext cx="4547520" cy="42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V. Parma, Design review of short cryomodule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MRomanCaps10" charset="0"/>
              </a:rPr>
              <a:t>Cryogenic System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8545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81600" y="934659"/>
            <a:ext cx="5820480" cy="184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Development of digital LLRF system (Cornell type ?)</a:t>
            </a:r>
          </a:p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	Amplitude and phase stability at high Q</a:t>
            </a:r>
            <a:r>
              <a:rPr lang="en-US" baseline="-33000">
                <a:latin typeface="+mn-lt"/>
              </a:rPr>
              <a:t>0</a:t>
            </a:r>
            <a:r>
              <a:rPr lang="en-US">
                <a:latin typeface="+mn-lt"/>
              </a:rPr>
              <a:t> ~ 1 x 10</a:t>
            </a:r>
            <a:r>
              <a:rPr lang="en-US" baseline="33000">
                <a:latin typeface="+mn-lt"/>
              </a:rPr>
              <a:t>8</a:t>
            </a:r>
          </a:p>
          <a:p>
            <a:pPr>
              <a:lnSpc>
                <a:spcPct val="123000"/>
              </a:lnSpc>
            </a:pPr>
            <a:endParaRPr lang="en-US">
              <a:latin typeface="+mn-lt"/>
            </a:endParaRPr>
          </a:p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Reliable operation with high beam currents + piezo tuners</a:t>
            </a:r>
          </a:p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	In case of failure scenarios: cavity trips, arcs etc..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7024" r="9795" b="14278"/>
          <a:stretch>
            <a:fillRect/>
          </a:stretch>
        </p:blipFill>
        <p:spPr bwMode="auto">
          <a:xfrm>
            <a:off x="1560960" y="3021437"/>
            <a:ext cx="6746400" cy="344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733" t="7024" r="9795" b="1427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00161" y="3247542"/>
            <a:ext cx="4713120" cy="4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sz="2000" b="1">
                <a:latin typeface="LMSans10" pitchFamily="32" charset="0"/>
              </a:rPr>
              <a:t>9-cell cavities at HoBiCaT, Liepe et al.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 rot="16140000">
            <a:off x="-203156" y="4591223"/>
            <a:ext cx="2210632" cy="38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Rms amplitude stability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33280" y="5602188"/>
            <a:ext cx="472320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>
              <a:lnSpc>
                <a:spcPct val="123000"/>
              </a:lnSpc>
            </a:pPr>
            <a:r>
              <a:rPr lang="en-US">
                <a:solidFill>
                  <a:srgbClr val="000000"/>
                </a:solidFill>
                <a:latin typeface="LMSans10" pitchFamily="32" charset="0"/>
                <a:ea typeface="Droid Sans Fallback" charset="0"/>
                <a:cs typeface="Droid Sans Fallback" charset="0"/>
              </a:rPr>
              <a:t>10</a:t>
            </a:r>
            <a:r>
              <a:rPr lang="en-US" baseline="33000">
                <a:solidFill>
                  <a:srgbClr val="000000"/>
                </a:solidFill>
                <a:latin typeface="LMSans10" pitchFamily="32" charset="0"/>
                <a:ea typeface="Droid Sans Fallback" charset="0"/>
                <a:cs typeface="Droid Sans Fallback" charset="0"/>
              </a:rPr>
              <a:t>-4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33280" y="4883554"/>
            <a:ext cx="472320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>
              <a:lnSpc>
                <a:spcPct val="123000"/>
              </a:lnSpc>
            </a:pPr>
            <a:r>
              <a:rPr lang="en-US">
                <a:solidFill>
                  <a:srgbClr val="000000"/>
                </a:solidFill>
                <a:latin typeface="LMSans10" pitchFamily="32" charset="0"/>
                <a:ea typeface="Droid Sans Fallback" charset="0"/>
                <a:cs typeface="Droid Sans Fallback" charset="0"/>
              </a:rPr>
              <a:t>10</a:t>
            </a:r>
            <a:r>
              <a:rPr lang="en-US" baseline="33000">
                <a:solidFill>
                  <a:srgbClr val="000000"/>
                </a:solidFill>
                <a:latin typeface="LMSans10" pitchFamily="32" charset="0"/>
                <a:ea typeface="Droid Sans Fallback" charset="0"/>
                <a:cs typeface="Droid Sans Fallback" charset="0"/>
              </a:rPr>
              <a:t>-3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33280" y="4262848"/>
            <a:ext cx="472320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>
              <a:lnSpc>
                <a:spcPct val="123000"/>
              </a:lnSpc>
            </a:pPr>
            <a:r>
              <a:rPr lang="en-US">
                <a:solidFill>
                  <a:srgbClr val="000000"/>
                </a:solidFill>
                <a:latin typeface="LMSans10" pitchFamily="32" charset="0"/>
                <a:ea typeface="Droid Sans Fallback" charset="0"/>
                <a:cs typeface="Droid Sans Fallback" charset="0"/>
              </a:rPr>
              <a:t>10</a:t>
            </a:r>
            <a:r>
              <a:rPr lang="en-US" baseline="33000">
                <a:solidFill>
                  <a:srgbClr val="000000"/>
                </a:solidFill>
                <a:latin typeface="LMSans10" pitchFamily="32" charset="0"/>
                <a:ea typeface="Droid Sans Fallback" charset="0"/>
                <a:cs typeface="Droid Sans Fallback" charset="0"/>
              </a:rPr>
              <a:t>-2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33280" y="3577336"/>
            <a:ext cx="472320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/>
          <a:p>
            <a:pPr>
              <a:lnSpc>
                <a:spcPct val="123000"/>
              </a:lnSpc>
            </a:pPr>
            <a:r>
              <a:rPr lang="en-US">
                <a:solidFill>
                  <a:srgbClr val="000000"/>
                </a:solidFill>
                <a:latin typeface="LMSans10" pitchFamily="32" charset="0"/>
                <a:ea typeface="Droid Sans Fallback" charset="0"/>
                <a:cs typeface="Droid Sans Fallback" charset="0"/>
              </a:rPr>
              <a:t>10</a:t>
            </a:r>
            <a:r>
              <a:rPr lang="en-US" baseline="33000">
                <a:solidFill>
                  <a:srgbClr val="000000"/>
                </a:solidFill>
                <a:latin typeface="LMSans10" pitchFamily="32" charset="0"/>
                <a:ea typeface="Droid Sans Fallback" charset="0"/>
                <a:cs typeface="Droid Sans Fallback" charset="0"/>
              </a:rPr>
              <a:t>-1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993121" y="6309303"/>
            <a:ext cx="1637280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LMSans10" pitchFamily="32" charset="0"/>
              </a:rPr>
              <a:t>Propotional Gain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MRomanCaps10" charset="0"/>
              </a:rPr>
              <a:t>RF Controls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3677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35680" y="135374"/>
            <a:ext cx="2646720" cy="64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16000"/>
              </a:lnSpc>
            </a:pPr>
            <a:endParaRPr lang="en-US" sz="3200" dirty="0">
              <a:latin typeface="LMRomanCaps10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09227" y="1268760"/>
            <a:ext cx="7742880" cy="312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Slow failures (for example: power cut)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</a:t>
            </a:r>
            <a:r>
              <a:rPr lang="en-US" i="1" dirty="0" err="1">
                <a:latin typeface="+mn-lt"/>
              </a:rPr>
              <a:t>Q</a:t>
            </a:r>
            <a:r>
              <a:rPr lang="en-US" baseline="-25000" dirty="0" err="1">
                <a:latin typeface="+mn-lt"/>
              </a:rPr>
              <a:t>ext</a:t>
            </a:r>
            <a:r>
              <a:rPr lang="en-US" dirty="0">
                <a:latin typeface="+mn-lt"/>
              </a:rPr>
              <a:t> is very high → perhaps need to do nothing</a:t>
            </a:r>
          </a:p>
          <a:p>
            <a:pPr>
              <a:lnSpc>
                <a:spcPct val="123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Fast failures (coupler arc)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If single cavity → additional RF power maybe ok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Reduce beam currents or </a:t>
            </a:r>
            <a:r>
              <a:rPr lang="en-US" dirty="0" err="1">
                <a:latin typeface="+mn-lt"/>
              </a:rPr>
              <a:t>cav</a:t>
            </a:r>
            <a:r>
              <a:rPr lang="en-US" dirty="0">
                <a:latin typeface="+mn-lt"/>
              </a:rPr>
              <a:t> gradients gradually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If entire LINAC → lot of RF power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Perhaps play with 2-LINAC </a:t>
            </a:r>
            <a:r>
              <a:rPr lang="en-US" dirty="0" err="1">
                <a:latin typeface="+mn-lt"/>
              </a:rPr>
              <a:t>config</a:t>
            </a:r>
            <a:r>
              <a:rPr lang="en-US" dirty="0">
                <a:latin typeface="+mn-lt"/>
              </a:rPr>
              <a:t> for safe extraction of high energy beam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MRomanCaps10" charset="0"/>
              </a:rPr>
              <a:t>RF Failures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8004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7584" y="1327820"/>
            <a:ext cx="7084800" cy="466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If: 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SPL R&amp;D CM can be used, then very fast turn-around (cheap option)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Else: 	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3-4 years of engineering &amp; development (SRF + beam line)</a:t>
            </a:r>
          </a:p>
          <a:p>
            <a:pPr>
              <a:lnSpc>
                <a:spcPct val="123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3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3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The costs should be directly derived from SPL CM construction (&lt; 5 MCHF ?)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Do we need high power couplers ?</a:t>
            </a:r>
          </a:p>
          <a:p>
            <a:pPr>
              <a:lnSpc>
                <a:spcPct val="123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R&amp;D of HOM couplers</a:t>
            </a:r>
          </a:p>
          <a:p>
            <a:pPr>
              <a:lnSpc>
                <a:spcPct val="123000"/>
              </a:lnSpc>
            </a:pPr>
            <a:r>
              <a:rPr lang="en-US" dirty="0">
                <a:latin typeface="+mn-lt"/>
              </a:rPr>
              <a:t>	Will be needed for probing high current &amp; CW</a:t>
            </a:r>
          </a:p>
          <a:p>
            <a:pPr>
              <a:lnSpc>
                <a:spcPct val="123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3000"/>
              </a:lnSpc>
            </a:pPr>
            <a:r>
              <a:rPr lang="en-US" u="sng" dirty="0">
                <a:latin typeface="+mn-lt"/>
              </a:rPr>
              <a:t>Key question: where to place the ERL-TF to have maximum flexibility ?</a:t>
            </a:r>
          </a:p>
          <a:p>
            <a:pPr>
              <a:lnSpc>
                <a:spcPct val="123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MRomanCaps10" charset="0"/>
              </a:rPr>
              <a:t>Timeline &amp; Costs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95507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82168" cy="4896544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We </a:t>
            </a:r>
            <a:r>
              <a:rPr lang="en-GB" sz="2400" dirty="0" smtClean="0"/>
              <a:t>(CERN) are </a:t>
            </a:r>
            <a:r>
              <a:rPr lang="en-GB" sz="2400" dirty="0" smtClean="0"/>
              <a:t>beginners </a:t>
            </a:r>
            <a:r>
              <a:rPr lang="en-GB" sz="2400" dirty="0" smtClean="0"/>
              <a:t>in ERLs – </a:t>
            </a:r>
            <a:r>
              <a:rPr lang="en-GB" sz="2400" dirty="0" smtClean="0"/>
              <a:t>but there are many </a:t>
            </a:r>
            <a:r>
              <a:rPr lang="en-GB" sz="2400" dirty="0" smtClean="0"/>
              <a:t>ERLs </a:t>
            </a:r>
            <a:r>
              <a:rPr lang="en-GB" sz="2400" dirty="0" smtClean="0"/>
              <a:t>and </a:t>
            </a:r>
            <a:r>
              <a:rPr lang="en-GB" sz="2400" dirty="0" smtClean="0"/>
              <a:t>ERL-TFs </a:t>
            </a:r>
            <a:r>
              <a:rPr lang="en-GB" sz="2400" dirty="0" smtClean="0"/>
              <a:t>out </a:t>
            </a:r>
            <a:r>
              <a:rPr lang="en-GB" sz="2400" dirty="0" smtClean="0"/>
              <a:t>there …</a:t>
            </a:r>
            <a:endParaRPr lang="en-GB" sz="2400" dirty="0" smtClean="0"/>
          </a:p>
          <a:p>
            <a:r>
              <a:rPr lang="en-GB" sz="2400" dirty="0" smtClean="0"/>
              <a:t>… and of course expertise which will help us with the LHeC </a:t>
            </a:r>
            <a:r>
              <a:rPr lang="en-GB" sz="2400" dirty="0" smtClean="0"/>
              <a:t>ERL and the TF.</a:t>
            </a:r>
            <a:endParaRPr lang="en-GB" sz="2400" dirty="0" smtClean="0"/>
          </a:p>
          <a:p>
            <a:r>
              <a:rPr lang="en-GB" sz="2400" dirty="0" smtClean="0"/>
              <a:t>We </a:t>
            </a:r>
            <a:r>
              <a:rPr lang="en-GB" sz="2400" dirty="0" smtClean="0"/>
              <a:t>welcome collaboration with external experts (JLAB, CI, …)! </a:t>
            </a:r>
          </a:p>
          <a:p>
            <a:r>
              <a:rPr lang="en-GB" sz="2400" i="1" dirty="0" smtClean="0"/>
              <a:t>f</a:t>
            </a:r>
            <a:r>
              <a:rPr lang="en-GB" sz="2400" dirty="0" smtClean="0"/>
              <a:t>-choice: I personally prefer </a:t>
            </a:r>
            <a:r>
              <a:rPr lang="en-GB" sz="2400" dirty="0" smtClean="0"/>
              <a:t>the lower frequency (721 MHz) for transverse beam stability!</a:t>
            </a:r>
          </a:p>
          <a:p>
            <a:r>
              <a:rPr lang="en-GB" sz="2400" dirty="0" smtClean="0"/>
              <a:t>There is interesting R&amp;D – synergetic with other activities.</a:t>
            </a:r>
          </a:p>
          <a:p>
            <a:r>
              <a:rPr lang="en-GB" sz="2400" dirty="0" smtClean="0"/>
              <a:t>An </a:t>
            </a:r>
            <a:r>
              <a:rPr lang="en-GB" sz="2400" dirty="0"/>
              <a:t>dedicated ERL-TF looks </a:t>
            </a:r>
            <a:r>
              <a:rPr lang="en-GB" sz="2400" dirty="0" smtClean="0"/>
              <a:t>attractive and complementary to other facilities</a:t>
            </a:r>
            <a:r>
              <a:rPr lang="en-GB" sz="2400" dirty="0" smtClean="0"/>
              <a:t>. It will also be a place to learn the tricks of the trade “hands-on”.</a:t>
            </a:r>
          </a:p>
          <a:p>
            <a:r>
              <a:rPr lang="en-GB" sz="2400" b="1" i="1" dirty="0" smtClean="0"/>
              <a:t>We’re pleased to welcome Alessandra </a:t>
            </a:r>
            <a:r>
              <a:rPr lang="en-GB" sz="2400" b="1" i="1" dirty="0" err="1" smtClean="0"/>
              <a:t>Valloni</a:t>
            </a:r>
            <a:r>
              <a:rPr lang="en-GB" sz="2400" b="1" i="1" dirty="0" smtClean="0"/>
              <a:t> on board!</a:t>
            </a:r>
            <a:endParaRPr lang="en-GB" sz="2400" b="1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89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579481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+mn-lt"/>
              </a:rPr>
              <a:t>Low Energy ERL’s and ERL test facilities</a:t>
            </a:r>
            <a:endParaRPr lang="en-GB" sz="2800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60032" y="961155"/>
            <a:ext cx="3840163" cy="1703787"/>
            <a:chOff x="4918542" y="961155"/>
            <a:chExt cx="3840163" cy="170378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9" t="9705" r="813" b="6117"/>
            <a:stretch/>
          </p:blipFill>
          <p:spPr bwMode="auto">
            <a:xfrm>
              <a:off x="4918542" y="961155"/>
              <a:ext cx="3840163" cy="1703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5171182" y="1655291"/>
              <a:ext cx="2805113" cy="55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hangingPunct="1">
                <a:lnSpc>
                  <a:spcPct val="123000"/>
                </a:lnSpc>
              </a:pPr>
              <a:r>
                <a:rPr lang="en-US" sz="1300" dirty="0">
                  <a:latin typeface="+mn-lt"/>
                </a:rPr>
                <a:t>3 x 7 cell cavities, 1.3 GHz</a:t>
              </a:r>
            </a:p>
            <a:p>
              <a:pPr algn="ctr" hangingPunct="1">
                <a:lnSpc>
                  <a:spcPct val="123000"/>
                </a:lnSpc>
              </a:pPr>
              <a:r>
                <a:rPr lang="en-US" sz="1200" dirty="0">
                  <a:latin typeface="+mn-lt"/>
                </a:rPr>
                <a:t>100mA, 50MeV, 1 mm </a:t>
              </a:r>
              <a:r>
                <a:rPr lang="en-US" sz="1200" dirty="0" err="1">
                  <a:latin typeface="+mn-lt"/>
                </a:rPr>
                <a:t>mrad</a:t>
              </a:r>
              <a:r>
                <a:rPr lang="en-US" sz="1200" dirty="0">
                  <a:latin typeface="+mn-lt"/>
                </a:rPr>
                <a:t> (norm), 2ps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928420" y="985366"/>
              <a:ext cx="1344612" cy="603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123000"/>
                </a:lnSpc>
              </a:pPr>
              <a:r>
                <a:rPr lang="en-US" b="1">
                  <a:latin typeface="+mn-lt"/>
                </a:rPr>
                <a:t>BERLinPro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60032" y="2636912"/>
            <a:ext cx="3840162" cy="1886371"/>
            <a:chOff x="4918543" y="2664942"/>
            <a:chExt cx="3840162" cy="1886371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3"/>
            <a:stretch/>
          </p:blipFill>
          <p:spPr bwMode="auto">
            <a:xfrm>
              <a:off x="4918543" y="2784004"/>
              <a:ext cx="3840162" cy="1767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152030" y="2664942"/>
              <a:ext cx="206692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123000"/>
                </a:lnSpc>
              </a:pPr>
              <a:r>
                <a:rPr lang="en-US" b="1">
                  <a:latin typeface="+mn-lt"/>
                </a:rPr>
                <a:t>ALICE, Daresbury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898030" y="3406304"/>
              <a:ext cx="2522538" cy="557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hangingPunct="1">
                <a:lnSpc>
                  <a:spcPct val="123000"/>
                </a:lnSpc>
              </a:pPr>
              <a:r>
                <a:rPr lang="en-US" sz="1300" dirty="0">
                  <a:latin typeface="+mn-lt"/>
                </a:rPr>
                <a:t>2 x 9 cell, 1.3 GHz</a:t>
              </a:r>
            </a:p>
            <a:p>
              <a:pPr algn="ctr" hangingPunct="1">
                <a:lnSpc>
                  <a:spcPct val="123000"/>
                </a:lnSpc>
              </a:pPr>
              <a:r>
                <a:rPr lang="en-US" sz="1200" dirty="0">
                  <a:latin typeface="+mn-lt"/>
                </a:rPr>
                <a:t>100 </a:t>
              </a:r>
              <a:r>
                <a:rPr lang="en-US" sz="1200" dirty="0" err="1">
                  <a:latin typeface="+mn-lt"/>
                </a:rPr>
                <a:t>pC</a:t>
              </a:r>
              <a:r>
                <a:rPr lang="en-US" sz="1200" dirty="0">
                  <a:latin typeface="+mn-lt"/>
                </a:rPr>
                <a:t>, 10 MeV, 100 </a:t>
              </a:r>
              <a:r>
                <a:rPr lang="en-US" sz="1200" dirty="0" smtClean="0">
                  <a:latin typeface="+mn-lt"/>
                </a:rPr>
                <a:t>µs </a:t>
              </a:r>
              <a:r>
                <a:rPr lang="en-US" sz="1200" dirty="0">
                  <a:latin typeface="+mn-lt"/>
                </a:rPr>
                <a:t>bunch train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7544" y="2496321"/>
            <a:ext cx="3425825" cy="2012799"/>
            <a:chOff x="537915" y="2420888"/>
            <a:chExt cx="3425825" cy="2012799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2" b="5230"/>
            <a:stretch/>
          </p:blipFill>
          <p:spPr bwMode="auto">
            <a:xfrm>
              <a:off x="537915" y="2420888"/>
              <a:ext cx="3425825" cy="2012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1088777" y="2420888"/>
              <a:ext cx="1911350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123000"/>
                </a:lnSpc>
              </a:pPr>
              <a:r>
                <a:rPr lang="en-US" b="1" dirty="0" smtClean="0">
                  <a:latin typeface="+mn-lt"/>
                </a:rPr>
                <a:t>Peking </a:t>
              </a:r>
              <a:r>
                <a:rPr lang="en-US" b="1" dirty="0">
                  <a:latin typeface="+mn-lt"/>
                </a:rPr>
                <a:t>ERL-FEL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158627" y="3379738"/>
              <a:ext cx="2327275" cy="55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hangingPunct="1">
                <a:lnSpc>
                  <a:spcPct val="123000"/>
                </a:lnSpc>
              </a:pPr>
              <a:r>
                <a:rPr lang="en-US" sz="1300">
                  <a:latin typeface="+mn-lt"/>
                </a:rPr>
                <a:t>1 x 9 cell, 1.3 GHz</a:t>
              </a:r>
            </a:p>
            <a:p>
              <a:pPr algn="ctr" hangingPunct="1">
                <a:lnSpc>
                  <a:spcPct val="123000"/>
                </a:lnSpc>
              </a:pPr>
              <a:r>
                <a:rPr lang="en-US" sz="1200">
                  <a:latin typeface="+mn-lt"/>
                </a:rPr>
                <a:t>60 pC, 30 MeV, 2 ms bunch train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3452" y="746844"/>
            <a:ext cx="3529013" cy="1652588"/>
            <a:chOff x="393452" y="746844"/>
            <a:chExt cx="3529013" cy="165258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52" y="908769"/>
              <a:ext cx="3529013" cy="1490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195140" y="1343744"/>
              <a:ext cx="2225675" cy="55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hangingPunct="1">
                <a:lnSpc>
                  <a:spcPct val="123000"/>
                </a:lnSpc>
              </a:pPr>
              <a:r>
                <a:rPr lang="en-US" sz="1300" dirty="0">
                  <a:latin typeface="+mn-lt"/>
                </a:rPr>
                <a:t>2 x 7 cell 1.3 GHz + DC Gun</a:t>
              </a:r>
            </a:p>
            <a:p>
              <a:pPr algn="ctr" hangingPunct="1">
                <a:lnSpc>
                  <a:spcPct val="123000"/>
                </a:lnSpc>
              </a:pPr>
              <a:r>
                <a:rPr lang="en-US" sz="1200" dirty="0">
                  <a:latin typeface="+mn-lt"/>
                </a:rPr>
                <a:t>10mA, 35MeV, 2ps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090365" y="746844"/>
              <a:ext cx="2141537" cy="42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123000"/>
                </a:lnSpc>
              </a:pPr>
              <a:r>
                <a:rPr lang="en-US" b="1">
                  <a:latin typeface="+mn-lt"/>
                </a:rPr>
                <a:t>IHEP ERL, Beijing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4509120"/>
            <a:ext cx="3565525" cy="2304256"/>
            <a:chOff x="395536" y="4509120"/>
            <a:chExt cx="3565525" cy="2304256"/>
          </a:xfrm>
        </p:grpSpPr>
        <p:grpSp>
          <p:nvGrpSpPr>
            <p:cNvPr id="27" name="Group 26"/>
            <p:cNvGrpSpPr/>
            <p:nvPr/>
          </p:nvGrpSpPr>
          <p:grpSpPr>
            <a:xfrm>
              <a:off x="395536" y="4509120"/>
              <a:ext cx="3565525" cy="1828800"/>
              <a:chOff x="395536" y="4509120"/>
              <a:chExt cx="3565525" cy="1828800"/>
            </a:xfrm>
          </p:grpSpPr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4509120"/>
                <a:ext cx="3565525" cy="182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1414711" y="4736857"/>
                <a:ext cx="2087563" cy="428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hangingPunct="1">
                  <a:lnSpc>
                    <a:spcPct val="123000"/>
                  </a:lnSpc>
                </a:pPr>
                <a:r>
                  <a:rPr lang="en-US" b="1">
                    <a:latin typeface="+mn-lt"/>
                  </a:rPr>
                  <a:t>2loop-CERL, KEK</a:t>
                </a:r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941412" y="6256164"/>
              <a:ext cx="2620962" cy="557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hangingPunct="1">
                <a:lnSpc>
                  <a:spcPct val="123000"/>
                </a:lnSpc>
              </a:pPr>
              <a:r>
                <a:rPr lang="en-US" sz="1300" dirty="0">
                  <a:latin typeface="+mn-lt"/>
                </a:rPr>
                <a:t> 9 cell, 1.3 GHz cavities, 4 modules</a:t>
              </a:r>
            </a:p>
            <a:p>
              <a:pPr algn="ctr" hangingPunct="1">
                <a:lnSpc>
                  <a:spcPct val="123000"/>
                </a:lnSpc>
              </a:pPr>
              <a:r>
                <a:rPr lang="en-US" sz="1200" dirty="0">
                  <a:latin typeface="+mn-lt"/>
                </a:rPr>
                <a:t>77 </a:t>
              </a:r>
              <a:r>
                <a:rPr lang="en-US" sz="1200" dirty="0" err="1">
                  <a:latin typeface="+mn-lt"/>
                </a:rPr>
                <a:t>pC</a:t>
              </a:r>
              <a:r>
                <a:rPr lang="en-US" sz="1200" dirty="0">
                  <a:latin typeface="+mn-lt"/>
                </a:rPr>
                <a:t>, 245 MeV, 1-3 ps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88024" y="4581128"/>
            <a:ext cx="3970784" cy="2029818"/>
            <a:chOff x="4716016" y="4590251"/>
            <a:chExt cx="4114800" cy="2103437"/>
          </a:xfrm>
        </p:grpSpPr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38"/>
            <a:stretch>
              <a:fillRect/>
            </a:stretch>
          </p:blipFill>
          <p:spPr bwMode="auto">
            <a:xfrm>
              <a:off x="4716016" y="4590251"/>
              <a:ext cx="4114800" cy="2103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b="2153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6024116" y="4691851"/>
              <a:ext cx="19462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hangingPunct="1">
                <a:lnSpc>
                  <a:spcPct val="123000"/>
                </a:lnSpc>
              </a:pPr>
              <a:r>
                <a:rPr lang="en-US" b="1" dirty="0">
                  <a:latin typeface="+mn-lt"/>
                </a:rPr>
                <a:t>Brookhaven ERL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165403" y="5325263"/>
              <a:ext cx="1651000" cy="557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hangingPunct="1">
                <a:lnSpc>
                  <a:spcPct val="123000"/>
                </a:lnSpc>
              </a:pPr>
              <a:r>
                <a:rPr lang="en-US" sz="1300">
                  <a:latin typeface="+mn-lt"/>
                </a:rPr>
                <a:t>1 x 5 cell, 704 MHz</a:t>
              </a:r>
            </a:p>
            <a:p>
              <a:pPr algn="ctr" hangingPunct="1">
                <a:lnSpc>
                  <a:spcPct val="123000"/>
                </a:lnSpc>
              </a:pPr>
              <a:r>
                <a:rPr lang="en-US" sz="1200">
                  <a:latin typeface="+mn-lt"/>
                </a:rPr>
                <a:t>0.7-5 nC, 20 MeV, CW</a:t>
              </a:r>
            </a:p>
          </p:txBody>
        </p:sp>
      </p:grp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478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624736" cy="720080"/>
          </a:xfrm>
        </p:spPr>
        <p:txBody>
          <a:bodyPr>
            <a:noAutofit/>
          </a:bodyPr>
          <a:lstStyle/>
          <a:p>
            <a:r>
              <a:rPr lang="en-GB" sz="2800" dirty="0"/>
              <a:t>Low Energy ERL’s and ERL test </a:t>
            </a:r>
            <a:r>
              <a:rPr lang="en-GB" sz="2800" dirty="0" smtClean="0"/>
              <a:t>facilities (contd.)</a:t>
            </a:r>
            <a:endParaRPr lang="en-GB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45" y="1338263"/>
            <a:ext cx="3657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982" y="3857625"/>
            <a:ext cx="34163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1609" y="1311275"/>
            <a:ext cx="4016375" cy="2127017"/>
            <a:chOff x="251520" y="1311275"/>
            <a:chExt cx="4016375" cy="2127017"/>
          </a:xfrm>
        </p:grpSpPr>
        <p:pic>
          <p:nvPicPr>
            <p:cNvPr id="3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311275"/>
              <a:ext cx="4016375" cy="167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65832" y="1374775"/>
              <a:ext cx="1611313" cy="55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hangingPunct="1">
                <a:lnSpc>
                  <a:spcPct val="123000"/>
                </a:lnSpc>
              </a:pPr>
              <a:r>
                <a:rPr lang="en-US" sz="1300" dirty="0">
                  <a:latin typeface="+mn-lt"/>
                </a:rPr>
                <a:t>500 MHz + DC Gun</a:t>
              </a:r>
            </a:p>
            <a:p>
              <a:pPr algn="ctr" hangingPunct="1">
                <a:lnSpc>
                  <a:spcPct val="123000"/>
                </a:lnSpc>
              </a:pPr>
              <a:r>
                <a:rPr lang="en-US" sz="1200" dirty="0" smtClean="0">
                  <a:latin typeface="+mn-lt"/>
                </a:rPr>
                <a:t>5 mA</a:t>
              </a:r>
              <a:r>
                <a:rPr lang="en-US" sz="1200" dirty="0">
                  <a:latin typeface="+mn-lt"/>
                </a:rPr>
                <a:t>, </a:t>
              </a:r>
              <a:r>
                <a:rPr lang="en-US" sz="1200" dirty="0" smtClean="0">
                  <a:latin typeface="+mn-lt"/>
                </a:rPr>
                <a:t>17 MeV</a:t>
              </a:r>
              <a:r>
                <a:rPr lang="en-US" sz="1200" dirty="0">
                  <a:latin typeface="+mn-lt"/>
                </a:rPr>
                <a:t>, </a:t>
              </a:r>
              <a:r>
                <a:rPr lang="en-US" sz="1200" dirty="0" smtClean="0">
                  <a:latin typeface="+mn-lt"/>
                </a:rPr>
                <a:t>12 ps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0321" y="3068960"/>
              <a:ext cx="126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JAERI, Tokai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4016" y="3930650"/>
            <a:ext cx="4572000" cy="2042557"/>
            <a:chOff x="0" y="3930650"/>
            <a:chExt cx="4572000" cy="204255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33888"/>
              <a:ext cx="4572000" cy="1169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01663" y="3930650"/>
              <a:ext cx="3009900" cy="557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hangingPunct="1">
                <a:lnSpc>
                  <a:spcPct val="123000"/>
                </a:lnSpc>
              </a:pPr>
              <a:r>
                <a:rPr lang="en-US" sz="1300" dirty="0" smtClean="0">
                  <a:latin typeface="+mn-lt"/>
                </a:rPr>
                <a:t>Normal </a:t>
              </a:r>
              <a:r>
                <a:rPr lang="en-US" sz="1300" dirty="0">
                  <a:latin typeface="+mn-lt"/>
                </a:rPr>
                <a:t>Conducting 180 MHz + DC Gun</a:t>
              </a:r>
            </a:p>
            <a:p>
              <a:pPr algn="ctr" hangingPunct="1">
                <a:lnSpc>
                  <a:spcPct val="123000"/>
                </a:lnSpc>
              </a:pPr>
              <a:r>
                <a:rPr lang="en-US" sz="1200" dirty="0" smtClean="0">
                  <a:latin typeface="+mn-lt"/>
                </a:rPr>
                <a:t>30 mA</a:t>
              </a:r>
              <a:r>
                <a:rPr lang="en-US" sz="1200" dirty="0">
                  <a:latin typeface="+mn-lt"/>
                </a:rPr>
                <a:t>, </a:t>
              </a:r>
              <a:r>
                <a:rPr lang="en-US" sz="1200" dirty="0" smtClean="0">
                  <a:latin typeface="+mn-lt"/>
                </a:rPr>
                <a:t>11 MeV</a:t>
              </a:r>
              <a:r>
                <a:rPr lang="en-US" sz="1200" dirty="0">
                  <a:latin typeface="+mn-lt"/>
                </a:rPr>
                <a:t>, </a:t>
              </a:r>
              <a:r>
                <a:rPr lang="en-US" sz="1200" dirty="0" smtClean="0">
                  <a:latin typeface="+mn-lt"/>
                </a:rPr>
                <a:t>70-100 ps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7664" y="5603875"/>
              <a:ext cx="1913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BINP,  Novosibirsk</a:t>
              </a:r>
              <a:endParaRPr lang="en-GB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770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24736" cy="864096"/>
          </a:xfrm>
        </p:spPr>
        <p:txBody>
          <a:bodyPr>
            <a:noAutofit/>
          </a:bodyPr>
          <a:lstStyle/>
          <a:p>
            <a:r>
              <a:rPr lang="en-GB" sz="2800" dirty="0"/>
              <a:t>Low Energy ERL’s and ERL test </a:t>
            </a:r>
            <a:r>
              <a:rPr lang="en-GB" sz="2800" dirty="0" smtClean="0"/>
              <a:t>facilities (contd.)</a:t>
            </a:r>
            <a:endParaRPr lang="en-GB" sz="2800" dirty="0"/>
          </a:p>
        </p:txBody>
      </p:sp>
      <p:graphicFrame>
        <p:nvGraphicFramePr>
          <p:cNvPr id="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12600"/>
              </p:ext>
            </p:extLst>
          </p:nvPr>
        </p:nvGraphicFramePr>
        <p:xfrm>
          <a:off x="151606" y="1340768"/>
          <a:ext cx="8840788" cy="4162365"/>
        </p:xfrm>
        <a:graphic>
          <a:graphicData uri="http://schemas.openxmlformats.org/drawingml/2006/table">
            <a:tbl>
              <a:tblPr/>
              <a:tblGrid>
                <a:gridCol w="1104900"/>
                <a:gridCol w="1155254"/>
                <a:gridCol w="1152128"/>
                <a:gridCol w="1007318"/>
                <a:gridCol w="1152922"/>
                <a:gridCol w="1152128"/>
                <a:gridCol w="1152128"/>
                <a:gridCol w="964010"/>
              </a:tblGrid>
              <a:tr h="7472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IHEP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ERL-TF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HZB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BERLinPro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BINP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Peking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FEL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BNL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ERL-TF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KEK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cERL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Daresbury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ALICE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JAERI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132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35 MeV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100 MeV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11-40 MeV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30 MeV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20 MeV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245 MeV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 MeV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17 MeV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472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1.3 GHz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9 cell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1.3 GHz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180 MHz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1.3 GHz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9-cell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704 MHz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5-cell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1.3 GHz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9-cell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1.3 GHz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 and 9-cell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500 MHz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9663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 mA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100 mA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30 mA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50 mA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50-500 mA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10-100 mA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13 µA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5-40 mA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132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60 pC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10-77 pC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0.9-2.2 nC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60 pC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0.5-5 nC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77 pC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80 pC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400 pC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132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2-6 ps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 ps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70-100ps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1-2 ps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18-31 ps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1-3 ps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~10 ps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12 ps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132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 pass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1-2 pass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4 passes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 pass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 pass 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2-passes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1-pass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1-pass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1320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Under construction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Planned / construction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operating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Under construction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Under construction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operating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operating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81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720080"/>
          </a:xfrm>
        </p:spPr>
        <p:txBody>
          <a:bodyPr>
            <a:noAutofit/>
          </a:bodyPr>
          <a:lstStyle/>
          <a:p>
            <a:r>
              <a:rPr lang="en-GB" sz="2800" dirty="0" smtClean="0"/>
              <a:t>High </a:t>
            </a:r>
            <a:r>
              <a:rPr lang="en-GB" sz="2800" dirty="0"/>
              <a:t>Energy </a:t>
            </a:r>
            <a:r>
              <a:rPr lang="en-GB" sz="2800" dirty="0" smtClean="0"/>
              <a:t>ERL’s, EIC’s (election-ion)</a:t>
            </a:r>
            <a:endParaRPr lang="en-GB" sz="2800" dirty="0"/>
          </a:p>
        </p:txBody>
      </p:sp>
      <p:graphicFrame>
        <p:nvGraphicFramePr>
          <p:cNvPr id="4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39647"/>
              </p:ext>
            </p:extLst>
          </p:nvPr>
        </p:nvGraphicFramePr>
        <p:xfrm>
          <a:off x="5076056" y="1340768"/>
          <a:ext cx="3833886" cy="3315883"/>
        </p:xfrm>
        <a:graphic>
          <a:graphicData uri="http://schemas.openxmlformats.org/drawingml/2006/table">
            <a:tbl>
              <a:tblPr/>
              <a:tblGrid>
                <a:gridCol w="1277524"/>
                <a:gridCol w="1278839"/>
                <a:gridCol w="1277523"/>
              </a:tblGrid>
              <a:tr h="46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JLab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MEIC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BNL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eRHIC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CERN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LHeC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4154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5-10 GeV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20 GeV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60 GeV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648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750 MHz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? passes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704 MHz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6 passes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704 MHz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3-passes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154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3 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50 mA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6.4 mA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1549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4 nC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3.5 nC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0.3 nC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162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7.5 mm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 mm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0.3 mm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1621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Planned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Planned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Planned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65313"/>
            <a:ext cx="27432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906463" y="1438275"/>
            <a:ext cx="14049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JLAB, MEIC</a:t>
            </a:r>
          </a:p>
        </p:txBody>
      </p:sp>
      <p:sp>
        <p:nvSpPr>
          <p:cNvPr id="7" name="Text Box 67"/>
          <p:cNvSpPr txBox="1">
            <a:spLocks noChangeArrowheads="1"/>
          </p:cNvSpPr>
          <p:nvPr/>
        </p:nvSpPr>
        <p:spPr bwMode="auto">
          <a:xfrm>
            <a:off x="3286125" y="1457325"/>
            <a:ext cx="13795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BNL, eRHIC</a:t>
            </a:r>
          </a:p>
        </p:txBody>
      </p:sp>
      <p:pic>
        <p:nvPicPr>
          <p:cNvPr id="8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858963"/>
            <a:ext cx="1828800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297363"/>
            <a:ext cx="36576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1700213" y="4062413"/>
            <a:ext cx="1447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CERN, LHeC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78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720080"/>
          </a:xfrm>
        </p:spPr>
        <p:txBody>
          <a:bodyPr>
            <a:noAutofit/>
          </a:bodyPr>
          <a:lstStyle/>
          <a:p>
            <a:r>
              <a:rPr lang="en-GB" sz="2800" dirty="0" smtClean="0"/>
              <a:t>High </a:t>
            </a:r>
            <a:r>
              <a:rPr lang="en-GB" sz="2800" dirty="0"/>
              <a:t>Energy </a:t>
            </a:r>
            <a:r>
              <a:rPr lang="en-GB" sz="2800" dirty="0" smtClean="0"/>
              <a:t>ERL’s, Light sources, FEL</a:t>
            </a:r>
            <a:endParaRPr lang="en-GB" sz="2800" dirty="0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228940" y="2724664"/>
            <a:ext cx="3581400" cy="1644650"/>
            <a:chOff x="572" y="1928"/>
            <a:chExt cx="2256" cy="103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928"/>
              <a:ext cx="1547" cy="1036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622" y="2507"/>
              <a:ext cx="43" cy="68"/>
            </a:xfrm>
            <a:prstGeom prst="rect">
              <a:avLst/>
            </a:prstGeom>
            <a:solidFill>
              <a:srgbClr val="FF0000"/>
            </a:solidFill>
            <a:ln w="2844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724" y="2563"/>
              <a:ext cx="524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sz="1400">
                  <a:solidFill>
                    <a:srgbClr val="FF0000"/>
                  </a:solidFill>
                  <a:ea typeface="ＭＳ Ｐゴシック" charset="-128"/>
                </a:rPr>
                <a:t>7GeV</a:t>
              </a:r>
            </a:p>
            <a:p>
              <a:pPr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sz="1000">
                  <a:solidFill>
                    <a:srgbClr val="FF0000"/>
                  </a:solidFill>
                  <a:ea typeface="ＭＳ Ｐゴシック" charset="-128"/>
                </a:rPr>
                <a:t>Double Acc</a:t>
              </a:r>
              <a:r>
                <a:rPr lang="en-US" sz="1200">
                  <a:solidFill>
                    <a:srgbClr val="FF0000"/>
                  </a:solidFill>
                  <a:ea typeface="ＭＳ Ｐゴシック" charset="-128"/>
                </a:rPr>
                <a:t>.</a:t>
              </a:r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6" t="2702" r="2415" b="71564"/>
            <a:stretch>
              <a:fillRect/>
            </a:stretch>
          </p:blipFill>
          <p:spPr bwMode="auto">
            <a:xfrm>
              <a:off x="2088" y="2395"/>
              <a:ext cx="533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5956" t="2702" r="2415" b="7156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1874" y="2542"/>
              <a:ext cx="230" cy="1"/>
            </a:xfrm>
            <a:prstGeom prst="line">
              <a:avLst/>
            </a:prstGeom>
            <a:noFill/>
            <a:ln w="2844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2174" y="2470"/>
              <a:ext cx="68" cy="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560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2363" y="2470"/>
              <a:ext cx="51" cy="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560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572" y="1989"/>
              <a:ext cx="1536" cy="959"/>
            </a:xfrm>
            <a:prstGeom prst="roundRect">
              <a:avLst>
                <a:gd name="adj" fmla="val 15431"/>
              </a:avLst>
            </a:prstGeom>
            <a:noFill/>
            <a:ln w="9360" cap="rnd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572" y="2654"/>
              <a:ext cx="604" cy="290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</a:pPr>
              <a:r>
                <a:rPr lang="en-US" sz="1200" dirty="0">
                  <a:solidFill>
                    <a:srgbClr val="FF0000"/>
                  </a:solidFill>
                  <a:ea typeface="ＭＳ Ｐゴシック" charset="-128"/>
                </a:rPr>
                <a:t>3GeV ERL</a:t>
              </a:r>
            </a:p>
            <a:p>
              <a:pPr hangingPunct="1">
                <a:lnSpc>
                  <a:spcPct val="100000"/>
                </a:lnSpc>
              </a:pPr>
              <a:r>
                <a:rPr lang="en-US" sz="1200" dirty="0">
                  <a:solidFill>
                    <a:srgbClr val="FF0000"/>
                  </a:solidFill>
                  <a:ea typeface="ＭＳ Ｐゴシック" charset="-128"/>
                </a:rPr>
                <a:t>First Stage</a:t>
              </a:r>
            </a:p>
          </p:txBody>
        </p:sp>
        <p:sp>
          <p:nvSpPr>
            <p:cNvPr id="23" name="AutoShape 12"/>
            <p:cNvSpPr>
              <a:spLocks noChangeArrowheads="1"/>
            </p:cNvSpPr>
            <p:nvPr/>
          </p:nvSpPr>
          <p:spPr bwMode="auto">
            <a:xfrm>
              <a:off x="2069" y="2363"/>
              <a:ext cx="693" cy="418"/>
            </a:xfrm>
            <a:prstGeom prst="roundRect">
              <a:avLst>
                <a:gd name="adj" fmla="val 15431"/>
              </a:avLst>
            </a:prstGeom>
            <a:noFill/>
            <a:ln w="9360" cap="rnd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2001" y="2194"/>
              <a:ext cx="827" cy="174"/>
            </a:xfrm>
            <a:prstGeom prst="rect">
              <a:avLst/>
            </a:prstGeom>
            <a:solidFill>
              <a:srgbClr val="FFFF99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sz="1200">
                  <a:solidFill>
                    <a:srgbClr val="0000FF"/>
                  </a:solidFill>
                  <a:ea typeface="ＭＳ Ｐゴシック" charset="-128"/>
                </a:rPr>
                <a:t>XFEL-O 2</a:t>
              </a:r>
              <a:r>
                <a:rPr lang="en-US" sz="1200" baseline="33000">
                  <a:solidFill>
                    <a:srgbClr val="0000FF"/>
                  </a:solidFill>
                  <a:ea typeface="ＭＳ Ｐゴシック" charset="-128"/>
                </a:rPr>
                <a:t>nd</a:t>
              </a:r>
              <a:r>
                <a:rPr lang="en-US" sz="1200">
                  <a:solidFill>
                    <a:srgbClr val="0000FF"/>
                  </a:solidFill>
                  <a:ea typeface="ＭＳ Ｐゴシック" charset="-128"/>
                </a:rPr>
                <a:t> Phase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208" y="2810"/>
              <a:ext cx="55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 hangingPunct="1">
                <a:lnSpc>
                  <a:spcPct val="100000"/>
                </a:lnSpc>
                <a:tabLst>
                  <a:tab pos="723900" algn="l"/>
                </a:tabLst>
              </a:pPr>
              <a:endParaRPr lang="en-US" sz="2200" dirty="0">
                <a:solidFill>
                  <a:srgbClr val="898989"/>
                </a:solidFill>
                <a:ea typeface="ＭＳ Ｐゴシック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4804" y="1124744"/>
            <a:ext cx="3999164" cy="1472244"/>
            <a:chOff x="257104" y="1245627"/>
            <a:chExt cx="3999164" cy="14722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37" b="31902"/>
            <a:stretch/>
          </p:blipFill>
          <p:spPr bwMode="auto">
            <a:xfrm>
              <a:off x="257104" y="1245627"/>
              <a:ext cx="3999164" cy="147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264480" y="2290833"/>
              <a:ext cx="2244725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lnSpc>
                  <a:spcPct val="123000"/>
                </a:lnSpc>
              </a:pPr>
              <a:r>
                <a:rPr lang="en-US" dirty="0">
                  <a:latin typeface="+mn-lt"/>
                </a:rPr>
                <a:t>JLAB, FEL, 160 MeV</a:t>
              </a:r>
            </a:p>
          </p:txBody>
        </p:sp>
      </p:grp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952840" y="2926278"/>
            <a:ext cx="1260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123000"/>
              </a:lnSpc>
            </a:pPr>
            <a:r>
              <a:rPr lang="en-US">
                <a:latin typeface="+mn-lt"/>
              </a:rPr>
              <a:t>KEK-JAEA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004594" y="3581400"/>
            <a:ext cx="3859212" cy="1781175"/>
            <a:chOff x="5004594" y="3581400"/>
            <a:chExt cx="3859212" cy="1781175"/>
          </a:xfrm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594" y="3581400"/>
              <a:ext cx="3859212" cy="1781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220072" y="3893344"/>
              <a:ext cx="1965325" cy="763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lnSpc>
                  <a:spcPct val="123000"/>
                </a:lnSpc>
              </a:pPr>
              <a:r>
                <a:rPr lang="en-US" dirty="0">
                  <a:latin typeface="+mn-lt"/>
                </a:rPr>
                <a:t>APS-ERL Upgrade</a:t>
              </a:r>
            </a:p>
            <a:p>
              <a:pPr>
                <a:lnSpc>
                  <a:spcPct val="123000"/>
                </a:lnSpc>
              </a:pPr>
              <a:r>
                <a:rPr lang="en-US" dirty="0">
                  <a:latin typeface="+mn-lt"/>
                </a:rPr>
                <a:t>5 GeV, 1-2 passes</a:t>
              </a: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7652544" y="4083050"/>
              <a:ext cx="606425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/>
            <a:p>
              <a:pPr>
                <a:lnSpc>
                  <a:spcPct val="123000"/>
                </a:lnSpc>
              </a:pPr>
              <a:r>
                <a:rPr lang="en-US">
                  <a:solidFill>
                    <a:srgbClr val="000000"/>
                  </a:solidFill>
                  <a:ea typeface="Droid Sans Fallback" charset="0"/>
                  <a:cs typeface="Droid Sans Fallback" charset="0"/>
                </a:rPr>
                <a:t>APS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72050" y="1051998"/>
            <a:ext cx="3657600" cy="2147887"/>
            <a:chOff x="4972050" y="1051998"/>
            <a:chExt cx="3657600" cy="2147887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1434585"/>
              <a:ext cx="3657600" cy="176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5019675" y="1051998"/>
              <a:ext cx="3565525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lnSpc>
                  <a:spcPct val="123000"/>
                </a:lnSpc>
              </a:pPr>
              <a:r>
                <a:rPr lang="en-US" dirty="0">
                  <a:latin typeface="+mn-lt"/>
                </a:rPr>
                <a:t>Cornell ERL Light Source, 5 GeV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9428" y="4420115"/>
            <a:ext cx="4572000" cy="2182812"/>
            <a:chOff x="400050" y="4675188"/>
            <a:chExt cx="4572000" cy="2182812"/>
          </a:xfrm>
        </p:grpSpPr>
        <p:pic>
          <p:nvPicPr>
            <p:cNvPr id="33" name="Pictur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4727575"/>
              <a:ext cx="4572000" cy="213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517525" y="4675188"/>
              <a:ext cx="1716088" cy="68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lnSpc>
                  <a:spcPct val="123000"/>
                </a:lnSpc>
              </a:pPr>
              <a:r>
                <a:rPr lang="en-US" sz="1600">
                  <a:latin typeface="+mn-lt"/>
                </a:rPr>
                <a:t>Beijing Advanced </a:t>
              </a:r>
            </a:p>
            <a:p>
              <a:pPr>
                <a:lnSpc>
                  <a:spcPct val="123000"/>
                </a:lnSpc>
              </a:pPr>
              <a:r>
                <a:rPr lang="en-US" sz="1600">
                  <a:latin typeface="+mn-lt"/>
                </a:rPr>
                <a:t>Photon Complex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63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24736" cy="720080"/>
          </a:xfrm>
        </p:spPr>
        <p:txBody>
          <a:bodyPr>
            <a:noAutofit/>
          </a:bodyPr>
          <a:lstStyle/>
          <a:p>
            <a:r>
              <a:rPr lang="en-GB" sz="2800" dirty="0" smtClean="0"/>
              <a:t>High </a:t>
            </a:r>
            <a:r>
              <a:rPr lang="en-GB" sz="2800" dirty="0"/>
              <a:t>Energy </a:t>
            </a:r>
            <a:r>
              <a:rPr lang="en-GB" sz="2800" dirty="0" smtClean="0"/>
              <a:t>ERL’s, Light sources, FEL’s</a:t>
            </a:r>
            <a:endParaRPr lang="en-GB" sz="2800" dirty="0"/>
          </a:p>
        </p:txBody>
      </p:sp>
      <p:graphicFrame>
        <p:nvGraphicFramePr>
          <p:cNvPr id="4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13674"/>
              </p:ext>
            </p:extLst>
          </p:nvPr>
        </p:nvGraphicFramePr>
        <p:xfrm>
          <a:off x="107504" y="1196752"/>
          <a:ext cx="8824912" cy="3597341"/>
        </p:xfrm>
        <a:graphic>
          <a:graphicData uri="http://schemas.openxmlformats.org/drawingml/2006/table">
            <a:tbl>
              <a:tblPr/>
              <a:tblGrid>
                <a:gridCol w="1685609"/>
                <a:gridCol w="1558611"/>
                <a:gridCol w="1246889"/>
                <a:gridCol w="1401306"/>
                <a:gridCol w="1401307"/>
                <a:gridCol w="1531190"/>
              </a:tblGrid>
              <a:tr h="4554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JLab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FEL (IR, UV)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Argonne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Light Source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Cornell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Light source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Mainz, MESA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ERL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KEK-JAEA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Light Source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Beijing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Photon Source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683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160 GeV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 GeV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5 GeV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100-200 MeV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3 GeV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5 GeV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54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1.5 GHz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1.4 GHz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1-2 passes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1.3 GHz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?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 passes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1.3 GHz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1.3 GHz</a:t>
                      </a:r>
                    </a:p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9 cell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54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 mA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25-100 mA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100 mA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0.15-10 mA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0.01-100 mA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10 mA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54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135 pC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77 pC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77pC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7.7 pC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7.7-77 pC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77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62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0.045-0.15 mm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0.6 mm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-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Droid Sans Fallback" charset="0"/>
                        <a:cs typeface="Droid Sans Fallback" charset="0"/>
                      </a:endParaRP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2 ps</a:t>
                      </a:r>
                    </a:p>
                  </a:txBody>
                  <a:tcPr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62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Operating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Planned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Planned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?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Planned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2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Droid Sans Fallback" charset="0"/>
                          <a:cs typeface="Droid Sans Fallback" charset="0"/>
                        </a:rPr>
                        <a:t>Planned</a:t>
                      </a:r>
                    </a:p>
                  </a:txBody>
                  <a:tcPr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5046748"/>
            <a:ext cx="6984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CEBAF not in the list since it is not normally operated in ER mode. </a:t>
            </a:r>
          </a:p>
          <a:p>
            <a:r>
              <a:rPr lang="en-GB" dirty="0" smtClean="0"/>
              <a:t>(Is this so? – Please correct me if wrong! – and help fill my other blanks!)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 October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LHeC TF Meeting, CERN        EJ: LHeC ERL TF Intro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74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-RF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BE-RF</Template>
  <TotalTime>1375</TotalTime>
  <Words>2126</Words>
  <Application>Microsoft Office PowerPoint</Application>
  <PresentationFormat>On-screen Show (4:3)</PresentationFormat>
  <Paragraphs>589</Paragraphs>
  <Slides>34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BE-RF</vt:lpstr>
      <vt:lpstr>LHeC ERL &amp; Test Facility Some Initial Choices and Possible Directions</vt:lpstr>
      <vt:lpstr>ERL overview</vt:lpstr>
      <vt:lpstr>Assumptions for LHeC</vt:lpstr>
      <vt:lpstr>Low Energy ERL’s and ERL test facilities</vt:lpstr>
      <vt:lpstr>Low Energy ERL’s and ERL test facilities (contd.)</vt:lpstr>
      <vt:lpstr>Low Energy ERL’s and ERL test facilities (contd.)</vt:lpstr>
      <vt:lpstr>High Energy ERL’s, EIC’s (election-ion)</vt:lpstr>
      <vt:lpstr>High Energy ERL’s, Light sources, FEL</vt:lpstr>
      <vt:lpstr>High Energy ERL’s, Light sources, FEL’s</vt:lpstr>
      <vt:lpstr>Choice of frequency</vt:lpstr>
      <vt:lpstr>Which frequency? 700 MHz vs. 1300 MHz </vt:lpstr>
      <vt:lpstr>Scaling 700 MHz  1400 MHz (J. Tückmantel, 2008 for SPL)</vt:lpstr>
      <vt:lpstr>Scaling 700 MHz  1400 MHz (continued)</vt:lpstr>
      <vt:lpstr>Scaling 700 MHz  1400 MHz (continued)</vt:lpstr>
      <vt:lpstr>Scaling 700 MHz  1400 MHz (continued)</vt:lpstr>
      <vt:lpstr>Scaling 700 MHz  1400 MHz (continued)</vt:lpstr>
      <vt:lpstr>Lower f, larger currents possible</vt:lpstr>
      <vt:lpstr>721 MHz much larger stable beam current limit than 1323 MHz!</vt:lpstr>
      <vt:lpstr>Dynamic wall losses</vt:lpstr>
      <vt:lpstr>One should aim for very large Q0</vt:lpstr>
      <vt:lpstr>ERL-TF @ CERN</vt:lpstr>
      <vt:lpstr>ERL-TF @ CERN</vt:lpstr>
      <vt:lpstr>ERL-TF (300 MeV) - Layout</vt:lpstr>
      <vt:lpstr>Why ERL TF @ CERN?</vt:lpstr>
      <vt:lpstr>Could the TF later become the LHeC ERL injector ERL?</vt:lpstr>
      <vt:lpstr>HOM Measurements</vt:lpstr>
      <vt:lpstr>Injector R&amp;D (~700 MHz)</vt:lpstr>
      <vt:lpstr>RF Power </vt:lpstr>
      <vt:lpstr>RF Power</vt:lpstr>
      <vt:lpstr>Cryogenic System</vt:lpstr>
      <vt:lpstr>RF Controls</vt:lpstr>
      <vt:lpstr>RF Failures</vt:lpstr>
      <vt:lpstr>Timeline &amp; Costs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ERL and Frequency Choice</dc:title>
  <dc:creator>Erk Jensen</dc:creator>
  <cp:lastModifiedBy>Erk Jensen</cp:lastModifiedBy>
  <cp:revision>51</cp:revision>
  <dcterms:created xsi:type="dcterms:W3CDTF">2012-06-13T06:14:47Z</dcterms:created>
  <dcterms:modified xsi:type="dcterms:W3CDTF">2012-10-18T12:04:21Z</dcterms:modified>
</cp:coreProperties>
</file>