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64" r:id="rId2"/>
    <p:sldId id="268" r:id="rId3"/>
    <p:sldId id="261" r:id="rId4"/>
    <p:sldId id="257" r:id="rId5"/>
    <p:sldId id="263" r:id="rId6"/>
    <p:sldId id="303" r:id="rId7"/>
    <p:sldId id="310" r:id="rId8"/>
    <p:sldId id="287" r:id="rId9"/>
    <p:sldId id="315" r:id="rId10"/>
    <p:sldId id="304" r:id="rId11"/>
    <p:sldId id="290" r:id="rId12"/>
    <p:sldId id="302" r:id="rId13"/>
    <p:sldId id="266" r:id="rId14"/>
    <p:sldId id="274" r:id="rId15"/>
    <p:sldId id="273" r:id="rId16"/>
    <p:sldId id="275" r:id="rId17"/>
    <p:sldId id="279" r:id="rId18"/>
    <p:sldId id="271" r:id="rId19"/>
    <p:sldId id="297" r:id="rId20"/>
    <p:sldId id="314" r:id="rId21"/>
    <p:sldId id="284" r:id="rId22"/>
    <p:sldId id="291" r:id="rId23"/>
    <p:sldId id="289" r:id="rId24"/>
    <p:sldId id="285" r:id="rId25"/>
    <p:sldId id="286" r:id="rId26"/>
    <p:sldId id="311" r:id="rId27"/>
    <p:sldId id="296" r:id="rId28"/>
    <p:sldId id="281" r:id="rId29"/>
    <p:sldId id="280" r:id="rId30"/>
    <p:sldId id="313" r:id="rId31"/>
    <p:sldId id="277" r:id="rId32"/>
    <p:sldId id="301" r:id="rId33"/>
    <p:sldId id="262" r:id="rId34"/>
    <p:sldId id="298" r:id="rId35"/>
    <p:sldId id="295" r:id="rId36"/>
    <p:sldId id="288" r:id="rId37"/>
    <p:sldId id="312" r:id="rId38"/>
    <p:sldId id="283" r:id="rId39"/>
    <p:sldId id="308" r:id="rId40"/>
    <p:sldId id="269" r:id="rId41"/>
    <p:sldId id="300" r:id="rId42"/>
    <p:sldId id="305" r:id="rId43"/>
    <p:sldId id="306" r:id="rId44"/>
    <p:sldId id="270" r:id="rId45"/>
    <p:sldId id="265" r:id="rId46"/>
    <p:sldId id="294" r:id="rId47"/>
    <p:sldId id="267" r:id="rId48"/>
    <p:sldId id="282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B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5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image" Target="../media/image63.emf"/><Relationship Id="rId7" Type="http://schemas.openxmlformats.org/officeDocument/2006/relationships/image" Target="../media/image64.emf"/><Relationship Id="rId1" Type="http://schemas.openxmlformats.org/officeDocument/2006/relationships/image" Target="../media/image58.emf"/><Relationship Id="rId2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31D74-8F20-BF46-83DB-72B088CC4C1C}" type="datetimeFigureOut">
              <a:rPr lang="en-US" smtClean="0"/>
              <a:t>2/15/14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85AA1-CFAB-6B4A-A6BD-2EA600542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8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C81CE-BAAA-D14F-87BA-7C591C0D9EF1}" type="slidenum">
              <a:rPr lang="en-US"/>
              <a:pPr/>
              <a:t>7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B4551-6BD6-3B44-BE58-90371481B965}" type="slidenum">
              <a:rPr lang="en-US"/>
              <a:pPr/>
              <a:t>40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B980B-461B-8240-9004-3CBA26C178B7}" type="slidenum">
              <a:rPr lang="en-US"/>
              <a:pPr/>
              <a:t>44</a:t>
            </a:fld>
            <a:endParaRPr lang="en-US"/>
          </a:p>
        </p:txBody>
      </p:sp>
      <p:sp>
        <p:nvSpPr>
          <p:cNvPr id="47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EECA-A70C-4B4D-8ACE-669EDB6D5F35}" type="datetimeFigureOut">
              <a:rPr lang="en-US" smtClean="0"/>
              <a:t>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B7CA-D9D1-EB4B-94E3-F1BE25F7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EECA-A70C-4B4D-8ACE-669EDB6D5F35}" type="datetimeFigureOut">
              <a:rPr lang="en-US" smtClean="0"/>
              <a:t>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B7CA-D9D1-EB4B-94E3-F1BE25F7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2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EECA-A70C-4B4D-8ACE-669EDB6D5F35}" type="datetimeFigureOut">
              <a:rPr lang="en-US" smtClean="0"/>
              <a:t>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B7CA-D9D1-EB4B-94E3-F1BE25F7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9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EECA-A70C-4B4D-8ACE-669EDB6D5F35}" type="datetimeFigureOut">
              <a:rPr lang="en-US" smtClean="0"/>
              <a:t>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B7CA-D9D1-EB4B-94E3-F1BE25F7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3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EECA-A70C-4B4D-8ACE-669EDB6D5F35}" type="datetimeFigureOut">
              <a:rPr lang="en-US" smtClean="0"/>
              <a:t>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B7CA-D9D1-EB4B-94E3-F1BE25F7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9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EECA-A70C-4B4D-8ACE-669EDB6D5F35}" type="datetimeFigureOut">
              <a:rPr lang="en-US" smtClean="0"/>
              <a:t>2/15/14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B7CA-D9D1-EB4B-94E3-F1BE25F7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8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EECA-A70C-4B4D-8ACE-669EDB6D5F35}" type="datetimeFigureOut">
              <a:rPr lang="en-US" smtClean="0"/>
              <a:t>2/15/14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B7CA-D9D1-EB4B-94E3-F1BE25F7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6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EECA-A70C-4B4D-8ACE-669EDB6D5F35}" type="datetimeFigureOut">
              <a:rPr lang="en-US" smtClean="0"/>
              <a:t>2/15/14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B7CA-D9D1-EB4B-94E3-F1BE25F7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4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EECA-A70C-4B4D-8ACE-669EDB6D5F35}" type="datetimeFigureOut">
              <a:rPr lang="en-US" smtClean="0"/>
              <a:t>2/15/14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B7CA-D9D1-EB4B-94E3-F1BE25F7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0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EECA-A70C-4B4D-8ACE-669EDB6D5F35}" type="datetimeFigureOut">
              <a:rPr lang="en-US" smtClean="0"/>
              <a:t>2/15/14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B7CA-D9D1-EB4B-94E3-F1BE25F7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2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EECA-A70C-4B4D-8ACE-669EDB6D5F35}" type="datetimeFigureOut">
              <a:rPr lang="en-US" smtClean="0"/>
              <a:t>2/15/14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B7CA-D9D1-EB4B-94E3-F1BE25F7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0EECA-A70C-4B4D-8ACE-669EDB6D5F35}" type="datetimeFigureOut">
              <a:rPr lang="en-US" smtClean="0"/>
              <a:t>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0B7CA-D9D1-EB4B-94E3-F1BE25F7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8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6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6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.png"/><Relationship Id="rId20" Type="http://schemas.openxmlformats.org/officeDocument/2006/relationships/image" Target="../media/image63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64.emf"/><Relationship Id="rId10" Type="http://schemas.openxmlformats.org/officeDocument/2006/relationships/image" Target="../media/image67.png"/><Relationship Id="rId11" Type="http://schemas.openxmlformats.org/officeDocument/2006/relationships/image" Target="../media/image68.png"/><Relationship Id="rId12" Type="http://schemas.openxmlformats.org/officeDocument/2006/relationships/image" Target="../media/image69.png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60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61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62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65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58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59.emf"/><Relationship Id="rId8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0" y="-13852"/>
            <a:ext cx="9132599" cy="6871851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409"/>
            <a:ext cx="7772400" cy="73915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Deep Inelastic Scattering at High Energy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3729" y="1937897"/>
            <a:ext cx="2656872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Max Klein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University of Liverpool</a:t>
            </a:r>
          </a:p>
          <a:p>
            <a:pPr algn="ctr"/>
            <a:endParaRPr lang="en-US" b="1" dirty="0">
              <a:solidFill>
                <a:srgbClr val="000090"/>
              </a:solidFill>
            </a:endParaRP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For the </a:t>
            </a:r>
            <a:r>
              <a:rPr lang="en-US" dirty="0" err="1" smtClean="0">
                <a:solidFill>
                  <a:srgbClr val="000090"/>
                </a:solidFill>
              </a:rPr>
              <a:t>ep</a:t>
            </a:r>
            <a:r>
              <a:rPr lang="en-US" dirty="0" smtClean="0">
                <a:solidFill>
                  <a:srgbClr val="000090"/>
                </a:solidFill>
              </a:rPr>
              <a:t>/</a:t>
            </a:r>
            <a:r>
              <a:rPr lang="en-US" dirty="0" err="1" smtClean="0">
                <a:solidFill>
                  <a:srgbClr val="000090"/>
                </a:solidFill>
              </a:rPr>
              <a:t>eA</a:t>
            </a:r>
            <a:r>
              <a:rPr lang="en-US" dirty="0" smtClean="0">
                <a:solidFill>
                  <a:srgbClr val="000090"/>
                </a:solidFill>
              </a:rPr>
              <a:t> study group </a:t>
            </a:r>
          </a:p>
          <a:p>
            <a:pPr algn="ctr"/>
            <a:endParaRPr lang="en-US" b="1" dirty="0" smtClean="0">
              <a:solidFill>
                <a:srgbClr val="000090"/>
              </a:solidFill>
            </a:endParaRPr>
          </a:p>
          <a:p>
            <a:pPr algn="ctr"/>
            <a:endParaRPr lang="en-US" b="1" dirty="0">
              <a:solidFill>
                <a:srgbClr val="000090"/>
              </a:solidFill>
            </a:endParaRPr>
          </a:p>
          <a:p>
            <a:pPr algn="ctr"/>
            <a:endParaRPr lang="en-US" b="1" dirty="0" smtClean="0">
              <a:solidFill>
                <a:srgbClr val="000090"/>
              </a:solidFill>
            </a:endParaRPr>
          </a:p>
          <a:p>
            <a:pPr algn="ctr"/>
            <a:endParaRPr lang="en-US" b="1" dirty="0">
              <a:solidFill>
                <a:srgbClr val="000090"/>
              </a:solidFill>
            </a:endParaRP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FCC Meeting. 14.2.2014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University of Geneva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421" y="4424315"/>
            <a:ext cx="1577627" cy="972945"/>
          </a:xfrm>
          <a:prstGeom prst="rect">
            <a:avLst/>
          </a:prstGeom>
        </p:spPr>
      </p:pic>
      <p:pic>
        <p:nvPicPr>
          <p:cNvPr id="7" name="Picture 6" descr="logo-FCC-0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770" y="4486634"/>
            <a:ext cx="2346169" cy="980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8971" y="5890066"/>
            <a:ext cx="217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60 </a:t>
            </a:r>
            <a:r>
              <a:rPr lang="en-US" b="1" dirty="0" err="1" smtClean="0">
                <a:solidFill>
                  <a:srgbClr val="000090"/>
                </a:solidFill>
              </a:rPr>
              <a:t>GeV</a:t>
            </a:r>
            <a:r>
              <a:rPr lang="en-US" b="1" dirty="0" smtClean="0">
                <a:solidFill>
                  <a:srgbClr val="000090"/>
                </a:solidFill>
              </a:rPr>
              <a:t> x 7 </a:t>
            </a:r>
            <a:r>
              <a:rPr lang="en-US" b="1" dirty="0" err="1" smtClean="0">
                <a:solidFill>
                  <a:srgbClr val="000090"/>
                </a:solidFill>
              </a:rPr>
              <a:t>TeV</a:t>
            </a:r>
            <a:r>
              <a:rPr lang="en-US" b="1" dirty="0" smtClean="0">
                <a:solidFill>
                  <a:srgbClr val="000090"/>
                </a:solidFill>
              </a:rPr>
              <a:t> (LHC)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6670" y="5890066"/>
            <a:ext cx="321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60 … 175 </a:t>
            </a:r>
            <a:r>
              <a:rPr lang="en-US" b="1" dirty="0" err="1" smtClean="0">
                <a:solidFill>
                  <a:srgbClr val="000090"/>
                </a:solidFill>
              </a:rPr>
              <a:t>GeV</a:t>
            </a:r>
            <a:r>
              <a:rPr lang="en-US" b="1" dirty="0" smtClean="0">
                <a:solidFill>
                  <a:srgbClr val="000090"/>
                </a:solidFill>
              </a:rPr>
              <a:t> x 50 </a:t>
            </a:r>
            <a:r>
              <a:rPr lang="en-US" b="1" dirty="0" err="1" smtClean="0">
                <a:solidFill>
                  <a:srgbClr val="000090"/>
                </a:solidFill>
              </a:rPr>
              <a:t>TeV</a:t>
            </a:r>
            <a:r>
              <a:rPr lang="en-US" b="1" dirty="0" smtClean="0">
                <a:solidFill>
                  <a:srgbClr val="000090"/>
                </a:solidFill>
              </a:rPr>
              <a:t> (FCC-h)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4317" y="5397260"/>
            <a:ext cx="198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cern.ch</a:t>
            </a:r>
            <a:r>
              <a:rPr lang="en-US" dirty="0" smtClean="0"/>
              <a:t>/</a:t>
            </a:r>
            <a:r>
              <a:rPr lang="en-US" dirty="0" err="1" smtClean="0"/>
              <a:t>lhec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21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89"/>
            <a:ext cx="8229600" cy="741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PDFs at Large x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64352"/>
            <a:ext cx="4107320" cy="2893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169" y="965200"/>
            <a:ext cx="3901502" cy="2809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969" y="3978886"/>
            <a:ext cx="4038702" cy="2758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772250"/>
            <a:ext cx="4107321" cy="3104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410" y="3569506"/>
            <a:ext cx="881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higher twist corrections, free of nuclear uncertainties, high precision test of </a:t>
            </a:r>
            <a:r>
              <a:rPr lang="en-US" dirty="0" err="1" smtClean="0"/>
              <a:t>factorisation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5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8453"/>
            <a:ext cx="8229600" cy="78756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HL-LHC - Searches </a:t>
            </a:r>
            <a:endParaRPr lang="en-US" sz="3200" dirty="0"/>
          </a:p>
        </p:txBody>
      </p:sp>
      <p:pic>
        <p:nvPicPr>
          <p:cNvPr id="2" name="Picture 1" descr="LHeC_CrossSection_Projec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8" y="1138743"/>
            <a:ext cx="6014893" cy="45111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215" y="956018"/>
            <a:ext cx="1327116" cy="1003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000294"/>
            <a:ext cx="86485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LHeC</a:t>
            </a:r>
            <a:r>
              <a:rPr lang="en-US" dirty="0" smtClean="0"/>
              <a:t> BSM poster at EPS13 </a:t>
            </a:r>
            <a:r>
              <a:rPr lang="en-US" dirty="0" err="1" smtClean="0"/>
              <a:t>M.D’Onofrio</a:t>
            </a:r>
            <a:r>
              <a:rPr lang="en-US" dirty="0" smtClean="0"/>
              <a:t> et al. </a:t>
            </a:r>
            <a:r>
              <a:rPr lang="en-US" sz="1600" dirty="0" smtClean="0"/>
              <a:t>see also arXiv:1211:5102  Relation </a:t>
            </a:r>
            <a:r>
              <a:rPr lang="en-US" sz="1600" dirty="0" err="1" smtClean="0"/>
              <a:t>LHeC</a:t>
            </a:r>
            <a:r>
              <a:rPr lang="en-US" sz="1600" dirty="0" smtClean="0"/>
              <a:t>-LHC</a:t>
            </a:r>
          </a:p>
          <a:p>
            <a:r>
              <a:rPr lang="en-US" sz="1600" dirty="0" smtClean="0"/>
              <a:t>Simulated </a:t>
            </a:r>
            <a:r>
              <a:rPr lang="en-US" sz="1600" dirty="0" smtClean="0">
                <a:solidFill>
                  <a:srgbClr val="FF0000"/>
                </a:solidFill>
              </a:rPr>
              <a:t>PDFs from </a:t>
            </a:r>
            <a:r>
              <a:rPr lang="en-US" sz="1600" dirty="0" err="1" smtClean="0">
                <a:solidFill>
                  <a:srgbClr val="FF0000"/>
                </a:solidFill>
              </a:rPr>
              <a:t>LHeC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are on LHAPDF  </a:t>
            </a:r>
            <a:r>
              <a:rPr lang="en-US" sz="1200" dirty="0" smtClean="0"/>
              <a:t>(</a:t>
            </a:r>
            <a:r>
              <a:rPr lang="en-US" sz="1200" dirty="0" err="1" smtClean="0"/>
              <a:t>Partons</a:t>
            </a:r>
            <a:r>
              <a:rPr lang="en-US" sz="1200" dirty="0" smtClean="0"/>
              <a:t> from </a:t>
            </a:r>
            <a:r>
              <a:rPr lang="en-US" sz="1200" dirty="0" err="1" smtClean="0"/>
              <a:t>LHeC</a:t>
            </a:r>
            <a:r>
              <a:rPr lang="en-US" sz="1200" dirty="0" smtClean="0"/>
              <a:t>, MK, </a:t>
            </a:r>
            <a:r>
              <a:rPr lang="en-US" sz="1200" dirty="0" err="1" smtClean="0"/>
              <a:t>V.Radescu</a:t>
            </a:r>
            <a:r>
              <a:rPr lang="en-US" sz="1200" dirty="0" smtClean="0"/>
              <a:t> LHeC-Note</a:t>
            </a:r>
            <a:r>
              <a:rPr lang="en-US" sz="1200" smtClean="0"/>
              <a:t>-2013-002 PHY)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836381" y="2264951"/>
            <a:ext cx="1947806" cy="3416320"/>
          </a:xfrm>
          <a:prstGeom prst="rect">
            <a:avLst/>
          </a:prstGeom>
          <a:noFill/>
          <a:ln>
            <a:solidFill>
              <a:srgbClr val="00009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High precision</a:t>
            </a:r>
          </a:p>
          <a:p>
            <a:r>
              <a:rPr lang="en-US" dirty="0" smtClean="0"/>
              <a:t>PDFs are needed</a:t>
            </a:r>
          </a:p>
          <a:p>
            <a:r>
              <a:rPr lang="en-US" dirty="0"/>
              <a:t>f</a:t>
            </a:r>
            <a:r>
              <a:rPr lang="en-US" dirty="0" smtClean="0"/>
              <a:t>or the HL-LHC</a:t>
            </a:r>
          </a:p>
          <a:p>
            <a:r>
              <a:rPr lang="en-US" dirty="0"/>
              <a:t>s</a:t>
            </a:r>
            <a:r>
              <a:rPr lang="en-US" dirty="0" smtClean="0"/>
              <a:t>earches in order</a:t>
            </a:r>
          </a:p>
          <a:p>
            <a:r>
              <a:rPr lang="en-US" dirty="0"/>
              <a:t>t</a:t>
            </a:r>
            <a:r>
              <a:rPr lang="en-US" dirty="0" smtClean="0"/>
              <a:t>o probe into the</a:t>
            </a:r>
          </a:p>
          <a:p>
            <a:r>
              <a:rPr lang="en-US" dirty="0"/>
              <a:t>r</a:t>
            </a:r>
            <a:r>
              <a:rPr lang="en-US" dirty="0" smtClean="0"/>
              <a:t>ange opened by</a:t>
            </a:r>
          </a:p>
          <a:p>
            <a:r>
              <a:rPr lang="en-US" dirty="0"/>
              <a:t>t</a:t>
            </a:r>
            <a:r>
              <a:rPr lang="en-US" dirty="0" smtClean="0"/>
              <a:t>he luminosity</a:t>
            </a:r>
          </a:p>
          <a:p>
            <a:r>
              <a:rPr lang="en-US" dirty="0"/>
              <a:t>i</a:t>
            </a:r>
            <a:r>
              <a:rPr lang="en-US" dirty="0" smtClean="0"/>
              <a:t>ncrease and to</a:t>
            </a:r>
          </a:p>
          <a:p>
            <a:r>
              <a:rPr lang="en-US" dirty="0" err="1" smtClean="0"/>
              <a:t>interprete</a:t>
            </a:r>
            <a:r>
              <a:rPr lang="en-US" dirty="0" smtClean="0"/>
              <a:t> possibly</a:t>
            </a:r>
          </a:p>
          <a:p>
            <a:r>
              <a:rPr lang="en-US" dirty="0"/>
              <a:t>i</a:t>
            </a:r>
            <a:r>
              <a:rPr lang="en-US" dirty="0" smtClean="0"/>
              <a:t>ntriguing effects</a:t>
            </a:r>
          </a:p>
          <a:p>
            <a:r>
              <a:rPr lang="en-US" dirty="0"/>
              <a:t>b</a:t>
            </a:r>
            <a:r>
              <a:rPr lang="en-US" dirty="0" smtClean="0"/>
              <a:t>ased on external</a:t>
            </a:r>
          </a:p>
          <a:p>
            <a:r>
              <a:rPr lang="en-US" dirty="0"/>
              <a:t>i</a:t>
            </a:r>
            <a:r>
              <a:rPr lang="en-US" dirty="0" smtClean="0"/>
              <a:t>nformation.</a:t>
            </a:r>
          </a:p>
        </p:txBody>
      </p:sp>
    </p:spTree>
    <p:extLst>
      <p:ext uri="{BB962C8B-B14F-4D97-AF65-F5344CB8AC3E}">
        <p14:creationId xmlns:p14="http://schemas.microsoft.com/office/powerpoint/2010/main" val="81400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8454"/>
            <a:ext cx="8229600" cy="643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Electron accelerator - basic concept</a:t>
            </a:r>
            <a:endParaRPr lang="en-US" sz="3200" dirty="0"/>
          </a:p>
        </p:txBody>
      </p:sp>
      <p:pic>
        <p:nvPicPr>
          <p:cNvPr id="4" name="Picture 3" descr="scd_sche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6" y="971376"/>
            <a:ext cx="7666304" cy="4908745"/>
          </a:xfrm>
          <a:prstGeom prst="rect">
            <a:avLst/>
          </a:prstGeom>
          <a:solidFill>
            <a:schemeClr val="tx1">
              <a:alpha val="14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574258" y="6334231"/>
            <a:ext cx="811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CDR: default design. 60 </a:t>
            </a:r>
            <a:r>
              <a:rPr lang="en-US" dirty="0" err="1" smtClean="0"/>
              <a:t>GeV</a:t>
            </a:r>
            <a:r>
              <a:rPr lang="en-US" dirty="0" smtClean="0"/>
              <a:t>. L=10</a:t>
            </a:r>
            <a:r>
              <a:rPr lang="en-US" baseline="30000" dirty="0" smtClean="0"/>
              <a:t>33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, P&lt; 100 MW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ERL, synchronous </a:t>
            </a:r>
            <a:r>
              <a:rPr lang="en-US" dirty="0" err="1" smtClean="0"/>
              <a:t>ep</a:t>
            </a:r>
            <a:r>
              <a:rPr lang="en-US" dirty="0" smtClean="0"/>
              <a:t>/</a:t>
            </a:r>
            <a:r>
              <a:rPr lang="en-US" dirty="0" err="1" smtClean="0"/>
              <a:t>pp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8200" y="5964899"/>
            <a:ext cx="610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JPhysG:39(2012)075001, arXiv:1206.2913  http://</a:t>
            </a:r>
            <a:r>
              <a:rPr lang="en-US" dirty="0" err="1" smtClean="0">
                <a:solidFill>
                  <a:srgbClr val="0000FF"/>
                </a:solidFill>
              </a:rPr>
              <a:t>cern.ch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en-US" dirty="0" err="1" smtClean="0">
                <a:solidFill>
                  <a:srgbClr val="0000FF"/>
                </a:solidFill>
              </a:rPr>
              <a:t>lhec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791" y="232415"/>
            <a:ext cx="1181415" cy="728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182" y="356464"/>
            <a:ext cx="226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Baskerville"/>
                <a:cs typeface="Baskerville"/>
              </a:rPr>
              <a:t>http://</a:t>
            </a:r>
            <a:r>
              <a:rPr lang="en-US" sz="2000" dirty="0" err="1" smtClean="0">
                <a:solidFill>
                  <a:srgbClr val="1F497D"/>
                </a:solidFill>
                <a:latin typeface="Baskerville"/>
                <a:cs typeface="Baskerville"/>
              </a:rPr>
              <a:t>cern.ch/lhec</a:t>
            </a:r>
            <a:endParaRPr lang="en-US" sz="2000" dirty="0">
              <a:solidFill>
                <a:srgbClr val="1F497D"/>
              </a:solidFill>
              <a:latin typeface="Baskerville"/>
              <a:cs typeface="Baskervill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00" y="1161851"/>
            <a:ext cx="8916940" cy="39071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826" y="5133055"/>
            <a:ext cx="469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Present (May 13) -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LHeC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Study group and CDR authors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843" y="5656677"/>
            <a:ext cx="8812704" cy="646331"/>
          </a:xfrm>
          <a:prstGeom prst="rect">
            <a:avLst/>
          </a:prstGeom>
          <a:noFill/>
          <a:ln>
            <a:solidFill>
              <a:srgbClr val="DDBF5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Thanks to all above, to CERN and the IAC,  and for the rush to this kickoff special thanks to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Alessandra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Valoni</a:t>
            </a:r>
            <a:r>
              <a:rPr lang="en-US" dirty="0" smtClean="0">
                <a:solidFill>
                  <a:srgbClr val="000090"/>
                </a:solidFill>
              </a:rPr>
              <a:t>, Monica </a:t>
            </a:r>
            <a:r>
              <a:rPr lang="en-US" dirty="0" err="1" smtClean="0">
                <a:solidFill>
                  <a:srgbClr val="000090"/>
                </a:solidFill>
              </a:rPr>
              <a:t>D’Onofrio</a:t>
            </a:r>
            <a:r>
              <a:rPr lang="en-US" dirty="0" smtClean="0">
                <a:solidFill>
                  <a:srgbClr val="000090"/>
                </a:solidFill>
              </a:rPr>
              <a:t>, </a:t>
            </a:r>
            <a:r>
              <a:rPr lang="en-US" dirty="0" err="1" smtClean="0">
                <a:solidFill>
                  <a:srgbClr val="000090"/>
                </a:solidFill>
              </a:rPr>
              <a:t>Uta</a:t>
            </a:r>
            <a:r>
              <a:rPr lang="en-US" dirty="0" smtClean="0">
                <a:solidFill>
                  <a:srgbClr val="000090"/>
                </a:solidFill>
              </a:rPr>
              <a:t> Klein, </a:t>
            </a:r>
            <a:r>
              <a:rPr lang="en-US" dirty="0" err="1" smtClean="0">
                <a:solidFill>
                  <a:srgbClr val="000090"/>
                </a:solidFill>
              </a:rPr>
              <a:t>Voica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Radescu</a:t>
            </a:r>
            <a:r>
              <a:rPr lang="en-US" dirty="0" smtClean="0">
                <a:solidFill>
                  <a:srgbClr val="000090"/>
                </a:solidFill>
              </a:rPr>
              <a:t> and a similar number of men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025"/>
            <a:ext cx="8229600" cy="549067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FCC-he   Context of </a:t>
            </a:r>
            <a:r>
              <a:rPr lang="en-US" sz="3200" dirty="0">
                <a:solidFill>
                  <a:srgbClr val="000090"/>
                </a:solidFill>
              </a:rPr>
              <a:t>T</a:t>
            </a:r>
            <a:r>
              <a:rPr lang="en-US" sz="3200" dirty="0" smtClean="0">
                <a:solidFill>
                  <a:srgbClr val="000090"/>
                </a:solidFill>
              </a:rPr>
              <a:t>hese Days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4" name="Picture 3" descr="posterLHeC1301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8" y="796076"/>
            <a:ext cx="4074212" cy="5758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9387" y="796076"/>
            <a:ext cx="2904261" cy="5755423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  <a:ln w="19050"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Thursday</a:t>
            </a:r>
            <a:r>
              <a:rPr lang="en-US" sz="1600" dirty="0" smtClean="0"/>
              <a:t>: Overview Monica D’O</a:t>
            </a:r>
          </a:p>
          <a:p>
            <a:endParaRPr lang="en-US" sz="1600" dirty="0" smtClean="0"/>
          </a:p>
          <a:p>
            <a:r>
              <a:rPr lang="en-US" sz="1600" b="1" dirty="0" smtClean="0"/>
              <a:t>Yesterday</a:t>
            </a:r>
            <a:r>
              <a:rPr lang="en-US" sz="1600" dirty="0" smtClean="0"/>
              <a:t>: outbreak:</a:t>
            </a:r>
          </a:p>
          <a:p>
            <a:endParaRPr lang="en-US" sz="1600" dirty="0" smtClean="0"/>
          </a:p>
          <a:p>
            <a:r>
              <a:rPr lang="en-US" sz="1600" dirty="0" smtClean="0"/>
              <a:t>Introduction  - Max K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LHeC</a:t>
            </a:r>
            <a:r>
              <a:rPr lang="en-US" sz="1600" dirty="0" smtClean="0"/>
              <a:t> – Oliver B</a:t>
            </a:r>
          </a:p>
          <a:p>
            <a:endParaRPr lang="en-US" sz="1600" dirty="0"/>
          </a:p>
          <a:p>
            <a:r>
              <a:rPr lang="en-US" sz="1600" dirty="0" err="1" smtClean="0"/>
              <a:t>Testfacility</a:t>
            </a:r>
            <a:r>
              <a:rPr lang="en-US" sz="1600" dirty="0" smtClean="0"/>
              <a:t> – Alessandra V</a:t>
            </a:r>
          </a:p>
          <a:p>
            <a:endParaRPr lang="en-US" sz="1600" dirty="0"/>
          </a:p>
          <a:p>
            <a:r>
              <a:rPr lang="en-US" sz="1600" dirty="0" smtClean="0"/>
              <a:t>Interaction Region – Rogelio T</a:t>
            </a:r>
          </a:p>
          <a:p>
            <a:endParaRPr lang="en-US" sz="1600" dirty="0"/>
          </a:p>
          <a:p>
            <a:r>
              <a:rPr lang="en-US" sz="1600" dirty="0" smtClean="0"/>
              <a:t>Detector – Alessandro P</a:t>
            </a:r>
          </a:p>
          <a:p>
            <a:endParaRPr lang="en-US" sz="1600" dirty="0"/>
          </a:p>
          <a:p>
            <a:r>
              <a:rPr lang="en-US" sz="1600" dirty="0" smtClean="0"/>
              <a:t>FCC-he  - Frank Z</a:t>
            </a:r>
          </a:p>
          <a:p>
            <a:endParaRPr lang="en-US" sz="1600" dirty="0"/>
          </a:p>
          <a:p>
            <a:r>
              <a:rPr lang="en-US" sz="1600" dirty="0" smtClean="0"/>
              <a:t>DIS  - Max K</a:t>
            </a:r>
          </a:p>
          <a:p>
            <a:endParaRPr lang="en-US" sz="1600" dirty="0"/>
          </a:p>
          <a:p>
            <a:r>
              <a:rPr lang="en-US" sz="1600" dirty="0" smtClean="0"/>
              <a:t>Heavy Ions – Brian C</a:t>
            </a:r>
          </a:p>
          <a:p>
            <a:endParaRPr lang="en-US" sz="1600" dirty="0"/>
          </a:p>
          <a:p>
            <a:r>
              <a:rPr lang="en-US" sz="1600" dirty="0" smtClean="0"/>
              <a:t>Transition to </a:t>
            </a:r>
            <a:r>
              <a:rPr lang="en-US" sz="1600" dirty="0" err="1" smtClean="0"/>
              <a:t>pheno</a:t>
            </a:r>
            <a:r>
              <a:rPr lang="en-US" sz="1600" dirty="0" smtClean="0"/>
              <a:t>-session</a:t>
            </a:r>
          </a:p>
          <a:p>
            <a:endParaRPr lang="en-US" sz="1600" dirty="0"/>
          </a:p>
          <a:p>
            <a:r>
              <a:rPr lang="en-US" sz="1600" dirty="0" smtClean="0"/>
              <a:t>Higgs – </a:t>
            </a:r>
            <a:r>
              <a:rPr lang="en-US" sz="1600" dirty="0" err="1" smtClean="0"/>
              <a:t>Uta</a:t>
            </a:r>
            <a:r>
              <a:rPr lang="en-US" sz="1600" dirty="0" smtClean="0"/>
              <a:t> </a:t>
            </a:r>
            <a:r>
              <a:rPr lang="en-US" sz="1600" dirty="0"/>
              <a:t>K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1118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147" y="0"/>
            <a:ext cx="6331616" cy="587873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16508" y="789492"/>
            <a:ext cx="1718268" cy="94225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350215" y="2675730"/>
            <a:ext cx="1130261" cy="1116391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4911" y="6001294"/>
            <a:ext cx="8763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CERN: LHC+FCC: the only realistic opportunity for energy frontier deep inelastic scattering</a:t>
            </a:r>
          </a:p>
          <a:p>
            <a:r>
              <a:rPr lang="en-US" b="1" dirty="0" smtClean="0"/>
              <a:t>Huge step in energy (Q</a:t>
            </a:r>
            <a:r>
              <a:rPr lang="en-US" b="1" baseline="30000" dirty="0" smtClean="0"/>
              <a:t>2</a:t>
            </a:r>
            <a:r>
              <a:rPr lang="en-US" b="1" dirty="0" smtClean="0"/>
              <a:t>,1/x) and 3 orders of magnitude higher luminosity than HERA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7387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39" y="1274364"/>
            <a:ext cx="3767989" cy="3038273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39614" y="4646997"/>
            <a:ext cx="7942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Herwig</a:t>
            </a:r>
            <a:r>
              <a:rPr lang="en-US" sz="1600" dirty="0" smtClean="0"/>
              <a:t> </a:t>
            </a:r>
            <a:r>
              <a:rPr lang="en-US" sz="1600" dirty="0" err="1" smtClean="0"/>
              <a:t>Schopper</a:t>
            </a:r>
            <a:r>
              <a:rPr lang="en-US" sz="1600" dirty="0" smtClean="0"/>
              <a:t>  (Chair IAC) at Chavannes in the Panel Discussion with the CERN Directorate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04694" y="5608455"/>
            <a:ext cx="838124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Truth is stranger than fiction, but it is because fiction is obliged to stick to possibilities</a:t>
            </a:r>
          </a:p>
          <a:p>
            <a:r>
              <a:rPr lang="en-US" dirty="0" smtClean="0"/>
              <a:t>Mark Twain, cited by Stan Brodsky at Chavannes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169" y="1398124"/>
            <a:ext cx="4516771" cy="2747032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688472" y="173166"/>
            <a:ext cx="6070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Workshop at Chavannes 20/21.1.2014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40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921"/>
            <a:ext cx="7772400" cy="6238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ER</a:t>
            </a:r>
            <a:r>
              <a:rPr lang="en-US" sz="3200" b="1" dirty="0" smtClean="0">
                <a:solidFill>
                  <a:srgbClr val="000090"/>
                </a:solidFill>
              </a:rPr>
              <a:t>L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0090"/>
                </a:solidFill>
              </a:rPr>
              <a:t>T</a:t>
            </a:r>
            <a:r>
              <a:rPr lang="en-US" sz="3200" dirty="0" smtClean="0"/>
              <a:t>est-</a:t>
            </a:r>
            <a:r>
              <a:rPr lang="en-US" sz="3200" b="1" dirty="0" smtClean="0">
                <a:solidFill>
                  <a:srgbClr val="000090"/>
                </a:solidFill>
              </a:rPr>
              <a:t>F</a:t>
            </a:r>
            <a:r>
              <a:rPr lang="en-US" sz="3200" dirty="0" smtClean="0"/>
              <a:t>acility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69325"/>
              </p:ext>
            </p:extLst>
          </p:nvPr>
        </p:nvGraphicFramePr>
        <p:xfrm>
          <a:off x="411613" y="4559974"/>
          <a:ext cx="4090937" cy="1962912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3023736"/>
                <a:gridCol w="1067201"/>
              </a:tblGrid>
              <a:tr h="272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TARGET PARAMETER*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VALUE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</a:tr>
              <a:tr h="223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Injection Energy [MeV]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28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Final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Beam </a:t>
                      </a:r>
                      <a:r>
                        <a:rPr lang="en-GB" sz="1600" dirty="0">
                          <a:effectLst/>
                        </a:rPr>
                        <a:t>Energy </a:t>
                      </a:r>
                      <a:r>
                        <a:rPr lang="en-GB" sz="1600" dirty="0" smtClean="0">
                          <a:effectLst/>
                        </a:rPr>
                        <a:t>[MeV]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900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28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Normalized emittance γε</a:t>
                      </a:r>
                      <a:r>
                        <a:rPr lang="en-GB" sz="1600" baseline="-25000" dirty="0">
                          <a:effectLst/>
                        </a:rPr>
                        <a:t>x,y </a:t>
                      </a:r>
                      <a:r>
                        <a:rPr lang="en-GB" sz="1600" dirty="0">
                          <a:effectLst/>
                        </a:rPr>
                        <a:t>[μm]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50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28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Beam Current [mA]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10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28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Bunch Spacing [ns]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25 (50)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28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Passes</a:t>
                      </a:r>
                      <a:endParaRPr kumimoji="0" lang="en-GB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3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661823"/>
            <a:ext cx="49828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73896"/>
              </a:buClr>
              <a:buSzPct val="80000"/>
            </a:pPr>
            <a:r>
              <a:rPr lang="en-US" sz="1600" cap="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Test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facility for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SCRF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cavities and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modules</a:t>
            </a:r>
          </a:p>
          <a:p>
            <a:pPr marL="285750" indent="-285750">
              <a:buClr>
                <a:srgbClr val="073896"/>
              </a:buClr>
              <a:buSzPct val="80000"/>
              <a:buFont typeface="Wingdings" pitchFamily="2" charset="2"/>
              <a:buChar char="Ø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Test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facility for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multi-pass multiple cavity ERL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73896"/>
              </a:buClr>
              <a:buSzPct val="80000"/>
              <a:buFont typeface="Wingdings" pitchFamily="2" charset="2"/>
              <a:buChar char="Ø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Test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facility for controlled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 magnet quench tests</a:t>
            </a:r>
          </a:p>
          <a:p>
            <a:pPr marL="342900" lvl="1" indent="-342900">
              <a:buClr>
                <a:srgbClr val="073896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Injector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studies: DC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gun or SRF gun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Clr>
                <a:srgbClr val="073896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reliability issues, operational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issues!</a:t>
            </a:r>
          </a:p>
          <a:p>
            <a:pPr marL="342900" lvl="1" indent="-342900">
              <a:buClr>
                <a:srgbClr val="073896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Could be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foreseen as the injector to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LHeC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ERL</a:t>
            </a:r>
          </a:p>
          <a:p>
            <a:pPr marL="342900" lvl="1" indent="-342900">
              <a:buClr>
                <a:srgbClr val="073896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LHeC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may serve as injector to FCC-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Clr>
                <a:srgbClr val="073896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Facility (electron and photon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exp’s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1" indent="-342900">
              <a:buClr>
                <a:srgbClr val="073896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336154"/>
              </p:ext>
            </p:extLst>
          </p:nvPr>
        </p:nvGraphicFramePr>
        <p:xfrm>
          <a:off x="4982802" y="1158304"/>
          <a:ext cx="3991938" cy="2434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Bitmap Image" r:id="rId3" imgW="0" imgH="0" progId="PBrush">
                  <p:embed/>
                </p:oleObj>
              </mc:Choice>
              <mc:Fallback>
                <p:oleObj name="Bitmap Image" r:id="rId3" imgW="0" imgH="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2802" y="1158304"/>
                        <a:ext cx="3991938" cy="2434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919566" y="3726230"/>
            <a:ext cx="40551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E. Daly, J. Henry, A. Hutton, J. Preble and R.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Rimmer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JLab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Accelerator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Division  20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-JAN-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2014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4 cavity SNS style – design for 802 MHz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387" y="1158304"/>
            <a:ext cx="1231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Purpose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1565" y="4834150"/>
            <a:ext cx="4173175" cy="1477328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First endorsed step: 802 MHz Cavity-</a:t>
            </a:r>
            <a:r>
              <a:rPr lang="en-US" dirty="0" err="1" smtClean="0">
                <a:solidFill>
                  <a:srgbClr val="0000FF"/>
                </a:solidFill>
              </a:rPr>
              <a:t>cryo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module in collaboration with partners.</a:t>
            </a:r>
          </a:p>
          <a:p>
            <a:endParaRPr lang="en-US" dirty="0"/>
          </a:p>
          <a:p>
            <a:r>
              <a:rPr lang="en-US" dirty="0" smtClean="0"/>
              <a:t>Important goal: Design of LTF: End of 2015</a:t>
            </a:r>
          </a:p>
          <a:p>
            <a:r>
              <a:rPr lang="en-US" dirty="0" smtClean="0"/>
              <a:t>(open to wide international collaboration)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94396" y="6536928"/>
            <a:ext cx="834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A.Valloni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158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97248" y="990600"/>
            <a:ext cx="8461395" cy="52165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lIns="91369" tIns="45685" rIns="91369" bIns="45685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r>
              <a:rPr lang="en-US" sz="2600" dirty="0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Collaborations and International Activities:</a:t>
            </a:r>
          </a:p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r>
              <a:rPr lang="en-US" sz="2600" dirty="0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	-MESA @ University Mainz</a:t>
            </a:r>
          </a:p>
          <a:p>
            <a:pPr lvl="3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	</a:t>
            </a:r>
            <a:r>
              <a:rPr lang="en-US" sz="2400" dirty="0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 </a:t>
            </a:r>
            <a:r>
              <a:rPr lang="en-US" sz="2400" dirty="0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/>
              </a:rPr>
              <a:t> SC RF cavity and cryostat prototypes</a:t>
            </a:r>
          </a:p>
          <a:p>
            <a:pPr lvl="3" defTabSz="914400" fontAlgn="base">
              <a:spcBef>
                <a:spcPct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/>
              </a:rPr>
              <a:t>	</a:t>
            </a:r>
            <a:r>
              <a:rPr lang="en-US" sz="2400" dirty="0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/>
              </a:rPr>
              <a:t>  includes collaboration with </a:t>
            </a:r>
            <a:r>
              <a:rPr lang="en-US" sz="2400" dirty="0" err="1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/>
              </a:rPr>
              <a:t>JLab</a:t>
            </a:r>
            <a:endParaRPr lang="en-US" sz="2600" dirty="0" smtClean="0">
              <a:solidFill>
                <a:srgbClr val="3333CC"/>
              </a:solidFill>
              <a:latin typeface="Times New Roman" charset="0"/>
              <a:ea typeface="ＭＳ Ｐゴシック" charset="-128"/>
              <a:cs typeface="ＭＳ Ｐゴシック" charset="-128"/>
              <a:sym typeface="Wingdings" charset="2"/>
            </a:endParaRPr>
          </a:p>
          <a:p>
            <a:pPr defTabSz="914400" fontAlgn="base">
              <a:spcBef>
                <a:spcPct val="0"/>
              </a:spcBef>
              <a:spcAft>
                <a:spcPts val="1800"/>
              </a:spcAft>
            </a:pPr>
            <a:r>
              <a:rPr lang="en-US" sz="2600" dirty="0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	-</a:t>
            </a:r>
            <a:r>
              <a:rPr lang="en-US" sz="2600" dirty="0" err="1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JLab</a:t>
            </a:r>
            <a:r>
              <a:rPr lang="en-US" sz="2600" dirty="0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 ERL (</a:t>
            </a:r>
            <a:r>
              <a:rPr lang="en-US" sz="2400" dirty="0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‘</a:t>
            </a:r>
            <a:r>
              <a:rPr lang="en-US" sz="2400" dirty="0" err="1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LHeC</a:t>
            </a:r>
            <a:r>
              <a:rPr lang="en-US" sz="2400" dirty="0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 like’, injector, halo, op. experience</a:t>
            </a:r>
            <a:r>
              <a:rPr lang="en-US" sz="2600" dirty="0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)</a:t>
            </a:r>
            <a:endParaRPr lang="en-US" sz="2600" dirty="0">
              <a:solidFill>
                <a:srgbClr val="3333CC"/>
              </a:solidFill>
              <a:latin typeface="Times New Roman" charset="0"/>
              <a:ea typeface="ＭＳ Ｐゴシック" charset="-128"/>
              <a:cs typeface="ＭＳ Ｐゴシック" charset="-128"/>
              <a:sym typeface="Wingdings" charset="2"/>
            </a:endParaRPr>
          </a:p>
          <a:p>
            <a:pPr defTabSz="914400" fontAlgn="base">
              <a:spcBef>
                <a:spcPct val="0"/>
              </a:spcBef>
            </a:pPr>
            <a:r>
              <a:rPr lang="en-US" sz="2600" dirty="0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	-BNL SC RF activities &amp; ERL </a:t>
            </a:r>
          </a:p>
          <a:p>
            <a:pPr defTabSz="914400" fontAlgn="base">
              <a:spcBef>
                <a:spcPct val="0"/>
              </a:spcBef>
            </a:pPr>
            <a:r>
              <a:rPr lang="en-US" sz="2600" dirty="0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	</a:t>
            </a:r>
            <a:r>
              <a:rPr lang="en-US" sz="2600" dirty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	</a:t>
            </a:r>
            <a:r>
              <a:rPr lang="en-US" sz="2600" dirty="0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(</a:t>
            </a:r>
            <a:r>
              <a:rPr lang="en-US" sz="2400" dirty="0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HOM, </a:t>
            </a:r>
            <a:r>
              <a:rPr lang="en-US" sz="2400" dirty="0" err="1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eRHIC</a:t>
            </a:r>
            <a:r>
              <a:rPr lang="en-US" sz="2400" dirty="0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, applications, frequency choice, </a:t>
            </a:r>
          </a:p>
          <a:p>
            <a:pPr defTabSz="914400" fontAlgn="base">
              <a:spcBef>
                <a:spcPct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	</a:t>
            </a:r>
            <a:r>
              <a:rPr lang="en-US" sz="2400" dirty="0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	 cost and complexity</a:t>
            </a:r>
            <a:r>
              <a:rPr lang="en-US" sz="2600" dirty="0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)</a:t>
            </a:r>
            <a:endParaRPr lang="en-US" sz="2600" dirty="0">
              <a:solidFill>
                <a:srgbClr val="3333CC"/>
              </a:solidFill>
              <a:latin typeface="Times New Roman" charset="0"/>
              <a:ea typeface="ＭＳ Ｐゴシック" charset="-128"/>
              <a:cs typeface="ＭＳ Ｐゴシック" charset="-128"/>
              <a:sym typeface="Wingdings" charset="2"/>
            </a:endParaRPr>
          </a:p>
          <a:p>
            <a:pPr defTabSz="914400" fontAlgn="base">
              <a:spcBef>
                <a:spcPct val="0"/>
              </a:spcBef>
              <a:spcAft>
                <a:spcPts val="1800"/>
              </a:spcAft>
            </a:pPr>
            <a:r>
              <a:rPr lang="en-US" sz="2600" dirty="0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	-Cornell ERL (</a:t>
            </a:r>
            <a:r>
              <a:rPr lang="en-US" sz="2400" dirty="0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frequency choice, high Q</a:t>
            </a:r>
            <a:r>
              <a:rPr lang="en-US" sz="2400" baseline="-25000" dirty="0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0</a:t>
            </a:r>
            <a:r>
              <a:rPr lang="en-US" sz="2400" dirty="0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, errors, HOM</a:t>
            </a:r>
            <a:r>
              <a:rPr lang="en-US" sz="2600" dirty="0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)</a:t>
            </a:r>
            <a:endParaRPr lang="en-US" sz="2600" dirty="0" smtClean="0">
              <a:solidFill>
                <a:srgbClr val="3333CC"/>
              </a:solidFill>
              <a:latin typeface="Times New Roman" charset="0"/>
              <a:ea typeface="ＭＳ Ｐゴシック" charset="-128"/>
              <a:cs typeface="ＭＳ Ｐゴシック" charset="-128"/>
              <a:sym typeface="Wingdings"/>
            </a:endParaRPr>
          </a:p>
          <a:p>
            <a:pPr defTabSz="914400" fontAlgn="base">
              <a:spcBef>
                <a:spcPct val="0"/>
              </a:spcBef>
              <a:spcAft>
                <a:spcPts val="1800"/>
              </a:spcAft>
            </a:pPr>
            <a:r>
              <a:rPr lang="en-US" sz="2600" dirty="0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/>
              </a:rPr>
              <a:t>	-ALICE ERL and UK (</a:t>
            </a:r>
            <a:r>
              <a:rPr lang="en-US" sz="2400" dirty="0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/>
              </a:rPr>
              <a:t>operational experience</a:t>
            </a:r>
            <a:r>
              <a:rPr lang="en-US" sz="2600" dirty="0" smtClean="0">
                <a:solidFill>
                  <a:srgbClr val="3333CC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/>
              </a:rPr>
              <a:t>)</a:t>
            </a:r>
            <a:endParaRPr lang="en-US" sz="2600" dirty="0">
              <a:solidFill>
                <a:srgbClr val="FF0000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1511" y="6407053"/>
            <a:ext cx="1007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O.Bruening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234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221"/>
            <a:ext cx="7772400" cy="6238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Introduction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65" y="169778"/>
            <a:ext cx="8794097" cy="653006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333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522"/>
            <a:ext cx="7772400" cy="81818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THEORY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111" y="950706"/>
            <a:ext cx="3810196" cy="496763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922249" y="419652"/>
            <a:ext cx="1795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H.Murayama</a:t>
            </a:r>
            <a:r>
              <a:rPr lang="en-US" sz="1400" dirty="0" smtClean="0"/>
              <a:t> – ICFA11</a:t>
            </a:r>
            <a:endParaRPr lang="en-US" sz="1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278" y="1894925"/>
            <a:ext cx="4221311" cy="402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278" y="950706"/>
            <a:ext cx="4325730" cy="86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99278" y="950706"/>
            <a:ext cx="4325730" cy="496763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9278" y="419652"/>
            <a:ext cx="2923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M.Froissart</a:t>
            </a:r>
            <a:r>
              <a:rPr lang="en-US" sz="1400" dirty="0" smtClean="0"/>
              <a:t> ICHEP (“Rochester”) 1966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673878" y="5990991"/>
            <a:ext cx="187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Quarks in 1969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46018" y="5990991"/>
            <a:ext cx="148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?</a:t>
            </a:r>
            <a:r>
              <a:rPr lang="en-US" dirty="0" smtClean="0"/>
              <a:t>in 2015+?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75041" y="6388120"/>
            <a:ext cx="669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like to see particle physics as driven by experiment … Burt Richter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4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918"/>
            <a:ext cx="7772400" cy="68050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LHeC</a:t>
            </a:r>
            <a:r>
              <a:rPr lang="en-US" sz="3200" dirty="0" smtClean="0"/>
              <a:t>-FCC-he: Electron</a:t>
            </a:r>
            <a:r>
              <a:rPr lang="en-US" sz="3200" dirty="0"/>
              <a:t> </a:t>
            </a:r>
            <a:r>
              <a:rPr lang="en-US" sz="3200" dirty="0" smtClean="0"/>
              <a:t>Ion Collider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896417" y="5547057"/>
            <a:ext cx="4779336" cy="923330"/>
          </a:xfrm>
          <a:prstGeom prst="rect">
            <a:avLst/>
          </a:prstGeom>
          <a:noFill/>
          <a:ln>
            <a:solidFill>
              <a:srgbClr val="D9C07A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Precision QCD study of </a:t>
            </a:r>
            <a:r>
              <a:rPr lang="en-US" dirty="0" err="1" smtClean="0"/>
              <a:t>parton</a:t>
            </a:r>
            <a:r>
              <a:rPr lang="en-US" dirty="0" smtClean="0"/>
              <a:t> dynamics in nuclei</a:t>
            </a:r>
          </a:p>
          <a:p>
            <a:r>
              <a:rPr lang="en-US" dirty="0" smtClean="0"/>
              <a:t>Investigation of high density matter and QGP</a:t>
            </a:r>
          </a:p>
          <a:p>
            <a:r>
              <a:rPr lang="en-US" dirty="0" smtClean="0"/>
              <a:t>Gluon saturation at low x, in DIS region.</a:t>
            </a:r>
            <a:endParaRPr lang="en-US" dirty="0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4812" y="1046779"/>
            <a:ext cx="4231884" cy="450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52150" y="1947335"/>
            <a:ext cx="346761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Extension of kinematic range in </a:t>
            </a:r>
            <a:r>
              <a:rPr lang="en-US" b="1" dirty="0" err="1" smtClean="0">
                <a:solidFill>
                  <a:srgbClr val="008000"/>
                </a:solidFill>
              </a:rPr>
              <a:t>lA</a:t>
            </a:r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b="1" dirty="0">
                <a:solidFill>
                  <a:srgbClr val="008000"/>
                </a:solidFill>
              </a:rPr>
              <a:t>b</a:t>
            </a:r>
            <a:r>
              <a:rPr lang="en-US" b="1" dirty="0" smtClean="0">
                <a:solidFill>
                  <a:srgbClr val="008000"/>
                </a:solidFill>
              </a:rPr>
              <a:t>y 4-5 orders of magnitude will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change QCD view on nuclear </a:t>
            </a:r>
          </a:p>
          <a:p>
            <a:r>
              <a:rPr lang="en-US" b="1" dirty="0">
                <a:solidFill>
                  <a:srgbClr val="008000"/>
                </a:solidFill>
              </a:rPr>
              <a:t>s</a:t>
            </a:r>
            <a:r>
              <a:rPr lang="en-US" b="1" dirty="0" smtClean="0">
                <a:solidFill>
                  <a:srgbClr val="008000"/>
                </a:solidFill>
              </a:rPr>
              <a:t>tructure and </a:t>
            </a:r>
            <a:r>
              <a:rPr lang="en-US" b="1" dirty="0" err="1" smtClean="0">
                <a:solidFill>
                  <a:srgbClr val="008000"/>
                </a:solidFill>
              </a:rPr>
              <a:t>parton</a:t>
            </a:r>
            <a:r>
              <a:rPr lang="en-US" b="1" dirty="0" smtClean="0">
                <a:solidFill>
                  <a:srgbClr val="008000"/>
                </a:solidFill>
              </a:rPr>
              <a:t> dynamics </a:t>
            </a:r>
          </a:p>
          <a:p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ay lead to genuine surprises…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No saturation of </a:t>
            </a:r>
            <a:r>
              <a:rPr lang="en-US" dirty="0" err="1" smtClean="0"/>
              <a:t>xg</a:t>
            </a:r>
            <a:r>
              <a:rPr lang="en-US" dirty="0" smtClean="0"/>
              <a:t> (x,Q</a:t>
            </a:r>
            <a:r>
              <a:rPr lang="en-US" baseline="30000" dirty="0" smtClean="0"/>
              <a:t>2</a:t>
            </a:r>
            <a:r>
              <a:rPr lang="en-US" dirty="0" smtClean="0"/>
              <a:t>) 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Small fraction of diffraction 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Broken </a:t>
            </a:r>
            <a:r>
              <a:rPr lang="en-US" dirty="0" err="1" smtClean="0"/>
              <a:t>isospin</a:t>
            </a:r>
            <a:r>
              <a:rPr lang="en-US" dirty="0" smtClean="0"/>
              <a:t> invariance ?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Flavour</a:t>
            </a:r>
            <a:r>
              <a:rPr lang="en-US" dirty="0" smtClean="0"/>
              <a:t> dependent shadowing 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0634" y="5674058"/>
            <a:ext cx="2810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Expect saturation of rise at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     </a:t>
            </a:r>
            <a:r>
              <a:rPr lang="en-US" b="1" dirty="0" smtClean="0">
                <a:solidFill>
                  <a:srgbClr val="000090"/>
                </a:solidFill>
              </a:rPr>
              <a:t>Q</a:t>
            </a:r>
            <a:r>
              <a:rPr lang="en-US" b="1" baseline="30000" dirty="0" smtClean="0">
                <a:solidFill>
                  <a:srgbClr val="000090"/>
                </a:solidFill>
              </a:rPr>
              <a:t>2</a:t>
            </a:r>
            <a:r>
              <a:rPr lang="en-US" b="1" baseline="-25000" dirty="0" smtClean="0">
                <a:solidFill>
                  <a:srgbClr val="000090"/>
                </a:solidFill>
              </a:rPr>
              <a:t>s</a:t>
            </a:r>
            <a:r>
              <a:rPr lang="en-US" b="1" dirty="0" smtClean="0">
                <a:solidFill>
                  <a:srgbClr val="000090"/>
                </a:solidFill>
              </a:rPr>
              <a:t>  ≈ </a:t>
            </a:r>
            <a:r>
              <a:rPr lang="en-US" b="1" dirty="0" err="1" smtClean="0">
                <a:solidFill>
                  <a:srgbClr val="000090"/>
                </a:solidFill>
              </a:rPr>
              <a:t>xg</a:t>
            </a:r>
            <a:r>
              <a:rPr lang="en-US" b="1" dirty="0" smtClean="0">
                <a:solidFill>
                  <a:srgbClr val="000090"/>
                </a:solidFill>
              </a:rPr>
              <a:t> α</a:t>
            </a:r>
            <a:r>
              <a:rPr lang="en-US" b="1" baseline="-25000" dirty="0" smtClean="0">
                <a:solidFill>
                  <a:srgbClr val="000090"/>
                </a:solidFill>
              </a:rPr>
              <a:t>s</a:t>
            </a:r>
            <a:r>
              <a:rPr lang="en-US" b="1" dirty="0" smtClean="0">
                <a:solidFill>
                  <a:srgbClr val="000090"/>
                </a:solidFill>
              </a:rPr>
              <a:t> ≈ c x</a:t>
            </a:r>
            <a:r>
              <a:rPr lang="en-US" b="1" baseline="30000" dirty="0" smtClean="0">
                <a:solidFill>
                  <a:srgbClr val="000090"/>
                </a:solidFill>
              </a:rPr>
              <a:t>-λ</a:t>
            </a:r>
            <a:r>
              <a:rPr lang="en-US" b="1" dirty="0" smtClean="0">
                <a:solidFill>
                  <a:srgbClr val="000090"/>
                </a:solidFill>
              </a:rPr>
              <a:t>A</a:t>
            </a:r>
            <a:r>
              <a:rPr lang="en-US" b="1" baseline="30000" dirty="0" smtClean="0">
                <a:solidFill>
                  <a:srgbClr val="000090"/>
                </a:solidFill>
              </a:rPr>
              <a:t>1/3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4444" y="1031501"/>
            <a:ext cx="2684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90"/>
                </a:solidFill>
              </a:rPr>
              <a:t>LHeC</a:t>
            </a:r>
            <a:r>
              <a:rPr lang="en-US" dirty="0" smtClean="0">
                <a:solidFill>
                  <a:srgbClr val="000090"/>
                </a:solidFill>
              </a:rPr>
              <a:t> is part of </a:t>
            </a:r>
            <a:r>
              <a:rPr lang="en-US" dirty="0" err="1" smtClean="0">
                <a:solidFill>
                  <a:srgbClr val="000090"/>
                </a:solidFill>
              </a:rPr>
              <a:t>NuPECCs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>
                <a:solidFill>
                  <a:srgbClr val="000090"/>
                </a:solidFill>
              </a:rPr>
              <a:t>l</a:t>
            </a:r>
            <a:r>
              <a:rPr lang="en-US" dirty="0" smtClean="0">
                <a:solidFill>
                  <a:srgbClr val="000090"/>
                </a:solidFill>
              </a:rPr>
              <a:t>ong range plan since 2010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L</a:t>
            </a:r>
            <a:r>
              <a:rPr lang="en-US" baseline="-25000" dirty="0" err="1" smtClean="0">
                <a:solidFill>
                  <a:srgbClr val="000090"/>
                </a:solidFill>
              </a:rPr>
              <a:t>eN</a:t>
            </a:r>
            <a:r>
              <a:rPr lang="en-US" dirty="0" smtClean="0">
                <a:solidFill>
                  <a:srgbClr val="000090"/>
                </a:solidFill>
              </a:rPr>
              <a:t> ~ 10</a:t>
            </a:r>
            <a:r>
              <a:rPr lang="en-US" baseline="30000" dirty="0" smtClean="0">
                <a:solidFill>
                  <a:srgbClr val="000090"/>
                </a:solidFill>
              </a:rPr>
              <a:t>32</a:t>
            </a:r>
            <a:r>
              <a:rPr lang="en-US" dirty="0" smtClean="0">
                <a:solidFill>
                  <a:srgbClr val="000090"/>
                </a:solidFill>
              </a:rPr>
              <a:t> cm</a:t>
            </a:r>
            <a:r>
              <a:rPr lang="en-US" baseline="30000" dirty="0" smtClean="0">
                <a:solidFill>
                  <a:srgbClr val="000090"/>
                </a:solidFill>
              </a:rPr>
              <a:t>-2 </a:t>
            </a:r>
            <a:r>
              <a:rPr lang="en-US" dirty="0" smtClean="0">
                <a:solidFill>
                  <a:srgbClr val="000090"/>
                </a:solidFill>
              </a:rPr>
              <a:t>s</a:t>
            </a:r>
            <a:r>
              <a:rPr lang="en-US" baseline="30000" dirty="0" smtClean="0">
                <a:solidFill>
                  <a:srgbClr val="000090"/>
                </a:solidFill>
              </a:rPr>
              <a:t>-1 </a:t>
            </a:r>
            <a:endParaRPr lang="en-US" baseline="30000" dirty="0">
              <a:solidFill>
                <a:srgbClr val="00009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226656" y="1327588"/>
            <a:ext cx="3232600" cy="274175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56200" y="1031501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FCC-he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0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666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 Q</a:t>
            </a:r>
            <a:r>
              <a:rPr lang="en-US" sz="3200" baseline="30000" dirty="0" smtClean="0"/>
              <a:t>2</a:t>
            </a:r>
            <a:endParaRPr lang="en-US" sz="3200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79" y="1001302"/>
            <a:ext cx="6676573" cy="5614836"/>
          </a:xfrm>
          <a:prstGeom prst="rect">
            <a:avLst/>
          </a:prstGeom>
        </p:spPr>
      </p:pic>
      <p:sp>
        <p:nvSpPr>
          <p:cNvPr id="4" name="Right Triangle 3"/>
          <p:cNvSpPr/>
          <p:nvPr/>
        </p:nvSpPr>
        <p:spPr>
          <a:xfrm rot="16469096">
            <a:off x="7075741" y="5641935"/>
            <a:ext cx="259751" cy="274738"/>
          </a:xfrm>
          <a:prstGeom prst="rtTriangle">
            <a:avLst/>
          </a:prstGeom>
          <a:solidFill>
            <a:schemeClr val="accent6">
              <a:lumMod val="50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32096" y="5550192"/>
            <a:ext cx="97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sym typeface="Wingdings"/>
              </a:rPr>
              <a:t></a:t>
            </a:r>
            <a:r>
              <a:rPr lang="en-US" dirty="0" smtClean="0">
                <a:solidFill>
                  <a:srgbClr val="984807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984807"/>
                </a:solidFill>
              </a:rPr>
              <a:t>HERA</a:t>
            </a:r>
            <a:endParaRPr lang="en-US" dirty="0">
              <a:solidFill>
                <a:srgbClr val="98480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952" y="334714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LHeC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32096" y="1657048"/>
            <a:ext cx="84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FCC-he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8256" y="592667"/>
            <a:ext cx="212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Rutherford backscattering</a:t>
            </a:r>
          </a:p>
          <a:p>
            <a:r>
              <a:rPr lang="en-US" sz="1400" dirty="0" smtClean="0">
                <a:solidFill>
                  <a:srgbClr val="000090"/>
                </a:solidFill>
              </a:rPr>
              <a:t>of dozens of </a:t>
            </a:r>
            <a:r>
              <a:rPr lang="en-US" sz="1400" dirty="0" err="1" smtClean="0">
                <a:solidFill>
                  <a:srgbClr val="000090"/>
                </a:solidFill>
              </a:rPr>
              <a:t>TeV</a:t>
            </a:r>
            <a:r>
              <a:rPr lang="en-US" sz="1400" dirty="0" smtClean="0">
                <a:solidFill>
                  <a:srgbClr val="000090"/>
                </a:solidFill>
              </a:rPr>
              <a:t> e- energy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2096" y="3858437"/>
            <a:ext cx="896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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ϑ</a:t>
            </a:r>
            <a:r>
              <a:rPr lang="en-US" sz="1600" baseline="-25000" dirty="0" err="1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=1</a:t>
            </a:r>
            <a:r>
              <a:rPr lang="en-US" sz="1600" baseline="30000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endParaRPr lang="en-US" sz="16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7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o 28"/>
          <p:cNvGrpSpPr/>
          <p:nvPr/>
        </p:nvGrpSpPr>
        <p:grpSpPr>
          <a:xfrm>
            <a:off x="324984" y="914400"/>
            <a:ext cx="6152016" cy="5334000"/>
            <a:chOff x="755031" y="317487"/>
            <a:chExt cx="7327769" cy="633750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963" y="4267341"/>
              <a:ext cx="7128837" cy="2387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uppo 4"/>
            <p:cNvGrpSpPr/>
            <p:nvPr/>
          </p:nvGrpSpPr>
          <p:grpSpPr>
            <a:xfrm>
              <a:off x="755031" y="317487"/>
              <a:ext cx="7042304" cy="6184867"/>
              <a:chOff x="755031" y="317487"/>
              <a:chExt cx="7042304" cy="618486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187425" y="4303973"/>
                <a:ext cx="561768" cy="1948055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761405" y="598338"/>
                <a:ext cx="635043" cy="561705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600524" y="4090683"/>
                <a:ext cx="561768" cy="2124713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162292" y="317487"/>
                <a:ext cx="635043" cy="5934542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65482" y="317487"/>
                <a:ext cx="2930966" cy="5934542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921069" y="317487"/>
                <a:ext cx="2876266" cy="5934542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-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55031" y="321339"/>
                <a:ext cx="7104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300 </a:t>
                </a:r>
                <a:r>
                  <a:rPr lang="en-US" sz="1200" dirty="0" err="1" smtClean="0"/>
                  <a:t>TeV</a:t>
                </a:r>
                <a:endParaRPr lang="en-US" sz="12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506356" y="459838"/>
                <a:ext cx="4186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150 </a:t>
                </a:r>
                <a:endParaRPr lang="en-US" sz="1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601126" y="2761373"/>
                <a:ext cx="4186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100 </a:t>
                </a:r>
                <a:endParaRPr lang="en-US" sz="12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64358" y="2553786"/>
                <a:ext cx="4186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2</a:t>
                </a:r>
                <a:r>
                  <a:rPr lang="en-US" sz="1200" dirty="0" smtClean="0"/>
                  <a:t>00 </a:t>
                </a:r>
                <a:endParaRPr lang="en-US" sz="12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868490" y="2161346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VV</a:t>
                </a:r>
                <a:endParaRPr lang="en-US" sz="20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379287" y="2179425"/>
                <a:ext cx="4015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LL</a:t>
                </a:r>
                <a:endParaRPr lang="en-US" sz="20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41058" y="3966897"/>
                <a:ext cx="6428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FF"/>
                    </a:solidFill>
                  </a:rPr>
                  <a:t>HERA</a:t>
                </a:r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58130" y="2937347"/>
                <a:ext cx="11049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FF"/>
                    </a:solidFill>
                    <a:sym typeface="Wingdings"/>
                  </a:rPr>
                  <a:t> </a:t>
                </a:r>
                <a:r>
                  <a:rPr lang="en-US" sz="1600" dirty="0" err="1" smtClean="0">
                    <a:solidFill>
                      <a:srgbClr val="0000FF"/>
                    </a:solidFill>
                  </a:rPr>
                  <a:t>LHeC</a:t>
                </a:r>
                <a:r>
                  <a:rPr lang="en-US" sz="16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0000FF"/>
                    </a:solidFill>
                    <a:sym typeface="Wingdings"/>
                  </a:rPr>
                  <a:t></a:t>
                </a:r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455488" y="1019068"/>
                <a:ext cx="1241469" cy="475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3366FF"/>
                    </a:solidFill>
                  </a:rPr>
                  <a:t>FCC-he</a:t>
                </a:r>
                <a:endParaRPr lang="en-US" sz="2000" b="1" dirty="0">
                  <a:solidFill>
                    <a:srgbClr val="3366FF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904486" y="1041773"/>
                <a:ext cx="1241469" cy="475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3366FF"/>
                    </a:solidFill>
                  </a:rPr>
                  <a:t>FCC-he</a:t>
                </a:r>
                <a:endParaRPr lang="en-US" sz="2000" b="1" dirty="0">
                  <a:solidFill>
                    <a:srgbClr val="3366FF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632197" y="3235914"/>
                <a:ext cx="11049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FF"/>
                    </a:solidFill>
                    <a:sym typeface="Wingdings"/>
                  </a:rPr>
                  <a:t> </a:t>
                </a:r>
                <a:r>
                  <a:rPr lang="en-US" sz="1600" dirty="0" err="1" smtClean="0">
                    <a:solidFill>
                      <a:srgbClr val="0000FF"/>
                    </a:solidFill>
                  </a:rPr>
                  <a:t>LHeC</a:t>
                </a:r>
                <a:r>
                  <a:rPr lang="en-US" sz="16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0000FF"/>
                    </a:solidFill>
                    <a:sym typeface="Wingdings"/>
                  </a:rPr>
                  <a:t></a:t>
                </a:r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932791" y="3965419"/>
                <a:ext cx="6428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FF"/>
                    </a:solidFill>
                  </a:rPr>
                  <a:t>HERA</a:t>
                </a:r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187425" y="6252029"/>
                <a:ext cx="1209023" cy="2075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582204" y="6294767"/>
                <a:ext cx="1209023" cy="2075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CasellaDiTesto 29"/>
          <p:cNvSpPr txBox="1"/>
          <p:nvPr/>
        </p:nvSpPr>
        <p:spPr>
          <a:xfrm>
            <a:off x="2209800" y="5892693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2x1 ab</a:t>
            </a:r>
            <a:r>
              <a:rPr lang="it-IT" baseline="30000" dirty="0" smtClean="0"/>
              <a:t>-1</a:t>
            </a:r>
            <a:endParaRPr lang="en-US" baseline="300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5029956" y="5867400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2x1 ab</a:t>
            </a:r>
            <a:r>
              <a:rPr lang="it-IT" baseline="30000" dirty="0" smtClean="0"/>
              <a:t>-1</a:t>
            </a:r>
            <a:endParaRPr lang="en-US" baseline="30000" dirty="0"/>
          </a:p>
        </p:txBody>
      </p:sp>
      <p:sp>
        <p:nvSpPr>
          <p:cNvPr id="32" name="Titolo 31"/>
          <p:cNvSpPr>
            <a:spLocks noGrp="1"/>
          </p:cNvSpPr>
          <p:nvPr>
            <p:ph type="title"/>
          </p:nvPr>
        </p:nvSpPr>
        <p:spPr>
          <a:xfrm>
            <a:off x="304800" y="28685"/>
            <a:ext cx="8229600" cy="888957"/>
          </a:xfrm>
        </p:spPr>
        <p:txBody>
          <a:bodyPr>
            <a:normAutofit/>
          </a:bodyPr>
          <a:lstStyle/>
          <a:p>
            <a:r>
              <a:rPr lang="it-IT" sz="3200" dirty="0" smtClean="0"/>
              <a:t>Reach for CI (</a:t>
            </a:r>
            <a:r>
              <a:rPr lang="it-IT" sz="3200" dirty="0" err="1" smtClean="0"/>
              <a:t>eeqq</a:t>
            </a:r>
            <a:r>
              <a:rPr lang="it-IT" sz="3200" dirty="0" smtClean="0"/>
              <a:t>) </a:t>
            </a:r>
            <a:r>
              <a:rPr lang="it-IT" sz="3200" dirty="0" err="1" smtClean="0"/>
              <a:t>at</a:t>
            </a:r>
            <a:r>
              <a:rPr lang="it-IT" sz="3200" dirty="0" smtClean="0"/>
              <a:t> FCC-he </a:t>
            </a:r>
            <a:endParaRPr lang="en-US" sz="3200" dirty="0"/>
          </a:p>
        </p:txBody>
      </p:sp>
      <p:sp>
        <p:nvSpPr>
          <p:cNvPr id="33" name="Segnaposto contenuto 32"/>
          <p:cNvSpPr>
            <a:spLocks noGrp="1"/>
          </p:cNvSpPr>
          <p:nvPr>
            <p:ph sz="quarter" idx="1"/>
          </p:nvPr>
        </p:nvSpPr>
        <p:spPr>
          <a:xfrm>
            <a:off x="6477000" y="1981200"/>
            <a:ext cx="2438400" cy="2738016"/>
          </a:xfrm>
        </p:spPr>
        <p:txBody>
          <a:bodyPr>
            <a:normAutofit/>
          </a:bodyPr>
          <a:lstStyle/>
          <a:p>
            <a:r>
              <a:rPr lang="it-IT" sz="2000" dirty="0" err="1"/>
              <a:t>V</a:t>
            </a:r>
            <a:r>
              <a:rPr lang="it-IT" sz="2000" dirty="0" err="1" smtClean="0"/>
              <a:t>ery</a:t>
            </a:r>
            <a:r>
              <a:rPr lang="it-IT" sz="2000" dirty="0" smtClean="0"/>
              <a:t> </a:t>
            </a:r>
            <a:r>
              <a:rPr lang="it-IT" sz="2000" dirty="0" err="1" smtClean="0"/>
              <a:t>preliminary</a:t>
            </a:r>
            <a:r>
              <a:rPr lang="it-IT" sz="2000" dirty="0" smtClean="0"/>
              <a:t> </a:t>
            </a:r>
            <a:r>
              <a:rPr lang="it-IT" sz="2000" dirty="0" err="1" smtClean="0"/>
              <a:t>scaling</a:t>
            </a:r>
            <a:r>
              <a:rPr lang="it-IT" sz="2000" dirty="0" smtClean="0"/>
              <a:t> from </a:t>
            </a:r>
            <a:r>
              <a:rPr lang="it-IT" sz="2000" dirty="0" err="1" smtClean="0"/>
              <a:t>LHeC</a:t>
            </a:r>
            <a:r>
              <a:rPr lang="it-IT" sz="2000" dirty="0" smtClean="0"/>
              <a:t> </a:t>
            </a:r>
          </a:p>
          <a:p>
            <a:endParaRPr lang="it-IT" sz="2000" dirty="0"/>
          </a:p>
          <a:p>
            <a:r>
              <a:rPr lang="it-IT" sz="2000" dirty="0" smtClean="0"/>
              <a:t>Reach </a:t>
            </a:r>
            <a:r>
              <a:rPr lang="it-IT" sz="2000" dirty="0" err="1" smtClean="0"/>
              <a:t>about</a:t>
            </a:r>
            <a:r>
              <a:rPr lang="it-IT" sz="2000" dirty="0" smtClean="0"/>
              <a:t>  </a:t>
            </a:r>
            <a:r>
              <a:rPr lang="it-IT" sz="2000" b="1" dirty="0" smtClean="0">
                <a:solidFill>
                  <a:srgbClr val="008000"/>
                </a:solidFill>
              </a:rPr>
              <a:t>O(100) </a:t>
            </a:r>
            <a:r>
              <a:rPr lang="it-IT" sz="2000" b="1" dirty="0" err="1" smtClean="0">
                <a:solidFill>
                  <a:srgbClr val="008000"/>
                </a:solidFill>
              </a:rPr>
              <a:t>TeV</a:t>
            </a:r>
            <a:r>
              <a:rPr lang="it-IT" sz="2000" dirty="0" smtClean="0"/>
              <a:t>, </a:t>
            </a:r>
            <a:r>
              <a:rPr lang="it-IT" sz="2000" dirty="0" err="1" smtClean="0"/>
              <a:t>expected</a:t>
            </a:r>
            <a:r>
              <a:rPr lang="it-IT" sz="2000" dirty="0" smtClean="0"/>
              <a:t> to be  competitive with FHC  </a:t>
            </a:r>
            <a:endParaRPr lang="en-US" sz="2000" dirty="0"/>
          </a:p>
        </p:txBody>
      </p:sp>
      <p:sp>
        <p:nvSpPr>
          <p:cNvPr id="34" name="Segnaposto data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2/13/2014</a:t>
            </a:r>
            <a:endParaRPr lang="en-US"/>
          </a:p>
        </p:txBody>
      </p:sp>
      <p:sp>
        <p:nvSpPr>
          <p:cNvPr id="35" name="Segnaposto piè di pagina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Monica </a:t>
            </a:r>
            <a:r>
              <a:rPr lang="en-US" dirty="0" err="1" smtClean="0"/>
              <a:t>D'Onofrio</a:t>
            </a:r>
            <a:r>
              <a:rPr lang="en-US" dirty="0" smtClean="0"/>
              <a:t>, FCC Study Kickoff, Geneva</a:t>
            </a:r>
            <a:endParaRPr lang="en-US" dirty="0"/>
          </a:p>
        </p:txBody>
      </p:sp>
      <p:sp>
        <p:nvSpPr>
          <p:cNvPr id="36" name="Segnaposto numero diapositiva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8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8735"/>
            <a:ext cx="7772400" cy="84412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Scale dependence of  sin</a:t>
            </a:r>
            <a:r>
              <a:rPr lang="en-US" sz="3200" baseline="30000" dirty="0" smtClean="0">
                <a:solidFill>
                  <a:srgbClr val="000090"/>
                </a:solidFill>
              </a:rPr>
              <a:t>2</a:t>
            </a:r>
            <a:r>
              <a:rPr lang="en-US" sz="3200" dirty="0" smtClean="0">
                <a:solidFill>
                  <a:srgbClr val="000090"/>
                </a:solidFill>
              </a:rPr>
              <a:t>θ</a:t>
            </a:r>
            <a:r>
              <a:rPr lang="en-US" sz="3200" baseline="-25000" dirty="0" smtClean="0">
                <a:solidFill>
                  <a:srgbClr val="000090"/>
                </a:solidFill>
              </a:rPr>
              <a:t>W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82864"/>
            <a:ext cx="7595717" cy="5224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7263" y="6261732"/>
            <a:ext cx="232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Preliminary illustration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666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Low x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76" y="878148"/>
            <a:ext cx="6773333" cy="5818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7429" y="3785809"/>
            <a:ext cx="148828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0"/>
              <a:buChar char="ß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179</a:t>
            </a:r>
            <a:r>
              <a:rPr lang="en-US" baseline="30000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o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@ 180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GeV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sym typeface="Wingdings"/>
            </a:endParaRPr>
          </a:p>
          <a:p>
            <a:r>
              <a:rPr lang="en-US" dirty="0" smtClean="0">
                <a:sym typeface="Wingdings"/>
              </a:rPr>
              <a:t>.. </a:t>
            </a:r>
            <a:r>
              <a:rPr lang="en-US" dirty="0">
                <a:sym typeface="Wingdings"/>
              </a:rPr>
              <a:t>v</a:t>
            </a:r>
            <a:r>
              <a:rPr lang="en-US" dirty="0" smtClean="0">
                <a:sym typeface="Wingdings"/>
              </a:rPr>
              <a:t>ery low x</a:t>
            </a:r>
          </a:p>
          <a:p>
            <a:r>
              <a:rPr lang="en-US" dirty="0">
                <a:sym typeface="Wingdings"/>
              </a:rPr>
              <a:t>r</a:t>
            </a:r>
            <a:r>
              <a:rPr lang="en-US" dirty="0" smtClean="0">
                <a:sym typeface="Wingdings"/>
              </a:rPr>
              <a:t>equires not</a:t>
            </a:r>
          </a:p>
          <a:p>
            <a:r>
              <a:rPr lang="en-US" dirty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he maximum</a:t>
            </a:r>
          </a:p>
          <a:p>
            <a:r>
              <a:rPr lang="en-US" dirty="0">
                <a:sym typeface="Wingdings"/>
              </a:rPr>
              <a:t>o</a:t>
            </a:r>
            <a:r>
              <a:rPr lang="en-US" dirty="0" smtClean="0">
                <a:sym typeface="Wingdings"/>
              </a:rPr>
              <a:t>f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e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640276" y="3758383"/>
            <a:ext cx="96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7933C"/>
                </a:solidFill>
              </a:rPr>
              <a:t>----------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2952" y="6458857"/>
            <a:ext cx="229810" cy="23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22727" y="6458857"/>
            <a:ext cx="682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For x &lt; 10</a:t>
            </a:r>
            <a:r>
              <a:rPr lang="en-US" sz="1600" baseline="30000" dirty="0" smtClean="0">
                <a:solidFill>
                  <a:schemeClr val="bg1">
                    <a:lumMod val="50000"/>
                  </a:schemeClr>
                </a:solidFill>
              </a:rPr>
              <a:t>-3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no (average) energy deposition exceeding the electron beam energy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3632" y="605971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 rot="16200000">
            <a:off x="6033906" y="3288284"/>
            <a:ext cx="1236952" cy="1499811"/>
          </a:xfrm>
          <a:prstGeom prst="rtTriangle">
            <a:avLst/>
          </a:prstGeom>
          <a:solidFill>
            <a:schemeClr val="accent6">
              <a:lumMod val="50000"/>
              <a:alpha val="1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90128" y="4127715"/>
            <a:ext cx="64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HERA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65586" y="199571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LHeC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65586" y="1044845"/>
            <a:ext cx="67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</a:t>
            </a:r>
            <a:r>
              <a:rPr lang="en-US" dirty="0" err="1" smtClean="0"/>
              <a:t>HeC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058" y="4087462"/>
            <a:ext cx="119776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Very low x</a:t>
            </a:r>
          </a:p>
          <a:p>
            <a:r>
              <a:rPr lang="en-US" b="1" dirty="0">
                <a:solidFill>
                  <a:srgbClr val="008000"/>
                </a:solidFill>
              </a:rPr>
              <a:t>r</a:t>
            </a:r>
            <a:r>
              <a:rPr lang="en-US" b="1" dirty="0" smtClean="0">
                <a:solidFill>
                  <a:srgbClr val="008000"/>
                </a:solidFill>
              </a:rPr>
              <a:t>eaches </a:t>
            </a:r>
          </a:p>
          <a:p>
            <a:r>
              <a:rPr lang="en-US" b="1" dirty="0">
                <a:solidFill>
                  <a:srgbClr val="008000"/>
                </a:solidFill>
              </a:rPr>
              <a:t>d</a:t>
            </a:r>
            <a:r>
              <a:rPr lang="en-US" b="1" dirty="0" smtClean="0">
                <a:solidFill>
                  <a:srgbClr val="008000"/>
                </a:solidFill>
              </a:rPr>
              <a:t>irect</a:t>
            </a:r>
          </a:p>
          <a:p>
            <a:r>
              <a:rPr lang="en-US" b="1" dirty="0">
                <a:solidFill>
                  <a:srgbClr val="008000"/>
                </a:solidFill>
              </a:rPr>
              <a:t>r</a:t>
            </a:r>
            <a:r>
              <a:rPr lang="en-US" b="1" dirty="0" smtClean="0">
                <a:solidFill>
                  <a:srgbClr val="008000"/>
                </a:solidFill>
              </a:rPr>
              <a:t>ange of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UHE 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neutrino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physics 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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6664"/>
          </a:xfrm>
        </p:spPr>
        <p:txBody>
          <a:bodyPr>
            <a:normAutofit/>
          </a:bodyPr>
          <a:lstStyle/>
          <a:p>
            <a:r>
              <a:rPr lang="en-US" sz="3200" dirty="0" err="1"/>
              <a:t>x</a:t>
            </a:r>
            <a:r>
              <a:rPr lang="en-US" sz="3200" dirty="0" err="1" smtClean="0"/>
              <a:t>g</a:t>
            </a:r>
            <a:r>
              <a:rPr lang="en-US" sz="3200" dirty="0" smtClean="0"/>
              <a:t> at low x</a:t>
            </a:r>
            <a:endParaRPr lang="en-US" sz="3200" dirty="0"/>
          </a:p>
        </p:txBody>
      </p:sp>
      <p:pic>
        <p:nvPicPr>
          <p:cNvPr id="4" name="Picture 3" descr="q10x-3nou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98" y="912694"/>
            <a:ext cx="5756046" cy="5640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231739"/>
            <a:ext cx="241127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clue about </a:t>
            </a:r>
            <a:r>
              <a:rPr lang="en-US" b="1" dirty="0" err="1" smtClean="0"/>
              <a:t>xg</a:t>
            </a:r>
            <a:r>
              <a:rPr lang="en-US" b="1" dirty="0" smtClean="0"/>
              <a:t> </a:t>
            </a:r>
          </a:p>
          <a:p>
            <a:r>
              <a:rPr lang="en-US" b="1" dirty="0"/>
              <a:t>f</a:t>
            </a:r>
            <a:r>
              <a:rPr lang="en-US" b="1" dirty="0" smtClean="0"/>
              <a:t>or x &lt; 10</a:t>
            </a:r>
            <a:r>
              <a:rPr lang="en-US" b="1" baseline="30000" dirty="0" smtClean="0"/>
              <a:t>-4 </a:t>
            </a:r>
          </a:p>
          <a:p>
            <a:endParaRPr lang="en-US" b="1" baseline="30000" dirty="0"/>
          </a:p>
          <a:p>
            <a:r>
              <a:rPr lang="en-US" b="1" dirty="0" smtClean="0"/>
              <a:t>Evolution law may </a:t>
            </a:r>
          </a:p>
          <a:p>
            <a:r>
              <a:rPr lang="en-US" b="1" dirty="0"/>
              <a:t>n</a:t>
            </a:r>
            <a:r>
              <a:rPr lang="en-US" b="1" dirty="0" smtClean="0"/>
              <a:t>ot be DGLAP</a:t>
            </a:r>
          </a:p>
          <a:p>
            <a:endParaRPr lang="en-US" b="1" dirty="0"/>
          </a:p>
          <a:p>
            <a:r>
              <a:rPr lang="en-US" b="1" dirty="0" smtClean="0"/>
              <a:t>Affects FCC-</a:t>
            </a:r>
            <a:r>
              <a:rPr lang="en-US" b="1" dirty="0" err="1" smtClean="0"/>
              <a:t>pp</a:t>
            </a:r>
            <a:r>
              <a:rPr lang="en-US" b="1" dirty="0" smtClean="0"/>
              <a:t> rates</a:t>
            </a:r>
          </a:p>
          <a:p>
            <a:r>
              <a:rPr lang="en-US" b="1" dirty="0" smtClean="0"/>
              <a:t>because </a:t>
            </a:r>
          </a:p>
          <a:p>
            <a:r>
              <a:rPr lang="en-US" b="1" dirty="0" smtClean="0"/>
              <a:t>x=M/</a:t>
            </a:r>
            <a:r>
              <a:rPr lang="en-US" b="1" dirty="0" err="1" smtClean="0"/>
              <a:t>sqrt</a:t>
            </a:r>
            <a:r>
              <a:rPr lang="en-US" b="1" dirty="0" smtClean="0"/>
              <a:t>(s) </a:t>
            </a:r>
            <a:r>
              <a:rPr lang="en-US" b="1" dirty="0" err="1" smtClean="0"/>
              <a:t>exp</a:t>
            </a:r>
            <a:r>
              <a:rPr lang="en-US" b="1" dirty="0" smtClean="0"/>
              <a:t>(+-y)</a:t>
            </a:r>
          </a:p>
          <a:p>
            <a:endParaRPr lang="en-US" b="1" dirty="0" smtClean="0"/>
          </a:p>
          <a:p>
            <a:r>
              <a:rPr lang="en-US" b="1" dirty="0" smtClean="0"/>
              <a:t>note x(Higgs) at FCC-</a:t>
            </a:r>
            <a:r>
              <a:rPr lang="en-US" b="1" dirty="0" err="1" smtClean="0"/>
              <a:t>pp</a:t>
            </a:r>
            <a:endParaRPr lang="en-US" b="1" dirty="0" smtClean="0"/>
          </a:p>
          <a:p>
            <a:r>
              <a:rPr lang="en-US" b="1" dirty="0"/>
              <a:t>f</a:t>
            </a:r>
            <a:r>
              <a:rPr lang="en-US" b="1" dirty="0" smtClean="0"/>
              <a:t>or y=0 is 10</a:t>
            </a:r>
            <a:r>
              <a:rPr lang="en-US" b="1" baseline="30000" dirty="0" smtClean="0"/>
              <a:t>-3 </a:t>
            </a:r>
            <a:r>
              <a:rPr lang="en-US" b="1" dirty="0" smtClean="0"/>
              <a:t>..</a:t>
            </a:r>
            <a:r>
              <a:rPr lang="en-US" b="1" baseline="30000" dirty="0" smtClean="0"/>
              <a:t>  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371830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50" y="1727884"/>
            <a:ext cx="3503600" cy="3978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911" y="282222"/>
            <a:ext cx="7772400" cy="114300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+mn-lt"/>
                <a:cs typeface="Avenir Heavy"/>
              </a:rPr>
              <a:t>Vector Mesons  </a:t>
            </a:r>
            <a:r>
              <a:rPr lang="en-US" dirty="0" smtClean="0">
                <a:latin typeface="Avenir Heavy"/>
                <a:cs typeface="Avenir Heavy"/>
              </a:rPr>
              <a:t/>
            </a:r>
            <a:br>
              <a:rPr lang="en-US" dirty="0" smtClean="0">
                <a:latin typeface="Avenir Heavy"/>
                <a:cs typeface="Avenir Heavy"/>
              </a:rPr>
            </a:br>
            <a:endParaRPr lang="en-US" dirty="0">
              <a:latin typeface="Avenir Heavy"/>
              <a:cs typeface="Avenir Heav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68" y="3623873"/>
            <a:ext cx="3054726" cy="2539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911" y="894309"/>
            <a:ext cx="7639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Precision Measurements of vector mesons and diffraction to very high M</a:t>
            </a:r>
            <a:r>
              <a:rPr lang="en-US" baseline="-25000" dirty="0" smtClean="0"/>
              <a:t>X</a:t>
            </a:r>
            <a:r>
              <a:rPr lang="en-US" dirty="0" smtClean="0"/>
              <a:t> ~ xg</a:t>
            </a:r>
            <a:r>
              <a:rPr lang="en-US" baseline="30000" dirty="0" smtClean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9156" y="6222417"/>
            <a:ext cx="2896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energy (1/x), higher 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36436" y="1425224"/>
            <a:ext cx="2641444" cy="364028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90595" y="5065505"/>
            <a:ext cx="71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TeV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832669" y="1727884"/>
            <a:ext cx="2982782" cy="1506360"/>
          </a:xfrm>
          <a:prstGeom prst="line">
            <a:avLst/>
          </a:prstGeom>
          <a:ln>
            <a:solidFill>
              <a:srgbClr val="008000">
                <a:alpha val="7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10123" y="5853085"/>
            <a:ext cx="4152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√ (</a:t>
            </a:r>
            <a:r>
              <a:rPr lang="en-US" dirty="0" err="1" smtClean="0"/>
              <a:t>ys</a:t>
            </a:r>
            <a:r>
              <a:rPr lang="en-US" dirty="0" smtClean="0"/>
              <a:t>) extends to ~ 5 </a:t>
            </a:r>
            <a:r>
              <a:rPr lang="en-US" dirty="0" err="1" smtClean="0"/>
              <a:t>TeV</a:t>
            </a:r>
            <a:r>
              <a:rPr lang="en-US" dirty="0" smtClean="0"/>
              <a:t> at FCC-he</a:t>
            </a:r>
          </a:p>
          <a:p>
            <a:endParaRPr lang="en-US" dirty="0"/>
          </a:p>
          <a:p>
            <a:r>
              <a:rPr lang="en-US" b="1" dirty="0" smtClean="0"/>
              <a:t>Black body limit</a:t>
            </a:r>
            <a:r>
              <a:rPr lang="en-US" dirty="0" smtClean="0"/>
              <a:t>, interference pattern of </a:t>
            </a:r>
            <a:r>
              <a:rPr lang="en-US" dirty="0" err="1" smtClean="0"/>
              <a:t>σ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84838" y="3913581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HERA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0123" y="336715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000"/>
                </a:solidFill>
              </a:rPr>
              <a:t>LHeC</a:t>
            </a:r>
            <a:endParaRPr lang="en-US" sz="1600" b="1" dirty="0">
              <a:solidFill>
                <a:srgbClr val="008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336436" y="2820733"/>
            <a:ext cx="2479015" cy="66457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336436" y="1425224"/>
            <a:ext cx="1578274" cy="98199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07241" y="2067555"/>
            <a:ext cx="770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FCC-he</a:t>
            </a:r>
            <a:endParaRPr lang="en-US" sz="1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0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221"/>
            <a:ext cx="7772400" cy="6238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Introduction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80" y="146723"/>
            <a:ext cx="8783219" cy="65088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0572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221"/>
            <a:ext cx="7772400" cy="62389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 HH </a:t>
            </a:r>
            <a:r>
              <a:rPr lang="en-US" sz="3200" dirty="0" smtClean="0">
                <a:sym typeface="Wingdings"/>
              </a:rPr>
              <a:t>and</a:t>
            </a:r>
            <a:r>
              <a:rPr lang="en-US" sz="3200" dirty="0" smtClean="0">
                <a:solidFill>
                  <a:srgbClr val="000090"/>
                </a:solidFill>
                <a:sym typeface="Wingdings"/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  <a:sym typeface="Wingdings"/>
              </a:rPr>
              <a:t>tHt</a:t>
            </a:r>
            <a:r>
              <a:rPr lang="en-US" sz="3200" dirty="0" smtClean="0">
                <a:solidFill>
                  <a:srgbClr val="000090"/>
                </a:solidFill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in </a:t>
            </a:r>
            <a:r>
              <a:rPr lang="en-US" sz="3200" dirty="0" err="1" smtClean="0">
                <a:sym typeface="Wingdings"/>
              </a:rPr>
              <a:t>ep</a:t>
            </a:r>
            <a:endParaRPr lang="en-US" sz="32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4" y="1407137"/>
            <a:ext cx="2597624" cy="2307013"/>
          </a:xfrm>
          <a:prstGeom prst="rect">
            <a:avLst/>
          </a:prstGeom>
          <a:noFill/>
          <a:ln w="22225" cap="flat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7" y="4303776"/>
            <a:ext cx="4980719" cy="13491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88625" y="6003005"/>
            <a:ext cx="471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, max </a:t>
            </a:r>
            <a:r>
              <a:rPr lang="en-US" dirty="0" err="1" smtClean="0"/>
              <a:t>lumi</a:t>
            </a:r>
            <a:r>
              <a:rPr lang="en-US" dirty="0" smtClean="0"/>
              <a:t>, tuning cuts,  bb and WW</a:t>
            </a:r>
            <a:r>
              <a:rPr lang="en-US" baseline="30000" dirty="0" smtClean="0"/>
              <a:t>  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ecays may provide O(10%) precision - tentative</a:t>
            </a:r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4"/>
          <a:srcRect l="-3758" r="-3758"/>
          <a:stretch>
            <a:fillRect/>
          </a:stretch>
        </p:blipFill>
        <p:spPr>
          <a:xfrm>
            <a:off x="4945857" y="1148792"/>
            <a:ext cx="3708692" cy="2416019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5737442" y="3564811"/>
            <a:ext cx="27207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/>
              <a:t>FCC-he </a:t>
            </a:r>
            <a:r>
              <a:rPr lang="en-US" sz="1600" u="sng" dirty="0" err="1"/>
              <a:t>unpolarised</a:t>
            </a:r>
            <a:endParaRPr lang="en-US" sz="1600" u="sng" dirty="0"/>
          </a:p>
          <a:p>
            <a:r>
              <a:rPr lang="en-US" sz="1600" u="sng" dirty="0"/>
              <a:t>Cross section at 3.5 </a:t>
            </a:r>
            <a:r>
              <a:rPr lang="en-US" sz="1600" u="sng" dirty="0" err="1"/>
              <a:t>TeV</a:t>
            </a:r>
            <a:r>
              <a:rPr lang="en-US" sz="1600" u="sng" dirty="0"/>
              <a:t>:</a:t>
            </a:r>
          </a:p>
          <a:p>
            <a:endParaRPr lang="en-US" sz="1600" dirty="0"/>
          </a:p>
          <a:p>
            <a:r>
              <a:rPr lang="en-US" sz="1600" dirty="0"/>
              <a:t>total : 0.7 </a:t>
            </a:r>
            <a:r>
              <a:rPr lang="en-US" sz="1600" dirty="0" err="1"/>
              <a:t>fb</a:t>
            </a:r>
            <a:endParaRPr lang="en-US" sz="1600" dirty="0"/>
          </a:p>
          <a:p>
            <a:r>
              <a:rPr lang="en-US" sz="1600" dirty="0" err="1"/>
              <a:t>fiducial</a:t>
            </a:r>
            <a:r>
              <a:rPr lang="en-US" sz="1600" dirty="0"/>
              <a:t> : 0.2 </a:t>
            </a:r>
            <a:r>
              <a:rPr lang="en-US" sz="1600" dirty="0" err="1"/>
              <a:t>fb</a:t>
            </a:r>
            <a:endParaRPr lang="en-US" sz="1600" dirty="0"/>
          </a:p>
          <a:p>
            <a:r>
              <a:rPr lang="en-US" sz="1600" dirty="0"/>
              <a:t>using  </a:t>
            </a:r>
            <a:r>
              <a:rPr lang="en-US" sz="1600" dirty="0" err="1"/>
              <a:t>pt</a:t>
            </a:r>
            <a:r>
              <a:rPr lang="en-US" sz="1600" dirty="0"/>
              <a:t>(</a:t>
            </a:r>
            <a:r>
              <a:rPr lang="en-US" sz="1600" dirty="0" err="1"/>
              <a:t>b,j</a:t>
            </a:r>
            <a:r>
              <a:rPr lang="en-US" sz="1600" dirty="0"/>
              <a:t>)&gt;20 </a:t>
            </a:r>
            <a:r>
              <a:rPr lang="en-US" sz="1600" dirty="0" err="1"/>
              <a:t>GeV</a:t>
            </a:r>
            <a:endParaRPr lang="en-US" sz="1600" dirty="0"/>
          </a:p>
          <a:p>
            <a:r>
              <a:rPr lang="en-US" sz="1600" dirty="0"/>
              <a:t>ΔR(</a:t>
            </a:r>
            <a:r>
              <a:rPr lang="en-US" sz="1600" dirty="0" err="1"/>
              <a:t>j.b</a:t>
            </a:r>
            <a:r>
              <a:rPr lang="en-US" sz="1600" dirty="0"/>
              <a:t>)&gt;0.4</a:t>
            </a:r>
          </a:p>
          <a:p>
            <a:r>
              <a:rPr lang="en-US" sz="1600" dirty="0" err="1"/>
              <a:t>η</a:t>
            </a:r>
            <a:r>
              <a:rPr lang="en-US" sz="1600" dirty="0"/>
              <a:t>(j) &lt;5</a:t>
            </a:r>
          </a:p>
          <a:p>
            <a:r>
              <a:rPr lang="en-US" sz="1600" dirty="0" err="1"/>
              <a:t>η</a:t>
            </a:r>
            <a:r>
              <a:rPr lang="en-US" sz="1600" dirty="0"/>
              <a:t>(b) &lt;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0987" y="2424291"/>
            <a:ext cx="1068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New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Tentative 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Studies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41600" y="5873135"/>
            <a:ext cx="3398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 time for reliable result</a:t>
            </a:r>
          </a:p>
          <a:p>
            <a:r>
              <a:rPr lang="en-US" dirty="0" smtClean="0"/>
              <a:t>(detector, analysis, backgrounds..)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36132" y="6545297"/>
            <a:ext cx="3606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Bruce </a:t>
            </a:r>
            <a:r>
              <a:rPr lang="en-US" sz="1400" dirty="0" err="1" smtClean="0"/>
              <a:t>Mellado</a:t>
            </a:r>
            <a:r>
              <a:rPr lang="en-US" sz="1400" dirty="0" smtClean="0"/>
              <a:t>, </a:t>
            </a:r>
            <a:r>
              <a:rPr lang="en-US" sz="1400" dirty="0" err="1" smtClean="0"/>
              <a:t>Uta</a:t>
            </a:r>
            <a:r>
              <a:rPr lang="en-US" sz="1400" dirty="0" smtClean="0"/>
              <a:t> Klein, Masahiro </a:t>
            </a:r>
            <a:r>
              <a:rPr lang="en-US" sz="1400" dirty="0" err="1" smtClean="0"/>
              <a:t>Khuze</a:t>
            </a:r>
            <a:r>
              <a:rPr lang="en-US" sz="1400" dirty="0" smtClean="0"/>
              <a:t> et 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218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781"/>
            <a:ext cx="7772400" cy="6238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FCC-he Detector (B) – 0.1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460"/>
            <a:ext cx="9144000" cy="4178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07347" y="6512562"/>
            <a:ext cx="122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P.Kostka</a:t>
            </a:r>
            <a:r>
              <a:rPr lang="en-US" sz="1400" dirty="0" smtClean="0"/>
              <a:t> et 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2888" y="5186909"/>
            <a:ext cx="84692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Crab cavities for p instead of dipole magnet for e bend to ensure head on collisions</a:t>
            </a:r>
          </a:p>
          <a:p>
            <a:r>
              <a:rPr lang="en-US" dirty="0" smtClean="0"/>
              <a:t>1000 H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μμ</a:t>
            </a:r>
            <a:r>
              <a:rPr lang="en-US" dirty="0" smtClean="0">
                <a:sym typeface="Wingdings"/>
              </a:rPr>
              <a:t> may call for better </a:t>
            </a:r>
            <a:r>
              <a:rPr lang="en-US" dirty="0" err="1" smtClean="0">
                <a:sym typeface="Wingdings"/>
              </a:rPr>
              <a:t>muon</a:t>
            </a:r>
            <a:r>
              <a:rPr lang="en-US" dirty="0" smtClean="0">
                <a:sym typeface="Wingdings"/>
              </a:rPr>
              <a:t> momentum measurement</a:t>
            </a:r>
          </a:p>
          <a:p>
            <a:r>
              <a:rPr lang="en-US" dirty="0" smtClean="0">
                <a:sym typeface="Wingdings"/>
              </a:rPr>
              <a:t>H HH  4b (and large/low x) call for large acceptance and optimum </a:t>
            </a:r>
            <a:r>
              <a:rPr lang="en-US" dirty="0" err="1" smtClean="0">
                <a:sym typeface="Wingdings"/>
              </a:rPr>
              <a:t>hadr</a:t>
            </a:r>
            <a:r>
              <a:rPr lang="en-US" dirty="0" smtClean="0">
                <a:sym typeface="Wingdings"/>
              </a:rPr>
              <a:t>. E resolution</a:t>
            </a:r>
          </a:p>
          <a:p>
            <a:r>
              <a:rPr lang="en-US" dirty="0" smtClean="0">
                <a:sym typeface="Wingdings"/>
              </a:rPr>
              <a:t>Detector for FCC scales by about </a:t>
            </a:r>
            <a:r>
              <a:rPr lang="en-US" dirty="0" err="1" smtClean="0">
                <a:sym typeface="Wingdings"/>
              </a:rPr>
              <a:t>ln</a:t>
            </a:r>
            <a:r>
              <a:rPr lang="en-US" dirty="0" smtClean="0">
                <a:sym typeface="Wingdings"/>
              </a:rPr>
              <a:t>(50/7) ~2 in </a:t>
            </a:r>
            <a:r>
              <a:rPr lang="en-US" dirty="0" err="1" smtClean="0">
                <a:sym typeface="Wingdings"/>
              </a:rPr>
              <a:t>fwd</a:t>
            </a:r>
            <a:r>
              <a:rPr lang="en-US" dirty="0" smtClean="0">
                <a:sym typeface="Wingdings"/>
              </a:rPr>
              <a:t>, and ~1.3 in </a:t>
            </a:r>
            <a:r>
              <a:rPr lang="en-US" dirty="0" err="1" smtClean="0">
                <a:sym typeface="Wingdings"/>
              </a:rPr>
              <a:t>bwd</a:t>
            </a:r>
            <a:r>
              <a:rPr lang="en-US" dirty="0" smtClean="0">
                <a:sym typeface="Wingdings"/>
              </a:rPr>
              <a:t> direction</a:t>
            </a:r>
          </a:p>
          <a:p>
            <a:r>
              <a:rPr lang="en-US" dirty="0" smtClean="0">
                <a:sym typeface="Wingdings"/>
              </a:rPr>
              <a:t>Full simulation of </a:t>
            </a:r>
            <a:r>
              <a:rPr lang="en-US" dirty="0" err="1" smtClean="0">
                <a:sym typeface="Wingdings"/>
              </a:rPr>
              <a:t>LHeC</a:t>
            </a:r>
            <a:r>
              <a:rPr lang="en-US" dirty="0" smtClean="0">
                <a:sym typeface="Wingdings"/>
              </a:rPr>
              <a:t> and FCC-he detectors vital for H and H-HH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301" y="109800"/>
            <a:ext cx="6195480" cy="72666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Deep Inelastic Scattering [eh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32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sym typeface="Wingdings"/>
              </a:rPr>
              <a:t>e’X</a:t>
            </a:r>
            <a:r>
              <a:rPr lang="en-US" sz="3200" dirty="0" smtClean="0">
                <a:solidFill>
                  <a:srgbClr val="0000FF"/>
                </a:solidFill>
                <a:sym typeface="Wingdings"/>
              </a:rPr>
              <a:t>]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91" y="1001302"/>
            <a:ext cx="2297808" cy="2112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2760" y="816636"/>
            <a:ext cx="53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e</a:t>
            </a:r>
            <a:r>
              <a:rPr lang="en-US" b="1" baseline="30000" dirty="0" err="1" smtClean="0">
                <a:solidFill>
                  <a:srgbClr val="0000FF"/>
                </a:solidFill>
              </a:rPr>
              <a:t>+</a:t>
            </a:r>
            <a:r>
              <a:rPr lang="en-US" b="1" dirty="0" err="1" smtClean="0">
                <a:solidFill>
                  <a:srgbClr val="0000FF"/>
                </a:solidFill>
              </a:rPr>
              <a:t>e</a:t>
            </a:r>
            <a:r>
              <a:rPr lang="en-US" b="1" baseline="30000" dirty="0" smtClean="0">
                <a:solidFill>
                  <a:srgbClr val="0000FF"/>
                </a:solidFill>
              </a:rPr>
              <a:t>-</a:t>
            </a:r>
            <a:endParaRPr 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8035" y="3298469"/>
            <a:ext cx="43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hh</a:t>
            </a:r>
            <a:endParaRPr 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236" y="2104658"/>
            <a:ext cx="70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eh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1497986" y="1222601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878044" y="2929137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454062"/>
              </p:ext>
            </p:extLst>
          </p:nvPr>
        </p:nvGraphicFramePr>
        <p:xfrm>
          <a:off x="3295181" y="1211891"/>
          <a:ext cx="1405783" cy="2099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4" imgW="927100" imgH="1384300" progId="Equation.3">
                  <p:embed/>
                </p:oleObj>
              </mc:Choice>
              <mc:Fallback>
                <p:oleObj name="Equation" r:id="rId4" imgW="927100" imgH="1384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95181" y="1211891"/>
                        <a:ext cx="1405783" cy="2099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3949" y="3912261"/>
            <a:ext cx="4765089" cy="23083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Parton momentum fixed by electron kinematics</a:t>
            </a:r>
          </a:p>
          <a:p>
            <a:endParaRPr lang="en-US" sz="1600" dirty="0"/>
          </a:p>
          <a:p>
            <a:r>
              <a:rPr lang="en-US" sz="1600" dirty="0" smtClean="0"/>
              <a:t>Incl. NC (</a:t>
            </a:r>
            <a:r>
              <a:rPr lang="en-US" sz="1600" dirty="0" err="1" smtClean="0"/>
              <a:t>γ,Z</a:t>
            </a:r>
            <a:r>
              <a:rPr lang="en-US" sz="1600" dirty="0" smtClean="0"/>
              <a:t>) and CC (W</a:t>
            </a:r>
            <a:r>
              <a:rPr lang="en-US" sz="1600" baseline="30000" dirty="0" smtClean="0"/>
              <a:t>±</a:t>
            </a:r>
            <a:r>
              <a:rPr lang="en-US" sz="1600" dirty="0" smtClean="0"/>
              <a:t>) independent of </a:t>
            </a:r>
            <a:r>
              <a:rPr lang="en-US" sz="1600" dirty="0" err="1" smtClean="0"/>
              <a:t>hadronisation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Rigorous theory: Operator expansion (</a:t>
            </a:r>
            <a:r>
              <a:rPr lang="en-US" sz="1600" dirty="0" err="1" smtClean="0"/>
              <a:t>lightcone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r>
              <a:rPr lang="en-US" sz="1600" dirty="0" smtClean="0"/>
              <a:t>Parton momentum distributions to be measured in DIS</a:t>
            </a:r>
          </a:p>
          <a:p>
            <a:endParaRPr lang="en-US" sz="1600" dirty="0"/>
          </a:p>
          <a:p>
            <a:r>
              <a:rPr lang="en-US" sz="1600" dirty="0" smtClean="0"/>
              <a:t>Collider- HERA: </a:t>
            </a:r>
            <a:r>
              <a:rPr lang="en-US" sz="1600" dirty="0" err="1" smtClean="0"/>
              <a:t>y</a:t>
            </a:r>
            <a:r>
              <a:rPr lang="en-US" sz="1600" baseline="-25000" dirty="0" err="1" smtClean="0"/>
              <a:t>h</a:t>
            </a:r>
            <a:r>
              <a:rPr lang="en-US" sz="1600" dirty="0" smtClean="0"/>
              <a:t>=y</a:t>
            </a:r>
            <a:r>
              <a:rPr lang="en-US" sz="1600" baseline="-25000" dirty="0" smtClean="0"/>
              <a:t>e </a:t>
            </a:r>
            <a:r>
              <a:rPr lang="en-US" sz="1600" dirty="0" smtClean="0"/>
              <a:t>: Redundant kinematics</a:t>
            </a:r>
            <a:endParaRPr lang="en-US" sz="1600" baseline="-25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414833" y="1001302"/>
            <a:ext cx="3437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HERA-</a:t>
            </a:r>
            <a:r>
              <a:rPr lang="en-US" sz="1600" dirty="0" err="1" smtClean="0"/>
              <a:t>LHeC</a:t>
            </a:r>
            <a:r>
              <a:rPr lang="en-US" sz="1600" dirty="0" smtClean="0"/>
              <a:t>-FCC-eh: finest microscopes</a:t>
            </a:r>
          </a:p>
          <a:p>
            <a:r>
              <a:rPr lang="en-US" sz="1600" dirty="0" smtClean="0"/>
              <a:t>with resolution varying like 1/</a:t>
            </a:r>
            <a:r>
              <a:rPr lang="en-US" sz="1600" dirty="0"/>
              <a:t>√Q</a:t>
            </a:r>
            <a:r>
              <a:rPr lang="en-US" sz="1600" baseline="30000" dirty="0"/>
              <a:t>2</a:t>
            </a:r>
            <a:r>
              <a:rPr lang="en-US" sz="1600" dirty="0"/>
              <a:t> </a:t>
            </a:r>
          </a:p>
          <a:p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726494" y="2558658"/>
            <a:ext cx="546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pple Chancery"/>
                <a:cs typeface="Apple Chancery"/>
              </a:rPr>
              <a:t>X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pple Chancery"/>
              <a:cs typeface="Apple Chancery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10" y="1612649"/>
            <a:ext cx="3297152" cy="49429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22833" y="6472800"/>
            <a:ext cx="186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lectromagnetic radius 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34667" y="2289324"/>
            <a:ext cx="1404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Finite p Radius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209" y="290842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Quarks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19494" y="3496762"/>
            <a:ext cx="987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Quark</a:t>
            </a:r>
          </a:p>
          <a:p>
            <a:r>
              <a:rPr lang="en-US" sz="1600" dirty="0" smtClean="0">
                <a:solidFill>
                  <a:srgbClr val="000090"/>
                </a:solidFill>
              </a:rPr>
              <a:t>Gluon</a:t>
            </a:r>
          </a:p>
          <a:p>
            <a:r>
              <a:rPr lang="en-US" sz="1600" dirty="0" smtClean="0">
                <a:solidFill>
                  <a:srgbClr val="000090"/>
                </a:solidFill>
              </a:rPr>
              <a:t>Dynamics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07074" y="522251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?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08108" y="2558658"/>
            <a:ext cx="72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Stanford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239766" y="306181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SLAC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398382" y="3410680"/>
            <a:ext cx="508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FNAL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607282" y="3912261"/>
            <a:ext cx="524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CERN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024245" y="4711691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HERA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503210" y="5130181"/>
            <a:ext cx="503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LHeC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843781" y="5734948"/>
            <a:ext cx="624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FCC-he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7304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539"/>
            <a:ext cx="7772400" cy="53474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DRAFT - Structure of further work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18550"/>
              </p:ext>
            </p:extLst>
          </p:nvPr>
        </p:nvGraphicFramePr>
        <p:xfrm>
          <a:off x="398691" y="991929"/>
          <a:ext cx="8461060" cy="2382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212"/>
                <a:gridCol w="1692212"/>
                <a:gridCol w="1692212"/>
                <a:gridCol w="1692212"/>
                <a:gridCol w="16922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Testfacility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Accelerator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Infrastructure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Higgs</a:t>
                      </a:r>
                    </a:p>
                    <a:p>
                      <a:r>
                        <a:rPr lang="en-US" dirty="0" smtClean="0"/>
                        <a:t>Top</a:t>
                      </a:r>
                    </a:p>
                    <a:p>
                      <a:r>
                        <a:rPr lang="en-US" dirty="0" smtClean="0"/>
                        <a:t>LHC-</a:t>
                      </a:r>
                      <a:r>
                        <a:rPr lang="en-US" dirty="0" err="1" smtClean="0"/>
                        <a:t>LHeC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eA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Low </a:t>
                      </a:r>
                      <a:r>
                        <a:rPr lang="en-US" dirty="0" err="1" smtClean="0"/>
                        <a:t>x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Theory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Simulation</a:t>
                      </a:r>
                    </a:p>
                    <a:p>
                      <a:r>
                        <a:rPr lang="en-US" dirty="0" smtClean="0"/>
                        <a:t>Design</a:t>
                      </a:r>
                    </a:p>
                    <a:p>
                      <a:r>
                        <a:rPr lang="en-US" dirty="0" smtClean="0"/>
                        <a:t>Taggers</a:t>
                      </a:r>
                    </a:p>
                    <a:p>
                      <a:r>
                        <a:rPr lang="en-US" dirty="0" smtClean="0"/>
                        <a:t>Collaboration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Cavcryo</a:t>
                      </a:r>
                      <a:r>
                        <a:rPr lang="en-US" baseline="0" dirty="0" smtClean="0"/>
                        <a:t> module</a:t>
                      </a:r>
                    </a:p>
                    <a:p>
                      <a:r>
                        <a:rPr lang="en-US" baseline="0" dirty="0" smtClean="0"/>
                        <a:t>Magnets</a:t>
                      </a:r>
                    </a:p>
                    <a:p>
                      <a:r>
                        <a:rPr lang="en-US" baseline="0" dirty="0" smtClean="0"/>
                        <a:t>Source</a:t>
                      </a:r>
                    </a:p>
                    <a:p>
                      <a:r>
                        <a:rPr lang="en-US" baseline="0" dirty="0" smtClean="0"/>
                        <a:t>Optics</a:t>
                      </a:r>
                    </a:p>
                    <a:p>
                      <a:r>
                        <a:rPr lang="en-US" baseline="0" dirty="0" smtClean="0"/>
                        <a:t>Operation</a:t>
                      </a:r>
                    </a:p>
                    <a:p>
                      <a:r>
                        <a:rPr lang="en-US" baseline="0" dirty="0" smtClean="0"/>
                        <a:t>Coordination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Optimisation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Optics</a:t>
                      </a:r>
                    </a:p>
                    <a:p>
                      <a:r>
                        <a:rPr lang="en-US" dirty="0" smtClean="0"/>
                        <a:t>IR</a:t>
                      </a:r>
                    </a:p>
                    <a:p>
                      <a:r>
                        <a:rPr lang="en-US" dirty="0" smtClean="0"/>
                        <a:t>Q1,2</a:t>
                      </a:r>
                    </a:p>
                    <a:p>
                      <a:r>
                        <a:rPr lang="en-US" dirty="0" err="1" smtClean="0"/>
                        <a:t>Pipe+Vacuum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Positrons</a:t>
                      </a:r>
                    </a:p>
                    <a:p>
                      <a:r>
                        <a:rPr lang="en-US" dirty="0" smtClean="0"/>
                        <a:t>Deuterons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Installation</a:t>
                      </a:r>
                    </a:p>
                    <a:p>
                      <a:r>
                        <a:rPr lang="en-US" dirty="0" smtClean="0"/>
                        <a:t>CE</a:t>
                      </a:r>
                    </a:p>
                    <a:p>
                      <a:r>
                        <a:rPr lang="en-US" dirty="0" smtClean="0"/>
                        <a:t>Resources</a:t>
                      </a:r>
                    </a:p>
                    <a:p>
                      <a:r>
                        <a:rPr lang="en-US" dirty="0" smtClean="0"/>
                        <a:t>Conferences</a:t>
                      </a:r>
                    </a:p>
                    <a:p>
                      <a:r>
                        <a:rPr lang="en-US" dirty="0" smtClean="0"/>
                        <a:t>Outreach</a:t>
                      </a:r>
                    </a:p>
                    <a:p>
                      <a:r>
                        <a:rPr lang="en-US" dirty="0" smtClean="0"/>
                        <a:t>Relations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7600" y="3628828"/>
            <a:ext cx="713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December, CERN called a </a:t>
            </a:r>
            <a:r>
              <a:rPr lang="en-US" b="1" dirty="0" smtClean="0"/>
              <a:t>coordination group </a:t>
            </a:r>
            <a:r>
              <a:rPr lang="en-US" dirty="0" smtClean="0"/>
              <a:t>with a 4 years mandate: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16624" y="4229044"/>
            <a:ext cx="5140984" cy="2308324"/>
          </a:xfrm>
          <a:prstGeom prst="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The group has the task to coordinate the study of the scientific potential </a:t>
            </a:r>
            <a:endParaRPr lang="en-US" sz="1200" dirty="0" smtClean="0"/>
          </a:p>
          <a:p>
            <a:r>
              <a:rPr lang="en-US" sz="1200" dirty="0" smtClean="0"/>
              <a:t>and </a:t>
            </a:r>
            <a:r>
              <a:rPr lang="en-US" sz="1200" dirty="0"/>
              <a:t>possible technical </a:t>
            </a:r>
            <a:r>
              <a:rPr lang="en-US" sz="1200" dirty="0" err="1"/>
              <a:t>realisation</a:t>
            </a:r>
            <a:r>
              <a:rPr lang="en-US" sz="1200" dirty="0"/>
              <a:t> of an </a:t>
            </a:r>
            <a:r>
              <a:rPr lang="en-US" sz="1200" dirty="0" err="1"/>
              <a:t>ep</a:t>
            </a:r>
            <a:r>
              <a:rPr lang="en-US" sz="1200" dirty="0"/>
              <a:t>/</a:t>
            </a:r>
            <a:r>
              <a:rPr lang="en-US" sz="1200" dirty="0" err="1"/>
              <a:t>eA</a:t>
            </a:r>
            <a:r>
              <a:rPr lang="en-US" sz="1200" dirty="0"/>
              <a:t> collider and the associated </a:t>
            </a:r>
            <a:endParaRPr lang="en-US" sz="1200" dirty="0" smtClean="0"/>
          </a:p>
          <a:p>
            <a:r>
              <a:rPr lang="en-US" sz="1200" dirty="0" smtClean="0"/>
              <a:t>detectors </a:t>
            </a:r>
            <a:r>
              <a:rPr lang="en-US" sz="1200" dirty="0"/>
              <a:t>at CERN, with the LHC and the </a:t>
            </a:r>
            <a:r>
              <a:rPr lang="en-US" sz="1200" dirty="0" smtClean="0"/>
              <a:t>FCC, </a:t>
            </a:r>
            <a:r>
              <a:rPr lang="en-US" sz="1200" dirty="0"/>
              <a:t>over the next four years</a:t>
            </a:r>
            <a:r>
              <a:rPr lang="en-US" sz="1200" dirty="0" smtClean="0"/>
              <a:t>. It </a:t>
            </a:r>
            <a:endParaRPr lang="en-GB" sz="1200" dirty="0"/>
          </a:p>
          <a:p>
            <a:r>
              <a:rPr lang="en-US" sz="1200" dirty="0" smtClean="0"/>
              <a:t>also </a:t>
            </a:r>
            <a:r>
              <a:rPr lang="en-US" sz="1200" dirty="0"/>
              <a:t>should coordinate the design of an ERL test facility at CERN as part </a:t>
            </a:r>
            <a:r>
              <a:rPr lang="en-US" sz="1200" dirty="0" smtClean="0"/>
              <a:t>of the</a:t>
            </a:r>
          </a:p>
          <a:p>
            <a:r>
              <a:rPr lang="en-US" sz="1200" dirty="0" smtClean="0"/>
              <a:t>preparations </a:t>
            </a:r>
            <a:r>
              <a:rPr lang="en-US" sz="1200" dirty="0"/>
              <a:t>for a larger energy electron accelerator employing ERL techniques.</a:t>
            </a:r>
            <a:endParaRPr lang="en-GB" sz="1200" dirty="0"/>
          </a:p>
          <a:p>
            <a:r>
              <a:rPr lang="en-US" sz="1200" dirty="0"/>
              <a:t> </a:t>
            </a:r>
            <a:endParaRPr lang="en-GB" sz="1200" dirty="0"/>
          </a:p>
          <a:p>
            <a:r>
              <a:rPr lang="en-US" sz="1200" dirty="0"/>
              <a:t>The group will cooperate with CERN and an International Advisory </a:t>
            </a:r>
            <a:r>
              <a:rPr lang="en-US" sz="1200" dirty="0" smtClean="0"/>
              <a:t>Committee, </a:t>
            </a:r>
          </a:p>
          <a:p>
            <a:r>
              <a:rPr lang="en-US" sz="1200" dirty="0" smtClean="0"/>
              <a:t>chaired </a:t>
            </a:r>
            <a:r>
              <a:rPr lang="en-US" sz="1200" dirty="0"/>
              <a:t>by the emeritus DG of CERN, Professor </a:t>
            </a:r>
            <a:r>
              <a:rPr lang="en-US" sz="1200" dirty="0" err="1"/>
              <a:t>Herwig</a:t>
            </a:r>
            <a:r>
              <a:rPr lang="en-US" sz="1200" dirty="0"/>
              <a:t> </a:t>
            </a:r>
            <a:r>
              <a:rPr lang="en-US" sz="1200" dirty="0" err="1"/>
              <a:t>Schopper</a:t>
            </a:r>
            <a:r>
              <a:rPr lang="en-US" sz="1200" dirty="0"/>
              <a:t>, who also </a:t>
            </a:r>
            <a:endParaRPr lang="en-US" sz="1200" dirty="0" smtClean="0"/>
          </a:p>
          <a:p>
            <a:r>
              <a:rPr lang="en-US" sz="1200" dirty="0" smtClean="0"/>
              <a:t>advises </a:t>
            </a:r>
            <a:r>
              <a:rPr lang="en-US" sz="1200" dirty="0"/>
              <a:t>the CERN </a:t>
            </a:r>
            <a:r>
              <a:rPr lang="en-US" sz="1200" dirty="0" smtClean="0"/>
              <a:t>directorate.</a:t>
            </a:r>
            <a:r>
              <a:rPr lang="en-GB" sz="1200" dirty="0"/>
              <a:t> </a:t>
            </a:r>
            <a:r>
              <a:rPr lang="en-US" sz="1200" dirty="0" smtClean="0"/>
              <a:t>The </a:t>
            </a:r>
            <a:r>
              <a:rPr lang="en-US" sz="1200" dirty="0"/>
              <a:t>Coordination Group is asked to represent </a:t>
            </a:r>
            <a:endParaRPr lang="en-US" sz="1200" dirty="0" smtClean="0"/>
          </a:p>
          <a:p>
            <a:r>
              <a:rPr lang="en-US" sz="1200" dirty="0" smtClean="0"/>
              <a:t>the </a:t>
            </a:r>
            <a:r>
              <a:rPr lang="en-US" sz="1200" dirty="0" err="1"/>
              <a:t>ep</a:t>
            </a:r>
            <a:r>
              <a:rPr lang="en-US" sz="1200" dirty="0"/>
              <a:t>/</a:t>
            </a:r>
            <a:r>
              <a:rPr lang="en-US" sz="1200" dirty="0" err="1"/>
              <a:t>eA</a:t>
            </a:r>
            <a:r>
              <a:rPr lang="en-US" sz="1200" dirty="0"/>
              <a:t> collider development towards CERN, its committees and the </a:t>
            </a:r>
            <a:endParaRPr lang="en-US" sz="1200" dirty="0" smtClean="0"/>
          </a:p>
          <a:p>
            <a:r>
              <a:rPr lang="en-US" sz="1200" dirty="0" smtClean="0"/>
              <a:t>international </a:t>
            </a:r>
            <a:r>
              <a:rPr lang="en-US" sz="1200" dirty="0"/>
              <a:t>community. The currently tentative composition is listed </a:t>
            </a:r>
            <a:r>
              <a:rPr lang="en-US" sz="1200" i="1" dirty="0" smtClean="0"/>
              <a:t>left</a:t>
            </a:r>
            <a:r>
              <a:rPr lang="en-US" sz="1200" dirty="0" smtClean="0"/>
              <a:t>.</a:t>
            </a:r>
            <a:endParaRPr lang="en-GB" sz="1200" dirty="0"/>
          </a:p>
          <a:p>
            <a:r>
              <a:rPr lang="en-US" sz="1200" dirty="0"/>
              <a:t>CERN has asked Max Klein to chair and Oliver </a:t>
            </a:r>
            <a:r>
              <a:rPr lang="en-US" sz="1200" dirty="0" err="1" smtClean="0"/>
              <a:t>Brüning</a:t>
            </a:r>
            <a:r>
              <a:rPr lang="en-US" sz="1200" dirty="0" smtClean="0"/>
              <a:t> </a:t>
            </a:r>
            <a:r>
              <a:rPr lang="en-US" sz="1200" dirty="0"/>
              <a:t>to co-chair this activity</a:t>
            </a:r>
            <a:r>
              <a:rPr lang="en-GB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2158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0079" y="1357996"/>
            <a:ext cx="8465892" cy="45243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2014: Higgs, … Physics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 Validate Configuration of </a:t>
            </a:r>
            <a:r>
              <a:rPr lang="en-US" dirty="0" err="1" smtClean="0"/>
              <a:t>LHeC</a:t>
            </a:r>
            <a:r>
              <a:rPr lang="en-US" dirty="0" smtClean="0"/>
              <a:t> for 10</a:t>
            </a:r>
            <a:r>
              <a:rPr lang="en-US" baseline="30000" dirty="0" smtClean="0"/>
              <a:t>34</a:t>
            </a:r>
            <a:r>
              <a:rPr lang="en-US" dirty="0" smtClean="0"/>
              <a:t>, Footprint</a:t>
            </a:r>
            <a:endParaRPr lang="en-US" baseline="30000" dirty="0" smtClean="0"/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/>
              <a:t> </a:t>
            </a:r>
            <a:r>
              <a:rPr lang="en-US" dirty="0" smtClean="0"/>
              <a:t>   Front-end simulation of the ERL</a:t>
            </a:r>
          </a:p>
          <a:p>
            <a:r>
              <a:rPr lang="en-US" dirty="0"/>
              <a:t> </a:t>
            </a:r>
            <a:r>
              <a:rPr lang="en-US" dirty="0" smtClean="0"/>
              <a:t>          Detailed p beam dynamics studies with complete integration into HL LHC</a:t>
            </a:r>
          </a:p>
          <a:p>
            <a:r>
              <a:rPr lang="en-US" dirty="0"/>
              <a:t> </a:t>
            </a:r>
            <a:r>
              <a:rPr lang="en-US" dirty="0" smtClean="0"/>
              <a:t>          Detector-IR integration for 10</a:t>
            </a:r>
            <a:r>
              <a:rPr lang="en-US" baseline="30000" dirty="0" smtClean="0"/>
              <a:t>34</a:t>
            </a:r>
          </a:p>
          <a:p>
            <a:r>
              <a:rPr lang="en-US" dirty="0"/>
              <a:t> </a:t>
            </a:r>
            <a:r>
              <a:rPr lang="en-US" dirty="0" smtClean="0"/>
              <a:t>          Detector Simulation for more realistic physics simulation studies</a:t>
            </a:r>
          </a:p>
          <a:p>
            <a:r>
              <a:rPr lang="en-US" dirty="0"/>
              <a:t> </a:t>
            </a:r>
            <a:r>
              <a:rPr lang="en-US" dirty="0" smtClean="0"/>
              <a:t>          Collaboration agreements, for RF: 802 MHz Cavity-</a:t>
            </a:r>
            <a:r>
              <a:rPr lang="en-US" dirty="0" err="1" smtClean="0"/>
              <a:t>Cryo</a:t>
            </a:r>
            <a:r>
              <a:rPr lang="en-US" dirty="0" smtClean="0"/>
              <a:t> Module, warm magnets..</a:t>
            </a:r>
          </a:p>
          <a:p>
            <a:endParaRPr lang="en-US" dirty="0"/>
          </a:p>
          <a:p>
            <a:r>
              <a:rPr lang="en-US" dirty="0" smtClean="0"/>
              <a:t>2015: March: FCC Workshop</a:t>
            </a:r>
          </a:p>
          <a:p>
            <a:r>
              <a:rPr lang="en-US" dirty="0"/>
              <a:t> </a:t>
            </a:r>
            <a:r>
              <a:rPr lang="en-US" dirty="0" smtClean="0"/>
              <a:t>              ‘he’ Physics in the ‘</a:t>
            </a:r>
            <a:r>
              <a:rPr lang="en-US" dirty="0" err="1" smtClean="0"/>
              <a:t>hh</a:t>
            </a:r>
            <a:r>
              <a:rPr lang="en-US" dirty="0" smtClean="0"/>
              <a:t>’ (LHC/FCC) and ‘</a:t>
            </a:r>
            <a:r>
              <a:rPr lang="en-US" dirty="0" err="1" smtClean="0"/>
              <a:t>ee</a:t>
            </a:r>
            <a:r>
              <a:rPr lang="en-US" dirty="0" smtClean="0"/>
              <a:t>’ (FCC, LC) context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ERL integration with HL-LHC and FCC-</a:t>
            </a:r>
            <a:r>
              <a:rPr lang="en-US" dirty="0" err="1" smtClean="0"/>
              <a:t>hh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ERL </a:t>
            </a:r>
            <a:r>
              <a:rPr lang="en-US" dirty="0" err="1" smtClean="0"/>
              <a:t>Testfacility</a:t>
            </a:r>
            <a:r>
              <a:rPr lang="en-US" dirty="0" smtClean="0"/>
              <a:t> as FCC-</a:t>
            </a:r>
            <a:r>
              <a:rPr lang="en-US" dirty="0" err="1" smtClean="0"/>
              <a:t>ee</a:t>
            </a:r>
            <a:r>
              <a:rPr lang="en-US" dirty="0" smtClean="0"/>
              <a:t> injector</a:t>
            </a:r>
          </a:p>
          <a:p>
            <a:r>
              <a:rPr lang="en-US" dirty="0"/>
              <a:t> </a:t>
            </a:r>
            <a:r>
              <a:rPr lang="en-US" dirty="0" smtClean="0"/>
              <a:t>              Detector design and IR (LR and RR)</a:t>
            </a:r>
          </a:p>
          <a:p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/>
              <a:t> </a:t>
            </a:r>
            <a:r>
              <a:rPr lang="en-US" dirty="0" smtClean="0"/>
              <a:t> Design of the </a:t>
            </a:r>
            <a:r>
              <a:rPr lang="en-US" dirty="0" err="1" smtClean="0"/>
              <a:t>Testfacility</a:t>
            </a:r>
            <a:r>
              <a:rPr lang="en-US" dirty="0" smtClean="0"/>
              <a:t>, including its applications</a:t>
            </a:r>
            <a:endParaRPr lang="en-US" dirty="0"/>
          </a:p>
          <a:p>
            <a:r>
              <a:rPr lang="en-US" dirty="0" smtClean="0"/>
              <a:t>            Further development of International Detector Collaboration …</a:t>
            </a:r>
          </a:p>
          <a:p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Your input and collaboration is vital – please contact us (Physics, Detector, Accelerator)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86429" y="434508"/>
            <a:ext cx="7772400" cy="909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Important Milestones for the first FCC Phase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40079" y="6097360"/>
            <a:ext cx="8501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Draft as discussed in yesterdays breakout session and to be further developed. Demanding program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3723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488"/>
            <a:ext cx="7772400" cy="62389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Summary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2318" y="960291"/>
            <a:ext cx="7137891" cy="5509201"/>
          </a:xfrm>
          <a:prstGeom prst="rect">
            <a:avLst/>
          </a:prstGeom>
          <a:solidFill>
            <a:srgbClr val="008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LHeC</a:t>
            </a:r>
            <a:r>
              <a:rPr lang="en-US" sz="1600" dirty="0" smtClean="0"/>
              <a:t> and FCC-he will be the worlds cleanest, high resolution microscopes.</a:t>
            </a:r>
          </a:p>
          <a:p>
            <a:endParaRPr lang="en-US" sz="1600" dirty="0"/>
          </a:p>
          <a:p>
            <a:r>
              <a:rPr lang="en-US" sz="1600" dirty="0" smtClean="0"/>
              <a:t>They have a huge potential for discovery (QCD, BSM, Higgs), for novel phenomena</a:t>
            </a:r>
          </a:p>
          <a:p>
            <a:r>
              <a:rPr lang="en-US" sz="1600" dirty="0" smtClean="0"/>
              <a:t>(non-standard </a:t>
            </a:r>
            <a:r>
              <a:rPr lang="en-US" sz="1600" dirty="0" err="1" smtClean="0"/>
              <a:t>partons</a:t>
            </a:r>
            <a:r>
              <a:rPr lang="en-US" sz="1600" dirty="0" smtClean="0"/>
              <a:t>, neutron, nuclear, photon, </a:t>
            </a:r>
            <a:r>
              <a:rPr lang="en-US" sz="1600" dirty="0" err="1" smtClean="0"/>
              <a:t>pomeron</a:t>
            </a:r>
            <a:r>
              <a:rPr lang="en-US" sz="1600" dirty="0" smtClean="0"/>
              <a:t> structure..) and</a:t>
            </a:r>
          </a:p>
          <a:p>
            <a:r>
              <a:rPr lang="en-US" sz="1600" dirty="0" smtClean="0"/>
              <a:t>for measurements of unprecedented reach and precision (couplings..)</a:t>
            </a:r>
          </a:p>
          <a:p>
            <a:endParaRPr lang="en-US" sz="1600" dirty="0"/>
          </a:p>
          <a:p>
            <a:r>
              <a:rPr lang="en-US" sz="1600" dirty="0" smtClean="0"/>
              <a:t>Only the </a:t>
            </a:r>
            <a:r>
              <a:rPr lang="en-US" sz="1600" dirty="0" err="1" smtClean="0"/>
              <a:t>LHeC</a:t>
            </a:r>
            <a:r>
              <a:rPr lang="en-US" sz="1600" dirty="0" smtClean="0"/>
              <a:t> and subsequently the FCC-he will be able to completely resolve</a:t>
            </a:r>
          </a:p>
          <a:p>
            <a:r>
              <a:rPr lang="en-US" sz="1600" dirty="0" smtClean="0"/>
              <a:t>the </a:t>
            </a:r>
            <a:r>
              <a:rPr lang="en-US" sz="1600" dirty="0" err="1" smtClean="0"/>
              <a:t>partonic</a:t>
            </a:r>
            <a:r>
              <a:rPr lang="en-US" sz="1600" dirty="0" smtClean="0"/>
              <a:t> structure of the nucleon and map </a:t>
            </a:r>
            <a:r>
              <a:rPr lang="en-US" sz="1600" dirty="0" err="1" smtClean="0"/>
              <a:t>xg</a:t>
            </a:r>
            <a:r>
              <a:rPr lang="en-US" sz="1600" dirty="0" smtClean="0"/>
              <a:t> for 6 orders of magnitude in x.</a:t>
            </a:r>
          </a:p>
          <a:p>
            <a:r>
              <a:rPr lang="en-US" sz="1600" dirty="0" smtClean="0"/>
              <a:t>This eventually will break DGLAP and affect the physics of the FCC-</a:t>
            </a:r>
            <a:r>
              <a:rPr lang="en-US" sz="1600" dirty="0" err="1" smtClean="0"/>
              <a:t>hh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err="1" smtClean="0"/>
              <a:t>TeV</a:t>
            </a:r>
            <a:r>
              <a:rPr lang="en-US" sz="1600" dirty="0" smtClean="0"/>
              <a:t> energy, high luminosity, </a:t>
            </a:r>
            <a:r>
              <a:rPr lang="en-US" sz="1600" dirty="0" err="1" smtClean="0"/>
              <a:t>polarised</a:t>
            </a:r>
            <a:r>
              <a:rPr lang="en-US" sz="1600" dirty="0" smtClean="0"/>
              <a:t> </a:t>
            </a:r>
            <a:r>
              <a:rPr lang="en-US" sz="1600" dirty="0" err="1" smtClean="0"/>
              <a:t>ep</a:t>
            </a:r>
            <a:r>
              <a:rPr lang="en-US" sz="1600" dirty="0" smtClean="0"/>
              <a:t> scattering has a unique potential</a:t>
            </a:r>
          </a:p>
          <a:p>
            <a:r>
              <a:rPr lang="en-US" sz="1600" dirty="0" smtClean="0"/>
              <a:t>for precision Higgs physics (200-1000 </a:t>
            </a:r>
            <a:r>
              <a:rPr lang="en-US" sz="1600" dirty="0" err="1" smtClean="0"/>
              <a:t>fb</a:t>
            </a:r>
            <a:r>
              <a:rPr lang="en-US" sz="1600" dirty="0" smtClean="0"/>
              <a:t>) and to access rare H processes.</a:t>
            </a:r>
          </a:p>
          <a:p>
            <a:endParaRPr lang="en-US" sz="1600" dirty="0"/>
          </a:p>
          <a:p>
            <a:r>
              <a:rPr lang="en-US" sz="1600" dirty="0" smtClean="0"/>
              <a:t>By its size and ambition, </a:t>
            </a:r>
            <a:r>
              <a:rPr lang="en-US" sz="1600" dirty="0" err="1" smtClean="0"/>
              <a:t>ep</a:t>
            </a:r>
            <a:r>
              <a:rPr lang="en-US" sz="1600" dirty="0" smtClean="0"/>
              <a:t> is not in competition with the HEP flagship projects,</a:t>
            </a:r>
          </a:p>
          <a:p>
            <a:r>
              <a:rPr lang="en-US" sz="1600" dirty="0"/>
              <a:t>b</a:t>
            </a:r>
            <a:r>
              <a:rPr lang="en-US" sz="1600" dirty="0" smtClean="0"/>
              <a:t>ut compliments</a:t>
            </a:r>
            <a:r>
              <a:rPr lang="en-US" sz="1600" dirty="0"/>
              <a:t> </a:t>
            </a:r>
            <a:r>
              <a:rPr lang="en-US" sz="1600" dirty="0" smtClean="0"/>
              <a:t>these, as is evident from the PDF-H and -BSM relation.</a:t>
            </a:r>
          </a:p>
          <a:p>
            <a:endParaRPr lang="en-US" sz="1600" dirty="0"/>
          </a:p>
          <a:p>
            <a:r>
              <a:rPr lang="en-US" sz="1600" dirty="0" smtClean="0"/>
              <a:t>Understanding the multi-</a:t>
            </a:r>
            <a:r>
              <a:rPr lang="en-US" sz="1600" dirty="0" err="1" smtClean="0"/>
              <a:t>TeV</a:t>
            </a:r>
            <a:r>
              <a:rPr lang="en-US" sz="1600" dirty="0" smtClean="0"/>
              <a:t> energy scale and the development of DIS require</a:t>
            </a:r>
          </a:p>
          <a:p>
            <a:r>
              <a:rPr lang="en-US" sz="1600" dirty="0" smtClean="0"/>
              <a:t> a </a:t>
            </a:r>
            <a:r>
              <a:rPr lang="en-US" sz="1600" dirty="0" err="1" smtClean="0"/>
              <a:t>TeV</a:t>
            </a:r>
            <a:r>
              <a:rPr lang="en-US" sz="1600" dirty="0" smtClean="0"/>
              <a:t> energy he-collider, for which the LHC and FCC at CERN provide unique bases.</a:t>
            </a:r>
          </a:p>
          <a:p>
            <a:endParaRPr lang="en-US" sz="1600" dirty="0" smtClean="0"/>
          </a:p>
          <a:p>
            <a:r>
              <a:rPr lang="en-US" sz="1600" dirty="0" smtClean="0"/>
              <a:t>For the electron beam, there are two options under consideration, and for </a:t>
            </a:r>
          </a:p>
          <a:p>
            <a:r>
              <a:rPr lang="en-US" sz="1600" dirty="0" smtClean="0"/>
              <a:t>both the ERL is vital to develop. A crucial next step is related to the ERL </a:t>
            </a:r>
            <a:r>
              <a:rPr lang="en-US" sz="1600" dirty="0" err="1" smtClean="0"/>
              <a:t>testfacility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at CERN which has a multitude of possible applications</a:t>
            </a:r>
            <a:r>
              <a:rPr lang="en-US" sz="1600" dirty="0"/>
              <a:t> </a:t>
            </a:r>
            <a:r>
              <a:rPr lang="en-US" sz="1600" dirty="0" smtClean="0"/>
              <a:t>of international interest.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1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301" y="109800"/>
            <a:ext cx="6195480" cy="72666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Deep Inelastic Scattering [eh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32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sym typeface="Wingdings"/>
              </a:rPr>
              <a:t>e’X</a:t>
            </a:r>
            <a:r>
              <a:rPr lang="en-US" sz="3200" dirty="0" smtClean="0">
                <a:solidFill>
                  <a:srgbClr val="0000FF"/>
                </a:solidFill>
                <a:sym typeface="Wingdings"/>
              </a:rPr>
              <a:t>]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91" y="1001302"/>
            <a:ext cx="2297808" cy="2112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2760" y="816636"/>
            <a:ext cx="53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e</a:t>
            </a:r>
            <a:r>
              <a:rPr lang="en-US" b="1" baseline="30000" dirty="0" err="1" smtClean="0">
                <a:solidFill>
                  <a:srgbClr val="0000FF"/>
                </a:solidFill>
              </a:rPr>
              <a:t>+</a:t>
            </a:r>
            <a:r>
              <a:rPr lang="en-US" b="1" dirty="0" err="1" smtClean="0">
                <a:solidFill>
                  <a:srgbClr val="0000FF"/>
                </a:solidFill>
              </a:rPr>
              <a:t>e</a:t>
            </a:r>
            <a:r>
              <a:rPr lang="en-US" b="1" baseline="30000" dirty="0" smtClean="0">
                <a:solidFill>
                  <a:srgbClr val="0000FF"/>
                </a:solidFill>
              </a:rPr>
              <a:t>-</a:t>
            </a:r>
            <a:endParaRPr 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8035" y="3298469"/>
            <a:ext cx="43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hh</a:t>
            </a:r>
            <a:endParaRPr 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236" y="2104658"/>
            <a:ext cx="70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eh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1497986" y="1222601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878044" y="2929137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327219"/>
              </p:ext>
            </p:extLst>
          </p:nvPr>
        </p:nvGraphicFramePr>
        <p:xfrm>
          <a:off x="3295181" y="1211891"/>
          <a:ext cx="1405783" cy="2099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4" imgW="927100" imgH="1384300" progId="Equation.3">
                  <p:embed/>
                </p:oleObj>
              </mc:Choice>
              <mc:Fallback>
                <p:oleObj name="Equation" r:id="rId4" imgW="927100" imgH="1384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95181" y="1211891"/>
                        <a:ext cx="1405783" cy="2099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3949" y="3912261"/>
            <a:ext cx="4765089" cy="23083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Parton momentum fixed by electron kinematics</a:t>
            </a:r>
          </a:p>
          <a:p>
            <a:endParaRPr lang="en-US" sz="1600" dirty="0"/>
          </a:p>
          <a:p>
            <a:r>
              <a:rPr lang="en-US" sz="1600" dirty="0" smtClean="0"/>
              <a:t>Incl. NC (</a:t>
            </a:r>
            <a:r>
              <a:rPr lang="en-US" sz="1600" dirty="0" err="1" smtClean="0"/>
              <a:t>γ,Z</a:t>
            </a:r>
            <a:r>
              <a:rPr lang="en-US" sz="1600" dirty="0" smtClean="0"/>
              <a:t>) and CC (W</a:t>
            </a:r>
            <a:r>
              <a:rPr lang="en-US" sz="1600" baseline="30000" dirty="0" smtClean="0"/>
              <a:t>±</a:t>
            </a:r>
            <a:r>
              <a:rPr lang="en-US" sz="1600" dirty="0" smtClean="0"/>
              <a:t>) independent of </a:t>
            </a:r>
            <a:r>
              <a:rPr lang="en-US" sz="1600" dirty="0" err="1" smtClean="0"/>
              <a:t>hadronisation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Rigorous theory: Operator expansion (</a:t>
            </a:r>
            <a:r>
              <a:rPr lang="en-US" sz="1600" dirty="0" err="1" smtClean="0"/>
              <a:t>lightcone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r>
              <a:rPr lang="en-US" sz="1600" dirty="0" smtClean="0"/>
              <a:t>Parton momentum distributions to be measured in DIS</a:t>
            </a:r>
          </a:p>
          <a:p>
            <a:endParaRPr lang="en-US" sz="1600" dirty="0"/>
          </a:p>
          <a:p>
            <a:r>
              <a:rPr lang="en-US" sz="1600" dirty="0" smtClean="0"/>
              <a:t>Collider- HERA: </a:t>
            </a:r>
            <a:r>
              <a:rPr lang="en-US" sz="1600" dirty="0" err="1" smtClean="0"/>
              <a:t>y</a:t>
            </a:r>
            <a:r>
              <a:rPr lang="en-US" sz="1600" baseline="-25000" dirty="0" err="1" smtClean="0"/>
              <a:t>h</a:t>
            </a:r>
            <a:r>
              <a:rPr lang="en-US" sz="1600" dirty="0" smtClean="0"/>
              <a:t>=y</a:t>
            </a:r>
            <a:r>
              <a:rPr lang="en-US" sz="1600" baseline="-25000" dirty="0" smtClean="0"/>
              <a:t>e </a:t>
            </a:r>
            <a:r>
              <a:rPr lang="en-US" sz="1600" dirty="0" smtClean="0"/>
              <a:t>: Redundant kinematics</a:t>
            </a:r>
            <a:endParaRPr lang="en-US" sz="1600" baseline="-25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414833" y="1001302"/>
            <a:ext cx="3437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HERA-</a:t>
            </a:r>
            <a:r>
              <a:rPr lang="en-US" sz="1600" dirty="0" err="1" smtClean="0"/>
              <a:t>LHeC</a:t>
            </a:r>
            <a:r>
              <a:rPr lang="en-US" sz="1600" dirty="0" smtClean="0"/>
              <a:t>-FCC-eh: finest microscopes</a:t>
            </a:r>
          </a:p>
          <a:p>
            <a:r>
              <a:rPr lang="en-US" sz="1600" dirty="0" smtClean="0"/>
              <a:t>with resolution varying like 1/</a:t>
            </a:r>
            <a:r>
              <a:rPr lang="en-US" sz="1600" dirty="0"/>
              <a:t>√Q</a:t>
            </a:r>
            <a:r>
              <a:rPr lang="en-US" sz="1600" baseline="30000" dirty="0"/>
              <a:t>2</a:t>
            </a:r>
            <a:r>
              <a:rPr lang="en-US" sz="1600" dirty="0"/>
              <a:t> </a:t>
            </a:r>
          </a:p>
          <a:p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726494" y="2558658"/>
            <a:ext cx="546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pple Chancery"/>
                <a:cs typeface="Apple Chancery"/>
              </a:rPr>
              <a:t>X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pple Chancery"/>
              <a:cs typeface="Apple Chancery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10" y="1612649"/>
            <a:ext cx="3297152" cy="49429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22833" y="6472800"/>
            <a:ext cx="186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lectromagnetic radius 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34667" y="2289324"/>
            <a:ext cx="1404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Finite p Radius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209" y="290842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Quarks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19494" y="3496762"/>
            <a:ext cx="987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Quark</a:t>
            </a:r>
          </a:p>
          <a:p>
            <a:r>
              <a:rPr lang="en-US" sz="1600" dirty="0" smtClean="0">
                <a:solidFill>
                  <a:srgbClr val="000090"/>
                </a:solidFill>
              </a:rPr>
              <a:t>Gluon</a:t>
            </a:r>
          </a:p>
          <a:p>
            <a:r>
              <a:rPr lang="en-US" sz="1600" dirty="0" smtClean="0">
                <a:solidFill>
                  <a:srgbClr val="000090"/>
                </a:solidFill>
              </a:rPr>
              <a:t>Dynamics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07074" y="522251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?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08108" y="2558658"/>
            <a:ext cx="72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Stanford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239766" y="306181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SLAC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398382" y="3410680"/>
            <a:ext cx="508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FNAL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607282" y="3912261"/>
            <a:ext cx="524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CERN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024245" y="4711691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HERA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503210" y="5130181"/>
            <a:ext cx="503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LHeC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843781" y="5734948"/>
            <a:ext cx="624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FCC-he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971213" y="2410274"/>
            <a:ext cx="2375870" cy="3445624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3242396">
            <a:off x="5427478" y="4225546"/>
            <a:ext cx="2534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 years of </a:t>
            </a:r>
            <a:r>
              <a:rPr lang="en-US" dirty="0" err="1" smtClean="0">
                <a:solidFill>
                  <a:srgbClr val="FF0000"/>
                </a:solidFill>
              </a:rPr>
              <a:t>lp</a:t>
            </a:r>
            <a:r>
              <a:rPr lang="en-US" dirty="0" smtClean="0">
                <a:solidFill>
                  <a:srgbClr val="FF0000"/>
                </a:solidFill>
              </a:rPr>
              <a:t> scattering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5 orders of magnitude</a:t>
            </a:r>
          </a:p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eeper into matter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6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221"/>
            <a:ext cx="7772400" cy="6238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backup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902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221"/>
            <a:ext cx="7772400" cy="6238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Introduction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14" y="173163"/>
            <a:ext cx="7670645" cy="6210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1694" y="6463643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Brian Cole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1623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x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06" y="1129468"/>
            <a:ext cx="5886958" cy="5323665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6965768" y="1097820"/>
            <a:ext cx="1721032" cy="5355313"/>
          </a:xfrm>
          <a:prstGeom prst="rect">
            <a:avLst/>
          </a:prstGeom>
          <a:solidFill>
            <a:schemeClr val="bg1">
              <a:lumMod val="65000"/>
              <a:alpha val="41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90"/>
                </a:solidFill>
              </a:rPr>
              <a:t>Exp</a:t>
            </a:r>
            <a:r>
              <a:rPr lang="en-US" dirty="0" smtClean="0">
                <a:solidFill>
                  <a:srgbClr val="000090"/>
                </a:solidFill>
              </a:rPr>
              <a:t> uncertainty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of predicted H</a:t>
            </a:r>
          </a:p>
          <a:p>
            <a:r>
              <a:rPr lang="en-US" dirty="0">
                <a:solidFill>
                  <a:srgbClr val="000090"/>
                </a:solidFill>
              </a:rPr>
              <a:t>c</a:t>
            </a:r>
            <a:r>
              <a:rPr lang="en-US" dirty="0" smtClean="0">
                <a:solidFill>
                  <a:srgbClr val="000090"/>
                </a:solidFill>
              </a:rPr>
              <a:t>ross section is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0.25% (</a:t>
            </a:r>
            <a:r>
              <a:rPr lang="en-US" dirty="0" err="1" smtClean="0">
                <a:solidFill>
                  <a:srgbClr val="000090"/>
                </a:solidFill>
              </a:rPr>
              <a:t>sys+sta</a:t>
            </a:r>
            <a:r>
              <a:rPr lang="en-US" dirty="0" smtClean="0">
                <a:solidFill>
                  <a:srgbClr val="000090"/>
                </a:solidFill>
              </a:rPr>
              <a:t>),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using </a:t>
            </a:r>
            <a:r>
              <a:rPr lang="en-US" dirty="0" err="1" smtClean="0">
                <a:solidFill>
                  <a:srgbClr val="000090"/>
                </a:solidFill>
              </a:rPr>
              <a:t>LHeC</a:t>
            </a:r>
            <a:r>
              <a:rPr lang="en-US" dirty="0" smtClean="0">
                <a:solidFill>
                  <a:srgbClr val="000090"/>
                </a:solidFill>
              </a:rPr>
              <a:t> only.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Leads to H mass</a:t>
            </a:r>
          </a:p>
          <a:p>
            <a:r>
              <a:rPr lang="en-US" dirty="0">
                <a:solidFill>
                  <a:srgbClr val="000090"/>
                </a:solidFill>
              </a:rPr>
              <a:t>s</a:t>
            </a:r>
            <a:r>
              <a:rPr lang="en-US" dirty="0" smtClean="0">
                <a:solidFill>
                  <a:srgbClr val="000090"/>
                </a:solidFill>
              </a:rPr>
              <a:t>ensitivity.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 </a:t>
            </a:r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Strong coupling</a:t>
            </a:r>
          </a:p>
          <a:p>
            <a:r>
              <a:rPr lang="en-US" dirty="0">
                <a:solidFill>
                  <a:srgbClr val="000090"/>
                </a:solidFill>
              </a:rPr>
              <a:t>u</a:t>
            </a:r>
            <a:r>
              <a:rPr lang="en-US" dirty="0" smtClean="0">
                <a:solidFill>
                  <a:srgbClr val="000090"/>
                </a:solidFill>
              </a:rPr>
              <a:t>nderlying </a:t>
            </a:r>
          </a:p>
          <a:p>
            <a:r>
              <a:rPr lang="en-US" dirty="0">
                <a:solidFill>
                  <a:srgbClr val="000090"/>
                </a:solidFill>
              </a:rPr>
              <a:t>p</a:t>
            </a:r>
            <a:r>
              <a:rPr lang="en-US" dirty="0" smtClean="0">
                <a:solidFill>
                  <a:srgbClr val="000090"/>
                </a:solidFill>
              </a:rPr>
              <a:t>arameter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(0.005 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90"/>
                </a:solidFill>
              </a:rPr>
              <a:t> 10%).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LHeC</a:t>
            </a:r>
            <a:r>
              <a:rPr lang="en-US" dirty="0" smtClean="0">
                <a:solidFill>
                  <a:srgbClr val="000090"/>
                </a:solidFill>
              </a:rPr>
              <a:t>: 0.0002 !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Needs N</a:t>
            </a:r>
            <a:r>
              <a:rPr lang="en-US" baseline="30000" dirty="0" smtClean="0">
                <a:solidFill>
                  <a:srgbClr val="000090"/>
                </a:solidFill>
              </a:rPr>
              <a:t>3</a:t>
            </a:r>
            <a:r>
              <a:rPr lang="en-US" dirty="0" smtClean="0">
                <a:solidFill>
                  <a:srgbClr val="000090"/>
                </a:solidFill>
              </a:rPr>
              <a:t>LO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HQ treatment</a:t>
            </a:r>
          </a:p>
          <a:p>
            <a:r>
              <a:rPr lang="en-US" dirty="0">
                <a:solidFill>
                  <a:srgbClr val="000090"/>
                </a:solidFill>
              </a:rPr>
              <a:t>i</a:t>
            </a:r>
            <a:r>
              <a:rPr lang="en-US" dirty="0" smtClean="0">
                <a:solidFill>
                  <a:srgbClr val="000090"/>
                </a:solidFill>
              </a:rPr>
              <a:t>mportant 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561" y="218403"/>
            <a:ext cx="7887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smtClean="0">
                <a:solidFill>
                  <a:srgbClr val="000090"/>
                </a:solidFill>
              </a:rPr>
              <a:t>        Reducing the thy uncertainties in </a:t>
            </a:r>
            <a:r>
              <a:rPr lang="en-US" sz="3200" dirty="0" err="1" smtClean="0">
                <a:solidFill>
                  <a:srgbClr val="000090"/>
                </a:solidFill>
              </a:rPr>
              <a:t>pp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2400" dirty="0" smtClean="0">
                <a:solidFill>
                  <a:srgbClr val="000090"/>
                </a:solidFill>
                <a:sym typeface="Wingdings"/>
              </a:rPr>
              <a:t></a:t>
            </a:r>
            <a:r>
              <a:rPr lang="en-US" sz="3200" dirty="0" smtClean="0">
                <a:solidFill>
                  <a:srgbClr val="000090"/>
                </a:solidFill>
                <a:sym typeface="Wingdings"/>
              </a:rPr>
              <a:t> H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220" y="6485559"/>
            <a:ext cx="3432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O.Brüning</a:t>
            </a:r>
            <a:r>
              <a:rPr lang="en-US" sz="1200" dirty="0" smtClean="0"/>
              <a:t> and </a:t>
            </a:r>
            <a:r>
              <a:rPr lang="en-US" sz="1200" dirty="0" err="1" smtClean="0"/>
              <a:t>M.Klein</a:t>
            </a:r>
            <a:r>
              <a:rPr lang="en-US" sz="1200" dirty="0" smtClean="0"/>
              <a:t> arXiv:1305.2090, MPLA 2013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559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6664"/>
          </a:xfrm>
        </p:spPr>
        <p:txBody>
          <a:bodyPr>
            <a:normAutofit/>
          </a:bodyPr>
          <a:lstStyle/>
          <a:p>
            <a:r>
              <a:rPr lang="en-US" sz="3200" dirty="0" err="1"/>
              <a:t>x</a:t>
            </a:r>
            <a:r>
              <a:rPr lang="en-US" sz="3200" dirty="0" err="1" smtClean="0"/>
              <a:t>g</a:t>
            </a:r>
            <a:r>
              <a:rPr lang="en-US" sz="3200" dirty="0" smtClean="0"/>
              <a:t> at low x</a:t>
            </a:r>
            <a:endParaRPr lang="en-US" sz="3200" dirty="0"/>
          </a:p>
        </p:txBody>
      </p:sp>
      <p:pic>
        <p:nvPicPr>
          <p:cNvPr id="3" name="Picture 2" descr="q210x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55" y="1001302"/>
            <a:ext cx="5922769" cy="580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5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63851"/>
          </a:xfrm>
          <a:noFill/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Baskerville"/>
              </a:rPr>
              <a:t>LHeC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Baskerville"/>
              </a:rPr>
              <a:t> Detector Overview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n-lt"/>
              <a:cs typeface="Baskervill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19336"/>
            <a:ext cx="9143999" cy="738664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Forward/backward asymmetry in energy deposited and thus in geometry and technology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Present dimensions: </a:t>
            </a:r>
            <a:r>
              <a:rPr lang="en-US" sz="1400" b="1" dirty="0" err="1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LxD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 =14x9m</a:t>
            </a:r>
            <a:r>
              <a:rPr lang="en-US" sz="1400" b="1" baseline="29000" dirty="0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2 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 [CMS 21 </a:t>
            </a:r>
            <a:r>
              <a:rPr lang="en-US" sz="1400" b="1" dirty="0" err="1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x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 15m</a:t>
            </a:r>
            <a:r>
              <a:rPr lang="en-US" sz="1400" b="1" baseline="29000" dirty="0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2 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, ATLAS 45 </a:t>
            </a:r>
            <a:r>
              <a:rPr lang="en-US" sz="1400" b="1" dirty="0" err="1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x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 25 m</a:t>
            </a:r>
            <a:r>
              <a:rPr lang="en-US" sz="1400" b="1" baseline="29000" dirty="0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2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]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Taggers at -62m (e),100m (γ,LR), -22.4m (γ,RR), +100m (</a:t>
            </a:r>
            <a:r>
              <a:rPr lang="en-US" sz="1400" b="1" dirty="0" err="1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n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), +420m (</a:t>
            </a:r>
            <a:r>
              <a:rPr lang="en-US" sz="1400" b="1" dirty="0" err="1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p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)</a:t>
            </a:r>
            <a:endParaRPr lang="en-US" sz="1400" b="1" dirty="0">
              <a:solidFill>
                <a:srgbClr val="000000"/>
              </a:solidFill>
              <a:latin typeface="+mj-lt"/>
              <a:ea typeface="Arial" charset="0"/>
              <a:cs typeface="Baskerville"/>
              <a:sym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9709" y="4052957"/>
            <a:ext cx="1351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Tile Calorimeter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9709" y="3489739"/>
            <a:ext cx="2533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</a:rPr>
              <a:t>LAr</a:t>
            </a:r>
            <a:r>
              <a:rPr lang="en-US" sz="1400" dirty="0" smtClean="0">
                <a:solidFill>
                  <a:srgbClr val="000000"/>
                </a:solidFill>
              </a:rPr>
              <a:t> electromagnetic calorimeter 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31" y="663851"/>
            <a:ext cx="8202099" cy="524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32294" y="5842337"/>
            <a:ext cx="3546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Detector option 1 for LR and full acceptance coverage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638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67" y="1841097"/>
            <a:ext cx="6297510" cy="4182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891" y="586207"/>
            <a:ext cx="569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90"/>
                </a:solidFill>
              </a:rPr>
              <a:t>F</a:t>
            </a:r>
            <a:r>
              <a:rPr lang="en-US" sz="2000" b="1" dirty="0" smtClean="0">
                <a:solidFill>
                  <a:srgbClr val="000090"/>
                </a:solidFill>
              </a:rPr>
              <a:t>rom Higgs facility (</a:t>
            </a:r>
            <a:r>
              <a:rPr lang="en-US" sz="2000" b="1" dirty="0" err="1" smtClean="0">
                <a:solidFill>
                  <a:srgbClr val="000090"/>
                </a:solidFill>
              </a:rPr>
              <a:t>LHeC</a:t>
            </a:r>
            <a:r>
              <a:rPr lang="en-US" sz="2000" b="1" dirty="0" smtClean="0">
                <a:solidFill>
                  <a:srgbClr val="000090"/>
                </a:solidFill>
              </a:rPr>
              <a:t>) to Higgs ‘factory’ (FCC-he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477" y="334920"/>
            <a:ext cx="2353970" cy="1302794"/>
          </a:xfrm>
          <a:prstGeom prst="rect">
            <a:avLst/>
          </a:prstGeom>
          <a:ln>
            <a:solidFill>
              <a:srgbClr val="FFE279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969309" y="2186395"/>
            <a:ext cx="169059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Cross section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1pb </a:t>
            </a:r>
            <a:r>
              <a:rPr lang="en-US" dirty="0" err="1" smtClean="0">
                <a:solidFill>
                  <a:srgbClr val="000090"/>
                </a:solidFill>
              </a:rPr>
              <a:t>ep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 </a:t>
            </a:r>
            <a:r>
              <a:rPr lang="en-US" dirty="0" err="1" smtClean="0">
                <a:solidFill>
                  <a:srgbClr val="000090"/>
                </a:solidFill>
                <a:sym typeface="Wingdings"/>
              </a:rPr>
              <a:t>vHX</a:t>
            </a:r>
            <a:endParaRPr lang="en-US" dirty="0" smtClean="0">
              <a:solidFill>
                <a:srgbClr val="000090"/>
              </a:solidFill>
              <a:sym typeface="Wingdings"/>
            </a:endParaRPr>
          </a:p>
          <a:p>
            <a:endParaRPr lang="en-US" dirty="0">
              <a:solidFill>
                <a:srgbClr val="000090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0090"/>
                </a:solidFill>
                <a:sym typeface="Wingdings"/>
              </a:rPr>
              <a:t>Luminosity</a:t>
            </a:r>
          </a:p>
          <a:p>
            <a:r>
              <a:rPr lang="en-US" dirty="0" smtClean="0">
                <a:solidFill>
                  <a:srgbClr val="000090"/>
                </a:solidFill>
                <a:sym typeface="Wingdings"/>
              </a:rPr>
              <a:t>&gt; 10</a:t>
            </a:r>
            <a:r>
              <a:rPr lang="en-US" baseline="30000" dirty="0" smtClean="0">
                <a:solidFill>
                  <a:srgbClr val="000090"/>
                </a:solidFill>
                <a:sym typeface="Wingdings"/>
              </a:rPr>
              <a:t>34 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 crucial</a:t>
            </a:r>
          </a:p>
          <a:p>
            <a:r>
              <a:rPr lang="en-US" dirty="0" smtClean="0">
                <a:solidFill>
                  <a:srgbClr val="000090"/>
                </a:solidFill>
                <a:sym typeface="Wingdings"/>
              </a:rPr>
              <a:t>for H  HH</a:t>
            </a:r>
          </a:p>
          <a:p>
            <a:r>
              <a:rPr lang="en-US" dirty="0" smtClean="0">
                <a:solidFill>
                  <a:srgbClr val="000090"/>
                </a:solidFill>
                <a:sym typeface="Wingdings"/>
              </a:rPr>
              <a:t>0.5 </a:t>
            </a:r>
            <a:r>
              <a:rPr lang="en-US" dirty="0" err="1" smtClean="0">
                <a:solidFill>
                  <a:srgbClr val="000090"/>
                </a:solidFill>
                <a:sym typeface="Wingdings"/>
              </a:rPr>
              <a:t>fb</a:t>
            </a:r>
            <a:endParaRPr lang="en-US" dirty="0" smtClean="0">
              <a:solidFill>
                <a:srgbClr val="000090"/>
              </a:solidFill>
              <a:sym typeface="Wingdings"/>
            </a:endParaRPr>
          </a:p>
          <a:p>
            <a:r>
              <a:rPr lang="en-US" dirty="0">
                <a:solidFill>
                  <a:srgbClr val="000090"/>
                </a:solidFill>
                <a:sym typeface="Wingdings"/>
              </a:rPr>
              <a:t>a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nd rare decays</a:t>
            </a:r>
          </a:p>
          <a:p>
            <a:endParaRPr lang="en-US" dirty="0">
              <a:solidFill>
                <a:srgbClr val="000090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0090"/>
                </a:solidFill>
                <a:sym typeface="Wingdings"/>
              </a:rPr>
              <a:t>First sets of </a:t>
            </a:r>
          </a:p>
          <a:p>
            <a:r>
              <a:rPr lang="en-US" dirty="0" smtClean="0">
                <a:solidFill>
                  <a:srgbClr val="000090"/>
                </a:solidFill>
                <a:sym typeface="Wingdings"/>
              </a:rPr>
              <a:t>Parameters for</a:t>
            </a:r>
          </a:p>
          <a:p>
            <a:r>
              <a:rPr lang="en-US" dirty="0" smtClean="0">
                <a:solidFill>
                  <a:srgbClr val="000090"/>
                </a:solidFill>
                <a:sym typeface="Wingdings"/>
              </a:rPr>
              <a:t>LR and RR</a:t>
            </a:r>
          </a:p>
          <a:p>
            <a:r>
              <a:rPr lang="en-US" dirty="0" err="1">
                <a:solidFill>
                  <a:srgbClr val="000090"/>
                </a:solidFill>
                <a:sym typeface="Wingdings"/>
              </a:rPr>
              <a:t>c</a:t>
            </a:r>
            <a:r>
              <a:rPr lang="en-US" dirty="0" err="1" smtClean="0">
                <a:solidFill>
                  <a:srgbClr val="000090"/>
                </a:solidFill>
                <a:sym typeface="Wingdings"/>
              </a:rPr>
              <a:t>f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 F.Z yesterday</a:t>
            </a:r>
            <a:endParaRPr lang="en-US" dirty="0">
              <a:solidFill>
                <a:srgbClr val="000090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28199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96" y="187928"/>
            <a:ext cx="5615747" cy="482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96" y="5162737"/>
            <a:ext cx="5849662" cy="153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40096" y="5162737"/>
            <a:ext cx="2227451" cy="2716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981" y="4185077"/>
            <a:ext cx="1216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90"/>
                </a:solidFill>
              </a:rPr>
              <a:t>Tbilissi</a:t>
            </a:r>
            <a:r>
              <a:rPr lang="en-US" b="1" dirty="0" smtClean="0">
                <a:solidFill>
                  <a:srgbClr val="000090"/>
                </a:solidFill>
              </a:rPr>
              <a:t>   </a:t>
            </a:r>
            <a:r>
              <a:rPr lang="en-US" b="1" dirty="0" smtClean="0">
                <a:solidFill>
                  <a:srgbClr val="000090"/>
                </a:solidFill>
                <a:sym typeface="Wingdings"/>
              </a:rPr>
              <a:t></a:t>
            </a:r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1976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0096" y="3910611"/>
            <a:ext cx="5615747" cy="1106379"/>
          </a:xfrm>
          <a:prstGeom prst="rect">
            <a:avLst/>
          </a:prstGeom>
          <a:noFill/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4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762000"/>
          </a:xfrm>
        </p:spPr>
        <p:txBody>
          <a:bodyPr/>
          <a:lstStyle/>
          <a:p>
            <a:r>
              <a:rPr lang="en-US" sz="2400">
                <a:latin typeface="Comic Sans MS" charset="0"/>
              </a:rPr>
              <a:t>Hofstadter</a:t>
            </a:r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70866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2590800" cy="2557463"/>
          </a:xfrm>
          <a:prstGeom prst="rect">
            <a:avLst/>
          </a:prstGeom>
          <a:noFill/>
          <a:ln w="63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6553200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2963" y="3307854"/>
            <a:ext cx="213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Rochester </a:t>
            </a:r>
            <a:r>
              <a:rPr lang="en-US" dirty="0" err="1" smtClean="0">
                <a:solidFill>
                  <a:srgbClr val="0000FF"/>
                </a:solidFill>
              </a:rPr>
              <a:t>Conf</a:t>
            </a:r>
            <a:r>
              <a:rPr lang="en-US" dirty="0" smtClean="0">
                <a:solidFill>
                  <a:srgbClr val="0000FF"/>
                </a:solidFill>
              </a:rPr>
              <a:t> 1955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9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14066"/>
            <a:ext cx="8229600" cy="857533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3600" dirty="0" smtClean="0"/>
              <a:t>  </a:t>
            </a:r>
            <a:r>
              <a:rPr lang="en-US" sz="3200" dirty="0" smtClean="0"/>
              <a:t>A New Era of Particle Physics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75" y="2000589"/>
            <a:ext cx="8055489" cy="3649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8629" y="1577556"/>
            <a:ext cx="3311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4.7.2012 greeting Melbourne from CERN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723476" y="5979707"/>
            <a:ext cx="5367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“The Higgs: So simple and yet so unnatural” G.Altarelli,arXiv:1308.0545 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8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160"/>
            <a:ext cx="8229600" cy="86320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53735"/>
                </a:solidFill>
              </a:rPr>
              <a:t>Further Path Determined with IAC Mandate</a:t>
            </a:r>
            <a:endParaRPr lang="en-US" sz="3200" dirty="0">
              <a:solidFill>
                <a:srgbClr val="9537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0555" y="2077717"/>
            <a:ext cx="5671257" cy="3754874"/>
          </a:xfrm>
          <a:prstGeom prst="rect">
            <a:avLst/>
          </a:prstGeom>
          <a:solidFill>
            <a:schemeClr val="accent4">
              <a:lumMod val="75000"/>
              <a:alpha val="1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Mandate  2014-2017</a:t>
            </a:r>
            <a:endParaRPr lang="en-US" b="1" dirty="0"/>
          </a:p>
          <a:p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600" dirty="0" smtClean="0"/>
              <a:t>Advice </a:t>
            </a:r>
            <a:r>
              <a:rPr lang="en-US" sz="1600" dirty="0"/>
              <a:t>to the </a:t>
            </a:r>
            <a:r>
              <a:rPr lang="en-US" sz="1600" dirty="0" err="1"/>
              <a:t>LHeC</a:t>
            </a:r>
            <a:r>
              <a:rPr lang="en-US" sz="1600" dirty="0"/>
              <a:t> Coordination Group and the CERN </a:t>
            </a:r>
            <a:r>
              <a:rPr lang="en-US" sz="1600" dirty="0" smtClean="0"/>
              <a:t>directorate</a:t>
            </a:r>
          </a:p>
          <a:p>
            <a:r>
              <a:rPr lang="en-US" sz="1600" dirty="0" smtClean="0"/>
              <a:t> </a:t>
            </a:r>
            <a:r>
              <a:rPr lang="en-US" sz="1600" dirty="0"/>
              <a:t>by following the development of options of an </a:t>
            </a:r>
            <a:r>
              <a:rPr lang="en-US" sz="1600" dirty="0" err="1"/>
              <a:t>ep</a:t>
            </a:r>
            <a:r>
              <a:rPr lang="en-US" sz="1600" dirty="0"/>
              <a:t>/</a:t>
            </a:r>
            <a:r>
              <a:rPr lang="en-US" sz="1600" dirty="0" err="1"/>
              <a:t>eA</a:t>
            </a:r>
            <a:endParaRPr lang="en-US" sz="1600" dirty="0"/>
          </a:p>
          <a:p>
            <a:r>
              <a:rPr lang="en-US" sz="1600" dirty="0"/>
              <a:t> collider at the LHC and at FCC, </a:t>
            </a:r>
            <a:r>
              <a:rPr lang="en-US" sz="1600" dirty="0" smtClean="0"/>
              <a:t>especially </a:t>
            </a:r>
            <a:r>
              <a:rPr lang="en-US" sz="1600" dirty="0"/>
              <a:t>with:</a:t>
            </a:r>
          </a:p>
          <a:p>
            <a:endParaRPr lang="en-US" sz="1600" dirty="0"/>
          </a:p>
          <a:p>
            <a:r>
              <a:rPr lang="en-US" sz="1600" dirty="0" smtClean="0"/>
              <a:t> Provision </a:t>
            </a:r>
            <a:r>
              <a:rPr lang="en-US" sz="1600" dirty="0"/>
              <a:t>of scientific and technical direction for the </a:t>
            </a:r>
            <a:r>
              <a:rPr lang="en-US" sz="1600" dirty="0" smtClean="0"/>
              <a:t>physics</a:t>
            </a:r>
          </a:p>
          <a:p>
            <a:r>
              <a:rPr lang="en-US" sz="1600" dirty="0" smtClean="0"/>
              <a:t> </a:t>
            </a:r>
            <a:r>
              <a:rPr lang="en-US" sz="1600" dirty="0"/>
              <a:t>potential of the </a:t>
            </a:r>
            <a:r>
              <a:rPr lang="en-US" sz="1600" dirty="0" err="1"/>
              <a:t>ep</a:t>
            </a:r>
            <a:r>
              <a:rPr lang="en-US" sz="1600" dirty="0"/>
              <a:t>/</a:t>
            </a:r>
            <a:r>
              <a:rPr lang="en-US" sz="1600" dirty="0" err="1"/>
              <a:t>eA</a:t>
            </a:r>
            <a:r>
              <a:rPr lang="en-US" sz="1600" dirty="0"/>
              <a:t> </a:t>
            </a:r>
            <a:r>
              <a:rPr lang="en-US" sz="1600" dirty="0" smtClean="0"/>
              <a:t>collider, </a:t>
            </a:r>
            <a:r>
              <a:rPr lang="en-US" sz="1600" dirty="0"/>
              <a:t>both at LHC and at</a:t>
            </a:r>
          </a:p>
          <a:p>
            <a:r>
              <a:rPr lang="en-US" sz="1600" dirty="0"/>
              <a:t> FCC, as a function of the machine parameters and of a </a:t>
            </a:r>
            <a:endParaRPr lang="en-US" sz="1600" dirty="0" smtClean="0"/>
          </a:p>
          <a:p>
            <a:r>
              <a:rPr lang="en-US" sz="1600" dirty="0" smtClean="0"/>
              <a:t> realistic </a:t>
            </a:r>
            <a:r>
              <a:rPr lang="en-US" sz="1600" dirty="0"/>
              <a:t>detector design, as well as for the design and </a:t>
            </a:r>
            <a:endParaRPr lang="en-US" sz="1600" dirty="0" smtClean="0"/>
          </a:p>
          <a:p>
            <a:r>
              <a:rPr lang="en-US" sz="1600" dirty="0" smtClean="0"/>
              <a:t> possible </a:t>
            </a:r>
            <a:r>
              <a:rPr lang="en-US" sz="1600" dirty="0"/>
              <a:t>approval of an ERL test facility at CERN.</a:t>
            </a:r>
          </a:p>
          <a:p>
            <a:endParaRPr lang="en-US" sz="1600" dirty="0"/>
          </a:p>
          <a:p>
            <a:r>
              <a:rPr lang="en-US" sz="1600" dirty="0" smtClean="0"/>
              <a:t> Assistance </a:t>
            </a:r>
            <a:r>
              <a:rPr lang="en-US" sz="1600" dirty="0"/>
              <a:t>in building the international case for the accelerator </a:t>
            </a:r>
            <a:endParaRPr lang="en-US" sz="1600" dirty="0" smtClean="0"/>
          </a:p>
          <a:p>
            <a:r>
              <a:rPr lang="en-US" sz="1600" dirty="0" smtClean="0"/>
              <a:t> and </a:t>
            </a:r>
            <a:r>
              <a:rPr lang="en-US" sz="1600" dirty="0"/>
              <a:t>detector developments as well as guidance </a:t>
            </a:r>
            <a:r>
              <a:rPr lang="en-US" sz="1600" dirty="0" smtClean="0"/>
              <a:t>to the resource, </a:t>
            </a:r>
            <a:endParaRPr lang="en-US" sz="1600" dirty="0"/>
          </a:p>
          <a:p>
            <a:r>
              <a:rPr lang="en-US" sz="1600" dirty="0"/>
              <a:t> </a:t>
            </a:r>
            <a:r>
              <a:rPr lang="en-US" sz="1600" dirty="0" smtClean="0"/>
              <a:t>infrastructure </a:t>
            </a:r>
            <a:r>
              <a:rPr lang="en-US" sz="1600" dirty="0"/>
              <a:t>and science policy aspects of the </a:t>
            </a:r>
            <a:r>
              <a:rPr lang="en-US" sz="1600" dirty="0" err="1"/>
              <a:t>ep</a:t>
            </a:r>
            <a:r>
              <a:rPr lang="en-US" sz="1600" dirty="0"/>
              <a:t>/</a:t>
            </a:r>
            <a:r>
              <a:rPr lang="en-US" sz="1600" dirty="0" err="1"/>
              <a:t>eA</a:t>
            </a:r>
            <a:r>
              <a:rPr lang="en-US" sz="1600" dirty="0"/>
              <a:t> collider</a:t>
            </a:r>
            <a:r>
              <a:rPr lang="en-US" sz="14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4722" y="1719401"/>
            <a:ext cx="4942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The IAC was invited in 12/13 by the DG with the following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4002" y="2025532"/>
            <a:ext cx="349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*)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6596" y="6129755"/>
            <a:ext cx="3223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*) IAC Composition End of January 2014 +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Oliver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Brüning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Max Klein ex officio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765" y="1898729"/>
            <a:ext cx="3198311" cy="3970318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Guido </a:t>
            </a:r>
            <a:r>
              <a:rPr lang="en-US" dirty="0" err="1" smtClean="0"/>
              <a:t>Altarelli</a:t>
            </a:r>
            <a:r>
              <a:rPr lang="en-US" dirty="0" smtClean="0"/>
              <a:t> (Rome)</a:t>
            </a:r>
          </a:p>
          <a:p>
            <a:r>
              <a:rPr lang="en-US" dirty="0" smtClean="0"/>
              <a:t>Sergio </a:t>
            </a:r>
            <a:r>
              <a:rPr lang="en-US" dirty="0" err="1" smtClean="0"/>
              <a:t>Bertolucci</a:t>
            </a:r>
            <a:r>
              <a:rPr lang="en-US" dirty="0" smtClean="0"/>
              <a:t> (CERN)</a:t>
            </a:r>
          </a:p>
          <a:p>
            <a:r>
              <a:rPr lang="en-US" dirty="0" smtClean="0"/>
              <a:t>Frederick </a:t>
            </a:r>
            <a:r>
              <a:rPr lang="en-US" dirty="0" err="1" smtClean="0"/>
              <a:t>Bordry</a:t>
            </a:r>
            <a:r>
              <a:rPr lang="en-US" dirty="0" smtClean="0"/>
              <a:t> (CERN)</a:t>
            </a:r>
          </a:p>
          <a:p>
            <a:r>
              <a:rPr lang="en-US" dirty="0" smtClean="0"/>
              <a:t>Stan Brodsky (SLAC)</a:t>
            </a:r>
          </a:p>
          <a:p>
            <a:r>
              <a:rPr lang="en-US" dirty="0" err="1" smtClean="0"/>
              <a:t>Hesheng</a:t>
            </a:r>
            <a:r>
              <a:rPr lang="en-US" dirty="0" smtClean="0"/>
              <a:t> Chen (IHEP Beijing)</a:t>
            </a:r>
          </a:p>
          <a:p>
            <a:r>
              <a:rPr lang="en-US" dirty="0" smtClean="0"/>
              <a:t>Andrew Hutton (Jefferson Lab)</a:t>
            </a:r>
          </a:p>
          <a:p>
            <a:r>
              <a:rPr lang="en-US" dirty="0" smtClean="0"/>
              <a:t>Young-</a:t>
            </a:r>
            <a:r>
              <a:rPr lang="en-US" dirty="0" err="1" smtClean="0"/>
              <a:t>Kee</a:t>
            </a:r>
            <a:r>
              <a:rPr lang="en-US" dirty="0" smtClean="0"/>
              <a:t> Kim (Chicago)</a:t>
            </a:r>
          </a:p>
          <a:p>
            <a:r>
              <a:rPr lang="en-US" dirty="0" smtClean="0"/>
              <a:t>Victor A </a:t>
            </a:r>
            <a:r>
              <a:rPr lang="en-US" dirty="0" err="1" smtClean="0"/>
              <a:t>Matveev</a:t>
            </a:r>
            <a:r>
              <a:rPr lang="en-US" dirty="0" smtClean="0"/>
              <a:t> (JINR </a:t>
            </a:r>
            <a:r>
              <a:rPr lang="en-US" dirty="0" err="1" smtClean="0"/>
              <a:t>Dubna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Shin-</a:t>
            </a:r>
            <a:r>
              <a:rPr lang="en-US" dirty="0" err="1" smtClean="0"/>
              <a:t>Ichi</a:t>
            </a:r>
            <a:r>
              <a:rPr lang="en-US" dirty="0" smtClean="0"/>
              <a:t> </a:t>
            </a:r>
            <a:r>
              <a:rPr lang="en-US" dirty="0" err="1" smtClean="0"/>
              <a:t>Kurokawa</a:t>
            </a:r>
            <a:r>
              <a:rPr lang="en-US" dirty="0" smtClean="0"/>
              <a:t> (Tsukuba)</a:t>
            </a:r>
          </a:p>
          <a:p>
            <a:r>
              <a:rPr lang="en-US" dirty="0" smtClean="0"/>
              <a:t>Leandro </a:t>
            </a:r>
            <a:r>
              <a:rPr lang="en-US" dirty="0" err="1" smtClean="0"/>
              <a:t>Nisati</a:t>
            </a:r>
            <a:r>
              <a:rPr lang="en-US" dirty="0" smtClean="0"/>
              <a:t> (Rome)</a:t>
            </a:r>
          </a:p>
          <a:p>
            <a:r>
              <a:rPr lang="en-US" dirty="0" smtClean="0"/>
              <a:t>Leonid </a:t>
            </a:r>
            <a:r>
              <a:rPr lang="en-US" dirty="0" err="1" smtClean="0"/>
              <a:t>Rivkin</a:t>
            </a:r>
            <a:r>
              <a:rPr lang="en-US" dirty="0" smtClean="0"/>
              <a:t> (Lausanne)</a:t>
            </a:r>
          </a:p>
          <a:p>
            <a:r>
              <a:rPr lang="en-US" dirty="0" err="1" smtClean="0"/>
              <a:t>Herwig</a:t>
            </a:r>
            <a:r>
              <a:rPr lang="en-US" dirty="0" smtClean="0"/>
              <a:t> </a:t>
            </a:r>
            <a:r>
              <a:rPr lang="en-US" dirty="0" err="1" smtClean="0"/>
              <a:t>Schopper</a:t>
            </a:r>
            <a:r>
              <a:rPr lang="en-US" dirty="0" smtClean="0"/>
              <a:t> (CERN) – </a:t>
            </a:r>
            <a:r>
              <a:rPr lang="en-US" b="1" dirty="0" smtClean="0"/>
              <a:t>Chair</a:t>
            </a:r>
          </a:p>
          <a:p>
            <a:r>
              <a:rPr lang="en-US" dirty="0" err="1" smtClean="0"/>
              <a:t>Jurgen</a:t>
            </a:r>
            <a:r>
              <a:rPr lang="en-US" dirty="0" smtClean="0"/>
              <a:t> </a:t>
            </a:r>
            <a:r>
              <a:rPr lang="en-US" dirty="0" err="1" smtClean="0"/>
              <a:t>Schukraft</a:t>
            </a:r>
            <a:r>
              <a:rPr lang="en-US" dirty="0" smtClean="0"/>
              <a:t> (CERN)</a:t>
            </a:r>
          </a:p>
          <a:p>
            <a:r>
              <a:rPr lang="en-US" dirty="0" err="1" smtClean="0"/>
              <a:t>Achille</a:t>
            </a:r>
            <a:r>
              <a:rPr lang="en-US" dirty="0" smtClean="0"/>
              <a:t> </a:t>
            </a:r>
            <a:r>
              <a:rPr lang="en-US" dirty="0" err="1" smtClean="0"/>
              <a:t>Stocchi</a:t>
            </a:r>
            <a:r>
              <a:rPr lang="en-US" dirty="0" smtClean="0"/>
              <a:t> (LAL </a:t>
            </a:r>
            <a:r>
              <a:rPr lang="en-US" dirty="0" err="1" smtClean="0"/>
              <a:t>Orsay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6468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077"/>
            <a:ext cx="8229600" cy="9952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Coordination Group for Future DIS at CERN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2138" y="3954869"/>
            <a:ext cx="5140984" cy="2308324"/>
          </a:xfrm>
          <a:prstGeom prst="rect">
            <a:avLst/>
          </a:prstGeom>
          <a:solidFill>
            <a:srgbClr val="000090">
              <a:alpha val="9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The group has the task to coordinate the study of the scientific potential </a:t>
            </a:r>
            <a:endParaRPr lang="en-US" sz="1200" dirty="0" smtClean="0"/>
          </a:p>
          <a:p>
            <a:r>
              <a:rPr lang="en-US" sz="1200" dirty="0" smtClean="0"/>
              <a:t>and </a:t>
            </a:r>
            <a:r>
              <a:rPr lang="en-US" sz="1200" dirty="0"/>
              <a:t>possible technical </a:t>
            </a:r>
            <a:r>
              <a:rPr lang="en-US" sz="1200" dirty="0" err="1"/>
              <a:t>realisation</a:t>
            </a:r>
            <a:r>
              <a:rPr lang="en-US" sz="1200" dirty="0"/>
              <a:t> of an </a:t>
            </a:r>
            <a:r>
              <a:rPr lang="en-US" sz="1200" dirty="0" err="1"/>
              <a:t>ep</a:t>
            </a:r>
            <a:r>
              <a:rPr lang="en-US" sz="1200" dirty="0"/>
              <a:t>/</a:t>
            </a:r>
            <a:r>
              <a:rPr lang="en-US" sz="1200" dirty="0" err="1"/>
              <a:t>eA</a:t>
            </a:r>
            <a:r>
              <a:rPr lang="en-US" sz="1200" dirty="0"/>
              <a:t> collider and the associated </a:t>
            </a:r>
            <a:endParaRPr lang="en-US" sz="1200" dirty="0" smtClean="0"/>
          </a:p>
          <a:p>
            <a:r>
              <a:rPr lang="en-US" sz="1200" dirty="0" smtClean="0"/>
              <a:t>detectors </a:t>
            </a:r>
            <a:r>
              <a:rPr lang="en-US" sz="1200" dirty="0"/>
              <a:t>at CERN, with the LHC and the </a:t>
            </a:r>
            <a:r>
              <a:rPr lang="en-US" sz="1200" dirty="0" smtClean="0"/>
              <a:t>FCC, </a:t>
            </a:r>
            <a:r>
              <a:rPr lang="en-US" sz="1200" dirty="0"/>
              <a:t>over the next four years</a:t>
            </a:r>
            <a:r>
              <a:rPr lang="en-US" sz="1200" dirty="0" smtClean="0"/>
              <a:t>. It </a:t>
            </a:r>
            <a:endParaRPr lang="en-GB" sz="1200" dirty="0"/>
          </a:p>
          <a:p>
            <a:r>
              <a:rPr lang="en-US" sz="1200" dirty="0" smtClean="0"/>
              <a:t>also </a:t>
            </a:r>
            <a:r>
              <a:rPr lang="en-US" sz="1200" dirty="0"/>
              <a:t>should coordinate the design of an ERL test facility at CERN as part </a:t>
            </a:r>
            <a:r>
              <a:rPr lang="en-US" sz="1200" dirty="0" smtClean="0"/>
              <a:t>of the</a:t>
            </a:r>
          </a:p>
          <a:p>
            <a:r>
              <a:rPr lang="en-US" sz="1200" dirty="0" smtClean="0"/>
              <a:t>preparations </a:t>
            </a:r>
            <a:r>
              <a:rPr lang="en-US" sz="1200" dirty="0"/>
              <a:t>for a larger energy electron accelerator employing ERL techniques.</a:t>
            </a:r>
            <a:endParaRPr lang="en-GB" sz="1200" dirty="0"/>
          </a:p>
          <a:p>
            <a:r>
              <a:rPr lang="en-US" sz="1200" dirty="0"/>
              <a:t> </a:t>
            </a:r>
            <a:endParaRPr lang="en-GB" sz="1200" dirty="0"/>
          </a:p>
          <a:p>
            <a:r>
              <a:rPr lang="en-US" sz="1200" dirty="0"/>
              <a:t>The group will cooperate with CERN and an International Advisory </a:t>
            </a:r>
            <a:r>
              <a:rPr lang="en-US" sz="1200" dirty="0" smtClean="0"/>
              <a:t>Committee, </a:t>
            </a:r>
          </a:p>
          <a:p>
            <a:r>
              <a:rPr lang="en-US" sz="1200" dirty="0" smtClean="0"/>
              <a:t>chaired </a:t>
            </a:r>
            <a:r>
              <a:rPr lang="en-US" sz="1200" dirty="0"/>
              <a:t>by the emeritus DG of CERN, Professor </a:t>
            </a:r>
            <a:r>
              <a:rPr lang="en-US" sz="1200" dirty="0" err="1"/>
              <a:t>Herwig</a:t>
            </a:r>
            <a:r>
              <a:rPr lang="en-US" sz="1200" dirty="0"/>
              <a:t> </a:t>
            </a:r>
            <a:r>
              <a:rPr lang="en-US" sz="1200" dirty="0" err="1"/>
              <a:t>Schopper</a:t>
            </a:r>
            <a:r>
              <a:rPr lang="en-US" sz="1200" dirty="0"/>
              <a:t>, who also </a:t>
            </a:r>
            <a:endParaRPr lang="en-US" sz="1200" dirty="0" smtClean="0"/>
          </a:p>
          <a:p>
            <a:r>
              <a:rPr lang="en-US" sz="1200" dirty="0" smtClean="0"/>
              <a:t>advises </a:t>
            </a:r>
            <a:r>
              <a:rPr lang="en-US" sz="1200" dirty="0"/>
              <a:t>the CERN </a:t>
            </a:r>
            <a:r>
              <a:rPr lang="en-US" sz="1200" dirty="0" smtClean="0"/>
              <a:t>directorate.</a:t>
            </a:r>
            <a:r>
              <a:rPr lang="en-GB" sz="1200" dirty="0"/>
              <a:t> </a:t>
            </a:r>
            <a:r>
              <a:rPr lang="en-US" sz="1200" dirty="0" smtClean="0"/>
              <a:t>The </a:t>
            </a:r>
            <a:r>
              <a:rPr lang="en-US" sz="1200" dirty="0"/>
              <a:t>Coordination Group is asked to represent </a:t>
            </a:r>
            <a:endParaRPr lang="en-US" sz="1200" dirty="0" smtClean="0"/>
          </a:p>
          <a:p>
            <a:r>
              <a:rPr lang="en-US" sz="1200" dirty="0" smtClean="0"/>
              <a:t>the </a:t>
            </a:r>
            <a:r>
              <a:rPr lang="en-US" sz="1200" dirty="0" err="1"/>
              <a:t>ep</a:t>
            </a:r>
            <a:r>
              <a:rPr lang="en-US" sz="1200" dirty="0"/>
              <a:t>/</a:t>
            </a:r>
            <a:r>
              <a:rPr lang="en-US" sz="1200" dirty="0" err="1"/>
              <a:t>eA</a:t>
            </a:r>
            <a:r>
              <a:rPr lang="en-US" sz="1200" dirty="0"/>
              <a:t> collider development towards CERN, its committees and the </a:t>
            </a:r>
            <a:endParaRPr lang="en-US" sz="1200" dirty="0" smtClean="0"/>
          </a:p>
          <a:p>
            <a:r>
              <a:rPr lang="en-US" sz="1200" dirty="0" smtClean="0"/>
              <a:t>international </a:t>
            </a:r>
            <a:r>
              <a:rPr lang="en-US" sz="1200" dirty="0"/>
              <a:t>community. The currently tentative composition is listed </a:t>
            </a:r>
            <a:r>
              <a:rPr lang="en-US" sz="1200" i="1" dirty="0" smtClean="0"/>
              <a:t>left</a:t>
            </a:r>
            <a:r>
              <a:rPr lang="en-US" sz="1200" dirty="0" smtClean="0"/>
              <a:t>.</a:t>
            </a:r>
            <a:endParaRPr lang="en-GB" sz="1200" dirty="0"/>
          </a:p>
          <a:p>
            <a:r>
              <a:rPr lang="en-US" sz="1200" dirty="0"/>
              <a:t>CERN has asked Max Klein to chair and Oliver </a:t>
            </a:r>
            <a:r>
              <a:rPr lang="en-US" sz="1200" dirty="0" err="1" smtClean="0"/>
              <a:t>Brüning</a:t>
            </a:r>
            <a:r>
              <a:rPr lang="en-US" sz="1200" dirty="0" smtClean="0"/>
              <a:t> </a:t>
            </a:r>
            <a:r>
              <a:rPr lang="en-US" sz="1200" dirty="0"/>
              <a:t>to co-chair this activity</a:t>
            </a:r>
            <a:r>
              <a:rPr lang="en-GB" sz="1200" dirty="0"/>
              <a:t>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80082" y="1664088"/>
            <a:ext cx="3072476" cy="3539430"/>
          </a:xfrm>
          <a:prstGeom prst="rect">
            <a:avLst/>
          </a:prstGeom>
          <a:solidFill>
            <a:schemeClr val="bg1">
              <a:lumMod val="75000"/>
              <a:alpha val="26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LCG (</a:t>
            </a:r>
            <a:r>
              <a:rPr lang="en-US" sz="1600" dirty="0"/>
              <a:t>2014-2017</a:t>
            </a:r>
            <a:r>
              <a:rPr lang="en-US" sz="1600" dirty="0" smtClean="0"/>
              <a:t>)                         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*)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/>
              <a:t>  </a:t>
            </a:r>
            <a:endParaRPr lang="en-GB" sz="1600" dirty="0"/>
          </a:p>
          <a:p>
            <a:r>
              <a:rPr lang="en-US" sz="1600" dirty="0"/>
              <a:t>Nestor </a:t>
            </a:r>
            <a:r>
              <a:rPr lang="en-US" sz="1600" dirty="0" err="1"/>
              <a:t>Armesto</a:t>
            </a:r>
            <a:endParaRPr lang="en-GB" sz="1600" dirty="0"/>
          </a:p>
          <a:p>
            <a:r>
              <a:rPr lang="en-US" sz="1600" dirty="0"/>
              <a:t>Oliver </a:t>
            </a:r>
            <a:r>
              <a:rPr lang="en-US" sz="1600" dirty="0" err="1" smtClean="0"/>
              <a:t>Brüning</a:t>
            </a:r>
            <a:endParaRPr lang="en-GB" sz="1600" dirty="0"/>
          </a:p>
          <a:p>
            <a:r>
              <a:rPr lang="en-US" sz="1600" dirty="0"/>
              <a:t>Stefano Forte</a:t>
            </a:r>
            <a:endParaRPr lang="en-GB" sz="1600" dirty="0"/>
          </a:p>
          <a:p>
            <a:r>
              <a:rPr lang="fr-CH" sz="1600" dirty="0"/>
              <a:t>Andrea Gaddi</a:t>
            </a:r>
            <a:endParaRPr lang="en-GB" sz="1600" dirty="0"/>
          </a:p>
          <a:p>
            <a:r>
              <a:rPr lang="fr-CH" sz="1600" dirty="0"/>
              <a:t>Bruce Mellado</a:t>
            </a:r>
            <a:endParaRPr lang="en-GB" sz="1600" dirty="0"/>
          </a:p>
          <a:p>
            <a:r>
              <a:rPr lang="fr-CH" sz="1600" dirty="0"/>
              <a:t>Max </a:t>
            </a:r>
            <a:r>
              <a:rPr lang="fr-CH" sz="1600" dirty="0" smtClean="0"/>
              <a:t>Klein</a:t>
            </a:r>
            <a:endParaRPr lang="en-GB" sz="1600" dirty="0"/>
          </a:p>
          <a:p>
            <a:r>
              <a:rPr lang="en-US" sz="1600" dirty="0"/>
              <a:t>Peter </a:t>
            </a:r>
            <a:r>
              <a:rPr lang="en-US" sz="1600" dirty="0" err="1"/>
              <a:t>Kostka</a:t>
            </a:r>
            <a:endParaRPr lang="en-GB" sz="1600" dirty="0"/>
          </a:p>
          <a:p>
            <a:r>
              <a:rPr lang="en-US" sz="1600" dirty="0"/>
              <a:t>Daniel Schulte</a:t>
            </a:r>
            <a:endParaRPr lang="en-GB" sz="1600" dirty="0"/>
          </a:p>
          <a:p>
            <a:r>
              <a:rPr lang="en-US" sz="1600" dirty="0"/>
              <a:t>Frank Zimmermann</a:t>
            </a:r>
            <a:endParaRPr lang="en-GB" sz="1600" dirty="0"/>
          </a:p>
          <a:p>
            <a:endParaRPr lang="en-GB" sz="1600" dirty="0" smtClean="0"/>
          </a:p>
          <a:p>
            <a:r>
              <a:rPr lang="en-US" sz="1600" dirty="0" smtClean="0"/>
              <a:t>Directors </a:t>
            </a:r>
            <a:r>
              <a:rPr lang="en-US" sz="1600" dirty="0"/>
              <a:t>(ex-officio) </a:t>
            </a:r>
            <a:endParaRPr lang="en-US" sz="1600" dirty="0" smtClean="0"/>
          </a:p>
          <a:p>
            <a:r>
              <a:rPr lang="en-US" sz="1600" dirty="0" smtClean="0"/>
              <a:t>Sergio </a:t>
            </a:r>
            <a:r>
              <a:rPr lang="en-US" sz="1600" dirty="0" err="1"/>
              <a:t>Bertolucci</a:t>
            </a:r>
            <a:r>
              <a:rPr lang="en-US" sz="1600" dirty="0"/>
              <a:t>, Frederick </a:t>
            </a:r>
            <a:r>
              <a:rPr lang="en-US" sz="1600" dirty="0" err="1"/>
              <a:t>Bordry</a:t>
            </a:r>
            <a:r>
              <a:rPr lang="en-GB" sz="1600" dirty="0"/>
              <a:t>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239180"/>
            <a:ext cx="2843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</a:rPr>
              <a:t>*) LCG Composition early January 14</a:t>
            </a: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2138" y="2676064"/>
            <a:ext cx="498085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coordination group was invited end of December 2013 by the</a:t>
            </a:r>
          </a:p>
          <a:p>
            <a:r>
              <a:rPr lang="en-US" sz="1400" dirty="0" smtClean="0"/>
              <a:t>CERN directorate with the following mandate (2014-2017)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9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762000"/>
          </a:xfrm>
        </p:spPr>
        <p:txBody>
          <a:bodyPr/>
          <a:lstStyle/>
          <a:p>
            <a:r>
              <a:rPr lang="en-US" sz="2400">
                <a:latin typeface="Comic Sans MS" charset="0"/>
              </a:rPr>
              <a:t>Gell Mann 1966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4902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0866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7086600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219200" y="38100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508125" y="33242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09600" y="304800"/>
            <a:ext cx="8077200" cy="5410200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7239000" y="5943600"/>
            <a:ext cx="143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Rochester 1966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2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21920" y="3575132"/>
            <a:ext cx="4135120" cy="3222530"/>
            <a:chOff x="2640" y="624"/>
            <a:chExt cx="3120" cy="2161"/>
          </a:xfrm>
        </p:grpSpPr>
        <p:pic>
          <p:nvPicPr>
            <p:cNvPr id="4" name="Picture 3" descr="figfried"/>
            <p:cNvPicPr>
              <a:picLocks noChangeAspect="1" noChangeArrowheads="1"/>
            </p:cNvPicPr>
            <p:nvPr/>
          </p:nvPicPr>
          <p:blipFill>
            <a:blip r:embed="rId3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2640" y="624"/>
              <a:ext cx="3120" cy="2161"/>
            </a:xfrm>
            <a:prstGeom prst="rect">
              <a:avLst/>
            </a:prstGeom>
            <a:noFill/>
          </p:spPr>
        </p:pic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2793" y="866"/>
            <a:ext cx="160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8" name="Equation" r:id="rId4" imgW="165282" imgH="216016" progId="Equation.3">
                    <p:embed/>
                  </p:oleObj>
                </mc:Choice>
                <mc:Fallback>
                  <p:oleObj name="Equation" r:id="rId4" imgW="165282" imgH="21601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3" y="866"/>
                          <a:ext cx="160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742" y="1417"/>
              <a:ext cx="256" cy="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072" y="2218"/>
              <a:ext cx="512" cy="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4890" y="2168"/>
            <a:ext cx="614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9" name="Equation" r:id="rId6" imgW="660797" imgH="228997" progId="Equation.3">
                    <p:embed/>
                  </p:oleObj>
                </mc:Choice>
                <mc:Fallback>
                  <p:oleObj name="Equation" r:id="rId6" imgW="660797" imgH="22899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0" y="2168"/>
                          <a:ext cx="614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5" y="335281"/>
            <a:ext cx="2970358" cy="29321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9881" y="852862"/>
            <a:ext cx="2707437" cy="45223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5200" y="5652458"/>
            <a:ext cx="1447800" cy="4917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37500" y="5793691"/>
            <a:ext cx="828040" cy="283767"/>
          </a:xfrm>
          <a:prstGeom prst="rect">
            <a:avLst/>
          </a:prstGeom>
        </p:spPr>
      </p:pic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3917748" y="2529840"/>
            <a:ext cx="1791620" cy="1450065"/>
            <a:chOff x="192" y="672"/>
            <a:chExt cx="1452" cy="978"/>
          </a:xfrm>
        </p:grpSpPr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82" y="837"/>
              <a:ext cx="858" cy="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5" name="Object 13"/>
            <p:cNvGraphicFramePr>
              <a:graphicFrameLocks noChangeAspect="1"/>
            </p:cNvGraphicFramePr>
            <p:nvPr/>
          </p:nvGraphicFramePr>
          <p:xfrm>
            <a:off x="219" y="713"/>
            <a:ext cx="162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0" name="Equation" r:id="rId13" imgW="114597" imgH="139975" progId="Equation.3">
                    <p:embed/>
                  </p:oleObj>
                </mc:Choice>
                <mc:Fallback>
                  <p:oleObj name="Equation" r:id="rId13" imgW="114597" imgH="13997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" y="713"/>
                          <a:ext cx="162" cy="2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4"/>
            <p:cNvGraphicFramePr>
              <a:graphicFrameLocks noChangeAspect="1"/>
            </p:cNvGraphicFramePr>
            <p:nvPr/>
          </p:nvGraphicFramePr>
          <p:xfrm>
            <a:off x="1240" y="672"/>
            <a:ext cx="216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1" name="Equation" r:id="rId15" imgW="152598" imgH="177965" progId="Equation.3">
                    <p:embed/>
                  </p:oleObj>
                </mc:Choice>
                <mc:Fallback>
                  <p:oleObj name="Equation" r:id="rId15" imgW="152598" imgH="17796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0" y="672"/>
                          <a:ext cx="216" cy="2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0490910"/>
                </p:ext>
              </p:extLst>
            </p:nvPr>
          </p:nvGraphicFramePr>
          <p:xfrm>
            <a:off x="467" y="1066"/>
            <a:ext cx="336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2" name="Equation" r:id="rId17" imgW="266700" imgH="190500" progId="Equation.3">
                    <p:embed/>
                  </p:oleObj>
                </mc:Choice>
                <mc:Fallback>
                  <p:oleObj name="Equation" r:id="rId17" imgW="2667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" y="1066"/>
                          <a:ext cx="336" cy="2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6"/>
            <p:cNvGraphicFramePr>
              <a:graphicFrameLocks noChangeAspect="1"/>
            </p:cNvGraphicFramePr>
            <p:nvPr/>
          </p:nvGraphicFramePr>
          <p:xfrm>
            <a:off x="192" y="1313"/>
            <a:ext cx="217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3" name="Equation" r:id="rId19" imgW="152664" imgH="165353" progId="Equation.3">
                    <p:embed/>
                  </p:oleObj>
                </mc:Choice>
                <mc:Fallback>
                  <p:oleObj name="Equation" r:id="rId19" imgW="152664" imgH="16535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1313"/>
                          <a:ext cx="217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2132840"/>
                </p:ext>
              </p:extLst>
            </p:nvPr>
          </p:nvGraphicFramePr>
          <p:xfrm>
            <a:off x="1212" y="1377"/>
            <a:ext cx="432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4" name="Equation" r:id="rId21" imgW="304800" imgH="190500" progId="Equation.3">
                    <p:embed/>
                  </p:oleObj>
                </mc:Choice>
                <mc:Fallback>
                  <p:oleObj name="Equation" r:id="rId21" imgW="3048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2" y="1377"/>
                          <a:ext cx="432" cy="2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Box 19"/>
          <p:cNvSpPr txBox="1"/>
          <p:nvPr/>
        </p:nvSpPr>
        <p:spPr>
          <a:xfrm>
            <a:off x="324700" y="3267417"/>
            <a:ext cx="3487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Hofstadter et al, 1955, </a:t>
            </a:r>
            <a:r>
              <a:rPr lang="en-US" sz="1600" b="1" dirty="0" err="1" smtClean="0"/>
              <a:t>r</a:t>
            </a:r>
            <a:r>
              <a:rPr lang="en-US" sz="1600" b="1" baseline="-25000" dirty="0" err="1" smtClean="0"/>
              <a:t>p</a:t>
            </a:r>
            <a:r>
              <a:rPr lang="en-US" sz="1600" b="1" dirty="0" smtClean="0"/>
              <a:t>=0.74±0.20fm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19693" y="6175822"/>
            <a:ext cx="3311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SLAC-MIT 1968  </a:t>
            </a:r>
            <a:r>
              <a:rPr lang="en-US" sz="1600" b="1" dirty="0" err="1" smtClean="0"/>
              <a:t>Bj</a:t>
            </a:r>
            <a:r>
              <a:rPr lang="en-US" sz="1600" b="1" dirty="0" smtClean="0"/>
              <a:t> Scaling </a:t>
            </a:r>
            <a:r>
              <a:rPr lang="en-US" sz="1600" b="1" dirty="0" smtClean="0">
                <a:sym typeface="Wingdings"/>
              </a:rPr>
              <a:t> </a:t>
            </a:r>
            <a:r>
              <a:rPr lang="en-US" sz="1600" b="1" dirty="0" err="1" smtClean="0"/>
              <a:t>Partons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954683" y="632971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Prescott et al, 1978, I</a:t>
            </a:r>
            <a:r>
              <a:rPr lang="en-US" b="1" baseline="-25000" dirty="0" smtClean="0"/>
              <a:t>3,R</a:t>
            </a:r>
            <a:r>
              <a:rPr lang="en-US" b="1" baseline="30000" dirty="0" smtClean="0"/>
              <a:t>e</a:t>
            </a:r>
            <a:r>
              <a:rPr lang="en-US" b="1" dirty="0" smtClean="0"/>
              <a:t>=0 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185504" y="4337730"/>
            <a:ext cx="1180018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 DIS the</a:t>
            </a:r>
          </a:p>
          <a:p>
            <a:r>
              <a:rPr lang="en-US" dirty="0"/>
              <a:t>x</a:t>
            </a:r>
            <a:r>
              <a:rPr lang="en-US" dirty="0" smtClean="0"/>
              <a:t> and Q</a:t>
            </a:r>
            <a:r>
              <a:rPr lang="en-US" baseline="30000" dirty="0" smtClean="0"/>
              <a:t>2</a:t>
            </a:r>
          </a:p>
          <a:p>
            <a:r>
              <a:rPr lang="en-US" dirty="0"/>
              <a:t>s</a:t>
            </a:r>
            <a:r>
              <a:rPr lang="en-US" dirty="0" smtClean="0"/>
              <a:t>cales are</a:t>
            </a:r>
          </a:p>
          <a:p>
            <a:r>
              <a:rPr lang="en-US" dirty="0"/>
              <a:t>p</a:t>
            </a:r>
            <a:r>
              <a:rPr lang="en-US" dirty="0" smtClean="0"/>
              <a:t>rescribed</a:t>
            </a:r>
          </a:p>
          <a:p>
            <a:r>
              <a:rPr lang="en-US" dirty="0"/>
              <a:t>b</a:t>
            </a:r>
            <a:r>
              <a:rPr lang="en-US" dirty="0" smtClean="0"/>
              <a:t>y the </a:t>
            </a:r>
          </a:p>
          <a:p>
            <a:r>
              <a:rPr lang="en-US" dirty="0"/>
              <a:t>e</a:t>
            </a:r>
            <a:r>
              <a:rPr lang="en-US" dirty="0" smtClean="0"/>
              <a:t>lectron</a:t>
            </a:r>
          </a:p>
          <a:p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8480" y="216578"/>
            <a:ext cx="5405120" cy="10769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Early </a:t>
            </a:r>
            <a:r>
              <a:rPr lang="en-US" sz="3200" dirty="0" err="1" smtClean="0"/>
              <a:t>ep</a:t>
            </a:r>
            <a:r>
              <a:rPr lang="en-US" sz="3200" dirty="0" smtClean="0"/>
              <a:t> Scattering 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3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11"/>
            <a:ext cx="7772400" cy="6238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Exploit the Higgs Potential in </a:t>
            </a:r>
            <a:r>
              <a:rPr lang="en-US" sz="3200" dirty="0" err="1" smtClean="0"/>
              <a:t>ep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9" y="838937"/>
            <a:ext cx="8205971" cy="55018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44945" y="6392622"/>
            <a:ext cx="2198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M.Trott</a:t>
            </a:r>
            <a:r>
              <a:rPr lang="en-US" sz="1200" dirty="0" smtClean="0"/>
              <a:t> at Chavannes 20.1.2014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443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7489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HERA could not do or has not done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0088" y="883478"/>
            <a:ext cx="2486791" cy="5355313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HERA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 one box</a:t>
            </a:r>
          </a:p>
          <a:p>
            <a:r>
              <a:rPr lang="en-US" dirty="0" smtClean="0"/>
              <a:t>the first </a:t>
            </a:r>
            <a:r>
              <a:rPr lang="en-US" dirty="0" err="1" smtClean="0"/>
              <a:t>ep</a:t>
            </a:r>
            <a:r>
              <a:rPr lang="en-US" dirty="0" smtClean="0"/>
              <a:t> collider</a:t>
            </a:r>
          </a:p>
          <a:p>
            <a:endParaRPr lang="en-US" dirty="0" smtClean="0"/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p</a:t>
            </a:r>
            <a:r>
              <a:rPr lang="en-US" sz="1400" dirty="0" smtClean="0"/>
              <a:t>*</a:t>
            </a:r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=</a:t>
            </a:r>
          </a:p>
          <a:p>
            <a:r>
              <a:rPr lang="en-US" dirty="0" smtClean="0"/>
              <a:t>920</a:t>
            </a:r>
            <a:r>
              <a:rPr lang="en-US" sz="1400" dirty="0" smtClean="0"/>
              <a:t>*</a:t>
            </a:r>
            <a:r>
              <a:rPr lang="en-US" dirty="0" smtClean="0"/>
              <a:t>27.6GeV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√</a:t>
            </a:r>
            <a:r>
              <a:rPr lang="en-US" dirty="0" err="1" smtClean="0"/>
              <a:t>s</a:t>
            </a:r>
            <a:r>
              <a:rPr lang="en-US" dirty="0" smtClean="0"/>
              <a:t>=2√E</a:t>
            </a:r>
            <a:r>
              <a:rPr lang="en-US" baseline="-25000" dirty="0" smtClean="0"/>
              <a:t>e</a:t>
            </a:r>
            <a:r>
              <a:rPr lang="en-US" dirty="0" smtClean="0"/>
              <a:t>E</a:t>
            </a:r>
            <a:r>
              <a:rPr lang="en-US" baseline="-25000" dirty="0" smtClean="0"/>
              <a:t>p</a:t>
            </a:r>
            <a:r>
              <a:rPr lang="en-US" dirty="0" smtClean="0"/>
              <a:t>=320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L=1..4 10</a:t>
            </a:r>
            <a:r>
              <a:rPr lang="en-US" baseline="30000" dirty="0" smtClean="0"/>
              <a:t>31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dirty="0" smtClean="0"/>
          </a:p>
          <a:p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ΣL=0.5fb</a:t>
            </a:r>
            <a:r>
              <a:rPr lang="en-US" baseline="30000" dirty="0" smtClean="0"/>
              <a:t>-1</a:t>
            </a:r>
            <a:endParaRPr lang="en-US" dirty="0" smtClean="0"/>
          </a:p>
          <a:p>
            <a:r>
              <a:rPr lang="en-US" dirty="0" smtClean="0"/>
              <a:t>1992-2000 &amp; 2003-2007</a:t>
            </a:r>
          </a:p>
          <a:p>
            <a:endParaRPr lang="en-US" dirty="0" smtClean="0"/>
          </a:p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= [0.1 -- 3</a:t>
            </a:r>
            <a:r>
              <a:rPr lang="en-US" sz="1400" dirty="0" smtClean="0"/>
              <a:t> * </a:t>
            </a:r>
            <a:r>
              <a:rPr lang="en-US" dirty="0" smtClean="0"/>
              <a:t>10</a:t>
            </a:r>
            <a:r>
              <a:rPr lang="en-US" baseline="30000" dirty="0" smtClean="0"/>
              <a:t>4</a:t>
            </a:r>
            <a:r>
              <a:rPr lang="en-US" dirty="0" smtClean="0"/>
              <a:t> ] GeV</a:t>
            </a:r>
            <a:r>
              <a:rPr lang="en-US" baseline="30000" dirty="0" smtClean="0"/>
              <a:t>2</a:t>
            </a:r>
          </a:p>
          <a:p>
            <a:r>
              <a:rPr lang="en-US" sz="1600" dirty="0" smtClean="0"/>
              <a:t>-4-momentum transfer</a:t>
            </a:r>
            <a:r>
              <a:rPr lang="en-US" sz="1600" baseline="30000" dirty="0" smtClean="0"/>
              <a:t>2</a:t>
            </a:r>
            <a:endParaRPr lang="en-US" sz="1600" dirty="0" smtClean="0"/>
          </a:p>
          <a:p>
            <a:endParaRPr lang="en-US" dirty="0" smtClean="0"/>
          </a:p>
          <a:p>
            <a:r>
              <a:rPr lang="en-US" dirty="0" err="1" smtClean="0"/>
              <a:t>x</a:t>
            </a:r>
            <a:r>
              <a:rPr lang="en-US" dirty="0" smtClean="0"/>
              <a:t>=Q</a:t>
            </a:r>
            <a:r>
              <a:rPr lang="en-US" baseline="30000" dirty="0" smtClean="0"/>
              <a:t>2</a:t>
            </a:r>
            <a:r>
              <a:rPr lang="en-US" dirty="0" smtClean="0"/>
              <a:t>/(sy)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 smtClean="0"/>
              <a:t>10</a:t>
            </a:r>
            <a:r>
              <a:rPr lang="en-US" baseline="30000" dirty="0" smtClean="0"/>
              <a:t>-4</a:t>
            </a:r>
            <a:r>
              <a:rPr lang="en-US" dirty="0" smtClean="0"/>
              <a:t> .. 0.7</a:t>
            </a:r>
          </a:p>
          <a:p>
            <a:r>
              <a:rPr lang="en-US" sz="1600" dirty="0" err="1" smtClean="0"/>
              <a:t>Bjorken</a:t>
            </a:r>
            <a:r>
              <a:rPr lang="en-US" sz="1600" dirty="0" smtClean="0"/>
              <a:t> </a:t>
            </a:r>
            <a:r>
              <a:rPr lang="en-US" sz="1600" dirty="0" err="1" smtClean="0"/>
              <a:t>x</a:t>
            </a:r>
            <a:endParaRPr lang="en-US" sz="1600" dirty="0" smtClean="0"/>
          </a:p>
          <a:p>
            <a:endParaRPr lang="en-US" dirty="0" smtClean="0"/>
          </a:p>
          <a:p>
            <a:r>
              <a:rPr lang="en-US" dirty="0" smtClean="0"/>
              <a:t>y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 smtClean="0"/>
              <a:t>0.005 .. 0.9</a:t>
            </a:r>
          </a:p>
          <a:p>
            <a:r>
              <a:rPr lang="en-US" sz="1600" dirty="0" smtClean="0"/>
              <a:t>inelasticity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57826" y="671690"/>
            <a:ext cx="5413962" cy="5940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Test of the </a:t>
            </a:r>
            <a:r>
              <a:rPr lang="en-US" sz="1600" dirty="0" err="1" smtClean="0"/>
              <a:t>isospin</a:t>
            </a:r>
            <a:r>
              <a:rPr lang="en-US" sz="1600" dirty="0" smtClean="0"/>
              <a:t> symmetry (</a:t>
            </a:r>
            <a:r>
              <a:rPr lang="en-US" sz="1600" dirty="0" err="1" smtClean="0"/>
              <a:t>u-d</a:t>
            </a:r>
            <a:r>
              <a:rPr lang="en-US" sz="1600" dirty="0" smtClean="0"/>
              <a:t>) with </a:t>
            </a:r>
            <a:r>
              <a:rPr lang="en-US" sz="1600" dirty="0" err="1" smtClean="0"/>
              <a:t>eD</a:t>
            </a:r>
            <a:r>
              <a:rPr lang="en-US" sz="1600" dirty="0" smtClean="0"/>
              <a:t>  - no deuterons</a:t>
            </a:r>
          </a:p>
          <a:p>
            <a:r>
              <a:rPr lang="en-US" sz="1600" dirty="0" smtClean="0"/>
              <a:t>Investigation of the </a:t>
            </a:r>
            <a:r>
              <a:rPr lang="en-US" sz="1600" dirty="0" err="1" smtClean="0"/>
              <a:t>q-g</a:t>
            </a:r>
            <a:r>
              <a:rPr lang="en-US" sz="1600" dirty="0" smtClean="0"/>
              <a:t> dynamics in nuclei  - no time for </a:t>
            </a:r>
            <a:r>
              <a:rPr lang="en-US" sz="1600" dirty="0" err="1" smtClean="0"/>
              <a:t>eA</a:t>
            </a:r>
            <a:endParaRPr lang="en-US" sz="1600" dirty="0" smtClean="0"/>
          </a:p>
          <a:p>
            <a:r>
              <a:rPr lang="en-US" sz="1600" dirty="0" smtClean="0"/>
              <a:t>Verification of saturation prediction at low </a:t>
            </a:r>
            <a:r>
              <a:rPr lang="en-US" sz="1600" dirty="0" err="1" smtClean="0"/>
              <a:t>x</a:t>
            </a:r>
            <a:r>
              <a:rPr lang="en-US" sz="1600" dirty="0" smtClean="0"/>
              <a:t> – too low </a:t>
            </a:r>
            <a:r>
              <a:rPr lang="en-US" sz="1600" dirty="0" err="1" smtClean="0"/>
              <a:t>s</a:t>
            </a:r>
            <a:endParaRPr lang="en-US" sz="1600" dirty="0" smtClean="0"/>
          </a:p>
          <a:p>
            <a:r>
              <a:rPr lang="en-US" sz="1600" dirty="0" smtClean="0"/>
              <a:t>Measurement of the strange quark distribution – too low L</a:t>
            </a:r>
          </a:p>
          <a:p>
            <a:r>
              <a:rPr lang="en-US" sz="1600" dirty="0" smtClean="0"/>
              <a:t>Discovery of Higgs in WW fusion in CC – too low cross section</a:t>
            </a:r>
          </a:p>
          <a:p>
            <a:r>
              <a:rPr lang="en-US" sz="1600" dirty="0" smtClean="0"/>
              <a:t>Study of top quark distribution in the proton – too low </a:t>
            </a:r>
            <a:r>
              <a:rPr lang="en-US" sz="1600" dirty="0" err="1" smtClean="0"/>
              <a:t>s</a:t>
            </a:r>
            <a:endParaRPr lang="en-US" sz="1600" dirty="0" smtClean="0"/>
          </a:p>
          <a:p>
            <a:r>
              <a:rPr lang="en-US" sz="1600" dirty="0" smtClean="0"/>
              <a:t>Precise measurement of F</a:t>
            </a:r>
            <a:r>
              <a:rPr lang="en-US" sz="1600" baseline="-25000" dirty="0" smtClean="0"/>
              <a:t>L </a:t>
            </a:r>
            <a:r>
              <a:rPr lang="en-US" sz="1600" dirty="0" smtClean="0"/>
              <a:t>– too short running time left</a:t>
            </a:r>
          </a:p>
          <a:p>
            <a:r>
              <a:rPr lang="en-US" sz="1600" dirty="0" smtClean="0"/>
              <a:t>Resolving </a:t>
            </a:r>
            <a:r>
              <a:rPr lang="en-US" sz="1600" dirty="0" err="1" smtClean="0"/>
              <a:t>d/u</a:t>
            </a:r>
            <a:r>
              <a:rPr lang="en-US" sz="1600" dirty="0" smtClean="0"/>
              <a:t> question at large </a:t>
            </a:r>
            <a:r>
              <a:rPr lang="en-US" sz="1600" dirty="0" err="1" smtClean="0"/>
              <a:t>Bjorken</a:t>
            </a:r>
            <a:r>
              <a:rPr lang="en-US" sz="1600" dirty="0" smtClean="0"/>
              <a:t> </a:t>
            </a:r>
            <a:r>
              <a:rPr lang="en-US" sz="1600" dirty="0" err="1" smtClean="0"/>
              <a:t>x</a:t>
            </a:r>
            <a:r>
              <a:rPr lang="en-US" sz="1600" dirty="0" smtClean="0"/>
              <a:t> – too low L</a:t>
            </a:r>
          </a:p>
          <a:p>
            <a:r>
              <a:rPr lang="en-US" sz="1600" dirty="0" smtClean="0"/>
              <a:t>Determination of gluon distribution at hi/lo </a:t>
            </a:r>
            <a:r>
              <a:rPr lang="en-US" sz="1600" dirty="0" err="1" smtClean="0"/>
              <a:t>x</a:t>
            </a:r>
            <a:r>
              <a:rPr lang="en-US" sz="1600" dirty="0" smtClean="0"/>
              <a:t> – too small range</a:t>
            </a:r>
          </a:p>
          <a:p>
            <a:r>
              <a:rPr lang="en-US" sz="1600" dirty="0" smtClean="0"/>
              <a:t>High precision measurement of </a:t>
            </a:r>
            <a:r>
              <a:rPr lang="en-US" sz="1600" dirty="0" err="1" smtClean="0"/>
              <a:t>α</a:t>
            </a:r>
            <a:r>
              <a:rPr lang="en-US" sz="1600" baseline="-25000" dirty="0" err="1" smtClean="0"/>
              <a:t>s</a:t>
            </a:r>
            <a:r>
              <a:rPr lang="en-US" sz="1600" dirty="0" smtClean="0"/>
              <a:t> – overall not precise enough</a:t>
            </a:r>
          </a:p>
          <a:p>
            <a:r>
              <a:rPr lang="en-US" sz="1600" dirty="0" smtClean="0"/>
              <a:t>Discovering </a:t>
            </a:r>
            <a:r>
              <a:rPr lang="en-US" sz="1600" dirty="0" err="1" smtClean="0"/>
              <a:t>instantons</a:t>
            </a:r>
            <a:r>
              <a:rPr lang="en-US" sz="1600" dirty="0" smtClean="0"/>
              <a:t>, </a:t>
            </a:r>
            <a:r>
              <a:rPr lang="en-US" sz="1600" dirty="0" err="1" smtClean="0"/>
              <a:t>odderons</a:t>
            </a:r>
            <a:r>
              <a:rPr lang="en-US" sz="1600" dirty="0" smtClean="0"/>
              <a:t> – don’t know why not</a:t>
            </a:r>
          </a:p>
          <a:p>
            <a:r>
              <a:rPr lang="en-US" sz="1600" dirty="0" smtClean="0"/>
              <a:t>Finding RPV SUSY and/or  </a:t>
            </a:r>
            <a:r>
              <a:rPr lang="en-US" sz="1600" dirty="0" err="1" smtClean="0"/>
              <a:t>leptoquarks</a:t>
            </a:r>
            <a:r>
              <a:rPr lang="en-US" sz="1600" dirty="0" smtClean="0"/>
              <a:t> – may reside higher up</a:t>
            </a:r>
          </a:p>
          <a:p>
            <a:r>
              <a:rPr lang="en-US" sz="1600" dirty="0" smtClean="0"/>
              <a:t>…</a:t>
            </a:r>
          </a:p>
          <a:p>
            <a:r>
              <a:rPr lang="en-US" sz="1600" dirty="0" smtClean="0">
                <a:sym typeface="Wingdings"/>
              </a:rPr>
              <a:t>    The H1 and ZEUS apparatus were basically well suited </a:t>
            </a:r>
          </a:p>
          <a:p>
            <a:r>
              <a:rPr lang="en-US" sz="1600" dirty="0" smtClean="0">
                <a:sym typeface="Wingdings"/>
              </a:rPr>
              <a:t>    The machine had too low luminosity and running time    </a:t>
            </a:r>
          </a:p>
          <a:p>
            <a:endParaRPr lang="en-US" sz="1600" b="1" dirty="0" smtClean="0">
              <a:sym typeface="Wingdings"/>
            </a:endParaRPr>
          </a:p>
          <a:p>
            <a:r>
              <a:rPr lang="en-US" sz="1600" b="1" dirty="0" smtClean="0">
                <a:sym typeface="Wingdings"/>
              </a:rPr>
              <a:t>   HEP needs a </a:t>
            </a:r>
            <a:r>
              <a:rPr lang="en-US" sz="1600" b="1" dirty="0" err="1" smtClean="0">
                <a:sym typeface="Wingdings"/>
              </a:rPr>
              <a:t>TeV</a:t>
            </a:r>
            <a:r>
              <a:rPr lang="en-US" sz="1600" b="1" dirty="0" smtClean="0">
                <a:sym typeface="Wingdings"/>
              </a:rPr>
              <a:t> energy scale machine with 100 times</a:t>
            </a:r>
          </a:p>
          <a:p>
            <a:r>
              <a:rPr lang="en-US" sz="1600" b="1" dirty="0" smtClean="0">
                <a:sym typeface="Wingdings"/>
              </a:rPr>
              <a:t>   higher luminosity than HERA to develop DIS physics </a:t>
            </a:r>
          </a:p>
          <a:p>
            <a:r>
              <a:rPr lang="en-US" sz="1600" b="1" dirty="0" smtClean="0">
                <a:sym typeface="Wingdings"/>
              </a:rPr>
              <a:t>   further and to complement the physics at the LHC. The</a:t>
            </a:r>
          </a:p>
          <a:p>
            <a:r>
              <a:rPr lang="en-US" sz="1600" b="1" dirty="0" smtClean="0">
                <a:sym typeface="Wingdings"/>
              </a:rPr>
              <a:t>   Large </a:t>
            </a:r>
            <a:r>
              <a:rPr lang="en-US" sz="1600" b="1" dirty="0" err="1" smtClean="0">
                <a:sym typeface="Wingdings"/>
              </a:rPr>
              <a:t>Hadron</a:t>
            </a:r>
            <a:r>
              <a:rPr lang="en-US" sz="1600" b="1" dirty="0" smtClean="0">
                <a:sym typeface="Wingdings"/>
              </a:rPr>
              <a:t> Collider </a:t>
            </a:r>
            <a:r>
              <a:rPr lang="en-US" sz="1600" b="1" dirty="0" err="1" smtClean="0">
                <a:sym typeface="Wingdings"/>
              </a:rPr>
              <a:t>p</a:t>
            </a:r>
            <a:r>
              <a:rPr lang="en-US" sz="1600" b="1" dirty="0" smtClean="0">
                <a:sym typeface="Wingdings"/>
              </a:rPr>
              <a:t> and A beams offer a unique </a:t>
            </a:r>
          </a:p>
          <a:p>
            <a:r>
              <a:rPr lang="en-US" sz="1600" b="1" dirty="0" smtClean="0">
                <a:sym typeface="Wingdings"/>
              </a:rPr>
              <a:t>   opportunity to build a second </a:t>
            </a:r>
            <a:r>
              <a:rPr lang="en-US" sz="1600" b="1" dirty="0" err="1" smtClean="0">
                <a:sym typeface="Wingdings"/>
              </a:rPr>
              <a:t>ep</a:t>
            </a:r>
            <a:r>
              <a:rPr lang="en-US" sz="1600" b="1" dirty="0" smtClean="0">
                <a:sym typeface="Wingdings"/>
              </a:rPr>
              <a:t> and first </a:t>
            </a:r>
            <a:r>
              <a:rPr lang="en-US" sz="1600" b="1" dirty="0" err="1" smtClean="0">
                <a:sym typeface="Wingdings"/>
              </a:rPr>
              <a:t>eA</a:t>
            </a:r>
            <a:r>
              <a:rPr lang="en-US" sz="1600" b="1" dirty="0" smtClean="0">
                <a:sym typeface="Wingdings"/>
              </a:rPr>
              <a:t> collider</a:t>
            </a:r>
          </a:p>
          <a:p>
            <a:r>
              <a:rPr lang="en-US" sz="1600" b="1" dirty="0" smtClean="0">
                <a:sym typeface="Wingdings"/>
              </a:rPr>
              <a:t>   at the energy frontier.</a:t>
            </a:r>
          </a:p>
          <a:p>
            <a:endParaRPr lang="en-US" sz="1600" b="1" dirty="0" smtClean="0"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7826" y="4572000"/>
            <a:ext cx="5002696" cy="1666791"/>
          </a:xfrm>
          <a:prstGeom prst="rect">
            <a:avLst/>
          </a:prstGeom>
          <a:solidFill>
            <a:srgbClr val="008000">
              <a:alpha val="11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1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038"/>
            <a:ext cx="8229600" cy="9952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 RF and ER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953735"/>
                </a:solidFill>
              </a:rPr>
              <a:t>T</a:t>
            </a:r>
            <a:r>
              <a:rPr lang="en-US" sz="3600" dirty="0" smtClean="0"/>
              <a:t>est </a:t>
            </a:r>
            <a:r>
              <a:rPr lang="en-US" sz="3600" b="1" dirty="0" smtClean="0">
                <a:solidFill>
                  <a:srgbClr val="953735"/>
                </a:solidFill>
              </a:rPr>
              <a:t>F</a:t>
            </a:r>
            <a:r>
              <a:rPr lang="en-US" sz="3600" dirty="0" smtClean="0"/>
              <a:t>acility at </a:t>
            </a:r>
            <a:r>
              <a:rPr lang="en-US" sz="3600" b="1" dirty="0" smtClean="0">
                <a:solidFill>
                  <a:srgbClr val="953735"/>
                </a:solidFill>
              </a:rPr>
              <a:t>C</a:t>
            </a:r>
            <a:r>
              <a:rPr lang="en-US" sz="3600" dirty="0" smtClean="0"/>
              <a:t>ERN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12" y="1630473"/>
            <a:ext cx="4964350" cy="10095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05117" y="2898527"/>
            <a:ext cx="7780496" cy="3877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Applications</a:t>
            </a:r>
          </a:p>
          <a:p>
            <a:pPr algn="ctr"/>
            <a:endParaRPr lang="en-US" sz="2400" dirty="0"/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Development of </a:t>
            </a:r>
            <a:r>
              <a:rPr lang="en-US" b="1" dirty="0" err="1" smtClean="0">
                <a:solidFill>
                  <a:srgbClr val="008000"/>
                </a:solidFill>
              </a:rPr>
              <a:t>SuperConducting</a:t>
            </a:r>
            <a:r>
              <a:rPr lang="en-US" b="1" dirty="0" smtClean="0">
                <a:solidFill>
                  <a:srgbClr val="008000"/>
                </a:solidFill>
              </a:rPr>
              <a:t> RF technology at CERN (November 13 – ok)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Operation and experience </a:t>
            </a:r>
            <a:r>
              <a:rPr lang="en-US" dirty="0" smtClean="0"/>
              <a:t>with S.C energy recovery </a:t>
            </a:r>
            <a:r>
              <a:rPr lang="en-US" dirty="0" err="1" smtClean="0"/>
              <a:t>linac</a:t>
            </a:r>
            <a:r>
              <a:rPr lang="en-US" dirty="0" smtClean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Injector</a:t>
            </a:r>
            <a:r>
              <a:rPr lang="en-US" dirty="0" smtClean="0"/>
              <a:t> to </a:t>
            </a:r>
            <a:r>
              <a:rPr lang="en-US" dirty="0" err="1" smtClean="0"/>
              <a:t>LHeC</a:t>
            </a:r>
            <a:r>
              <a:rPr lang="en-US" dirty="0" smtClean="0"/>
              <a:t> </a:t>
            </a:r>
            <a:r>
              <a:rPr lang="en-US" sz="1400" dirty="0" smtClean="0">
                <a:sym typeface="Wingdings"/>
              </a:rPr>
              <a:t></a:t>
            </a:r>
            <a:r>
              <a:rPr lang="en-US" dirty="0" smtClean="0"/>
              <a:t> injector to a future e+/e- machine</a:t>
            </a:r>
          </a:p>
          <a:p>
            <a:pPr algn="ctr"/>
            <a:endParaRPr lang="en-US" dirty="0"/>
          </a:p>
          <a:p>
            <a:pPr algn="ctr"/>
            <a:r>
              <a:rPr lang="en-US" b="1" dirty="0" err="1" smtClean="0"/>
              <a:t>Testbed</a:t>
            </a:r>
            <a:r>
              <a:rPr lang="en-US" dirty="0" smtClean="0"/>
              <a:t> for SC magnets, cables, stacks – in high dose, non-</a:t>
            </a:r>
            <a:r>
              <a:rPr lang="en-US" dirty="0" err="1" smtClean="0"/>
              <a:t>radiative</a:t>
            </a:r>
            <a:r>
              <a:rPr lang="en-US" dirty="0" smtClean="0"/>
              <a:t> environment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Experiments with </a:t>
            </a:r>
            <a:r>
              <a:rPr lang="en-US" b="1" dirty="0" smtClean="0"/>
              <a:t>electron beam</a:t>
            </a:r>
            <a:r>
              <a:rPr lang="en-US" dirty="0" smtClean="0"/>
              <a:t>: PV at Q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sz="1400" dirty="0" smtClean="0"/>
              <a:t>~ </a:t>
            </a:r>
            <a:r>
              <a:rPr lang="en-US" dirty="0" smtClean="0"/>
              <a:t>1 GeV</a:t>
            </a:r>
            <a:r>
              <a:rPr lang="en-US" baseline="30000" dirty="0" smtClean="0"/>
              <a:t>2</a:t>
            </a:r>
            <a:r>
              <a:rPr lang="en-US" dirty="0" smtClean="0"/>
              <a:t>, proton radius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Experiments with </a:t>
            </a:r>
            <a:r>
              <a:rPr lang="en-US" b="1" dirty="0" smtClean="0"/>
              <a:t>photon beam</a:t>
            </a:r>
            <a:r>
              <a:rPr lang="en-US" dirty="0" smtClean="0"/>
              <a:t>: much higher intensity than ELI-NP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9945" y="1045960"/>
            <a:ext cx="765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ERL Workshop at </a:t>
            </a:r>
            <a:r>
              <a:rPr lang="en-US" b="1" dirty="0" err="1" smtClean="0"/>
              <a:t>Daresbury</a:t>
            </a:r>
            <a:r>
              <a:rPr lang="en-US" b="1" dirty="0" smtClean="0"/>
              <a:t>: January 2013. f=801.54 MHz, I=10mA, Q</a:t>
            </a:r>
            <a:r>
              <a:rPr lang="en-US" b="1" baseline="-25000" dirty="0" smtClean="0"/>
              <a:t>0</a:t>
            </a:r>
            <a:r>
              <a:rPr lang="en-US" b="1" dirty="0" smtClean="0"/>
              <a:t> &gt; 2 10</a:t>
            </a:r>
            <a:r>
              <a:rPr lang="en-US" b="1" baseline="30000" dirty="0" smtClean="0"/>
              <a:t>10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420212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4083"/>
            <a:ext cx="8229600" cy="78756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Possible QCD Developments and Discoveries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272059" y="873588"/>
            <a:ext cx="2584850" cy="4801315"/>
          </a:xfrm>
          <a:prstGeom prst="rect">
            <a:avLst/>
          </a:prstGeom>
          <a:solidFill>
            <a:schemeClr val="tx1">
              <a:lumMod val="65000"/>
              <a:alpha val="1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AdS</a:t>
            </a:r>
            <a:r>
              <a:rPr lang="en-US" dirty="0" smtClean="0"/>
              <a:t>/CFT</a:t>
            </a:r>
          </a:p>
          <a:p>
            <a:endParaRPr lang="en-US" dirty="0"/>
          </a:p>
          <a:p>
            <a:r>
              <a:rPr lang="en-US" dirty="0" err="1" smtClean="0"/>
              <a:t>Instantons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Odderons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Non </a:t>
            </a:r>
            <a:r>
              <a:rPr lang="en-US" dirty="0" err="1" smtClean="0"/>
              <a:t>pQCD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QGP and Nuclei</a:t>
            </a:r>
          </a:p>
          <a:p>
            <a:endParaRPr lang="en-US" dirty="0"/>
          </a:p>
          <a:p>
            <a:r>
              <a:rPr lang="en-US" dirty="0" err="1" smtClean="0"/>
              <a:t>N</a:t>
            </a:r>
            <a:r>
              <a:rPr lang="en-US" baseline="30000" dirty="0" err="1" smtClean="0"/>
              <a:t>k</a:t>
            </a:r>
            <a:r>
              <a:rPr lang="en-US" dirty="0" err="1" smtClean="0"/>
              <a:t>LO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R</a:t>
            </a:r>
            <a:r>
              <a:rPr lang="en-US" dirty="0" err="1" smtClean="0"/>
              <a:t>esummation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Saturation and BFKL</a:t>
            </a:r>
          </a:p>
          <a:p>
            <a:endParaRPr lang="en-US" dirty="0"/>
          </a:p>
          <a:p>
            <a:r>
              <a:rPr lang="en-US" dirty="0" smtClean="0"/>
              <a:t>Non-conventional PDFs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8840" y="5836322"/>
            <a:ext cx="6960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QCD is the richest part of the Standard Model Gauge Field Theory and</a:t>
            </a:r>
          </a:p>
          <a:p>
            <a:r>
              <a:rPr lang="en-US" dirty="0" smtClean="0"/>
              <a:t>will (have to) be developed much further, for its own and as background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45947" y="1329142"/>
            <a:ext cx="3444948" cy="3416320"/>
          </a:xfrm>
          <a:prstGeom prst="rect">
            <a:avLst/>
          </a:prstGeom>
          <a:solidFill>
            <a:srgbClr val="E3958E">
              <a:alpha val="3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Breaking of </a:t>
            </a:r>
            <a:r>
              <a:rPr lang="en-US" dirty="0" err="1" smtClean="0"/>
              <a:t>Factorisation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Free Quarks</a:t>
            </a:r>
          </a:p>
          <a:p>
            <a:endParaRPr lang="en-US" dirty="0"/>
          </a:p>
          <a:p>
            <a:r>
              <a:rPr lang="en-US" dirty="0" smtClean="0"/>
              <a:t>Unconfined Color</a:t>
            </a:r>
          </a:p>
          <a:p>
            <a:endParaRPr lang="en-US" dirty="0"/>
          </a:p>
          <a:p>
            <a:r>
              <a:rPr lang="en-US" dirty="0" smtClean="0"/>
              <a:t>New kind of </a:t>
            </a:r>
            <a:r>
              <a:rPr lang="en-US" dirty="0" err="1" smtClean="0"/>
              <a:t>coloured</a:t>
            </a:r>
            <a:r>
              <a:rPr lang="en-US" dirty="0" smtClean="0"/>
              <a:t> matter</a:t>
            </a:r>
          </a:p>
          <a:p>
            <a:endParaRPr lang="en-US" dirty="0"/>
          </a:p>
          <a:p>
            <a:r>
              <a:rPr lang="en-US" dirty="0" smtClean="0"/>
              <a:t>Quark substructure</a:t>
            </a:r>
          </a:p>
          <a:p>
            <a:endParaRPr lang="en-US" dirty="0"/>
          </a:p>
          <a:p>
            <a:r>
              <a:rPr lang="en-US" dirty="0" smtClean="0"/>
              <a:t>New symmetry embedding QCD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45947" y="4779732"/>
            <a:ext cx="3419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3958E"/>
                </a:solidFill>
              </a:rPr>
              <a:t>QCD may break .. (</a:t>
            </a:r>
            <a:r>
              <a:rPr lang="en-US" dirty="0" err="1" smtClean="0">
                <a:solidFill>
                  <a:srgbClr val="E3958E"/>
                </a:solidFill>
              </a:rPr>
              <a:t>Quigg</a:t>
            </a:r>
            <a:r>
              <a:rPr lang="en-US" dirty="0" smtClean="0">
                <a:solidFill>
                  <a:srgbClr val="E3958E"/>
                </a:solidFill>
              </a:rPr>
              <a:t> DIS13)</a:t>
            </a:r>
            <a:endParaRPr lang="en-US" dirty="0">
              <a:solidFill>
                <a:srgbClr val="E395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7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268" y="231163"/>
            <a:ext cx="4902921" cy="78756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3200" dirty="0" smtClean="0"/>
              <a:t>Design Report</a:t>
            </a:r>
            <a:r>
              <a:rPr lang="en-US" sz="3600" dirty="0" smtClean="0"/>
              <a:t> </a:t>
            </a:r>
            <a:r>
              <a:rPr lang="en-US" sz="2400" dirty="0" smtClean="0"/>
              <a:t>2012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44" y="1282726"/>
            <a:ext cx="3231450" cy="4102774"/>
          </a:xfrm>
          <a:prstGeom prst="rect">
            <a:avLst/>
          </a:prstGeom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360146" y="303434"/>
            <a:ext cx="3166527" cy="5549203"/>
            <a:chOff x="0" y="24"/>
            <a:chExt cx="2040" cy="4772"/>
          </a:xfrm>
          <a:solidFill>
            <a:srgbClr val="CCFFCC">
              <a:alpha val="21000"/>
            </a:srgbClr>
          </a:solidFill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228"/>
              <a:ext cx="1973" cy="44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2"/>
            <p:cNvSpPr>
              <a:spLocks/>
            </p:cNvSpPr>
            <p:nvPr/>
          </p:nvSpPr>
          <p:spPr bwMode="auto">
            <a:xfrm>
              <a:off x="40" y="24"/>
              <a:ext cx="741" cy="1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rgbClr val="A74F26"/>
                  </a:solidFill>
                  <a:latin typeface="Baskerville"/>
                  <a:ea typeface="ＭＳ Ｐゴシック" charset="0"/>
                  <a:cs typeface="Baskerville"/>
                  <a:sym typeface="Arial Bold" charset="0"/>
                </a:rPr>
                <a:t>CERN Referees</a:t>
              </a:r>
            </a:p>
          </p:txBody>
        </p:sp>
        <p:sp>
          <p:nvSpPr>
            <p:cNvPr id="8" name="AutoShape 13"/>
            <p:cNvSpPr>
              <a:spLocks/>
            </p:cNvSpPr>
            <p:nvPr/>
          </p:nvSpPr>
          <p:spPr bwMode="auto">
            <a:xfrm>
              <a:off x="0" y="236"/>
              <a:ext cx="2040" cy="4560"/>
            </a:xfrm>
            <a:prstGeom prst="roundRect">
              <a:avLst>
                <a:gd name="adj" fmla="val 5880"/>
              </a:avLst>
            </a:prstGeom>
            <a:grpFill/>
            <a:ln w="25400">
              <a:solidFill>
                <a:srgbClr val="A74F26"/>
              </a:solidFill>
              <a:miter lim="800000"/>
              <a:headEnd/>
              <a:tailEnd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64092" y="5544860"/>
            <a:ext cx="3254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arXiv:1206.2913            http://</a:t>
            </a:r>
            <a:r>
              <a:rPr lang="en-US" sz="1400" dirty="0" err="1" smtClean="0">
                <a:solidFill>
                  <a:srgbClr val="008000"/>
                </a:solidFill>
              </a:rPr>
              <a:t>cern.ch</a:t>
            </a:r>
            <a:r>
              <a:rPr lang="en-US" sz="1400" dirty="0" smtClean="0">
                <a:solidFill>
                  <a:srgbClr val="008000"/>
                </a:solidFill>
              </a:rPr>
              <a:t>/</a:t>
            </a:r>
            <a:r>
              <a:rPr lang="en-US" sz="1400" dirty="0" err="1" smtClean="0">
                <a:solidFill>
                  <a:srgbClr val="008000"/>
                </a:solidFill>
              </a:rPr>
              <a:t>lhec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7504" y="5991509"/>
            <a:ext cx="7227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The theory of DIS has developed much further: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J.Blümlein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Prog.Part.Nucl.Phys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69(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2013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)28</a:t>
            </a:r>
          </a:p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DIS is an important part of particle physics: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G.Altarelli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, 1303.2842,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S.Forte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G.Watt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1301:6754 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8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609600"/>
          </a:xfrm>
        </p:spPr>
        <p:txBody>
          <a:bodyPr/>
          <a:lstStyle/>
          <a:p>
            <a:r>
              <a:rPr lang="en-US" sz="2400"/>
              <a:t>Physics and Range</a:t>
            </a:r>
            <a:endParaRPr lang="en-US"/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3352800" y="2209800"/>
            <a:ext cx="256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47" y="225534"/>
            <a:ext cx="7819006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7440588" y="1674594"/>
            <a:ext cx="838691" cy="58477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Baskerville"/>
                <a:cs typeface="Baskerville"/>
              </a:rPr>
              <a:t>Large </a:t>
            </a:r>
            <a:r>
              <a:rPr lang="en-US" sz="1600" dirty="0" smtClean="0">
                <a:latin typeface="Baskerville"/>
                <a:cs typeface="Baskerville"/>
              </a:rPr>
              <a:t>x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Gluon</a:t>
            </a:r>
            <a:endParaRPr lang="en-US" sz="1600" dirty="0">
              <a:latin typeface="Baskerville"/>
              <a:cs typeface="Baskerville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329498" y="2209800"/>
            <a:ext cx="761747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Higgs</a:t>
            </a:r>
          </a:p>
          <a:p>
            <a:r>
              <a:rPr lang="en-US" dirty="0" smtClean="0">
                <a:latin typeface="Baskerville"/>
                <a:cs typeface="Baskerville"/>
              </a:rPr>
              <a:t>Boson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8223033" y="5567625"/>
            <a:ext cx="577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 MK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22" y="6274964"/>
            <a:ext cx="825449" cy="509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776994" y="3103475"/>
            <a:ext cx="3077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-four-momentum transfer </a:t>
            </a:r>
            <a:r>
              <a:rPr lang="en-US" sz="1600" dirty="0" smtClean="0">
                <a:latin typeface="Big Caslon"/>
                <a:cs typeface="Big Caslon"/>
              </a:rPr>
              <a:t>squared</a:t>
            </a:r>
            <a:endParaRPr lang="en-US" sz="1600" dirty="0">
              <a:latin typeface="Big Caslon"/>
              <a:cs typeface="Big Caslo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3644" y="6277720"/>
            <a:ext cx="853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g Caslon"/>
                <a:cs typeface="Big Caslon"/>
              </a:rPr>
              <a:t> 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ig Caslon"/>
                <a:cs typeface="Big Caslon"/>
              </a:rPr>
              <a:t>Bjorken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Big Caslon"/>
              <a:cs typeface="Big Caslo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286000" y="690287"/>
            <a:ext cx="5993279" cy="4376419"/>
          </a:xfrm>
          <a:prstGeom prst="line">
            <a:avLst/>
          </a:prstGeom>
          <a:ln w="6350">
            <a:solidFill>
              <a:srgbClr val="0000FF">
                <a:alpha val="86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5087175" y="1901416"/>
            <a:ext cx="964765" cy="1323439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Baskerville"/>
                <a:cs typeface="Baskerville"/>
              </a:rPr>
              <a:t>High </a:t>
            </a:r>
            <a:endParaRPr lang="en-US" sz="1600" dirty="0" smtClean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Precision</a:t>
            </a:r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QCD &amp;</a:t>
            </a:r>
          </a:p>
          <a:p>
            <a:r>
              <a:rPr lang="en-US" sz="1600" dirty="0" err="1" smtClean="0">
                <a:latin typeface="Baskerville"/>
                <a:cs typeface="Baskerville"/>
              </a:rPr>
              <a:t>El.weak</a:t>
            </a:r>
            <a:endParaRPr lang="en-US" sz="1600" dirty="0" smtClean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Physics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6659583" y="549912"/>
            <a:ext cx="1562010" cy="58477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Baskerville"/>
                <a:cs typeface="Baskerville"/>
              </a:rPr>
              <a:t>RPV SUSY, LQ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Substructure ?</a:t>
            </a:r>
            <a:endParaRPr lang="en-US" sz="1600" dirty="0">
              <a:latin typeface="Baskerville"/>
              <a:cs typeface="Baskerville"/>
            </a:endParaRP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3810000" y="3515250"/>
            <a:ext cx="1146468" cy="1323439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Baskerville"/>
                <a:cs typeface="Baskerville"/>
              </a:rPr>
              <a:t>Nuclear 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Structure</a:t>
            </a:r>
            <a:endParaRPr lang="en-US" sz="1600" dirty="0">
              <a:latin typeface="Baskerville"/>
              <a:cs typeface="Baskerville"/>
            </a:endParaRPr>
          </a:p>
          <a:p>
            <a:endParaRPr lang="en-US" sz="1600" dirty="0" smtClean="0">
              <a:latin typeface="Baskerville"/>
              <a:cs typeface="Baskerville"/>
            </a:endParaRPr>
          </a:p>
          <a:p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 err="1" smtClean="0">
                <a:latin typeface="Baskerville"/>
                <a:cs typeface="Baskerville"/>
              </a:rPr>
              <a:t>QGPlasma</a:t>
            </a:r>
            <a:endParaRPr lang="en-US" sz="1600" dirty="0">
              <a:latin typeface="Baskerville"/>
              <a:cs typeface="Baskerville"/>
            </a:endParaRP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2286000" y="4138612"/>
            <a:ext cx="1993509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Baskerville"/>
                <a:cs typeface="Baskerville"/>
              </a:rPr>
              <a:t>High Density Matter</a:t>
            </a:r>
          </a:p>
        </p:txBody>
      </p:sp>
    </p:spTree>
    <p:extLst>
      <p:ext uri="{BB962C8B-B14F-4D97-AF65-F5344CB8AC3E}">
        <p14:creationId xmlns:p14="http://schemas.microsoft.com/office/powerpoint/2010/main" val="187245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24089" y="-2074333"/>
            <a:ext cx="7772400" cy="114300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venir Heavy"/>
                <a:cs typeface="Avenir Heavy"/>
              </a:rPr>
              <a:t>High Precision DIS</a:t>
            </a:r>
            <a:r>
              <a:rPr lang="en-US" dirty="0" smtClean="0">
                <a:latin typeface="Avenir Heavy"/>
                <a:cs typeface="Avenir Heavy"/>
              </a:rPr>
              <a:t/>
            </a:r>
            <a:br>
              <a:rPr lang="en-US" dirty="0" smtClean="0">
                <a:latin typeface="Avenir Heavy"/>
                <a:cs typeface="Avenir Heavy"/>
              </a:rPr>
            </a:b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911" y="282222"/>
            <a:ext cx="77724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cs typeface="Avenir Heavy"/>
              </a:rPr>
              <a:t>High Precision DIS </a:t>
            </a:r>
            <a:r>
              <a:rPr lang="en-US" dirty="0" smtClean="0">
                <a:latin typeface="Avenir Heavy"/>
                <a:cs typeface="Avenir Heavy"/>
              </a:rPr>
              <a:t/>
            </a:r>
            <a:br>
              <a:rPr lang="en-US" dirty="0" smtClean="0">
                <a:latin typeface="Avenir Heavy"/>
                <a:cs typeface="Avenir Heavy"/>
              </a:rPr>
            </a:br>
            <a:endParaRPr lang="en-US" dirty="0">
              <a:latin typeface="Avenir Heavy"/>
              <a:cs typeface="Avenir Heavy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63" y="1048456"/>
            <a:ext cx="8467726" cy="40597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3778" y="5108223"/>
            <a:ext cx="42114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&gt;&gt; M</a:t>
            </a:r>
            <a:r>
              <a:rPr lang="en-US" sz="1600" baseline="-25000" dirty="0" smtClean="0"/>
              <a:t>Z,W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high luminosity, large acceptance</a:t>
            </a:r>
          </a:p>
          <a:p>
            <a:r>
              <a:rPr lang="en-US" sz="1600" dirty="0" smtClean="0"/>
              <a:t>Unprecedented precision in NC and CC</a:t>
            </a:r>
          </a:p>
          <a:p>
            <a:r>
              <a:rPr lang="en-US" sz="1600" dirty="0" smtClean="0"/>
              <a:t>Contact interactions probed to 50 </a:t>
            </a:r>
            <a:r>
              <a:rPr lang="en-US" sz="1600" dirty="0" err="1" smtClean="0"/>
              <a:t>TeV</a:t>
            </a:r>
            <a:endParaRPr lang="en-US" sz="1600" dirty="0" smtClean="0"/>
          </a:p>
          <a:p>
            <a:r>
              <a:rPr lang="en-US" sz="1600" dirty="0" smtClean="0"/>
              <a:t>Scale dependence of sin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θ left and right to </a:t>
            </a:r>
            <a:r>
              <a:rPr lang="en-US" sz="1600" dirty="0"/>
              <a:t>Z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b="1" dirty="0" smtClean="0">
                <a:solidFill>
                  <a:srgbClr val="FF0000"/>
                </a:solidFill>
                <a:sym typeface="Wingdings"/>
              </a:rPr>
              <a:t> A renaissance of deep inelastic scattering 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4158" y="5148541"/>
            <a:ext cx="29082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Solving a 30 year old puzzle: </a:t>
            </a:r>
          </a:p>
          <a:p>
            <a:r>
              <a:rPr lang="en-US" sz="1600" dirty="0" smtClean="0"/>
              <a:t>α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 small in DIS or high with jets?</a:t>
            </a:r>
          </a:p>
          <a:p>
            <a:r>
              <a:rPr lang="en-US" sz="1600" dirty="0" smtClean="0"/>
              <a:t>Per mille measurement accuracy</a:t>
            </a:r>
          </a:p>
          <a:p>
            <a:r>
              <a:rPr lang="en-US" sz="1600" dirty="0" smtClean="0"/>
              <a:t>Testing QCD lattice calculations </a:t>
            </a:r>
          </a:p>
          <a:p>
            <a:r>
              <a:rPr lang="en-US" sz="1600" dirty="0" smtClean="0"/>
              <a:t>Constraining GUT </a:t>
            </a:r>
            <a:r>
              <a:rPr lang="en-US" sz="1200" dirty="0" smtClean="0"/>
              <a:t>(CMSSM40.2.5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Charm mass to 3MeV, N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LO</a:t>
            </a:r>
          </a:p>
        </p:txBody>
      </p:sp>
    </p:spTree>
    <p:extLst>
      <p:ext uri="{BB962C8B-B14F-4D97-AF65-F5344CB8AC3E}">
        <p14:creationId xmlns:p14="http://schemas.microsoft.com/office/powerpoint/2010/main" val="227607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9046" y="168453"/>
            <a:ext cx="5487753" cy="78756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      Parton Distributions 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80" y="168454"/>
            <a:ext cx="3002680" cy="6152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595" y="1214655"/>
            <a:ext cx="5149416" cy="3446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8239" y="4701719"/>
            <a:ext cx="427912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know the PDFs much better than</a:t>
            </a:r>
          </a:p>
          <a:p>
            <a:r>
              <a:rPr lang="en-US" dirty="0"/>
              <a:t>s</a:t>
            </a:r>
            <a:r>
              <a:rPr lang="en-US" dirty="0" smtClean="0"/>
              <a:t>o far, for nucleon structure, q-g dynamics,</a:t>
            </a:r>
          </a:p>
          <a:p>
            <a:r>
              <a:rPr lang="en-US" dirty="0" smtClean="0"/>
              <a:t>Higgs, searches, future </a:t>
            </a:r>
            <a:r>
              <a:rPr lang="en-US" dirty="0" smtClean="0"/>
              <a:t>colliders FCC-</a:t>
            </a:r>
            <a:r>
              <a:rPr lang="en-US" dirty="0" err="1" smtClean="0"/>
              <a:t>hh</a:t>
            </a:r>
            <a:r>
              <a:rPr lang="en-US" dirty="0" smtClean="0"/>
              <a:t>,</a:t>
            </a:r>
          </a:p>
          <a:p>
            <a:r>
              <a:rPr lang="en-US"/>
              <a:t>a</a:t>
            </a:r>
            <a:r>
              <a:rPr lang="en-US" smtClean="0"/>
              <a:t>nd</a:t>
            </a:r>
            <a:r>
              <a:rPr lang="en-US" smtClean="0"/>
              <a:t> </a:t>
            </a:r>
            <a:r>
              <a:rPr lang="en-US" dirty="0" smtClean="0"/>
              <a:t>for </a:t>
            </a:r>
            <a:r>
              <a:rPr lang="en-US" dirty="0" smtClean="0"/>
              <a:t>the development of QCD.</a:t>
            </a:r>
          </a:p>
          <a:p>
            <a:r>
              <a:rPr lang="en-US" dirty="0" smtClean="0"/>
              <a:t>The LHC will provide further </a:t>
            </a:r>
            <a:r>
              <a:rPr lang="en-US" dirty="0" smtClean="0"/>
              <a:t>constraints</a:t>
            </a:r>
            <a:r>
              <a:rPr lang="en-US" dirty="0"/>
              <a:t> </a:t>
            </a:r>
            <a:r>
              <a:rPr lang="en-US" dirty="0" smtClean="0"/>
              <a:t>too</a:t>
            </a:r>
          </a:p>
          <a:p>
            <a:r>
              <a:rPr lang="en-US" dirty="0"/>
              <a:t>b</a:t>
            </a:r>
            <a:r>
              <a:rPr lang="en-US" dirty="0" smtClean="0"/>
              <a:t>ut cannot resolve them precisely (MCS).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0020" y="6376587"/>
            <a:ext cx="3469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Snowmass13 QCD WG </a:t>
            </a:r>
            <a:r>
              <a:rPr lang="en-US" dirty="0" smtClean="0"/>
              <a:t>report  </a:t>
            </a:r>
            <a:r>
              <a:rPr lang="en-US" sz="1400" dirty="0" err="1" smtClean="0"/>
              <a:t>J.Rojo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972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3435</Words>
  <Application>Microsoft Macintosh PowerPoint</Application>
  <PresentationFormat>On-screen Show (4:3)</PresentationFormat>
  <Paragraphs>671</Paragraphs>
  <Slides>48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Office Theme</vt:lpstr>
      <vt:lpstr>Equation</vt:lpstr>
      <vt:lpstr>Bitmap Image</vt:lpstr>
      <vt:lpstr>Deep Inelastic Scattering at High Energy</vt:lpstr>
      <vt:lpstr>THEORY</vt:lpstr>
      <vt:lpstr>Deep Inelastic Scattering [eh  e’X]</vt:lpstr>
      <vt:lpstr>PowerPoint Presentation</vt:lpstr>
      <vt:lpstr>Possible QCD Developments and Discoveries</vt:lpstr>
      <vt:lpstr> Design Report 2012</vt:lpstr>
      <vt:lpstr>Physics and Range</vt:lpstr>
      <vt:lpstr>High Precision DIS </vt:lpstr>
      <vt:lpstr>      Parton Distributions </vt:lpstr>
      <vt:lpstr>PDFs at Large x</vt:lpstr>
      <vt:lpstr>HL-LHC - Searches </vt:lpstr>
      <vt:lpstr>Electron accelerator - basic concept</vt:lpstr>
      <vt:lpstr>PowerPoint Presentation</vt:lpstr>
      <vt:lpstr>FCC-he   Context of These Days</vt:lpstr>
      <vt:lpstr>PowerPoint Presentation</vt:lpstr>
      <vt:lpstr>PowerPoint Presentation</vt:lpstr>
      <vt:lpstr>ERL Test-Facility</vt:lpstr>
      <vt:lpstr>PowerPoint Presentation</vt:lpstr>
      <vt:lpstr>Introduction</vt:lpstr>
      <vt:lpstr>LHeC-FCC-he: Electron Ion Collider</vt:lpstr>
      <vt:lpstr>High Q2</vt:lpstr>
      <vt:lpstr>Reach for CI (eeqq) at FCC-he </vt:lpstr>
      <vt:lpstr>Scale dependence of  sin2θW</vt:lpstr>
      <vt:lpstr>Low x</vt:lpstr>
      <vt:lpstr>xg at low x</vt:lpstr>
      <vt:lpstr>Vector Mesons   </vt:lpstr>
      <vt:lpstr>Introduction</vt:lpstr>
      <vt:lpstr> HH and tHt in ep</vt:lpstr>
      <vt:lpstr>FCC-he Detector (B) – 0.1</vt:lpstr>
      <vt:lpstr>DRAFT - Structure of further work</vt:lpstr>
      <vt:lpstr>PowerPoint Presentation</vt:lpstr>
      <vt:lpstr>Summary</vt:lpstr>
      <vt:lpstr>Deep Inelastic Scattering [eh  e’X]</vt:lpstr>
      <vt:lpstr>backup</vt:lpstr>
      <vt:lpstr>Introduction</vt:lpstr>
      <vt:lpstr>PowerPoint Presentation</vt:lpstr>
      <vt:lpstr>xg at low x</vt:lpstr>
      <vt:lpstr>LHeC Detector Overview</vt:lpstr>
      <vt:lpstr>PowerPoint Presentation</vt:lpstr>
      <vt:lpstr>Hofstadter</vt:lpstr>
      <vt:lpstr>   A New Era of Particle Physics</vt:lpstr>
      <vt:lpstr>Further Path Determined with IAC Mandate</vt:lpstr>
      <vt:lpstr>Coordination Group for Future DIS at CERN</vt:lpstr>
      <vt:lpstr>Gell Mann 1966</vt:lpstr>
      <vt:lpstr>Early ep Scattering </vt:lpstr>
      <vt:lpstr>Exploit the Higgs Potential in ep</vt:lpstr>
      <vt:lpstr>What HERA could not do or has not done</vt:lpstr>
      <vt:lpstr>SC RF and ERL Test Facility at CERN</vt:lpstr>
    </vt:vector>
  </TitlesOfParts>
  <Company>liverpool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max klein</dc:creator>
  <cp:lastModifiedBy>max klein</cp:lastModifiedBy>
  <cp:revision>60</cp:revision>
  <dcterms:created xsi:type="dcterms:W3CDTF">2014-02-12T20:00:24Z</dcterms:created>
  <dcterms:modified xsi:type="dcterms:W3CDTF">2014-02-15T07:25:25Z</dcterms:modified>
</cp:coreProperties>
</file>