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8" r:id="rId2"/>
    <p:sldId id="1569" r:id="rId3"/>
    <p:sldId id="1570" r:id="rId4"/>
    <p:sldId id="259" r:id="rId5"/>
    <p:sldId id="269" r:id="rId6"/>
    <p:sldId id="271" r:id="rId7"/>
    <p:sldId id="1096" r:id="rId8"/>
    <p:sldId id="287" r:id="rId9"/>
    <p:sldId id="260" r:id="rId10"/>
    <p:sldId id="264" r:id="rId11"/>
    <p:sldId id="1563" r:id="rId12"/>
    <p:sldId id="277" r:id="rId13"/>
    <p:sldId id="286" r:id="rId14"/>
    <p:sldId id="289" r:id="rId15"/>
    <p:sldId id="256" r:id="rId16"/>
    <p:sldId id="1565" r:id="rId17"/>
    <p:sldId id="1564" r:id="rId18"/>
    <p:sldId id="272" r:id="rId19"/>
    <p:sldId id="288" r:id="rId20"/>
    <p:sldId id="1566" r:id="rId21"/>
    <p:sldId id="1568" r:id="rId22"/>
    <p:sldId id="281" r:id="rId23"/>
    <p:sldId id="261" r:id="rId24"/>
    <p:sldId id="280" r:id="rId25"/>
    <p:sldId id="257" r:id="rId26"/>
    <p:sldId id="905" r:id="rId27"/>
    <p:sldId id="15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6327"/>
  </p:normalViewPr>
  <p:slideViewPr>
    <p:cSldViewPr snapToGrid="0" snapToObjects="1">
      <p:cViewPr varScale="1">
        <p:scale>
          <a:sx n="99" d="100"/>
          <a:sy n="99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2335D-9307-E049-A3FD-F2B7F5ED3260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2F022-5277-1345-9419-B8879C629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660D3-4343-C240-BCCD-34AD7E06E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82DB8-D8EB-3C41-816F-70A4356B4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46E72-2645-1A43-A31C-D4569D7B1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F6068-B627-CD42-8858-A96040C3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419C9-078E-3740-96F5-B8CAF5E0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8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3C11-A1EC-F54F-9D0C-7CE33C9A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35C0A-2402-D54E-89DB-FDD07516A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79234-D640-7B4C-BFB5-01C90207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E8604-C4B2-9B4D-82FD-981D3145C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769D0-AE3E-4B48-8816-F5FCC9BE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6D2AD-FD2C-1B40-BF32-CEF729353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C29FA-9047-7C4D-8682-EDF384632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D17B3-676F-9145-84ED-01EC03D5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883D0-132A-334A-8340-251BC7B8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22168-D727-E846-902F-903E4C3C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6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682F-8235-D540-A386-B615B5904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1DCDD-E012-4045-A490-02B7ADF82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9FD1-2D7C-0E46-920A-566EC4D3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97B0B-0644-F040-BBA9-237D3A986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784DA-3EE7-C14E-ACAB-4D6D7A62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5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2A9D-8E4E-DB4B-9742-78DD7797B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1C630-982E-CB4C-9865-411B3B60C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661BD-AAD1-0A40-A9FB-5A19336B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F942B-71E4-F244-8E75-8A66F636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635E-3E9E-7549-AC68-E9674E5F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3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ADA7-1039-7B44-A7BA-323AD7504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B61D2-EF01-E242-9CAB-A6E136F0E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EB730-7664-6B4C-834F-A4A20FFB3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2977C-5069-A64A-8F4F-8F1FFF52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9327A-FCB1-8C4E-911C-093326E1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4E6D1-FC53-EC46-A805-ADF59E9F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0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5368-F373-504B-86C4-B4E0A63F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E3134-057A-C644-89FA-36292FE25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F1C5C-D5BD-C144-86A5-5C1C9888C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128D7-F063-0B47-BCE2-0E722A41B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ACCE26-4237-614C-954B-76F838434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08CEE1-5B5C-0C49-AB96-F55032F9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8C0424-EC5A-3D4C-9C55-2A36B8D9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EFC25-4F36-6642-9A35-F1EE93DC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0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436FD-77B5-E747-85ED-73EF9D6F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715D2-9507-3446-96CD-3684F24E4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B704B-D4B1-ED4A-96F6-F02CC57D2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BB92B-E632-4D41-BC3F-49B46BF4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5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E0B1F0-E3CF-4442-8A0B-F2A81192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AD9B7-A00B-1440-8E4A-83DF5DB6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62650-CDB3-9B4A-B97B-CC050DB9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96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6096-615D-3C4D-9375-C39AA383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E7C3B-2716-884D-8EB2-EDEA108BA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EC08D-17EA-604C-AB84-1B1345172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C75DD-F4F7-E54E-AE4B-3F49F2776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002D1-B78C-9A46-9089-FD651D0B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9D2EA-FDEB-4949-B041-27A852B4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9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475F-9CAF-564B-99BD-0236B3B03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763EA7-39BE-8841-BE7D-6B22C5BD8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CAE8C-3EAB-A147-8604-F1AB2803D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95B85-E8CC-8445-8564-A6A5331C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06A15-8258-2F47-B870-9B229619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2EE9A-B1CA-CA46-B332-B3B153BA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3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AEC883-44F6-D941-81B3-83EFC8330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C483D-7604-0D4E-8598-AD4F1B1CB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9311F-45DB-1C4C-9B31-F3CE3A5D5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04B51-B68D-5B4B-AF5F-F0085124CFB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32182-874D-204B-A35F-BA0B912EF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4FE18-9FF5-9749-BF43-3C249DF76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32D1-B7DD-6E41-A792-57F31DE9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89349/" TargetMode="External"/><Relationship Id="rId2" Type="http://schemas.openxmlformats.org/officeDocument/2006/relationships/hyperlink" Target="http://lhec.web.cern.ch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7" Type="http://schemas.openxmlformats.org/officeDocument/2006/relationships/image" Target="../media/image61.em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6977" y="224219"/>
            <a:ext cx="7772400" cy="772781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90"/>
                </a:solidFill>
              </a:rPr>
              <a:t>LHeC</a:t>
            </a:r>
            <a:r>
              <a:rPr lang="en-US" sz="3600" b="1" dirty="0">
                <a:solidFill>
                  <a:srgbClr val="000090"/>
                </a:solidFill>
              </a:rPr>
              <a:t> and FCC-eh to Snowmass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4342" y="3162699"/>
            <a:ext cx="4077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</a:rPr>
              <a:t>Max Klein</a:t>
            </a:r>
          </a:p>
          <a:p>
            <a:pPr algn="ctr"/>
            <a:r>
              <a:rPr lang="en-US" sz="1600" dirty="0">
                <a:solidFill>
                  <a:srgbClr val="000090"/>
                </a:solidFill>
              </a:rPr>
              <a:t>University of Liverpool, ATLAS, H1</a:t>
            </a:r>
          </a:p>
          <a:p>
            <a:pPr algn="ctr"/>
            <a:r>
              <a:rPr lang="en-US" sz="1600" dirty="0">
                <a:solidFill>
                  <a:srgbClr val="000090"/>
                </a:solidFill>
              </a:rPr>
              <a:t>For the </a:t>
            </a:r>
            <a:r>
              <a:rPr lang="en-US" sz="1600" dirty="0" err="1">
                <a:solidFill>
                  <a:srgbClr val="000090"/>
                </a:solidFill>
              </a:rPr>
              <a:t>LHeC</a:t>
            </a:r>
            <a:r>
              <a:rPr lang="en-US" sz="1600" dirty="0">
                <a:solidFill>
                  <a:srgbClr val="000090"/>
                </a:solidFill>
              </a:rPr>
              <a:t>/FCC-eh and PERLE Collaborations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2540" y="1146757"/>
            <a:ext cx="1909241" cy="175432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  <a:p>
            <a:pPr algn="ctr"/>
            <a:r>
              <a:rPr lang="en-US" dirty="0"/>
              <a:t>European Strategy</a:t>
            </a:r>
          </a:p>
          <a:p>
            <a:pPr algn="ctr"/>
            <a:r>
              <a:rPr lang="en-US" dirty="0"/>
              <a:t>Energy Recovery</a:t>
            </a:r>
          </a:p>
          <a:p>
            <a:pPr algn="ctr"/>
            <a:r>
              <a:rPr lang="en-US" dirty="0"/>
              <a:t>Bits of Physics</a:t>
            </a:r>
          </a:p>
          <a:p>
            <a:pPr algn="ctr"/>
            <a:r>
              <a:rPr lang="en-US" dirty="0"/>
              <a:t>White Paper</a:t>
            </a:r>
          </a:p>
          <a:p>
            <a:pPr algn="ctr"/>
            <a:r>
              <a:rPr lang="en-US" dirty="0"/>
              <a:t>Summary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2782" y="4280586"/>
            <a:ext cx="8065478" cy="175432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For </a:t>
            </a:r>
            <a:r>
              <a:rPr lang="en-US" b="1" dirty="0" err="1"/>
              <a:t>LHeC</a:t>
            </a:r>
            <a:r>
              <a:rPr lang="en-US" b="1" dirty="0"/>
              <a:t>:</a:t>
            </a:r>
            <a:r>
              <a:rPr lang="en-US" dirty="0"/>
              <a:t> see Conceptual Design Report arXiv:1206.2913 (</a:t>
            </a:r>
            <a:r>
              <a:rPr lang="en-US" dirty="0" err="1"/>
              <a:t>J.Phys.G</a:t>
            </a:r>
            <a:r>
              <a:rPr lang="en-US" dirty="0"/>
              <a:t>) and Update and</a:t>
            </a:r>
          </a:p>
          <a:p>
            <a:r>
              <a:rPr lang="en-US" dirty="0"/>
              <a:t>plethora of talks and papers, Web site </a:t>
            </a:r>
            <a:r>
              <a:rPr lang="en-US" dirty="0">
                <a:hlinkClick r:id="rId2"/>
              </a:rPr>
              <a:t>http://lhec.web.cern.ch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(needs update)</a:t>
            </a:r>
          </a:p>
          <a:p>
            <a:endParaRPr lang="en-US" dirty="0"/>
          </a:p>
          <a:p>
            <a:r>
              <a:rPr lang="en-US" dirty="0"/>
              <a:t>For </a:t>
            </a:r>
            <a:r>
              <a:rPr lang="en-US" b="1" dirty="0"/>
              <a:t>FCC-eh</a:t>
            </a:r>
            <a:r>
              <a:rPr lang="en-US" dirty="0"/>
              <a:t> see FCC books 1 (physics) and 3 (FCC-</a:t>
            </a:r>
            <a:r>
              <a:rPr lang="en-US" dirty="0" err="1"/>
              <a:t>hh</a:t>
            </a:r>
            <a:r>
              <a:rPr lang="en-US" dirty="0"/>
              <a:t> with eh integrated)</a:t>
            </a:r>
          </a:p>
          <a:p>
            <a:r>
              <a:rPr lang="en-US" dirty="0"/>
              <a:t>See also the CDR presentation in March 2019: </a:t>
            </a:r>
            <a:r>
              <a:rPr lang="en-US" dirty="0">
                <a:hlinkClick r:id="rId3"/>
              </a:rPr>
              <a:t>https://indico.cern.ch/event/789349/</a:t>
            </a:r>
            <a:endParaRPr lang="en-US" dirty="0"/>
          </a:p>
          <a:p>
            <a:r>
              <a:rPr lang="en-US" dirty="0"/>
              <a:t>with talks on FCC-eh machine (OB), Higgs in eh (UK) and QCD (MK).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418F46-8030-FE4F-BB08-472CFAFE9F21}"/>
              </a:ext>
            </a:extLst>
          </p:cNvPr>
          <p:cNvSpPr txBox="1"/>
          <p:nvPr/>
        </p:nvSpPr>
        <p:spPr>
          <a:xfrm>
            <a:off x="478735" y="1959955"/>
            <a:ext cx="3107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Large </a:t>
            </a:r>
            <a:r>
              <a:rPr lang="de-DE" dirty="0" err="1"/>
              <a:t>Hadron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:</a:t>
            </a:r>
          </a:p>
          <a:p>
            <a:r>
              <a:rPr lang="de-DE" dirty="0"/>
              <a:t>e:10-60 </a:t>
            </a:r>
            <a:r>
              <a:rPr lang="de-DE" dirty="0" err="1"/>
              <a:t>GeV</a:t>
            </a:r>
            <a:r>
              <a:rPr lang="de-DE" dirty="0"/>
              <a:t>, p: 1-7 </a:t>
            </a:r>
            <a:r>
              <a:rPr lang="de-DE" dirty="0" err="1"/>
              <a:t>TeV</a:t>
            </a:r>
            <a:r>
              <a:rPr lang="de-DE" dirty="0"/>
              <a:t> (LHC)</a:t>
            </a:r>
          </a:p>
          <a:p>
            <a:r>
              <a:rPr lang="de-DE" dirty="0"/>
              <a:t>s = 4 </a:t>
            </a:r>
            <a:r>
              <a:rPr lang="de-DE" dirty="0" err="1"/>
              <a:t>E</a:t>
            </a:r>
            <a:r>
              <a:rPr lang="de-DE" baseline="-25000" dirty="0" err="1"/>
              <a:t>e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endParaRPr lang="de-DE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52B60-411A-4742-8102-A40D4705399C}"/>
              </a:ext>
            </a:extLst>
          </p:cNvPr>
          <p:cNvSpPr txBox="1"/>
          <p:nvPr/>
        </p:nvSpPr>
        <p:spPr>
          <a:xfrm>
            <a:off x="8269705" y="2117301"/>
            <a:ext cx="3193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FCC-eh: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Few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TeV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cms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eh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collider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e:10-60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GeV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p: 20 .. 50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TeV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443BF-C485-C44C-AE89-CBEBB8FDBDFF}"/>
              </a:ext>
            </a:extLst>
          </p:cNvPr>
          <p:cNvSpPr txBox="1"/>
          <p:nvPr/>
        </p:nvSpPr>
        <p:spPr>
          <a:xfrm>
            <a:off x="2032365" y="6431566"/>
            <a:ext cx="8407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Brief Introduction to Conversation with Snowmass Energy Frontier </a:t>
            </a:r>
            <a:r>
              <a:rPr lang="en-US" dirty="0" err="1"/>
              <a:t>Convenors</a:t>
            </a:r>
            <a:r>
              <a:rPr lang="en-US" dirty="0"/>
              <a:t>, 9.6.2020 </a:t>
            </a:r>
          </a:p>
        </p:txBody>
      </p:sp>
    </p:spTree>
    <p:extLst>
      <p:ext uri="{BB962C8B-B14F-4D97-AF65-F5344CB8AC3E}">
        <p14:creationId xmlns:p14="http://schemas.microsoft.com/office/powerpoint/2010/main" val="274115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4E036-BEF4-9B49-8EDC-733F87C96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5" y="103678"/>
            <a:ext cx="10876789" cy="6018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B021F-75CB-804D-96D5-5CF590E268CB}"/>
              </a:ext>
            </a:extLst>
          </p:cNvPr>
          <p:cNvSpPr txBox="1"/>
          <p:nvPr/>
        </p:nvSpPr>
        <p:spPr>
          <a:xfrm>
            <a:off x="231818" y="6181857"/>
            <a:ext cx="114523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PERLE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progressing</a:t>
            </a:r>
            <a:r>
              <a:rPr lang="de-DE" dirty="0"/>
              <a:t> (</a:t>
            </a:r>
            <a:r>
              <a:rPr lang="de-DE" dirty="0" err="1"/>
              <a:t>source</a:t>
            </a:r>
            <a:r>
              <a:rPr lang="de-DE" dirty="0"/>
              <a:t>, </a:t>
            </a:r>
            <a:r>
              <a:rPr lang="de-DE" dirty="0" err="1"/>
              <a:t>injector</a:t>
            </a:r>
            <a:r>
              <a:rPr lang="de-DE" dirty="0"/>
              <a:t>, </a:t>
            </a:r>
            <a:r>
              <a:rPr lang="de-DE" dirty="0" err="1"/>
              <a:t>magnets</a:t>
            </a:r>
            <a:r>
              <a:rPr lang="de-DE" dirty="0"/>
              <a:t>, HOMs.. –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safety</a:t>
            </a:r>
            <a:r>
              <a:rPr lang="de-DE" dirty="0"/>
              <a:t> -  in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recognition</a:t>
            </a:r>
            <a:r>
              <a:rPr lang="de-DE" dirty="0"/>
              <a:t>). International </a:t>
            </a:r>
            <a:r>
              <a:rPr lang="de-DE" dirty="0" err="1"/>
              <a:t>Collaboration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61269-F6D9-224C-831E-B396B5ACEA29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47554-7A4D-C54D-BAEA-56DBF6B392E9}"/>
              </a:ext>
            </a:extLst>
          </p:cNvPr>
          <p:cNvSpPr txBox="1"/>
          <p:nvPr/>
        </p:nvSpPr>
        <p:spPr>
          <a:xfrm>
            <a:off x="11771290" y="64632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5605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233C-0D04-564A-8EA9-7FABD548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100" y="296863"/>
            <a:ext cx="6144795" cy="655637"/>
          </a:xfrm>
        </p:spPr>
        <p:txBody>
          <a:bodyPr>
            <a:normAutofit/>
          </a:bodyPr>
          <a:lstStyle/>
          <a:p>
            <a:r>
              <a:rPr lang="de-DE" sz="3200" b="1" dirty="0" err="1">
                <a:solidFill>
                  <a:schemeClr val="accent1">
                    <a:lumMod val="50000"/>
                  </a:schemeClr>
                </a:solidFill>
              </a:rPr>
              <a:t>LHeC</a:t>
            </a: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accent1">
                    <a:lumMod val="50000"/>
                  </a:schemeClr>
                </a:solidFill>
              </a:rPr>
              <a:t>Detector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FA4CF-2AE7-4944-B7B9-AB16A06F0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47" y="1191128"/>
            <a:ext cx="7922016" cy="4699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26CF4-6A17-4647-9C72-3DB7D7AB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163" y="3768052"/>
            <a:ext cx="3819349" cy="239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D2D66-D4B9-C94A-B524-70D739633C71}"/>
              </a:ext>
            </a:extLst>
          </p:cNvPr>
          <p:cNvSpPr txBox="1"/>
          <p:nvPr/>
        </p:nvSpPr>
        <p:spPr>
          <a:xfrm>
            <a:off x="8187703" y="2129978"/>
            <a:ext cx="3825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Study </a:t>
            </a:r>
            <a:r>
              <a:rPr lang="de-DE" dirty="0" err="1">
                <a:solidFill>
                  <a:srgbClr val="C00000"/>
                </a:solidFill>
              </a:rPr>
              <a:t>of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installation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sequence</a:t>
            </a:r>
            <a:r>
              <a:rPr lang="de-DE" dirty="0"/>
              <a:t>)</a:t>
            </a:r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LHeC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in IP2 </a:t>
            </a:r>
            <a:r>
              <a:rPr lang="de-DE" dirty="0" err="1"/>
              <a:t>cavern</a:t>
            </a:r>
            <a:endParaRPr lang="de-DE" dirty="0"/>
          </a:p>
          <a:p>
            <a:r>
              <a:rPr lang="de-DE" dirty="0" err="1"/>
              <a:t>using</a:t>
            </a:r>
            <a:r>
              <a:rPr lang="de-DE" dirty="0"/>
              <a:t> L3 </a:t>
            </a:r>
            <a:r>
              <a:rPr lang="de-DE" dirty="0" err="1"/>
              <a:t>magnet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r>
              <a:rPr lang="de-DE" dirty="0"/>
              <a:t>[</a:t>
            </a:r>
            <a:r>
              <a:rPr lang="de-DE" dirty="0" err="1"/>
              <a:t>commensurate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shutdown</a:t>
            </a:r>
            <a:r>
              <a:rPr lang="de-DE" dirty="0"/>
              <a:t>]</a:t>
            </a:r>
          </a:p>
          <a:p>
            <a:r>
              <a:rPr lang="de-DE" dirty="0"/>
              <a:t>A. </a:t>
            </a:r>
            <a:r>
              <a:rPr lang="de-DE" dirty="0" err="1"/>
              <a:t>Ghaddi</a:t>
            </a:r>
            <a:r>
              <a:rPr lang="de-DE" dirty="0"/>
              <a:t> et al, </a:t>
            </a:r>
            <a:r>
              <a:rPr lang="de-DE" dirty="0" err="1"/>
              <a:t>LHeC</a:t>
            </a:r>
            <a:r>
              <a:rPr lang="de-DE" dirty="0"/>
              <a:t> Workshop 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6D1C3-B69E-1B45-9AFD-DBB578FDFB7E}"/>
              </a:ext>
            </a:extLst>
          </p:cNvPr>
          <p:cNvSpPr txBox="1"/>
          <p:nvPr/>
        </p:nvSpPr>
        <p:spPr>
          <a:xfrm>
            <a:off x="469232" y="6424863"/>
            <a:ext cx="980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Currently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increase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radius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tracker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choose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technology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summarise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simulate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response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 update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this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fall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1E4A1-AE7E-8E4C-B335-F14EE13B3277}"/>
              </a:ext>
            </a:extLst>
          </p:cNvPr>
          <p:cNvSpPr txBox="1"/>
          <p:nvPr/>
        </p:nvSpPr>
        <p:spPr>
          <a:xfrm>
            <a:off x="1588168" y="1116966"/>
            <a:ext cx="39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L=13.6 m [FCCeh:19.3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about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CMS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size</a:t>
            </a:r>
            <a:r>
              <a:rPr lang="de-DE" dirty="0"/>
              <a:t>]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2B7D7-ED46-5B41-81CD-D99D9AE44CAB}"/>
              </a:ext>
            </a:extLst>
          </p:cNvPr>
          <p:cNvSpPr txBox="1"/>
          <p:nvPr/>
        </p:nvSpPr>
        <p:spPr>
          <a:xfrm>
            <a:off x="179146" y="1486298"/>
            <a:ext cx="125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R=4.6 m</a:t>
            </a:r>
          </a:p>
          <a:p>
            <a:r>
              <a:rPr lang="de-DE" dirty="0"/>
              <a:t>[6.2 </a:t>
            </a:r>
            <a:r>
              <a:rPr lang="de-DE" dirty="0" err="1"/>
              <a:t>FCCeh</a:t>
            </a:r>
            <a:r>
              <a:rPr lang="de-DE" dirty="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3FBB0-F4DF-2645-A4EB-7BB208A4D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916" y="266699"/>
            <a:ext cx="2898286" cy="1630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5C9C42-0C89-884C-AD7F-4C66CF9FDFFA}"/>
              </a:ext>
            </a:extLst>
          </p:cNvPr>
          <p:cNvSpPr txBox="1"/>
          <p:nvPr/>
        </p:nvSpPr>
        <p:spPr>
          <a:xfrm>
            <a:off x="6003758" y="4780643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12/2018</a:t>
            </a:r>
          </a:p>
        </p:txBody>
      </p:sp>
    </p:spTree>
    <p:extLst>
      <p:ext uri="{BB962C8B-B14F-4D97-AF65-F5344CB8AC3E}">
        <p14:creationId xmlns:p14="http://schemas.microsoft.com/office/powerpoint/2010/main" val="582041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4612" y="119459"/>
            <a:ext cx="5828190" cy="695461"/>
          </a:xfrm>
        </p:spPr>
        <p:txBody>
          <a:bodyPr>
            <a:normAutofit/>
          </a:bodyPr>
          <a:lstStyle/>
          <a:p>
            <a:r>
              <a:rPr lang="en-US" sz="3200" b="1" dirty="0"/>
              <a:t>Nuclear PDFs at </a:t>
            </a:r>
            <a:r>
              <a:rPr lang="en-US" sz="3200" b="1" dirty="0" err="1">
                <a:solidFill>
                  <a:srgbClr val="C00000"/>
                </a:solidFill>
              </a:rPr>
              <a:t>LHeC</a:t>
            </a:r>
            <a:r>
              <a:rPr lang="en-US" sz="3200" b="1" dirty="0"/>
              <a:t>/</a:t>
            </a:r>
            <a:r>
              <a:rPr lang="en-US" sz="3200" b="1" dirty="0" err="1"/>
              <a:t>FCCeh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819" y="879277"/>
            <a:ext cx="4549323" cy="287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41" y="3933356"/>
            <a:ext cx="4434133" cy="2691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818" y="3891488"/>
            <a:ext cx="4612182" cy="2761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961" y="1248201"/>
            <a:ext cx="2818906" cy="2096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914" y="3258045"/>
            <a:ext cx="2483985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2551" y="3758478"/>
            <a:ext cx="2526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 </a:t>
            </a:r>
            <a:r>
              <a:rPr lang="en-US" sz="1200" dirty="0" err="1"/>
              <a:t>Armesto</a:t>
            </a:r>
            <a:r>
              <a:rPr lang="en-US" sz="1200" dirty="0"/>
              <a:t>, FCC Physics Week 1/2018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441" y="106304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1509.00792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1071" y="1912077"/>
            <a:ext cx="972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 </a:t>
            </a:r>
          </a:p>
          <a:p>
            <a:r>
              <a:rPr lang="en-US" dirty="0"/>
              <a:t>status </a:t>
            </a:r>
            <a:r>
              <a:rPr lang="en-US" sz="1400" dirty="0">
                <a:sym typeface="Wingdings"/>
              </a:rPr>
              <a:t></a:t>
            </a:r>
            <a:endParaRPr lang="en-US" sz="1400" dirty="0"/>
          </a:p>
          <a:p>
            <a:r>
              <a:rPr lang="en-US" dirty="0"/>
              <a:t>on </a:t>
            </a:r>
            <a:r>
              <a:rPr lang="en-US" dirty="0" err="1"/>
              <a:t>xg</a:t>
            </a:r>
            <a:endParaRPr lang="en-US" dirty="0"/>
          </a:p>
          <a:p>
            <a:r>
              <a:rPr lang="en-US" dirty="0" err="1"/>
              <a:t>Pb</a:t>
            </a:r>
            <a:r>
              <a:rPr lang="en-US" dirty="0"/>
              <a:t>/p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7369" y="6483479"/>
            <a:ext cx="329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LHeC</a:t>
            </a:r>
            <a:r>
              <a:rPr lang="en-US" sz="1600" dirty="0"/>
              <a:t>: Full error, Δχ</a:t>
            </a:r>
            <a:r>
              <a:rPr lang="en-US" sz="1600" baseline="30000" dirty="0"/>
              <a:t>2 </a:t>
            </a:r>
            <a:r>
              <a:rPr lang="en-US" sz="1600" dirty="0"/>
              <a:t>=1.  EPPS Δχ</a:t>
            </a:r>
            <a:r>
              <a:rPr lang="en-US" sz="1600" baseline="30000" dirty="0"/>
              <a:t>2 </a:t>
            </a:r>
            <a:r>
              <a:rPr lang="en-US" sz="1600" dirty="0"/>
              <a:t>=52</a:t>
            </a:r>
            <a:endParaRPr lang="en-US" sz="1600" baseline="300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89914" y="1340041"/>
            <a:ext cx="0" cy="191800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  <a:effectLst>
            <a:outerShdw blurRad="40000" dist="20000" dir="10560000" sx="102000" sy="102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96731" y="2498256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2551" y="5637404"/>
            <a:ext cx="90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4121" y="5410867"/>
            <a:ext cx="50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CAD68-51FC-0048-BDEA-CFEBFACF1CC3}"/>
              </a:ext>
            </a:extLst>
          </p:cNvPr>
          <p:cNvSpPr txBox="1"/>
          <p:nvPr/>
        </p:nvSpPr>
        <p:spPr>
          <a:xfrm>
            <a:off x="148366" y="183024"/>
            <a:ext cx="4089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Unique </a:t>
            </a:r>
            <a:r>
              <a:rPr lang="de-DE" dirty="0" err="1"/>
              <a:t>nuclear</a:t>
            </a:r>
            <a:r>
              <a:rPr lang="de-DE" dirty="0"/>
              <a:t>/HI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programme</a:t>
            </a:r>
            <a:endParaRPr lang="de-DE" dirty="0"/>
          </a:p>
          <a:p>
            <a:r>
              <a:rPr lang="de-DE" dirty="0"/>
              <a:t>Extension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10 </a:t>
            </a:r>
            <a:r>
              <a:rPr lang="de-DE" baseline="30000" dirty="0"/>
              <a:t>3-4</a:t>
            </a:r>
          </a:p>
          <a:p>
            <a:r>
              <a:rPr lang="de-DE" dirty="0"/>
              <a:t>QCD </a:t>
            </a:r>
            <a:r>
              <a:rPr lang="de-DE" dirty="0" err="1"/>
              <a:t>of</a:t>
            </a:r>
            <a:r>
              <a:rPr lang="de-DE" dirty="0"/>
              <a:t> QGP, de-</a:t>
            </a:r>
            <a:r>
              <a:rPr lang="de-DE" dirty="0" err="1"/>
              <a:t>confinement</a:t>
            </a:r>
            <a:r>
              <a:rPr lang="de-DE" dirty="0"/>
              <a:t>, </a:t>
            </a:r>
            <a:r>
              <a:rPr lang="de-DE" dirty="0" err="1"/>
              <a:t>saturation</a:t>
            </a:r>
            <a:r>
              <a:rPr lang="de-DE" dirty="0"/>
              <a:t>..</a:t>
            </a:r>
          </a:p>
          <a:p>
            <a:r>
              <a:rPr lang="de-DE" dirty="0" err="1"/>
              <a:t>nPDFs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 PDFs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A61237-B1B8-AF46-84BC-48C38520CA06}"/>
              </a:ext>
            </a:extLst>
          </p:cNvPr>
          <p:cNvSpPr txBox="1"/>
          <p:nvPr/>
        </p:nvSpPr>
        <p:spPr>
          <a:xfrm>
            <a:off x="129270" y="1667259"/>
            <a:ext cx="1447384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luminosity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~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33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enables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statistics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runs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cf J Jowett et 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1620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b="1" dirty="0" err="1">
                <a:solidFill>
                  <a:schemeClr val="accent4">
                    <a:lumMod val="75000"/>
                  </a:schemeClr>
                </a:solidFill>
              </a:rPr>
              <a:t>LHeC</a:t>
            </a:r>
            <a:r>
              <a:rPr lang="de-DE" sz="4000" dirty="0">
                <a:solidFill>
                  <a:srgbClr val="002060"/>
                </a:solidFill>
              </a:rPr>
              <a:t> </a:t>
            </a:r>
            <a:r>
              <a:rPr lang="de-DE" sz="4000" dirty="0" err="1">
                <a:solidFill>
                  <a:srgbClr val="002060"/>
                </a:solidFill>
              </a:rPr>
              <a:t>and</a:t>
            </a:r>
            <a:r>
              <a:rPr lang="de-DE" sz="4000" dirty="0">
                <a:solidFill>
                  <a:srgbClr val="002060"/>
                </a:solidFill>
              </a:rPr>
              <a:t> 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HL-LHC</a:t>
            </a:r>
            <a:r>
              <a:rPr lang="de-DE" sz="4000" dirty="0">
                <a:solidFill>
                  <a:srgbClr val="002060"/>
                </a:solidFill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4E5C8-B094-2141-81B7-AA1B25031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3" y="2051526"/>
            <a:ext cx="7165369" cy="4027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C6BB01-BE50-2141-840F-BFA8C05027A3}"/>
              </a:ext>
            </a:extLst>
          </p:cNvPr>
          <p:cNvSpPr txBox="1"/>
          <p:nvPr/>
        </p:nvSpPr>
        <p:spPr>
          <a:xfrm>
            <a:off x="1108121" y="1471354"/>
            <a:ext cx="565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Determination </a:t>
            </a:r>
            <a:r>
              <a:rPr lang="de-DE" sz="2000" b="1" dirty="0" err="1">
                <a:solidFill>
                  <a:srgbClr val="002060"/>
                </a:solidFill>
              </a:rPr>
              <a:t>of</a:t>
            </a:r>
            <a:r>
              <a:rPr lang="de-DE" sz="2000" b="1" dirty="0">
                <a:solidFill>
                  <a:srgbClr val="002060"/>
                </a:solidFill>
              </a:rPr>
              <a:t> SM </a:t>
            </a:r>
            <a:r>
              <a:rPr lang="de-DE" sz="2000" b="1" dirty="0" err="1">
                <a:solidFill>
                  <a:srgbClr val="002060"/>
                </a:solidFill>
              </a:rPr>
              <a:t>Higgs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couplings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from</a:t>
            </a:r>
            <a:r>
              <a:rPr lang="de-DE" sz="2000" b="1" dirty="0">
                <a:solidFill>
                  <a:srgbClr val="002060"/>
                </a:solidFill>
              </a:rPr>
              <a:t> pp + </a:t>
            </a:r>
            <a:r>
              <a:rPr lang="de-DE" sz="2000" b="1" dirty="0" err="1">
                <a:solidFill>
                  <a:srgbClr val="002060"/>
                </a:solidFill>
              </a:rPr>
              <a:t>ep</a:t>
            </a:r>
            <a:endParaRPr lang="de-DE" sz="2000" b="1" dirty="0">
              <a:solidFill>
                <a:srgbClr val="00206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09278-56E1-8D4A-BB34-64384AD0139A}"/>
              </a:ext>
            </a:extLst>
          </p:cNvPr>
          <p:cNvCxnSpPr/>
          <p:nvPr/>
        </p:nvCxnSpPr>
        <p:spPr>
          <a:xfrm>
            <a:off x="914400" y="4572008"/>
            <a:ext cx="665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965699-F182-A64C-8CB4-FA663AF46355}"/>
              </a:ext>
            </a:extLst>
          </p:cNvPr>
          <p:cNvSpPr txBox="1"/>
          <p:nvPr/>
        </p:nvSpPr>
        <p:spPr>
          <a:xfrm>
            <a:off x="7095067" y="393514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BC5FA-9E43-6D49-8F73-9307729A1C70}"/>
              </a:ext>
            </a:extLst>
          </p:cNvPr>
          <p:cNvSpPr txBox="1"/>
          <p:nvPr/>
        </p:nvSpPr>
        <p:spPr>
          <a:xfrm>
            <a:off x="8986514" y="3193373"/>
            <a:ext cx="201677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bb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0070C0"/>
                </a:solidFill>
              </a:rPr>
              <a:t> 0.9    </a:t>
            </a:r>
            <a:r>
              <a:rPr lang="de-DE" sz="2400" dirty="0">
                <a:solidFill>
                  <a:srgbClr val="C00000"/>
                </a:solidFill>
              </a:rPr>
              <a:t>2.7</a:t>
            </a:r>
          </a:p>
          <a:p>
            <a:r>
              <a:rPr lang="de-DE" sz="2400" dirty="0"/>
              <a:t>WW  </a:t>
            </a:r>
            <a:r>
              <a:rPr lang="de-DE" sz="2400" dirty="0">
                <a:solidFill>
                  <a:srgbClr val="0070C0"/>
                </a:solidFill>
              </a:rPr>
              <a:t>0.3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1.2</a:t>
            </a:r>
          </a:p>
          <a:p>
            <a:r>
              <a:rPr lang="de-DE" sz="2400" dirty="0" err="1"/>
              <a:t>gg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1.7    </a:t>
            </a:r>
            <a:r>
              <a:rPr lang="de-DE" sz="2400" dirty="0">
                <a:solidFill>
                  <a:srgbClr val="C00000"/>
                </a:solidFill>
              </a:rPr>
              <a:t>2.2</a:t>
            </a:r>
          </a:p>
          <a:p>
            <a:r>
              <a:rPr lang="de-DE" sz="2400" dirty="0"/>
              <a:t>tau    </a:t>
            </a:r>
            <a:r>
              <a:rPr lang="de-DE" sz="2400" dirty="0">
                <a:solidFill>
                  <a:srgbClr val="0070C0"/>
                </a:solidFill>
              </a:rPr>
              <a:t>1.5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1.6</a:t>
            </a:r>
          </a:p>
          <a:p>
            <a:r>
              <a:rPr lang="de-DE" sz="2400" dirty="0"/>
              <a:t>cc     </a:t>
            </a:r>
            <a:r>
              <a:rPr lang="de-DE" sz="2400" dirty="0">
                <a:solidFill>
                  <a:srgbClr val="0070C0"/>
                </a:solidFill>
              </a:rPr>
              <a:t> 1.9     </a:t>
            </a:r>
            <a:r>
              <a:rPr lang="de-DE" sz="2400" dirty="0"/>
              <a:t>--</a:t>
            </a:r>
          </a:p>
          <a:p>
            <a:r>
              <a:rPr lang="de-DE" sz="2400" dirty="0"/>
              <a:t>ZZ     </a:t>
            </a:r>
            <a:r>
              <a:rPr lang="de-DE" sz="2400" dirty="0">
                <a:solidFill>
                  <a:srgbClr val="0070C0"/>
                </a:solidFill>
              </a:rPr>
              <a:t> 0.5    </a:t>
            </a:r>
            <a:r>
              <a:rPr lang="de-DE" sz="2400" dirty="0">
                <a:solidFill>
                  <a:srgbClr val="C00000"/>
                </a:solidFill>
              </a:rPr>
              <a:t>1.0</a:t>
            </a:r>
          </a:p>
          <a:p>
            <a:r>
              <a:rPr lang="de-DE" sz="2400" dirty="0" err="1"/>
              <a:t>yy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3.3    </a:t>
            </a:r>
            <a:r>
              <a:rPr lang="de-DE" sz="2400" dirty="0">
                <a:solidFill>
                  <a:srgbClr val="C00000"/>
                </a:solidFill>
              </a:rPr>
              <a:t>1.7</a:t>
            </a:r>
          </a:p>
          <a:p>
            <a:endParaRPr lang="de-DE" sz="2400" dirty="0"/>
          </a:p>
          <a:p>
            <a:r>
              <a:rPr lang="de-DE" sz="1600" dirty="0"/>
              <a:t>in </a:t>
            </a:r>
            <a:r>
              <a:rPr lang="de-DE" sz="1600" dirty="0" err="1"/>
              <a:t>percent</a:t>
            </a:r>
            <a:r>
              <a:rPr lang="de-DE" sz="1600" dirty="0"/>
              <a:t>. SM </a:t>
            </a:r>
            <a:r>
              <a:rPr lang="de-DE" sz="1600" dirty="0" err="1"/>
              <a:t>width</a:t>
            </a:r>
            <a:r>
              <a:rPr lang="de-DE" sz="1600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CBEF22-3FBC-AA41-B21B-8620BD4A8F15}"/>
              </a:ext>
            </a:extLst>
          </p:cNvPr>
          <p:cNvSpPr txBox="1"/>
          <p:nvPr/>
        </p:nvSpPr>
        <p:spPr>
          <a:xfrm>
            <a:off x="8795275" y="2310014"/>
            <a:ext cx="239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Uncertainties</a:t>
            </a:r>
            <a:r>
              <a:rPr lang="de-DE" b="1" dirty="0"/>
              <a:t> on </a:t>
            </a:r>
            <a:r>
              <a:rPr lang="de-DE" b="1" dirty="0" err="1"/>
              <a:t>kappa</a:t>
            </a:r>
            <a:endParaRPr lang="de-DE" b="1" dirty="0"/>
          </a:p>
          <a:p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FCCep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C00000"/>
                </a:solidFill>
              </a:rPr>
              <a:t>HL-LHC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C02BD-BC66-BB42-8795-CE7134741FFC}"/>
              </a:ext>
            </a:extLst>
          </p:cNvPr>
          <p:cNvSpPr txBox="1"/>
          <p:nvPr/>
        </p:nvSpPr>
        <p:spPr>
          <a:xfrm>
            <a:off x="8795275" y="1563688"/>
            <a:ext cx="225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 FCC-eh at</a:t>
            </a:r>
          </a:p>
          <a:p>
            <a:r>
              <a:rPr lang="de-DE" dirty="0"/>
              <a:t>20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r>
              <a:rPr lang="de-DE" dirty="0"/>
              <a:t> x 60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e</a:t>
            </a:r>
            <a:endParaRPr lang="de-DE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97C76-6B28-1D40-BCE9-99EC60E4C8B7}"/>
              </a:ext>
            </a:extLst>
          </p:cNvPr>
          <p:cNvSpPr/>
          <p:nvPr/>
        </p:nvSpPr>
        <p:spPr>
          <a:xfrm>
            <a:off x="8393947" y="1304982"/>
            <a:ext cx="2895600" cy="51816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9BC118-7A86-F140-9097-617EE725942C}"/>
              </a:ext>
            </a:extLst>
          </p:cNvPr>
          <p:cNvSpPr txBox="1"/>
          <p:nvPr/>
        </p:nvSpPr>
        <p:spPr>
          <a:xfrm>
            <a:off x="561099" y="5977469"/>
            <a:ext cx="727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The </a:t>
            </a:r>
            <a:r>
              <a:rPr lang="de-DE" b="1" dirty="0" err="1">
                <a:solidFill>
                  <a:srgbClr val="002060"/>
                </a:solidFill>
              </a:rPr>
              <a:t>combined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ep+pp</a:t>
            </a:r>
            <a:r>
              <a:rPr lang="de-DE" b="1" dirty="0">
                <a:solidFill>
                  <a:srgbClr val="002060"/>
                </a:solidFill>
              </a:rPr>
              <a:t> at LHC </a:t>
            </a:r>
            <a:r>
              <a:rPr lang="de-DE" b="1" dirty="0" err="1">
                <a:solidFill>
                  <a:srgbClr val="002060"/>
                </a:solidFill>
              </a:rPr>
              <a:t>reaches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below</a:t>
            </a:r>
            <a:r>
              <a:rPr lang="de-DE" b="1" dirty="0">
                <a:solidFill>
                  <a:srgbClr val="002060"/>
                </a:solidFill>
              </a:rPr>
              <a:t> 1% </a:t>
            </a:r>
            <a:r>
              <a:rPr lang="de-DE" b="1" dirty="0" err="1">
                <a:solidFill>
                  <a:srgbClr val="002060"/>
                </a:solidFill>
              </a:rPr>
              <a:t>for</a:t>
            </a:r>
            <a:r>
              <a:rPr lang="de-DE" b="1" dirty="0">
                <a:solidFill>
                  <a:srgbClr val="002060"/>
                </a:solidFill>
              </a:rPr>
              <a:t> dominant </a:t>
            </a:r>
            <a:r>
              <a:rPr lang="de-DE" b="1" dirty="0" err="1">
                <a:solidFill>
                  <a:srgbClr val="002060"/>
                </a:solidFill>
              </a:rPr>
              <a:t>channels</a:t>
            </a:r>
            <a:endParaRPr lang="de-DE" b="1" dirty="0">
              <a:solidFill>
                <a:srgbClr val="002060"/>
              </a:solidFill>
            </a:endParaRPr>
          </a:p>
          <a:p>
            <a:r>
              <a:rPr lang="de-DE" b="1" dirty="0" err="1">
                <a:solidFill>
                  <a:srgbClr val="9E8A61"/>
                </a:solidFill>
              </a:rPr>
              <a:t>ep</a:t>
            </a:r>
            <a:r>
              <a:rPr lang="de-DE" b="1" dirty="0">
                <a:solidFill>
                  <a:srgbClr val="9E8A61"/>
                </a:solidFill>
              </a:rPr>
              <a:t> </a:t>
            </a:r>
            <a:r>
              <a:rPr lang="de-DE" b="1" dirty="0" err="1">
                <a:solidFill>
                  <a:srgbClr val="9E8A61"/>
                </a:solidFill>
              </a:rPr>
              <a:t>adds</a:t>
            </a:r>
            <a:r>
              <a:rPr lang="de-DE" b="1" dirty="0">
                <a:solidFill>
                  <a:srgbClr val="9E8A61"/>
                </a:solidFill>
              </a:rPr>
              <a:t> </a:t>
            </a:r>
            <a:r>
              <a:rPr lang="de-DE" b="1" dirty="0" err="1">
                <a:solidFill>
                  <a:srgbClr val="9E8A61"/>
                </a:solidFill>
              </a:rPr>
              <a:t>charm</a:t>
            </a:r>
            <a:r>
              <a:rPr lang="de-DE" b="1" dirty="0">
                <a:solidFill>
                  <a:srgbClr val="002060"/>
                </a:solidFill>
              </a:rPr>
              <a:t>.  </a:t>
            </a:r>
            <a:r>
              <a:rPr lang="de-DE" dirty="0">
                <a:solidFill>
                  <a:srgbClr val="002060"/>
                </a:solidFill>
              </a:rPr>
              <a:t>Analysis in EFT </a:t>
            </a:r>
            <a:r>
              <a:rPr lang="de-DE" dirty="0" err="1">
                <a:solidFill>
                  <a:srgbClr val="002060"/>
                </a:solidFill>
              </a:rPr>
              <a:t>framework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work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progress</a:t>
            </a:r>
            <a:r>
              <a:rPr lang="de-DE" dirty="0">
                <a:solidFill>
                  <a:srgbClr val="002060"/>
                </a:solidFill>
              </a:rPr>
              <a:t> (</a:t>
            </a:r>
            <a:r>
              <a:rPr lang="de-DE" dirty="0" err="1">
                <a:solidFill>
                  <a:srgbClr val="002060"/>
                </a:solidFill>
              </a:rPr>
              <a:t>aTGCs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ep</a:t>
            </a:r>
            <a:r>
              <a:rPr lang="de-DE" dirty="0">
                <a:solidFill>
                  <a:srgbClr val="002060"/>
                </a:solidFill>
              </a:rPr>
              <a:t>..) </a:t>
            </a:r>
          </a:p>
        </p:txBody>
      </p:sp>
    </p:spTree>
    <p:extLst>
      <p:ext uri="{BB962C8B-B14F-4D97-AF65-F5344CB8AC3E}">
        <p14:creationId xmlns:p14="http://schemas.microsoft.com/office/powerpoint/2010/main" val="2786411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3666082"/>
            <a:ext cx="8035331" cy="31067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80624"/>
            <a:ext cx="8035331" cy="34754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9821391" y="2553512"/>
            <a:ext cx="4173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LHeC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strategy paper CERN-ACC-NOTE-2018-0084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8274" y="2338069"/>
            <a:ext cx="253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Electroweak+Top</a:t>
            </a:r>
            <a:r>
              <a:rPr lang="en-US" b="1" dirty="0"/>
              <a:t>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3317" y="5651908"/>
            <a:ext cx="168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BSM + Searches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614EE0-CC8B-434A-AA78-C26F8C1CC6B2}"/>
              </a:ext>
            </a:extLst>
          </p:cNvPr>
          <p:cNvSpPr txBox="1"/>
          <p:nvPr/>
        </p:nvSpPr>
        <p:spPr>
          <a:xfrm>
            <a:off x="130114" y="2773046"/>
            <a:ext cx="15433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cf EPS </a:t>
            </a:r>
            <a:r>
              <a:rPr lang="de-DE" sz="1400" dirty="0" err="1"/>
              <a:t>talks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endParaRPr lang="de-DE" sz="1400" dirty="0"/>
          </a:p>
          <a:p>
            <a:r>
              <a:rPr lang="de-DE" sz="1400" dirty="0"/>
              <a:t>D </a:t>
            </a:r>
            <a:r>
              <a:rPr lang="de-DE" sz="1400" dirty="0" err="1"/>
              <a:t>Britzger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endParaRPr lang="de-DE" sz="1400" dirty="0"/>
          </a:p>
          <a:p>
            <a:r>
              <a:rPr lang="de-DE" sz="1400" dirty="0"/>
              <a:t>C Schwanenberger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38D92-1D87-294D-BB48-679140E15EA3}"/>
              </a:ext>
            </a:extLst>
          </p:cNvPr>
          <p:cNvSpPr txBox="1"/>
          <p:nvPr/>
        </p:nvSpPr>
        <p:spPr>
          <a:xfrm>
            <a:off x="10016532" y="950495"/>
            <a:ext cx="152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Anomalous</a:t>
            </a:r>
            <a:endParaRPr lang="de-DE" dirty="0"/>
          </a:p>
          <a:p>
            <a:r>
              <a:rPr lang="de-DE" dirty="0" err="1"/>
              <a:t>Wtb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43718-162F-AD4E-8AAA-4A8DD85EAA64}"/>
              </a:ext>
            </a:extLst>
          </p:cNvPr>
          <p:cNvSpPr txBox="1"/>
          <p:nvPr/>
        </p:nvSpPr>
        <p:spPr>
          <a:xfrm>
            <a:off x="10032875" y="4319337"/>
            <a:ext cx="10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Higgsinos</a:t>
            </a:r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2E916-DFA9-F347-9E20-3A2D970A1255}"/>
              </a:ext>
            </a:extLst>
          </p:cNvPr>
          <p:cNvSpPr txBox="1"/>
          <p:nvPr/>
        </p:nvSpPr>
        <p:spPr>
          <a:xfrm>
            <a:off x="30022" y="5219462"/>
            <a:ext cx="174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Heavy Neutrinos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EA599D-FE59-7B48-9147-B4FFB52133D4}"/>
              </a:ext>
            </a:extLst>
          </p:cNvPr>
          <p:cNvSpPr txBox="1"/>
          <p:nvPr/>
        </p:nvSpPr>
        <p:spPr>
          <a:xfrm>
            <a:off x="457200" y="950495"/>
            <a:ext cx="1333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Precision</a:t>
            </a:r>
          </a:p>
          <a:p>
            <a:r>
              <a:rPr lang="de-DE" dirty="0" err="1"/>
              <a:t>Electroweak</a:t>
            </a:r>
            <a:endParaRPr lang="de-DE" dirty="0"/>
          </a:p>
          <a:p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48FA0-EDAA-1844-ADC4-9B868EAAF471}"/>
              </a:ext>
            </a:extLst>
          </p:cNvPr>
          <p:cNvSpPr txBox="1"/>
          <p:nvPr/>
        </p:nvSpPr>
        <p:spPr>
          <a:xfrm>
            <a:off x="10285476" y="6237206"/>
            <a:ext cx="16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MK at EPS 2019</a:t>
            </a:r>
          </a:p>
        </p:txBody>
      </p:sp>
    </p:spTree>
    <p:extLst>
      <p:ext uri="{BB962C8B-B14F-4D97-AF65-F5344CB8AC3E}">
        <p14:creationId xmlns:p14="http://schemas.microsoft.com/office/powerpoint/2010/main" val="207774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04C61B-DABB-FF4B-9967-3766292C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70" y="274017"/>
            <a:ext cx="3287944" cy="3565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0BDDE-9593-724A-8EA9-0FFED34E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0" y="2147666"/>
            <a:ext cx="3815932" cy="2460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9EE7FF-AD0B-AB4F-89A0-337D8A4CA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0" y="4608330"/>
            <a:ext cx="3836239" cy="186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764784-8C32-F442-92C1-A2C58B3D6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878" y="292552"/>
            <a:ext cx="4240975" cy="6213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D40150-ABAC-E847-ABFB-775E21CAE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190" y="322360"/>
            <a:ext cx="4069196" cy="58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79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2077E-74FD-AC41-8EF5-F6FADAB5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67" y="0"/>
            <a:ext cx="495005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388AFA-A246-9840-8838-82FC0EB69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390" y="194642"/>
            <a:ext cx="4880200" cy="47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7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AC56-7E02-2047-8342-81DCF288A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486" y="188085"/>
            <a:ext cx="9144000" cy="646802"/>
          </a:xfrm>
        </p:spPr>
        <p:txBody>
          <a:bodyPr>
            <a:normAutofit/>
          </a:bodyPr>
          <a:lstStyle/>
          <a:p>
            <a:r>
              <a:rPr lang="en-US" sz="3600" dirty="0"/>
              <a:t>Statement of the IAC </a:t>
            </a:r>
            <a:r>
              <a:rPr lang="en-US" sz="2000" dirty="0"/>
              <a:t>(reproduced in CDR Update)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B87F1-F411-D344-ADB9-EE8A1DA5A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30" y="3292903"/>
            <a:ext cx="5638800" cy="275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27877-B6B4-A243-8EB1-F993A15F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428" y="1019260"/>
            <a:ext cx="5381157" cy="4788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3862B-0CCA-CC46-9F04-3ABB2D664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016145"/>
            <a:ext cx="5257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46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7139" y="90799"/>
            <a:ext cx="5057104" cy="884237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    </a:t>
            </a:r>
            <a:r>
              <a:rPr lang="de-DE" sz="3600" b="1" dirty="0" err="1">
                <a:solidFill>
                  <a:srgbClr val="002060"/>
                </a:solidFill>
              </a:rPr>
              <a:t>Beyond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2200" dirty="0" err="1">
                <a:solidFill>
                  <a:srgbClr val="002060"/>
                </a:solidFill>
              </a:rPr>
              <a:t>the</a:t>
            </a:r>
            <a:r>
              <a:rPr lang="de-DE" sz="2200" dirty="0">
                <a:solidFill>
                  <a:srgbClr val="002060"/>
                </a:solidFill>
              </a:rPr>
              <a:t> LHC/</a:t>
            </a:r>
            <a:r>
              <a:rPr lang="de-DE" sz="2200" dirty="0" err="1">
                <a:solidFill>
                  <a:srgbClr val="002060"/>
                </a:solidFill>
              </a:rPr>
              <a:t>LHeC</a:t>
            </a:r>
            <a:r>
              <a:rPr lang="de-DE" sz="3600" b="1" dirty="0">
                <a:solidFill>
                  <a:srgbClr val="002060"/>
                </a:solidFill>
              </a:rPr>
              <a:t>: FCC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0E2A5-1F0B-CD44-B129-669A3386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36" y="1449935"/>
            <a:ext cx="7590461" cy="51112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AA751A-ADBD-BC47-8D3B-CD71BD60FCBD}"/>
              </a:ext>
            </a:extLst>
          </p:cNvPr>
          <p:cNvSpPr/>
          <p:nvPr/>
        </p:nvSpPr>
        <p:spPr>
          <a:xfrm>
            <a:off x="5743817" y="1322076"/>
            <a:ext cx="1506828" cy="41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655D2-09C4-044D-8D3A-D8F8BA10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811" y="1028254"/>
            <a:ext cx="3507095" cy="3273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F2196D-3D32-4A41-9E00-675C1C06308D}"/>
              </a:ext>
            </a:extLst>
          </p:cNvPr>
          <p:cNvSpPr txBox="1"/>
          <p:nvPr/>
        </p:nvSpPr>
        <p:spPr>
          <a:xfrm>
            <a:off x="8461420" y="4726546"/>
            <a:ext cx="288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Higher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60 </a:t>
            </a:r>
            <a:r>
              <a:rPr lang="de-DE" dirty="0" err="1"/>
              <a:t>GeV</a:t>
            </a:r>
            <a:r>
              <a:rPr lang="de-DE" dirty="0"/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97413-6420-C44F-B045-D00D82E3048E}"/>
              </a:ext>
            </a:extLst>
          </p:cNvPr>
          <p:cNvSpPr txBox="1"/>
          <p:nvPr/>
        </p:nvSpPr>
        <p:spPr>
          <a:xfrm>
            <a:off x="8069890" y="5368081"/>
            <a:ext cx="3805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Particle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Physics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has</a:t>
            </a:r>
            <a:r>
              <a:rPr lang="de-DE" dirty="0">
                <a:solidFill>
                  <a:srgbClr val="FF0000"/>
                </a:solidFill>
              </a:rPr>
              <a:t> a </a:t>
            </a:r>
            <a:r>
              <a:rPr lang="de-DE" dirty="0" err="1">
                <a:solidFill>
                  <a:srgbClr val="FF0000"/>
                </a:solidFill>
              </a:rPr>
              <a:t>long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term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future</a:t>
            </a:r>
            <a:r>
              <a:rPr lang="de-DE" dirty="0">
                <a:solidFill>
                  <a:srgbClr val="FF0000"/>
                </a:solidFill>
              </a:rPr>
              <a:t>,</a:t>
            </a:r>
          </a:p>
          <a:p>
            <a:r>
              <a:rPr lang="de-DE" dirty="0" err="1">
                <a:solidFill>
                  <a:srgbClr val="FF0000"/>
                </a:solidFill>
              </a:rPr>
              <a:t>many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quests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are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unresolved</a:t>
            </a:r>
            <a:r>
              <a:rPr lang="de-DE" dirty="0">
                <a:solidFill>
                  <a:srgbClr val="FF0000"/>
                </a:solidFill>
              </a:rPr>
              <a:t>,</a:t>
            </a:r>
          </a:p>
          <a:p>
            <a:r>
              <a:rPr lang="de-DE" dirty="0" err="1">
                <a:solidFill>
                  <a:srgbClr val="FF0000"/>
                </a:solidFill>
              </a:rPr>
              <a:t>Nr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families</a:t>
            </a:r>
            <a:r>
              <a:rPr lang="de-DE" dirty="0">
                <a:solidFill>
                  <a:srgbClr val="FF0000"/>
                </a:solidFill>
              </a:rPr>
              <a:t>, GUT, </a:t>
            </a:r>
            <a:r>
              <a:rPr lang="de-DE" dirty="0" err="1">
                <a:solidFill>
                  <a:srgbClr val="FF0000"/>
                </a:solidFill>
              </a:rPr>
              <a:t>substructure</a:t>
            </a:r>
            <a:r>
              <a:rPr lang="de-DE" dirty="0">
                <a:solidFill>
                  <a:srgbClr val="FF0000"/>
                </a:solidFill>
              </a:rPr>
              <a:t>, DM..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CEECB-83D6-0043-95CA-D0A7C9363683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D986F-8FFE-F141-BA08-0755A3198683}"/>
              </a:ext>
            </a:extLst>
          </p:cNvPr>
          <p:cNvSpPr txBox="1"/>
          <p:nvPr/>
        </p:nvSpPr>
        <p:spPr>
          <a:xfrm>
            <a:off x="11771290" y="64632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852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316"/>
            <a:ext cx="9144000" cy="646332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   </a:t>
            </a:r>
            <a:r>
              <a:rPr lang="de-DE" sz="3600" b="1" dirty="0" err="1">
                <a:solidFill>
                  <a:srgbClr val="002060"/>
                </a:solidFill>
              </a:rPr>
              <a:t>Beyond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2000" dirty="0">
                <a:solidFill>
                  <a:srgbClr val="002060"/>
                </a:solidFill>
              </a:rPr>
              <a:t>Europe</a:t>
            </a:r>
            <a:r>
              <a:rPr lang="de-DE" sz="3600" dirty="0">
                <a:solidFill>
                  <a:srgbClr val="002060"/>
                </a:solidFill>
              </a:rPr>
              <a:t>: </a:t>
            </a:r>
            <a:r>
              <a:rPr lang="de-DE" sz="3600" b="1" dirty="0">
                <a:solidFill>
                  <a:srgbClr val="002060"/>
                </a:solidFill>
              </a:rPr>
              <a:t>eh in China ? </a:t>
            </a:r>
            <a:r>
              <a:rPr lang="de-DE" sz="3600" b="1" dirty="0" err="1">
                <a:solidFill>
                  <a:srgbClr val="002060"/>
                </a:solidFill>
              </a:rPr>
              <a:t>and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the</a:t>
            </a:r>
            <a:r>
              <a:rPr lang="de-DE" sz="3600" b="1" dirty="0">
                <a:solidFill>
                  <a:srgbClr val="002060"/>
                </a:solidFill>
              </a:rPr>
              <a:t> EIC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1F759-5C7A-FC47-B206-E2FBF2B7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30" y="788648"/>
            <a:ext cx="7014793" cy="5662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E889A1-AE04-494B-B41B-A240AD1B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135" y="872914"/>
            <a:ext cx="4352039" cy="4819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BB45E-0225-F943-A8A7-A9071D431F30}"/>
              </a:ext>
            </a:extLst>
          </p:cNvPr>
          <p:cNvSpPr txBox="1"/>
          <p:nvPr/>
        </p:nvSpPr>
        <p:spPr>
          <a:xfrm>
            <a:off x="7328706" y="5776723"/>
            <a:ext cx="461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EICs in US </a:t>
            </a:r>
            <a:r>
              <a:rPr lang="de-DE" b="1" dirty="0" err="1">
                <a:solidFill>
                  <a:srgbClr val="C00000"/>
                </a:solidFill>
              </a:rPr>
              <a:t>and</a:t>
            </a:r>
            <a:r>
              <a:rPr lang="de-DE" b="1" dirty="0">
                <a:solidFill>
                  <a:srgbClr val="C00000"/>
                </a:solidFill>
              </a:rPr>
              <a:t> China: </a:t>
            </a:r>
            <a:r>
              <a:rPr lang="de-DE" b="1" dirty="0" err="1">
                <a:solidFill>
                  <a:srgbClr val="C00000"/>
                </a:solidFill>
              </a:rPr>
              <a:t>spin</a:t>
            </a:r>
            <a:r>
              <a:rPr lang="de-DE" b="1" dirty="0">
                <a:solidFill>
                  <a:srgbClr val="C00000"/>
                </a:solidFill>
              </a:rPr>
              <a:t>, eh </a:t>
            </a:r>
            <a:r>
              <a:rPr lang="de-DE" b="1" dirty="0" err="1">
                <a:solidFill>
                  <a:srgbClr val="C00000"/>
                </a:solidFill>
              </a:rPr>
              <a:t>complementary</a:t>
            </a:r>
            <a:endParaRPr lang="de-DE" b="1" dirty="0">
              <a:solidFill>
                <a:srgbClr val="C00000"/>
              </a:solidFill>
            </a:endParaRPr>
          </a:p>
          <a:p>
            <a:r>
              <a:rPr lang="de-DE" b="1" dirty="0">
                <a:solidFill>
                  <a:srgbClr val="C00000"/>
                </a:solidFill>
              </a:rPr>
              <a:t>US: </a:t>
            </a:r>
            <a:r>
              <a:rPr lang="de-DE" b="1" dirty="0" err="1">
                <a:solidFill>
                  <a:srgbClr val="C00000"/>
                </a:solidFill>
              </a:rPr>
              <a:t>expect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support</a:t>
            </a:r>
            <a:r>
              <a:rPr lang="de-DE" b="1" dirty="0">
                <a:solidFill>
                  <a:srgbClr val="C00000"/>
                </a:solidFill>
              </a:rPr>
              <a:t> in </a:t>
            </a:r>
            <a:r>
              <a:rPr lang="de-DE" b="1" dirty="0" err="1">
                <a:solidFill>
                  <a:srgbClr val="C00000"/>
                </a:solidFill>
              </a:rPr>
              <a:t>CDi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and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site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selection</a:t>
            </a:r>
            <a:endParaRPr lang="de-DE" b="1" dirty="0">
              <a:solidFill>
                <a:srgbClr val="C00000"/>
              </a:solidFill>
            </a:endParaRPr>
          </a:p>
          <a:p>
            <a:r>
              <a:rPr lang="de-DE" b="1" dirty="0">
                <a:solidFill>
                  <a:srgbClr val="C00000"/>
                </a:solidFill>
                <a:sym typeface="Wingdings" pitchFamily="2" charset="2"/>
              </a:rPr>
              <a:t> CERN </a:t>
            </a:r>
            <a:r>
              <a:rPr lang="de-DE" b="1" dirty="0" err="1">
                <a:solidFill>
                  <a:srgbClr val="C00000"/>
                </a:solidFill>
                <a:sym typeface="Wingdings" pitchFamily="2" charset="2"/>
              </a:rPr>
              <a:t>is</a:t>
            </a:r>
            <a:r>
              <a:rPr lang="de-DE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C00000"/>
                </a:solidFill>
                <a:sym typeface="Wingdings" pitchFamily="2" charset="2"/>
              </a:rPr>
              <a:t>the</a:t>
            </a:r>
            <a:r>
              <a:rPr lang="de-DE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C00000"/>
                </a:solidFill>
                <a:sym typeface="Wingdings" pitchFamily="2" charset="2"/>
              </a:rPr>
              <a:t>unique</a:t>
            </a:r>
            <a:r>
              <a:rPr lang="de-DE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C00000"/>
                </a:solidFill>
                <a:sym typeface="Wingdings" pitchFamily="2" charset="2"/>
              </a:rPr>
              <a:t>place</a:t>
            </a:r>
            <a:r>
              <a:rPr lang="de-DE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C00000"/>
                </a:solidFill>
                <a:sym typeface="Wingdings" pitchFamily="2" charset="2"/>
              </a:rPr>
              <a:t>for</a:t>
            </a:r>
            <a:r>
              <a:rPr lang="de-DE" b="1" dirty="0">
                <a:solidFill>
                  <a:srgbClr val="C00000"/>
                </a:solidFill>
                <a:sym typeface="Wingdings" pitchFamily="2" charset="2"/>
              </a:rPr>
              <a:t> high </a:t>
            </a:r>
            <a:r>
              <a:rPr lang="de-DE" b="1" dirty="0" err="1">
                <a:solidFill>
                  <a:srgbClr val="C00000"/>
                </a:solidFill>
                <a:sym typeface="Wingdings" pitchFamily="2" charset="2"/>
              </a:rPr>
              <a:t>energy</a:t>
            </a:r>
            <a:r>
              <a:rPr lang="de-DE" b="1" dirty="0">
                <a:solidFill>
                  <a:srgbClr val="C00000"/>
                </a:solidFill>
                <a:sym typeface="Wingdings" pitchFamily="2" charset="2"/>
              </a:rPr>
              <a:t> eh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BF670-15B3-E642-8C71-C1EF9B4D22BE}"/>
              </a:ext>
            </a:extLst>
          </p:cNvPr>
          <p:cNvSpPr txBox="1"/>
          <p:nvPr/>
        </p:nvSpPr>
        <p:spPr>
          <a:xfrm>
            <a:off x="7630675" y="2073496"/>
            <a:ext cx="3807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</a:rPr>
              <a:t>The Chinese 100km </a:t>
            </a:r>
            <a:r>
              <a:rPr lang="de-DE" sz="1600" dirty="0" err="1">
                <a:solidFill>
                  <a:srgbClr val="002060"/>
                </a:solidFill>
              </a:rPr>
              <a:t>tunnel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  <a:r>
              <a:rPr lang="de-DE" sz="1600" dirty="0" err="1">
                <a:solidFill>
                  <a:srgbClr val="002060"/>
                </a:solidFill>
              </a:rPr>
              <a:t>housing</a:t>
            </a:r>
            <a:r>
              <a:rPr lang="de-DE" sz="1600" dirty="0">
                <a:solidFill>
                  <a:srgbClr val="002060"/>
                </a:solidFill>
              </a:rPr>
              <a:t> p </a:t>
            </a:r>
            <a:r>
              <a:rPr lang="de-DE" sz="1600" dirty="0" err="1">
                <a:solidFill>
                  <a:srgbClr val="002060"/>
                </a:solidFill>
              </a:rPr>
              <a:t>and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  <a:r>
              <a:rPr lang="de-DE" sz="1600" dirty="0" err="1">
                <a:solidFill>
                  <a:srgbClr val="002060"/>
                </a:solidFill>
              </a:rPr>
              <a:t>e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3DB4C-02A5-8F4E-B54B-3D9E61B6215A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159A9-0B1A-FA47-910A-D72E26CD5951}"/>
              </a:ext>
            </a:extLst>
          </p:cNvPr>
          <p:cNvSpPr txBox="1"/>
          <p:nvPr/>
        </p:nvSpPr>
        <p:spPr>
          <a:xfrm>
            <a:off x="11771290" y="64632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65480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92C49-F41A-BB4E-A7A5-7430F1552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28" y="64846"/>
            <a:ext cx="9973384" cy="65478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C5C14-88A0-ED41-B098-9609B720236C}"/>
              </a:ext>
            </a:extLst>
          </p:cNvPr>
          <p:cNvSpPr txBox="1"/>
          <p:nvPr/>
        </p:nvSpPr>
        <p:spPr>
          <a:xfrm>
            <a:off x="10419604" y="1181100"/>
            <a:ext cx="1502784" cy="4801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New </a:t>
            </a:r>
            <a:r>
              <a:rPr lang="de-DE" dirty="0" err="1"/>
              <a:t>default</a:t>
            </a:r>
            <a:endParaRPr lang="de-DE" dirty="0"/>
          </a:p>
          <a:p>
            <a:r>
              <a:rPr lang="de-DE" dirty="0" err="1"/>
              <a:t>electron</a:t>
            </a:r>
            <a:endParaRPr lang="de-DE" dirty="0"/>
          </a:p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</a:p>
          <a:p>
            <a:r>
              <a:rPr lang="de-DE" dirty="0" err="1"/>
              <a:t>LHeC</a:t>
            </a:r>
            <a:r>
              <a:rPr lang="de-DE" dirty="0"/>
              <a:t>: 50 </a:t>
            </a:r>
            <a:r>
              <a:rPr lang="de-DE" dirty="0" err="1"/>
              <a:t>GeV</a:t>
            </a:r>
            <a:endParaRPr lang="de-DE" dirty="0"/>
          </a:p>
          <a:p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</a:p>
          <a:p>
            <a:r>
              <a:rPr lang="de-DE" dirty="0"/>
              <a:t>60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</a:p>
          <a:p>
            <a:r>
              <a:rPr lang="de-DE" dirty="0" err="1"/>
              <a:t>economise</a:t>
            </a:r>
            <a:endParaRPr lang="de-DE" dirty="0"/>
          </a:p>
          <a:p>
            <a:r>
              <a:rPr lang="de-DE" sz="1400" dirty="0"/>
              <a:t>~</a:t>
            </a:r>
            <a:r>
              <a:rPr lang="de-DE" dirty="0"/>
              <a:t>400 M SF</a:t>
            </a:r>
          </a:p>
          <a:p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Thoughts</a:t>
            </a:r>
            <a:r>
              <a:rPr lang="de-DE" dirty="0"/>
              <a:t> </a:t>
            </a:r>
          </a:p>
          <a:p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higher</a:t>
            </a:r>
            <a:endParaRPr lang="de-DE" dirty="0"/>
          </a:p>
          <a:p>
            <a:r>
              <a:rPr lang="de-DE" dirty="0" err="1"/>
              <a:t>electron</a:t>
            </a:r>
            <a:r>
              <a:rPr lang="de-DE" dirty="0"/>
              <a:t> </a:t>
            </a:r>
          </a:p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</a:p>
          <a:p>
            <a:r>
              <a:rPr lang="de-DE" dirty="0"/>
              <a:t>FCC-eh,</a:t>
            </a:r>
          </a:p>
          <a:p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if</a:t>
            </a:r>
            <a:endParaRPr lang="de-DE" dirty="0"/>
          </a:p>
          <a:p>
            <a:r>
              <a:rPr lang="de-DE" dirty="0" err="1"/>
              <a:t>E</a:t>
            </a:r>
            <a:r>
              <a:rPr lang="de-DE" baseline="-25000" dirty="0" err="1"/>
              <a:t>p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lowered</a:t>
            </a:r>
            <a:r>
              <a:rPr lang="de-DE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460A05-60F9-5A40-93BE-FB1C3D938B73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41794-83D1-3B43-9666-AD2BD570E83B}"/>
              </a:ext>
            </a:extLst>
          </p:cNvPr>
          <p:cNvSpPr txBox="1"/>
          <p:nvPr/>
        </p:nvSpPr>
        <p:spPr>
          <a:xfrm>
            <a:off x="11771290" y="64632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6929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AC56-7E02-2047-8342-81DCF288A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486" y="188085"/>
            <a:ext cx="9144000" cy="6468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Remarks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B8309-8F87-BB4B-A792-30AADC37FB5E}"/>
              </a:ext>
            </a:extLst>
          </p:cNvPr>
          <p:cNvSpPr txBox="1"/>
          <p:nvPr/>
        </p:nvSpPr>
        <p:spPr>
          <a:xfrm>
            <a:off x="140203" y="1371600"/>
            <a:ext cx="12015790" cy="4801314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LHeC</a:t>
            </a:r>
            <a:r>
              <a:rPr lang="en-US" dirty="0"/>
              <a:t> and </a:t>
            </a:r>
            <a:r>
              <a:rPr lang="en-US" dirty="0" err="1"/>
              <a:t>FCCeh</a:t>
            </a:r>
            <a:r>
              <a:rPr lang="en-US" dirty="0"/>
              <a:t> are the only and unique possibilities to keep DIS as part of HEP in this century. A high responsibility of CERN.</a:t>
            </a:r>
          </a:p>
          <a:p>
            <a:endParaRPr lang="en-US" dirty="0"/>
          </a:p>
          <a:p>
            <a:r>
              <a:rPr lang="en-US" dirty="0"/>
              <a:t>The luminosity is 100-1000 times that of HERA and the kinematic range extends to x=10</a:t>
            </a:r>
            <a:r>
              <a:rPr lang="en-US" baseline="30000" dirty="0"/>
              <a:t>-6</a:t>
            </a:r>
            <a:r>
              <a:rPr lang="en-US" dirty="0"/>
              <a:t> (</a:t>
            </a:r>
            <a:r>
              <a:rPr lang="en-US" dirty="0" err="1"/>
              <a:t>LHeC</a:t>
            </a:r>
            <a:r>
              <a:rPr lang="en-US" dirty="0"/>
              <a:t>)  </a:t>
            </a:r>
            <a:r>
              <a:rPr lang="en-US" dirty="0">
                <a:sym typeface="Wingdings" pitchFamily="2" charset="2"/>
              </a:rPr>
              <a:t> 10</a:t>
            </a:r>
            <a:r>
              <a:rPr lang="en-US" baseline="30000" dirty="0">
                <a:sym typeface="Wingdings" pitchFamily="2" charset="2"/>
              </a:rPr>
              <a:t>-7</a:t>
            </a:r>
            <a:r>
              <a:rPr lang="en-US" dirty="0">
                <a:sym typeface="Wingdings" pitchFamily="2" charset="2"/>
              </a:rPr>
              <a:t> (FCC-eh)</a:t>
            </a:r>
            <a:endParaRPr lang="en-US" dirty="0"/>
          </a:p>
          <a:p>
            <a:endParaRPr lang="en-US" dirty="0"/>
          </a:p>
          <a:p>
            <a:r>
              <a:rPr lang="en-US" dirty="0"/>
              <a:t>With their BSM, PDF, small x, top, Higgs, HI .. </a:t>
            </a:r>
            <a:r>
              <a:rPr lang="en-US" dirty="0" err="1"/>
              <a:t>programme</a:t>
            </a:r>
            <a:r>
              <a:rPr lang="en-US" dirty="0"/>
              <a:t> they are different to EIC (like H1/ZEUS and HERMES/COMPASS)</a:t>
            </a:r>
          </a:p>
          <a:p>
            <a:r>
              <a:rPr lang="en-US" dirty="0"/>
              <a:t>which is hosted by the NP community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Organisation</a:t>
            </a:r>
            <a:r>
              <a:rPr lang="en-US" dirty="0"/>
              <a:t>: contacts Nestor </a:t>
            </a:r>
            <a:r>
              <a:rPr lang="en-US" dirty="0" err="1"/>
              <a:t>Armesto</a:t>
            </a:r>
            <a:r>
              <a:rPr lang="en-US" dirty="0"/>
              <a:t> and Oliver Fischer</a:t>
            </a:r>
          </a:p>
          <a:p>
            <a:endParaRPr lang="en-US" dirty="0"/>
          </a:p>
          <a:p>
            <a:r>
              <a:rPr lang="en-US" dirty="0"/>
              <a:t>Talk on </a:t>
            </a:r>
            <a:r>
              <a:rPr lang="en-US" dirty="0" err="1"/>
              <a:t>LHeC</a:t>
            </a:r>
            <a:r>
              <a:rPr lang="en-US" dirty="0"/>
              <a:t> Machine: Oliver </a:t>
            </a:r>
            <a:r>
              <a:rPr lang="en-US" dirty="0" err="1"/>
              <a:t>Bruening</a:t>
            </a:r>
            <a:r>
              <a:rPr lang="en-US" dirty="0"/>
              <a:t> on 24.6. (today invited by V </a:t>
            </a:r>
            <a:r>
              <a:rPr lang="en-US" dirty="0" err="1"/>
              <a:t>Shiltsev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Many of us are interested to join</a:t>
            </a:r>
          </a:p>
          <a:p>
            <a:endParaRPr lang="en-US" dirty="0"/>
          </a:p>
          <a:p>
            <a:r>
              <a:rPr lang="en-US" dirty="0"/>
              <a:t>For these DIS projects to happen it will be crucial they are </a:t>
            </a:r>
            <a:r>
              <a:rPr lang="en-US" dirty="0" err="1"/>
              <a:t>scrutinised</a:t>
            </a:r>
            <a:r>
              <a:rPr lang="en-US" dirty="0"/>
              <a:t> and and eventually supported by the US HEP community</a:t>
            </a:r>
          </a:p>
          <a:p>
            <a:r>
              <a:rPr lang="en-US" dirty="0"/>
              <a:t>European Strategy paper expected to be released in June.</a:t>
            </a:r>
          </a:p>
        </p:txBody>
      </p:sp>
    </p:spTree>
    <p:extLst>
      <p:ext uri="{BB962C8B-B14F-4D97-AF65-F5344CB8AC3E}">
        <p14:creationId xmlns:p14="http://schemas.microsoft.com/office/powerpoint/2010/main" val="1094554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AC56-7E02-2047-8342-81DCF288A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486" y="188085"/>
            <a:ext cx="9144000" cy="646802"/>
          </a:xfrm>
        </p:spPr>
        <p:txBody>
          <a:bodyPr>
            <a:normAutofit/>
          </a:bodyPr>
          <a:lstStyle/>
          <a:p>
            <a:r>
              <a:rPr lang="en-US" sz="36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147268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73336" y="1089665"/>
            <a:ext cx="4711546" cy="3231654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                      Physics</a:t>
            </a:r>
            <a:endParaRPr lang="en-US" sz="2400" dirty="0">
              <a:solidFill>
                <a:srgbClr val="80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Microscope</a:t>
            </a:r>
            <a:r>
              <a:rPr lang="en-US" dirty="0">
                <a:solidFill>
                  <a:srgbClr val="000090"/>
                </a:solidFill>
              </a:rPr>
              <a:t>: World’s Cleanest High Resolution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Empowerment</a:t>
            </a:r>
            <a:r>
              <a:rPr lang="en-US" dirty="0">
                <a:solidFill>
                  <a:srgbClr val="000090"/>
                </a:solidFill>
              </a:rPr>
              <a:t> of the LHC Physics </a:t>
            </a:r>
            <a:r>
              <a:rPr lang="en-US" dirty="0" err="1">
                <a:solidFill>
                  <a:srgbClr val="000090"/>
                </a:solidFill>
              </a:rPr>
              <a:t>Programme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Creation</a:t>
            </a:r>
            <a:r>
              <a:rPr lang="en-US" dirty="0">
                <a:solidFill>
                  <a:srgbClr val="000090"/>
                </a:solidFill>
              </a:rPr>
              <a:t> of a high precision, novel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Discovery</a:t>
            </a:r>
            <a:r>
              <a:rPr lang="en-US" dirty="0">
                <a:solidFill>
                  <a:srgbClr val="000090"/>
                </a:solidFill>
              </a:rPr>
              <a:t> 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Revolution</a:t>
            </a:r>
            <a:r>
              <a:rPr lang="en-US" dirty="0">
                <a:solidFill>
                  <a:srgbClr val="000090"/>
                </a:solidFill>
              </a:rPr>
              <a:t> of Nuclear Particle Physics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773336" y="239174"/>
            <a:ext cx="4711546" cy="66839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Three </a:t>
            </a:r>
            <a:r>
              <a:rPr lang="en-US" sz="3100" b="1" dirty="0">
                <a:solidFill>
                  <a:srgbClr val="800000"/>
                </a:solidFill>
              </a:rPr>
              <a:t>Raisons </a:t>
            </a:r>
            <a:r>
              <a:rPr lang="en-US" sz="3100" b="1" dirty="0" err="1">
                <a:solidFill>
                  <a:srgbClr val="800000"/>
                </a:solidFill>
              </a:rPr>
              <a:t>d’etre</a:t>
            </a:r>
            <a:r>
              <a:rPr lang="en-US" sz="3100" b="1" dirty="0">
                <a:solidFill>
                  <a:srgbClr val="800000"/>
                </a:solidFill>
              </a:rPr>
              <a:t> </a:t>
            </a:r>
            <a:r>
              <a:rPr lang="en-US" sz="2800" b="1" dirty="0">
                <a:solidFill>
                  <a:srgbClr val="800000"/>
                </a:solidFill>
              </a:rPr>
              <a:t>of the </a:t>
            </a:r>
            <a:r>
              <a:rPr lang="en-US" sz="2800" b="1" dirty="0" err="1">
                <a:solidFill>
                  <a:srgbClr val="800000"/>
                </a:solidFill>
              </a:rPr>
              <a:t>LHeC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70132" y="2225869"/>
            <a:ext cx="3468392" cy="4493538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 Sustainability and Cost</a:t>
            </a:r>
            <a:endParaRPr lang="en-US" dirty="0"/>
          </a:p>
          <a:p>
            <a:endParaRPr lang="en-US" sz="2000" b="1" dirty="0">
              <a:solidFill>
                <a:srgbClr val="008000"/>
              </a:solidFill>
            </a:endParaRPr>
          </a:p>
          <a:p>
            <a:r>
              <a:rPr lang="en-US" sz="2000" b="1" dirty="0">
                <a:solidFill>
                  <a:srgbClr val="000090"/>
                </a:solidFill>
              </a:rPr>
              <a:t>LHC: </a:t>
            </a:r>
          </a:p>
          <a:p>
            <a:r>
              <a:rPr lang="en-US" dirty="0">
                <a:solidFill>
                  <a:srgbClr val="000090"/>
                </a:solidFill>
              </a:rPr>
              <a:t>- see: SM, Higgs and no BSM</a:t>
            </a:r>
          </a:p>
          <a:p>
            <a:r>
              <a:rPr lang="en-US" dirty="0">
                <a:solidFill>
                  <a:srgbClr val="000090"/>
                </a:solidFill>
              </a:rPr>
              <a:t>- use: Investment of O(5) BSF</a:t>
            </a:r>
          </a:p>
          <a:p>
            <a:r>
              <a:rPr lang="en-US" dirty="0">
                <a:solidFill>
                  <a:srgbClr val="000090"/>
                </a:solidFill>
              </a:rPr>
              <a:t>- run: HL LHC until </a:t>
            </a:r>
            <a:r>
              <a:rPr lang="en-US" sz="1400" dirty="0">
                <a:solidFill>
                  <a:srgbClr val="000090"/>
                </a:solidFill>
              </a:rPr>
              <a:t>~</a:t>
            </a:r>
            <a:r>
              <a:rPr lang="en-US" dirty="0">
                <a:solidFill>
                  <a:srgbClr val="000090"/>
                </a:solidFill>
              </a:rPr>
              <a:t>2040</a:t>
            </a:r>
          </a:p>
          <a:p>
            <a:r>
              <a:rPr lang="en-US" sz="2000" b="1" dirty="0" err="1">
                <a:solidFill>
                  <a:srgbClr val="000090"/>
                </a:solidFill>
              </a:rPr>
              <a:t>LHeC</a:t>
            </a:r>
            <a:r>
              <a:rPr lang="en-US" sz="2000" b="1" dirty="0">
                <a:solidFill>
                  <a:srgbClr val="000090"/>
                </a:solidFill>
              </a:rPr>
              <a:t>  </a:t>
            </a:r>
            <a:r>
              <a:rPr lang="en-US" dirty="0"/>
              <a:t>[1206.2913]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- 1.2 </a:t>
            </a:r>
            <a:r>
              <a:rPr lang="en-US" dirty="0" err="1">
                <a:solidFill>
                  <a:srgbClr val="000090"/>
                </a:solidFill>
              </a:rPr>
              <a:t>TeV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ep</a:t>
            </a:r>
            <a:r>
              <a:rPr lang="en-US" dirty="0">
                <a:solidFill>
                  <a:srgbClr val="000090"/>
                </a:solidFill>
              </a:rPr>
              <a:t>/A for O(1)BSF 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2000" b="1" dirty="0">
                <a:solidFill>
                  <a:srgbClr val="000090"/>
                </a:solidFill>
                <a:sym typeface="Wingdings"/>
              </a:rPr>
              <a:t>Establish novel </a:t>
            </a:r>
            <a:r>
              <a:rPr lang="en-US" sz="2000" b="1" dirty="0" err="1">
                <a:solidFill>
                  <a:srgbClr val="000090"/>
                </a:solidFill>
                <a:sym typeface="Wingdings"/>
              </a:rPr>
              <a:t>ep+pp</a:t>
            </a:r>
            <a:endParaRPr lang="en-US" sz="2000" b="1" dirty="0">
              <a:solidFill>
                <a:srgbClr val="000090"/>
              </a:solidFill>
              <a:sym typeface="Wingdings"/>
            </a:endParaRPr>
          </a:p>
          <a:p>
            <a:r>
              <a:rPr lang="en-US" sz="2000" b="1" dirty="0">
                <a:solidFill>
                  <a:srgbClr val="000090"/>
                </a:solidFill>
                <a:sym typeface="Wingdings"/>
              </a:rPr>
              <a:t>Twin Collider Facility at CERN:</a:t>
            </a:r>
          </a:p>
          <a:p>
            <a:r>
              <a:rPr lang="en-US" dirty="0">
                <a:solidFill>
                  <a:srgbClr val="800000"/>
                </a:solidFill>
                <a:sym typeface="Wingdings"/>
              </a:rPr>
              <a:t>sustains HL LHC and bridges to</a:t>
            </a:r>
          </a:p>
          <a:p>
            <a:r>
              <a:rPr lang="en-US" dirty="0">
                <a:solidFill>
                  <a:srgbClr val="800000"/>
                </a:solidFill>
                <a:sym typeface="Wingdings"/>
              </a:rPr>
              <a:t>CERN’s long term future </a:t>
            </a:r>
            <a:r>
              <a:rPr lang="en-US" dirty="0">
                <a:solidFill>
                  <a:srgbClr val="800000"/>
                </a:solidFill>
              </a:rPr>
              <a:t> </a:t>
            </a:r>
          </a:p>
          <a:p>
            <a:r>
              <a:rPr lang="en-US" b="1" dirty="0">
                <a:solidFill>
                  <a:srgbClr val="000090"/>
                </a:solidFill>
              </a:rPr>
              <a:t>For installation during LS4 (2030+)</a:t>
            </a:r>
          </a:p>
          <a:p>
            <a:r>
              <a:rPr lang="en-US" b="1" dirty="0">
                <a:solidFill>
                  <a:srgbClr val="000090"/>
                </a:solidFill>
              </a:rPr>
              <a:t>and long term use (HE LHC, </a:t>
            </a:r>
            <a:r>
              <a:rPr lang="en-US" b="1" dirty="0" err="1">
                <a:solidFill>
                  <a:srgbClr val="000090"/>
                </a:solidFill>
              </a:rPr>
              <a:t>FCCeh</a:t>
            </a:r>
            <a:r>
              <a:rPr lang="en-US" b="1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3336" y="4503416"/>
            <a:ext cx="4711546" cy="221599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                  Technology</a:t>
            </a:r>
          </a:p>
          <a:p>
            <a:endParaRPr lang="en-US" sz="2400" b="1" dirty="0">
              <a:solidFill>
                <a:srgbClr val="80000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Accelerator</a:t>
            </a:r>
            <a:r>
              <a:rPr lang="en-US" dirty="0">
                <a:solidFill>
                  <a:srgbClr val="000090"/>
                </a:solidFill>
              </a:rPr>
              <a:t>: Novel SRF ERL, green power facility</a:t>
            </a:r>
          </a:p>
          <a:p>
            <a:r>
              <a:rPr lang="en-US" b="1" dirty="0">
                <a:solidFill>
                  <a:srgbClr val="000090"/>
                </a:solidFill>
              </a:rPr>
              <a:t>Detector</a:t>
            </a:r>
            <a:r>
              <a:rPr lang="en-US" dirty="0">
                <a:solidFill>
                  <a:srgbClr val="000090"/>
                </a:solidFill>
              </a:rPr>
              <a:t>: Novel high tech (CMOS..) apparatus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Keep accelerator and detector base </a:t>
            </a:r>
            <a:r>
              <a:rPr lang="en-US" dirty="0" err="1">
                <a:solidFill>
                  <a:srgbClr val="000090"/>
                </a:solidFill>
                <a:sym typeface="Wingdings"/>
              </a:rPr>
              <a:t>uptodate</a:t>
            </a:r>
            <a:endParaRPr lang="en-US" dirty="0">
              <a:solidFill>
                <a:srgbClr val="000090"/>
              </a:solidFill>
              <a:sym typeface="Wingdings"/>
            </a:endParaRPr>
          </a:p>
          <a:p>
            <a:r>
              <a:rPr lang="en-US" dirty="0">
                <a:solidFill>
                  <a:srgbClr val="000090"/>
                </a:solidFill>
                <a:sym typeface="Wingdings"/>
              </a:rPr>
              <a:t>while preparing for colliders that cost O(10)BSF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21" y="239174"/>
            <a:ext cx="3616703" cy="1784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2B5F2-B586-044F-A46F-4422E3E0ACFD}"/>
              </a:ext>
            </a:extLst>
          </p:cNvPr>
          <p:cNvSpPr txBox="1"/>
          <p:nvPr/>
        </p:nvSpPr>
        <p:spPr>
          <a:xfrm>
            <a:off x="9837835" y="474345"/>
            <a:ext cx="224196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endParaRPr lang="de-DE" dirty="0"/>
          </a:p>
          <a:p>
            <a:endParaRPr lang="de-DE" dirty="0"/>
          </a:p>
          <a:p>
            <a:r>
              <a:rPr lang="de-DE" dirty="0"/>
              <a:t>all </a:t>
            </a:r>
            <a:r>
              <a:rPr lang="de-DE" dirty="0" err="1"/>
              <a:t>collaborators</a:t>
            </a:r>
            <a:endParaRPr lang="de-DE" dirty="0"/>
          </a:p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exp</a:t>
            </a:r>
            <a:r>
              <a:rPr lang="de-DE" dirty="0"/>
              <a:t>, </a:t>
            </a:r>
            <a:r>
              <a:rPr lang="de-DE" dirty="0" err="1"/>
              <a:t>acc</a:t>
            </a:r>
            <a:r>
              <a:rPr lang="de-DE" dirty="0"/>
              <a:t> + </a:t>
            </a:r>
            <a:r>
              <a:rPr lang="de-DE" dirty="0" err="1"/>
              <a:t>thy</a:t>
            </a:r>
            <a:endParaRPr lang="de-DE" dirty="0"/>
          </a:p>
          <a:p>
            <a:endParaRPr lang="de-DE" dirty="0"/>
          </a:p>
          <a:p>
            <a:r>
              <a:rPr lang="de-DE" dirty="0"/>
              <a:t>CERN </a:t>
            </a:r>
            <a:r>
              <a:rPr lang="de-DE" dirty="0" err="1"/>
              <a:t>Directors</a:t>
            </a:r>
            <a:endParaRPr lang="de-DE" dirty="0"/>
          </a:p>
          <a:p>
            <a:endParaRPr lang="de-DE" dirty="0"/>
          </a:p>
          <a:p>
            <a:r>
              <a:rPr lang="de-DE" dirty="0"/>
              <a:t>Advisory </a:t>
            </a:r>
            <a:r>
              <a:rPr lang="de-DE" dirty="0" err="1"/>
              <a:t>Committee</a:t>
            </a:r>
            <a:endParaRPr lang="de-DE" dirty="0"/>
          </a:p>
          <a:p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Chair</a:t>
            </a:r>
            <a:r>
              <a:rPr lang="de-DE" dirty="0"/>
              <a:t>,</a:t>
            </a:r>
          </a:p>
          <a:p>
            <a:r>
              <a:rPr lang="de-DE" dirty="0"/>
              <a:t>H Schopper, </a:t>
            </a:r>
            <a:r>
              <a:rPr lang="de-DE" dirty="0" err="1"/>
              <a:t>em</a:t>
            </a:r>
            <a:r>
              <a:rPr lang="de-DE" dirty="0"/>
              <a:t> DG</a:t>
            </a:r>
          </a:p>
          <a:p>
            <a:endParaRPr lang="de-DE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home</a:t>
            </a:r>
            <a:r>
              <a:rPr lang="de-DE" dirty="0"/>
              <a:t> </a:t>
            </a:r>
            <a:r>
              <a:rPr lang="de-DE" dirty="0" err="1"/>
              <a:t>institutions</a:t>
            </a:r>
            <a:endParaRPr lang="de-DE" dirty="0"/>
          </a:p>
          <a:p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colleagues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r>
              <a:rPr lang="de-DE" dirty="0" err="1"/>
              <a:t>supporting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</a:p>
          <a:p>
            <a:r>
              <a:rPr lang="de-DE" dirty="0" err="1"/>
              <a:t>engagement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r>
              <a:rPr lang="de-DE" dirty="0" err="1"/>
              <a:t>future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LHeC</a:t>
            </a:r>
            <a:r>
              <a:rPr lang="de-DE" dirty="0"/>
              <a:t>/FCC </a:t>
            </a:r>
          </a:p>
          <a:p>
            <a:r>
              <a:rPr lang="de-DE" dirty="0" err="1"/>
              <a:t>coordinating</a:t>
            </a:r>
            <a:r>
              <a:rPr lang="de-DE" dirty="0"/>
              <a:t> </a:t>
            </a:r>
            <a:r>
              <a:rPr lang="de-DE" dirty="0" err="1"/>
              <a:t>groups</a:t>
            </a:r>
            <a:endParaRPr lang="de-DE" dirty="0"/>
          </a:p>
          <a:p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convenors</a:t>
            </a:r>
            <a:endParaRPr lang="de-DE" dirty="0"/>
          </a:p>
          <a:p>
            <a:r>
              <a:rPr lang="de-DE" dirty="0"/>
              <a:t>..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4835D4-B649-DD4A-894B-B4DA45396B48}"/>
              </a:ext>
            </a:extLst>
          </p:cNvPr>
          <p:cNvCxnSpPr/>
          <p:nvPr/>
        </p:nvCxnSpPr>
        <p:spPr>
          <a:xfrm>
            <a:off x="966135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D58E5-E77A-6C48-969D-455C1C17B0B7}"/>
              </a:ext>
            </a:extLst>
          </p:cNvPr>
          <p:cNvSpPr txBox="1"/>
          <p:nvPr/>
        </p:nvSpPr>
        <p:spPr>
          <a:xfrm>
            <a:off x="10019694" y="6391224"/>
            <a:ext cx="16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MK at EPS 2019</a:t>
            </a:r>
          </a:p>
        </p:txBody>
      </p:sp>
    </p:spTree>
    <p:extLst>
      <p:ext uri="{BB962C8B-B14F-4D97-AF65-F5344CB8AC3E}">
        <p14:creationId xmlns:p14="http://schemas.microsoft.com/office/powerpoint/2010/main" val="2167119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5921"/>
            <a:ext cx="7772400" cy="772781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83" y="462736"/>
            <a:ext cx="8458200" cy="1837564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041" y="3392017"/>
            <a:ext cx="8458201" cy="3147238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329546" y="2672270"/>
            <a:ext cx="849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LHeC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also described in the ES paper by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A.Caldwell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A.Levy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R.Ent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P.Newman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F.Olness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03F39-654B-6441-8D29-23E0D55322FC}"/>
              </a:ext>
            </a:extLst>
          </p:cNvPr>
          <p:cNvSpPr txBox="1"/>
          <p:nvPr/>
        </p:nvSpPr>
        <p:spPr>
          <a:xfrm>
            <a:off x="457200" y="2856936"/>
            <a:ext cx="11406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Summary</a:t>
            </a:r>
          </a:p>
          <a:p>
            <a:r>
              <a:rPr lang="de-DE" dirty="0"/>
              <a:t>Papers</a:t>
            </a:r>
          </a:p>
          <a:p>
            <a:r>
              <a:rPr lang="de-DE" dirty="0" err="1"/>
              <a:t>submitted</a:t>
            </a:r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r>
              <a:rPr lang="de-DE" dirty="0"/>
              <a:t>European</a:t>
            </a:r>
          </a:p>
          <a:p>
            <a:r>
              <a:rPr lang="de-DE" dirty="0" err="1"/>
              <a:t>Strategy</a:t>
            </a:r>
            <a:endParaRPr lang="de-DE" dirty="0"/>
          </a:p>
          <a:p>
            <a:r>
              <a:rPr lang="de-DE" dirty="0"/>
              <a:t>12/2018</a:t>
            </a:r>
          </a:p>
        </p:txBody>
      </p:sp>
    </p:spTree>
    <p:extLst>
      <p:ext uri="{BB962C8B-B14F-4D97-AF65-F5344CB8AC3E}">
        <p14:creationId xmlns:p14="http://schemas.microsoft.com/office/powerpoint/2010/main" val="660362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14064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08" y="274638"/>
            <a:ext cx="8686800" cy="59900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10" y="1608094"/>
            <a:ext cx="2571986" cy="250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673" y="2666676"/>
            <a:ext cx="280000" cy="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295" y="2315176"/>
            <a:ext cx="280000" cy="2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911" y="2064456"/>
            <a:ext cx="280000" cy="27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7726" y="260533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5249" y="206445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LHeC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199" y="3446372"/>
            <a:ext cx="280000" cy="27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96955" y="33657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42740" y="1715001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FCC-eh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89081" y="3736528"/>
            <a:ext cx="2801909" cy="1866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2717" y="6515087"/>
            <a:ext cx="359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MK EPS 7/19. adapted from M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Benedikt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(3/19)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9E84F-78D5-484D-AEA5-F0FB31D4C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550" y="1265777"/>
            <a:ext cx="228000" cy="21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DA6DF5-835E-524C-83ED-88E606D7F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740" y="6396417"/>
            <a:ext cx="3062696" cy="2725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DCED75-0366-B744-AE4D-734B221FA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428" y="6376343"/>
            <a:ext cx="3808532" cy="403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B124E-0054-134B-8E77-DEDBD7C9BD75}"/>
              </a:ext>
            </a:extLst>
          </p:cNvPr>
          <p:cNvSpPr txBox="1"/>
          <p:nvPr/>
        </p:nvSpPr>
        <p:spPr>
          <a:xfrm>
            <a:off x="10623884" y="5776567"/>
            <a:ext cx="1239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438269"/>
                </a:solidFill>
              </a:rPr>
              <a:t>ep</a:t>
            </a:r>
            <a:r>
              <a:rPr lang="de-DE" sz="1600" dirty="0">
                <a:solidFill>
                  <a:srgbClr val="438269"/>
                </a:solidFill>
              </a:rPr>
              <a:t>/A</a:t>
            </a:r>
          </a:p>
          <a:p>
            <a:r>
              <a:rPr lang="de-DE" sz="1600" dirty="0">
                <a:solidFill>
                  <a:srgbClr val="438269"/>
                </a:solidFill>
              </a:rPr>
              <a:t>Parameters: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623186-F81A-CB46-9AA2-3CADEA0A613A}"/>
              </a:ext>
            </a:extLst>
          </p:cNvPr>
          <p:cNvSpPr txBox="1"/>
          <p:nvPr/>
        </p:nvSpPr>
        <p:spPr>
          <a:xfrm>
            <a:off x="7800273" y="1181591"/>
            <a:ext cx="849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FCC-pp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40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TeV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0172D-E747-054E-A271-B22CC3072F53}"/>
              </a:ext>
            </a:extLst>
          </p:cNvPr>
          <p:cNvSpPr txBox="1"/>
          <p:nvPr/>
        </p:nvSpPr>
        <p:spPr>
          <a:xfrm>
            <a:off x="272717" y="681670"/>
            <a:ext cx="1008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Hundred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FF0000"/>
                </a:solidFill>
              </a:rPr>
              <a:t>Years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HEP</a:t>
            </a:r>
          </a:p>
          <a:p>
            <a:r>
              <a:rPr lang="de-DE" dirty="0" err="1">
                <a:solidFill>
                  <a:srgbClr val="FF0000"/>
                </a:solidFill>
              </a:rPr>
              <a:t>Colliders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16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8338-6CAB-514C-B7D7-625A3067E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81037"/>
          </a:xfrm>
        </p:spPr>
        <p:txBody>
          <a:bodyPr>
            <a:normAutofit/>
          </a:bodyPr>
          <a:lstStyle/>
          <a:p>
            <a:r>
              <a:rPr lang="de-DE" sz="3600" b="1" dirty="0"/>
              <a:t>FCC-eh in </a:t>
            </a:r>
            <a:r>
              <a:rPr lang="de-DE" sz="3600" b="1" dirty="0" err="1"/>
              <a:t>the</a:t>
            </a:r>
            <a:r>
              <a:rPr lang="de-DE" sz="3600" b="1" dirty="0"/>
              <a:t> CDR </a:t>
            </a:r>
            <a:r>
              <a:rPr lang="de-DE" sz="2400" dirty="0"/>
              <a:t>[V1 </a:t>
            </a:r>
            <a:r>
              <a:rPr lang="de-DE" sz="2400" dirty="0" err="1"/>
              <a:t>Physics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V3 </a:t>
            </a:r>
            <a:r>
              <a:rPr lang="de-DE" sz="2400" dirty="0" err="1"/>
              <a:t>hh</a:t>
            </a:r>
            <a:r>
              <a:rPr lang="de-DE" sz="2400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7D8B2-3710-2043-81F2-A26F933BD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210" y="2455334"/>
            <a:ext cx="4227964" cy="2827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1DA6B-70FA-B142-A24B-D841D29D6612}"/>
              </a:ext>
            </a:extLst>
          </p:cNvPr>
          <p:cNvSpPr txBox="1"/>
          <p:nvPr/>
        </p:nvSpPr>
        <p:spPr>
          <a:xfrm>
            <a:off x="541867" y="948268"/>
            <a:ext cx="1134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Volume 1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collaborative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b="1" dirty="0" err="1">
                <a:solidFill>
                  <a:srgbClr val="00B050"/>
                </a:solidFill>
              </a:rPr>
              <a:t>the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entity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of</a:t>
            </a:r>
            <a:r>
              <a:rPr lang="de-DE" b="1" dirty="0">
                <a:solidFill>
                  <a:srgbClr val="00B050"/>
                </a:solidFill>
              </a:rPr>
              <a:t> FCC </a:t>
            </a:r>
            <a:r>
              <a:rPr lang="de-DE" b="1" dirty="0" err="1">
                <a:solidFill>
                  <a:srgbClr val="00B050"/>
                </a:solidFill>
              </a:rPr>
              <a:t>physics</a:t>
            </a:r>
            <a:r>
              <a:rPr lang="de-DE" b="1" dirty="0">
                <a:solidFill>
                  <a:srgbClr val="00B050"/>
                </a:solidFill>
              </a:rPr>
              <a:t>,  in </a:t>
            </a:r>
            <a:r>
              <a:rPr lang="de-DE" b="1" dirty="0" err="1">
                <a:solidFill>
                  <a:srgbClr val="00B050"/>
                </a:solidFill>
              </a:rPr>
              <a:t>ee</a:t>
            </a:r>
            <a:r>
              <a:rPr lang="de-DE" b="1" dirty="0">
                <a:solidFill>
                  <a:srgbClr val="00B050"/>
                </a:solidFill>
              </a:rPr>
              <a:t>, pp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ep</a:t>
            </a:r>
            <a:r>
              <a:rPr lang="de-DE" b="1" dirty="0">
                <a:solidFill>
                  <a:srgbClr val="00B050"/>
                </a:solidFill>
              </a:rPr>
              <a:t>, </a:t>
            </a:r>
            <a:r>
              <a:rPr lang="de-DE" b="1" dirty="0" err="1">
                <a:solidFill>
                  <a:srgbClr val="00B050"/>
                </a:solidFill>
              </a:rPr>
              <a:t>including</a:t>
            </a:r>
            <a:r>
              <a:rPr lang="de-DE" b="1" dirty="0">
                <a:solidFill>
                  <a:srgbClr val="00B050"/>
                </a:solidFill>
              </a:rPr>
              <a:t> AA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eA</a:t>
            </a:r>
            <a:endParaRPr lang="de-DE" b="1" dirty="0">
              <a:solidFill>
                <a:srgbClr val="00B050"/>
              </a:solidFill>
            </a:endParaRPr>
          </a:p>
          <a:p>
            <a:r>
              <a:rPr lang="de-DE" b="1" dirty="0">
                <a:solidFill>
                  <a:srgbClr val="0070C0"/>
                </a:solidFill>
              </a:rPr>
              <a:t>Volume 3 </a:t>
            </a:r>
            <a:r>
              <a:rPr lang="de-DE" dirty="0"/>
              <a:t>on FCC </a:t>
            </a:r>
            <a:r>
              <a:rPr lang="de-DE" dirty="0" err="1"/>
              <a:t>hh</a:t>
            </a:r>
            <a:r>
              <a:rPr lang="de-DE" dirty="0"/>
              <a:t> </a:t>
            </a:r>
            <a:r>
              <a:rPr lang="de-DE" dirty="0" err="1"/>
              <a:t>contains</a:t>
            </a:r>
            <a:r>
              <a:rPr lang="de-DE" dirty="0"/>
              <a:t>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main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characteristics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of</a:t>
            </a:r>
            <a:r>
              <a:rPr lang="de-DE" b="1" dirty="0">
                <a:solidFill>
                  <a:srgbClr val="0070C0"/>
                </a:solidFill>
              </a:rPr>
              <a:t> FCC-eh </a:t>
            </a:r>
            <a:r>
              <a:rPr lang="de-DE" b="1" dirty="0" err="1">
                <a:solidFill>
                  <a:srgbClr val="0070C0"/>
                </a:solidFill>
              </a:rPr>
              <a:t>and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detector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concept</a:t>
            </a:r>
            <a:r>
              <a:rPr lang="de-DE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DC441-A8DE-CB45-AEFD-CC1CADB04931}"/>
              </a:ext>
            </a:extLst>
          </p:cNvPr>
          <p:cNvSpPr txBox="1"/>
          <p:nvPr/>
        </p:nvSpPr>
        <p:spPr>
          <a:xfrm>
            <a:off x="541867" y="1847396"/>
            <a:ext cx="115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Some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striking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physics</a:t>
            </a:r>
            <a:r>
              <a:rPr lang="de-DE" dirty="0">
                <a:solidFill>
                  <a:srgbClr val="FF0000"/>
                </a:solidFill>
              </a:rPr>
              <a:t> eh </a:t>
            </a:r>
            <a:r>
              <a:rPr lang="de-DE" dirty="0" err="1">
                <a:solidFill>
                  <a:srgbClr val="FF0000"/>
                </a:solidFill>
              </a:rPr>
              <a:t>prospects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/>
              <a:t>are</a:t>
            </a:r>
            <a:r>
              <a:rPr lang="de-DE" dirty="0"/>
              <a:t> on  </a:t>
            </a:r>
            <a:r>
              <a:rPr lang="de-DE" dirty="0" err="1"/>
              <a:t>searches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precision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on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1D262-CABC-694E-AD88-53A6B218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92" y="2737936"/>
            <a:ext cx="2947295" cy="2382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15EBB-B088-594D-A8F1-DE3143C26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13" y="2359575"/>
            <a:ext cx="158496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A0A81-1276-C440-98E7-C54E5EB26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347" y="2342642"/>
            <a:ext cx="1223928" cy="3316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A91224-996B-024E-853D-AF41FEB13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007" y="2324132"/>
            <a:ext cx="1060255" cy="3358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641A2C-9E47-C84D-A293-5D5EB0CCCCD2}"/>
              </a:ext>
            </a:extLst>
          </p:cNvPr>
          <p:cNvSpPr txBox="1"/>
          <p:nvPr/>
        </p:nvSpPr>
        <p:spPr>
          <a:xfrm>
            <a:off x="3598313" y="5665834"/>
            <a:ext cx="41787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high </a:t>
            </a:r>
            <a:r>
              <a:rPr lang="de-DE" sz="1600" dirty="0" err="1"/>
              <a:t>precision</a:t>
            </a:r>
            <a:r>
              <a:rPr lang="de-DE" sz="1600" dirty="0"/>
              <a:t> </a:t>
            </a:r>
            <a:r>
              <a:rPr lang="de-DE" sz="1600" dirty="0" err="1"/>
              <a:t>measurements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b="1" dirty="0" err="1">
                <a:solidFill>
                  <a:srgbClr val="FF0000"/>
                </a:solidFill>
              </a:rPr>
              <a:t>Higgs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couplings</a:t>
            </a:r>
            <a:r>
              <a:rPr lang="de-DE" sz="1600" b="1" dirty="0">
                <a:solidFill>
                  <a:srgbClr val="FF0000"/>
                </a:solidFill>
              </a:rPr>
              <a:t> at FCC </a:t>
            </a:r>
            <a:r>
              <a:rPr lang="de-DE" sz="1600" b="1" dirty="0" err="1">
                <a:solidFill>
                  <a:srgbClr val="FF0000"/>
                </a:solidFill>
              </a:rPr>
              <a:t>ee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and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. Note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gets</a:t>
            </a:r>
            <a:endParaRPr lang="de-DE" sz="1600" dirty="0"/>
          </a:p>
          <a:p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width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Z </a:t>
            </a:r>
            <a:r>
              <a:rPr lang="de-DE" sz="1600" dirty="0" err="1"/>
              <a:t>recoil</a:t>
            </a:r>
            <a:r>
              <a:rPr lang="de-DE" sz="1600" dirty="0"/>
              <a:t>.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ZHZ, </a:t>
            </a:r>
            <a:r>
              <a:rPr lang="de-DE" sz="1600" dirty="0" err="1"/>
              <a:t>while</a:t>
            </a:r>
            <a:endParaRPr lang="de-DE" sz="1600" dirty="0"/>
          </a:p>
          <a:p>
            <a:r>
              <a:rPr lang="de-DE" sz="1600" dirty="0" err="1"/>
              <a:t>ep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WWH: </a:t>
            </a:r>
            <a:r>
              <a:rPr lang="de-DE" sz="1600" dirty="0" err="1"/>
              <a:t>complementary</a:t>
            </a:r>
            <a:r>
              <a:rPr lang="de-DE" sz="1600" dirty="0"/>
              <a:t> also </a:t>
            </a:r>
            <a:r>
              <a:rPr lang="de-DE" sz="1600" dirty="0" err="1"/>
              <a:t>to</a:t>
            </a:r>
            <a:r>
              <a:rPr lang="de-DE" sz="1600" dirty="0"/>
              <a:t> 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EEDD-B31A-9D4D-A9E5-BF881D921D4C}"/>
              </a:ext>
            </a:extLst>
          </p:cNvPr>
          <p:cNvSpPr txBox="1"/>
          <p:nvPr/>
        </p:nvSpPr>
        <p:spPr>
          <a:xfrm>
            <a:off x="5766096" y="303003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32A7E-5785-3D43-A154-9A890C75C15F}"/>
              </a:ext>
            </a:extLst>
          </p:cNvPr>
          <p:cNvSpPr txBox="1"/>
          <p:nvPr/>
        </p:nvSpPr>
        <p:spPr>
          <a:xfrm>
            <a:off x="541867" y="5359400"/>
            <a:ext cx="2718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Complementary</a:t>
            </a:r>
            <a:r>
              <a:rPr lang="de-DE" sz="1600" dirty="0"/>
              <a:t> </a:t>
            </a:r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</a:p>
          <a:p>
            <a:r>
              <a:rPr lang="de-DE" sz="1600" b="1" dirty="0" err="1">
                <a:solidFill>
                  <a:srgbClr val="FF0000"/>
                </a:solidFill>
              </a:rPr>
              <a:t>discover</a:t>
            </a:r>
            <a:r>
              <a:rPr lang="de-DE" sz="1600" b="1" dirty="0">
                <a:solidFill>
                  <a:srgbClr val="FF0000"/>
                </a:solidFill>
              </a:rPr>
              <a:t> rh massive </a:t>
            </a:r>
            <a:r>
              <a:rPr lang="de-DE" sz="1600" b="1" dirty="0" err="1">
                <a:solidFill>
                  <a:srgbClr val="FF0000"/>
                </a:solidFill>
              </a:rPr>
              <a:t>neutrinos</a:t>
            </a:r>
            <a:endParaRPr lang="de-DE" sz="1600" b="1" dirty="0">
              <a:solidFill>
                <a:srgbClr val="FF0000"/>
              </a:solidFill>
            </a:endParaRPr>
          </a:p>
          <a:p>
            <a:r>
              <a:rPr lang="de-DE" sz="1600" dirty="0"/>
              <a:t>in </a:t>
            </a:r>
            <a:r>
              <a:rPr lang="de-DE" sz="1600" dirty="0" err="1"/>
              <a:t>ee</a:t>
            </a:r>
            <a:r>
              <a:rPr lang="de-DE" sz="1600" dirty="0"/>
              <a:t>, </a:t>
            </a:r>
            <a:r>
              <a:rPr lang="de-DE" sz="1600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>
                <a:solidFill>
                  <a:schemeClr val="accent1"/>
                </a:solidFill>
              </a:rPr>
              <a:t> pp </a:t>
            </a:r>
          </a:p>
          <a:p>
            <a:r>
              <a:rPr lang="de-DE" sz="1600" dirty="0"/>
              <a:t>[</a:t>
            </a:r>
            <a:r>
              <a:rPr lang="de-DE" sz="1600" dirty="0" err="1"/>
              <a:t>mixing</a:t>
            </a:r>
            <a:r>
              <a:rPr lang="de-DE" sz="1600" dirty="0"/>
              <a:t> angle </a:t>
            </a:r>
            <a:r>
              <a:rPr lang="de-DE" sz="1600" dirty="0" err="1"/>
              <a:t>vs</a:t>
            </a:r>
            <a:r>
              <a:rPr lang="de-DE" sz="1600" dirty="0"/>
              <a:t> </a:t>
            </a:r>
            <a:r>
              <a:rPr lang="de-DE" sz="1600" dirty="0" err="1"/>
              <a:t>mass</a:t>
            </a:r>
            <a:r>
              <a:rPr lang="de-DE" sz="1600" dirty="0"/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63438-466D-4647-B22E-28CAE45A891C}"/>
              </a:ext>
            </a:extLst>
          </p:cNvPr>
          <p:cNvSpPr txBox="1"/>
          <p:nvPr/>
        </p:nvSpPr>
        <p:spPr>
          <a:xfrm>
            <a:off x="8153400" y="5359400"/>
            <a:ext cx="39082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7030A0"/>
                </a:solidFill>
              </a:rPr>
              <a:t>Unique </a:t>
            </a:r>
            <a:r>
              <a:rPr lang="de-DE" sz="1600" b="1" dirty="0" err="1">
                <a:solidFill>
                  <a:srgbClr val="7030A0"/>
                </a:solidFill>
              </a:rPr>
              <a:t>resolution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of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partonic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contents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dynamics</a:t>
            </a:r>
            <a:r>
              <a:rPr lang="de-DE" sz="1600" dirty="0"/>
              <a:t> </a:t>
            </a:r>
            <a:r>
              <a:rPr lang="de-DE" sz="1600" dirty="0" err="1"/>
              <a:t>inside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, </a:t>
            </a:r>
            <a:r>
              <a:rPr lang="de-DE" sz="1600" dirty="0" err="1"/>
              <a:t>providing</a:t>
            </a:r>
            <a:endParaRPr lang="de-DE" sz="1600" dirty="0"/>
          </a:p>
          <a:p>
            <a:r>
              <a:rPr lang="de-DE" sz="1600" dirty="0" err="1"/>
              <a:t>precise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independent</a:t>
            </a:r>
            <a:r>
              <a:rPr lang="de-DE" sz="1600" dirty="0"/>
              <a:t> </a:t>
            </a:r>
            <a:r>
              <a:rPr lang="de-DE" sz="1600" dirty="0" err="1"/>
              <a:t>parton</a:t>
            </a:r>
            <a:r>
              <a:rPr lang="de-DE" sz="1600" dirty="0"/>
              <a:t> </a:t>
            </a:r>
            <a:r>
              <a:rPr lang="de-DE" sz="1600" dirty="0" err="1"/>
              <a:t>luminosities</a:t>
            </a:r>
            <a:endParaRPr lang="de-DE" sz="1600" dirty="0"/>
          </a:p>
          <a:p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interpretation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searches</a:t>
            </a:r>
            <a:r>
              <a:rPr lang="de-DE" sz="1600" dirty="0"/>
              <a:t> on FCC-</a:t>
            </a:r>
            <a:r>
              <a:rPr lang="de-DE" sz="1600" dirty="0" err="1"/>
              <a:t>hh</a:t>
            </a:r>
            <a:endParaRPr lang="de-DE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05067A-BF58-B244-89FF-3D7ABE860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8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FD46-F65A-A443-967A-84F430AC7D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050ED-F4C6-AF44-84F9-0CB931A599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661DE-DF87-1144-A561-FAFB7CD9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" y="0"/>
            <a:ext cx="12139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92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AC56-7E02-2047-8342-81DCF288A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486" y="188085"/>
            <a:ext cx="9144000" cy="646802"/>
          </a:xfrm>
        </p:spPr>
        <p:txBody>
          <a:bodyPr>
            <a:normAutofit/>
          </a:bodyPr>
          <a:lstStyle/>
          <a:p>
            <a:r>
              <a:rPr lang="en-US" sz="360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31708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19D23-E027-3D4B-8373-1FC14FBC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21" y="418977"/>
            <a:ext cx="11644358" cy="5650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D5FCEC-5613-D74C-AB63-4A6A1B39E80D}"/>
              </a:ext>
            </a:extLst>
          </p:cNvPr>
          <p:cNvSpPr txBox="1"/>
          <p:nvPr/>
        </p:nvSpPr>
        <p:spPr>
          <a:xfrm>
            <a:off x="528036" y="6156100"/>
            <a:ext cx="1094030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The CDR in 2012 was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detailed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extensively</a:t>
            </a:r>
            <a:r>
              <a:rPr lang="de-DE" dirty="0"/>
              <a:t> </a:t>
            </a:r>
            <a:r>
              <a:rPr lang="de-DE" dirty="0" err="1"/>
              <a:t>refereed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time </a:t>
            </a:r>
            <a:r>
              <a:rPr lang="de-DE" dirty="0" err="1"/>
              <a:t>for</a:t>
            </a:r>
            <a:r>
              <a:rPr lang="de-DE" dirty="0"/>
              <a:t> an update, </a:t>
            </a:r>
            <a:r>
              <a:rPr lang="de-DE" dirty="0" err="1"/>
              <a:t>deadline</a:t>
            </a:r>
            <a:r>
              <a:rPr lang="de-DE" dirty="0"/>
              <a:t> November -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CAB2A-C103-0148-92D3-6203BCFC4E17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481AA-123D-AD43-B152-48EA4790FCE5}"/>
              </a:ext>
            </a:extLst>
          </p:cNvPr>
          <p:cNvSpPr txBox="1"/>
          <p:nvPr/>
        </p:nvSpPr>
        <p:spPr>
          <a:xfrm>
            <a:off x="11771290" y="64632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791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90FEC-BEFB-8748-A4B3-EBDF430AE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25" y="124736"/>
            <a:ext cx="8368882" cy="644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C4AA4-8A16-234C-A6E7-0F8117FF8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911" y="1879818"/>
            <a:ext cx="2543579" cy="2722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89E97-76A6-F04F-BD09-8DC8BF59B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950" y="4657525"/>
            <a:ext cx="2489263" cy="1814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DF86A-45B2-604D-9441-C18C889E13CE}"/>
              </a:ext>
            </a:extLst>
          </p:cNvPr>
          <p:cNvSpPr txBox="1"/>
          <p:nvPr/>
        </p:nvSpPr>
        <p:spPr>
          <a:xfrm>
            <a:off x="9298307" y="347729"/>
            <a:ext cx="245342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DIS: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cleanest</a:t>
            </a:r>
            <a:r>
              <a:rPr lang="de-DE" dirty="0"/>
              <a:t> high </a:t>
            </a:r>
          </a:p>
          <a:p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microscope</a:t>
            </a:r>
            <a:endParaRPr lang="de-DE" dirty="0"/>
          </a:p>
          <a:p>
            <a:r>
              <a:rPr lang="de-DE" dirty="0" err="1"/>
              <a:t>and</a:t>
            </a:r>
            <a:r>
              <a:rPr lang="de-DE" dirty="0"/>
              <a:t> a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</a:p>
          <a:p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dynamics</a:t>
            </a:r>
            <a:r>
              <a:rPr lang="de-DE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2FBAD-1D11-C948-AF19-B6499A259ACC}"/>
              </a:ext>
            </a:extLst>
          </p:cNvPr>
          <p:cNvSpPr/>
          <p:nvPr/>
        </p:nvSpPr>
        <p:spPr>
          <a:xfrm>
            <a:off x="418147" y="2081369"/>
            <a:ext cx="3793066" cy="1405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5D23C-5E66-D646-BE79-6830F50A65AF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0CE4D-00D4-0243-92EF-BF1B6D8C61E5}"/>
              </a:ext>
            </a:extLst>
          </p:cNvPr>
          <p:cNvSpPr txBox="1"/>
          <p:nvPr/>
        </p:nvSpPr>
        <p:spPr>
          <a:xfrm>
            <a:off x="11771290" y="64632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46532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000090"/>
                </a:solidFill>
              </a:rPr>
              <a:t>Organisation</a:t>
            </a:r>
            <a:endParaRPr lang="en-US" sz="2200" b="1" baseline="30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8348" y="1591634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Sergio </a:t>
            </a:r>
            <a:r>
              <a:rPr lang="en-US" dirty="0" err="1"/>
              <a:t>Bertolucci</a:t>
            </a:r>
            <a:r>
              <a:rPr lang="en-US" dirty="0"/>
              <a:t> (CERN/Bologna)</a:t>
            </a:r>
          </a:p>
          <a:p>
            <a:r>
              <a:rPr lang="en-US" dirty="0" err="1"/>
              <a:t>Nichola</a:t>
            </a:r>
            <a:r>
              <a:rPr lang="en-US" dirty="0"/>
              <a:t> Bianchi (</a:t>
            </a:r>
            <a:r>
              <a:rPr lang="en-US" dirty="0" err="1"/>
              <a:t>Frascati</a:t>
            </a:r>
            <a:r>
              <a:rPr lang="en-US" dirty="0"/>
              <a:t>)</a:t>
            </a:r>
          </a:p>
          <a:p>
            <a:r>
              <a:rPr lang="en-US" dirty="0"/>
              <a:t>Frederick </a:t>
            </a:r>
            <a:r>
              <a:rPr lang="en-US" dirty="0" err="1"/>
              <a:t>Bordry</a:t>
            </a:r>
            <a:r>
              <a:rPr lang="en-US" dirty="0"/>
              <a:t> (CERN)</a:t>
            </a:r>
          </a:p>
          <a:p>
            <a:r>
              <a:rPr lang="en-US" dirty="0"/>
              <a:t>Stan Brodsky (SLAC)</a:t>
            </a:r>
          </a:p>
          <a:p>
            <a:r>
              <a:rPr lang="en-US" dirty="0" err="1"/>
              <a:t>Hesheng</a:t>
            </a:r>
            <a:r>
              <a:rPr lang="en-US" dirty="0"/>
              <a:t> Chen (IHEP Beijing)</a:t>
            </a:r>
          </a:p>
          <a:p>
            <a:r>
              <a:rPr lang="en-US" dirty="0" err="1"/>
              <a:t>Eckhard</a:t>
            </a:r>
            <a:r>
              <a:rPr lang="en-US" dirty="0"/>
              <a:t> </a:t>
            </a:r>
            <a:r>
              <a:rPr lang="en-US" dirty="0" err="1"/>
              <a:t>Elsen</a:t>
            </a:r>
            <a:r>
              <a:rPr lang="en-US" dirty="0"/>
              <a:t> (CERN)</a:t>
            </a:r>
          </a:p>
          <a:p>
            <a:r>
              <a:rPr lang="en-US" dirty="0"/>
              <a:t>Stefano Forte (Milano)</a:t>
            </a:r>
          </a:p>
          <a:p>
            <a:r>
              <a:rPr lang="en-US" dirty="0"/>
              <a:t>Andrew Hutton (Jefferson Lab)</a:t>
            </a:r>
          </a:p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(Chicago)</a:t>
            </a:r>
          </a:p>
          <a:p>
            <a:r>
              <a:rPr lang="en-US" dirty="0"/>
              <a:t>Victor A </a:t>
            </a:r>
            <a:r>
              <a:rPr lang="en-US" dirty="0" err="1"/>
              <a:t>Matveev</a:t>
            </a:r>
            <a:r>
              <a:rPr lang="en-US" dirty="0"/>
              <a:t> (JINR </a:t>
            </a:r>
            <a:r>
              <a:rPr lang="en-US" dirty="0" err="1"/>
              <a:t>Dubna</a:t>
            </a:r>
            <a:r>
              <a:rPr lang="en-US" dirty="0"/>
              <a:t>)</a:t>
            </a:r>
          </a:p>
          <a:p>
            <a:r>
              <a:rPr lang="en-US" dirty="0"/>
              <a:t>Shin-</a:t>
            </a:r>
            <a:r>
              <a:rPr lang="en-US" dirty="0" err="1"/>
              <a:t>Ichi</a:t>
            </a:r>
            <a:r>
              <a:rPr lang="en-US" dirty="0"/>
              <a:t> </a:t>
            </a:r>
            <a:r>
              <a:rPr lang="en-US" dirty="0" err="1"/>
              <a:t>Kurokawa</a:t>
            </a:r>
            <a:r>
              <a:rPr lang="en-US" dirty="0"/>
              <a:t> (Tsukuba)</a:t>
            </a:r>
          </a:p>
          <a:p>
            <a:r>
              <a:rPr lang="en-US" dirty="0"/>
              <a:t>Leandro </a:t>
            </a:r>
            <a:r>
              <a:rPr lang="en-US" dirty="0" err="1"/>
              <a:t>Nisati</a:t>
            </a:r>
            <a:r>
              <a:rPr lang="en-US" dirty="0"/>
              <a:t> (Rome)</a:t>
            </a:r>
          </a:p>
          <a:p>
            <a:r>
              <a:rPr lang="en-US" dirty="0"/>
              <a:t>Leonid </a:t>
            </a:r>
            <a:r>
              <a:rPr lang="en-US" dirty="0" err="1"/>
              <a:t>Rivkin</a:t>
            </a:r>
            <a:r>
              <a:rPr lang="en-US" dirty="0"/>
              <a:t> (Lausanne)</a:t>
            </a:r>
          </a:p>
          <a:p>
            <a:r>
              <a:rPr lang="en-US" b="1" dirty="0" err="1"/>
              <a:t>Herwig</a:t>
            </a:r>
            <a:r>
              <a:rPr lang="en-US" b="1" dirty="0"/>
              <a:t> </a:t>
            </a:r>
            <a:r>
              <a:rPr lang="en-US" b="1" dirty="0" err="1"/>
              <a:t>Schopper</a:t>
            </a:r>
            <a:r>
              <a:rPr lang="en-US" b="1" dirty="0"/>
              <a:t> (CERN) – Chair</a:t>
            </a:r>
          </a:p>
          <a:p>
            <a:r>
              <a:rPr lang="en-US" dirty="0"/>
              <a:t>Juergen </a:t>
            </a:r>
            <a:r>
              <a:rPr lang="en-US" dirty="0" err="1"/>
              <a:t>Schukraft</a:t>
            </a:r>
            <a:r>
              <a:rPr lang="en-US" dirty="0"/>
              <a:t> (CERN)</a:t>
            </a:r>
          </a:p>
          <a:p>
            <a:r>
              <a:rPr lang="en-US" dirty="0" err="1"/>
              <a:t>Achille</a:t>
            </a:r>
            <a:r>
              <a:rPr lang="en-US" dirty="0"/>
              <a:t> </a:t>
            </a:r>
            <a:r>
              <a:rPr lang="en-US" dirty="0" err="1"/>
              <a:t>Stocchi</a:t>
            </a:r>
            <a:r>
              <a:rPr lang="en-US" dirty="0"/>
              <a:t> (LAL </a:t>
            </a:r>
            <a:r>
              <a:rPr lang="en-US" dirty="0" err="1"/>
              <a:t>Orsay</a:t>
            </a:r>
            <a:r>
              <a:rPr lang="en-US" dirty="0"/>
              <a:t>)</a:t>
            </a:r>
          </a:p>
          <a:p>
            <a:r>
              <a:rPr lang="en-US" dirty="0"/>
              <a:t>John </a:t>
            </a:r>
            <a:r>
              <a:rPr lang="en-US" dirty="0" err="1"/>
              <a:t>Womersley</a:t>
            </a:r>
            <a:r>
              <a:rPr lang="en-US" dirty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6419" y="615312"/>
            <a:ext cx="344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International Advisory Committee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Mandate by CERN (2014+17) to define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“..Direction for </a:t>
            </a:r>
            <a:r>
              <a:rPr lang="en-US" sz="1600" dirty="0" err="1">
                <a:solidFill>
                  <a:srgbClr val="FF0000"/>
                </a:solidFill>
              </a:rPr>
              <a:t>ep</a:t>
            </a:r>
            <a:r>
              <a:rPr lang="en-US" sz="1600" dirty="0">
                <a:solidFill>
                  <a:srgbClr val="FF0000"/>
                </a:solidFill>
              </a:rPr>
              <a:t>/A both at LHC+FCC”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5411" y="1818159"/>
            <a:ext cx="2538061" cy="3416320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Gianluigi</a:t>
            </a:r>
            <a:r>
              <a:rPr lang="en-US" dirty="0"/>
              <a:t> </a:t>
            </a:r>
            <a:r>
              <a:rPr lang="en-US" dirty="0" err="1"/>
              <a:t>Arduini</a:t>
            </a:r>
            <a:endParaRPr lang="en-US" dirty="0"/>
          </a:p>
          <a:p>
            <a:r>
              <a:rPr lang="en-US" dirty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/>
              <a:t>Brüning</a:t>
            </a:r>
            <a:r>
              <a:rPr lang="en-US" dirty="0"/>
              <a:t> – Co-Chair</a:t>
            </a:r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Jensen</a:t>
            </a:r>
          </a:p>
          <a:p>
            <a:r>
              <a:rPr lang="en-US" dirty="0" err="1"/>
              <a:t>Walid</a:t>
            </a:r>
            <a:r>
              <a:rPr lang="en-US" dirty="0"/>
              <a:t> </a:t>
            </a:r>
            <a:r>
              <a:rPr lang="en-US" dirty="0" err="1"/>
              <a:t>Kaabi</a:t>
            </a:r>
            <a:endParaRPr lang="en-US" dirty="0"/>
          </a:p>
          <a:p>
            <a:r>
              <a:rPr lang="en-US" dirty="0"/>
              <a:t>Max Klein – Co-Chair</a:t>
            </a:r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4048" y="814810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0734" y="5226575"/>
            <a:ext cx="26512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5(12) are members of the</a:t>
            </a:r>
          </a:p>
          <a:p>
            <a:r>
              <a:rPr lang="en-US" b="1" dirty="0"/>
              <a:t>FCC coordination team</a:t>
            </a:r>
          </a:p>
          <a:p>
            <a:endParaRPr lang="en-US" dirty="0"/>
          </a:p>
          <a:p>
            <a:r>
              <a:rPr lang="en-US" sz="1600" dirty="0"/>
              <a:t>OB+MK: co-coordinate </a:t>
            </a:r>
            <a:r>
              <a:rPr lang="en-US" sz="1600" dirty="0" err="1"/>
              <a:t>FCCeh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8107230" y="657138"/>
            <a:ext cx="2241247" cy="6186310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</a:p>
          <a:p>
            <a:r>
              <a:rPr lang="en-US" dirty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</a:p>
          <a:p>
            <a:r>
              <a:rPr lang="en-US" dirty="0"/>
              <a:t>Claire </a:t>
            </a:r>
            <a:r>
              <a:rPr lang="en-US" dirty="0" err="1"/>
              <a:t>Gwenlan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</a:p>
          <a:p>
            <a:r>
              <a:rPr lang="en-US" dirty="0" err="1"/>
              <a:t>Uta</a:t>
            </a:r>
            <a:r>
              <a:rPr lang="en-US" dirty="0"/>
              <a:t> Klein, </a:t>
            </a:r>
          </a:p>
          <a:p>
            <a:r>
              <a:rPr lang="en-US" dirty="0"/>
              <a:t>Masahiro </a:t>
            </a:r>
            <a:r>
              <a:rPr lang="en-US" dirty="0" err="1"/>
              <a:t>Kuze</a:t>
            </a:r>
            <a:endParaRPr lang="en-US" dirty="0"/>
          </a:p>
          <a:p>
            <a:r>
              <a:rPr lang="en-US" b="1" dirty="0"/>
              <a:t>BSM</a:t>
            </a:r>
          </a:p>
          <a:p>
            <a:r>
              <a:rPr lang="en-US" dirty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</a:p>
          <a:p>
            <a:r>
              <a:rPr lang="en-US" dirty="0"/>
              <a:t>Monica </a:t>
            </a:r>
            <a:r>
              <a:rPr lang="en-US" dirty="0" err="1"/>
              <a:t>D’Onofrio</a:t>
            </a:r>
            <a:endParaRPr lang="en-US" dirty="0"/>
          </a:p>
          <a:p>
            <a:r>
              <a:rPr lang="en-US" dirty="0"/>
              <a:t>Oliver Fischer</a:t>
            </a:r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</a:p>
          <a:p>
            <a:r>
              <a:rPr lang="en-US" dirty="0"/>
              <a:t>Olaf </a:t>
            </a:r>
            <a:r>
              <a:rPr lang="en-US" dirty="0" err="1"/>
              <a:t>Behnke</a:t>
            </a:r>
            <a:r>
              <a:rPr lang="en-US" dirty="0"/>
              <a:t>,</a:t>
            </a:r>
          </a:p>
          <a:p>
            <a:r>
              <a:rPr lang="en-US" dirty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/>
              <a:t>eA</a:t>
            </a:r>
            <a:r>
              <a:rPr lang="en-US" b="1" dirty="0"/>
              <a:t> Physics </a:t>
            </a:r>
            <a:r>
              <a:rPr lang="en-US" dirty="0"/>
              <a:t>             </a:t>
            </a:r>
          </a:p>
          <a:p>
            <a:r>
              <a:rPr lang="en-US" dirty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/>
              <a:t>Paul Newman, </a:t>
            </a:r>
          </a:p>
          <a:p>
            <a:r>
              <a:rPr lang="en-US" dirty="0"/>
              <a:t>Anna </a:t>
            </a:r>
            <a:r>
              <a:rPr lang="en-US" dirty="0" err="1"/>
              <a:t>Stasto</a:t>
            </a:r>
            <a:endParaRPr lang="en-US" dirty="0"/>
          </a:p>
          <a:p>
            <a:r>
              <a:rPr lang="en-US" b="1" dirty="0"/>
              <a:t>Detector</a:t>
            </a:r>
          </a:p>
          <a:p>
            <a:r>
              <a:rPr lang="en-US" dirty="0"/>
              <a:t>Alessandro </a:t>
            </a:r>
            <a:r>
              <a:rPr lang="en-US" dirty="0" err="1"/>
              <a:t>Polini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74668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Working Groups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9740" y="6066561"/>
            <a:ext cx="252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/>
              <a:t>We miss Guido </a:t>
            </a:r>
            <a:r>
              <a:rPr lang="en-US" b="1" dirty="0" err="1"/>
              <a:t>Altarelli</a:t>
            </a:r>
            <a:r>
              <a:rPr lang="en-US" b="1" dirty="0"/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84C4E-038E-754C-84FD-10BE5F56DB61}"/>
              </a:ext>
            </a:extLst>
          </p:cNvPr>
          <p:cNvSpPr/>
          <p:nvPr/>
        </p:nvSpPr>
        <p:spPr>
          <a:xfrm>
            <a:off x="1515979" y="596978"/>
            <a:ext cx="3450292" cy="898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84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274" y="43372"/>
            <a:ext cx="5613400" cy="884237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  </a:t>
            </a:r>
            <a:r>
              <a:rPr lang="de-DE" sz="3600" b="1" dirty="0" err="1">
                <a:solidFill>
                  <a:srgbClr val="002060"/>
                </a:solidFill>
              </a:rPr>
              <a:t>Strategy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and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Expectations</a:t>
            </a:r>
            <a:endParaRPr lang="de-DE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F0C40-055A-B14F-A46A-376ECBA29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4" y="3606800"/>
            <a:ext cx="4475591" cy="294238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349EF-A544-DB48-A679-1E565E4B76CE}"/>
              </a:ext>
            </a:extLst>
          </p:cNvPr>
          <p:cNvSpPr txBox="1"/>
          <p:nvPr/>
        </p:nvSpPr>
        <p:spPr>
          <a:xfrm>
            <a:off x="5350934" y="1236506"/>
            <a:ext cx="6657592" cy="23083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Recognition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complementarity</a:t>
            </a:r>
            <a:r>
              <a:rPr lang="de-DE" dirty="0"/>
              <a:t>       </a:t>
            </a:r>
            <a:r>
              <a:rPr lang="de-DE" dirty="0">
                <a:sym typeface="Wingdings" pitchFamily="2" charset="2"/>
              </a:rPr>
              <a:t>  Support  </a:t>
            </a:r>
            <a:r>
              <a:rPr lang="de-DE" dirty="0" err="1">
                <a:sym typeface="Wingdings" pitchFamily="2" charset="2"/>
              </a:rPr>
              <a:t>for</a:t>
            </a:r>
            <a:endParaRPr lang="de-DE" dirty="0"/>
          </a:p>
          <a:p>
            <a:r>
              <a:rPr lang="de-DE" dirty="0" err="1"/>
              <a:t>of</a:t>
            </a:r>
            <a:r>
              <a:rPr lang="de-DE" dirty="0"/>
              <a:t> pp/AA, </a:t>
            </a:r>
            <a:r>
              <a:rPr lang="de-DE" dirty="0" err="1"/>
              <a:t>ep</a:t>
            </a:r>
            <a:r>
              <a:rPr lang="de-DE" dirty="0"/>
              <a:t>/A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ee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special</a:t>
            </a:r>
            <a:r>
              <a:rPr lang="de-DE" dirty="0"/>
              <a:t>         </a:t>
            </a:r>
            <a:r>
              <a:rPr lang="de-DE" dirty="0" err="1"/>
              <a:t>technical</a:t>
            </a:r>
            <a:r>
              <a:rPr lang="de-DE" dirty="0"/>
              <a:t> (IR..) </a:t>
            </a:r>
            <a:r>
              <a:rPr lang="de-DE" dirty="0" err="1"/>
              <a:t>and</a:t>
            </a:r>
            <a:r>
              <a:rPr lang="de-DE" dirty="0"/>
              <a:t> </a:t>
            </a:r>
          </a:p>
          <a:p>
            <a:r>
              <a:rPr lang="de-DE" dirty="0" err="1"/>
              <a:t>role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supplement</a:t>
            </a:r>
            <a:r>
              <a:rPr lang="de-DE" dirty="0"/>
              <a:t> </a:t>
            </a:r>
            <a:r>
              <a:rPr lang="de-DE" dirty="0" err="1"/>
              <a:t>hh</a:t>
            </a:r>
            <a:r>
              <a:rPr lang="de-DE" dirty="0"/>
              <a:t>, LHC/FCC        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Recognition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recovery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      </a:t>
            </a:r>
            <a:r>
              <a:rPr lang="de-DE" dirty="0">
                <a:sym typeface="Wingdings" pitchFamily="2" charset="2"/>
              </a:rPr>
              <a:t> Support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development</a:t>
            </a:r>
            <a:endParaRPr lang="de-DE" dirty="0"/>
          </a:p>
          <a:p>
            <a:r>
              <a:rPr lang="de-DE" dirty="0" err="1"/>
              <a:t>revolutionary</a:t>
            </a:r>
            <a:r>
              <a:rPr lang="de-DE" dirty="0"/>
              <a:t>, </a:t>
            </a:r>
            <a:r>
              <a:rPr lang="de-DE" dirty="0" err="1"/>
              <a:t>novel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            </a:t>
            </a:r>
            <a:r>
              <a:rPr lang="de-DE" dirty="0" err="1"/>
              <a:t>of</a:t>
            </a:r>
            <a:r>
              <a:rPr lang="de-DE" dirty="0"/>
              <a:t> ERL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endParaRPr lang="de-DE" dirty="0"/>
          </a:p>
          <a:p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generation</a:t>
            </a:r>
            <a:r>
              <a:rPr lang="de-DE" dirty="0"/>
              <a:t> </a:t>
            </a:r>
            <a:r>
              <a:rPr lang="de-DE" dirty="0" err="1"/>
              <a:t>colliders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high </a:t>
            </a:r>
            <a:r>
              <a:rPr lang="de-DE" dirty="0" err="1"/>
              <a:t>impact</a:t>
            </a:r>
            <a:r>
              <a:rPr lang="de-DE" dirty="0"/>
              <a:t>     international PERLE </a:t>
            </a:r>
            <a:r>
              <a:rPr lang="de-DE" dirty="0" err="1"/>
              <a:t>Coll</a:t>
            </a:r>
            <a:r>
              <a:rPr lang="de-DE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B67D71-0234-E040-8573-6C376E195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61510"/>
            <a:ext cx="4475591" cy="29880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F4D14E-F720-D544-96A3-95450F1417D5}"/>
              </a:ext>
            </a:extLst>
          </p:cNvPr>
          <p:cNvSpPr/>
          <p:nvPr/>
        </p:nvSpPr>
        <p:spPr>
          <a:xfrm>
            <a:off x="513184" y="0"/>
            <a:ext cx="1180149" cy="1608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AF760C-7B0E-B640-AB11-6F99528D9287}"/>
              </a:ext>
            </a:extLst>
          </p:cNvPr>
          <p:cNvSpPr/>
          <p:nvPr/>
        </p:nvSpPr>
        <p:spPr>
          <a:xfrm>
            <a:off x="513184" y="161510"/>
            <a:ext cx="4475591" cy="32674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94440F-62C7-2349-8607-CAF82F882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934" y="4212099"/>
            <a:ext cx="6443439" cy="1315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F1488-2B58-9148-B12C-6F9C1E4FF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934" y="3810919"/>
            <a:ext cx="1333500" cy="401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632CAA-0F62-794F-BCEC-D4170738E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866" y="5689226"/>
            <a:ext cx="3790950" cy="243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0F786-625E-3742-900E-29B923B7818E}"/>
              </a:ext>
            </a:extLst>
          </p:cNvPr>
          <p:cNvSpPr txBox="1"/>
          <p:nvPr/>
        </p:nvSpPr>
        <p:spPr>
          <a:xfrm>
            <a:off x="5350934" y="5932821"/>
            <a:ext cx="6432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The </a:t>
            </a:r>
            <a:r>
              <a:rPr lang="de-DE" b="1" dirty="0" err="1">
                <a:solidFill>
                  <a:srgbClr val="002060"/>
                </a:solidFill>
              </a:rPr>
              <a:t>future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is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under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discussion</a:t>
            </a:r>
            <a:r>
              <a:rPr lang="de-DE" b="1" dirty="0">
                <a:solidFill>
                  <a:srgbClr val="002060"/>
                </a:solidFill>
              </a:rPr>
              <a:t> (cf A </a:t>
            </a:r>
            <a:r>
              <a:rPr lang="de-DE" b="1" dirty="0" err="1">
                <a:solidFill>
                  <a:srgbClr val="002060"/>
                </a:solidFill>
              </a:rPr>
              <a:t>Stocchi</a:t>
            </a:r>
            <a:r>
              <a:rPr lang="de-DE" b="1" dirty="0">
                <a:solidFill>
                  <a:srgbClr val="002060"/>
                </a:solidFill>
              </a:rPr>
              <a:t> on </a:t>
            </a:r>
            <a:r>
              <a:rPr lang="de-DE" b="1" dirty="0" err="1">
                <a:solidFill>
                  <a:srgbClr val="002060"/>
                </a:solidFill>
              </a:rPr>
              <a:t>Friday</a:t>
            </a:r>
            <a:r>
              <a:rPr lang="de-DE" b="1" dirty="0">
                <a:solidFill>
                  <a:srgbClr val="002060"/>
                </a:solidFill>
              </a:rPr>
              <a:t>) </a:t>
            </a:r>
            <a:r>
              <a:rPr lang="de-DE" b="1" dirty="0" err="1">
                <a:solidFill>
                  <a:srgbClr val="002060"/>
                </a:solidFill>
              </a:rPr>
              <a:t>and</a:t>
            </a:r>
            <a:r>
              <a:rPr lang="de-DE" b="1" dirty="0">
                <a:solidFill>
                  <a:srgbClr val="002060"/>
                </a:solidFill>
              </a:rPr>
              <a:t> DIS </a:t>
            </a:r>
            <a:r>
              <a:rPr lang="de-DE" b="1" dirty="0" err="1">
                <a:solidFill>
                  <a:srgbClr val="002060"/>
                </a:solidFill>
              </a:rPr>
              <a:t>has</a:t>
            </a:r>
            <a:endParaRPr lang="de-DE" b="1" dirty="0">
              <a:solidFill>
                <a:srgbClr val="002060"/>
              </a:solidFill>
            </a:endParaRPr>
          </a:p>
          <a:p>
            <a:r>
              <a:rPr lang="de-DE" b="1" dirty="0" err="1">
                <a:solidFill>
                  <a:srgbClr val="002060"/>
                </a:solidFill>
              </a:rPr>
              <a:t>become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part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of</a:t>
            </a:r>
            <a:r>
              <a:rPr lang="de-DE" b="1" dirty="0">
                <a:solidFill>
                  <a:srgbClr val="002060"/>
                </a:solidFill>
              </a:rPr>
              <a:t> it. The </a:t>
            </a:r>
            <a:r>
              <a:rPr lang="de-DE" b="1" dirty="0" err="1">
                <a:solidFill>
                  <a:srgbClr val="002060"/>
                </a:solidFill>
              </a:rPr>
              <a:t>big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question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is</a:t>
            </a:r>
            <a:r>
              <a:rPr lang="de-DE" b="1" dirty="0">
                <a:solidFill>
                  <a:srgbClr val="002060"/>
                </a:solidFill>
              </a:rPr>
              <a:t> on </a:t>
            </a:r>
            <a:r>
              <a:rPr lang="de-DE" b="1" dirty="0" err="1">
                <a:solidFill>
                  <a:srgbClr val="002060"/>
                </a:solidFill>
              </a:rPr>
              <a:t>the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next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big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machine</a:t>
            </a:r>
            <a:r>
              <a:rPr lang="de-DE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6588F-E607-D144-B85E-A53DAF8E77A1}"/>
              </a:ext>
            </a:extLst>
          </p:cNvPr>
          <p:cNvSpPr txBox="1"/>
          <p:nvPr/>
        </p:nvSpPr>
        <p:spPr>
          <a:xfrm>
            <a:off x="533399" y="265356"/>
            <a:ext cx="118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Physics</a:t>
            </a:r>
            <a:r>
              <a:rPr lang="de-DE" dirty="0"/>
              <a:t> at </a:t>
            </a:r>
          </a:p>
          <a:p>
            <a:r>
              <a:rPr lang="de-DE" dirty="0" err="1"/>
              <a:t>Fermiscale</a:t>
            </a:r>
            <a:endParaRPr lang="de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8AEF36-BEBE-A24A-A5C8-C19576C7BEFC}"/>
              </a:ext>
            </a:extLst>
          </p:cNvPr>
          <p:cNvSpPr txBox="1"/>
          <p:nvPr/>
        </p:nvSpPr>
        <p:spPr>
          <a:xfrm>
            <a:off x="584201" y="3601217"/>
            <a:ext cx="118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Physics</a:t>
            </a:r>
            <a:r>
              <a:rPr lang="de-DE" dirty="0"/>
              <a:t> at </a:t>
            </a:r>
          </a:p>
          <a:p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scale</a:t>
            </a:r>
            <a:endParaRPr lang="de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FB25D1-81B2-CB4B-A643-6ABBE6C2A8CC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3678AF-4ACC-9741-A10E-3248F7802134}"/>
              </a:ext>
            </a:extLst>
          </p:cNvPr>
          <p:cNvSpPr txBox="1"/>
          <p:nvPr/>
        </p:nvSpPr>
        <p:spPr>
          <a:xfrm>
            <a:off x="11771290" y="64632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2555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Welcome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3B75-9563-4C49-A679-F2FA1F9F6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99" y="118265"/>
            <a:ext cx="11025709" cy="64692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FB872A-00BA-3D43-A5A9-F7F2756C1DCC}"/>
              </a:ext>
            </a:extLst>
          </p:cNvPr>
          <p:cNvSpPr txBox="1"/>
          <p:nvPr/>
        </p:nvSpPr>
        <p:spPr>
          <a:xfrm>
            <a:off x="2292439" y="296863"/>
            <a:ext cx="694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The </a:t>
            </a:r>
            <a:r>
              <a:rPr lang="de-DE" dirty="0" err="1">
                <a:solidFill>
                  <a:srgbClr val="FF0000"/>
                </a:solidFill>
              </a:rPr>
              <a:t>strategy</a:t>
            </a:r>
            <a:r>
              <a:rPr lang="de-DE" dirty="0">
                <a:solidFill>
                  <a:srgbClr val="FF0000"/>
                </a:solidFill>
              </a:rPr>
              <a:t> puzzle </a:t>
            </a:r>
            <a:r>
              <a:rPr lang="de-DE" dirty="0" err="1">
                <a:solidFill>
                  <a:srgbClr val="FF0000"/>
                </a:solidFill>
              </a:rPr>
              <a:t>as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seen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by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the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Chair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CERN Council, Ursula </a:t>
            </a:r>
            <a:r>
              <a:rPr lang="de-DE" dirty="0" err="1">
                <a:solidFill>
                  <a:srgbClr val="FF0000"/>
                </a:solidFill>
              </a:rPr>
              <a:t>Bassler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7DB04-4A68-B245-A7C7-C3B65686C48B}"/>
              </a:ext>
            </a:extLst>
          </p:cNvPr>
          <p:cNvSpPr/>
          <p:nvPr/>
        </p:nvSpPr>
        <p:spPr>
          <a:xfrm>
            <a:off x="2781837" y="1493948"/>
            <a:ext cx="1223493" cy="4687910"/>
          </a:xfrm>
          <a:prstGeom prst="rect">
            <a:avLst/>
          </a:prstGeom>
          <a:solidFill>
            <a:schemeClr val="bg2">
              <a:lumMod val="50000"/>
              <a:alpha val="22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C3FBD-A114-FA47-86FF-9FCDAAF93A90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BA3E4-9D5E-8645-893B-88CD0D17AE11}"/>
              </a:ext>
            </a:extLst>
          </p:cNvPr>
          <p:cNvSpPr txBox="1"/>
          <p:nvPr/>
        </p:nvSpPr>
        <p:spPr>
          <a:xfrm>
            <a:off x="11771290" y="64632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52175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259"/>
            <a:ext cx="9144000" cy="630416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chemeClr val="accent2">
                    <a:lumMod val="50000"/>
                  </a:schemeClr>
                </a:solidFill>
              </a:rPr>
              <a:t>High-</a:t>
            </a:r>
            <a:r>
              <a:rPr lang="de-DE" sz="3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de-DE" sz="3600" dirty="0">
                <a:solidFill>
                  <a:schemeClr val="accent2">
                    <a:lumMod val="50000"/>
                  </a:schemeClr>
                </a:solidFill>
              </a:rPr>
              <a:t> DIS </a:t>
            </a:r>
            <a:r>
              <a:rPr lang="de-DE" sz="3600" dirty="0" err="1">
                <a:solidFill>
                  <a:schemeClr val="accent2">
                    <a:lumMod val="50000"/>
                  </a:schemeClr>
                </a:solidFill>
              </a:rPr>
              <a:t>collider</a:t>
            </a:r>
            <a:r>
              <a:rPr lang="de-DE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3600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de-DE" sz="3600" dirty="0">
                <a:solidFill>
                  <a:schemeClr val="accent2">
                    <a:lumMod val="50000"/>
                  </a:schemeClr>
                </a:solidFill>
              </a:rPr>
              <a:t> QCD: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4FD3A-CE7C-3445-8976-72995D90A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1426118"/>
            <a:ext cx="11367752" cy="493577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3A692E-DFB9-3D47-9D59-9B561DF9382A}"/>
              </a:ext>
            </a:extLst>
          </p:cNvPr>
          <p:cNvSpPr/>
          <p:nvPr/>
        </p:nvSpPr>
        <p:spPr>
          <a:xfrm>
            <a:off x="5203065" y="5782614"/>
            <a:ext cx="5074276" cy="41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5B96C-E838-314E-BCC6-2CD8D1A9BE00}"/>
              </a:ext>
            </a:extLst>
          </p:cNvPr>
          <p:cNvSpPr txBox="1"/>
          <p:nvPr/>
        </p:nvSpPr>
        <p:spPr>
          <a:xfrm>
            <a:off x="2779093" y="6419194"/>
            <a:ext cx="746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on QCD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Jorgen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D‘Hondt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Krzysztof Redlich, Granada May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E552-AB6F-3548-AD0B-1E3DFA9DCCF2}"/>
              </a:ext>
            </a:extLst>
          </p:cNvPr>
          <p:cNvSpPr/>
          <p:nvPr/>
        </p:nvSpPr>
        <p:spPr>
          <a:xfrm>
            <a:off x="2756079" y="1532585"/>
            <a:ext cx="6529588" cy="476490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A2088-ECA7-3E4A-9A4F-8C418BA78D1E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D3487-E64C-8E4D-9294-A2B5AE21664A}"/>
              </a:ext>
            </a:extLst>
          </p:cNvPr>
          <p:cNvSpPr txBox="1"/>
          <p:nvPr/>
        </p:nvSpPr>
        <p:spPr>
          <a:xfrm>
            <a:off x="11771290" y="64632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994467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E8FA0A8-2667-9E40-A5CA-F7D4706C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577" y="3386352"/>
            <a:ext cx="1622575" cy="1627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4438E-9DBE-E149-B7F3-B91EA12BE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225" y="-32292"/>
            <a:ext cx="9144000" cy="607046"/>
          </a:xfrm>
        </p:spPr>
        <p:txBody>
          <a:bodyPr>
            <a:normAutofit/>
          </a:bodyPr>
          <a:lstStyle/>
          <a:p>
            <a:r>
              <a:rPr lang="en-US" sz="3200" dirty="0"/>
              <a:t>ERL: Accelerator Energy Frontier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C5831-0676-B94F-9017-6E4365D60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01" y="379843"/>
            <a:ext cx="2236923" cy="793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B0DF83-5801-5D4A-94F7-C85864AE3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045" y="570619"/>
            <a:ext cx="10922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DD4E9-409B-394A-AD0E-0D5242628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01" y="1429161"/>
            <a:ext cx="3561498" cy="2508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DA2F5-87E6-1E48-BD89-EB5C73D57B3D}"/>
              </a:ext>
            </a:extLst>
          </p:cNvPr>
          <p:cNvSpPr txBox="1"/>
          <p:nvPr/>
        </p:nvSpPr>
        <p:spPr>
          <a:xfrm>
            <a:off x="341466" y="4038431"/>
            <a:ext cx="37885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50 GeV to limit cost [1/4 or 1/5 of U(LHC)]</a:t>
            </a:r>
          </a:p>
          <a:p>
            <a:r>
              <a:rPr lang="en-US" sz="1600" dirty="0"/>
              <a:t>Three pass ERL, two </a:t>
            </a:r>
            <a:r>
              <a:rPr lang="en-US" sz="1200" dirty="0"/>
              <a:t>~</a:t>
            </a:r>
            <a:r>
              <a:rPr lang="en-US" sz="1600" dirty="0"/>
              <a:t>800m long </a:t>
            </a:r>
            <a:r>
              <a:rPr lang="en-US" sz="1600" dirty="0" err="1"/>
              <a:t>linacs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I</a:t>
            </a:r>
            <a:r>
              <a:rPr lang="en-US" sz="1600" baseline="-25000" dirty="0" err="1"/>
              <a:t>e</a:t>
            </a:r>
            <a:r>
              <a:rPr lang="en-US" sz="1600" dirty="0"/>
              <a:t>=20mA for 10</a:t>
            </a:r>
            <a:r>
              <a:rPr lang="en-US" sz="1600" baseline="30000" dirty="0"/>
              <a:t>34</a:t>
            </a:r>
            <a:r>
              <a:rPr lang="en-US" sz="1600" dirty="0"/>
              <a:t> luminosity, f=801.58 MHz 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Erk</a:t>
            </a:r>
            <a:r>
              <a:rPr lang="en-US" sz="1600" dirty="0"/>
              <a:t> at Daresbury 16, Frank M at Orsay 18)</a:t>
            </a:r>
          </a:p>
          <a:p>
            <a:r>
              <a:rPr lang="en-US" sz="1600" dirty="0"/>
              <a:t>Operation concurrent to LHC (+dedicated)</a:t>
            </a:r>
          </a:p>
          <a:p>
            <a:endParaRPr lang="en-US" sz="1600" dirty="0"/>
          </a:p>
          <a:p>
            <a:r>
              <a:rPr lang="en-US" sz="1200" dirty="0"/>
              <a:t>        (when) will that happen.? We don’t know</a:t>
            </a:r>
          </a:p>
          <a:p>
            <a:r>
              <a:rPr lang="en-US" sz="1200" dirty="0"/>
              <a:t>       I met Abhay Deshpande in Snowmass 2001,</a:t>
            </a:r>
          </a:p>
          <a:p>
            <a:r>
              <a:rPr lang="en-US" sz="1200" dirty="0"/>
              <a:t>     when he presented the EIC, not for the 1</a:t>
            </a:r>
            <a:r>
              <a:rPr lang="en-US" sz="1200" baseline="30000" dirty="0"/>
              <a:t>st</a:t>
            </a:r>
            <a:r>
              <a:rPr lang="en-US" sz="1200" dirty="0"/>
              <a:t> time </a:t>
            </a:r>
          </a:p>
          <a:p>
            <a:endParaRPr lang="en-US" sz="1600" dirty="0"/>
          </a:p>
          <a:p>
            <a:r>
              <a:rPr lang="en-US" sz="1600" dirty="0"/>
              <a:t>HL-LHC dominates all of PP,</a:t>
            </a:r>
          </a:p>
          <a:p>
            <a:r>
              <a:rPr lang="en-US" sz="1600" dirty="0"/>
              <a:t>Its </a:t>
            </a:r>
            <a:r>
              <a:rPr lang="en-US" sz="1600" dirty="0" err="1"/>
              <a:t>programme</a:t>
            </a:r>
            <a:r>
              <a:rPr lang="en-US" sz="1600" dirty="0"/>
              <a:t> will extend to 2040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47F75-A8D0-9E4F-BB46-919C90801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930" y="3558621"/>
            <a:ext cx="3454590" cy="3187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6D538A-0604-5148-8A88-2BFC8BB9D32A}"/>
              </a:ext>
            </a:extLst>
          </p:cNvPr>
          <p:cNvSpPr txBox="1"/>
          <p:nvPr/>
        </p:nvSpPr>
        <p:spPr>
          <a:xfrm>
            <a:off x="4238296" y="3036599"/>
            <a:ext cx="362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GeV ERL design applied to FCC-he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E7EDD-ADA3-B542-A42C-1332F0B52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337" y="1662374"/>
            <a:ext cx="3618235" cy="11514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10D996-2D80-BA45-A576-97C50A285D09}"/>
              </a:ext>
            </a:extLst>
          </p:cNvPr>
          <p:cNvSpPr/>
          <p:nvPr/>
        </p:nvSpPr>
        <p:spPr>
          <a:xfrm>
            <a:off x="4417960" y="2777083"/>
            <a:ext cx="3018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ECFA: Interest of young scientists 2002.02837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507333-4747-7948-A17F-94A1563D2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7539" y="683784"/>
            <a:ext cx="4010323" cy="27794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4B8E3F-E39E-A44A-952C-2FA32A57CF59}"/>
              </a:ext>
            </a:extLst>
          </p:cNvPr>
          <p:cNvSpPr txBox="1"/>
          <p:nvPr/>
        </p:nvSpPr>
        <p:spPr>
          <a:xfrm rot="16200000">
            <a:off x="10511925" y="1841521"/>
            <a:ext cx="2939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Vladimir Litvinenko  et al, 1909.04437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FEA2CE-4D4D-0D4F-B977-4266470BE5F3}"/>
              </a:ext>
            </a:extLst>
          </p:cNvPr>
          <p:cNvSpPr txBox="1"/>
          <p:nvPr/>
        </p:nvSpPr>
        <p:spPr>
          <a:xfrm>
            <a:off x="9463023" y="380261"/>
            <a:ext cx="908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FCC-</a:t>
            </a:r>
            <a:r>
              <a:rPr lang="en-US" sz="2000" dirty="0" err="1">
                <a:solidFill>
                  <a:srgbClr val="FF0000"/>
                </a:solidFill>
              </a:rPr>
              <a:t>ee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5A03AB-98B4-2742-B505-CB2E91DC1331}"/>
              </a:ext>
            </a:extLst>
          </p:cNvPr>
          <p:cNvSpPr txBox="1"/>
          <p:nvPr/>
        </p:nvSpPr>
        <p:spPr>
          <a:xfrm>
            <a:off x="9916761" y="4367402"/>
            <a:ext cx="2064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E/</a:t>
            </a:r>
            <a:r>
              <a:rPr lang="en-US" sz="1400" dirty="0" err="1"/>
              <a:t>linac</a:t>
            </a:r>
            <a:r>
              <a:rPr lang="en-US" sz="1400" dirty="0"/>
              <a:t> = M</a:t>
            </a:r>
            <a:r>
              <a:rPr lang="en-US" sz="1400" baseline="-25000" dirty="0"/>
              <a:t>Z,..HH</a:t>
            </a:r>
            <a:r>
              <a:rPr lang="en-US" sz="1400" dirty="0"/>
              <a:t>/(2 * </a:t>
            </a:r>
            <a:r>
              <a:rPr lang="en-US" sz="1400" dirty="0" err="1"/>
              <a:t>N</a:t>
            </a:r>
            <a:r>
              <a:rPr lang="en-US" sz="1400" baseline="-25000" dirty="0" err="1"/>
              <a:t>turn</a:t>
            </a:r>
            <a:r>
              <a:rPr lang="en-US" sz="1400" dirty="0"/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4BE0C-9748-3542-BA9A-D64F03D91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584" y="707759"/>
            <a:ext cx="1803396" cy="7527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F353BC-9CD0-0B47-AD8D-1495F9C1D3B8}"/>
              </a:ext>
            </a:extLst>
          </p:cNvPr>
          <p:cNvSpPr txBox="1"/>
          <p:nvPr/>
        </p:nvSpPr>
        <p:spPr>
          <a:xfrm>
            <a:off x="10881694" y="3669099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4-6 turns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F06BFE-8F06-7C4A-96B3-E4363D0D8B6F}"/>
              </a:ext>
            </a:extLst>
          </p:cNvPr>
          <p:cNvSpPr txBox="1"/>
          <p:nvPr/>
        </p:nvSpPr>
        <p:spPr>
          <a:xfrm>
            <a:off x="294252" y="1111733"/>
            <a:ext cx="2822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400 pages update of 2012 CDR - to appear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05A250-0010-EC47-8F4D-D33CB684B85E}"/>
              </a:ext>
            </a:extLst>
          </p:cNvPr>
          <p:cNvSpPr txBox="1"/>
          <p:nvPr/>
        </p:nvSpPr>
        <p:spPr>
          <a:xfrm>
            <a:off x="8403281" y="5092967"/>
            <a:ext cx="3563430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EIC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Polarised</a:t>
            </a:r>
            <a:r>
              <a:rPr lang="en-US" dirty="0">
                <a:solidFill>
                  <a:srgbClr val="002060"/>
                </a:solidFill>
              </a:rPr>
              <a:t> eh Collider at BNL</a:t>
            </a:r>
          </a:p>
          <a:p>
            <a:r>
              <a:rPr lang="en-US" sz="1400" dirty="0"/>
              <a:t>IBS: emittance growth: needs ERL 100mA (!)</a:t>
            </a:r>
          </a:p>
          <a:p>
            <a:r>
              <a:rPr lang="en-US" sz="1400" dirty="0"/>
              <a:t>CW e beam cooling  of p/A beam (for CBETA) </a:t>
            </a:r>
          </a:p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e.g. 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Willeke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APS talk, April 2018 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Coherent Electron Cooling 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V.N. Litvinenko, Y.S.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Derbenev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PRL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102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, 114801, 2009 </a:t>
            </a:r>
          </a:p>
        </p:txBody>
      </p:sp>
    </p:spTree>
    <p:extLst>
      <p:ext uri="{BB962C8B-B14F-4D97-AF65-F5344CB8AC3E}">
        <p14:creationId xmlns:p14="http://schemas.microsoft.com/office/powerpoint/2010/main" val="1602157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1899</Words>
  <Application>Microsoft Macintosh PowerPoint</Application>
  <PresentationFormat>Widescreen</PresentationFormat>
  <Paragraphs>371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Office Theme</vt:lpstr>
      <vt:lpstr>LHeC and FCC-eh to Snowmass</vt:lpstr>
      <vt:lpstr>title</vt:lpstr>
      <vt:lpstr>title</vt:lpstr>
      <vt:lpstr>title</vt:lpstr>
      <vt:lpstr>Organisation</vt:lpstr>
      <vt:lpstr>  Strategy and Expectations</vt:lpstr>
      <vt:lpstr>Welcome </vt:lpstr>
      <vt:lpstr>High-energy DIS collider for QCD:</vt:lpstr>
      <vt:lpstr>ERL: Accelerator Energy Frontier</vt:lpstr>
      <vt:lpstr>title</vt:lpstr>
      <vt:lpstr>LHeC Detector</vt:lpstr>
      <vt:lpstr>Nuclear PDFs at LHeC/FCCeh</vt:lpstr>
      <vt:lpstr>Higgs in ep and pp [LHeC and HL-LHC]</vt:lpstr>
      <vt:lpstr>PowerPoint Presentation</vt:lpstr>
      <vt:lpstr>PowerPoint Presentation</vt:lpstr>
      <vt:lpstr>PowerPoint Presentation</vt:lpstr>
      <vt:lpstr>Statement of the IAC (reproduced in CDR Update)</vt:lpstr>
      <vt:lpstr>    Beyond the LHC/LHeC: FCC</vt:lpstr>
      <vt:lpstr>   Beyond Europe: eh in China ? and the EIC</vt:lpstr>
      <vt:lpstr>Remarks</vt:lpstr>
      <vt:lpstr>backup</vt:lpstr>
      <vt:lpstr>Three Raisons d’etre of the LHeC </vt:lpstr>
      <vt:lpstr>title</vt:lpstr>
      <vt:lpstr>title</vt:lpstr>
      <vt:lpstr>FCC-eh in the CDR [V1 Physics and V3 hh]</vt:lpstr>
      <vt:lpstr>PowerPoint Presentation</vt:lpstr>
      <vt:lpstr>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Klein, Max</dc:creator>
  <cp:lastModifiedBy>max.klein@desy.de</cp:lastModifiedBy>
  <cp:revision>19</cp:revision>
  <dcterms:created xsi:type="dcterms:W3CDTF">2020-06-09T11:12:12Z</dcterms:created>
  <dcterms:modified xsi:type="dcterms:W3CDTF">2020-10-25T07:23:07Z</dcterms:modified>
</cp:coreProperties>
</file>