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339" r:id="rId3"/>
    <p:sldId id="342" r:id="rId4"/>
    <p:sldId id="325" r:id="rId5"/>
    <p:sldId id="343" r:id="rId6"/>
    <p:sldId id="334" r:id="rId7"/>
    <p:sldId id="338" r:id="rId8"/>
    <p:sldId id="328" r:id="rId9"/>
    <p:sldId id="327" r:id="rId10"/>
    <p:sldId id="258" r:id="rId11"/>
    <p:sldId id="299" r:id="rId12"/>
    <p:sldId id="294" r:id="rId13"/>
    <p:sldId id="261" r:id="rId14"/>
    <p:sldId id="288" r:id="rId15"/>
    <p:sldId id="303" r:id="rId16"/>
    <p:sldId id="301" r:id="rId17"/>
    <p:sldId id="300" r:id="rId18"/>
    <p:sldId id="306" r:id="rId19"/>
    <p:sldId id="337" r:id="rId20"/>
    <p:sldId id="292" r:id="rId21"/>
    <p:sldId id="271" r:id="rId22"/>
    <p:sldId id="267" r:id="rId23"/>
    <p:sldId id="278" r:id="rId24"/>
    <p:sldId id="333" r:id="rId25"/>
    <p:sldId id="290" r:id="rId26"/>
    <p:sldId id="286" r:id="rId27"/>
    <p:sldId id="284" r:id="rId28"/>
    <p:sldId id="295" r:id="rId29"/>
    <p:sldId id="272" r:id="rId30"/>
    <p:sldId id="305" r:id="rId31"/>
    <p:sldId id="345" r:id="rId32"/>
    <p:sldId id="270" r:id="rId33"/>
    <p:sldId id="269" r:id="rId34"/>
    <p:sldId id="321" r:id="rId35"/>
    <p:sldId id="314" r:id="rId36"/>
    <p:sldId id="304" r:id="rId37"/>
    <p:sldId id="274" r:id="rId38"/>
    <p:sldId id="330" r:id="rId39"/>
    <p:sldId id="344" r:id="rId40"/>
    <p:sldId id="313" r:id="rId41"/>
    <p:sldId id="296" r:id="rId42"/>
    <p:sldId id="346" r:id="rId43"/>
    <p:sldId id="347" r:id="rId44"/>
    <p:sldId id="315" r:id="rId45"/>
    <p:sldId id="282" r:id="rId46"/>
    <p:sldId id="322" r:id="rId47"/>
    <p:sldId id="323" r:id="rId48"/>
    <p:sldId id="297" r:id="rId49"/>
    <p:sldId id="341" r:id="rId50"/>
    <p:sldId id="285" r:id="rId51"/>
    <p:sldId id="298" r:id="rId52"/>
    <p:sldId id="307" r:id="rId53"/>
    <p:sldId id="273" r:id="rId54"/>
    <p:sldId id="25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56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CBE37-237F-764A-8AC8-D3052407C648}" type="datetimeFigureOut">
              <a:rPr lang="en-US" smtClean="0"/>
              <a:t>1/10/15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3CDC7-2168-E94F-B8E9-F1A2356BC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CDC7-2168-E94F-B8E9-F1A2356BCC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6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1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1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8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7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4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7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3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8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8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8CCB-C541-CB4B-9672-4932B8651DD9}" type="datetimeFigureOut">
              <a:rPr lang="en-US" smtClean="0"/>
              <a:t>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0D04D-CF32-ED45-B7F9-82F37E59F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hyperlink" Target="http://www.lhec.cern.ch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585" y="659775"/>
            <a:ext cx="8467851" cy="85297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Deep Inelastic </a:t>
            </a:r>
            <a:r>
              <a:rPr lang="en-US" sz="2800" dirty="0" err="1" smtClean="0">
                <a:solidFill>
                  <a:srgbClr val="000090"/>
                </a:solidFill>
              </a:rPr>
              <a:t>ep</a:t>
            </a:r>
            <a:r>
              <a:rPr lang="en-US" sz="2800" dirty="0" smtClean="0">
                <a:solidFill>
                  <a:srgbClr val="000090"/>
                </a:solidFill>
              </a:rPr>
              <a:t>/</a:t>
            </a:r>
            <a:r>
              <a:rPr lang="en-US" sz="2800" dirty="0" err="1" smtClean="0">
                <a:solidFill>
                  <a:srgbClr val="000090"/>
                </a:solidFill>
              </a:rPr>
              <a:t>eA</a:t>
            </a:r>
            <a:r>
              <a:rPr lang="en-US" sz="2800" dirty="0" smtClean="0">
                <a:solidFill>
                  <a:srgbClr val="000090"/>
                </a:solidFill>
              </a:rPr>
              <a:t> Scattering at the Energy Frontier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4090" y="2413358"/>
            <a:ext cx="1384025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Introduction</a:t>
            </a:r>
          </a:p>
          <a:p>
            <a:pPr algn="ctr"/>
            <a:r>
              <a:rPr lang="en-US" dirty="0" smtClean="0"/>
              <a:t>Physics</a:t>
            </a:r>
          </a:p>
          <a:p>
            <a:pPr algn="ctr"/>
            <a:r>
              <a:rPr lang="en-US" dirty="0" smtClean="0"/>
              <a:t>Preparations</a:t>
            </a:r>
          </a:p>
          <a:p>
            <a:pPr algn="ctr"/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60261" y="5671981"/>
            <a:ext cx="435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Max Klein (University of Liverpool and </a:t>
            </a:r>
            <a:r>
              <a:rPr lang="en-US" dirty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ERN)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8" y="3443891"/>
            <a:ext cx="1398210" cy="8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logo-FCC-0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08" y="3511590"/>
            <a:ext cx="1943729" cy="81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060" y="6195225"/>
            <a:ext cx="836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Epiphany Conference Cracow, </a:t>
            </a:r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of January 2015  - for the 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FCC_he</a:t>
            </a:r>
            <a:r>
              <a:rPr lang="en-US" dirty="0" smtClean="0"/>
              <a:t> Study Group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40702" y="3812304"/>
            <a:ext cx="1780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</a:rPr>
              <a:t>l</a:t>
            </a:r>
            <a:r>
              <a:rPr lang="en-US" dirty="0" err="1" smtClean="0">
                <a:solidFill>
                  <a:srgbClr val="000090"/>
                </a:solidFill>
              </a:rPr>
              <a:t>hec.web.cern.ch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671" y="4321801"/>
            <a:ext cx="15891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 60 </a:t>
            </a:r>
            <a:r>
              <a:rPr lang="en-US" sz="1400" i="1" dirty="0" err="1" smtClean="0"/>
              <a:t>GeV</a:t>
            </a:r>
            <a:r>
              <a:rPr lang="en-US" sz="1400" i="1" dirty="0" smtClean="0"/>
              <a:t> e beam </a:t>
            </a:r>
          </a:p>
          <a:p>
            <a:r>
              <a:rPr lang="en-US" sz="1400" i="1" dirty="0"/>
              <a:t>a</a:t>
            </a:r>
            <a:r>
              <a:rPr lang="en-US" sz="1400" i="1" dirty="0" smtClean="0"/>
              <a:t>dded to the LHC</a:t>
            </a:r>
          </a:p>
          <a:p>
            <a:r>
              <a:rPr lang="en-US" sz="1400" i="1" smtClean="0"/>
              <a:t>scattered off </a:t>
            </a:r>
            <a:r>
              <a:rPr lang="en-US" sz="1400" i="1" dirty="0" smtClean="0"/>
              <a:t>7 </a:t>
            </a:r>
            <a:r>
              <a:rPr lang="en-US" sz="1400" i="1" dirty="0" err="1" smtClean="0"/>
              <a:t>TeV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54950" y="4383584"/>
            <a:ext cx="17286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60 </a:t>
            </a:r>
            <a:r>
              <a:rPr lang="en-US" sz="1400" i="1" dirty="0" err="1" smtClean="0"/>
              <a:t>GeV</a:t>
            </a:r>
            <a:r>
              <a:rPr lang="en-US" sz="1400" i="1" dirty="0" smtClean="0"/>
              <a:t> from ERL or</a:t>
            </a:r>
          </a:p>
          <a:p>
            <a:r>
              <a:rPr lang="en-US" sz="1400" i="1" dirty="0" smtClean="0"/>
              <a:t>120 </a:t>
            </a:r>
            <a:r>
              <a:rPr lang="en-US" sz="1400" i="1" dirty="0" err="1" smtClean="0"/>
              <a:t>GeV</a:t>
            </a:r>
            <a:r>
              <a:rPr lang="en-US" sz="1400" i="1" dirty="0" smtClean="0"/>
              <a:t> from e ring</a:t>
            </a:r>
          </a:p>
          <a:p>
            <a:r>
              <a:rPr lang="en-US" sz="1400" i="1" dirty="0"/>
              <a:t>s</a:t>
            </a:r>
            <a:r>
              <a:rPr lang="en-US" sz="1400" i="1" dirty="0" smtClean="0"/>
              <a:t>cattered off 50 </a:t>
            </a:r>
            <a:r>
              <a:rPr lang="en-US" sz="1400" i="1" dirty="0" err="1" smtClean="0"/>
              <a:t>TeV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3333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596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Parton (Quark and Gluon) Distributions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918" y="933280"/>
            <a:ext cx="8317902" cy="4801315"/>
          </a:xfrm>
          <a:prstGeom prst="rect">
            <a:avLst/>
          </a:prstGeom>
          <a:noFill/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PDF                 comment                                                                    </a:t>
            </a:r>
            <a:r>
              <a:rPr lang="en-US" dirty="0" err="1" smtClean="0"/>
              <a:t>LHeC</a:t>
            </a:r>
            <a:r>
              <a:rPr lang="en-US" dirty="0" smtClean="0"/>
              <a:t>/FCC-he</a:t>
            </a:r>
          </a:p>
          <a:p>
            <a:endParaRPr lang="en-US" dirty="0" smtClean="0"/>
          </a:p>
          <a:p>
            <a:r>
              <a:rPr lang="en-US" dirty="0" smtClean="0"/>
              <a:t>u valence</a:t>
            </a:r>
          </a:p>
          <a:p>
            <a:r>
              <a:rPr lang="en-US" dirty="0" smtClean="0"/>
              <a:t>d valence       after 40 years still do no know d/u at high x        CC  free of nuclear effects</a:t>
            </a:r>
          </a:p>
          <a:p>
            <a:endParaRPr lang="en-US" dirty="0"/>
          </a:p>
          <a:p>
            <a:r>
              <a:rPr lang="en-US" dirty="0" smtClean="0"/>
              <a:t>up sea       </a:t>
            </a:r>
          </a:p>
          <a:p>
            <a:r>
              <a:rPr lang="en-US" dirty="0" smtClean="0"/>
              <a:t>down sea       not distinguished at HERA                                       NC and CC</a:t>
            </a:r>
          </a:p>
          <a:p>
            <a:endParaRPr lang="en-US" dirty="0"/>
          </a:p>
          <a:p>
            <a:r>
              <a:rPr lang="en-US" dirty="0" smtClean="0"/>
              <a:t>strange           unknown basically (neutrinos, W,Z)                      </a:t>
            </a:r>
            <a:r>
              <a:rPr lang="en-US" dirty="0" err="1" smtClean="0"/>
              <a:t>Ws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c :  CC at high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charm            HERA to ~5%, threshold, intrinsic (sea=anti??)     NC</a:t>
            </a:r>
          </a:p>
          <a:p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eauty            HERA ~20%. bb</a:t>
            </a:r>
            <a:r>
              <a:rPr lang="en-US" dirty="0" smtClean="0">
                <a:sym typeface="Wingdings"/>
              </a:rPr>
              <a:t> A ?  HQ treatment in QCD       NC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top                  takes % of p momentum                                           CC at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[first time]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gluon              low x saturation?, medium x Higgs, high x BSM    df2/dlnQ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   </a:t>
            </a:r>
            <a:r>
              <a:rPr lang="en-US" dirty="0" smtClean="0"/>
              <a:t>               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37160" y="948579"/>
            <a:ext cx="45902" cy="480131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2514" y="5949360"/>
            <a:ext cx="8637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: extended kinematic range: low x, high x, high Q</a:t>
            </a:r>
            <a:r>
              <a:rPr lang="en-US" baseline="30000" dirty="0" smtClean="0">
                <a:solidFill>
                  <a:srgbClr val="000090"/>
                </a:solidFill>
              </a:rPr>
              <a:t>2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 the ONLY way to unfold all PDFs</a:t>
            </a:r>
          </a:p>
          <a:p>
            <a:r>
              <a:rPr lang="en-US" dirty="0" err="1">
                <a:solidFill>
                  <a:srgbClr val="000090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p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/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eA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further determine neutron, photon,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pomeron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, nuclear densities – HUGE potential 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4918" y="1376955"/>
            <a:ext cx="8317902" cy="30599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65521" y="948579"/>
            <a:ext cx="45902" cy="4801315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3593" y="2461746"/>
            <a:ext cx="28685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*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02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from </a:t>
            </a:r>
            <a:r>
              <a:rPr lang="en-US" sz="3200" dirty="0" err="1" smtClean="0">
                <a:solidFill>
                  <a:srgbClr val="0000FF"/>
                </a:solidFill>
              </a:rPr>
              <a:t>LHeC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99973"/>
            <a:ext cx="5844263" cy="518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723" y="6094887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161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576" y="139207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Sensitivity of PDFs to LHC - Gluon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596" y="5029385"/>
            <a:ext cx="7604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LHC: </a:t>
            </a:r>
            <a:r>
              <a:rPr lang="en-US" dirty="0" err="1" smtClean="0"/>
              <a:t>W+c</a:t>
            </a:r>
            <a:r>
              <a:rPr lang="en-US" dirty="0" smtClean="0"/>
              <a:t>, P</a:t>
            </a:r>
            <a:r>
              <a:rPr lang="en-US" baseline="-25000" dirty="0" smtClean="0"/>
              <a:t>T</a:t>
            </a:r>
            <a:r>
              <a:rPr lang="en-US" dirty="0" smtClean="0"/>
              <a:t>(W), top, double differential W,Z data  + previous input to NNPDF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New physics appearing as contact interaction would be confused with PDFs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Long range onset effects of new resonances: new physics or PDFs ??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luminosity, high mass searches requires independent, precise PDFs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--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5420" y="1039470"/>
            <a:ext cx="218521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No </a:t>
            </a:r>
            <a:r>
              <a:rPr lang="en-US" dirty="0">
                <a:solidFill>
                  <a:srgbClr val="000090"/>
                </a:solidFill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HC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With LHC</a:t>
            </a:r>
          </a:p>
          <a:p>
            <a:r>
              <a:rPr lang="en-US" dirty="0" smtClean="0"/>
              <a:t>NNPDF3.0</a:t>
            </a:r>
          </a:p>
          <a:p>
            <a:r>
              <a:rPr lang="en-US" dirty="0" smtClean="0"/>
              <a:t>(Oct. 2014)</a:t>
            </a:r>
          </a:p>
          <a:p>
            <a:r>
              <a:rPr lang="en-US" dirty="0" err="1" smtClean="0"/>
              <a:t>S.Forte</a:t>
            </a:r>
            <a:r>
              <a:rPr lang="en-US" dirty="0" smtClean="0"/>
              <a:t> et al</a:t>
            </a:r>
          </a:p>
          <a:p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arge uncertainties</a:t>
            </a:r>
          </a:p>
          <a:p>
            <a:r>
              <a:rPr lang="en-US" dirty="0"/>
              <a:t>a</a:t>
            </a:r>
            <a:r>
              <a:rPr lang="en-US" dirty="0" smtClean="0"/>
              <a:t>t high mass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yy</a:t>
            </a:r>
            <a:r>
              <a:rPr lang="en-US" dirty="0" smtClean="0"/>
              <a:t> induced </a:t>
            </a:r>
            <a:r>
              <a:rPr lang="en-US" dirty="0" err="1" smtClean="0"/>
              <a:t>proc.s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k</a:t>
            </a:r>
            <a:r>
              <a:rPr lang="en-US" dirty="0" smtClean="0"/>
              <a:t> factors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</a:t>
            </a:r>
            <a:r>
              <a:rPr lang="en-US" dirty="0" err="1" smtClean="0"/>
              <a:t>weak</a:t>
            </a:r>
            <a:r>
              <a:rPr lang="en-US" dirty="0" smtClean="0"/>
              <a:t> corrections</a:t>
            </a:r>
          </a:p>
          <a:p>
            <a:r>
              <a:rPr lang="en-US" dirty="0" smtClean="0"/>
              <a:t>…</a:t>
            </a:r>
          </a:p>
          <a:p>
            <a:r>
              <a:rPr lang="en-US" sz="1400" dirty="0" err="1" smtClean="0"/>
              <a:t>U.Klein</a:t>
            </a:r>
            <a:r>
              <a:rPr lang="en-US" sz="1400" dirty="0" smtClean="0"/>
              <a:t> </a:t>
            </a:r>
            <a:r>
              <a:rPr lang="en-US" sz="1400" dirty="0" err="1" smtClean="0"/>
              <a:t>LesHouches</a:t>
            </a:r>
            <a:endParaRPr lang="en-US" sz="1400" dirty="0" smtClean="0"/>
          </a:p>
          <a:p>
            <a:r>
              <a:rPr lang="en-US" sz="1400" dirty="0" smtClean="0"/>
              <a:t>arXiv:1405.1063</a:t>
            </a:r>
            <a:endParaRPr lang="en-US" sz="1400" dirty="0"/>
          </a:p>
        </p:txBody>
      </p:sp>
      <p:pic>
        <p:nvPicPr>
          <p:cNvPr id="7" name="Picture 6" descr="gg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1" y="915828"/>
            <a:ext cx="5954509" cy="40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088" y="107847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Gluon-Gluon Luminosity with </a:t>
            </a:r>
            <a:r>
              <a:rPr lang="en-US" sz="3200" dirty="0" err="1" smtClean="0">
                <a:solidFill>
                  <a:schemeClr val="accent2"/>
                </a:solidFill>
              </a:rPr>
              <a:t>LHeC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51" y="963868"/>
            <a:ext cx="5177268" cy="4383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72" y="5391140"/>
            <a:ext cx="8530137" cy="113877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Full detector simulation (CDR of </a:t>
            </a:r>
            <a:r>
              <a:rPr lang="en-US" dirty="0" err="1" smtClean="0">
                <a:solidFill>
                  <a:srgbClr val="C0504D"/>
                </a:solidFill>
              </a:rPr>
              <a:t>LHeC</a:t>
            </a:r>
            <a:r>
              <a:rPr lang="en-US" dirty="0" smtClean="0">
                <a:solidFill>
                  <a:srgbClr val="C0504D"/>
                </a:solidFill>
              </a:rPr>
              <a:t>) reveals high precision on gluon from </a:t>
            </a:r>
            <a:r>
              <a:rPr lang="en-US" dirty="0" err="1" smtClean="0">
                <a:solidFill>
                  <a:srgbClr val="C0504D"/>
                </a:solidFill>
              </a:rPr>
              <a:t>LHeC</a:t>
            </a:r>
            <a:r>
              <a:rPr lang="en-US" dirty="0" smtClean="0">
                <a:solidFill>
                  <a:srgbClr val="C0504D"/>
                </a:solidFill>
              </a:rPr>
              <a:t> alone.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With the LHC moving to high luminosity we conquer the few </a:t>
            </a:r>
            <a:r>
              <a:rPr lang="en-US" b="1" dirty="0" err="1" smtClean="0">
                <a:solidFill>
                  <a:srgbClr val="000000"/>
                </a:solidFill>
              </a:rPr>
              <a:t>TeV</a:t>
            </a:r>
            <a:r>
              <a:rPr lang="en-US" b="1" dirty="0" smtClean="0">
                <a:solidFill>
                  <a:srgbClr val="000000"/>
                </a:solidFill>
              </a:rPr>
              <a:t> mass region and need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to know the </a:t>
            </a:r>
            <a:r>
              <a:rPr lang="en-US" b="1" dirty="0" err="1" smtClean="0">
                <a:solidFill>
                  <a:srgbClr val="000000"/>
                </a:solidFill>
              </a:rPr>
              <a:t>partons</a:t>
            </a:r>
            <a:r>
              <a:rPr lang="en-US" b="1" dirty="0" smtClean="0">
                <a:solidFill>
                  <a:srgbClr val="000000"/>
                </a:solidFill>
              </a:rPr>
              <a:t> at high x in order to take advantage of the luminosity upgrade.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0789" y="3766039"/>
            <a:ext cx="1950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Note 2012-005</a:t>
            </a:r>
          </a:p>
          <a:p>
            <a:r>
              <a:rPr lang="en-US" sz="1400" dirty="0" smtClean="0"/>
              <a:t>arXiv:1211.5102</a:t>
            </a:r>
          </a:p>
          <a:p>
            <a:endParaRPr lang="en-US" sz="1400" dirty="0"/>
          </a:p>
          <a:p>
            <a:r>
              <a:rPr lang="en-US" sz="1400" dirty="0" err="1" smtClean="0"/>
              <a:t>LHeC</a:t>
            </a:r>
            <a:r>
              <a:rPr lang="en-US" sz="1400" dirty="0" smtClean="0"/>
              <a:t> </a:t>
            </a:r>
            <a:r>
              <a:rPr lang="en-US" sz="1400" dirty="0" err="1" smtClean="0"/>
              <a:t>PDFset</a:t>
            </a:r>
            <a:r>
              <a:rPr lang="en-US" sz="1400" dirty="0" smtClean="0"/>
              <a:t> on LHAPDF</a:t>
            </a:r>
          </a:p>
          <a:p>
            <a:r>
              <a:rPr lang="en-US" sz="1400" dirty="0" err="1" smtClean="0"/>
              <a:t>V.Radescu</a:t>
            </a:r>
            <a:r>
              <a:rPr lang="en-US" sz="1400" dirty="0" smtClean="0"/>
              <a:t>, MK 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789" y="1407099"/>
            <a:ext cx="1464699" cy="110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8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0" y="1129468"/>
            <a:ext cx="5886958" cy="5323665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6965768" y="424960"/>
            <a:ext cx="1721032" cy="59093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LHeC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predicted H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H mass</a:t>
            </a:r>
          </a:p>
          <a:p>
            <a:r>
              <a:rPr lang="en-US" dirty="0"/>
              <a:t>s</a:t>
            </a:r>
            <a:r>
              <a:rPr lang="en-US" dirty="0" smtClean="0"/>
              <a:t>ensitivity.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 !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3220" y="132572"/>
            <a:ext cx="59881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Precision PDFs for Higgs at the LHC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0815" y="6447210"/>
            <a:ext cx="3239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O.Brüning</a:t>
            </a:r>
            <a:r>
              <a:rPr lang="en-US" sz="1200" dirty="0" smtClean="0"/>
              <a:t> and M.K. arXiv:1305.2090, MPLA 2013 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562414" y="983867"/>
            <a:ext cx="1403354" cy="2772716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Baskerville"/>
              </a:rPr>
              <a:t>Strong Coupling Constant – GUT?</a:t>
            </a:r>
            <a:endParaRPr lang="en-US" sz="32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89170"/>
            <a:ext cx="2882900" cy="207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4289170"/>
            <a:ext cx="1614837" cy="207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982076"/>
            <a:ext cx="3968751" cy="57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981" y="949091"/>
            <a:ext cx="372409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</a:t>
            </a:r>
            <a:r>
              <a:rPr lang="en-US" b="1" baseline="-25000" dirty="0" err="1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least known of coupling constants </a:t>
            </a:r>
          </a:p>
          <a:p>
            <a:r>
              <a:rPr lang="en-US" sz="1400" dirty="0">
                <a:latin typeface="+mj-lt"/>
                <a:cs typeface="Baskerville"/>
              </a:rPr>
              <a:t>Grand Unification predictions suffer from </a:t>
            </a:r>
            <a:r>
              <a:rPr lang="en-US" sz="1400" dirty="0" err="1"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400" baseline="-25000" dirty="0" err="1">
                <a:latin typeface="+mj-lt"/>
                <a:cs typeface="Baskerville"/>
                <a:sym typeface="Symbol" charset="2"/>
              </a:rPr>
              <a:t>s</a:t>
            </a:r>
            <a:r>
              <a:rPr lang="en-US" sz="1400" dirty="0">
                <a:latin typeface="+mj-lt"/>
                <a:cs typeface="Baskerville"/>
              </a:rPr>
              <a:t> </a:t>
            </a:r>
          </a:p>
          <a:p>
            <a:endParaRPr lang="en-US" sz="1600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Is DIS lower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than world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b="1" dirty="0" err="1">
                <a:solidFill>
                  <a:srgbClr val="000090"/>
                </a:solidFill>
                <a:latin typeface="+mj-lt"/>
                <a:cs typeface="Baskerville"/>
              </a:rPr>
              <a:t>LHeC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: per mille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 -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Baskerville"/>
              </a:rPr>
              <a:t>indep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.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of BCDMS.</a:t>
            </a:r>
          </a:p>
          <a:p>
            <a:endParaRPr lang="en-US" sz="1400" b="1" dirty="0" smtClean="0">
              <a:latin typeface="+mj-lt"/>
              <a:cs typeface="Baskerville"/>
            </a:endParaRPr>
          </a:p>
          <a:p>
            <a:r>
              <a:rPr lang="en-US" sz="1400" dirty="0" smtClean="0">
                <a:latin typeface="+mj-lt"/>
                <a:cs typeface="Baskerville"/>
              </a:rPr>
              <a:t>Challenge </a:t>
            </a:r>
            <a:r>
              <a:rPr lang="en-US" sz="1400" dirty="0">
                <a:latin typeface="+mj-lt"/>
                <a:cs typeface="Baskerville"/>
              </a:rPr>
              <a:t>to experiment and to </a:t>
            </a:r>
            <a:r>
              <a:rPr lang="en-US" sz="1400" dirty="0" err="1">
                <a:latin typeface="+mj-lt"/>
                <a:cs typeface="Baskerville"/>
              </a:rPr>
              <a:t>h.o</a:t>
            </a:r>
            <a:r>
              <a:rPr lang="en-US" sz="1400" dirty="0">
                <a:latin typeface="+mj-lt"/>
                <a:cs typeface="Baskerville"/>
              </a:rPr>
              <a:t>. </a:t>
            </a:r>
            <a:r>
              <a:rPr lang="en-US" sz="1400" dirty="0" smtClean="0">
                <a:latin typeface="+mj-lt"/>
                <a:cs typeface="Baskerville"/>
              </a:rPr>
              <a:t>QCD </a:t>
            </a:r>
            <a:r>
              <a:rPr lang="en-US" sz="1400" dirty="0" err="1" smtClean="0">
                <a:latin typeface="+mj-lt"/>
                <a:cs typeface="Baskerville"/>
                <a:sym typeface="Wingdings"/>
              </a:rPr>
              <a:t></a:t>
            </a:r>
            <a:endParaRPr lang="en-US" sz="1400" dirty="0" smtClean="0">
              <a:latin typeface="+mj-lt"/>
              <a:cs typeface="Baskerville"/>
              <a:sym typeface="Wingdings"/>
            </a:endParaRPr>
          </a:p>
          <a:p>
            <a:r>
              <a:rPr lang="en-US" sz="1400" dirty="0" smtClean="0">
                <a:latin typeface="+mj-lt"/>
                <a:cs typeface="Baskerville"/>
                <a:sym typeface="Wingdings"/>
              </a:rPr>
              <a:t>A genuine DIS research </a:t>
            </a:r>
            <a:r>
              <a:rPr lang="en-US" sz="1400" dirty="0" err="1" smtClean="0">
                <a:latin typeface="+mj-lt"/>
                <a:cs typeface="Baskerville"/>
                <a:sym typeface="Wingdings"/>
              </a:rPr>
              <a:t>programme</a:t>
            </a:r>
            <a:r>
              <a:rPr lang="en-US" sz="1400" dirty="0" smtClean="0">
                <a:latin typeface="+mj-lt"/>
                <a:cs typeface="Baskerville"/>
                <a:sym typeface="Wingdings"/>
              </a:rPr>
              <a:t> rather than </a:t>
            </a:r>
          </a:p>
          <a:p>
            <a:r>
              <a:rPr lang="en-US" sz="1400" dirty="0">
                <a:latin typeface="+mj-lt"/>
                <a:cs typeface="Baskerville"/>
                <a:sym typeface="Wingdings"/>
              </a:rPr>
              <a:t>o</a:t>
            </a:r>
            <a:r>
              <a:rPr lang="en-US" sz="1400" dirty="0" smtClean="0">
                <a:latin typeface="+mj-lt"/>
                <a:cs typeface="Baskerville"/>
                <a:sym typeface="Wingdings"/>
              </a:rPr>
              <a:t>ne outstanding measurement only.</a:t>
            </a:r>
          </a:p>
          <a:p>
            <a:endParaRPr lang="en-US" sz="1400" b="1" dirty="0">
              <a:solidFill>
                <a:srgbClr val="FF0000"/>
              </a:solidFill>
              <a:latin typeface="+mj-lt"/>
              <a:cs typeface="Baskerville"/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Wingdings"/>
              </a:rPr>
              <a:t>More or as accurate as lattice QCD</a:t>
            </a:r>
          </a:p>
          <a:p>
            <a:r>
              <a:rPr lang="en-US" sz="1400" b="1" dirty="0" smtClean="0">
                <a:latin typeface="+mj-lt"/>
                <a:cs typeface="Baskerville"/>
                <a:sym typeface="Wingdings"/>
              </a:rPr>
              <a:t>(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cf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 Les 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Houches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 2013)</a:t>
            </a:r>
            <a:endParaRPr lang="en-US" b="1" dirty="0">
              <a:latin typeface="+mj-lt"/>
              <a:cs typeface="Baskerville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32350" y="11652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1/</a:t>
            </a:r>
            <a:r>
              <a:rPr lang="en-US" sz="1400" dirty="0">
                <a:sym typeface="Symbol" charset="2"/>
              </a:rPr>
              <a:t></a:t>
            </a:r>
            <a:endParaRPr lang="en-US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40625" y="146685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89625" y="1922462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00FF00"/>
                </a:solidFill>
              </a:rPr>
              <a:t>weak</a:t>
            </a:r>
            <a:endParaRPr lang="en-U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26112" y="3024981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strong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4981" y="6284300"/>
            <a:ext cx="443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Baskerville"/>
              </a:rPr>
              <a:t>Two independent QCD analyses using </a:t>
            </a:r>
            <a:r>
              <a:rPr lang="en-US" sz="1400" dirty="0" err="1" smtClean="0">
                <a:cs typeface="Baskerville"/>
              </a:rPr>
              <a:t>LHeC+HERA</a:t>
            </a:r>
            <a:r>
              <a:rPr lang="en-US" sz="1400" dirty="0" smtClean="0">
                <a:cs typeface="Baskerville"/>
              </a:rPr>
              <a:t>/BCDMS</a:t>
            </a:r>
            <a:endParaRPr lang="en-US" sz="1400" dirty="0">
              <a:cs typeface="Baskerville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611" y="5180078"/>
            <a:ext cx="5067722" cy="1245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11235" y="3866631"/>
            <a:ext cx="557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208357" y="3763178"/>
            <a:ext cx="176568" cy="1504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rved Right Arrow 15"/>
          <p:cNvSpPr/>
          <p:nvPr/>
        </p:nvSpPr>
        <p:spPr>
          <a:xfrm>
            <a:off x="125409" y="4578531"/>
            <a:ext cx="386611" cy="611517"/>
          </a:xfrm>
          <a:prstGeom prst="curved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2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-FCC-he</a:t>
            </a:r>
            <a:r>
              <a:rPr lang="en-US" sz="3200" dirty="0"/>
              <a:t> </a:t>
            </a:r>
            <a:r>
              <a:rPr lang="en-US" sz="3200" dirty="0" smtClean="0"/>
              <a:t>as Electron</a:t>
            </a:r>
            <a:r>
              <a:rPr lang="en-US" sz="3200" dirty="0"/>
              <a:t> </a:t>
            </a:r>
            <a:r>
              <a:rPr lang="en-US" sz="3200" dirty="0" smtClean="0"/>
              <a:t>Ion Collider(s)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96417" y="5547057"/>
            <a:ext cx="4779336" cy="923330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Precision QCD study of </a:t>
            </a:r>
            <a:r>
              <a:rPr lang="en-US" dirty="0" err="1" smtClean="0">
                <a:solidFill>
                  <a:srgbClr val="008000"/>
                </a:solidFill>
              </a:rPr>
              <a:t>parton</a:t>
            </a:r>
            <a:r>
              <a:rPr lang="en-US" dirty="0" smtClean="0">
                <a:solidFill>
                  <a:srgbClr val="008000"/>
                </a:solidFill>
              </a:rPr>
              <a:t> dynamics in nuclei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Investigation of high density matter and QGP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Gluon saturation at low x, in DIS region.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812" y="1046779"/>
            <a:ext cx="4231884" cy="45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2150" y="1947335"/>
            <a:ext cx="34676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Extension of kinematic range in </a:t>
            </a:r>
            <a:r>
              <a:rPr lang="en-US" b="1" dirty="0" err="1" smtClean="0">
                <a:solidFill>
                  <a:srgbClr val="008000"/>
                </a:solidFill>
              </a:rPr>
              <a:t>lA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b</a:t>
            </a:r>
            <a:r>
              <a:rPr lang="en-US" b="1" dirty="0" smtClean="0">
                <a:solidFill>
                  <a:srgbClr val="008000"/>
                </a:solidFill>
              </a:rPr>
              <a:t>y 4-5 orders of magnitude will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change QCD view on nuclear </a:t>
            </a:r>
          </a:p>
          <a:p>
            <a:r>
              <a:rPr lang="en-US" b="1" dirty="0">
                <a:solidFill>
                  <a:srgbClr val="008000"/>
                </a:solidFill>
              </a:rPr>
              <a:t>s</a:t>
            </a:r>
            <a:r>
              <a:rPr lang="en-US" b="1" dirty="0" smtClean="0">
                <a:solidFill>
                  <a:srgbClr val="008000"/>
                </a:solidFill>
              </a:rPr>
              <a:t>tructure and </a:t>
            </a:r>
            <a:r>
              <a:rPr lang="en-US" b="1" dirty="0" err="1" smtClean="0">
                <a:solidFill>
                  <a:srgbClr val="008000"/>
                </a:solidFill>
              </a:rPr>
              <a:t>parton</a:t>
            </a:r>
            <a:r>
              <a:rPr lang="en-US" b="1" dirty="0" smtClean="0">
                <a:solidFill>
                  <a:srgbClr val="008000"/>
                </a:solidFill>
              </a:rPr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634" y="5674058"/>
            <a:ext cx="281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Expect saturation of rise at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</a:t>
            </a:r>
            <a:r>
              <a:rPr lang="en-US" b="1" dirty="0" smtClean="0">
                <a:solidFill>
                  <a:srgbClr val="000090"/>
                </a:solidFill>
              </a:rPr>
              <a:t>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 ≈ </a:t>
            </a:r>
            <a:r>
              <a:rPr lang="en-US" b="1" dirty="0" err="1" smtClean="0">
                <a:solidFill>
                  <a:srgbClr val="000090"/>
                </a:solidFill>
              </a:rPr>
              <a:t>xg</a:t>
            </a:r>
            <a:r>
              <a:rPr lang="en-US" b="1" dirty="0" smtClean="0">
                <a:solidFill>
                  <a:srgbClr val="000090"/>
                </a:solidFill>
              </a:rPr>
              <a:t> 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≈ c x</a:t>
            </a:r>
            <a:r>
              <a:rPr lang="en-US" b="1" baseline="30000" dirty="0" smtClean="0">
                <a:solidFill>
                  <a:srgbClr val="000090"/>
                </a:solidFill>
              </a:rPr>
              <a:t>-λ</a:t>
            </a:r>
            <a:r>
              <a:rPr lang="en-US" b="1" dirty="0" smtClean="0">
                <a:solidFill>
                  <a:srgbClr val="000090"/>
                </a:solidFill>
              </a:rPr>
              <a:t>A</a:t>
            </a:r>
            <a:r>
              <a:rPr lang="en-US" b="1" baseline="30000" dirty="0" smtClean="0">
                <a:solidFill>
                  <a:srgbClr val="000090"/>
                </a:solidFill>
              </a:rPr>
              <a:t>1/3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4444" y="1031501"/>
            <a:ext cx="2684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is part of </a:t>
            </a:r>
            <a:r>
              <a:rPr lang="en-US" dirty="0" err="1" smtClean="0">
                <a:solidFill>
                  <a:srgbClr val="000090"/>
                </a:solidFill>
              </a:rPr>
              <a:t>NuPECCs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ong range plan since 2010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</a:rPr>
              <a:t>eN</a:t>
            </a:r>
            <a:r>
              <a:rPr lang="en-US" dirty="0" smtClean="0">
                <a:solidFill>
                  <a:srgbClr val="000090"/>
                </a:solidFill>
              </a:rPr>
              <a:t> ~ 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26656" y="1327588"/>
            <a:ext cx="3232600" cy="27417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200" y="10315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FCC-he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69012" y="2399026"/>
            <a:ext cx="2279663" cy="188158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05666" y="425716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EIC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709" y="19473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8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493"/>
            <a:ext cx="7772400" cy="7837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Frontier DIS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3" y="167165"/>
            <a:ext cx="8678975" cy="64936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88751" y="6524444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Nestor </a:t>
            </a:r>
            <a:r>
              <a:rPr lang="en-US" dirty="0" err="1" smtClean="0"/>
              <a:t>Armesto</a:t>
            </a:r>
            <a:r>
              <a:rPr lang="en-US" dirty="0" smtClean="0"/>
              <a:t>  Chavannes 1/14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7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550" y="1727884"/>
            <a:ext cx="3503600" cy="3978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Vector Mesons 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68" y="3623873"/>
            <a:ext cx="3054726" cy="2539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11" y="894309"/>
            <a:ext cx="763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Measurements of vector mesons and diffraction to very high M</a:t>
            </a:r>
            <a:r>
              <a:rPr lang="en-US" baseline="-25000" dirty="0" smtClean="0"/>
              <a:t>X</a:t>
            </a:r>
            <a:r>
              <a:rPr lang="en-US" dirty="0" smtClean="0"/>
              <a:t> ~ xg</a:t>
            </a:r>
            <a:r>
              <a:rPr lang="en-US" baseline="30000" dirty="0" smtClean="0"/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156" y="6222417"/>
            <a:ext cx="289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energy (1/x), higher 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36436" y="1425224"/>
            <a:ext cx="2641444" cy="36402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90595" y="5065505"/>
            <a:ext cx="71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TeV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832669" y="1727884"/>
            <a:ext cx="2982782" cy="1506360"/>
          </a:xfrm>
          <a:prstGeom prst="line">
            <a:avLst/>
          </a:prstGeom>
          <a:ln>
            <a:solidFill>
              <a:srgbClr val="008000">
                <a:alpha val="7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10123" y="5853085"/>
            <a:ext cx="4152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√ (</a:t>
            </a:r>
            <a:r>
              <a:rPr lang="en-US" dirty="0" err="1" smtClean="0"/>
              <a:t>ys</a:t>
            </a:r>
            <a:r>
              <a:rPr lang="en-US" dirty="0" smtClean="0"/>
              <a:t>) extends to ~ 4 </a:t>
            </a:r>
            <a:r>
              <a:rPr lang="en-US" dirty="0" err="1" smtClean="0"/>
              <a:t>TeV</a:t>
            </a:r>
            <a:r>
              <a:rPr lang="en-US" dirty="0" smtClean="0"/>
              <a:t> at FCC-he</a:t>
            </a:r>
          </a:p>
          <a:p>
            <a:endParaRPr lang="en-US" dirty="0"/>
          </a:p>
          <a:p>
            <a:r>
              <a:rPr lang="en-US" b="1" dirty="0" smtClean="0"/>
              <a:t>Black body limit</a:t>
            </a:r>
            <a:r>
              <a:rPr lang="en-US" dirty="0" smtClean="0"/>
              <a:t>, interference pattern of </a:t>
            </a:r>
            <a:r>
              <a:rPr lang="en-US" dirty="0" err="1" smtClean="0"/>
              <a:t>σ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84838" y="3913581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HERA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0123" y="3367158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8000"/>
                </a:solidFill>
              </a:rPr>
              <a:t>LHeC</a:t>
            </a:r>
            <a:endParaRPr lang="en-US" sz="1600" b="1" dirty="0">
              <a:solidFill>
                <a:srgbClr val="008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336436" y="2820733"/>
            <a:ext cx="2479015" cy="6645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36436" y="1425224"/>
            <a:ext cx="1578274" cy="9819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7241" y="2067555"/>
            <a:ext cx="770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FCC-he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23" y="274638"/>
            <a:ext cx="8229600" cy="61911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Remarks on the Higgs</a:t>
            </a:r>
            <a:endParaRPr lang="en-US" sz="3200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9604" r="-9604"/>
          <a:stretch>
            <a:fillRect/>
          </a:stretch>
        </p:blipFill>
        <p:spPr>
          <a:xfrm>
            <a:off x="1991064" y="1072680"/>
            <a:ext cx="4779923" cy="3113856"/>
          </a:xfrm>
        </p:spPr>
      </p:pic>
      <p:sp>
        <p:nvSpPr>
          <p:cNvPr id="5" name="TextBox 4"/>
          <p:cNvSpPr txBox="1"/>
          <p:nvPr/>
        </p:nvSpPr>
        <p:spPr>
          <a:xfrm>
            <a:off x="300423" y="4317031"/>
            <a:ext cx="8692328" cy="2308324"/>
          </a:xfrm>
          <a:prstGeom prst="rect">
            <a:avLst/>
          </a:prstGeom>
          <a:noFill/>
          <a:ln w="34925">
            <a:solidFill>
              <a:srgbClr val="E1CA5B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High precision measurements for access to new physics  </a:t>
            </a:r>
            <a:r>
              <a:rPr lang="en-US" dirty="0" smtClean="0"/>
              <a:t>(new heavy particles in loops)</a:t>
            </a:r>
          </a:p>
          <a:p>
            <a:r>
              <a:rPr lang="en-US" b="1" dirty="0" smtClean="0"/>
              <a:t>Dark matter</a:t>
            </a:r>
            <a:r>
              <a:rPr lang="en-US" dirty="0" smtClean="0"/>
              <a:t>: Higgs decay to invisible, DM in loop, Higgs + MET</a:t>
            </a:r>
          </a:p>
          <a:p>
            <a:r>
              <a:rPr lang="en-US" b="1" dirty="0" smtClean="0"/>
              <a:t>Extended Higgs sector </a:t>
            </a:r>
            <a:r>
              <a:rPr lang="en-US" dirty="0" smtClean="0"/>
              <a:t>(scheme above not </a:t>
            </a:r>
            <a:r>
              <a:rPr lang="en-US" dirty="0" err="1" smtClean="0"/>
              <a:t>supersymmetric</a:t>
            </a:r>
            <a:r>
              <a:rPr lang="en-US" dirty="0" smtClean="0"/>
              <a:t> ..)</a:t>
            </a:r>
          </a:p>
          <a:p>
            <a:endParaRPr lang="en-US" dirty="0"/>
          </a:p>
          <a:p>
            <a:r>
              <a:rPr lang="en-US" dirty="0" smtClean="0"/>
              <a:t>LHC: will address all these questions, it is the prime facility we have!</a:t>
            </a:r>
            <a:r>
              <a:rPr lang="en-US" b="1" dirty="0" smtClean="0"/>
              <a:t> </a:t>
            </a:r>
            <a:r>
              <a:rPr lang="en-US" b="1" dirty="0" err="1" smtClean="0"/>
              <a:t>LHeC</a:t>
            </a:r>
            <a:r>
              <a:rPr lang="en-US" b="1" dirty="0" smtClean="0"/>
              <a:t> vital addition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gg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H needs more precise </a:t>
            </a:r>
            <a:r>
              <a:rPr lang="en-US" dirty="0" err="1" smtClean="0">
                <a:sym typeface="Wingdings"/>
              </a:rPr>
              <a:t>xg</a:t>
            </a:r>
            <a:r>
              <a:rPr lang="en-US" dirty="0" smtClean="0">
                <a:sym typeface="Wingdings"/>
              </a:rPr>
              <a:t>, cross section: PDFs, alphas; H-HH hard to impossible</a:t>
            </a:r>
          </a:p>
          <a:p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Need independent, complementary and more precise Higgs facilities, </a:t>
            </a:r>
            <a:r>
              <a:rPr lang="en-US" b="1" dirty="0" err="1" smtClean="0">
                <a:sym typeface="Wingdings"/>
              </a:rPr>
              <a:t>ep</a:t>
            </a:r>
            <a:r>
              <a:rPr lang="en-US" b="1" dirty="0" smtClean="0">
                <a:sym typeface="Wingdings"/>
              </a:rPr>
              <a:t> is one of them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0664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2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HERA (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1984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</a:t>
            </a:r>
            <a:r>
              <a:rPr lang="en-US" sz="3200" dirty="0" smtClean="0"/>
              <a:t>1992-2007</a:t>
            </a:r>
            <a:r>
              <a:rPr lang="en-US" sz="2400" dirty="0" smtClean="0">
                <a:solidFill>
                  <a:srgbClr val="A6A6A6"/>
                </a:solidFill>
                <a:sym typeface="Wingdings"/>
              </a:rPr>
              <a:t></a:t>
            </a:r>
            <a:r>
              <a:rPr lang="en-US" sz="3200" dirty="0" smtClean="0">
                <a:solidFill>
                  <a:srgbClr val="A6A6A6"/>
                </a:solidFill>
                <a:sym typeface="Wingdings"/>
              </a:rPr>
              <a:t>2017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20" y="1305454"/>
            <a:ext cx="3166889" cy="36128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37" y="1009918"/>
            <a:ext cx="4537435" cy="4148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624" y="5143007"/>
            <a:ext cx="81769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 was the first </a:t>
            </a:r>
            <a:r>
              <a:rPr lang="en-US" dirty="0" err="1" smtClean="0"/>
              <a:t>ep</a:t>
            </a:r>
            <a:r>
              <a:rPr lang="en-US" dirty="0" smtClean="0"/>
              <a:t> collider. L = 1-4 10</a:t>
            </a:r>
            <a:r>
              <a:rPr lang="en-US" baseline="30000" dirty="0" smtClean="0"/>
              <a:t>31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with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=27 </a:t>
            </a:r>
            <a:r>
              <a:rPr lang="en-US" dirty="0" err="1" smtClean="0"/>
              <a:t>GeV</a:t>
            </a:r>
            <a:r>
              <a:rPr lang="en-US" dirty="0" smtClean="0"/>
              <a:t> and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=920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It discovered the non-saturating rise of sea and gluon densities towards low x, DGLAP, </a:t>
            </a:r>
          </a:p>
          <a:p>
            <a:r>
              <a:rPr lang="en-US" dirty="0" smtClean="0"/>
              <a:t>and no </a:t>
            </a:r>
            <a:r>
              <a:rPr lang="en-US" dirty="0" err="1" smtClean="0"/>
              <a:t>Leptoquarks</a:t>
            </a:r>
            <a:r>
              <a:rPr lang="en-US" dirty="0" smtClean="0"/>
              <a:t>. It observed 10% of diffractive events and NC/CC approaching 1.</a:t>
            </a:r>
          </a:p>
          <a:p>
            <a:r>
              <a:rPr lang="en-US" dirty="0" smtClean="0"/>
              <a:t>It has been essential for interpreting </a:t>
            </a:r>
            <a:r>
              <a:rPr lang="en-US" dirty="0" err="1" smtClean="0"/>
              <a:t>Tevatron</a:t>
            </a:r>
            <a:r>
              <a:rPr lang="en-US" dirty="0" smtClean="0"/>
              <a:t> (hi Et excess) and LHC (Higgs) results…</a:t>
            </a:r>
          </a:p>
        </p:txBody>
      </p:sp>
    </p:spTree>
    <p:extLst>
      <p:ext uri="{BB962C8B-B14F-4D97-AF65-F5344CB8AC3E}">
        <p14:creationId xmlns:p14="http://schemas.microsoft.com/office/powerpoint/2010/main" val="404782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281"/>
            <a:ext cx="7772400" cy="7137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VBF Higgs Production at the LH(e)C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81" y="1066080"/>
            <a:ext cx="2182888" cy="2584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75" y="1066081"/>
            <a:ext cx="2160943" cy="258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43" y="3881744"/>
            <a:ext cx="4502575" cy="2727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2724" y="21789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03568" y="161619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86864" y="135012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7227" y="2288074"/>
            <a:ext cx="144313" cy="202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9491" y="161619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3150" y="218706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2433" y="123468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873519" y="1204058"/>
            <a:ext cx="2958262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production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 comes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niquely from either CC or NC</a:t>
            </a:r>
          </a:p>
          <a:p>
            <a:endParaRPr lang="en-US" sz="1600" dirty="0"/>
          </a:p>
          <a:p>
            <a:r>
              <a:rPr lang="en-US" sz="1600" dirty="0" smtClean="0"/>
              <a:t>Cross section at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400" dirty="0" smtClean="0"/>
              <a:t>~</a:t>
            </a:r>
            <a:r>
              <a:rPr lang="en-US" sz="1600" dirty="0" smtClean="0"/>
              <a:t>200fb</a:t>
            </a:r>
          </a:p>
          <a:p>
            <a:r>
              <a:rPr lang="en-US" sz="1600" dirty="0" smtClean="0"/>
              <a:t>(about as at the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colliders).</a:t>
            </a:r>
          </a:p>
          <a:p>
            <a:endParaRPr lang="en-US" sz="1600" dirty="0"/>
          </a:p>
          <a:p>
            <a:r>
              <a:rPr lang="en-US" sz="1600" dirty="0" smtClean="0"/>
              <a:t>Pile-up in </a:t>
            </a:r>
            <a:r>
              <a:rPr lang="en-US" sz="1600" dirty="0" err="1" smtClean="0"/>
              <a:t>ep</a:t>
            </a:r>
            <a:r>
              <a:rPr lang="en-US" sz="1600" dirty="0" smtClean="0"/>
              <a:t> at 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is 0.1, 25ns</a:t>
            </a:r>
          </a:p>
          <a:p>
            <a:endParaRPr lang="en-US" sz="1600" dirty="0"/>
          </a:p>
          <a:p>
            <a:r>
              <a:rPr lang="en-US" sz="1600" dirty="0" smtClean="0"/>
              <a:t>Clean(</a:t>
            </a:r>
            <a:r>
              <a:rPr lang="en-US" sz="1600" dirty="0" err="1" smtClean="0"/>
              <a:t>er</a:t>
            </a:r>
            <a:r>
              <a:rPr lang="en-US" sz="1600" dirty="0" smtClean="0"/>
              <a:t>) bb final state, S/B ~ 1</a:t>
            </a:r>
          </a:p>
          <a:p>
            <a:endParaRPr lang="en-US" sz="1600" dirty="0"/>
          </a:p>
          <a:p>
            <a:r>
              <a:rPr lang="en-US" sz="1600" dirty="0"/>
              <a:t>e</a:t>
            </a:r>
            <a:r>
              <a:rPr lang="en-US" sz="1600" dirty="0" smtClean="0"/>
              <a:t>-h Cross Calibration </a:t>
            </a:r>
            <a:r>
              <a:rPr lang="en-US" sz="1600" dirty="0" smtClean="0">
                <a:sym typeface="Wingdings"/>
              </a:rPr>
              <a:t> Precision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3519" y="3990863"/>
            <a:ext cx="30111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Higgs production in </a:t>
            </a:r>
            <a:r>
              <a:rPr lang="en-US" sz="1600" dirty="0" err="1"/>
              <a:t>p</a:t>
            </a:r>
            <a:r>
              <a:rPr lang="en-US" sz="1600" dirty="0" err="1" smtClean="0"/>
              <a:t>p</a:t>
            </a:r>
            <a:r>
              <a:rPr lang="en-US" sz="1600" dirty="0" smtClean="0"/>
              <a:t> comes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redominantly from </a:t>
            </a:r>
            <a:r>
              <a:rPr lang="en-US" sz="1600" dirty="0" err="1" smtClean="0"/>
              <a:t>gg</a:t>
            </a:r>
            <a:r>
              <a:rPr lang="en-US" sz="1600" dirty="0" smtClean="0">
                <a:sym typeface="Wingdings"/>
              </a:rPr>
              <a:t> H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VBFC cross section about 200fb</a:t>
            </a:r>
          </a:p>
          <a:p>
            <a:r>
              <a:rPr lang="en-US" sz="1600" dirty="0" smtClean="0"/>
              <a:t>(about as at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).</a:t>
            </a:r>
          </a:p>
          <a:p>
            <a:endParaRPr lang="en-US" sz="1600" dirty="0"/>
          </a:p>
          <a:p>
            <a:r>
              <a:rPr lang="en-US" sz="1600" dirty="0" smtClean="0"/>
              <a:t>Pile-up in </a:t>
            </a:r>
            <a:r>
              <a:rPr lang="en-US" sz="1600" dirty="0" err="1"/>
              <a:t>p</a:t>
            </a:r>
            <a:r>
              <a:rPr lang="en-US" sz="1600" dirty="0" err="1" smtClean="0"/>
              <a:t>p</a:t>
            </a:r>
            <a:r>
              <a:rPr lang="en-US" sz="1600" dirty="0" smtClean="0"/>
              <a:t> at 5 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is 150, 25ns</a:t>
            </a:r>
          </a:p>
          <a:p>
            <a:endParaRPr lang="en-US" sz="1600" dirty="0" smtClean="0"/>
          </a:p>
          <a:p>
            <a:r>
              <a:rPr lang="en-US" sz="1600" dirty="0" smtClean="0"/>
              <a:t> S/B  very small for bb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5772500" y="1066081"/>
            <a:ext cx="3106970" cy="5542990"/>
          </a:xfrm>
          <a:prstGeom prst="rect">
            <a:avLst/>
          </a:prstGeom>
          <a:noFill/>
          <a:ln>
            <a:solidFill>
              <a:srgbClr val="E2B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1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0713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Higgs in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3200" dirty="0" err="1" smtClean="0">
                <a:solidFill>
                  <a:srgbClr val="000090"/>
                </a:solidFill>
                <a:sym typeface="Wingdings"/>
              </a:rPr>
              <a:t>νHX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87" y="1050550"/>
            <a:ext cx="5943913" cy="4497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681" y="5250102"/>
            <a:ext cx="816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This reconstructs 60% of H in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 with very comfortable S/B ~1 , in CC and NC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Enables BSM Higgs (tensor structure of HVV, CP, dark H?) and H-HH at FCC-he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O(1)% precision on H-bb couplings with small thy uncertainty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[high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crucial!]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Further decay channels will reflect branching ratio in their expected precision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764" y="2242022"/>
            <a:ext cx="206352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ep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νH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(bb)X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charged currents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σBR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~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fb</a:t>
            </a:r>
            <a:endParaRPr lang="en-US" baseline="30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μ=0.1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S/B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~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1-2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Cut based only</a:t>
            </a: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[LHC: VH - BDT’s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σ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(VH)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~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130fb 8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TeV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arXiv: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1409.6212]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5777" y="822338"/>
            <a:ext cx="550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Simulation of H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 bb Measurement at the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LHeC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, 100fb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81" y="170841"/>
            <a:ext cx="2390200" cy="132284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 rot="16200000">
            <a:off x="7458850" y="3621887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LHeC</a:t>
            </a:r>
            <a:r>
              <a:rPr lang="en-US" sz="1200" dirty="0" smtClean="0"/>
              <a:t> Higgs Group </a:t>
            </a:r>
            <a:r>
              <a:rPr lang="en-US" sz="1200" dirty="0" err="1" smtClean="0"/>
              <a:t>U.Klein</a:t>
            </a:r>
            <a:r>
              <a:rPr lang="en-US" sz="1200" dirty="0" smtClean="0"/>
              <a:t>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476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17" y="1571222"/>
            <a:ext cx="6297510" cy="4182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72436"/>
            <a:ext cx="2627197" cy="145401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933538" y="2873830"/>
            <a:ext cx="18646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Cross section</a:t>
            </a:r>
          </a:p>
          <a:p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t FCC-he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1pb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vHX</a:t>
            </a: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endParaRPr lang="en-US" dirty="0">
              <a:solidFill>
                <a:srgbClr val="00009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Luminosity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O(10</a:t>
            </a:r>
            <a:r>
              <a:rPr lang="en-US" baseline="30000" dirty="0" smtClean="0">
                <a:solidFill>
                  <a:srgbClr val="000090"/>
                </a:solidFill>
                <a:sym typeface="Wingdings"/>
              </a:rPr>
              <a:t>34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)  is</a:t>
            </a: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rucial for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H  HH [0.5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fb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]</a:t>
            </a: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a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nd rare H decays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8745" y="1698222"/>
            <a:ext cx="1262380" cy="3919681"/>
          </a:xfrm>
          <a:prstGeom prst="rect">
            <a:avLst/>
          </a:prstGeom>
          <a:solidFill>
            <a:srgbClr val="000090">
              <a:alpha val="7000"/>
            </a:srgb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7442" y="414295"/>
            <a:ext cx="65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Higgs Physics in DIS at the </a:t>
            </a:r>
            <a:r>
              <a:rPr lang="en-US" sz="2800" dirty="0" err="1" smtClean="0">
                <a:solidFill>
                  <a:srgbClr val="000090"/>
                </a:solidFill>
              </a:rPr>
              <a:t>LHeC</a:t>
            </a:r>
            <a:r>
              <a:rPr lang="en-US" sz="2800" dirty="0" smtClean="0">
                <a:solidFill>
                  <a:srgbClr val="000090"/>
                </a:solidFill>
              </a:rPr>
              <a:t> and FCC-he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375" y="6055344"/>
            <a:ext cx="7890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rates for 1ab</a:t>
            </a:r>
            <a:r>
              <a:rPr lang="en-US" baseline="30000" dirty="0" smtClean="0"/>
              <a:t>-1</a:t>
            </a:r>
            <a:r>
              <a:rPr lang="en-US" dirty="0" smtClean="0"/>
              <a:t>. Note the </a:t>
            </a:r>
            <a:r>
              <a:rPr lang="en-US" dirty="0" err="1" smtClean="0"/>
              <a:t>LHeC</a:t>
            </a:r>
            <a:r>
              <a:rPr lang="en-US" dirty="0" smtClean="0"/>
              <a:t> WW-H cross section is as large as the Z*</a:t>
            </a:r>
            <a:r>
              <a:rPr lang="en-US" dirty="0" smtClean="0">
                <a:sym typeface="Wingdings"/>
              </a:rPr>
              <a:t> ZH</a:t>
            </a:r>
          </a:p>
          <a:p>
            <a:r>
              <a:rPr lang="en-US" dirty="0" smtClean="0">
                <a:sym typeface="Wingdings"/>
              </a:rPr>
              <a:t>cross section at the ILC or FCC- or CEPC, but it is much larger at the FCC-he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221"/>
            <a:ext cx="7772400" cy="6238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HH </a:t>
            </a:r>
            <a:r>
              <a:rPr lang="en-US" sz="3200" b="1" dirty="0" smtClean="0">
                <a:sym typeface="Wingdings"/>
              </a:rPr>
              <a:t>and</a:t>
            </a:r>
            <a:r>
              <a:rPr lang="en-US" sz="32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3200" b="1" dirty="0" err="1" smtClean="0">
                <a:solidFill>
                  <a:srgbClr val="000090"/>
                </a:solidFill>
                <a:sym typeface="Wingdings"/>
              </a:rPr>
              <a:t>tHt</a:t>
            </a:r>
            <a:r>
              <a:rPr lang="en-US" sz="32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3200" b="1" dirty="0" smtClean="0">
                <a:sym typeface="Wingdings"/>
              </a:rPr>
              <a:t>in </a:t>
            </a:r>
            <a:r>
              <a:rPr lang="en-US" sz="3200" b="1" dirty="0" err="1" smtClean="0">
                <a:sym typeface="Wingdings"/>
              </a:rPr>
              <a:t>ep</a:t>
            </a:r>
            <a:endParaRPr lang="en-US" sz="3200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4" y="1407137"/>
            <a:ext cx="2597624" cy="2307013"/>
          </a:xfrm>
          <a:prstGeom prst="rect">
            <a:avLst/>
          </a:prstGeom>
          <a:noFill/>
          <a:ln w="22225" cap="flat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7" y="4303776"/>
            <a:ext cx="4980719" cy="13491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88625" y="6003005"/>
            <a:ext cx="471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Polarisation</a:t>
            </a:r>
            <a:r>
              <a:rPr lang="en-US" dirty="0" smtClean="0"/>
              <a:t>, max </a:t>
            </a:r>
            <a:r>
              <a:rPr lang="en-US" dirty="0" err="1" smtClean="0"/>
              <a:t>lumi</a:t>
            </a:r>
            <a:r>
              <a:rPr lang="en-US" dirty="0" smtClean="0"/>
              <a:t>, tuning cuts,  bb and WW</a:t>
            </a:r>
            <a:r>
              <a:rPr lang="en-US" baseline="30000" dirty="0" smtClean="0"/>
              <a:t>  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ecays may provide O(10%) precision - tentative</a:t>
            </a:r>
            <a:endParaRPr lang="en-US" dirty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4"/>
          <a:srcRect l="-3758" r="-3758"/>
          <a:stretch>
            <a:fillRect/>
          </a:stretch>
        </p:blipFill>
        <p:spPr>
          <a:xfrm>
            <a:off x="4945857" y="1148792"/>
            <a:ext cx="3708692" cy="2416019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Rectangle 7"/>
          <p:cNvSpPr/>
          <p:nvPr/>
        </p:nvSpPr>
        <p:spPr>
          <a:xfrm>
            <a:off x="5737442" y="3564811"/>
            <a:ext cx="27207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/>
              <a:t>FCC-he </a:t>
            </a:r>
            <a:r>
              <a:rPr lang="en-US" sz="1600" u="sng" dirty="0" err="1"/>
              <a:t>unpolarised</a:t>
            </a:r>
            <a:endParaRPr lang="en-US" sz="1600" u="sng" dirty="0"/>
          </a:p>
          <a:p>
            <a:r>
              <a:rPr lang="en-US" sz="1600" u="sng" dirty="0"/>
              <a:t>Cross section at 3.5 </a:t>
            </a:r>
            <a:r>
              <a:rPr lang="en-US" sz="1600" u="sng" dirty="0" err="1"/>
              <a:t>TeV</a:t>
            </a:r>
            <a:r>
              <a:rPr lang="en-US" sz="1600" u="sng" dirty="0"/>
              <a:t>:</a:t>
            </a:r>
          </a:p>
          <a:p>
            <a:endParaRPr lang="en-US" sz="1600" dirty="0"/>
          </a:p>
          <a:p>
            <a:r>
              <a:rPr lang="en-US" sz="1600" dirty="0"/>
              <a:t>total : 0.7 </a:t>
            </a:r>
            <a:r>
              <a:rPr lang="en-US" sz="1600" dirty="0" err="1"/>
              <a:t>fb</a:t>
            </a:r>
            <a:endParaRPr lang="en-US" sz="1600" dirty="0"/>
          </a:p>
          <a:p>
            <a:r>
              <a:rPr lang="en-US" sz="1600" dirty="0" err="1"/>
              <a:t>fiducial</a:t>
            </a:r>
            <a:r>
              <a:rPr lang="en-US" sz="1600" dirty="0"/>
              <a:t> : 0.2 </a:t>
            </a:r>
            <a:r>
              <a:rPr lang="en-US" sz="1600" dirty="0" err="1"/>
              <a:t>fb</a:t>
            </a:r>
            <a:endParaRPr lang="en-US" sz="1600" dirty="0"/>
          </a:p>
          <a:p>
            <a:r>
              <a:rPr lang="en-US" sz="1600" dirty="0"/>
              <a:t>using  </a:t>
            </a:r>
            <a:r>
              <a:rPr lang="en-US" sz="1600" dirty="0" err="1"/>
              <a:t>pt</a:t>
            </a:r>
            <a:r>
              <a:rPr lang="en-US" sz="1600" dirty="0"/>
              <a:t>(</a:t>
            </a:r>
            <a:r>
              <a:rPr lang="en-US" sz="1600" dirty="0" err="1"/>
              <a:t>b,j</a:t>
            </a:r>
            <a:r>
              <a:rPr lang="en-US" sz="1600" dirty="0"/>
              <a:t>)&gt;20 </a:t>
            </a:r>
            <a:r>
              <a:rPr lang="en-US" sz="1600" dirty="0" err="1"/>
              <a:t>GeV</a:t>
            </a:r>
            <a:endParaRPr lang="en-US" sz="1600" dirty="0"/>
          </a:p>
          <a:p>
            <a:r>
              <a:rPr lang="en-US" sz="1600" dirty="0"/>
              <a:t>ΔR(</a:t>
            </a:r>
            <a:r>
              <a:rPr lang="en-US" sz="1600" dirty="0" err="1"/>
              <a:t>j.b</a:t>
            </a:r>
            <a:r>
              <a:rPr lang="en-US" sz="1600" dirty="0"/>
              <a:t>)&gt;0.4</a:t>
            </a:r>
          </a:p>
          <a:p>
            <a:r>
              <a:rPr lang="en-US" sz="1600" dirty="0" err="1"/>
              <a:t>η</a:t>
            </a:r>
            <a:r>
              <a:rPr lang="en-US" sz="1600" dirty="0"/>
              <a:t>(j) &lt;5</a:t>
            </a:r>
          </a:p>
          <a:p>
            <a:r>
              <a:rPr lang="en-US" sz="1600" dirty="0" err="1"/>
              <a:t>η</a:t>
            </a:r>
            <a:r>
              <a:rPr lang="en-US" sz="1600" dirty="0"/>
              <a:t>(b) &lt;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0987" y="2424291"/>
            <a:ext cx="1068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Tentative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1600" y="5873135"/>
            <a:ext cx="339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 time for reliable result</a:t>
            </a:r>
          </a:p>
          <a:p>
            <a:r>
              <a:rPr lang="en-US" dirty="0" smtClean="0"/>
              <a:t>(detector, analysis, backgrounds..)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6132" y="6545297"/>
            <a:ext cx="3736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Uta</a:t>
            </a:r>
            <a:r>
              <a:rPr lang="en-US" sz="1400" dirty="0" smtClean="0"/>
              <a:t> Klein, Masahiro </a:t>
            </a:r>
            <a:r>
              <a:rPr lang="en-US" sz="1400" dirty="0" err="1" smtClean="0"/>
              <a:t>Khuze</a:t>
            </a:r>
            <a:r>
              <a:rPr lang="en-US" sz="1400" dirty="0" smtClean="0"/>
              <a:t>, Bruce </a:t>
            </a:r>
            <a:r>
              <a:rPr lang="en-US" sz="1400" dirty="0" err="1" smtClean="0"/>
              <a:t>Mellado</a:t>
            </a:r>
            <a:r>
              <a:rPr lang="en-US" sz="1400" dirty="0" smtClean="0"/>
              <a:t>  et 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54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3.Preparations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0881" y="1364150"/>
            <a:ext cx="3952374" cy="4801315"/>
          </a:xfrm>
          <a:prstGeom prst="rect">
            <a:avLst/>
          </a:prstGeom>
          <a:solidFill>
            <a:srgbClr val="E1CA5B">
              <a:alpha val="2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ERL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SCRF 802 MHz and Test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Synchronous high luminosity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Cost and Size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Interaction region (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and FCC-he)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Detector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Extension to FCC-he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(no time for any detail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See also CDR of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published in 2012)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968" y="6303323"/>
            <a:ext cx="91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Goals: </a:t>
            </a:r>
            <a:r>
              <a:rPr lang="en-US" dirty="0" err="1" smtClean="0"/>
              <a:t>Testfacility</a:t>
            </a:r>
            <a:r>
              <a:rPr lang="en-US" dirty="0" smtClean="0"/>
              <a:t> design by end of 2015, Update of Physics and Detector </a:t>
            </a:r>
            <a:r>
              <a:rPr lang="en-US" dirty="0" err="1" smtClean="0"/>
              <a:t>vs</a:t>
            </a:r>
            <a:r>
              <a:rPr lang="en-US" dirty="0" smtClean="0"/>
              <a:t> LHC, FCC-he (</a:t>
            </a:r>
            <a:r>
              <a:rPr lang="en-US" dirty="0" err="1" smtClean="0"/>
              <a:t>hh,ee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34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9" y="1276864"/>
            <a:ext cx="6777054" cy="4339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753" y="5813328"/>
            <a:ext cx="8557564" cy="646331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electron beam energy, L= 10</a:t>
            </a:r>
            <a:r>
              <a:rPr lang="en-US" b="1" baseline="30000" dirty="0" smtClean="0"/>
              <a:t>33 </a:t>
            </a:r>
            <a:r>
              <a:rPr lang="en-US" b="1" dirty="0" smtClean="0"/>
              <a:t>cm</a:t>
            </a:r>
            <a:r>
              <a:rPr lang="en-US" b="1" baseline="30000" dirty="0" smtClean="0"/>
              <a:t>-2</a:t>
            </a:r>
            <a:r>
              <a:rPr lang="en-US" b="1" dirty="0" smtClean="0"/>
              <a:t>s</a:t>
            </a:r>
            <a:r>
              <a:rPr lang="en-US" b="1" baseline="30000" dirty="0" smtClean="0"/>
              <a:t>-1</a:t>
            </a:r>
            <a:r>
              <a:rPr lang="en-US" b="1" dirty="0" smtClean="0"/>
              <a:t>, √s=1.3 </a:t>
            </a:r>
            <a:r>
              <a:rPr lang="en-US" b="1" dirty="0" err="1" smtClean="0"/>
              <a:t>TeV</a:t>
            </a:r>
            <a:r>
              <a:rPr lang="en-US" b="1" dirty="0" smtClean="0"/>
              <a:t>: Q</a:t>
            </a:r>
            <a:r>
              <a:rPr lang="en-US" b="1" baseline="30000" dirty="0" smtClean="0"/>
              <a:t>2</a:t>
            </a:r>
            <a:r>
              <a:rPr lang="en-US" b="1" baseline="-25000" dirty="0" smtClean="0"/>
              <a:t>max</a:t>
            </a:r>
            <a:r>
              <a:rPr lang="en-US" b="1" dirty="0" smtClean="0"/>
              <a:t>= 10</a:t>
            </a:r>
            <a:r>
              <a:rPr lang="en-US" b="1" baseline="30000" dirty="0" smtClean="0"/>
              <a:t>6</a:t>
            </a:r>
            <a:r>
              <a:rPr lang="en-US" b="1" dirty="0" smtClean="0"/>
              <a:t> GeV</a:t>
            </a:r>
            <a:r>
              <a:rPr lang="en-US" b="1" baseline="30000" dirty="0" smtClean="0"/>
              <a:t>2</a:t>
            </a:r>
            <a:r>
              <a:rPr lang="en-US" b="1" dirty="0" smtClean="0"/>
              <a:t>, 10</a:t>
            </a:r>
            <a:r>
              <a:rPr lang="en-US" b="1" baseline="30000" dirty="0" smtClean="0"/>
              <a:t>-6</a:t>
            </a:r>
            <a:r>
              <a:rPr lang="en-US" b="1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</a:t>
            </a:r>
            <a:r>
              <a:rPr lang="en-US" sz="1400" dirty="0" smtClean="0"/>
              <a:t>*</a:t>
            </a:r>
            <a:r>
              <a:rPr lang="en-US" dirty="0" smtClean="0"/>
              <a:t>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ERL,  &lt; 100MW, 1/3 LHC)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0381" y="353132"/>
            <a:ext cx="770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Hadron Electron Collider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for synchronous </a:t>
            </a:r>
            <a:r>
              <a:rPr lang="en-US" b="1" dirty="0" err="1" smtClean="0">
                <a:solidFill>
                  <a:srgbClr val="008000"/>
                </a:solidFill>
              </a:rPr>
              <a:t>ep</a:t>
            </a:r>
            <a:r>
              <a:rPr lang="en-US" b="1" dirty="0" smtClean="0">
                <a:solidFill>
                  <a:srgbClr val="008000"/>
                </a:solidFill>
              </a:rPr>
              <a:t> and </a:t>
            </a:r>
            <a:r>
              <a:rPr lang="en-US" b="1" dirty="0" err="1" smtClean="0">
                <a:solidFill>
                  <a:srgbClr val="008000"/>
                </a:solidFill>
              </a:rPr>
              <a:t>pp</a:t>
            </a:r>
            <a:r>
              <a:rPr lang="en-US" b="1" dirty="0" smtClean="0">
                <a:solidFill>
                  <a:srgbClr val="008000"/>
                </a:solidFill>
              </a:rPr>
              <a:t> OP @ LHC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3399" y="4484454"/>
            <a:ext cx="1178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LR option</a:t>
            </a:r>
          </a:p>
          <a:p>
            <a:r>
              <a:rPr lang="en-US" dirty="0"/>
              <a:t>f</a:t>
            </a:r>
            <a:r>
              <a:rPr lang="en-US" dirty="0" smtClean="0"/>
              <a:t>rom CDR</a:t>
            </a:r>
          </a:p>
          <a:p>
            <a:r>
              <a:rPr lang="en-US" dirty="0" smtClean="0"/>
              <a:t>1206.2913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SCRF and LTFC</a:t>
            </a:r>
            <a:br>
              <a:rPr lang="en-US" sz="3200" dirty="0" smtClean="0">
                <a:solidFill>
                  <a:srgbClr val="000090"/>
                </a:solidFill>
              </a:rPr>
            </a:br>
            <a:r>
              <a:rPr lang="en-US" sz="2200" dirty="0">
                <a:solidFill>
                  <a:srgbClr val="000090"/>
                </a:solidFill>
              </a:rPr>
              <a:t>S</a:t>
            </a:r>
            <a:r>
              <a:rPr lang="en-US" sz="2200" dirty="0" smtClean="0">
                <a:solidFill>
                  <a:srgbClr val="000090"/>
                </a:solidFill>
              </a:rPr>
              <a:t>uperconducting RF and ERL Test Facility Design at CERN</a:t>
            </a:r>
            <a:endParaRPr lang="en-US" sz="2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2008" y="17503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8" y="3821846"/>
            <a:ext cx="7117678" cy="2280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7" y="1419761"/>
            <a:ext cx="3054878" cy="1453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86422" y="6430913"/>
            <a:ext cx="292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Bogazc</a:t>
            </a:r>
            <a:r>
              <a:rPr lang="en-US" sz="1400" dirty="0" smtClean="0"/>
              <a:t>, </a:t>
            </a:r>
            <a:r>
              <a:rPr lang="en-US" sz="1400" dirty="0" err="1" smtClean="0"/>
              <a:t>A.Valloni</a:t>
            </a:r>
            <a:r>
              <a:rPr lang="en-US" sz="1400" dirty="0" smtClean="0"/>
              <a:t>, </a:t>
            </a:r>
            <a:r>
              <a:rPr lang="en-US" sz="1400" dirty="0" err="1" smtClean="0"/>
              <a:t>A.Milanese</a:t>
            </a:r>
            <a:r>
              <a:rPr lang="en-US" sz="1400" dirty="0" smtClean="0"/>
              <a:t> et al.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9245" y="2978160"/>
            <a:ext cx="3513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R.Calaga</a:t>
            </a:r>
            <a:r>
              <a:rPr lang="en-US" sz="1400" dirty="0" smtClean="0"/>
              <a:t>, </a:t>
            </a:r>
            <a:r>
              <a:rPr lang="en-US" sz="1400" dirty="0" err="1" smtClean="0"/>
              <a:t>A.Hutton</a:t>
            </a:r>
            <a:r>
              <a:rPr lang="en-US" sz="1400" dirty="0" smtClean="0"/>
              <a:t>, B. </a:t>
            </a:r>
            <a:r>
              <a:rPr lang="en-US" sz="1400" dirty="0" err="1" smtClean="0"/>
              <a:t>Rimmer</a:t>
            </a:r>
            <a:r>
              <a:rPr lang="en-US" sz="1400" dirty="0" smtClean="0"/>
              <a:t>, </a:t>
            </a:r>
            <a:r>
              <a:rPr lang="en-US" sz="1400" dirty="0" err="1" smtClean="0"/>
              <a:t>E.Jensen</a:t>
            </a:r>
            <a:r>
              <a:rPr lang="en-US" sz="1400" dirty="0"/>
              <a:t> </a:t>
            </a:r>
            <a:r>
              <a:rPr lang="en-US" sz="1400" dirty="0" smtClean="0"/>
              <a:t>et al.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83032" y="2872927"/>
            <a:ext cx="365175" cy="1200826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10843" y="1242720"/>
            <a:ext cx="449226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Frequency 802 MHz</a:t>
            </a:r>
          </a:p>
          <a:p>
            <a:r>
              <a:rPr lang="en-US" dirty="0" smtClean="0"/>
              <a:t>Design and built of 2 Modules (</a:t>
            </a:r>
            <a:r>
              <a:rPr lang="en-US" dirty="0" err="1" smtClean="0"/>
              <a:t>CERN+Jlab</a:t>
            </a:r>
            <a:r>
              <a:rPr lang="en-US" dirty="0"/>
              <a:t>+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Conceptual Design of the LTFC – end of 2015:</a:t>
            </a:r>
          </a:p>
          <a:p>
            <a:r>
              <a:rPr lang="en-US" dirty="0" smtClean="0"/>
              <a:t>SCRF under beam conditions, applications,</a:t>
            </a:r>
          </a:p>
          <a:p>
            <a:r>
              <a:rPr lang="en-US" dirty="0"/>
              <a:t>h</a:t>
            </a:r>
            <a:r>
              <a:rPr lang="en-US" dirty="0" smtClean="0"/>
              <a:t>igh quality, high current, </a:t>
            </a:r>
            <a:r>
              <a:rPr lang="en-US" dirty="0" err="1" smtClean="0"/>
              <a:t>multipass</a:t>
            </a:r>
            <a:r>
              <a:rPr lang="en-US" dirty="0" smtClean="0"/>
              <a:t>, ERL</a:t>
            </a:r>
          </a:p>
          <a:p>
            <a:endParaRPr lang="en-US" dirty="0" smtClean="0"/>
          </a:p>
          <a:p>
            <a:r>
              <a:rPr lang="en-US" dirty="0" smtClean="0"/>
              <a:t>Interest for participation expressed by</a:t>
            </a:r>
          </a:p>
          <a:p>
            <a:r>
              <a:rPr lang="en-US" dirty="0" smtClean="0"/>
              <a:t>BINP, BNL, CORNELL, </a:t>
            </a:r>
            <a:r>
              <a:rPr lang="en-US" dirty="0" err="1" smtClean="0"/>
              <a:t>IHEPBj</a:t>
            </a:r>
            <a:r>
              <a:rPr lang="en-US" dirty="0" smtClean="0"/>
              <a:t>, JLAB 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625" y="654009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102139"/>
            <a:ext cx="792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Arc optics,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Multipass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optics, Lattice, Magnet specification, … first passes done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5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281"/>
            <a:ext cx="7772400" cy="58883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Areas of Study Post-CDR </a:t>
            </a:r>
            <a:r>
              <a:rPr lang="en-US" sz="2800" baseline="30000" dirty="0" smtClean="0">
                <a:solidFill>
                  <a:srgbClr val="008000"/>
                </a:solidFill>
              </a:rPr>
              <a:t>*)</a:t>
            </a:r>
            <a:endParaRPr lang="en-US" sz="2800" baseline="300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858" y="6041556"/>
            <a:ext cx="7929625" cy="5232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 Recent presentations by </a:t>
            </a:r>
            <a:r>
              <a:rPr lang="en-US" sz="1400" dirty="0" err="1" smtClean="0"/>
              <a:t>A.Bogacz</a:t>
            </a:r>
            <a:r>
              <a:rPr lang="en-US" sz="1400" dirty="0" smtClean="0"/>
              <a:t>, </a:t>
            </a:r>
            <a:r>
              <a:rPr lang="en-US" sz="1400" dirty="0" err="1" smtClean="0"/>
              <a:t>O.Bruening</a:t>
            </a:r>
            <a:r>
              <a:rPr lang="en-US" sz="1400" dirty="0" smtClean="0"/>
              <a:t>, </a:t>
            </a:r>
            <a:r>
              <a:rPr lang="en-US" sz="1400" dirty="0" err="1" smtClean="0"/>
              <a:t>E.Cruz</a:t>
            </a:r>
            <a:r>
              <a:rPr lang="en-US" sz="1400" dirty="0" smtClean="0"/>
              <a:t>,  </a:t>
            </a:r>
            <a:r>
              <a:rPr lang="en-US" sz="1400" dirty="0" err="1" smtClean="0"/>
              <a:t>E.Jensen</a:t>
            </a:r>
            <a:r>
              <a:rPr lang="en-US" sz="1400" dirty="0" smtClean="0"/>
              <a:t>, </a:t>
            </a:r>
            <a:r>
              <a:rPr lang="en-US" sz="1400" dirty="0" err="1" smtClean="0"/>
              <a:t>D.Schulte</a:t>
            </a:r>
            <a:r>
              <a:rPr lang="en-US" sz="1400" dirty="0" smtClean="0"/>
              <a:t>, </a:t>
            </a:r>
            <a:r>
              <a:rPr lang="en-US" sz="1400" dirty="0" err="1" smtClean="0"/>
              <a:t>A.Valloni</a:t>
            </a:r>
            <a:r>
              <a:rPr lang="en-US" sz="1400" dirty="0" smtClean="0"/>
              <a:t> – see Webpage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ork by </a:t>
            </a:r>
            <a:r>
              <a:rPr lang="en-US" sz="1400" dirty="0" err="1" smtClean="0"/>
              <a:t>E.Cruz</a:t>
            </a:r>
            <a:r>
              <a:rPr lang="en-US" sz="1400" dirty="0" smtClean="0"/>
              <a:t>, </a:t>
            </a:r>
            <a:r>
              <a:rPr lang="en-US" sz="1400" dirty="0" err="1" smtClean="0"/>
              <a:t>M.Korostelev</a:t>
            </a:r>
            <a:r>
              <a:rPr lang="en-US" sz="1400" dirty="0" smtClean="0"/>
              <a:t>, </a:t>
            </a:r>
            <a:r>
              <a:rPr lang="en-US" sz="1400" dirty="0" err="1" smtClean="0"/>
              <a:t>E.Nissen</a:t>
            </a:r>
            <a:r>
              <a:rPr lang="en-US" sz="1400" dirty="0" smtClean="0"/>
              <a:t>, </a:t>
            </a:r>
            <a:r>
              <a:rPr lang="en-US" sz="1400" dirty="0" err="1" smtClean="0"/>
              <a:t>J.Osborne</a:t>
            </a:r>
            <a:r>
              <a:rPr lang="en-US" sz="1400" dirty="0" smtClean="0"/>
              <a:t>, </a:t>
            </a:r>
            <a:r>
              <a:rPr lang="en-US" sz="1400" dirty="0" err="1" smtClean="0"/>
              <a:t>D.Pellegrini</a:t>
            </a:r>
            <a:r>
              <a:rPr lang="en-US" sz="1400" dirty="0" smtClean="0"/>
              <a:t>, </a:t>
            </a:r>
            <a:r>
              <a:rPr lang="en-US" sz="1400" dirty="0" err="1" smtClean="0"/>
              <a:t>A.Letina</a:t>
            </a:r>
            <a:r>
              <a:rPr lang="en-US" sz="1400" dirty="0" smtClean="0"/>
              <a:t>, </a:t>
            </a:r>
            <a:r>
              <a:rPr lang="en-US" sz="1400" dirty="0" err="1" smtClean="0"/>
              <a:t>A.Milanese</a:t>
            </a:r>
            <a:r>
              <a:rPr lang="en-US" sz="1400" dirty="0" smtClean="0"/>
              <a:t>, </a:t>
            </a:r>
            <a:r>
              <a:rPr lang="en-US" sz="1400" dirty="0" err="1" smtClean="0"/>
              <a:t>A.Valloni</a:t>
            </a:r>
            <a:r>
              <a:rPr lang="en-US" sz="1400" dirty="0" smtClean="0"/>
              <a:t> and others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41615" y="1267476"/>
            <a:ext cx="7010791" cy="4801315"/>
          </a:xfrm>
          <a:prstGeom prst="rect">
            <a:avLst/>
          </a:prstGeom>
          <a:solidFill>
            <a:srgbClr val="CCFFCC">
              <a:alpha val="2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Choice of RF Frequency – 802 MHz</a:t>
            </a:r>
          </a:p>
          <a:p>
            <a:r>
              <a:rPr lang="en-US" dirty="0" err="1" smtClean="0"/>
              <a:t>Optimisation</a:t>
            </a:r>
            <a:r>
              <a:rPr lang="en-US" dirty="0" smtClean="0"/>
              <a:t> of IR Design [L*(e) &lt; L*(p), inner triplet half? </a:t>
            </a:r>
            <a:r>
              <a:rPr lang="en-US" dirty="0"/>
              <a:t>q</a:t>
            </a:r>
            <a:r>
              <a:rPr lang="en-US" dirty="0" smtClean="0"/>
              <a:t>uad…]</a:t>
            </a:r>
          </a:p>
          <a:p>
            <a:r>
              <a:rPr lang="en-US" dirty="0" smtClean="0"/>
              <a:t>Integration of p optics into HL-LHC</a:t>
            </a:r>
          </a:p>
          <a:p>
            <a:r>
              <a:rPr lang="en-US" dirty="0" smtClean="0"/>
              <a:t>Integration of e optics into HL-LHC</a:t>
            </a:r>
          </a:p>
          <a:p>
            <a:r>
              <a:rPr lang="en-US" dirty="0" smtClean="0"/>
              <a:t>Beam-beam effects (phase space deformation)</a:t>
            </a:r>
          </a:p>
          <a:p>
            <a:r>
              <a:rPr lang="en-US" dirty="0" smtClean="0"/>
              <a:t>Multi-bunch beam break up</a:t>
            </a:r>
          </a:p>
          <a:p>
            <a:r>
              <a:rPr lang="en-US" dirty="0"/>
              <a:t>W</a:t>
            </a:r>
            <a:r>
              <a:rPr lang="en-US" dirty="0" smtClean="0"/>
              <a:t>akefield effects on multi-bunch instability at IP</a:t>
            </a:r>
          </a:p>
          <a:p>
            <a:r>
              <a:rPr lang="en-US" dirty="0" err="1" smtClean="0"/>
              <a:t>Emittance</a:t>
            </a:r>
            <a:r>
              <a:rPr lang="en-US" dirty="0" smtClean="0"/>
              <a:t> growth</a:t>
            </a:r>
          </a:p>
          <a:p>
            <a:r>
              <a:rPr lang="en-US" dirty="0" smtClean="0"/>
              <a:t>Coherent synchrotron radiation</a:t>
            </a:r>
          </a:p>
          <a:p>
            <a:r>
              <a:rPr lang="en-US" dirty="0" smtClean="0"/>
              <a:t>Fast beam-ion instability (1/3 gap compensated by 1.3 from pinch effect) </a:t>
            </a:r>
          </a:p>
          <a:p>
            <a:r>
              <a:rPr lang="en-US" dirty="0" smtClean="0"/>
              <a:t>Arc optics   FODO </a:t>
            </a:r>
            <a:r>
              <a:rPr lang="en-US" dirty="0" err="1" smtClean="0"/>
              <a:t>vs</a:t>
            </a:r>
            <a:r>
              <a:rPr lang="en-US" dirty="0" smtClean="0"/>
              <a:t> FMC (flexible momentum compaction)</a:t>
            </a:r>
          </a:p>
          <a:p>
            <a:r>
              <a:rPr lang="en-US" dirty="0" smtClean="0"/>
              <a:t>Lattice design</a:t>
            </a:r>
          </a:p>
          <a:p>
            <a:r>
              <a:rPr lang="en-US" dirty="0" smtClean="0"/>
              <a:t>Spreader and combiner</a:t>
            </a:r>
          </a:p>
          <a:p>
            <a:r>
              <a:rPr lang="en-US" dirty="0" smtClean="0"/>
              <a:t>Civil engineering</a:t>
            </a:r>
          </a:p>
          <a:p>
            <a:r>
              <a:rPr lang="en-US" dirty="0" smtClean="0"/>
              <a:t>…</a:t>
            </a:r>
          </a:p>
          <a:p>
            <a:r>
              <a:rPr lang="en-US" b="1" dirty="0" smtClean="0"/>
              <a:t>So far no showstopper found for O(10</a:t>
            </a:r>
            <a:r>
              <a:rPr lang="en-US" b="1" baseline="30000" dirty="0" smtClean="0"/>
              <a:t>34</a:t>
            </a:r>
            <a:r>
              <a:rPr lang="en-US" b="1" dirty="0" smtClean="0"/>
              <a:t>)cm</a:t>
            </a:r>
            <a:r>
              <a:rPr lang="en-US" b="1" baseline="30000" dirty="0" smtClean="0"/>
              <a:t>-2 </a:t>
            </a:r>
            <a:r>
              <a:rPr lang="en-US" b="1" dirty="0" smtClean="0"/>
              <a:t>s</a:t>
            </a:r>
            <a:r>
              <a:rPr lang="en-US" b="1" baseline="30000" dirty="0" smtClean="0"/>
              <a:t>-1</a:t>
            </a:r>
            <a:r>
              <a:rPr lang="en-US" b="1" dirty="0" smtClean="0"/>
              <a:t>:  it requires</a:t>
            </a:r>
          </a:p>
          <a:p>
            <a:r>
              <a:rPr lang="en-US" b="1" dirty="0" smtClean="0"/>
              <a:t>further serious study and the development of SCRF within a </a:t>
            </a:r>
            <a:r>
              <a:rPr lang="en-US" b="1" dirty="0" err="1" smtClean="0"/>
              <a:t>Testfacility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50333" y="804335"/>
            <a:ext cx="84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 realistic with dedicated or new tools and evaluation of high luminosity prospect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423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backup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2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489" y="130760"/>
            <a:ext cx="2249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Civil Engineering</a:t>
            </a:r>
          </a:p>
          <a:p>
            <a:r>
              <a:rPr lang="en-US" sz="2400" dirty="0" smtClean="0"/>
              <a:t>Footprint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57" y="315485"/>
            <a:ext cx="5521523" cy="159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1745" y="779673"/>
            <a:ext cx="173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7 years for 9km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Civil Engineering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977" y="2202069"/>
            <a:ext cx="3328103" cy="2846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89677" y="4735332"/>
            <a:ext cx="72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MK 6/14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4625" y="660281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9556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28" y="982380"/>
            <a:ext cx="4467411" cy="319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36" y="4532767"/>
            <a:ext cx="7845615" cy="1578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412" y="227491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 (CDR)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7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09208" y="6080339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 (ERL)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* 50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824" y="259556"/>
            <a:ext cx="867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Interaction Regions for </a:t>
            </a:r>
            <a:r>
              <a:rPr lang="en-US" sz="2800" dirty="0" err="1" smtClean="0"/>
              <a:t>ep</a:t>
            </a:r>
            <a:r>
              <a:rPr lang="en-US" sz="2800" dirty="0" smtClean="0"/>
              <a:t> with Synchronous </a:t>
            </a:r>
            <a:r>
              <a:rPr lang="en-US" sz="2800" dirty="0" err="1" smtClean="0"/>
              <a:t>pp</a:t>
            </a:r>
            <a:r>
              <a:rPr lang="en-US" sz="2800" dirty="0" smtClean="0"/>
              <a:t> Operation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96" y="1093684"/>
            <a:ext cx="1754266" cy="16213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317901">
            <a:off x="6140828" y="3406585"/>
            <a:ext cx="1727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Non colliding p beam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789" y="2847930"/>
            <a:ext cx="27391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Likely one IR.</a:t>
            </a:r>
          </a:p>
          <a:p>
            <a:r>
              <a:rPr lang="en-US" dirty="0" smtClean="0"/>
              <a:t>Matching e and p beams</a:t>
            </a:r>
          </a:p>
          <a:p>
            <a:r>
              <a:rPr lang="en-US" dirty="0" smtClean="0"/>
              <a:t>Limit synchrotron radiation</a:t>
            </a:r>
          </a:p>
          <a:p>
            <a:r>
              <a:rPr lang="en-US" dirty="0" smtClean="0"/>
              <a:t>Design of inner magnets</a:t>
            </a:r>
          </a:p>
          <a:p>
            <a:r>
              <a:rPr lang="en-US" dirty="0" smtClean="0"/>
              <a:t>Beam-beam effects ….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2881" y="6272798"/>
            <a:ext cx="6209690" cy="369332"/>
          </a:xfrm>
          <a:prstGeom prst="rect">
            <a:avLst/>
          </a:prstGeom>
          <a:solidFill>
            <a:srgbClr val="FF85F0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Tentative: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p</a:t>
            </a:r>
            <a:r>
              <a:rPr lang="en-US" dirty="0" smtClean="0"/>
              <a:t>=2μm, β*=20cm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=3μm ≈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 matched! </a:t>
            </a:r>
            <a:r>
              <a:rPr lang="el-GR" dirty="0" smtClean="0">
                <a:sym typeface="Wingdings"/>
              </a:rPr>
              <a:t>ε</a:t>
            </a:r>
            <a:r>
              <a:rPr lang="en-US" baseline="-25000" dirty="0" smtClean="0">
                <a:sym typeface="Wingdings"/>
              </a:rPr>
              <a:t>e</a:t>
            </a:r>
            <a:r>
              <a:rPr lang="en-US" dirty="0" smtClean="0">
                <a:sym typeface="Wingdings"/>
              </a:rPr>
              <a:t>=5μm 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7736237" y="4220154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Rogelio Tomas, Max Klein, ICHEP14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948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67" y="803813"/>
            <a:ext cx="6224181" cy="5833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4751" y="4925457"/>
            <a:ext cx="1386016" cy="1384995"/>
          </a:xfrm>
          <a:prstGeom prst="rect">
            <a:avLst/>
          </a:prstGeom>
          <a:solidFill>
            <a:srgbClr val="008000">
              <a:alpha val="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CERN Courier</a:t>
            </a:r>
          </a:p>
          <a:p>
            <a:r>
              <a:rPr lang="en-US" sz="1200" dirty="0" smtClean="0"/>
              <a:t>MK, </a:t>
            </a:r>
            <a:r>
              <a:rPr lang="en-US" sz="1200" dirty="0" err="1" smtClean="0"/>
              <a:t>H.Schopper</a:t>
            </a:r>
            <a:endParaRPr lang="en-US" sz="1200" dirty="0" smtClean="0"/>
          </a:p>
          <a:p>
            <a:r>
              <a:rPr lang="en-US" sz="1200" dirty="0" smtClean="0"/>
              <a:t>June 2014</a:t>
            </a:r>
          </a:p>
          <a:p>
            <a:endParaRPr lang="en-US" sz="1200" dirty="0" smtClean="0"/>
          </a:p>
          <a:p>
            <a:r>
              <a:rPr lang="en-US" sz="1200" dirty="0" smtClean="0"/>
              <a:t>With input from</a:t>
            </a:r>
          </a:p>
          <a:p>
            <a:r>
              <a:rPr lang="en-US" sz="1200" dirty="0" err="1" smtClean="0"/>
              <a:t>A.Hutton</a:t>
            </a:r>
            <a:r>
              <a:rPr lang="en-US" sz="1200" dirty="0" smtClean="0"/>
              <a:t>, </a:t>
            </a:r>
            <a:r>
              <a:rPr lang="en-US" sz="1200" dirty="0" err="1" smtClean="0"/>
              <a:t>R.Ent</a:t>
            </a:r>
            <a:r>
              <a:rPr lang="en-US" sz="1200" dirty="0" smtClean="0"/>
              <a:t>,</a:t>
            </a:r>
          </a:p>
          <a:p>
            <a:r>
              <a:rPr lang="en-US" sz="1200" dirty="0" err="1" smtClean="0"/>
              <a:t>F.Maas</a:t>
            </a:r>
            <a:r>
              <a:rPr lang="en-US" sz="1200" dirty="0" smtClean="0"/>
              <a:t>, </a:t>
            </a:r>
            <a:r>
              <a:rPr lang="en-US" sz="1200" dirty="0" err="1" smtClean="0"/>
              <a:t>T.Rosner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05495" y="219037"/>
            <a:ext cx="77486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E1CA5B"/>
                </a:solidFill>
              </a:rPr>
              <a:t>New </a:t>
            </a:r>
            <a:r>
              <a:rPr lang="en-US" sz="3200" dirty="0" err="1" smtClean="0">
                <a:solidFill>
                  <a:srgbClr val="E1CA5B"/>
                </a:solidFill>
              </a:rPr>
              <a:t>ep</a:t>
            </a:r>
            <a:r>
              <a:rPr lang="en-US" sz="3200" dirty="0" smtClean="0">
                <a:solidFill>
                  <a:srgbClr val="E1CA5B"/>
                </a:solidFill>
              </a:rPr>
              <a:t> and </a:t>
            </a:r>
            <a:r>
              <a:rPr lang="en-US" sz="3200" dirty="0" err="1" smtClean="0">
                <a:solidFill>
                  <a:srgbClr val="E1CA5B"/>
                </a:solidFill>
              </a:rPr>
              <a:t>eA</a:t>
            </a:r>
            <a:r>
              <a:rPr lang="en-US" sz="3200" dirty="0" smtClean="0">
                <a:solidFill>
                  <a:srgbClr val="E1CA5B"/>
                </a:solidFill>
              </a:rPr>
              <a:t> Colliders </a:t>
            </a:r>
            <a:r>
              <a:rPr lang="en-US" sz="3200" dirty="0" smtClean="0"/>
              <a:t>are being developed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248648" y="3559339"/>
            <a:ext cx="3836300" cy="3078359"/>
          </a:xfrm>
          <a:prstGeom prst="rect">
            <a:avLst/>
          </a:prstGeom>
          <a:solidFill>
            <a:srgbClr val="E1CA5B">
              <a:alpha val="1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4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493"/>
            <a:ext cx="7772400" cy="7837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Frontier DIS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781"/>
            <a:ext cx="7772400" cy="6238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FCC-he Detector (B) – 0.1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460"/>
            <a:ext cx="9144000" cy="4178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7347" y="6512562"/>
            <a:ext cx="122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P.Kostka</a:t>
            </a:r>
            <a:r>
              <a:rPr lang="en-US" sz="1400" dirty="0" smtClean="0"/>
              <a:t> et 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2888" y="5186909"/>
            <a:ext cx="84692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Crab cavities for p instead of dipole magnet for e bend to ensure head on collisions</a:t>
            </a:r>
          </a:p>
          <a:p>
            <a:r>
              <a:rPr lang="en-US" dirty="0" smtClean="0"/>
              <a:t>1000 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μμ</a:t>
            </a:r>
            <a:r>
              <a:rPr lang="en-US" dirty="0" smtClean="0">
                <a:sym typeface="Wingdings"/>
              </a:rPr>
              <a:t> may call for better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momentum measurement</a:t>
            </a:r>
          </a:p>
          <a:p>
            <a:r>
              <a:rPr lang="en-US" dirty="0" smtClean="0">
                <a:sym typeface="Wingdings"/>
              </a:rPr>
              <a:t>H HH  4b (and large/low x) call for large acceptance and optimum </a:t>
            </a:r>
            <a:r>
              <a:rPr lang="en-US" dirty="0" err="1" smtClean="0">
                <a:sym typeface="Wingdings"/>
              </a:rPr>
              <a:t>hadr</a:t>
            </a:r>
            <a:r>
              <a:rPr lang="en-US" dirty="0" smtClean="0">
                <a:sym typeface="Wingdings"/>
              </a:rPr>
              <a:t>. E resolution</a:t>
            </a:r>
          </a:p>
          <a:p>
            <a:r>
              <a:rPr lang="en-US" dirty="0" smtClean="0">
                <a:sym typeface="Wingdings"/>
              </a:rPr>
              <a:t>Detector for FCC scales by about </a:t>
            </a:r>
            <a:r>
              <a:rPr lang="en-US" dirty="0" err="1" smtClean="0">
                <a:sym typeface="Wingdings"/>
              </a:rPr>
              <a:t>ln</a:t>
            </a:r>
            <a:r>
              <a:rPr lang="en-US" dirty="0" smtClean="0">
                <a:sym typeface="Wingdings"/>
              </a:rPr>
              <a:t>(50/7) ~2 in </a:t>
            </a:r>
            <a:r>
              <a:rPr lang="en-US" dirty="0" err="1" smtClean="0">
                <a:sym typeface="Wingdings"/>
              </a:rPr>
              <a:t>fwd</a:t>
            </a:r>
            <a:r>
              <a:rPr lang="en-US" dirty="0" smtClean="0">
                <a:sym typeface="Wingdings"/>
              </a:rPr>
              <a:t>, and ~1.3 in </a:t>
            </a:r>
            <a:r>
              <a:rPr lang="en-US" dirty="0" err="1" smtClean="0">
                <a:sym typeface="Wingdings"/>
              </a:rPr>
              <a:t>bwd</a:t>
            </a:r>
            <a:r>
              <a:rPr lang="en-US" dirty="0" smtClean="0">
                <a:sym typeface="Wingdings"/>
              </a:rPr>
              <a:t> direction</a:t>
            </a:r>
          </a:p>
          <a:p>
            <a:r>
              <a:rPr lang="en-US" dirty="0" smtClean="0">
                <a:sym typeface="Wingdings"/>
              </a:rPr>
              <a:t>Full simulation of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and FCC-he detectors vital for H and H-HH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4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550846"/>
              </p:ext>
            </p:extLst>
          </p:nvPr>
        </p:nvGraphicFramePr>
        <p:xfrm>
          <a:off x="1" y="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1"/>
                <a:gridCol w="1647926"/>
                <a:gridCol w="1238355"/>
                <a:gridCol w="1168874"/>
                <a:gridCol w="20290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baseline="0" dirty="0" smtClean="0">
                          <a:latin typeface="+mn-lt"/>
                        </a:rPr>
                        <a:t>FCC ERL</a:t>
                      </a:r>
                      <a:endParaRPr lang="en-GB" sz="2400" i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FCC-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ring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protons</a:t>
                      </a:r>
                      <a:endParaRPr lang="en-GB" sz="24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?)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50000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bunches / beam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1360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10600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25.6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0.17 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1.9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i="1" baseline="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0.02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*[mm]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8, 4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17, 8.5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[200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4.0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4.0, 2.0</a:t>
                      </a:r>
                      <a:endParaRPr kumimoji="0" lang="en-GB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equal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beam-b. parameter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0.13</a:t>
                      </a:r>
                      <a:endParaRPr kumimoji="0" lang="en-GB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0.022 (0.0002)</a:t>
                      </a:r>
                      <a:endParaRPr lang="en-GB" sz="2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2400" b="0" i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2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=1.35)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~0.21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~0.39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rgbClr val="FF0000"/>
                          </a:solidFill>
                        </a:rPr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21826" y="5361319"/>
            <a:ext cx="1627707" cy="1477328"/>
          </a:xfrm>
          <a:prstGeom prst="rect">
            <a:avLst/>
          </a:prstGeom>
          <a:solidFill>
            <a:srgbClr val="E8C456">
              <a:alpha val="6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F.Zimmermann</a:t>
            </a:r>
            <a:endParaRPr lang="en-US" dirty="0" smtClean="0"/>
          </a:p>
          <a:p>
            <a:r>
              <a:rPr lang="en-US" dirty="0" smtClean="0"/>
              <a:t>ICHEP14, June</a:t>
            </a:r>
          </a:p>
          <a:p>
            <a:endParaRPr lang="en-US" dirty="0"/>
          </a:p>
          <a:p>
            <a:r>
              <a:rPr lang="en-US" dirty="0" smtClean="0"/>
              <a:t>PRELIMINARY</a:t>
            </a:r>
          </a:p>
          <a:p>
            <a:r>
              <a:rPr lang="en-US" dirty="0" smtClean="0"/>
              <a:t>L is 1000</a:t>
            </a:r>
            <a:r>
              <a:rPr lang="en-US" sz="1400" dirty="0" smtClean="0"/>
              <a:t>*</a:t>
            </a:r>
            <a:r>
              <a:rPr lang="en-US" dirty="0" smtClean="0"/>
              <a:t>HERA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2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26" y="672323"/>
            <a:ext cx="3856898" cy="5740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1034" y="45127"/>
            <a:ext cx="4915047" cy="852977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Outlook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750333" y="788344"/>
            <a:ext cx="3885762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b="1" dirty="0" err="1" smtClean="0">
                <a:solidFill>
                  <a:srgbClr val="000090"/>
                </a:solidFill>
              </a:rPr>
              <a:t>ep</a:t>
            </a:r>
            <a:r>
              <a:rPr lang="en-US" b="1" dirty="0">
                <a:solidFill>
                  <a:srgbClr val="000090"/>
                </a:solidFill>
              </a:rPr>
              <a:t>/</a:t>
            </a:r>
            <a:r>
              <a:rPr lang="en-US" b="1" dirty="0" err="1">
                <a:solidFill>
                  <a:srgbClr val="000090"/>
                </a:solidFill>
              </a:rPr>
              <a:t>eA’s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Big Questions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Structure of the </a:t>
            </a:r>
            <a:r>
              <a:rPr lang="en-US" dirty="0"/>
              <a:t>V</a:t>
            </a:r>
            <a:r>
              <a:rPr lang="en-US" dirty="0" smtClean="0"/>
              <a:t>isible Matter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Lepton-Quark Symmetry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BSM (</a:t>
            </a:r>
            <a:r>
              <a:rPr lang="en-US" dirty="0" smtClean="0"/>
              <a:t>Higgs, DM, </a:t>
            </a:r>
            <a:r>
              <a:rPr lang="en-US" dirty="0" smtClean="0"/>
              <a:t>CI’s, RPV SUSY..)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BSM (Free </a:t>
            </a:r>
            <a:r>
              <a:rPr lang="en-US" dirty="0" err="1" smtClean="0"/>
              <a:t>colour</a:t>
            </a:r>
            <a:r>
              <a:rPr lang="en-US" dirty="0" smtClean="0"/>
              <a:t>, low x QCD)</a:t>
            </a:r>
          </a:p>
          <a:p>
            <a:endParaRPr lang="en-US" dirty="0"/>
          </a:p>
          <a:p>
            <a:r>
              <a:rPr lang="en-US" dirty="0" smtClean="0"/>
              <a:t>    </a:t>
            </a:r>
            <a:r>
              <a:rPr lang="en-US" b="1" dirty="0" smtClean="0">
                <a:solidFill>
                  <a:srgbClr val="000090"/>
                </a:solidFill>
              </a:rPr>
              <a:t>  </a:t>
            </a:r>
            <a:r>
              <a:rPr lang="en-US" b="1" dirty="0" err="1" smtClean="0">
                <a:solidFill>
                  <a:srgbClr val="000090"/>
                </a:solidFill>
              </a:rPr>
              <a:t>ep</a:t>
            </a:r>
            <a:r>
              <a:rPr lang="en-US" b="1" dirty="0" smtClean="0">
                <a:solidFill>
                  <a:srgbClr val="000090"/>
                </a:solidFill>
              </a:rPr>
              <a:t>/</a:t>
            </a:r>
            <a:r>
              <a:rPr lang="en-US" b="1" dirty="0" err="1" smtClean="0">
                <a:solidFill>
                  <a:srgbClr val="000090"/>
                </a:solidFill>
              </a:rPr>
              <a:t>eA’s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rominent Contributions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Resolving the Proton PDFs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Photon,Pomeron</a:t>
            </a:r>
            <a:r>
              <a:rPr lang="en-US" dirty="0" smtClean="0"/>
              <a:t>, GPDs, Neutron, 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Higgs in WW and ZZ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QCD of HI physics (NPDFs)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Electroweak Physics beyond Z and H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Surprises…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      </a:t>
            </a:r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is a new DIS collider of</a:t>
            </a:r>
          </a:p>
          <a:p>
            <a:r>
              <a:rPr lang="en-US" dirty="0"/>
              <a:t> </a:t>
            </a:r>
            <a:r>
              <a:rPr lang="en-US" dirty="0" smtClean="0"/>
              <a:t>     unprecedented precision and reach,</a:t>
            </a:r>
          </a:p>
          <a:p>
            <a:r>
              <a:rPr lang="en-US" dirty="0"/>
              <a:t> </a:t>
            </a:r>
            <a:r>
              <a:rPr lang="en-US" dirty="0" smtClean="0"/>
              <a:t>     an affordable precision Higgs facility</a:t>
            </a:r>
            <a:endParaRPr lang="en-US" dirty="0"/>
          </a:p>
          <a:p>
            <a:r>
              <a:rPr lang="en-US" dirty="0" smtClean="0"/>
              <a:t>      leading to new accelerator and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detector technologies/applications.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="1" dirty="0" smtClean="0">
                <a:solidFill>
                  <a:srgbClr val="000090"/>
                </a:solidFill>
              </a:rPr>
              <a:t>The FCC </a:t>
            </a:r>
            <a:r>
              <a:rPr lang="en-US" dirty="0" smtClean="0">
                <a:solidFill>
                  <a:srgbClr val="000000"/>
                </a:solidFill>
              </a:rPr>
              <a:t>leads into a very long and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exciting future for </a:t>
            </a:r>
            <a:r>
              <a:rPr lang="en-US" dirty="0" err="1" smtClean="0">
                <a:solidFill>
                  <a:srgbClr val="000000"/>
                </a:solidFill>
              </a:rPr>
              <a:t>ee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hh</a:t>
            </a:r>
            <a:r>
              <a:rPr lang="en-US" dirty="0" smtClean="0">
                <a:solidFill>
                  <a:srgbClr val="000000"/>
                </a:solidFill>
              </a:rPr>
              <a:t> and eh.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263" y="6413082"/>
            <a:ext cx="461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Perhaps then we know why quarks and leptons differ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9506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22"/>
            <a:ext cx="7772400" cy="81818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1" y="950706"/>
            <a:ext cx="3810196" cy="49676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2249" y="419652"/>
            <a:ext cx="179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H.Murayama</a:t>
            </a:r>
            <a:r>
              <a:rPr lang="en-US" sz="1400" dirty="0" smtClean="0"/>
              <a:t> – ICFA11</a:t>
            </a:r>
            <a:endParaRPr lang="en-US" sz="1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78" y="1894925"/>
            <a:ext cx="4221311" cy="402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78" y="950706"/>
            <a:ext cx="4325730" cy="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9278" y="950706"/>
            <a:ext cx="4325730" cy="49676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278" y="419652"/>
            <a:ext cx="29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M.Froissart</a:t>
            </a:r>
            <a:r>
              <a:rPr lang="en-US" sz="1400" dirty="0" smtClean="0"/>
              <a:t> ICHEP (“Rochester”) 1966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73878" y="5990991"/>
            <a:ext cx="187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Quarks in 1969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46018" y="5990991"/>
            <a:ext cx="148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?</a:t>
            </a:r>
            <a:r>
              <a:rPr lang="en-US" dirty="0" smtClean="0"/>
              <a:t>in 2015+?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5041" y="6388120"/>
            <a:ext cx="684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like to see particle physics as driven by experiment … Burt Richter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346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436255"/>
            <a:ext cx="1181415" cy="728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182" y="356464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  <a:latin typeface="Baskerville"/>
                <a:cs typeface="Baskerville"/>
              </a:rPr>
              <a:t>http://</a:t>
            </a:r>
            <a:r>
              <a:rPr lang="en-US" sz="20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cern.ch/lhec</a:t>
            </a:r>
            <a:endParaRPr lang="en-US" sz="20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49113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826" y="5603452"/>
            <a:ext cx="385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Study group and CDR authors [May13]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287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74625" y="654009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  <p:pic>
        <p:nvPicPr>
          <p:cNvPr id="4" name="Picture 3" descr="photo_lh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3029" y="6435859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</a:rPr>
              <a:t>Workshop at Chavannes, I/14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7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207"/>
            <a:ext cx="7074646" cy="305949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Thanks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to the whole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2200" dirty="0" err="1" smtClean="0">
                <a:solidFill>
                  <a:srgbClr val="0000FF"/>
                </a:solidFill>
              </a:rPr>
              <a:t>LHeC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Study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Group</a:t>
            </a:r>
            <a:r>
              <a:rPr lang="en-US" sz="2200" dirty="0" smtClean="0">
                <a:solidFill>
                  <a:srgbClr val="000090"/>
                </a:solidFill>
              </a:rPr>
              <a:t/>
            </a:r>
            <a:br>
              <a:rPr lang="en-US" sz="2200" dirty="0" smtClean="0">
                <a:solidFill>
                  <a:srgbClr val="000090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to the FCC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team</a:t>
            </a:r>
            <a:r>
              <a:rPr lang="en-US" sz="2200" dirty="0" smtClean="0">
                <a:solidFill>
                  <a:srgbClr val="000090"/>
                </a:solidFill>
              </a:rPr>
              <a:t/>
            </a:r>
            <a:br>
              <a:rPr lang="en-US" sz="2200" dirty="0" smtClean="0">
                <a:solidFill>
                  <a:srgbClr val="000090"/>
                </a:solidFill>
              </a:rPr>
            </a:br>
            <a:r>
              <a:rPr lang="en-US" sz="1800" dirty="0" smtClean="0">
                <a:solidFill>
                  <a:srgbClr val="000090"/>
                </a:solidFill>
              </a:rPr>
              <a:t>and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208" y="154887"/>
            <a:ext cx="2259428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Coordination Group</a:t>
            </a:r>
          </a:p>
          <a:p>
            <a:r>
              <a:rPr lang="en-US" dirty="0" smtClean="0"/>
              <a:t>Nestor </a:t>
            </a:r>
            <a:r>
              <a:rPr lang="en-US" dirty="0" err="1" smtClean="0"/>
              <a:t>Armesto</a:t>
            </a:r>
            <a:endParaRPr lang="en-US" dirty="0" smtClean="0"/>
          </a:p>
          <a:p>
            <a:r>
              <a:rPr lang="en-US" dirty="0" smtClean="0"/>
              <a:t>Oliver </a:t>
            </a:r>
            <a:r>
              <a:rPr lang="en-US" dirty="0" err="1" smtClean="0"/>
              <a:t>Brüning</a:t>
            </a:r>
            <a:endParaRPr lang="en-US" dirty="0" smtClean="0"/>
          </a:p>
          <a:p>
            <a:r>
              <a:rPr lang="en-US" dirty="0" smtClean="0"/>
              <a:t>Stefano Forte</a:t>
            </a:r>
          </a:p>
          <a:p>
            <a:r>
              <a:rPr lang="en-US" dirty="0" smtClean="0"/>
              <a:t>Andrea </a:t>
            </a:r>
            <a:r>
              <a:rPr lang="en-US" dirty="0" err="1" smtClean="0"/>
              <a:t>Gaddi</a:t>
            </a:r>
            <a:endParaRPr lang="en-US" dirty="0" smtClean="0"/>
          </a:p>
          <a:p>
            <a:r>
              <a:rPr lang="en-US" dirty="0" err="1" smtClean="0"/>
              <a:t>Erk</a:t>
            </a:r>
            <a:r>
              <a:rPr lang="en-US" dirty="0" smtClean="0"/>
              <a:t> Jensen</a:t>
            </a:r>
          </a:p>
          <a:p>
            <a:r>
              <a:rPr lang="en-US" dirty="0" smtClean="0"/>
              <a:t>Max Klein</a:t>
            </a:r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 smtClean="0"/>
          </a:p>
          <a:p>
            <a:r>
              <a:rPr lang="en-US" dirty="0" smtClean="0"/>
              <a:t>Bruce </a:t>
            </a:r>
            <a:r>
              <a:rPr lang="en-US" dirty="0" err="1" smtClean="0"/>
              <a:t>Mellado</a:t>
            </a:r>
            <a:endParaRPr lang="en-US" dirty="0" smtClean="0"/>
          </a:p>
          <a:p>
            <a:r>
              <a:rPr lang="en-US" dirty="0" smtClean="0"/>
              <a:t>Paul Newman</a:t>
            </a:r>
          </a:p>
          <a:p>
            <a:r>
              <a:rPr lang="en-US" dirty="0" smtClean="0"/>
              <a:t>Daniel Schulte</a:t>
            </a:r>
          </a:p>
          <a:p>
            <a:r>
              <a:rPr lang="en-US" dirty="0" smtClean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852" y="3680385"/>
            <a:ext cx="5242466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Physics Study Groups (</a:t>
            </a:r>
            <a:r>
              <a:rPr lang="en-US" sz="2000" dirty="0" err="1" smtClean="0">
                <a:solidFill>
                  <a:srgbClr val="0000FF"/>
                </a:solidFill>
              </a:rPr>
              <a:t>Convenors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/>
              <a:t>PDFs, QCD       Fred </a:t>
            </a:r>
            <a:r>
              <a:rPr lang="en-US" dirty="0" err="1" smtClean="0"/>
              <a:t>Olness</a:t>
            </a:r>
            <a:r>
              <a:rPr lang="en-US" dirty="0" smtClean="0"/>
              <a:t>, </a:t>
            </a:r>
            <a:r>
              <a:rPr lang="en-US" dirty="0" err="1" smtClean="0"/>
              <a:t>Voica</a:t>
            </a:r>
            <a:r>
              <a:rPr lang="en-US" dirty="0" smtClean="0"/>
              <a:t> </a:t>
            </a:r>
            <a:r>
              <a:rPr lang="en-US" dirty="0" err="1" smtClean="0"/>
              <a:t>Radescu</a:t>
            </a:r>
            <a:endParaRPr lang="en-US" dirty="0" smtClean="0"/>
          </a:p>
          <a:p>
            <a:r>
              <a:rPr lang="en-US" dirty="0" smtClean="0"/>
              <a:t>Higgs                </a:t>
            </a:r>
            <a:r>
              <a:rPr lang="en-US" dirty="0" err="1" smtClean="0"/>
              <a:t>Uta</a:t>
            </a:r>
            <a:r>
              <a:rPr lang="en-US" dirty="0" smtClean="0"/>
              <a:t> Klein, Masahiro </a:t>
            </a:r>
            <a:r>
              <a:rPr lang="en-US" dirty="0" err="1" smtClean="0"/>
              <a:t>Khuze</a:t>
            </a:r>
            <a:endParaRPr lang="en-US" dirty="0" smtClean="0"/>
          </a:p>
          <a:p>
            <a:r>
              <a:rPr lang="en-US" dirty="0" smtClean="0"/>
              <a:t>BSM                  </a:t>
            </a:r>
            <a:r>
              <a:rPr lang="en-US" dirty="0"/>
              <a:t>G</a:t>
            </a:r>
            <a:r>
              <a:rPr lang="en-US" dirty="0" smtClean="0"/>
              <a:t>eorges </a:t>
            </a:r>
            <a:r>
              <a:rPr lang="en-US" dirty="0" err="1" smtClean="0"/>
              <a:t>Azuelos</a:t>
            </a:r>
            <a:r>
              <a:rPr lang="en-US" dirty="0" smtClean="0"/>
              <a:t>, 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/>
              <a:t>Top                   Olaf </a:t>
            </a:r>
            <a:r>
              <a:rPr lang="en-US" dirty="0" err="1" smtClean="0"/>
              <a:t>Behnke</a:t>
            </a:r>
            <a:r>
              <a:rPr lang="en-US" dirty="0" smtClean="0"/>
              <a:t>, Christian </a:t>
            </a:r>
            <a:r>
              <a:rPr lang="en-US" dirty="0" err="1" smtClean="0"/>
              <a:t>Schwanenberger</a:t>
            </a:r>
            <a:endParaRPr lang="en-US" dirty="0" smtClean="0"/>
          </a:p>
          <a:p>
            <a:r>
              <a:rPr lang="en-US" dirty="0" smtClean="0"/>
              <a:t>Nuclei               Nestor </a:t>
            </a:r>
            <a:r>
              <a:rPr lang="en-US" dirty="0" err="1" smtClean="0"/>
              <a:t>Armesto</a:t>
            </a:r>
            <a:endParaRPr lang="en-US" dirty="0" smtClean="0"/>
          </a:p>
          <a:p>
            <a:r>
              <a:rPr lang="en-US" dirty="0" smtClean="0"/>
              <a:t>Small x             Paul Newman, Anna </a:t>
            </a:r>
            <a:r>
              <a:rPr lang="en-US" dirty="0" err="1" smtClean="0"/>
              <a:t>Stasto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536318" y="471562"/>
            <a:ext cx="3388127" cy="5903324"/>
            <a:chOff x="0" y="24"/>
            <a:chExt cx="2040" cy="4772"/>
          </a:xfrm>
          <a:solidFill>
            <a:srgbClr val="CCFFCC">
              <a:alpha val="21000"/>
            </a:srgbClr>
          </a:solidFill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2"/>
            <p:cNvSpPr>
              <a:spLocks/>
            </p:cNvSpPr>
            <p:nvPr/>
          </p:nvSpPr>
          <p:spPr bwMode="auto">
            <a:xfrm>
              <a:off x="40" y="24"/>
              <a:ext cx="741" cy="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A74F26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10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grpFill/>
            <a:ln w="25400">
              <a:solidFill>
                <a:srgbClr val="A74F26"/>
              </a:solidFill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6318" y="502922"/>
            <a:ext cx="1297121" cy="217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02752" y="233287"/>
            <a:ext cx="2991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Referees for Design Report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1211" y="3232653"/>
            <a:ext cx="187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www.lhec.cern.ch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51700" y="6453286"/>
            <a:ext cx="231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CDR:   arXiv</a:t>
            </a:r>
            <a:r>
              <a:rPr lang="en-US" dirty="0"/>
              <a:t>:1206.2913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753" y="5827862"/>
            <a:ext cx="5226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 design has been a strong community effort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Welcome to join us: Washington 23-27 March 15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CERN and Chavannes 24-27. June 2015 (thy, </a:t>
            </a:r>
            <a:r>
              <a:rPr lang="en-US" b="1" dirty="0" err="1" smtClean="0">
                <a:solidFill>
                  <a:srgbClr val="0000FF"/>
                </a:solidFill>
              </a:rPr>
              <a:t>acc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exp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218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68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Relation of PDFs and Hi Mass Search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0" y="274639"/>
            <a:ext cx="8467312" cy="63265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39243" y="6565311"/>
            <a:ext cx="2406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Cf</a:t>
            </a:r>
            <a:r>
              <a:rPr lang="en-US" sz="1200" dirty="0" smtClean="0"/>
              <a:t> M </a:t>
            </a:r>
            <a:r>
              <a:rPr lang="en-US" sz="1200" dirty="0" err="1" smtClean="0"/>
              <a:t>D’Onofrio</a:t>
            </a:r>
            <a:r>
              <a:rPr lang="en-US" sz="1200" dirty="0" smtClean="0"/>
              <a:t> at ICFA Beijing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96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471463"/>
              </p:ext>
            </p:extLst>
          </p:nvPr>
        </p:nvGraphicFramePr>
        <p:xfrm>
          <a:off x="-18679" y="220082"/>
          <a:ext cx="9264078" cy="648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342"/>
                <a:gridCol w="1029342"/>
                <a:gridCol w="1029342"/>
                <a:gridCol w="1029342"/>
                <a:gridCol w="1029342"/>
                <a:gridCol w="1029342"/>
                <a:gridCol w="1029342"/>
                <a:gridCol w="1029342"/>
                <a:gridCol w="1029342"/>
              </a:tblGrid>
              <a:tr h="5715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baseline="0" dirty="0" smtClean="0"/>
                        <a:t>colliders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11.2014 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Max Klein</a:t>
                      </a:r>
                      <a:endParaRPr lang="en-US" sz="12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eRHIC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HERA</a:t>
                      </a: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92-07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LHeC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FCC-he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√s/</a:t>
                      </a:r>
                      <a:r>
                        <a:rPr lang="en-US" b="1" dirty="0" err="1" smtClean="0"/>
                        <a:t>GeV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319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3375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3464</a:t>
                      </a:r>
                      <a:endParaRPr lang="en-US" b="1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L/10</a:t>
                      </a:r>
                      <a:r>
                        <a:rPr lang="en-US" baseline="30000" dirty="0" smtClean="0"/>
                        <a:t>33 </a:t>
                      </a:r>
                      <a:r>
                        <a:rPr lang="en-US" sz="1600" baseline="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e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p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f /MHz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e/p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3.7/0.54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2.5/0.42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3.3/3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1.3/16.7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0.5/10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ε</a:t>
                      </a:r>
                      <a:r>
                        <a:rPr lang="en-US" baseline="-25000" dirty="0" err="1" smtClean="0"/>
                        <a:t>e</a:t>
                      </a:r>
                      <a:r>
                        <a:rPr lang="en-US" baseline="-25000" dirty="0" smtClean="0"/>
                        <a:t>/p</a:t>
                      </a:r>
                      <a:r>
                        <a:rPr lang="en-US" baseline="0" dirty="0" smtClean="0"/>
                        <a:t> /</a:t>
                      </a:r>
                      <a:r>
                        <a:rPr lang="en-US" baseline="0" dirty="0" err="1" smtClean="0"/>
                        <a:t>μm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.03/.15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54/.35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32/.27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4.6/.09y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250/1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20/2.5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7.4/2.4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β</a:t>
                      </a:r>
                      <a:r>
                        <a:rPr lang="en-US" sz="1400" dirty="0" smtClean="0"/>
                        <a:t>*</a:t>
                      </a:r>
                      <a:r>
                        <a:rPr lang="en-US" baseline="-25000" dirty="0" smtClean="0"/>
                        <a:t>e/p</a:t>
                      </a:r>
                      <a:r>
                        <a:rPr lang="en-US" baseline="0" dirty="0" smtClean="0"/>
                        <a:t>/cm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28/18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4.2/10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9.3/75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9/40</a:t>
                      </a:r>
                      <a:endParaRPr lang="en-US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Lanzhou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full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acc.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“Day1”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HERA 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ERL</a:t>
                      </a:r>
                      <a:r>
                        <a:rPr lang="en-US" baseline="0" dirty="0" smtClean="0"/>
                        <a:t> (H)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e</a:t>
                      </a:r>
                      <a:r>
                        <a:rPr lang="en-US" dirty="0" smtClean="0"/>
                        <a:t> =M</a:t>
                      </a:r>
                      <a:r>
                        <a:rPr lang="en-US" baseline="-25000" dirty="0" smtClean="0"/>
                        <a:t>W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ERL</a:t>
                      </a:r>
                      <a:r>
                        <a:rPr lang="en-US" baseline="0" dirty="0" smtClean="0"/>
                        <a:t> (HH)</a:t>
                      </a:r>
                      <a:endParaRPr lang="en-US" dirty="0" smtClean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X.Chen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July</a:t>
                      </a:r>
                      <a:r>
                        <a:rPr lang="en-US" sz="1400" baseline="0" dirty="0" smtClean="0"/>
                        <a:t> 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McKoewn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POETIC14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Litvinenko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S.Brook</a:t>
                      </a:r>
                      <a:r>
                        <a:rPr lang="en-US" sz="1400" dirty="0" smtClean="0"/>
                        <a:t> 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B.Holzer</a:t>
                      </a:r>
                      <a:r>
                        <a:rPr lang="en-US" sz="1400" dirty="0" smtClean="0"/>
                        <a:t> at</a:t>
                      </a:r>
                    </a:p>
                    <a:p>
                      <a:r>
                        <a:rPr lang="en-US" sz="1400" dirty="0" smtClean="0"/>
                        <a:t>CERN</a:t>
                      </a:r>
                      <a:r>
                        <a:rPr lang="en-US" sz="1400" baseline="0" dirty="0" smtClean="0"/>
                        <a:t> 2008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Y.Peng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Oct. 2014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Frank</a:t>
                      </a:r>
                      <a:r>
                        <a:rPr lang="en-US" sz="1400" baseline="0" dirty="0" smtClean="0"/>
                        <a:t> Z.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LHeC</a:t>
                      </a:r>
                      <a:r>
                        <a:rPr lang="en-US" sz="1400" dirty="0" smtClean="0"/>
                        <a:t> 2014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Y.Peng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Oct. 2014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Frank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Z.</a:t>
                      </a:r>
                    </a:p>
                    <a:p>
                      <a:r>
                        <a:rPr lang="en-US" sz="1400" dirty="0" smtClean="0"/>
                        <a:t>IPAC 2014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98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Voica</a:t>
            </a:r>
            <a:r>
              <a:rPr lang="en-US" dirty="0"/>
              <a:t> </a:t>
            </a:r>
            <a:r>
              <a:rPr lang="en-US" dirty="0" err="1"/>
              <a:t>Radescu</a:t>
            </a:r>
            <a:r>
              <a:rPr lang="en-US" dirty="0">
                <a:solidFill>
                  <a:srgbClr val="B11629"/>
                </a:solidFill>
              </a:rPr>
              <a:t>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FE2F6-692D-7E40-B049-76681DA73FF4}" type="slidenum">
              <a:rPr lang="en-US"/>
              <a:pPr/>
              <a:t>40</a:t>
            </a:fld>
            <a:endParaRPr lang="en-US">
              <a:solidFill>
                <a:srgbClr val="B11629"/>
              </a:solidFill>
            </a:endParaRPr>
          </a:p>
        </p:txBody>
      </p:sp>
      <p:sp>
        <p:nvSpPr>
          <p:cNvPr id="1249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43278"/>
            <a:ext cx="8229600" cy="620769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Resolving </a:t>
            </a:r>
            <a:r>
              <a:rPr lang="en-US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Partonic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Structure 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free of symmetry assumptions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9835" y="957360"/>
            <a:ext cx="8274685" cy="65563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Usual assumptions for light quark decomposition at low x may not necessary hold.</a:t>
            </a:r>
          </a:p>
          <a:p>
            <a:pPr>
              <a:lnSpc>
                <a:spcPct val="90000"/>
              </a:lnSpc>
            </a:pPr>
            <a:r>
              <a:rPr lang="en-US" sz="4000" b="1" dirty="0"/>
              <a:t>Relaxing the assumption at low </a:t>
            </a:r>
            <a:r>
              <a:rPr lang="en-US" sz="4000" b="1" dirty="0" smtClean="0"/>
              <a:t>x that </a:t>
            </a:r>
            <a:r>
              <a:rPr lang="en-US" sz="4000" b="1" dirty="0"/>
              <a:t>u=d , we observe that uncertainties escalate</a:t>
            </a:r>
            <a:r>
              <a:rPr lang="en-US" sz="1800" dirty="0"/>
              <a:t>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2493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2"/>
            <a:ext cx="45720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4933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572000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4934" name="Rectangle 1030"/>
          <p:cNvSpPr>
            <a:spLocks noChangeArrowheads="1"/>
          </p:cNvSpPr>
          <p:nvPr/>
        </p:nvSpPr>
        <p:spPr bwMode="auto">
          <a:xfrm>
            <a:off x="180424" y="4942730"/>
            <a:ext cx="8368811" cy="15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One </a:t>
            </a:r>
            <a:r>
              <a:rPr lang="en-US" sz="1600" dirty="0">
                <a:latin typeface="Calibri"/>
                <a:cs typeface="Calibri"/>
              </a:rPr>
              <a:t>can see that for HERA data, if we relax the low x constraint on u and </a:t>
            </a:r>
            <a:r>
              <a:rPr lang="en-US" sz="1600" dirty="0" err="1">
                <a:latin typeface="Calibri"/>
                <a:cs typeface="Calibri"/>
              </a:rPr>
              <a:t>d</a:t>
            </a:r>
            <a:r>
              <a:rPr lang="en-US" sz="1600" dirty="0" err="1" smtClean="0">
                <a:latin typeface="Calibri"/>
                <a:cs typeface="Calibri"/>
              </a:rPr>
              <a:t>,the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errors are increased </a:t>
            </a:r>
            <a:r>
              <a:rPr lang="en-US" sz="1600" dirty="0" smtClean="0">
                <a:latin typeface="Calibri"/>
                <a:cs typeface="Calibri"/>
              </a:rPr>
              <a:t>tremendously!</a:t>
            </a:r>
            <a:endParaRPr lang="en-US" sz="1600" dirty="0">
              <a:latin typeface="Calibri"/>
              <a:cs typeface="Calibri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However</a:t>
            </a:r>
            <a:r>
              <a:rPr lang="en-US" sz="1600" dirty="0">
                <a:latin typeface="Calibri"/>
                <a:cs typeface="Calibri"/>
              </a:rPr>
              <a:t>, when adding the </a:t>
            </a:r>
            <a:r>
              <a:rPr lang="en-US" sz="1600" dirty="0" err="1">
                <a:latin typeface="Calibri"/>
                <a:cs typeface="Calibri"/>
              </a:rPr>
              <a:t>LHeC</a:t>
            </a:r>
            <a:r>
              <a:rPr lang="en-US" sz="1600" dirty="0">
                <a:latin typeface="Calibri"/>
                <a:cs typeface="Calibri"/>
              </a:rPr>
              <a:t> simulated data, we observe that </a:t>
            </a:r>
            <a:r>
              <a:rPr lang="en-US" sz="1600" dirty="0" smtClean="0">
                <a:latin typeface="Calibri"/>
                <a:cs typeface="Calibri"/>
              </a:rPr>
              <a:t>uncertainties are </a:t>
            </a:r>
            <a:r>
              <a:rPr lang="en-US" sz="1600" dirty="0">
                <a:latin typeface="Calibri"/>
                <a:cs typeface="Calibri"/>
              </a:rPr>
              <a:t>visibly improved even without this </a:t>
            </a:r>
            <a:r>
              <a:rPr lang="en-US" sz="1600" dirty="0" smtClean="0">
                <a:latin typeface="Calibri"/>
                <a:cs typeface="Calibri"/>
              </a:rPr>
              <a:t>assumption.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Further </a:t>
            </a:r>
            <a:r>
              <a:rPr lang="en-US" sz="1600" dirty="0">
                <a:latin typeface="Calibri"/>
                <a:cs typeface="Calibri"/>
              </a:rPr>
              <a:t>important cross </a:t>
            </a:r>
            <a:r>
              <a:rPr lang="en-US" sz="1600" dirty="0" smtClean="0">
                <a:latin typeface="Calibri"/>
                <a:cs typeface="Calibri"/>
              </a:rPr>
              <a:t>check comes </a:t>
            </a:r>
            <a:r>
              <a:rPr lang="en-US" sz="1600" dirty="0">
                <a:latin typeface="Calibri"/>
                <a:cs typeface="Calibri"/>
              </a:rPr>
              <a:t>from the deuteron measurements, with </a:t>
            </a:r>
            <a:r>
              <a:rPr lang="en-US" sz="1600" dirty="0" smtClean="0">
                <a:latin typeface="Calibri"/>
                <a:cs typeface="Calibri"/>
              </a:rPr>
              <a:t>tagged </a:t>
            </a:r>
            <a:r>
              <a:rPr lang="en-US" sz="1600" dirty="0">
                <a:latin typeface="Calibri"/>
                <a:cs typeface="Calibri"/>
              </a:rPr>
              <a:t>spectator and </a:t>
            </a:r>
            <a:r>
              <a:rPr lang="en-US" sz="1600" dirty="0" smtClean="0">
                <a:latin typeface="Calibri"/>
                <a:cs typeface="Calibri"/>
              </a:rPr>
              <a:t>controlling </a:t>
            </a:r>
            <a:r>
              <a:rPr lang="en-US" sz="1600" dirty="0">
                <a:latin typeface="Calibri"/>
                <a:cs typeface="Calibri"/>
              </a:rPr>
              <a:t>shadowing with </a:t>
            </a:r>
            <a:r>
              <a:rPr lang="en-US" sz="1600" dirty="0" smtClean="0">
                <a:latin typeface="Calibri"/>
                <a:cs typeface="Calibri"/>
              </a:rPr>
              <a:t>diffraction…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679" y="3933057"/>
            <a:ext cx="184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constrained (u=d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37823" y="3933057"/>
            <a:ext cx="153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unconstrained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30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493"/>
            <a:ext cx="7772400" cy="7837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Frontier DIS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4" y="266700"/>
            <a:ext cx="8458200" cy="5849203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23597" y="6278860"/>
            <a:ext cx="398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Hannu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Paukkunen</a:t>
            </a:r>
            <a:r>
              <a:rPr lang="en-US" sz="1400" dirty="0" smtClean="0">
                <a:solidFill>
                  <a:srgbClr val="000090"/>
                </a:solidFill>
              </a:rPr>
              <a:t>, Chavannes </a:t>
            </a:r>
            <a:r>
              <a:rPr lang="en-US" sz="1400" dirty="0" err="1" smtClean="0">
                <a:solidFill>
                  <a:srgbClr val="000090"/>
                </a:solidFill>
              </a:rPr>
              <a:t>LHeC</a:t>
            </a:r>
            <a:r>
              <a:rPr lang="en-US" sz="1400" dirty="0" smtClean="0">
                <a:solidFill>
                  <a:srgbClr val="000090"/>
                </a:solidFill>
              </a:rPr>
              <a:t> Workshop 1/14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8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6" y="355601"/>
            <a:ext cx="8563926" cy="5738612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0330" y="6334683"/>
            <a:ext cx="432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A.Bogasz</a:t>
            </a:r>
            <a:r>
              <a:rPr lang="en-US" sz="1600" dirty="0" smtClean="0"/>
              <a:t> (</a:t>
            </a:r>
            <a:r>
              <a:rPr lang="en-US" sz="1600" dirty="0" err="1" smtClean="0"/>
              <a:t>Jlab</a:t>
            </a:r>
            <a:r>
              <a:rPr lang="en-US" sz="1600" dirty="0" smtClean="0"/>
              <a:t>), </a:t>
            </a:r>
            <a:r>
              <a:rPr lang="en-US" sz="1600" dirty="0" err="1" smtClean="0"/>
              <a:t>A.Milanese</a:t>
            </a:r>
            <a:r>
              <a:rPr lang="en-US" sz="1600" dirty="0" smtClean="0"/>
              <a:t>, </a:t>
            </a:r>
            <a:r>
              <a:rPr lang="en-US" sz="1600" dirty="0" err="1" smtClean="0"/>
              <a:t>A.Valloni</a:t>
            </a:r>
            <a:r>
              <a:rPr lang="en-US" sz="1600" dirty="0" smtClean="0"/>
              <a:t> (CERN) et 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781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281"/>
            <a:ext cx="7772400" cy="7137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Higgs Parameter List “H-</a:t>
            </a:r>
            <a:r>
              <a:rPr lang="en-US" sz="2800" dirty="0" err="1" smtClean="0"/>
              <a:t>LHeC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93707" y="633192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times HERA Luminosity and 4 times </a:t>
            </a:r>
            <a:r>
              <a:rPr lang="en-US" dirty="0" err="1" smtClean="0"/>
              <a:t>cms</a:t>
            </a:r>
            <a:r>
              <a:rPr lang="en-US" dirty="0" smtClean="0"/>
              <a:t> Energy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51930" y="5903158"/>
            <a:ext cx="327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HL-LHC proton beam parameters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27100"/>
            <a:ext cx="9017000" cy="500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625" y="654009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734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39" y="2339822"/>
            <a:ext cx="3767989" cy="303827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7159" y="1348198"/>
            <a:ext cx="785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Herwig</a:t>
            </a:r>
            <a:r>
              <a:rPr lang="en-US" dirty="0" smtClean="0"/>
              <a:t> </a:t>
            </a:r>
            <a:r>
              <a:rPr lang="en-US" dirty="0" err="1" smtClean="0"/>
              <a:t>Schopper</a:t>
            </a:r>
            <a:r>
              <a:rPr lang="en-US" dirty="0" smtClean="0"/>
              <a:t>  </a:t>
            </a:r>
            <a:r>
              <a:rPr lang="en-US" sz="1600" dirty="0" smtClean="0"/>
              <a:t> at Chavannes 1/14 in the Panel Discussion with the CERN Directorate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69" y="3418492"/>
            <a:ext cx="4516771" cy="2747032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75438" y="730898"/>
            <a:ext cx="4044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Clarification and Tradition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7708" y="6344225"/>
            <a:ext cx="37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H.Schopper</a:t>
            </a:r>
            <a:r>
              <a:rPr lang="en-US" sz="1600" dirty="0" smtClean="0"/>
              <a:t>, M.K.  CERN Courier June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054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131"/>
            <a:ext cx="7772400" cy="9922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title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3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5247" y="6461726"/>
            <a:ext cx="244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J Osborne at IAC Meeting 6/14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6963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Q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79" y="1001302"/>
            <a:ext cx="6676573" cy="5614836"/>
          </a:xfrm>
          <a:prstGeom prst="rect">
            <a:avLst/>
          </a:prstGeom>
        </p:spPr>
      </p:pic>
      <p:sp>
        <p:nvSpPr>
          <p:cNvPr id="4" name="Right Triangle 3"/>
          <p:cNvSpPr/>
          <p:nvPr/>
        </p:nvSpPr>
        <p:spPr>
          <a:xfrm rot="16469096">
            <a:off x="7075741" y="5641935"/>
            <a:ext cx="259751" cy="274738"/>
          </a:xfrm>
          <a:prstGeom prst="rtTriangle">
            <a:avLst/>
          </a:prstGeom>
          <a:solidFill>
            <a:schemeClr val="accent6">
              <a:lumMod val="50000"/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32096" y="5550192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84807"/>
                </a:solidFill>
                <a:sym typeface="Wingdings"/>
              </a:rPr>
              <a:t></a:t>
            </a:r>
            <a:r>
              <a:rPr lang="en-US" dirty="0" smtClean="0">
                <a:solidFill>
                  <a:srgbClr val="984807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984807"/>
                </a:solidFill>
              </a:rPr>
              <a:t>HERA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952" y="33471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32096" y="1281400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175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8256" y="59266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Rutherford backscattering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of dozens of </a:t>
            </a:r>
            <a:r>
              <a:rPr lang="en-US" sz="1400" dirty="0" err="1" smtClean="0">
                <a:solidFill>
                  <a:srgbClr val="000090"/>
                </a:solidFill>
              </a:rPr>
              <a:t>TeV</a:t>
            </a:r>
            <a:r>
              <a:rPr lang="en-US" sz="1400" dirty="0" smtClean="0">
                <a:solidFill>
                  <a:srgbClr val="000090"/>
                </a:solidFill>
              </a:rPr>
              <a:t> e- energy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2096" y="3858437"/>
            <a:ext cx="89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Wingdings"/>
              </a:rPr>
              <a:t> </a:t>
            </a:r>
            <a:r>
              <a:rPr lang="en-US" sz="1600" dirty="0" err="1" smtClean="0"/>
              <a:t>ϑ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</a:t>
            </a:r>
            <a:r>
              <a:rPr lang="en-US" sz="1600" baseline="30000" dirty="0" smtClean="0"/>
              <a:t>o</a:t>
            </a:r>
            <a:endParaRPr lang="en-US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7852" y="4666327"/>
            <a:ext cx="20221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Large </a:t>
            </a:r>
            <a:r>
              <a:rPr lang="en-US" sz="1600" b="1" dirty="0" err="1" smtClean="0">
                <a:solidFill>
                  <a:srgbClr val="000090"/>
                </a:solidFill>
              </a:rPr>
              <a:t>imabalance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sz="1600" b="1" dirty="0" smtClean="0">
                <a:solidFill>
                  <a:srgbClr val="000090"/>
                </a:solidFill>
              </a:rPr>
              <a:t>of e and p energies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is surprisingly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t</a:t>
            </a:r>
            <a:r>
              <a:rPr lang="en-US" sz="1600" b="1" dirty="0" smtClean="0">
                <a:solidFill>
                  <a:srgbClr val="000090"/>
                </a:solidFill>
              </a:rPr>
              <a:t>olerable for the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h</a:t>
            </a:r>
            <a:r>
              <a:rPr lang="en-US" sz="1600" b="1" dirty="0" smtClean="0">
                <a:solidFill>
                  <a:srgbClr val="000090"/>
                </a:solidFill>
              </a:rPr>
              <a:t>igh Q</a:t>
            </a:r>
            <a:r>
              <a:rPr lang="en-US" sz="16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1600" b="1" dirty="0" smtClean="0">
                <a:solidFill>
                  <a:srgbClr val="000090"/>
                </a:solidFill>
              </a:rPr>
              <a:t>, x kinematics,</a:t>
            </a:r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to bridge </a:t>
            </a:r>
          </a:p>
          <a:p>
            <a:r>
              <a:rPr lang="en-US" sz="1600" b="1" dirty="0">
                <a:solidFill>
                  <a:srgbClr val="000090"/>
                </a:solidFill>
              </a:rPr>
              <a:t>f</a:t>
            </a:r>
            <a:r>
              <a:rPr lang="en-US" sz="1600" b="1" dirty="0" smtClean="0">
                <a:solidFill>
                  <a:srgbClr val="000090"/>
                </a:solidFill>
              </a:rPr>
              <a:t>rom HERA to FCC 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3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66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x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6" y="878148"/>
            <a:ext cx="6773333" cy="581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7429" y="3785809"/>
            <a:ext cx="148828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179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o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@ 180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.. </a:t>
            </a:r>
            <a:r>
              <a:rPr lang="en-US" dirty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ery low x</a:t>
            </a:r>
          </a:p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equires not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he maximum</a:t>
            </a:r>
          </a:p>
          <a:p>
            <a:r>
              <a:rPr lang="en-US" dirty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f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e</a:t>
            </a:r>
            <a:endParaRPr lang="en-US" baseline="-25000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0276" y="3758383"/>
            <a:ext cx="96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7933C"/>
                </a:solidFill>
              </a:rPr>
              <a:t>----------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952" y="6458857"/>
            <a:ext cx="229810" cy="238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2727" y="6458857"/>
            <a:ext cx="682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x &lt; 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-3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(average) energy deposition exceeding the electron beam energy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3632" y="60597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rot="16200000">
            <a:off x="6033906" y="3288284"/>
            <a:ext cx="1236952" cy="1499811"/>
          </a:xfrm>
          <a:prstGeom prst="rtTriangle">
            <a:avLst/>
          </a:prstGeom>
          <a:solidFill>
            <a:schemeClr val="accent6">
              <a:lumMod val="50000"/>
              <a:alpha val="1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90128" y="4127715"/>
            <a:ext cx="64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HERA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5586" y="1995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5586" y="104484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FCC-he</a:t>
            </a:r>
          </a:p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58" y="4087462"/>
            <a:ext cx="11977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Very low x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eaches </a:t>
            </a:r>
          </a:p>
          <a:p>
            <a:r>
              <a:rPr lang="en-US" b="1" dirty="0">
                <a:solidFill>
                  <a:srgbClr val="008000"/>
                </a:solidFill>
              </a:rPr>
              <a:t>d</a:t>
            </a:r>
            <a:r>
              <a:rPr lang="en-US" b="1" dirty="0" smtClean="0">
                <a:solidFill>
                  <a:srgbClr val="008000"/>
                </a:solidFill>
              </a:rPr>
              <a:t>irect</a:t>
            </a:r>
          </a:p>
          <a:p>
            <a:r>
              <a:rPr lang="en-US" b="1" dirty="0">
                <a:solidFill>
                  <a:srgbClr val="008000"/>
                </a:solidFill>
              </a:rPr>
              <a:t>r</a:t>
            </a:r>
            <a:r>
              <a:rPr lang="en-US" b="1" dirty="0" smtClean="0">
                <a:solidFill>
                  <a:srgbClr val="008000"/>
                </a:solidFill>
              </a:rPr>
              <a:t>ange of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UHE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neutrino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physics </a:t>
            </a:r>
            <a:r>
              <a:rPr lang="en-US" b="1" dirty="0" smtClean="0">
                <a:solidFill>
                  <a:srgbClr val="008000"/>
                </a:solidFill>
                <a:sym typeface="Wingdings"/>
              </a:rPr>
              <a:t>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1788" y="3305327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Backward</a:t>
            </a:r>
          </a:p>
          <a:p>
            <a:r>
              <a:rPr lang="en-US" b="1" dirty="0">
                <a:solidFill>
                  <a:srgbClr val="000090"/>
                </a:solidFill>
              </a:rPr>
              <a:t>r</a:t>
            </a:r>
            <a:r>
              <a:rPr lang="en-US" b="1" dirty="0" smtClean="0">
                <a:solidFill>
                  <a:srgbClr val="000090"/>
                </a:solidFill>
              </a:rPr>
              <a:t>egion, </a:t>
            </a:r>
            <a:r>
              <a:rPr lang="en-US" b="1" dirty="0">
                <a:solidFill>
                  <a:srgbClr val="000090"/>
                </a:solidFill>
              </a:rPr>
              <a:t>l</a:t>
            </a:r>
            <a:r>
              <a:rPr lang="en-US" b="1" dirty="0" smtClean="0">
                <a:solidFill>
                  <a:srgbClr val="000090"/>
                </a:solidFill>
              </a:rPr>
              <a:t>ow x</a:t>
            </a:r>
          </a:p>
          <a:p>
            <a:r>
              <a:rPr lang="en-US" b="1" dirty="0">
                <a:solidFill>
                  <a:srgbClr val="000090"/>
                </a:solidFill>
              </a:rPr>
              <a:t>i</a:t>
            </a:r>
            <a:r>
              <a:rPr lang="en-US" b="1" dirty="0" smtClean="0">
                <a:solidFill>
                  <a:srgbClr val="000090"/>
                </a:solidFill>
              </a:rPr>
              <a:t>s governed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olely by </a:t>
            </a:r>
            <a:r>
              <a:rPr lang="en-US" b="1" dirty="0" err="1" smtClean="0">
                <a:solidFill>
                  <a:srgbClr val="000090"/>
                </a:solidFill>
              </a:rPr>
              <a:t>E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850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backup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2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8255" y="6570871"/>
            <a:ext cx="323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F.Zimmermann</a:t>
            </a:r>
            <a:r>
              <a:rPr lang="en-US" sz="1400" dirty="0" smtClean="0">
                <a:solidFill>
                  <a:srgbClr val="A6A6A6"/>
                </a:solidFill>
              </a:rPr>
              <a:t>, IPAC14, June 14, Dresden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81"/>
            <a:ext cx="7772400" cy="874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Time Schedule – 2 – Detector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969" y="1467679"/>
            <a:ext cx="4222421" cy="286136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2" y="1467680"/>
            <a:ext cx="3846735" cy="2861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842" y="4671391"/>
            <a:ext cx="8330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Pre-mounting at the surface of a modular detector – independent of LHC</a:t>
            </a:r>
          </a:p>
          <a:p>
            <a:r>
              <a:rPr lang="en-US" dirty="0" smtClean="0"/>
              <a:t>Lowering (7), Installation (2), Connection (6), Field Map (1), Pipe (1) … min of 15 Month</a:t>
            </a:r>
          </a:p>
          <a:p>
            <a:r>
              <a:rPr lang="en-US" dirty="0"/>
              <a:t>w</a:t>
            </a:r>
            <a:r>
              <a:rPr lang="en-US" dirty="0" smtClean="0"/>
              <a:t>hich would be compliant with </a:t>
            </a:r>
            <a:r>
              <a:rPr lang="en-US" dirty="0" smtClean="0">
                <a:solidFill>
                  <a:srgbClr val="FF0000"/>
                </a:solidFill>
              </a:rPr>
              <a:t>LS3</a:t>
            </a:r>
            <a:r>
              <a:rPr lang="en-US" dirty="0" smtClean="0"/>
              <a:t> and may be with </a:t>
            </a:r>
            <a:r>
              <a:rPr lang="en-US" dirty="0" smtClean="0">
                <a:solidFill>
                  <a:srgbClr val="FF0000"/>
                </a:solidFill>
              </a:rPr>
              <a:t>LS4</a:t>
            </a:r>
            <a:r>
              <a:rPr lang="en-US" dirty="0" smtClean="0"/>
              <a:t> – depends on the LHC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5891" y="106308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A.Gaddi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Chavannes 1/14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2" y="5857461"/>
            <a:ext cx="4549911" cy="7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880" y="5879547"/>
            <a:ext cx="4288083" cy="70201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065130" y="5594721"/>
            <a:ext cx="1292087" cy="26274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814955" y="5594721"/>
            <a:ext cx="717827" cy="24507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82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Main physics goals of new DIS Colliders</a:t>
            </a:r>
            <a:r>
              <a:rPr lang="en-US" sz="3200" baseline="30000" dirty="0" smtClean="0">
                <a:solidFill>
                  <a:srgbClr val="0000FF"/>
                </a:solidFill>
              </a:rPr>
              <a:t>*) </a:t>
            </a:r>
            <a:endParaRPr lang="en-US" sz="3200" baseline="30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20" y="1307878"/>
            <a:ext cx="332423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Substructure of nucleons</a:t>
            </a:r>
          </a:p>
          <a:p>
            <a:r>
              <a:rPr lang="en-US" dirty="0" smtClean="0"/>
              <a:t>Development of QCD, Discoveries</a:t>
            </a:r>
          </a:p>
          <a:p>
            <a:r>
              <a:rPr lang="en-US" dirty="0" smtClean="0"/>
              <a:t>Structure of y, </a:t>
            </a:r>
            <a:r>
              <a:rPr lang="en-US" dirty="0" err="1" smtClean="0"/>
              <a:t>Pomeron</a:t>
            </a:r>
            <a:r>
              <a:rPr lang="en-US" dirty="0" smtClean="0"/>
              <a:t>, n, D, A..</a:t>
            </a:r>
          </a:p>
          <a:p>
            <a:r>
              <a:rPr lang="en-US" dirty="0" smtClean="0"/>
              <a:t>Precision </a:t>
            </a:r>
            <a:r>
              <a:rPr lang="en-US" dirty="0" err="1" smtClean="0"/>
              <a:t>eweak</a:t>
            </a:r>
            <a:r>
              <a:rPr lang="en-US" dirty="0" smtClean="0"/>
              <a:t> measurements ..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847" y="2900781"/>
            <a:ext cx="3057247" cy="20621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Low energy (smaller HERA)</a:t>
            </a:r>
          </a:p>
          <a:p>
            <a:endParaRPr lang="en-US" dirty="0"/>
          </a:p>
          <a:p>
            <a:r>
              <a:rPr lang="en-US" dirty="0" smtClean="0"/>
              <a:t>Nuclear structure</a:t>
            </a:r>
          </a:p>
          <a:p>
            <a:r>
              <a:rPr lang="en-US" dirty="0" smtClean="0"/>
              <a:t>Electroweak below Z</a:t>
            </a:r>
          </a:p>
          <a:p>
            <a:r>
              <a:rPr lang="en-US" dirty="0"/>
              <a:t>p</a:t>
            </a:r>
            <a:r>
              <a:rPr lang="en-US" dirty="0" smtClean="0"/>
              <a:t> Spin composition</a:t>
            </a:r>
          </a:p>
          <a:p>
            <a:r>
              <a:rPr lang="en-US" dirty="0" smtClean="0"/>
              <a:t>Spin structure </a:t>
            </a:r>
          </a:p>
          <a:p>
            <a:r>
              <a:rPr lang="en-US" dirty="0" smtClean="0"/>
              <a:t>“Proton Holography 3d” 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24258" y="2885102"/>
            <a:ext cx="4289042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High Energy (bigger HERA)</a:t>
            </a:r>
          </a:p>
          <a:p>
            <a:endParaRPr lang="en-US" dirty="0"/>
          </a:p>
          <a:p>
            <a:r>
              <a:rPr lang="en-US" dirty="0" smtClean="0"/>
              <a:t>Unfolding of </a:t>
            </a:r>
            <a:r>
              <a:rPr lang="en-US" i="1" dirty="0" smtClean="0"/>
              <a:t>all</a:t>
            </a:r>
            <a:r>
              <a:rPr lang="en-US" dirty="0" smtClean="0"/>
              <a:t> </a:t>
            </a:r>
            <a:r>
              <a:rPr lang="en-US" dirty="0" err="1" smtClean="0"/>
              <a:t>partons</a:t>
            </a:r>
            <a:r>
              <a:rPr lang="en-US" dirty="0" smtClean="0"/>
              <a:t> (NC+CC)</a:t>
            </a:r>
          </a:p>
          <a:p>
            <a:r>
              <a:rPr lang="en-US" dirty="0" smtClean="0"/>
              <a:t>New physics (Higgs, DM, RPV SUSY, LQs..)</a:t>
            </a:r>
          </a:p>
          <a:p>
            <a:r>
              <a:rPr lang="en-US" dirty="0" smtClean="0"/>
              <a:t>Electroweak below and beyond Z</a:t>
            </a:r>
          </a:p>
          <a:p>
            <a:r>
              <a:rPr lang="en-US" dirty="0" smtClean="0"/>
              <a:t>Non linear QCD in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eA</a:t>
            </a:r>
            <a:r>
              <a:rPr lang="en-US" dirty="0" smtClean="0"/>
              <a:t> (QGP)</a:t>
            </a:r>
          </a:p>
          <a:p>
            <a:r>
              <a:rPr lang="en-US" dirty="0" smtClean="0"/>
              <a:t>Top physics  …</a:t>
            </a:r>
          </a:p>
          <a:p>
            <a:endParaRPr lang="en-US" dirty="0"/>
          </a:p>
          <a:p>
            <a:r>
              <a:rPr lang="en-US" dirty="0" smtClean="0"/>
              <a:t>FCC-he: 10 times higher H-HH cross section</a:t>
            </a:r>
          </a:p>
          <a:p>
            <a:r>
              <a:rPr lang="en-US" dirty="0" smtClean="0"/>
              <a:t>               10 times lower x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4 times larger mass range for NP ..</a:t>
            </a:r>
          </a:p>
          <a:p>
            <a:r>
              <a:rPr lang="en-US" dirty="0" smtClean="0"/>
              <a:t>                 as compared to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/>
              <a:t>b</a:t>
            </a:r>
            <a:r>
              <a:rPr lang="en-US" dirty="0" smtClean="0"/>
              <a:t>ut the FCC is later + more expensive.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033" y="6271964"/>
            <a:ext cx="140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*) </a:t>
            </a:r>
            <a:r>
              <a:rPr lang="en-US" dirty="0" smtClean="0">
                <a:solidFill>
                  <a:srgbClr val="0000FF"/>
                </a:solidFill>
              </a:rPr>
              <a:t>incomplete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2902" y="2885102"/>
            <a:ext cx="4216262" cy="207778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304" y="5519328"/>
            <a:ext cx="381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Why are quarks and leptons different?</a:t>
            </a:r>
          </a:p>
          <a:p>
            <a:r>
              <a:rPr lang="en-US" dirty="0" smtClean="0"/>
              <a:t>Salam 1976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39782" y="2508207"/>
            <a:ext cx="1066082" cy="3768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26598" y="2508207"/>
            <a:ext cx="956337" cy="3768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8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281"/>
            <a:ext cx="7772400" cy="7137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backup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82864"/>
            <a:ext cx="7595717" cy="5224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505435">
            <a:off x="4945513" y="3718403"/>
            <a:ext cx="1070310" cy="139003"/>
          </a:xfrm>
          <a:prstGeom prst="rect">
            <a:avLst/>
          </a:prstGeom>
          <a:solidFill>
            <a:srgbClr val="00009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8735"/>
            <a:ext cx="7772400" cy="84412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Scale dependence of  sin</a:t>
            </a:r>
            <a:r>
              <a:rPr lang="en-US" sz="3200" baseline="30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θ</a:t>
            </a:r>
            <a:r>
              <a:rPr lang="en-US" sz="3200" baseline="-25000" dirty="0" smtClean="0">
                <a:solidFill>
                  <a:srgbClr val="000090"/>
                </a:solidFill>
              </a:rPr>
              <a:t>W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985500" y="393565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EIC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693" y="6099484"/>
            <a:ext cx="62247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Running sin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Θ</a:t>
            </a:r>
            <a:r>
              <a:rPr lang="en-US" baseline="-25000" dirty="0" smtClean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 from </a:t>
            </a:r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asymmetries and NC/CC in DIS</a:t>
            </a:r>
          </a:p>
          <a:p>
            <a:r>
              <a:rPr lang="en-US" sz="1400" dirty="0" smtClean="0"/>
              <a:t>Low scales from MAMI, </a:t>
            </a:r>
            <a:r>
              <a:rPr lang="en-US" sz="1400" dirty="0" err="1" smtClean="0"/>
              <a:t>Jlab</a:t>
            </a:r>
            <a:r>
              <a:rPr lang="en-US" sz="1400" dirty="0" smtClean="0"/>
              <a:t> and possibly the CERN </a:t>
            </a:r>
            <a:r>
              <a:rPr lang="en-US" sz="1400" dirty="0" err="1"/>
              <a:t>T</a:t>
            </a:r>
            <a:r>
              <a:rPr lang="en-US" sz="1400" dirty="0" err="1" smtClean="0"/>
              <a:t>estfacility</a:t>
            </a:r>
            <a:r>
              <a:rPr lang="en-US" sz="1400" dirty="0" smtClean="0"/>
              <a:t> 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88367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493"/>
            <a:ext cx="7772400" cy="7837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Top Quark Physics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6" y="3849556"/>
            <a:ext cx="2832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dreieck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9115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043038" y="220884"/>
            <a:ext cx="5908266" cy="4450504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43038" y="220884"/>
            <a:ext cx="5565880" cy="417442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226969">
            <a:off x="5360662" y="949739"/>
            <a:ext cx="88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FCC_he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865" y="658713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81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287"/>
            <a:ext cx="7772400" cy="85297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Physics Overview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6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794" y="5798510"/>
            <a:ext cx="8315097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: 20 times 1/x and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and 100-1000 times luminosity as compared to HERA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 Very rich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programme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on DIS, ions, Higgs and new physics in much extended range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0721" y="966472"/>
            <a:ext cx="296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Note 2012-004, arXiv:1211.5102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4625" y="654009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652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5241"/>
            <a:ext cx="7772400" cy="59862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High Energy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 </a:t>
            </a:r>
            <a:r>
              <a:rPr lang="en-US" sz="3200" dirty="0">
                <a:solidFill>
                  <a:srgbClr val="000090"/>
                </a:solidFill>
              </a:rPr>
              <a:t>P</a:t>
            </a:r>
            <a:r>
              <a:rPr lang="en-US" sz="3200" dirty="0" smtClean="0">
                <a:solidFill>
                  <a:srgbClr val="000090"/>
                </a:solidFill>
              </a:rPr>
              <a:t>hysics 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5" name="Picture 4" descr="figphys3LQrea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982708"/>
            <a:ext cx="6195391" cy="4646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3045" y="949579"/>
            <a:ext cx="2882348" cy="4461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q10x-3nou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73" y="1115230"/>
            <a:ext cx="4073634" cy="4119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999" y="5573898"/>
            <a:ext cx="84489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Huge extension of reach for new physics             Very low x – close to </a:t>
            </a:r>
            <a:r>
              <a:rPr lang="en-US" dirty="0" err="1" smtClean="0"/>
              <a:t>UHEν</a:t>
            </a:r>
            <a:r>
              <a:rPr lang="en-US" dirty="0" smtClean="0"/>
              <a:t> region, BFKL?</a:t>
            </a:r>
          </a:p>
          <a:p>
            <a:r>
              <a:rPr lang="en-US" dirty="0" err="1" smtClean="0"/>
              <a:t>Leptoquark</a:t>
            </a:r>
            <a:r>
              <a:rPr lang="en-US" dirty="0" smtClean="0"/>
              <a:t> reach to √s ≈ 4 </a:t>
            </a:r>
            <a:r>
              <a:rPr lang="en-US" dirty="0" err="1" smtClean="0"/>
              <a:t>TeV</a:t>
            </a:r>
            <a:r>
              <a:rPr lang="en-US" dirty="0" smtClean="0"/>
              <a:t>                              </a:t>
            </a:r>
            <a:r>
              <a:rPr lang="en-US" dirty="0" smtClean="0">
                <a:solidFill>
                  <a:srgbClr val="FF0000"/>
                </a:solidFill>
              </a:rPr>
              <a:t>Need energies and L beyond HERA for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                     being of interest for HEP and the search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                     for and interpretation of new physics.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332870" y="2926522"/>
            <a:ext cx="0" cy="1402521"/>
          </a:xfrm>
          <a:prstGeom prst="line">
            <a:avLst/>
          </a:prstGeom>
          <a:ln w="12700">
            <a:solidFill>
              <a:srgbClr val="008000"/>
            </a:solidFill>
            <a:prstDash val="lgDash"/>
          </a:ln>
          <a:effectLst>
            <a:outerShdw blurRad="40000" dist="20000" dir="36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49668" y="2849217"/>
            <a:ext cx="2195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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          u</a:t>
            </a:r>
            <a:r>
              <a:rPr lang="en-US" dirty="0" smtClean="0">
                <a:solidFill>
                  <a:srgbClr val="FF0000"/>
                </a:solidFill>
              </a:rPr>
              <a:t>nknown    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9390" y="79804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 x Physics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561" y="735322"/>
            <a:ext cx="252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mass and Q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region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49390" y="3203037"/>
            <a:ext cx="0" cy="1402521"/>
          </a:xfrm>
          <a:prstGeom prst="line">
            <a:avLst/>
          </a:prstGeom>
          <a:ln w="12700">
            <a:solidFill>
              <a:srgbClr val="008000"/>
            </a:solidFill>
            <a:prstDash val="lgDash"/>
          </a:ln>
          <a:effectLst>
            <a:outerShdw blurRad="40000" dist="20000" dir="36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2918" y="3258450"/>
            <a:ext cx="0" cy="1402521"/>
          </a:xfrm>
          <a:prstGeom prst="line">
            <a:avLst/>
          </a:prstGeom>
          <a:ln w="12700">
            <a:solidFill>
              <a:srgbClr val="008000"/>
            </a:solidFill>
            <a:prstDash val="lgDash"/>
          </a:ln>
          <a:effectLst>
            <a:outerShdw blurRad="40000" dist="20000" dir="36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14274" y="395971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4931" y="38258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02157" y="3825898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41" y="474376"/>
            <a:ext cx="8422785" cy="628366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29595" y="102065"/>
            <a:ext cx="572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Higgs physics  in </a:t>
            </a:r>
            <a:r>
              <a:rPr lang="en-US" i="1" dirty="0" err="1" smtClean="0"/>
              <a:t>ep</a:t>
            </a:r>
            <a:r>
              <a:rPr lang="en-US" i="1" dirty="0" smtClean="0"/>
              <a:t> possible at high energy and Luminosity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7748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8" y="188088"/>
            <a:ext cx="8229600" cy="86320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International Advisory Committee + Mandate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669" y="1702069"/>
            <a:ext cx="5671257" cy="3754874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Mandate  2014-2017</a:t>
            </a:r>
            <a:endParaRPr lang="en-US" b="1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600" dirty="0" smtClean="0"/>
              <a:t>Advice </a:t>
            </a:r>
            <a:r>
              <a:rPr lang="en-US" sz="1600" dirty="0"/>
              <a:t>to the </a:t>
            </a:r>
            <a:r>
              <a:rPr lang="en-US" sz="1600" dirty="0" err="1"/>
              <a:t>LHeC</a:t>
            </a:r>
            <a:r>
              <a:rPr lang="en-US" sz="1600" dirty="0"/>
              <a:t> Coordination Group and the CERN </a:t>
            </a:r>
            <a:r>
              <a:rPr lang="en-US" sz="1600" dirty="0" smtClean="0"/>
              <a:t>directorate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by following the development of options of an </a:t>
            </a:r>
            <a:r>
              <a:rPr lang="en-US" sz="1600" dirty="0" err="1"/>
              <a:t>ep</a:t>
            </a:r>
            <a:r>
              <a:rPr lang="en-US" sz="1600" dirty="0"/>
              <a:t>/</a:t>
            </a:r>
            <a:r>
              <a:rPr lang="en-US" sz="1600" dirty="0" err="1"/>
              <a:t>eA</a:t>
            </a:r>
            <a:endParaRPr lang="en-US" sz="1600" dirty="0"/>
          </a:p>
          <a:p>
            <a:r>
              <a:rPr lang="en-US" sz="1600" dirty="0"/>
              <a:t> collider at the LHC and at FCC, </a:t>
            </a:r>
            <a:r>
              <a:rPr lang="en-US" sz="1600" dirty="0" smtClean="0"/>
              <a:t>especially </a:t>
            </a:r>
            <a:r>
              <a:rPr lang="en-US" sz="1600" dirty="0"/>
              <a:t>with:</a:t>
            </a:r>
          </a:p>
          <a:p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Provision </a:t>
            </a:r>
            <a:r>
              <a:rPr lang="en-US" sz="1600" dirty="0">
                <a:solidFill>
                  <a:srgbClr val="000090"/>
                </a:solidFill>
              </a:rPr>
              <a:t>of scientific and technical direction for the </a:t>
            </a:r>
            <a:r>
              <a:rPr lang="en-US" sz="1600" dirty="0" smtClean="0">
                <a:solidFill>
                  <a:srgbClr val="000090"/>
                </a:solidFill>
              </a:rPr>
              <a:t>physics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</a:rPr>
              <a:t>potential of the </a:t>
            </a:r>
            <a:r>
              <a:rPr lang="en-US" sz="1600" dirty="0" err="1">
                <a:solidFill>
                  <a:srgbClr val="000090"/>
                </a:solidFill>
              </a:rPr>
              <a:t>ep</a:t>
            </a:r>
            <a:r>
              <a:rPr lang="en-US" sz="1600" dirty="0">
                <a:solidFill>
                  <a:srgbClr val="000090"/>
                </a:solidFill>
              </a:rPr>
              <a:t>/</a:t>
            </a:r>
            <a:r>
              <a:rPr lang="en-US" sz="1600" dirty="0" err="1">
                <a:solidFill>
                  <a:srgbClr val="000090"/>
                </a:solidFill>
              </a:rPr>
              <a:t>eA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collider, </a:t>
            </a:r>
            <a:r>
              <a:rPr lang="en-US" sz="1600" dirty="0">
                <a:solidFill>
                  <a:srgbClr val="000090"/>
                </a:solidFill>
              </a:rPr>
              <a:t>both at LHC and at</a:t>
            </a:r>
          </a:p>
          <a:p>
            <a:r>
              <a:rPr lang="en-US" sz="1600" dirty="0">
                <a:solidFill>
                  <a:srgbClr val="000090"/>
                </a:solidFill>
              </a:rPr>
              <a:t> FCC, as a function of the machine parameters and of a 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 realistic </a:t>
            </a:r>
            <a:r>
              <a:rPr lang="en-US" sz="1600" dirty="0">
                <a:solidFill>
                  <a:srgbClr val="000090"/>
                </a:solidFill>
              </a:rPr>
              <a:t>detector design, as well as for the design and 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 possible </a:t>
            </a:r>
            <a:r>
              <a:rPr lang="en-US" sz="1600" dirty="0">
                <a:solidFill>
                  <a:srgbClr val="000090"/>
                </a:solidFill>
              </a:rPr>
              <a:t>approval of an ERL test facility at CERN.</a:t>
            </a:r>
          </a:p>
          <a:p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E2BB43"/>
                </a:solidFill>
              </a:rPr>
              <a:t>Assistance </a:t>
            </a:r>
            <a:r>
              <a:rPr lang="en-US" sz="1600" dirty="0">
                <a:solidFill>
                  <a:srgbClr val="E2BB43"/>
                </a:solidFill>
              </a:rPr>
              <a:t>in building the international case for the accelerator </a:t>
            </a:r>
            <a:endParaRPr lang="en-US" sz="1600" dirty="0" smtClean="0">
              <a:solidFill>
                <a:srgbClr val="E2BB43"/>
              </a:solidFill>
            </a:endParaRPr>
          </a:p>
          <a:p>
            <a:r>
              <a:rPr lang="en-US" sz="1600" dirty="0" smtClean="0">
                <a:solidFill>
                  <a:srgbClr val="E2BB43"/>
                </a:solidFill>
              </a:rPr>
              <a:t> and </a:t>
            </a:r>
            <a:r>
              <a:rPr lang="en-US" sz="1600" dirty="0">
                <a:solidFill>
                  <a:srgbClr val="E2BB43"/>
                </a:solidFill>
              </a:rPr>
              <a:t>detector developments as well as guidance </a:t>
            </a:r>
            <a:r>
              <a:rPr lang="en-US" sz="1600" dirty="0" smtClean="0">
                <a:solidFill>
                  <a:srgbClr val="E2BB43"/>
                </a:solidFill>
              </a:rPr>
              <a:t>to the resource, </a:t>
            </a:r>
            <a:endParaRPr lang="en-US" sz="1600" dirty="0">
              <a:solidFill>
                <a:srgbClr val="E2BB43"/>
              </a:solidFill>
            </a:endParaRPr>
          </a:p>
          <a:p>
            <a:r>
              <a:rPr lang="en-US" sz="1600" dirty="0">
                <a:solidFill>
                  <a:srgbClr val="E2BB43"/>
                </a:solidFill>
              </a:rPr>
              <a:t> </a:t>
            </a:r>
            <a:r>
              <a:rPr lang="en-US" sz="1600" dirty="0" smtClean="0">
                <a:solidFill>
                  <a:srgbClr val="E2BB43"/>
                </a:solidFill>
              </a:rPr>
              <a:t>infrastructure </a:t>
            </a:r>
            <a:r>
              <a:rPr lang="en-US" sz="1600" dirty="0">
                <a:solidFill>
                  <a:srgbClr val="E2BB43"/>
                </a:solidFill>
              </a:rPr>
              <a:t>and science policy aspects of the </a:t>
            </a:r>
            <a:r>
              <a:rPr lang="en-US" sz="1600" dirty="0" err="1">
                <a:solidFill>
                  <a:srgbClr val="E2BB43"/>
                </a:solidFill>
              </a:rPr>
              <a:t>ep</a:t>
            </a:r>
            <a:r>
              <a:rPr lang="en-US" sz="1600" dirty="0">
                <a:solidFill>
                  <a:srgbClr val="E2BB43"/>
                </a:solidFill>
              </a:rPr>
              <a:t>/</a:t>
            </a:r>
            <a:r>
              <a:rPr lang="en-US" sz="1600" dirty="0" err="1">
                <a:solidFill>
                  <a:srgbClr val="E2BB43"/>
                </a:solidFill>
              </a:rPr>
              <a:t>eA</a:t>
            </a:r>
            <a:r>
              <a:rPr lang="en-US" sz="1600" dirty="0">
                <a:solidFill>
                  <a:srgbClr val="E2BB43"/>
                </a:solidFill>
              </a:rPr>
              <a:t> collider</a:t>
            </a:r>
            <a:r>
              <a:rPr lang="en-US" sz="1400" dirty="0">
                <a:solidFill>
                  <a:srgbClr val="E2BB43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3178" y="1181149"/>
            <a:ext cx="4942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IAC was invited in 12/13 by the DG with the following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65240" y="5910235"/>
            <a:ext cx="31824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IAC Composition June 2014, plus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Oliver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Brüning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Max Klein ex officio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347" y="1385919"/>
            <a:ext cx="3207579" cy="4524316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Guido </a:t>
            </a:r>
            <a:r>
              <a:rPr lang="en-US" dirty="0" err="1" smtClean="0"/>
              <a:t>Altarelli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dirty="0" err="1" smtClean="0"/>
              <a:t>Herwig</a:t>
            </a:r>
            <a:r>
              <a:rPr lang="en-US" dirty="0" smtClean="0"/>
              <a:t> </a:t>
            </a:r>
            <a:r>
              <a:rPr lang="en-US" dirty="0" err="1" smtClean="0"/>
              <a:t>Schopper</a:t>
            </a:r>
            <a:r>
              <a:rPr lang="en-US" dirty="0" smtClean="0"/>
              <a:t> (CERN) – </a:t>
            </a:r>
            <a:r>
              <a:rPr lang="en-US" b="1" dirty="0" smtClean="0"/>
              <a:t>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(STFC)</a:t>
            </a:r>
          </a:p>
        </p:txBody>
      </p:sp>
      <p:pic>
        <p:nvPicPr>
          <p:cNvPr id="8" name="Picture 7" descr="logo-FCC-0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76" y="5845806"/>
            <a:ext cx="1943729" cy="81216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89" y="5728388"/>
            <a:ext cx="1398210" cy="8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4625" y="6540091"/>
            <a:ext cx="2133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 Klein ICFA Beijing 10/2014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390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2.Physics Examples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1834" y="1865908"/>
            <a:ext cx="5739747" cy="4247317"/>
          </a:xfrm>
          <a:prstGeom prst="rect">
            <a:avLst/>
          </a:prstGeom>
          <a:solidFill>
            <a:srgbClr val="E1CA5B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PDFs and Folklore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 (we know them , we get them from </a:t>
            </a:r>
            <a:r>
              <a:rPr lang="en-US" sz="1400" dirty="0" err="1" smtClean="0">
                <a:solidFill>
                  <a:srgbClr val="000090"/>
                </a:solidFill>
              </a:rPr>
              <a:t>pp</a:t>
            </a:r>
            <a:r>
              <a:rPr lang="en-US" sz="1400" dirty="0" smtClean="0">
                <a:solidFill>
                  <a:srgbClr val="000090"/>
                </a:solidFill>
              </a:rPr>
              <a:t>, we do not need them..)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>
                <a:solidFill>
                  <a:srgbClr val="000090"/>
                </a:solidFill>
              </a:rPr>
              <a:t>e</a:t>
            </a:r>
            <a:r>
              <a:rPr lang="en-US" dirty="0" err="1" smtClean="0">
                <a:solidFill>
                  <a:srgbClr val="000090"/>
                </a:solidFill>
              </a:rPr>
              <a:t>p-pp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Heavy Ion QCD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Higgs Physics with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( no time for top, sin2theta(Q), </a:t>
            </a:r>
            <a:r>
              <a:rPr lang="en-US" dirty="0" err="1" smtClean="0">
                <a:solidFill>
                  <a:srgbClr val="000090"/>
                </a:solidFill>
              </a:rPr>
              <a:t>v,a</a:t>
            </a:r>
            <a:r>
              <a:rPr lang="en-US" dirty="0" smtClean="0">
                <a:solidFill>
                  <a:srgbClr val="000090"/>
                </a:solidFill>
              </a:rPr>
              <a:t>, jets, </a:t>
            </a:r>
            <a:r>
              <a:rPr lang="en-US" dirty="0" err="1" smtClean="0">
                <a:solidFill>
                  <a:srgbClr val="000090"/>
                </a:solidFill>
              </a:rPr>
              <a:t>photoproduction</a:t>
            </a:r>
            <a:r>
              <a:rPr lang="en-US" dirty="0" smtClean="0">
                <a:solidFill>
                  <a:srgbClr val="000090"/>
                </a:solidFill>
              </a:rPr>
              <a:t>..)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new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 collider facility is a rich new physics lab. It is yet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not competitive with the huge </a:t>
            </a:r>
            <a:r>
              <a:rPr lang="en-US" dirty="0" err="1" smtClean="0">
                <a:solidFill>
                  <a:srgbClr val="000090"/>
                </a:solidFill>
              </a:rPr>
              <a:t>ee</a:t>
            </a:r>
            <a:r>
              <a:rPr lang="en-US" dirty="0" smtClean="0">
                <a:solidFill>
                  <a:srgbClr val="000090"/>
                </a:solidFill>
              </a:rPr>
              <a:t> and 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collider projects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since by construction it it is an add-on to LHC/FCC.   </a:t>
            </a:r>
          </a:p>
        </p:txBody>
      </p:sp>
    </p:spTree>
    <p:extLst>
      <p:ext uri="{BB962C8B-B14F-4D97-AF65-F5344CB8AC3E}">
        <p14:creationId xmlns:p14="http://schemas.microsoft.com/office/powerpoint/2010/main" val="62436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4010</Words>
  <Application>Microsoft Macintosh PowerPoint</Application>
  <PresentationFormat>On-screen Show (4:3)</PresentationFormat>
  <Paragraphs>782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Deep Inelastic ep/eA Scattering at the Energy Frontier</vt:lpstr>
      <vt:lpstr>HERA (1984 1992-20072017)</vt:lpstr>
      <vt:lpstr>PowerPoint Presentation</vt:lpstr>
      <vt:lpstr>PowerPoint Presentation</vt:lpstr>
      <vt:lpstr>Main physics goals of new DIS Colliders*) </vt:lpstr>
      <vt:lpstr>High Energy ep  Physics </vt:lpstr>
      <vt:lpstr>PowerPoint Presentation</vt:lpstr>
      <vt:lpstr>International Advisory Committee + Mandate</vt:lpstr>
      <vt:lpstr>2.Physics Examples</vt:lpstr>
      <vt:lpstr>Parton (Quark and Gluon) Distributions</vt:lpstr>
      <vt:lpstr> Strange Quark Distribution from LHeC </vt:lpstr>
      <vt:lpstr>Sensitivity of PDFs to LHC - Gluon</vt:lpstr>
      <vt:lpstr>Gluon-Gluon Luminosity with LHeC</vt:lpstr>
      <vt:lpstr>PowerPoint Presentation</vt:lpstr>
      <vt:lpstr>Strong Coupling Constant – GUT?</vt:lpstr>
      <vt:lpstr>LHeC-FCC-he as Electron Ion Collider(s)</vt:lpstr>
      <vt:lpstr>Energy Frontier DIS</vt:lpstr>
      <vt:lpstr>Vector Mesons   </vt:lpstr>
      <vt:lpstr>Remarks on the Higgs</vt:lpstr>
      <vt:lpstr>VBF Higgs Production at the LH(e)C</vt:lpstr>
      <vt:lpstr>Higgs in ep  νHX</vt:lpstr>
      <vt:lpstr>PowerPoint Presentation</vt:lpstr>
      <vt:lpstr> HH and tHt in ep</vt:lpstr>
      <vt:lpstr>3.Preparations</vt:lpstr>
      <vt:lpstr>PowerPoint Presentation</vt:lpstr>
      <vt:lpstr>SCRF and LTFC Superconducting RF and ERL Test Facility Design at CERN</vt:lpstr>
      <vt:lpstr>Areas of Study Post-CDR *)</vt:lpstr>
      <vt:lpstr>backup</vt:lpstr>
      <vt:lpstr>PowerPoint Presentation</vt:lpstr>
      <vt:lpstr>Energy Frontier DIS</vt:lpstr>
      <vt:lpstr>FCC-he Detector (B) – 0.1</vt:lpstr>
      <vt:lpstr> </vt:lpstr>
      <vt:lpstr>Outlook </vt:lpstr>
      <vt:lpstr>THEORY</vt:lpstr>
      <vt:lpstr>PowerPoint Presentation</vt:lpstr>
      <vt:lpstr>title</vt:lpstr>
      <vt:lpstr>Thanks to the whole  LHeC  Study Group to the FCC team and</vt:lpstr>
      <vt:lpstr>backup</vt:lpstr>
      <vt:lpstr>Relation of PDFs and Hi Mass Search</vt:lpstr>
      <vt:lpstr>Resolving Partonic Structure free of symmetry assumptions</vt:lpstr>
      <vt:lpstr>Energy Frontier DIS</vt:lpstr>
      <vt:lpstr>PowerPoint Presentation</vt:lpstr>
      <vt:lpstr>Higgs Parameter List “H-LHeC”</vt:lpstr>
      <vt:lpstr>PowerPoint Presentation</vt:lpstr>
      <vt:lpstr>title</vt:lpstr>
      <vt:lpstr>High Q2</vt:lpstr>
      <vt:lpstr>Low x</vt:lpstr>
      <vt:lpstr>backup</vt:lpstr>
      <vt:lpstr>Time Schedule – 2 – Detector </vt:lpstr>
      <vt:lpstr>backup</vt:lpstr>
      <vt:lpstr>Scale dependence of  sin2θW</vt:lpstr>
      <vt:lpstr>Top Quark Physics</vt:lpstr>
      <vt:lpstr>New dreieck</vt:lpstr>
      <vt:lpstr>Physics Overview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LHeC Deep Inelastic Scattering at the Energy Frontier</dc:title>
  <dc:creator>max klein</dc:creator>
  <cp:lastModifiedBy>max klein</cp:lastModifiedBy>
  <cp:revision>164</cp:revision>
  <dcterms:created xsi:type="dcterms:W3CDTF">2014-10-25T16:54:31Z</dcterms:created>
  <dcterms:modified xsi:type="dcterms:W3CDTF">2015-01-10T06:22:25Z</dcterms:modified>
</cp:coreProperties>
</file>