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2"/>
  </p:notesMasterIdLst>
  <p:sldIdLst>
    <p:sldId id="256" r:id="rId2"/>
    <p:sldId id="257" r:id="rId3"/>
    <p:sldId id="259" r:id="rId4"/>
    <p:sldId id="261" r:id="rId5"/>
    <p:sldId id="260" r:id="rId6"/>
    <p:sldId id="258" r:id="rId7"/>
    <p:sldId id="342" r:id="rId8"/>
    <p:sldId id="275" r:id="rId9"/>
    <p:sldId id="274" r:id="rId10"/>
    <p:sldId id="264" r:id="rId11"/>
    <p:sldId id="276" r:id="rId12"/>
    <p:sldId id="271" r:id="rId13"/>
    <p:sldId id="332" r:id="rId14"/>
    <p:sldId id="341" r:id="rId15"/>
    <p:sldId id="270" r:id="rId16"/>
    <p:sldId id="269" r:id="rId17"/>
    <p:sldId id="268" r:id="rId18"/>
    <p:sldId id="354" r:id="rId19"/>
    <p:sldId id="325" r:id="rId20"/>
    <p:sldId id="267" r:id="rId21"/>
    <p:sldId id="265" r:id="rId22"/>
    <p:sldId id="272" r:id="rId23"/>
    <p:sldId id="333" r:id="rId24"/>
    <p:sldId id="262" r:id="rId25"/>
    <p:sldId id="280" r:id="rId26"/>
    <p:sldId id="281" r:id="rId27"/>
    <p:sldId id="361" r:id="rId28"/>
    <p:sldId id="288" r:id="rId29"/>
    <p:sldId id="282" r:id="rId30"/>
    <p:sldId id="287" r:id="rId31"/>
    <p:sldId id="283" r:id="rId32"/>
    <p:sldId id="285" r:id="rId33"/>
    <p:sldId id="273" r:id="rId34"/>
    <p:sldId id="286" r:id="rId35"/>
    <p:sldId id="289" r:id="rId36"/>
    <p:sldId id="279" r:id="rId37"/>
    <p:sldId id="334" r:id="rId38"/>
    <p:sldId id="290" r:id="rId39"/>
    <p:sldId id="314" r:id="rId40"/>
    <p:sldId id="292" r:id="rId41"/>
    <p:sldId id="335" r:id="rId42"/>
    <p:sldId id="347" r:id="rId43"/>
    <p:sldId id="293" r:id="rId44"/>
    <p:sldId id="295" r:id="rId45"/>
    <p:sldId id="296" r:id="rId46"/>
    <p:sldId id="294" r:id="rId47"/>
    <p:sldId id="297" r:id="rId48"/>
    <p:sldId id="301" r:id="rId49"/>
    <p:sldId id="306" r:id="rId50"/>
    <p:sldId id="307" r:id="rId51"/>
    <p:sldId id="298" r:id="rId52"/>
    <p:sldId id="358" r:id="rId53"/>
    <p:sldId id="355" r:id="rId54"/>
    <p:sldId id="313" r:id="rId55"/>
    <p:sldId id="356" r:id="rId56"/>
    <p:sldId id="302" r:id="rId57"/>
    <p:sldId id="304" r:id="rId58"/>
    <p:sldId id="336" r:id="rId59"/>
    <p:sldId id="315" r:id="rId60"/>
    <p:sldId id="320" r:id="rId61"/>
    <p:sldId id="327" r:id="rId62"/>
    <p:sldId id="338" r:id="rId63"/>
    <p:sldId id="340" r:id="rId64"/>
    <p:sldId id="319" r:id="rId65"/>
    <p:sldId id="322" r:id="rId66"/>
    <p:sldId id="305" r:id="rId67"/>
    <p:sldId id="311" r:id="rId68"/>
    <p:sldId id="278" r:id="rId69"/>
    <p:sldId id="291" r:id="rId70"/>
    <p:sldId id="316" r:id="rId71"/>
    <p:sldId id="328" r:id="rId72"/>
    <p:sldId id="330" r:id="rId73"/>
    <p:sldId id="326" r:id="rId74"/>
    <p:sldId id="329" r:id="rId75"/>
    <p:sldId id="351" r:id="rId76"/>
    <p:sldId id="352" r:id="rId77"/>
    <p:sldId id="353" r:id="rId78"/>
    <p:sldId id="360" r:id="rId79"/>
    <p:sldId id="309" r:id="rId80"/>
    <p:sldId id="343" r:id="rId81"/>
    <p:sldId id="300" r:id="rId82"/>
    <p:sldId id="308" r:id="rId83"/>
    <p:sldId id="324" r:id="rId84"/>
    <p:sldId id="323" r:id="rId85"/>
    <p:sldId id="277" r:id="rId86"/>
    <p:sldId id="312" r:id="rId87"/>
    <p:sldId id="357" r:id="rId88"/>
    <p:sldId id="266" r:id="rId89"/>
    <p:sldId id="344" r:id="rId90"/>
    <p:sldId id="359" r:id="rId91"/>
    <p:sldId id="346" r:id="rId92"/>
    <p:sldId id="318" r:id="rId93"/>
    <p:sldId id="337" r:id="rId94"/>
    <p:sldId id="303" r:id="rId95"/>
    <p:sldId id="299" r:id="rId96"/>
    <p:sldId id="339" r:id="rId97"/>
    <p:sldId id="284" r:id="rId98"/>
    <p:sldId id="348" r:id="rId99"/>
    <p:sldId id="349" r:id="rId100"/>
    <p:sldId id="350"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CD48"/>
    <a:srgbClr val="E6B26C"/>
    <a:srgbClr val="C000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2" d="100"/>
          <a:sy n="72" d="100"/>
        </p:scale>
        <p:origin x="-1096" y="-112"/>
      </p:cViewPr>
      <p:guideLst>
        <p:guide orient="horz" pos="2160"/>
        <p:guide pos="2880"/>
      </p:guideLst>
    </p:cSldViewPr>
  </p:slideViewPr>
  <p:notesTextViewPr>
    <p:cViewPr>
      <p:scale>
        <a:sx n="100" d="100"/>
        <a:sy n="100" d="100"/>
      </p:scale>
      <p:origin x="0" y="0"/>
    </p:cViewPr>
  </p:notesTextViewPr>
  <p:sorterViewPr>
    <p:cViewPr>
      <p:scale>
        <a:sx n="42" d="100"/>
        <a:sy n="42" d="100"/>
      </p:scale>
      <p:origin x="0" y="3376"/>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notesMaster" Target="notesMasters/notesMaster1.xml"/><Relationship Id="rId103" Type="http://schemas.openxmlformats.org/officeDocument/2006/relationships/printerSettings" Target="printerSettings/printerSettings1.bin"/><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HL LHC</c:v>
                </c:pt>
              </c:strCache>
            </c:strRef>
          </c:tx>
          <c:spPr>
            <a:solidFill>
              <a:srgbClr val="000090">
                <a:alpha val="47000"/>
              </a:srgbClr>
            </a:solidFill>
          </c:spPr>
          <c:invertIfNegative val="0"/>
          <c:cat>
            <c:strRef>
              <c:f>Sheet1!$A$2:$A$12</c:f>
              <c:strCache>
                <c:ptCount val="11"/>
                <c:pt idx="0">
                  <c:v>bb</c:v>
                </c:pt>
                <c:pt idx="1">
                  <c:v>WW</c:v>
                </c:pt>
                <c:pt idx="2">
                  <c:v>gg</c:v>
                </c:pt>
                <c:pt idx="3">
                  <c:v>ττ</c:v>
                </c:pt>
                <c:pt idx="4">
                  <c:v>cc</c:v>
                </c:pt>
                <c:pt idx="5">
                  <c:v>ZZ</c:v>
                </c:pt>
                <c:pt idx="6">
                  <c:v>γγ</c:v>
                </c:pt>
                <c:pt idx="7">
                  <c:v>bb</c:v>
                </c:pt>
                <c:pt idx="8">
                  <c:v>WW</c:v>
                </c:pt>
                <c:pt idx="9">
                  <c:v>gg</c:v>
                </c:pt>
                <c:pt idx="10">
                  <c:v>ττ</c:v>
                </c:pt>
              </c:strCache>
            </c:strRef>
          </c:cat>
          <c:val>
            <c:numRef>
              <c:f>Sheet1!$B$2:$B$12</c:f>
              <c:numCache>
                <c:formatCode>General</c:formatCode>
                <c:ptCount val="11"/>
                <c:pt idx="0">
                  <c:v>7.0</c:v>
                </c:pt>
                <c:pt idx="1">
                  <c:v>6.0</c:v>
                </c:pt>
                <c:pt idx="2">
                  <c:v>0.0</c:v>
                </c:pt>
                <c:pt idx="3">
                  <c:v>9.0</c:v>
                </c:pt>
                <c:pt idx="4">
                  <c:v>0.0</c:v>
                </c:pt>
                <c:pt idx="5">
                  <c:v>4.5</c:v>
                </c:pt>
                <c:pt idx="6">
                  <c:v>4.5</c:v>
                </c:pt>
                <c:pt idx="7">
                  <c:v>0.0</c:v>
                </c:pt>
                <c:pt idx="8">
                  <c:v>0.0</c:v>
                </c:pt>
                <c:pt idx="9">
                  <c:v>0.0</c:v>
                </c:pt>
                <c:pt idx="10">
                  <c:v>0.0</c:v>
                </c:pt>
              </c:numCache>
            </c:numRef>
          </c:val>
        </c:ser>
        <c:ser>
          <c:idx val="1"/>
          <c:order val="1"/>
          <c:tx>
            <c:strRef>
              <c:f>Sheet1!$C$1</c:f>
              <c:strCache>
                <c:ptCount val="1"/>
                <c:pt idx="0">
                  <c:v>LHeC</c:v>
                </c:pt>
              </c:strCache>
            </c:strRef>
          </c:tx>
          <c:spPr>
            <a:solidFill>
              <a:schemeClr val="accent3">
                <a:lumMod val="75000"/>
                <a:alpha val="64000"/>
              </a:schemeClr>
            </a:solidFill>
          </c:spPr>
          <c:invertIfNegative val="0"/>
          <c:cat>
            <c:strRef>
              <c:f>Sheet1!$A$2:$A$12</c:f>
              <c:strCache>
                <c:ptCount val="11"/>
                <c:pt idx="0">
                  <c:v>bb</c:v>
                </c:pt>
                <c:pt idx="1">
                  <c:v>WW</c:v>
                </c:pt>
                <c:pt idx="2">
                  <c:v>gg</c:v>
                </c:pt>
                <c:pt idx="3">
                  <c:v>ττ</c:v>
                </c:pt>
                <c:pt idx="4">
                  <c:v>cc</c:v>
                </c:pt>
                <c:pt idx="5">
                  <c:v>ZZ</c:v>
                </c:pt>
                <c:pt idx="6">
                  <c:v>γγ</c:v>
                </c:pt>
                <c:pt idx="7">
                  <c:v>bb</c:v>
                </c:pt>
                <c:pt idx="8">
                  <c:v>WW</c:v>
                </c:pt>
                <c:pt idx="9">
                  <c:v>gg</c:v>
                </c:pt>
                <c:pt idx="10">
                  <c:v>ττ</c:v>
                </c:pt>
              </c:strCache>
            </c:strRef>
          </c:cat>
          <c:val>
            <c:numRef>
              <c:f>Sheet1!$C$2:$C$12</c:f>
              <c:numCache>
                <c:formatCode>0.00</c:formatCode>
                <c:ptCount val="11"/>
                <c:pt idx="0">
                  <c:v>0.4</c:v>
                </c:pt>
                <c:pt idx="1">
                  <c:v>1.8</c:v>
                </c:pt>
                <c:pt idx="2">
                  <c:v>2.7</c:v>
                </c:pt>
                <c:pt idx="3" formatCode="General">
                  <c:v>2.5</c:v>
                </c:pt>
                <c:pt idx="4" formatCode="General">
                  <c:v>3.6</c:v>
                </c:pt>
                <c:pt idx="5" formatCode="General">
                  <c:v>5.9</c:v>
                </c:pt>
                <c:pt idx="6" formatCode="General">
                  <c:v>7.5</c:v>
                </c:pt>
                <c:pt idx="7" formatCode="General">
                  <c:v>1.16</c:v>
                </c:pt>
                <c:pt idx="8" formatCode="General">
                  <c:v>6.1</c:v>
                </c:pt>
                <c:pt idx="9" formatCode="General">
                  <c:v>7.9</c:v>
                </c:pt>
                <c:pt idx="10" formatCode="General">
                  <c:v>7.4</c:v>
                </c:pt>
              </c:numCache>
            </c:numRef>
          </c:val>
        </c:ser>
        <c:ser>
          <c:idx val="2"/>
          <c:order val="2"/>
          <c:tx>
            <c:strRef>
              <c:f>Sheet1!$D$1</c:f>
              <c:strCache>
                <c:ptCount val="1"/>
                <c:pt idx="0">
                  <c:v>LHC (ep+pp)</c:v>
                </c:pt>
              </c:strCache>
            </c:strRef>
          </c:tx>
          <c:spPr>
            <a:solidFill>
              <a:srgbClr val="000090"/>
            </a:solidFill>
          </c:spPr>
          <c:invertIfNegative val="0"/>
          <c:cat>
            <c:strRef>
              <c:f>Sheet1!$A$2:$A$12</c:f>
              <c:strCache>
                <c:ptCount val="11"/>
                <c:pt idx="0">
                  <c:v>bb</c:v>
                </c:pt>
                <c:pt idx="1">
                  <c:v>WW</c:v>
                </c:pt>
                <c:pt idx="2">
                  <c:v>gg</c:v>
                </c:pt>
                <c:pt idx="3">
                  <c:v>ττ</c:v>
                </c:pt>
                <c:pt idx="4">
                  <c:v>cc</c:v>
                </c:pt>
                <c:pt idx="5">
                  <c:v>ZZ</c:v>
                </c:pt>
                <c:pt idx="6">
                  <c:v>γγ</c:v>
                </c:pt>
                <c:pt idx="7">
                  <c:v>bb</c:v>
                </c:pt>
                <c:pt idx="8">
                  <c:v>WW</c:v>
                </c:pt>
                <c:pt idx="9">
                  <c:v>gg</c:v>
                </c:pt>
                <c:pt idx="10">
                  <c:v>ττ</c:v>
                </c:pt>
              </c:strCache>
            </c:strRef>
          </c:cat>
          <c:val>
            <c:numRef>
              <c:f>Sheet1!$D$2:$D$12</c:f>
              <c:numCache>
                <c:formatCode>0.00</c:formatCode>
                <c:ptCount val="11"/>
                <c:pt idx="0">
                  <c:v>0.4</c:v>
                </c:pt>
                <c:pt idx="1">
                  <c:v>1.46</c:v>
                </c:pt>
                <c:pt idx="2">
                  <c:v>2.7</c:v>
                </c:pt>
                <c:pt idx="3" formatCode="General">
                  <c:v>2.35</c:v>
                </c:pt>
                <c:pt idx="4" formatCode="General">
                  <c:v>3.6</c:v>
                </c:pt>
                <c:pt idx="5" formatCode="General">
                  <c:v>3.6</c:v>
                </c:pt>
                <c:pt idx="6" formatCode="General">
                  <c:v>1.9</c:v>
                </c:pt>
                <c:pt idx="7" formatCode="General">
                  <c:v>0.0</c:v>
                </c:pt>
                <c:pt idx="8" formatCode="General">
                  <c:v>0.0</c:v>
                </c:pt>
                <c:pt idx="9" formatCode="General">
                  <c:v>0.0</c:v>
                </c:pt>
                <c:pt idx="10" formatCode="General">
                  <c:v>0.0</c:v>
                </c:pt>
              </c:numCache>
            </c:numRef>
          </c:val>
        </c:ser>
        <c:ser>
          <c:idx val="3"/>
          <c:order val="3"/>
          <c:tx>
            <c:strRef>
              <c:f>Sheet1!$E$1</c:f>
              <c:strCache>
                <c:ptCount val="1"/>
                <c:pt idx="0">
                  <c:v>FCCeh</c:v>
                </c:pt>
              </c:strCache>
            </c:strRef>
          </c:tx>
          <c:spPr>
            <a:solidFill>
              <a:schemeClr val="accent6">
                <a:lumMod val="75000"/>
              </a:schemeClr>
            </a:solidFill>
          </c:spPr>
          <c:invertIfNegative val="0"/>
          <c:cat>
            <c:strRef>
              <c:f>Sheet1!$A$2:$A$12</c:f>
              <c:strCache>
                <c:ptCount val="11"/>
                <c:pt idx="0">
                  <c:v>bb</c:v>
                </c:pt>
                <c:pt idx="1">
                  <c:v>WW</c:v>
                </c:pt>
                <c:pt idx="2">
                  <c:v>gg</c:v>
                </c:pt>
                <c:pt idx="3">
                  <c:v>ττ</c:v>
                </c:pt>
                <c:pt idx="4">
                  <c:v>cc</c:v>
                </c:pt>
                <c:pt idx="5">
                  <c:v>ZZ</c:v>
                </c:pt>
                <c:pt idx="6">
                  <c:v>γγ</c:v>
                </c:pt>
                <c:pt idx="7">
                  <c:v>bb</c:v>
                </c:pt>
                <c:pt idx="8">
                  <c:v>WW</c:v>
                </c:pt>
                <c:pt idx="9">
                  <c:v>gg</c:v>
                </c:pt>
                <c:pt idx="10">
                  <c:v>ττ</c:v>
                </c:pt>
              </c:strCache>
            </c:strRef>
          </c:cat>
          <c:val>
            <c:numRef>
              <c:f>Sheet1!$E$2:$E$12</c:f>
              <c:numCache>
                <c:formatCode>General</c:formatCode>
                <c:ptCount val="11"/>
                <c:pt idx="0">
                  <c:v>0.13</c:v>
                </c:pt>
                <c:pt idx="1">
                  <c:v>0.61</c:v>
                </c:pt>
                <c:pt idx="2">
                  <c:v>0.89</c:v>
                </c:pt>
                <c:pt idx="3">
                  <c:v>0.83</c:v>
                </c:pt>
                <c:pt idx="4">
                  <c:v>1.18</c:v>
                </c:pt>
                <c:pt idx="5">
                  <c:v>1.97</c:v>
                </c:pt>
                <c:pt idx="6">
                  <c:v>2.37</c:v>
                </c:pt>
                <c:pt idx="7">
                  <c:v>0.34</c:v>
                </c:pt>
                <c:pt idx="8">
                  <c:v>1.75</c:v>
                </c:pt>
                <c:pt idx="9">
                  <c:v>2.29</c:v>
                </c:pt>
                <c:pt idx="10">
                  <c:v>2.14</c:v>
                </c:pt>
              </c:numCache>
            </c:numRef>
          </c:val>
        </c:ser>
        <c:dLbls>
          <c:showLegendKey val="0"/>
          <c:showVal val="0"/>
          <c:showCatName val="0"/>
          <c:showSerName val="0"/>
          <c:showPercent val="0"/>
          <c:showBubbleSize val="0"/>
        </c:dLbls>
        <c:gapWidth val="150"/>
        <c:axId val="2145191368"/>
        <c:axId val="2145194488"/>
      </c:barChart>
      <c:catAx>
        <c:axId val="2145191368"/>
        <c:scaling>
          <c:orientation val="minMax"/>
        </c:scaling>
        <c:delete val="0"/>
        <c:axPos val="b"/>
        <c:majorTickMark val="out"/>
        <c:minorTickMark val="none"/>
        <c:tickLblPos val="nextTo"/>
        <c:crossAx val="2145194488"/>
        <c:crosses val="autoZero"/>
        <c:auto val="1"/>
        <c:lblAlgn val="ctr"/>
        <c:lblOffset val="100"/>
        <c:noMultiLvlLbl val="0"/>
      </c:catAx>
      <c:valAx>
        <c:axId val="2145194488"/>
        <c:scaling>
          <c:orientation val="minMax"/>
        </c:scaling>
        <c:delete val="0"/>
        <c:axPos val="l"/>
        <c:majorGridlines/>
        <c:numFmt formatCode="General" sourceLinked="1"/>
        <c:majorTickMark val="out"/>
        <c:minorTickMark val="none"/>
        <c:tickLblPos val="nextTo"/>
        <c:crossAx val="214519136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A234AA-90E8-6944-B296-59B4A77B2BB7}" type="datetimeFigureOut">
              <a:rPr lang="en-US" smtClean="0"/>
              <a:t>24.01.18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2FCCE6-05F9-FE4D-BCF9-A88A50D70C73}" type="slidenum">
              <a:rPr lang="en-US" smtClean="0"/>
              <a:t>‹#›</a:t>
            </a:fld>
            <a:endParaRPr lang="en-US"/>
          </a:p>
        </p:txBody>
      </p:sp>
    </p:spTree>
    <p:extLst>
      <p:ext uri="{BB962C8B-B14F-4D97-AF65-F5344CB8AC3E}">
        <p14:creationId xmlns:p14="http://schemas.microsoft.com/office/powerpoint/2010/main" val="3011083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31</a:t>
            </a:fld>
            <a:endParaRPr lang="en-US" dirty="0"/>
          </a:p>
        </p:txBody>
      </p:sp>
    </p:spTree>
    <p:extLst>
      <p:ext uri="{BB962C8B-B14F-4D97-AF65-F5344CB8AC3E}">
        <p14:creationId xmlns:p14="http://schemas.microsoft.com/office/powerpoint/2010/main" val="1222616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91A70C4-3818-364F-93FD-C2D4A6F0D6B9}" type="datetimeFigureOut">
              <a:rPr lang="en-US" smtClean="0"/>
              <a:t>24.01.18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B701B-DB62-844E-9F3E-1A7FA036F609}" type="slidenum">
              <a:rPr lang="en-US" smtClean="0"/>
              <a:t>‹#›</a:t>
            </a:fld>
            <a:endParaRPr lang="en-US"/>
          </a:p>
        </p:txBody>
      </p:sp>
    </p:spTree>
    <p:extLst>
      <p:ext uri="{BB962C8B-B14F-4D97-AF65-F5344CB8AC3E}">
        <p14:creationId xmlns:p14="http://schemas.microsoft.com/office/powerpoint/2010/main" val="124524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91A70C4-3818-364F-93FD-C2D4A6F0D6B9}" type="datetimeFigureOut">
              <a:rPr lang="en-US" smtClean="0"/>
              <a:t>24.01.18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B701B-DB62-844E-9F3E-1A7FA036F609}" type="slidenum">
              <a:rPr lang="en-US" smtClean="0"/>
              <a:t>‹#›</a:t>
            </a:fld>
            <a:endParaRPr lang="en-US"/>
          </a:p>
        </p:txBody>
      </p:sp>
    </p:spTree>
    <p:extLst>
      <p:ext uri="{BB962C8B-B14F-4D97-AF65-F5344CB8AC3E}">
        <p14:creationId xmlns:p14="http://schemas.microsoft.com/office/powerpoint/2010/main" val="4140598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91A70C4-3818-364F-93FD-C2D4A6F0D6B9}" type="datetimeFigureOut">
              <a:rPr lang="en-US" smtClean="0"/>
              <a:t>24.01.18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B701B-DB62-844E-9F3E-1A7FA036F609}" type="slidenum">
              <a:rPr lang="en-US" smtClean="0"/>
              <a:t>‹#›</a:t>
            </a:fld>
            <a:endParaRPr lang="en-US"/>
          </a:p>
        </p:txBody>
      </p:sp>
    </p:spTree>
    <p:extLst>
      <p:ext uri="{BB962C8B-B14F-4D97-AF65-F5344CB8AC3E}">
        <p14:creationId xmlns:p14="http://schemas.microsoft.com/office/powerpoint/2010/main" val="2960824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copy 1">
    <p:spTree>
      <p:nvGrpSpPr>
        <p:cNvPr id="1" name=""/>
        <p:cNvGrpSpPr/>
        <p:nvPr/>
      </p:nvGrpSpPr>
      <p:grpSpPr>
        <a:xfrm>
          <a:off x="0" y="0"/>
          <a:ext cx="0" cy="0"/>
          <a:chOff x="0" y="0"/>
          <a:chExt cx="0" cy="0"/>
        </a:xfrm>
      </p:grpSpPr>
      <p:sp>
        <p:nvSpPr>
          <p:cNvPr id="16" name="Shape 1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4437576"/>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49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91A70C4-3818-364F-93FD-C2D4A6F0D6B9}" type="datetimeFigureOut">
              <a:rPr lang="en-US" smtClean="0"/>
              <a:t>24.01.18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B701B-DB62-844E-9F3E-1A7FA036F609}" type="slidenum">
              <a:rPr lang="en-US" smtClean="0"/>
              <a:t>‹#›</a:t>
            </a:fld>
            <a:endParaRPr lang="en-US"/>
          </a:p>
        </p:txBody>
      </p:sp>
    </p:spTree>
    <p:extLst>
      <p:ext uri="{BB962C8B-B14F-4D97-AF65-F5344CB8AC3E}">
        <p14:creationId xmlns:p14="http://schemas.microsoft.com/office/powerpoint/2010/main" val="74307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91A70C4-3818-364F-93FD-C2D4A6F0D6B9}" type="datetimeFigureOut">
              <a:rPr lang="en-US" smtClean="0"/>
              <a:t>24.01.18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B701B-DB62-844E-9F3E-1A7FA036F609}" type="slidenum">
              <a:rPr lang="en-US" smtClean="0"/>
              <a:t>‹#›</a:t>
            </a:fld>
            <a:endParaRPr lang="en-US"/>
          </a:p>
        </p:txBody>
      </p:sp>
    </p:spTree>
    <p:extLst>
      <p:ext uri="{BB962C8B-B14F-4D97-AF65-F5344CB8AC3E}">
        <p14:creationId xmlns:p14="http://schemas.microsoft.com/office/powerpoint/2010/main" val="101624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91A70C4-3818-364F-93FD-C2D4A6F0D6B9}" type="datetimeFigureOut">
              <a:rPr lang="en-US" smtClean="0"/>
              <a:t>24.01.18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B701B-DB62-844E-9F3E-1A7FA036F609}" type="slidenum">
              <a:rPr lang="en-US" smtClean="0"/>
              <a:t>‹#›</a:t>
            </a:fld>
            <a:endParaRPr lang="en-US"/>
          </a:p>
        </p:txBody>
      </p:sp>
    </p:spTree>
    <p:extLst>
      <p:ext uri="{BB962C8B-B14F-4D97-AF65-F5344CB8AC3E}">
        <p14:creationId xmlns:p14="http://schemas.microsoft.com/office/powerpoint/2010/main" val="1783712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91A70C4-3818-364F-93FD-C2D4A6F0D6B9}" type="datetimeFigureOut">
              <a:rPr lang="en-US" smtClean="0"/>
              <a:t>24.01.18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1B701B-DB62-844E-9F3E-1A7FA036F609}" type="slidenum">
              <a:rPr lang="en-US" smtClean="0"/>
              <a:t>‹#›</a:t>
            </a:fld>
            <a:endParaRPr lang="en-US"/>
          </a:p>
        </p:txBody>
      </p:sp>
    </p:spTree>
    <p:extLst>
      <p:ext uri="{BB962C8B-B14F-4D97-AF65-F5344CB8AC3E}">
        <p14:creationId xmlns:p14="http://schemas.microsoft.com/office/powerpoint/2010/main" val="2722466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91A70C4-3818-364F-93FD-C2D4A6F0D6B9}" type="datetimeFigureOut">
              <a:rPr lang="en-US" smtClean="0"/>
              <a:t>24.01.18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1B701B-DB62-844E-9F3E-1A7FA036F609}" type="slidenum">
              <a:rPr lang="en-US" smtClean="0"/>
              <a:t>‹#›</a:t>
            </a:fld>
            <a:endParaRPr lang="en-US"/>
          </a:p>
        </p:txBody>
      </p:sp>
    </p:spTree>
    <p:extLst>
      <p:ext uri="{BB962C8B-B14F-4D97-AF65-F5344CB8AC3E}">
        <p14:creationId xmlns:p14="http://schemas.microsoft.com/office/powerpoint/2010/main" val="2539980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A70C4-3818-364F-93FD-C2D4A6F0D6B9}" type="datetimeFigureOut">
              <a:rPr lang="en-US" smtClean="0"/>
              <a:t>24.01.18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1B701B-DB62-844E-9F3E-1A7FA036F609}" type="slidenum">
              <a:rPr lang="en-US" smtClean="0"/>
              <a:t>‹#›</a:t>
            </a:fld>
            <a:endParaRPr lang="en-US"/>
          </a:p>
        </p:txBody>
      </p:sp>
    </p:spTree>
    <p:extLst>
      <p:ext uri="{BB962C8B-B14F-4D97-AF65-F5344CB8AC3E}">
        <p14:creationId xmlns:p14="http://schemas.microsoft.com/office/powerpoint/2010/main" val="271186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91A70C4-3818-364F-93FD-C2D4A6F0D6B9}" type="datetimeFigureOut">
              <a:rPr lang="en-US" smtClean="0"/>
              <a:t>24.01.18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B701B-DB62-844E-9F3E-1A7FA036F609}" type="slidenum">
              <a:rPr lang="en-US" smtClean="0"/>
              <a:t>‹#›</a:t>
            </a:fld>
            <a:endParaRPr lang="en-US"/>
          </a:p>
        </p:txBody>
      </p:sp>
    </p:spTree>
    <p:extLst>
      <p:ext uri="{BB962C8B-B14F-4D97-AF65-F5344CB8AC3E}">
        <p14:creationId xmlns:p14="http://schemas.microsoft.com/office/powerpoint/2010/main" val="255961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91A70C4-3818-364F-93FD-C2D4A6F0D6B9}" type="datetimeFigureOut">
              <a:rPr lang="en-US" smtClean="0"/>
              <a:t>24.01.18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B701B-DB62-844E-9F3E-1A7FA036F609}" type="slidenum">
              <a:rPr lang="en-US" smtClean="0"/>
              <a:t>‹#›</a:t>
            </a:fld>
            <a:endParaRPr lang="en-US"/>
          </a:p>
        </p:txBody>
      </p:sp>
    </p:spTree>
    <p:extLst>
      <p:ext uri="{BB962C8B-B14F-4D97-AF65-F5344CB8AC3E}">
        <p14:creationId xmlns:p14="http://schemas.microsoft.com/office/powerpoint/2010/main" val="89866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A70C4-3818-364F-93FD-C2D4A6F0D6B9}" type="datetimeFigureOut">
              <a:rPr lang="en-US" smtClean="0"/>
              <a:t>24.01.18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B701B-DB62-844E-9F3E-1A7FA036F609}" type="slidenum">
              <a:rPr lang="en-US" smtClean="0"/>
              <a:t>‹#›</a:t>
            </a:fld>
            <a:endParaRPr lang="en-US"/>
          </a:p>
        </p:txBody>
      </p:sp>
    </p:spTree>
    <p:extLst>
      <p:ext uri="{BB962C8B-B14F-4D97-AF65-F5344CB8AC3E}">
        <p14:creationId xmlns:p14="http://schemas.microsoft.com/office/powerpoint/2010/main" val="3861665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jpg"/><Relationship Id="rId5" Type="http://schemas.openxmlformats.org/officeDocument/2006/relationships/image" Target="../media/image154.jpeg"/><Relationship Id="rId1" Type="http://schemas.openxmlformats.org/officeDocument/2006/relationships/slideLayout" Target="../slideLayouts/slideLayout1.xml"/><Relationship Id="rId2" Type="http://schemas.openxmlformats.org/officeDocument/2006/relationships/image" Target="../media/image15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lhec.web.cern.ch"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emf"/><Relationship Id="rId3" Type="http://schemas.openxmlformats.org/officeDocument/2006/relationships/image" Target="../media/image1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s://indico.cern.ch/event/680603/" TargetMode="External"/><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emf"/><Relationship Id="rId3"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image" Target="../media/image7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image" Target="../media/image8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12.xml"/><Relationship Id="rId2" Type="http://schemas.openxmlformats.org/officeDocument/2006/relationships/image" Target="../media/image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indico.cern.ch/event/639067/" TargetMode="External"/><Relationship Id="rId4" Type="http://schemas.openxmlformats.org/officeDocument/2006/relationships/hyperlink" Target="https://indico.cern.ch/event/698368/" TargetMode="External"/><Relationship Id="rId5" Type="http://schemas.openxmlformats.org/officeDocument/2006/relationships/hyperlink" Target="https://hec.web.cern.ch" TargetMode="External"/><Relationship Id="rId1" Type="http://schemas.openxmlformats.org/officeDocument/2006/relationships/slideLayout" Target="../slideLayouts/slideLayout1.xml"/><Relationship Id="rId2" Type="http://schemas.openxmlformats.org/officeDocument/2006/relationships/image" Target="../media/image10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png"/><Relationship Id="rId3" Type="http://schemas.openxmlformats.org/officeDocument/2006/relationships/hyperlink" Target="https://hec.web.cern.ch"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png"/></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image" Target="../media/image10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1.png"/></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hyperlink" Target="https://indico.cern.ch/event/639067" TargetMode="External"/><Relationship Id="rId1" Type="http://schemas.openxmlformats.org/officeDocument/2006/relationships/slideLayout" Target="../slideLayouts/slideLayout1.xml"/><Relationship Id="rId2" Type="http://schemas.openxmlformats.org/officeDocument/2006/relationships/image" Target="../media/image122.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1" Type="http://schemas.openxmlformats.org/officeDocument/2006/relationships/slideLayout" Target="../slideLayouts/slideLayout1.xml"/><Relationship Id="rId2" Type="http://schemas.openxmlformats.org/officeDocument/2006/relationships/image" Target="../media/image126.png"/></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1.xml"/><Relationship Id="rId2" Type="http://schemas.openxmlformats.org/officeDocument/2006/relationships/image" Target="../media/image131.png"/></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0.png"/><Relationship Id="rId3" Type="http://schemas.openxmlformats.org/officeDocument/2006/relationships/image" Target="../media/image141.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6" Type="http://schemas.openxmlformats.org/officeDocument/2006/relationships/image" Target="../media/image147.png"/><Relationship Id="rId7" Type="http://schemas.openxmlformats.org/officeDocument/2006/relationships/image" Target="../media/image148.png"/><Relationship Id="rId8"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387"/>
            <a:ext cx="7772400" cy="1115548"/>
          </a:xfrm>
        </p:spPr>
        <p:txBody>
          <a:bodyPr>
            <a:normAutofit/>
          </a:bodyPr>
          <a:lstStyle/>
          <a:p>
            <a:r>
              <a:rPr lang="en-US" dirty="0" smtClean="0">
                <a:solidFill>
                  <a:srgbClr val="000090"/>
                </a:solidFill>
              </a:rPr>
              <a:t>Future Electron-Hadron Colliders</a:t>
            </a:r>
            <a:br>
              <a:rPr lang="en-US" dirty="0" smtClean="0">
                <a:solidFill>
                  <a:srgbClr val="000090"/>
                </a:solidFill>
              </a:rPr>
            </a:br>
            <a:r>
              <a:rPr lang="en-US" sz="2200" dirty="0" smtClean="0">
                <a:solidFill>
                  <a:srgbClr val="000090"/>
                </a:solidFill>
              </a:rPr>
              <a:t>at the energy frontier</a:t>
            </a:r>
            <a:endParaRPr lang="en-US" sz="2200" dirty="0">
              <a:solidFill>
                <a:srgbClr val="000090"/>
              </a:solidFill>
            </a:endParaRPr>
          </a:p>
        </p:txBody>
      </p:sp>
      <p:sp>
        <p:nvSpPr>
          <p:cNvPr id="4" name="TextBox 3"/>
          <p:cNvSpPr txBox="1"/>
          <p:nvPr/>
        </p:nvSpPr>
        <p:spPr>
          <a:xfrm>
            <a:off x="2365819" y="2290355"/>
            <a:ext cx="4352474" cy="1200328"/>
          </a:xfrm>
          <a:prstGeom prst="rect">
            <a:avLst/>
          </a:prstGeom>
          <a:solidFill>
            <a:srgbClr val="E7CD48">
              <a:alpha val="35000"/>
            </a:srgbClr>
          </a:solidFill>
          <a:ln>
            <a:solidFill>
              <a:srgbClr val="000090"/>
            </a:solidFill>
          </a:ln>
        </p:spPr>
        <p:txBody>
          <a:bodyPr wrap="none" rtlCol="0">
            <a:spAutoFit/>
          </a:bodyPr>
          <a:lstStyle/>
          <a:p>
            <a:pPr algn="ctr"/>
            <a:r>
              <a:rPr lang="en-US" sz="2400" dirty="0" err="1" smtClean="0"/>
              <a:t>LHeC</a:t>
            </a:r>
            <a:r>
              <a:rPr lang="en-US" sz="2400" dirty="0" smtClean="0"/>
              <a:t>: </a:t>
            </a:r>
            <a:r>
              <a:rPr lang="en-US" sz="2400" dirty="0" err="1" smtClean="0"/>
              <a:t>ep</a:t>
            </a:r>
            <a:r>
              <a:rPr lang="en-US" sz="2400" dirty="0" smtClean="0"/>
              <a:t> at √s = 1.3 </a:t>
            </a:r>
            <a:r>
              <a:rPr lang="en-US" sz="2400" dirty="0" err="1" smtClean="0"/>
              <a:t>TeV</a:t>
            </a:r>
            <a:endParaRPr lang="en-US" sz="2400" dirty="0" smtClean="0"/>
          </a:p>
          <a:p>
            <a:pPr algn="ctr"/>
            <a:endParaRPr lang="en-US" sz="2400" dirty="0"/>
          </a:p>
          <a:p>
            <a:pPr algn="ctr"/>
            <a:r>
              <a:rPr lang="en-US" sz="2400" dirty="0" smtClean="0"/>
              <a:t>FCC-eh and eh in China at </a:t>
            </a:r>
            <a:r>
              <a:rPr lang="en-US" dirty="0" smtClean="0"/>
              <a:t>~</a:t>
            </a:r>
            <a:r>
              <a:rPr lang="en-US" sz="2400" dirty="0" smtClean="0"/>
              <a:t>4 </a:t>
            </a:r>
            <a:r>
              <a:rPr lang="en-US" sz="2400" dirty="0" err="1" smtClean="0"/>
              <a:t>TeV</a:t>
            </a:r>
            <a:endParaRPr lang="en-US" sz="2400" dirty="0"/>
          </a:p>
        </p:txBody>
      </p:sp>
      <p:sp>
        <p:nvSpPr>
          <p:cNvPr id="5" name="TextBox 4"/>
          <p:cNvSpPr txBox="1"/>
          <p:nvPr/>
        </p:nvSpPr>
        <p:spPr>
          <a:xfrm>
            <a:off x="1318757" y="4636629"/>
            <a:ext cx="6642000" cy="1200329"/>
          </a:xfrm>
          <a:prstGeom prst="rect">
            <a:avLst/>
          </a:prstGeom>
          <a:noFill/>
        </p:spPr>
        <p:txBody>
          <a:bodyPr wrap="none" rtlCol="0">
            <a:spAutoFit/>
          </a:bodyPr>
          <a:lstStyle/>
          <a:p>
            <a:pPr algn="ctr"/>
            <a:r>
              <a:rPr lang="en-US" dirty="0" smtClean="0"/>
              <a:t>Max Klein</a:t>
            </a:r>
          </a:p>
          <a:p>
            <a:pPr algn="ctr"/>
            <a:r>
              <a:rPr lang="en-US" dirty="0" smtClean="0"/>
              <a:t>University of Liverpool, H1 and ATLAS</a:t>
            </a:r>
          </a:p>
          <a:p>
            <a:pPr algn="ctr"/>
            <a:endParaRPr lang="en-US" dirty="0" smtClean="0"/>
          </a:p>
          <a:p>
            <a:pPr algn="ctr"/>
            <a:r>
              <a:rPr lang="en-US" b="1" dirty="0" smtClean="0">
                <a:solidFill>
                  <a:srgbClr val="000090"/>
                </a:solidFill>
              </a:rPr>
              <a:t>For the </a:t>
            </a:r>
            <a:r>
              <a:rPr lang="en-US" b="1" dirty="0" err="1" smtClean="0">
                <a:solidFill>
                  <a:srgbClr val="000090"/>
                </a:solidFill>
              </a:rPr>
              <a:t>LHeC</a:t>
            </a:r>
            <a:r>
              <a:rPr lang="en-US" b="1" dirty="0" smtClean="0">
                <a:solidFill>
                  <a:srgbClr val="000090"/>
                </a:solidFill>
              </a:rPr>
              <a:t> and FCC-eh Study Groups and the PERLE Collaboration </a:t>
            </a:r>
            <a:endParaRPr lang="en-US" b="1" dirty="0">
              <a:solidFill>
                <a:srgbClr val="000090"/>
              </a:solidFill>
            </a:endParaRPr>
          </a:p>
        </p:txBody>
      </p:sp>
      <p:sp>
        <p:nvSpPr>
          <p:cNvPr id="6" name="TextBox 5"/>
          <p:cNvSpPr txBox="1"/>
          <p:nvPr/>
        </p:nvSpPr>
        <p:spPr>
          <a:xfrm>
            <a:off x="1354092" y="6086199"/>
            <a:ext cx="6904454" cy="369332"/>
          </a:xfrm>
          <a:prstGeom prst="rect">
            <a:avLst/>
          </a:prstGeom>
          <a:noFill/>
        </p:spPr>
        <p:txBody>
          <a:bodyPr wrap="none" rtlCol="0">
            <a:spAutoFit/>
          </a:bodyPr>
          <a:lstStyle/>
          <a:p>
            <a:r>
              <a:rPr lang="en-US" dirty="0" smtClean="0"/>
              <a:t>Talk at the IAS </a:t>
            </a:r>
            <a:r>
              <a:rPr lang="en-US" dirty="0" err="1" smtClean="0"/>
              <a:t>Hongkong</a:t>
            </a:r>
            <a:r>
              <a:rPr lang="en-US" dirty="0" smtClean="0"/>
              <a:t> Conference on High Energy Physics, 24.1.2018 </a:t>
            </a:r>
            <a:endParaRPr lang="en-US" dirty="0"/>
          </a:p>
        </p:txBody>
      </p:sp>
      <p:sp>
        <p:nvSpPr>
          <p:cNvPr id="3" name="TextBox 2"/>
          <p:cNvSpPr txBox="1"/>
          <p:nvPr/>
        </p:nvSpPr>
        <p:spPr>
          <a:xfrm>
            <a:off x="1193358" y="3810490"/>
            <a:ext cx="7264842" cy="369332"/>
          </a:xfrm>
          <a:prstGeom prst="rect">
            <a:avLst/>
          </a:prstGeom>
          <a:noFill/>
        </p:spPr>
        <p:txBody>
          <a:bodyPr wrap="none" rtlCol="0">
            <a:spAutoFit/>
          </a:bodyPr>
          <a:lstStyle/>
          <a:p>
            <a:r>
              <a:rPr lang="en-US" dirty="0" smtClean="0"/>
              <a:t>Remarks on projects, accelerator, detector and (selected) physics prospects </a:t>
            </a:r>
            <a:endParaRPr lang="en-US" dirty="0"/>
          </a:p>
        </p:txBody>
      </p:sp>
      <p:pic>
        <p:nvPicPr>
          <p:cNvPr id="7" name="Picture 6"/>
          <p:cNvPicPr>
            <a:picLocks noChangeAspect="1"/>
          </p:cNvPicPr>
          <p:nvPr/>
        </p:nvPicPr>
        <p:blipFill>
          <a:blip r:embed="rId2"/>
          <a:stretch>
            <a:fillRect/>
          </a:stretch>
        </p:blipFill>
        <p:spPr>
          <a:xfrm>
            <a:off x="496400" y="1699700"/>
            <a:ext cx="1145794" cy="70662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039" y="1840000"/>
            <a:ext cx="1354161" cy="566328"/>
          </a:xfrm>
          <a:prstGeom prst="rect">
            <a:avLst/>
          </a:prstGeom>
        </p:spPr>
      </p:pic>
    </p:spTree>
    <p:extLst>
      <p:ext uri="{BB962C8B-B14F-4D97-AF65-F5344CB8AC3E}">
        <p14:creationId xmlns:p14="http://schemas.microsoft.com/office/powerpoint/2010/main" val="8198625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958"/>
            <a:ext cx="7772400" cy="805772"/>
          </a:xfrm>
        </p:spPr>
        <p:txBody>
          <a:bodyPr>
            <a:normAutofit/>
          </a:bodyPr>
          <a:lstStyle/>
          <a:p>
            <a:r>
              <a:rPr lang="en-US" sz="3200" dirty="0" smtClean="0"/>
              <a:t>title</a:t>
            </a:r>
            <a:endParaRPr lang="en-US" sz="3200" dirty="0"/>
          </a:p>
        </p:txBody>
      </p:sp>
      <p:pic>
        <p:nvPicPr>
          <p:cNvPr id="3" name="Picture 2"/>
          <p:cNvPicPr>
            <a:picLocks noChangeAspect="1"/>
          </p:cNvPicPr>
          <p:nvPr/>
        </p:nvPicPr>
        <p:blipFill>
          <a:blip r:embed="rId2"/>
          <a:stretch>
            <a:fillRect/>
          </a:stretch>
        </p:blipFill>
        <p:spPr>
          <a:xfrm>
            <a:off x="85106" y="115465"/>
            <a:ext cx="8931664" cy="6565205"/>
          </a:xfrm>
          <a:prstGeom prst="rect">
            <a:avLst/>
          </a:prstGeom>
        </p:spPr>
      </p:pic>
    </p:spTree>
    <p:extLst>
      <p:ext uri="{BB962C8B-B14F-4D97-AF65-F5344CB8AC3E}">
        <p14:creationId xmlns:p14="http://schemas.microsoft.com/office/powerpoint/2010/main" val="219403446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634" y="388197"/>
            <a:ext cx="7772400" cy="670134"/>
          </a:xfrm>
        </p:spPr>
        <p:txBody>
          <a:bodyPr>
            <a:normAutofit fontScale="90000"/>
          </a:bodyPr>
          <a:lstStyle/>
          <a:p>
            <a:r>
              <a:rPr lang="en-US" sz="3200" dirty="0" smtClean="0">
                <a:solidFill>
                  <a:srgbClr val="008000"/>
                </a:solidFill>
              </a:rPr>
              <a:t>.. in the 80ies it successfully did</a:t>
            </a:r>
            <a:r>
              <a:rPr lang="en-US" sz="3200" dirty="0" smtClean="0">
                <a:solidFill>
                  <a:schemeClr val="tx1">
                    <a:lumMod val="75000"/>
                    <a:lumOff val="25000"/>
                  </a:schemeClr>
                </a:solidFill>
              </a:rPr>
              <a:t/>
            </a:r>
            <a:br>
              <a:rPr lang="en-US" sz="3200" dirty="0" smtClean="0">
                <a:solidFill>
                  <a:schemeClr val="tx1">
                    <a:lumMod val="75000"/>
                    <a:lumOff val="25000"/>
                  </a:schemeClr>
                </a:solidFill>
              </a:rPr>
            </a:br>
            <a:endParaRPr lang="en-US" sz="3200" dirty="0">
              <a:solidFill>
                <a:schemeClr val="tx1">
                  <a:lumMod val="75000"/>
                  <a:lumOff val="25000"/>
                </a:schemeClr>
              </a:solidFill>
            </a:endParaRPr>
          </a:p>
        </p:txBody>
      </p:sp>
      <p:pic>
        <p:nvPicPr>
          <p:cNvPr id="3" name="Picture 2"/>
          <p:cNvPicPr>
            <a:picLocks noChangeAspect="1"/>
          </p:cNvPicPr>
          <p:nvPr/>
        </p:nvPicPr>
        <p:blipFill>
          <a:blip r:embed="rId2"/>
          <a:stretch>
            <a:fillRect/>
          </a:stretch>
        </p:blipFill>
        <p:spPr>
          <a:xfrm>
            <a:off x="571634" y="1036092"/>
            <a:ext cx="3500503" cy="4135945"/>
          </a:xfrm>
          <a:prstGeom prst="rect">
            <a:avLst/>
          </a:prstGeom>
        </p:spPr>
      </p:pic>
      <p:pic>
        <p:nvPicPr>
          <p:cNvPr id="4" name="Picture 3"/>
          <p:cNvPicPr>
            <a:picLocks noChangeAspect="1"/>
          </p:cNvPicPr>
          <p:nvPr/>
        </p:nvPicPr>
        <p:blipFill>
          <a:blip r:embed="rId3"/>
          <a:stretch>
            <a:fillRect/>
          </a:stretch>
        </p:blipFill>
        <p:spPr>
          <a:xfrm>
            <a:off x="4001582" y="4197964"/>
            <a:ext cx="4980959" cy="1741311"/>
          </a:xfrm>
          <a:prstGeom prst="rect">
            <a:avLst/>
          </a:prstGeom>
        </p:spPr>
      </p:pic>
      <p:pic>
        <p:nvPicPr>
          <p:cNvPr id="5" name="Picture 4" descr="cernsac3_5-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444" y="1409700"/>
            <a:ext cx="3457222" cy="1993665"/>
          </a:xfrm>
          <a:prstGeom prst="rect">
            <a:avLst/>
          </a:prstGeom>
        </p:spPr>
      </p:pic>
      <p:sp>
        <p:nvSpPr>
          <p:cNvPr id="6" name="TextBox 5"/>
          <p:cNvSpPr txBox="1"/>
          <p:nvPr/>
        </p:nvSpPr>
        <p:spPr>
          <a:xfrm>
            <a:off x="4717478" y="3522277"/>
            <a:ext cx="3459488" cy="369332"/>
          </a:xfrm>
          <a:prstGeom prst="rect">
            <a:avLst/>
          </a:prstGeom>
          <a:noFill/>
        </p:spPr>
        <p:txBody>
          <a:bodyPr wrap="none" rtlCol="0">
            <a:spAutoFit/>
          </a:bodyPr>
          <a:lstStyle/>
          <a:p>
            <a:r>
              <a:rPr lang="en-US" dirty="0" smtClean="0"/>
              <a:t>BEBC, </a:t>
            </a:r>
            <a:r>
              <a:rPr lang="en-US" b="1" dirty="0" smtClean="0"/>
              <a:t>CDHS(W)</a:t>
            </a:r>
            <a:r>
              <a:rPr lang="en-US" dirty="0" smtClean="0"/>
              <a:t>, CHARM,  CHORUS</a:t>
            </a:r>
            <a:endParaRPr lang="en-US" dirty="0"/>
          </a:p>
        </p:txBody>
      </p:sp>
      <p:sp>
        <p:nvSpPr>
          <p:cNvPr id="7" name="TextBox 6"/>
          <p:cNvSpPr txBox="1"/>
          <p:nvPr/>
        </p:nvSpPr>
        <p:spPr>
          <a:xfrm>
            <a:off x="4924778" y="6039554"/>
            <a:ext cx="3005951" cy="369332"/>
          </a:xfrm>
          <a:prstGeom prst="rect">
            <a:avLst/>
          </a:prstGeom>
          <a:noFill/>
        </p:spPr>
        <p:txBody>
          <a:bodyPr wrap="none" rtlCol="0">
            <a:spAutoFit/>
          </a:bodyPr>
          <a:lstStyle/>
          <a:p>
            <a:r>
              <a:rPr lang="en-US" b="1" dirty="0" smtClean="0"/>
              <a:t>BCDMS</a:t>
            </a:r>
            <a:r>
              <a:rPr lang="en-US" dirty="0" smtClean="0"/>
              <a:t>, EMC, SMC, COMPASS</a:t>
            </a:r>
            <a:endParaRPr lang="en-US" dirty="0"/>
          </a:p>
        </p:txBody>
      </p:sp>
      <p:pic>
        <p:nvPicPr>
          <p:cNvPr id="8" name="Picture 7"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54" y="5418666"/>
            <a:ext cx="874889" cy="1206743"/>
          </a:xfrm>
          <a:prstGeom prst="rect">
            <a:avLst/>
          </a:prstGeom>
        </p:spPr>
      </p:pic>
      <p:sp>
        <p:nvSpPr>
          <p:cNvPr id="9" name="TextBox 8"/>
          <p:cNvSpPr txBox="1"/>
          <p:nvPr/>
        </p:nvSpPr>
        <p:spPr>
          <a:xfrm>
            <a:off x="2102552" y="5939275"/>
            <a:ext cx="1467970" cy="338554"/>
          </a:xfrm>
          <a:prstGeom prst="rect">
            <a:avLst/>
          </a:prstGeom>
          <a:noFill/>
        </p:spPr>
        <p:txBody>
          <a:bodyPr wrap="none" rtlCol="0">
            <a:spAutoFit/>
          </a:bodyPr>
          <a:lstStyle/>
          <a:p>
            <a:r>
              <a:rPr lang="en-US" sz="1600" dirty="0" smtClean="0"/>
              <a:t>Pierre </a:t>
            </a:r>
            <a:r>
              <a:rPr lang="en-US" sz="1600" dirty="0" err="1" smtClean="0"/>
              <a:t>Darriulat</a:t>
            </a:r>
            <a:endParaRPr lang="en-US" sz="1600" dirty="0" smtClean="0"/>
          </a:p>
        </p:txBody>
      </p:sp>
      <p:sp>
        <p:nvSpPr>
          <p:cNvPr id="11" name="TextBox 10"/>
          <p:cNvSpPr txBox="1"/>
          <p:nvPr/>
        </p:nvSpPr>
        <p:spPr>
          <a:xfrm>
            <a:off x="832554" y="3718467"/>
            <a:ext cx="583325" cy="369332"/>
          </a:xfrm>
          <a:prstGeom prst="rect">
            <a:avLst/>
          </a:prstGeom>
          <a:noFill/>
        </p:spPr>
        <p:txBody>
          <a:bodyPr wrap="none" rtlCol="0">
            <a:spAutoFit/>
          </a:bodyPr>
          <a:lstStyle/>
          <a:p>
            <a:r>
              <a:rPr lang="en-US" dirty="0" smtClean="0"/>
              <a:t>UA1</a:t>
            </a:r>
            <a:endParaRPr lang="en-US" dirty="0"/>
          </a:p>
        </p:txBody>
      </p:sp>
      <p:sp>
        <p:nvSpPr>
          <p:cNvPr id="12" name="TextBox 11"/>
          <p:cNvSpPr txBox="1"/>
          <p:nvPr/>
        </p:nvSpPr>
        <p:spPr>
          <a:xfrm>
            <a:off x="2480732" y="5418666"/>
            <a:ext cx="583325" cy="369332"/>
          </a:xfrm>
          <a:prstGeom prst="rect">
            <a:avLst/>
          </a:prstGeom>
          <a:noFill/>
        </p:spPr>
        <p:txBody>
          <a:bodyPr wrap="none" rtlCol="0">
            <a:spAutoFit/>
          </a:bodyPr>
          <a:lstStyle/>
          <a:p>
            <a:r>
              <a:rPr lang="en-US" dirty="0" smtClean="0"/>
              <a:t>UA2</a:t>
            </a:r>
            <a:endParaRPr lang="en-US" dirty="0"/>
          </a:p>
        </p:txBody>
      </p:sp>
      <p:sp>
        <p:nvSpPr>
          <p:cNvPr id="13" name="TextBox 12"/>
          <p:cNvSpPr txBox="1"/>
          <p:nvPr/>
        </p:nvSpPr>
        <p:spPr>
          <a:xfrm>
            <a:off x="6166556" y="4087799"/>
            <a:ext cx="1787669" cy="369332"/>
          </a:xfrm>
          <a:prstGeom prst="rect">
            <a:avLst/>
          </a:prstGeom>
          <a:noFill/>
        </p:spPr>
        <p:txBody>
          <a:bodyPr wrap="none" rtlCol="0">
            <a:spAutoFit/>
          </a:bodyPr>
          <a:lstStyle/>
          <a:p>
            <a:r>
              <a:rPr lang="en-US" b="1" dirty="0" smtClean="0">
                <a:solidFill>
                  <a:srgbClr val="403152"/>
                </a:solidFill>
              </a:rPr>
              <a:t>Neutral Currents</a:t>
            </a:r>
            <a:endParaRPr lang="en-US" b="1" dirty="0">
              <a:solidFill>
                <a:srgbClr val="403152"/>
              </a:solidFill>
            </a:endParaRPr>
          </a:p>
        </p:txBody>
      </p:sp>
      <p:sp>
        <p:nvSpPr>
          <p:cNvPr id="14" name="TextBox 13"/>
          <p:cNvSpPr txBox="1"/>
          <p:nvPr/>
        </p:nvSpPr>
        <p:spPr>
          <a:xfrm>
            <a:off x="6081882" y="959558"/>
            <a:ext cx="1851789" cy="369332"/>
          </a:xfrm>
          <a:prstGeom prst="rect">
            <a:avLst/>
          </a:prstGeom>
          <a:noFill/>
        </p:spPr>
        <p:txBody>
          <a:bodyPr wrap="none" rtlCol="0">
            <a:spAutoFit/>
          </a:bodyPr>
          <a:lstStyle/>
          <a:p>
            <a:r>
              <a:rPr lang="en-US" b="1" dirty="0" smtClean="0">
                <a:solidFill>
                  <a:schemeClr val="accent4">
                    <a:lumMod val="50000"/>
                  </a:schemeClr>
                </a:solidFill>
              </a:rPr>
              <a:t>Charged Currents</a:t>
            </a:r>
            <a:endParaRPr lang="en-US" b="1" dirty="0">
              <a:solidFill>
                <a:schemeClr val="accent4">
                  <a:lumMod val="50000"/>
                </a:schemeClr>
              </a:solidFill>
            </a:endParaRPr>
          </a:p>
        </p:txBody>
      </p:sp>
    </p:spTree>
    <p:extLst>
      <p:ext uri="{BB962C8B-B14F-4D97-AF65-F5344CB8AC3E}">
        <p14:creationId xmlns:p14="http://schemas.microsoft.com/office/powerpoint/2010/main" val="14750519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02791" y="436255"/>
            <a:ext cx="1181415" cy="728595"/>
          </a:xfrm>
          <a:prstGeom prst="rect">
            <a:avLst/>
          </a:prstGeom>
        </p:spPr>
      </p:pic>
      <p:pic>
        <p:nvPicPr>
          <p:cNvPr id="3" name="Picture 2"/>
          <p:cNvPicPr>
            <a:picLocks noChangeAspect="1"/>
          </p:cNvPicPr>
          <p:nvPr/>
        </p:nvPicPr>
        <p:blipFill>
          <a:blip r:embed="rId3"/>
          <a:stretch>
            <a:fillRect/>
          </a:stretch>
        </p:blipFill>
        <p:spPr>
          <a:xfrm>
            <a:off x="139900" y="1491131"/>
            <a:ext cx="8916940" cy="3907103"/>
          </a:xfrm>
          <a:prstGeom prst="rect">
            <a:avLst/>
          </a:prstGeom>
        </p:spPr>
      </p:pic>
      <p:sp>
        <p:nvSpPr>
          <p:cNvPr id="4" name="TextBox 3"/>
          <p:cNvSpPr txBox="1"/>
          <p:nvPr/>
        </p:nvSpPr>
        <p:spPr>
          <a:xfrm>
            <a:off x="4912461" y="5434873"/>
            <a:ext cx="3626013" cy="338554"/>
          </a:xfrm>
          <a:prstGeom prst="rect">
            <a:avLst/>
          </a:prstGeom>
          <a:noFill/>
        </p:spPr>
        <p:txBody>
          <a:bodyPr wrap="none" rtlCol="0">
            <a:spAutoFit/>
          </a:bodyPr>
          <a:lstStyle/>
          <a:p>
            <a:r>
              <a:rPr lang="en-US" sz="1600" b="1" dirty="0" err="1" smtClean="0">
                <a:solidFill>
                  <a:schemeClr val="bg1">
                    <a:lumMod val="50000"/>
                  </a:schemeClr>
                </a:solidFill>
              </a:rPr>
              <a:t>LHeC</a:t>
            </a:r>
            <a:r>
              <a:rPr lang="en-US" sz="1600" b="1" dirty="0" smtClean="0">
                <a:solidFill>
                  <a:schemeClr val="bg1">
                    <a:lumMod val="50000"/>
                  </a:schemeClr>
                </a:solidFill>
              </a:rPr>
              <a:t> Study group and CDR authors 2014</a:t>
            </a:r>
            <a:endParaRPr lang="en-US" sz="1600" b="1" dirty="0">
              <a:solidFill>
                <a:schemeClr val="bg1">
                  <a:lumMod val="50000"/>
                </a:schemeClr>
              </a:solidFill>
            </a:endParaRPr>
          </a:p>
        </p:txBody>
      </p:sp>
      <p:sp>
        <p:nvSpPr>
          <p:cNvPr id="2" name="TextBox 1"/>
          <p:cNvSpPr txBox="1"/>
          <p:nvPr/>
        </p:nvSpPr>
        <p:spPr>
          <a:xfrm>
            <a:off x="289398" y="5942006"/>
            <a:ext cx="3171361" cy="461665"/>
          </a:xfrm>
          <a:prstGeom prst="rect">
            <a:avLst/>
          </a:prstGeom>
          <a:noFill/>
        </p:spPr>
        <p:txBody>
          <a:bodyPr wrap="none" rtlCol="0">
            <a:spAutoFit/>
          </a:bodyPr>
          <a:lstStyle/>
          <a:p>
            <a:r>
              <a:rPr lang="en-US" sz="2400" dirty="0" smtClean="0">
                <a:solidFill>
                  <a:srgbClr val="000090"/>
                </a:solidFill>
              </a:rPr>
              <a:t> “you never walk alone”</a:t>
            </a:r>
            <a:endParaRPr lang="en-US" sz="2400" dirty="0">
              <a:solidFill>
                <a:srgbClr val="000090"/>
              </a:solidFill>
            </a:endParaRPr>
          </a:p>
        </p:txBody>
      </p:sp>
      <p:sp>
        <p:nvSpPr>
          <p:cNvPr id="6" name="Rectangle 5"/>
          <p:cNvSpPr/>
          <p:nvPr/>
        </p:nvSpPr>
        <p:spPr>
          <a:xfrm>
            <a:off x="289398" y="430321"/>
            <a:ext cx="2417699" cy="369332"/>
          </a:xfrm>
          <a:prstGeom prst="rect">
            <a:avLst/>
          </a:prstGeom>
        </p:spPr>
        <p:txBody>
          <a:bodyPr wrap="none">
            <a:spAutoFit/>
          </a:bodyPr>
          <a:lstStyle/>
          <a:p>
            <a:r>
              <a:rPr lang="en-US" dirty="0" smtClean="0">
                <a:hlinkClick r:id="rId4"/>
              </a:rPr>
              <a:t>http://lhec.web.cern.ch</a:t>
            </a:r>
            <a:endParaRPr lang="en-US" dirty="0"/>
          </a:p>
        </p:txBody>
      </p:sp>
    </p:spTree>
    <p:extLst>
      <p:ext uri="{BB962C8B-B14F-4D97-AF65-F5344CB8AC3E}">
        <p14:creationId xmlns:p14="http://schemas.microsoft.com/office/powerpoint/2010/main" val="20707260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solidFill>
                  <a:srgbClr val="000090"/>
                </a:solidFill>
              </a:rPr>
              <a:t>Information on </a:t>
            </a:r>
            <a:r>
              <a:rPr lang="en-US" sz="3200" dirty="0" err="1" smtClean="0">
                <a:solidFill>
                  <a:srgbClr val="000090"/>
                </a:solidFill>
              </a:rPr>
              <a:t>LHeC</a:t>
            </a:r>
            <a:endParaRPr lang="en-US" sz="3200" dirty="0">
              <a:solidFill>
                <a:srgbClr val="000090"/>
              </a:solidFill>
            </a:endParaRPr>
          </a:p>
        </p:txBody>
      </p:sp>
      <p:sp>
        <p:nvSpPr>
          <p:cNvPr id="4" name="TextBox 3"/>
          <p:cNvSpPr txBox="1"/>
          <p:nvPr/>
        </p:nvSpPr>
        <p:spPr>
          <a:xfrm>
            <a:off x="358905" y="1287806"/>
            <a:ext cx="8366393" cy="1600438"/>
          </a:xfrm>
          <a:prstGeom prst="rect">
            <a:avLst/>
          </a:prstGeom>
          <a:noFill/>
        </p:spPr>
        <p:txBody>
          <a:bodyPr wrap="none" rtlCol="0">
            <a:spAutoFit/>
          </a:bodyPr>
          <a:lstStyle/>
          <a:p>
            <a:r>
              <a:rPr lang="en-US" sz="2000" b="1" dirty="0" smtClean="0"/>
              <a:t>Conceptual Design Report</a:t>
            </a:r>
            <a:r>
              <a:rPr lang="en-US" sz="2000" dirty="0" smtClean="0"/>
              <a:t>:  arXiv:1206.2913</a:t>
            </a:r>
          </a:p>
          <a:p>
            <a:endParaRPr lang="en-US" sz="2000" dirty="0" smtClean="0"/>
          </a:p>
          <a:p>
            <a:endParaRPr lang="en-US" sz="2000" dirty="0"/>
          </a:p>
          <a:p>
            <a:r>
              <a:rPr lang="en-US" sz="2000" b="1" dirty="0" smtClean="0"/>
              <a:t>Discussion of move to 10</a:t>
            </a:r>
            <a:r>
              <a:rPr lang="en-US" sz="2000" b="1" baseline="30000" dirty="0" smtClean="0"/>
              <a:t>34</a:t>
            </a:r>
            <a:r>
              <a:rPr lang="en-US" sz="2000" dirty="0" smtClean="0"/>
              <a:t>: O. </a:t>
            </a:r>
            <a:r>
              <a:rPr lang="en-US" sz="2000" dirty="0" err="1" smtClean="0"/>
              <a:t>Bruening</a:t>
            </a:r>
            <a:r>
              <a:rPr lang="en-US" sz="2000" dirty="0" smtClean="0"/>
              <a:t>, MK: arXiv:1305.2090 published MPLA</a:t>
            </a:r>
          </a:p>
          <a:p>
            <a:endParaRPr lang="en-US" dirty="0"/>
          </a:p>
        </p:txBody>
      </p:sp>
      <p:pic>
        <p:nvPicPr>
          <p:cNvPr id="5" name="Picture 4"/>
          <p:cNvPicPr>
            <a:picLocks noChangeAspect="1"/>
          </p:cNvPicPr>
          <p:nvPr/>
        </p:nvPicPr>
        <p:blipFill>
          <a:blip r:embed="rId2"/>
          <a:stretch>
            <a:fillRect/>
          </a:stretch>
        </p:blipFill>
        <p:spPr>
          <a:xfrm>
            <a:off x="358905" y="3012253"/>
            <a:ext cx="8327895" cy="1542871"/>
          </a:xfrm>
          <a:prstGeom prst="rect">
            <a:avLst/>
          </a:prstGeom>
        </p:spPr>
      </p:pic>
      <p:sp>
        <p:nvSpPr>
          <p:cNvPr id="7" name="TextBox 6"/>
          <p:cNvSpPr txBox="1"/>
          <p:nvPr/>
        </p:nvSpPr>
        <p:spPr>
          <a:xfrm>
            <a:off x="6685461" y="5085316"/>
            <a:ext cx="2151588" cy="646331"/>
          </a:xfrm>
          <a:prstGeom prst="rect">
            <a:avLst/>
          </a:prstGeom>
          <a:noFill/>
        </p:spPr>
        <p:txBody>
          <a:bodyPr wrap="none" rtlCol="0">
            <a:spAutoFit/>
          </a:bodyPr>
          <a:lstStyle/>
          <a:p>
            <a:r>
              <a:rPr lang="en-US" dirty="0" smtClean="0">
                <a:solidFill>
                  <a:srgbClr val="7F7F7F"/>
                </a:solidFill>
              </a:rPr>
              <a:t>MK: To be submitted</a:t>
            </a:r>
          </a:p>
          <a:p>
            <a:r>
              <a:rPr lang="en-US" dirty="0">
                <a:solidFill>
                  <a:srgbClr val="7F7F7F"/>
                </a:solidFill>
              </a:rPr>
              <a:t>t</a:t>
            </a:r>
            <a:r>
              <a:rPr lang="en-US" dirty="0" smtClean="0">
                <a:solidFill>
                  <a:srgbClr val="7F7F7F"/>
                </a:solidFill>
              </a:rPr>
              <a:t>o the </a:t>
            </a:r>
            <a:r>
              <a:rPr lang="en-US" dirty="0" err="1" smtClean="0">
                <a:solidFill>
                  <a:srgbClr val="7F7F7F"/>
                </a:solidFill>
              </a:rPr>
              <a:t>arXiv</a:t>
            </a:r>
            <a:endParaRPr lang="en-US" dirty="0">
              <a:solidFill>
                <a:srgbClr val="7F7F7F"/>
              </a:solidFill>
            </a:endParaRPr>
          </a:p>
        </p:txBody>
      </p:sp>
      <p:sp>
        <p:nvSpPr>
          <p:cNvPr id="8" name="TextBox 7"/>
          <p:cNvSpPr txBox="1"/>
          <p:nvPr/>
        </p:nvSpPr>
        <p:spPr>
          <a:xfrm>
            <a:off x="52920" y="6174405"/>
            <a:ext cx="9376698" cy="400110"/>
          </a:xfrm>
          <a:prstGeom prst="rect">
            <a:avLst/>
          </a:prstGeom>
          <a:noFill/>
        </p:spPr>
        <p:txBody>
          <a:bodyPr wrap="none" rtlCol="0">
            <a:spAutoFit/>
          </a:bodyPr>
          <a:lstStyle/>
          <a:p>
            <a:r>
              <a:rPr lang="en-US" b="1" dirty="0" smtClean="0">
                <a:solidFill>
                  <a:srgbClr val="000090"/>
                </a:solidFill>
              </a:rPr>
              <a:t>Increasing number of papers </a:t>
            </a:r>
            <a:r>
              <a:rPr lang="en-US" sz="1400" b="1" dirty="0" smtClean="0">
                <a:solidFill>
                  <a:srgbClr val="000090"/>
                </a:solidFill>
              </a:rPr>
              <a:t>(e.g. D Curtin et al, 1712.07135) </a:t>
            </a:r>
            <a:r>
              <a:rPr lang="en-US" b="1" dirty="0" smtClean="0">
                <a:solidFill>
                  <a:srgbClr val="000090"/>
                </a:solidFill>
              </a:rPr>
              <a:t>and talks:  </a:t>
            </a:r>
            <a:r>
              <a:rPr lang="en-US" sz="2000" b="1" dirty="0" smtClean="0">
                <a:solidFill>
                  <a:srgbClr val="000090"/>
                </a:solidFill>
              </a:rPr>
              <a:t>https://</a:t>
            </a:r>
            <a:r>
              <a:rPr lang="en-US" sz="2000" b="1" dirty="0" err="1" smtClean="0">
                <a:solidFill>
                  <a:srgbClr val="000090"/>
                </a:solidFill>
              </a:rPr>
              <a:t>lhec.web.cern.ch</a:t>
            </a:r>
            <a:r>
              <a:rPr lang="en-US" sz="2000" b="1" dirty="0" smtClean="0">
                <a:solidFill>
                  <a:srgbClr val="000090"/>
                </a:solidFill>
              </a:rPr>
              <a:t>  </a:t>
            </a:r>
            <a:endParaRPr lang="en-US" sz="2000" b="1" dirty="0">
              <a:solidFill>
                <a:srgbClr val="000090"/>
              </a:solidFill>
            </a:endParaRPr>
          </a:p>
        </p:txBody>
      </p:sp>
      <p:pic>
        <p:nvPicPr>
          <p:cNvPr id="9" name="Picture 8"/>
          <p:cNvPicPr>
            <a:picLocks noChangeAspect="1"/>
          </p:cNvPicPr>
          <p:nvPr/>
        </p:nvPicPr>
        <p:blipFill>
          <a:blip r:embed="rId3"/>
          <a:stretch>
            <a:fillRect/>
          </a:stretch>
        </p:blipFill>
        <p:spPr>
          <a:xfrm>
            <a:off x="457200" y="5001922"/>
            <a:ext cx="5409290" cy="329082"/>
          </a:xfrm>
          <a:prstGeom prst="rect">
            <a:avLst/>
          </a:prstGeom>
        </p:spPr>
      </p:pic>
      <p:pic>
        <p:nvPicPr>
          <p:cNvPr id="10" name="Picture 9"/>
          <p:cNvPicPr>
            <a:picLocks noChangeAspect="1"/>
          </p:cNvPicPr>
          <p:nvPr/>
        </p:nvPicPr>
        <p:blipFill>
          <a:blip r:embed="rId4"/>
          <a:stretch>
            <a:fillRect/>
          </a:stretch>
        </p:blipFill>
        <p:spPr>
          <a:xfrm>
            <a:off x="232698" y="5408482"/>
            <a:ext cx="6276366" cy="267712"/>
          </a:xfrm>
          <a:prstGeom prst="rect">
            <a:avLst/>
          </a:prstGeom>
        </p:spPr>
      </p:pic>
    </p:spTree>
    <p:extLst>
      <p:ext uri="{BB962C8B-B14F-4D97-AF65-F5344CB8AC3E}">
        <p14:creationId xmlns:p14="http://schemas.microsoft.com/office/powerpoint/2010/main" val="40182035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Outline</a:t>
            </a:r>
            <a:endParaRPr lang="en-US" sz="3200" dirty="0"/>
          </a:p>
        </p:txBody>
      </p:sp>
      <p:sp>
        <p:nvSpPr>
          <p:cNvPr id="3" name="TextBox 2"/>
          <p:cNvSpPr txBox="1"/>
          <p:nvPr/>
        </p:nvSpPr>
        <p:spPr>
          <a:xfrm>
            <a:off x="1023106" y="1781757"/>
            <a:ext cx="7441460" cy="4154983"/>
          </a:xfrm>
          <a:prstGeom prst="rect">
            <a:avLst/>
          </a:prstGeom>
          <a:noFill/>
        </p:spPr>
        <p:txBody>
          <a:bodyPr wrap="none" rtlCol="0">
            <a:spAutoFit/>
          </a:bodyPr>
          <a:lstStyle/>
          <a:p>
            <a:r>
              <a:rPr lang="en-US" sz="2400" dirty="0" smtClean="0">
                <a:solidFill>
                  <a:srgbClr val="000090"/>
                </a:solidFill>
              </a:rPr>
              <a:t>0. Bits of Information</a:t>
            </a:r>
          </a:p>
          <a:p>
            <a:endParaRPr lang="en-US" sz="2400" dirty="0" smtClean="0">
              <a:solidFill>
                <a:srgbClr val="000090"/>
              </a:solidFill>
            </a:endParaRPr>
          </a:p>
          <a:p>
            <a:r>
              <a:rPr lang="en-US" sz="2400" b="1" dirty="0" smtClean="0">
                <a:solidFill>
                  <a:srgbClr val="FF0000"/>
                </a:solidFill>
              </a:rPr>
              <a:t>1. Parameters and Configuration of  the </a:t>
            </a:r>
            <a:r>
              <a:rPr lang="en-US" sz="2400" b="1" dirty="0" err="1" smtClean="0">
                <a:solidFill>
                  <a:srgbClr val="FF0000"/>
                </a:solidFill>
              </a:rPr>
              <a:t>LHeC</a:t>
            </a:r>
            <a:endParaRPr lang="en-US" sz="2400" b="1" dirty="0" smtClean="0">
              <a:solidFill>
                <a:srgbClr val="FF0000"/>
              </a:solidFill>
            </a:endParaRPr>
          </a:p>
          <a:p>
            <a:endParaRPr lang="en-US" sz="2400" dirty="0">
              <a:solidFill>
                <a:srgbClr val="000090"/>
              </a:solidFill>
            </a:endParaRPr>
          </a:p>
          <a:p>
            <a:r>
              <a:rPr lang="en-US" sz="2400" dirty="0" smtClean="0">
                <a:solidFill>
                  <a:srgbClr val="000090"/>
                </a:solidFill>
              </a:rPr>
              <a:t>2. PERLE </a:t>
            </a:r>
            <a:r>
              <a:rPr lang="en-US" sz="2400" dirty="0" err="1" smtClean="0">
                <a:solidFill>
                  <a:srgbClr val="000090"/>
                </a:solidFill>
              </a:rPr>
              <a:t>Testfacility</a:t>
            </a:r>
            <a:r>
              <a:rPr lang="en-US" sz="2400" dirty="0" smtClean="0">
                <a:solidFill>
                  <a:srgbClr val="000090"/>
                </a:solidFill>
              </a:rPr>
              <a:t> for Energy Recovery Physics and SCRF</a:t>
            </a:r>
          </a:p>
          <a:p>
            <a:endParaRPr lang="en-US" sz="2400" dirty="0">
              <a:solidFill>
                <a:srgbClr val="000090"/>
              </a:solidFill>
            </a:endParaRPr>
          </a:p>
          <a:p>
            <a:r>
              <a:rPr lang="en-US" sz="2400" dirty="0" smtClean="0">
                <a:solidFill>
                  <a:srgbClr val="000090"/>
                </a:solidFill>
              </a:rPr>
              <a:t>3. Detector Development for </a:t>
            </a:r>
            <a:r>
              <a:rPr lang="en-US" sz="2400" dirty="0" err="1" smtClean="0">
                <a:solidFill>
                  <a:srgbClr val="000090"/>
                </a:solidFill>
              </a:rPr>
              <a:t>LHeC</a:t>
            </a:r>
            <a:r>
              <a:rPr lang="en-US" sz="2400" dirty="0" smtClean="0">
                <a:solidFill>
                  <a:srgbClr val="000090"/>
                </a:solidFill>
              </a:rPr>
              <a:t> and Installation Issues</a:t>
            </a:r>
          </a:p>
          <a:p>
            <a:endParaRPr lang="en-US" sz="2400" dirty="0">
              <a:solidFill>
                <a:srgbClr val="000090"/>
              </a:solidFill>
            </a:endParaRPr>
          </a:p>
          <a:p>
            <a:r>
              <a:rPr lang="en-US" sz="2400" dirty="0" smtClean="0">
                <a:solidFill>
                  <a:srgbClr val="000090"/>
                </a:solidFill>
              </a:rPr>
              <a:t>4. Selected Physics Highlights (PDFs, Higgs, BSM)</a:t>
            </a:r>
          </a:p>
          <a:p>
            <a:endParaRPr lang="en-US" sz="2400" dirty="0">
              <a:solidFill>
                <a:srgbClr val="000090"/>
              </a:solidFill>
            </a:endParaRPr>
          </a:p>
          <a:p>
            <a:r>
              <a:rPr lang="en-US" sz="2400" dirty="0" smtClean="0">
                <a:solidFill>
                  <a:srgbClr val="000090"/>
                </a:solidFill>
              </a:rPr>
              <a:t>5. Extension to the multi </a:t>
            </a:r>
            <a:r>
              <a:rPr lang="en-US" sz="2400" dirty="0" err="1" smtClean="0">
                <a:solidFill>
                  <a:srgbClr val="000090"/>
                </a:solidFill>
              </a:rPr>
              <a:t>TeV</a:t>
            </a:r>
            <a:r>
              <a:rPr lang="en-US" sz="2400" dirty="0" smtClean="0">
                <a:solidFill>
                  <a:srgbClr val="000090"/>
                </a:solidFill>
              </a:rPr>
              <a:t> range (</a:t>
            </a:r>
            <a:r>
              <a:rPr lang="en-US" sz="2400" dirty="0" err="1" smtClean="0">
                <a:solidFill>
                  <a:srgbClr val="000090"/>
                </a:solidFill>
              </a:rPr>
              <a:t>FCCeh</a:t>
            </a:r>
            <a:r>
              <a:rPr lang="en-US" sz="2400" dirty="0" smtClean="0">
                <a:solidFill>
                  <a:srgbClr val="000090"/>
                </a:solidFill>
              </a:rPr>
              <a:t> and in China) </a:t>
            </a:r>
            <a:endParaRPr lang="en-US" sz="2400" dirty="0">
              <a:solidFill>
                <a:srgbClr val="000090"/>
              </a:solidFill>
            </a:endParaRPr>
          </a:p>
        </p:txBody>
      </p:sp>
    </p:spTree>
    <p:extLst>
      <p:ext uri="{BB962C8B-B14F-4D97-AF65-F5344CB8AC3E}">
        <p14:creationId xmlns:p14="http://schemas.microsoft.com/office/powerpoint/2010/main" val="234310746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0141" y="93353"/>
            <a:ext cx="7772400" cy="580370"/>
          </a:xfrm>
        </p:spPr>
        <p:txBody>
          <a:bodyPr>
            <a:normAutofit/>
          </a:bodyPr>
          <a:lstStyle/>
          <a:p>
            <a:r>
              <a:rPr lang="en-US" sz="3200" dirty="0" smtClean="0">
                <a:solidFill>
                  <a:srgbClr val="0000FF"/>
                </a:solidFill>
              </a:rPr>
              <a:t> </a:t>
            </a:r>
            <a:r>
              <a:rPr lang="en-US" sz="3200" dirty="0" err="1" smtClean="0">
                <a:solidFill>
                  <a:srgbClr val="0000FF"/>
                </a:solidFill>
              </a:rPr>
              <a:t>ep</a:t>
            </a:r>
            <a:r>
              <a:rPr lang="en-US" sz="3200" dirty="0" smtClean="0">
                <a:solidFill>
                  <a:srgbClr val="0000FF"/>
                </a:solidFill>
              </a:rPr>
              <a:t>/A with the LHC</a:t>
            </a:r>
            <a:endParaRPr lang="en-US" sz="3200" dirty="0">
              <a:solidFill>
                <a:srgbClr val="0000FF"/>
              </a:solidFill>
            </a:endParaRPr>
          </a:p>
        </p:txBody>
      </p:sp>
      <p:pic>
        <p:nvPicPr>
          <p:cNvPr id="3" name="Picture 2" descr="erllinaclayoutlitvinenk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713" y="5516069"/>
            <a:ext cx="5453529" cy="1280137"/>
          </a:xfrm>
          <a:prstGeom prst="rect">
            <a:avLst/>
          </a:prstGeom>
        </p:spPr>
      </p:pic>
      <p:pic>
        <p:nvPicPr>
          <p:cNvPr id="4" name="Picture 3" descr="ERLlayou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195" y="1261512"/>
            <a:ext cx="5533047" cy="3250665"/>
          </a:xfrm>
          <a:prstGeom prst="rect">
            <a:avLst/>
          </a:prstGeom>
          <a:ln w="3175">
            <a:solidFill>
              <a:srgbClr val="0000FF"/>
            </a:solidFill>
          </a:ln>
        </p:spPr>
      </p:pic>
      <p:sp>
        <p:nvSpPr>
          <p:cNvPr id="5" name="TextBox 4"/>
          <p:cNvSpPr txBox="1"/>
          <p:nvPr/>
        </p:nvSpPr>
        <p:spPr>
          <a:xfrm>
            <a:off x="1228439" y="753736"/>
            <a:ext cx="6391493" cy="369332"/>
          </a:xfrm>
          <a:prstGeom prst="rect">
            <a:avLst/>
          </a:prstGeom>
          <a:noFill/>
        </p:spPr>
        <p:txBody>
          <a:bodyPr wrap="none" rtlCol="0">
            <a:spAutoFit/>
          </a:bodyPr>
          <a:lstStyle/>
          <a:p>
            <a:r>
              <a:rPr lang="en-US" dirty="0" smtClean="0"/>
              <a:t>Conceptual Design Report: arXiv:1206.2913, published in </a:t>
            </a:r>
            <a:r>
              <a:rPr lang="en-US" dirty="0" err="1" smtClean="0"/>
              <a:t>JPhysG</a:t>
            </a:r>
            <a:endParaRPr lang="en-US" dirty="0"/>
          </a:p>
        </p:txBody>
      </p:sp>
      <p:sp>
        <p:nvSpPr>
          <p:cNvPr id="6" name="TextBox 5"/>
          <p:cNvSpPr txBox="1"/>
          <p:nvPr/>
        </p:nvSpPr>
        <p:spPr>
          <a:xfrm>
            <a:off x="1972232" y="5279609"/>
            <a:ext cx="5647700" cy="307777"/>
          </a:xfrm>
          <a:prstGeom prst="rect">
            <a:avLst/>
          </a:prstGeom>
          <a:noFill/>
        </p:spPr>
        <p:txBody>
          <a:bodyPr wrap="none" rtlCol="0">
            <a:spAutoFit/>
          </a:bodyPr>
          <a:lstStyle/>
          <a:p>
            <a:r>
              <a:rPr lang="en-US" sz="1400" b="1" dirty="0" smtClean="0">
                <a:solidFill>
                  <a:srgbClr val="0000FF"/>
                </a:solidFill>
              </a:rPr>
              <a:t>Non default: An expensive </a:t>
            </a:r>
            <a:r>
              <a:rPr lang="en-US" sz="1400" b="1" dirty="0" err="1" smtClean="0">
                <a:solidFill>
                  <a:srgbClr val="0000FF"/>
                </a:solidFill>
              </a:rPr>
              <a:t>generalisation</a:t>
            </a:r>
            <a:r>
              <a:rPr lang="en-US" sz="1400" b="1" dirty="0" smtClean="0">
                <a:solidFill>
                  <a:srgbClr val="0000FF"/>
                </a:solidFill>
              </a:rPr>
              <a:t> to achieve </a:t>
            </a:r>
            <a:r>
              <a:rPr lang="en-US" sz="1400" b="1" dirty="0" err="1" smtClean="0">
                <a:solidFill>
                  <a:srgbClr val="0000FF"/>
                </a:solidFill>
              </a:rPr>
              <a:t>E</a:t>
            </a:r>
            <a:r>
              <a:rPr lang="en-US" sz="1400" b="1" baseline="-25000" dirty="0" err="1" smtClean="0">
                <a:solidFill>
                  <a:srgbClr val="0000FF"/>
                </a:solidFill>
              </a:rPr>
              <a:t>e</a:t>
            </a:r>
            <a:r>
              <a:rPr lang="en-US" sz="1400" b="1" dirty="0" smtClean="0">
                <a:solidFill>
                  <a:srgbClr val="0000FF"/>
                </a:solidFill>
              </a:rPr>
              <a:t>= 500 </a:t>
            </a:r>
            <a:r>
              <a:rPr lang="en-US" sz="1400" b="1" dirty="0" err="1" smtClean="0">
                <a:solidFill>
                  <a:srgbClr val="0000FF"/>
                </a:solidFill>
              </a:rPr>
              <a:t>GeV</a:t>
            </a:r>
            <a:r>
              <a:rPr lang="en-US" sz="1400" b="1" dirty="0" smtClean="0">
                <a:solidFill>
                  <a:srgbClr val="0000FF"/>
                </a:solidFill>
              </a:rPr>
              <a:t> or more</a:t>
            </a:r>
            <a:endParaRPr lang="en-US" sz="1400" b="1" dirty="0">
              <a:solidFill>
                <a:srgbClr val="0000FF"/>
              </a:solidFill>
            </a:endParaRPr>
          </a:p>
        </p:txBody>
      </p:sp>
      <p:sp>
        <p:nvSpPr>
          <p:cNvPr id="7" name="TextBox 6"/>
          <p:cNvSpPr txBox="1"/>
          <p:nvPr/>
        </p:nvSpPr>
        <p:spPr>
          <a:xfrm>
            <a:off x="238648" y="4707756"/>
            <a:ext cx="8905352" cy="369332"/>
          </a:xfrm>
          <a:prstGeom prst="rect">
            <a:avLst/>
          </a:prstGeom>
          <a:solidFill>
            <a:schemeClr val="bg1">
              <a:lumMod val="85000"/>
            </a:schemeClr>
          </a:solidFill>
        </p:spPr>
        <p:txBody>
          <a:bodyPr wrap="none" rtlCol="0">
            <a:spAutoFit/>
          </a:bodyPr>
          <a:lstStyle/>
          <a:p>
            <a:r>
              <a:rPr lang="en-US" dirty="0" err="1" smtClean="0"/>
              <a:t>LHeC</a:t>
            </a:r>
            <a:r>
              <a:rPr lang="en-US" dirty="0" smtClean="0"/>
              <a:t>: 60 </a:t>
            </a:r>
            <a:r>
              <a:rPr lang="en-US" dirty="0" err="1" smtClean="0"/>
              <a:t>GeV</a:t>
            </a:r>
            <a:r>
              <a:rPr lang="en-US" dirty="0" smtClean="0"/>
              <a:t> off 7 </a:t>
            </a:r>
            <a:r>
              <a:rPr lang="en-US" dirty="0" err="1" smtClean="0"/>
              <a:t>TeV</a:t>
            </a:r>
            <a:r>
              <a:rPr lang="en-US" dirty="0" smtClean="0"/>
              <a:t>, L(</a:t>
            </a:r>
            <a:r>
              <a:rPr lang="en-US" dirty="0" err="1" smtClean="0"/>
              <a:t>ep</a:t>
            </a:r>
            <a:r>
              <a:rPr lang="en-US" dirty="0" smtClean="0"/>
              <a:t>) =</a:t>
            </a:r>
            <a:r>
              <a:rPr lang="en-US" dirty="0" smtClean="0">
                <a:sym typeface="Wingdings"/>
              </a:rPr>
              <a:t>10</a:t>
            </a:r>
            <a:r>
              <a:rPr lang="en-US" baseline="30000" dirty="0" smtClean="0">
                <a:sym typeface="Wingdings"/>
              </a:rPr>
              <a:t>33 34 </a:t>
            </a:r>
            <a:r>
              <a:rPr lang="en-US" dirty="0" smtClean="0">
                <a:sym typeface="Wingdings"/>
              </a:rPr>
              <a:t>cm</a:t>
            </a:r>
            <a:r>
              <a:rPr lang="en-US" baseline="30000" dirty="0" smtClean="0">
                <a:sym typeface="Wingdings"/>
              </a:rPr>
              <a:t>-2 </a:t>
            </a:r>
            <a:r>
              <a:rPr lang="en-US" dirty="0" smtClean="0">
                <a:sym typeface="Wingdings"/>
              </a:rPr>
              <a:t>s</a:t>
            </a:r>
            <a:r>
              <a:rPr lang="en-US" baseline="30000" dirty="0" smtClean="0">
                <a:sym typeface="Wingdings"/>
              </a:rPr>
              <a:t>-1  </a:t>
            </a:r>
            <a:r>
              <a:rPr lang="en-US" sz="1400" dirty="0" smtClean="0">
                <a:sym typeface="Wingdings"/>
              </a:rPr>
              <a:t>(1000 x HERA) </a:t>
            </a:r>
            <a:r>
              <a:rPr lang="en-US" dirty="0" smtClean="0">
                <a:solidFill>
                  <a:srgbClr val="FF0000"/>
                </a:solidFill>
                <a:sym typeface="Wingdings"/>
              </a:rPr>
              <a:t>in synchronous </a:t>
            </a:r>
            <a:r>
              <a:rPr lang="en-US" dirty="0" err="1" smtClean="0">
                <a:solidFill>
                  <a:srgbClr val="FF0000"/>
                </a:solidFill>
                <a:sym typeface="Wingdings"/>
              </a:rPr>
              <a:t>ep+pp</a:t>
            </a:r>
            <a:r>
              <a:rPr lang="en-US" dirty="0" smtClean="0">
                <a:solidFill>
                  <a:srgbClr val="FF0000"/>
                </a:solidFill>
                <a:sym typeface="Wingdings"/>
              </a:rPr>
              <a:t> operation</a:t>
            </a:r>
            <a:endParaRPr lang="en-US" dirty="0">
              <a:solidFill>
                <a:srgbClr val="FF0000"/>
              </a:solidFill>
            </a:endParaRPr>
          </a:p>
        </p:txBody>
      </p:sp>
    </p:spTree>
    <p:extLst>
      <p:ext uri="{BB962C8B-B14F-4D97-AF65-F5344CB8AC3E}">
        <p14:creationId xmlns:p14="http://schemas.microsoft.com/office/powerpoint/2010/main" val="16677072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2875" y="2573305"/>
            <a:ext cx="8313102" cy="3745188"/>
          </a:xfrm>
          <a:prstGeom prst="rect">
            <a:avLst/>
          </a:prstGeom>
        </p:spPr>
      </p:pic>
      <p:pic>
        <p:nvPicPr>
          <p:cNvPr id="5" name="Picture 4"/>
          <p:cNvPicPr>
            <a:picLocks noChangeAspect="1"/>
          </p:cNvPicPr>
          <p:nvPr/>
        </p:nvPicPr>
        <p:blipFill>
          <a:blip r:embed="rId3"/>
          <a:stretch>
            <a:fillRect/>
          </a:stretch>
        </p:blipFill>
        <p:spPr>
          <a:xfrm>
            <a:off x="428853" y="289317"/>
            <a:ext cx="8131663" cy="2382950"/>
          </a:xfrm>
          <a:prstGeom prst="rect">
            <a:avLst/>
          </a:prstGeom>
        </p:spPr>
      </p:pic>
      <p:sp>
        <p:nvSpPr>
          <p:cNvPr id="2" name="TextBox 1"/>
          <p:cNvSpPr txBox="1"/>
          <p:nvPr/>
        </p:nvSpPr>
        <p:spPr>
          <a:xfrm>
            <a:off x="0" y="6356734"/>
            <a:ext cx="8747219" cy="369332"/>
          </a:xfrm>
          <a:prstGeom prst="rect">
            <a:avLst/>
          </a:prstGeom>
          <a:noFill/>
        </p:spPr>
        <p:txBody>
          <a:bodyPr wrap="none" rtlCol="0">
            <a:spAutoFit/>
          </a:bodyPr>
          <a:lstStyle/>
          <a:p>
            <a:r>
              <a:rPr lang="en-US" b="1" dirty="0" smtClean="0">
                <a:solidFill>
                  <a:srgbClr val="000090"/>
                </a:solidFill>
              </a:rPr>
              <a:t>CDR: VERY detailed design of the </a:t>
            </a:r>
            <a:r>
              <a:rPr lang="en-US" b="1" dirty="0" err="1" smtClean="0">
                <a:solidFill>
                  <a:srgbClr val="000090"/>
                </a:solidFill>
              </a:rPr>
              <a:t>LHeC</a:t>
            </a:r>
            <a:r>
              <a:rPr lang="en-US" b="1" dirty="0" smtClean="0">
                <a:solidFill>
                  <a:srgbClr val="000090"/>
                </a:solidFill>
              </a:rPr>
              <a:t> </a:t>
            </a:r>
            <a:r>
              <a:rPr lang="en-US" b="1" dirty="0" err="1" smtClean="0">
                <a:solidFill>
                  <a:srgbClr val="000090"/>
                </a:solidFill>
              </a:rPr>
              <a:t>Linac</a:t>
            </a:r>
            <a:r>
              <a:rPr lang="en-US" b="1" dirty="0" smtClean="0">
                <a:solidFill>
                  <a:srgbClr val="000090"/>
                </a:solidFill>
              </a:rPr>
              <a:t> (and Ring) </a:t>
            </a:r>
            <a:r>
              <a:rPr lang="mr-IN" b="1" dirty="0" smtClean="0">
                <a:solidFill>
                  <a:srgbClr val="000090"/>
                </a:solidFill>
              </a:rPr>
              <a:t>–</a:t>
            </a:r>
            <a:r>
              <a:rPr lang="en-US" b="1" dirty="0" smtClean="0">
                <a:solidFill>
                  <a:srgbClr val="000090"/>
                </a:solidFill>
              </a:rPr>
              <a:t> Ring Collider, + components, CE..</a:t>
            </a:r>
            <a:endParaRPr lang="en-US" b="1" dirty="0">
              <a:solidFill>
                <a:srgbClr val="000090"/>
              </a:solidFill>
            </a:endParaRPr>
          </a:p>
        </p:txBody>
      </p:sp>
      <p:sp>
        <p:nvSpPr>
          <p:cNvPr id="3" name="TextBox 2"/>
          <p:cNvSpPr txBox="1"/>
          <p:nvPr/>
        </p:nvSpPr>
        <p:spPr>
          <a:xfrm>
            <a:off x="6038848" y="899699"/>
            <a:ext cx="1428596" cy="369332"/>
          </a:xfrm>
          <a:prstGeom prst="rect">
            <a:avLst/>
          </a:prstGeom>
          <a:noFill/>
        </p:spPr>
        <p:txBody>
          <a:bodyPr wrap="none" rtlCol="0">
            <a:spAutoFit/>
          </a:bodyPr>
          <a:lstStyle/>
          <a:p>
            <a:r>
              <a:rPr lang="en-US" b="1" dirty="0" smtClean="0">
                <a:solidFill>
                  <a:srgbClr val="000090"/>
                </a:solidFill>
              </a:rPr>
              <a:t>Performance</a:t>
            </a:r>
            <a:endParaRPr lang="en-US" b="1" dirty="0">
              <a:solidFill>
                <a:srgbClr val="000090"/>
              </a:solidFill>
            </a:endParaRPr>
          </a:p>
        </p:txBody>
      </p:sp>
      <p:sp>
        <p:nvSpPr>
          <p:cNvPr id="4" name="TextBox 3"/>
          <p:cNvSpPr txBox="1"/>
          <p:nvPr/>
        </p:nvSpPr>
        <p:spPr>
          <a:xfrm>
            <a:off x="6020251" y="2011092"/>
            <a:ext cx="1956034" cy="369332"/>
          </a:xfrm>
          <a:prstGeom prst="rect">
            <a:avLst/>
          </a:prstGeom>
          <a:noFill/>
        </p:spPr>
        <p:txBody>
          <a:bodyPr wrap="none" rtlCol="0">
            <a:spAutoFit/>
          </a:bodyPr>
          <a:lstStyle/>
          <a:p>
            <a:r>
              <a:rPr lang="en-US" b="1" dirty="0" smtClean="0">
                <a:solidFill>
                  <a:srgbClr val="000090"/>
                </a:solidFill>
              </a:rPr>
              <a:t>Interaction Region</a:t>
            </a:r>
            <a:endParaRPr lang="en-US" b="1" dirty="0">
              <a:solidFill>
                <a:srgbClr val="000090"/>
              </a:solidFill>
            </a:endParaRPr>
          </a:p>
        </p:txBody>
      </p:sp>
      <p:sp>
        <p:nvSpPr>
          <p:cNvPr id="7" name="TextBox 6"/>
          <p:cNvSpPr txBox="1"/>
          <p:nvPr/>
        </p:nvSpPr>
        <p:spPr>
          <a:xfrm>
            <a:off x="6226828" y="2875509"/>
            <a:ext cx="790037" cy="369332"/>
          </a:xfrm>
          <a:prstGeom prst="rect">
            <a:avLst/>
          </a:prstGeom>
          <a:noFill/>
        </p:spPr>
        <p:txBody>
          <a:bodyPr wrap="none" rtlCol="0">
            <a:spAutoFit/>
          </a:bodyPr>
          <a:lstStyle/>
          <a:p>
            <a:r>
              <a:rPr lang="en-US" b="1" dirty="0" smtClean="0">
                <a:solidFill>
                  <a:srgbClr val="000090"/>
                </a:solidFill>
              </a:rPr>
              <a:t>Optics</a:t>
            </a:r>
            <a:endParaRPr lang="en-US" b="1" dirty="0">
              <a:solidFill>
                <a:srgbClr val="000090"/>
              </a:solidFill>
            </a:endParaRPr>
          </a:p>
        </p:txBody>
      </p:sp>
      <p:sp>
        <p:nvSpPr>
          <p:cNvPr id="8" name="TextBox 7"/>
          <p:cNvSpPr txBox="1"/>
          <p:nvPr/>
        </p:nvSpPr>
        <p:spPr>
          <a:xfrm>
            <a:off x="6226828" y="3881055"/>
            <a:ext cx="586256" cy="369332"/>
          </a:xfrm>
          <a:prstGeom prst="rect">
            <a:avLst/>
          </a:prstGeom>
          <a:noFill/>
        </p:spPr>
        <p:txBody>
          <a:bodyPr wrap="none" rtlCol="0">
            <a:spAutoFit/>
          </a:bodyPr>
          <a:lstStyle/>
          <a:p>
            <a:r>
              <a:rPr lang="en-US" b="1" dirty="0" smtClean="0">
                <a:solidFill>
                  <a:srgbClr val="000090"/>
                </a:solidFill>
              </a:rPr>
              <a:t>Ions</a:t>
            </a:r>
            <a:r>
              <a:rPr lang="en-US" dirty="0" smtClean="0"/>
              <a:t> </a:t>
            </a:r>
            <a:endParaRPr lang="en-US" dirty="0"/>
          </a:p>
        </p:txBody>
      </p:sp>
      <p:sp>
        <p:nvSpPr>
          <p:cNvPr id="9" name="TextBox 8"/>
          <p:cNvSpPr txBox="1"/>
          <p:nvPr/>
        </p:nvSpPr>
        <p:spPr>
          <a:xfrm>
            <a:off x="5741629" y="4745471"/>
            <a:ext cx="2234656" cy="369332"/>
          </a:xfrm>
          <a:prstGeom prst="rect">
            <a:avLst/>
          </a:prstGeom>
          <a:noFill/>
        </p:spPr>
        <p:txBody>
          <a:bodyPr wrap="none" rtlCol="0">
            <a:spAutoFit/>
          </a:bodyPr>
          <a:lstStyle/>
          <a:p>
            <a:r>
              <a:rPr lang="en-US" b="1" dirty="0" err="1" smtClean="0">
                <a:solidFill>
                  <a:srgbClr val="000090"/>
                </a:solidFill>
              </a:rPr>
              <a:t>Polarisation</a:t>
            </a:r>
            <a:r>
              <a:rPr lang="en-US" b="1" dirty="0" smtClean="0">
                <a:solidFill>
                  <a:srgbClr val="000090"/>
                </a:solidFill>
              </a:rPr>
              <a:t> (80-90%)</a:t>
            </a:r>
            <a:endParaRPr lang="en-US" b="1" dirty="0">
              <a:solidFill>
                <a:srgbClr val="000090"/>
              </a:solidFill>
            </a:endParaRPr>
          </a:p>
        </p:txBody>
      </p:sp>
      <p:sp>
        <p:nvSpPr>
          <p:cNvPr id="10" name="TextBox 9"/>
          <p:cNvSpPr txBox="1"/>
          <p:nvPr/>
        </p:nvSpPr>
        <p:spPr>
          <a:xfrm>
            <a:off x="6085708" y="5398194"/>
            <a:ext cx="1082523" cy="369332"/>
          </a:xfrm>
          <a:prstGeom prst="rect">
            <a:avLst/>
          </a:prstGeom>
          <a:noFill/>
        </p:spPr>
        <p:txBody>
          <a:bodyPr wrap="none" rtlCol="0">
            <a:spAutoFit/>
          </a:bodyPr>
          <a:lstStyle/>
          <a:p>
            <a:r>
              <a:rPr lang="en-US" b="1" dirty="0" smtClean="0">
                <a:solidFill>
                  <a:srgbClr val="000090"/>
                </a:solidFill>
              </a:rPr>
              <a:t>Positrons</a:t>
            </a:r>
            <a:endParaRPr lang="en-US" b="1" dirty="0">
              <a:solidFill>
                <a:srgbClr val="000090"/>
              </a:solidFill>
            </a:endParaRPr>
          </a:p>
        </p:txBody>
      </p:sp>
    </p:spTree>
    <p:extLst>
      <p:ext uri="{BB962C8B-B14F-4D97-AF65-F5344CB8AC3E}">
        <p14:creationId xmlns:p14="http://schemas.microsoft.com/office/powerpoint/2010/main" val="10912989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2911" y="282222"/>
            <a:ext cx="7772400" cy="1143001"/>
          </a:xfrm>
        </p:spPr>
        <p:txBody>
          <a:bodyPr>
            <a:normAutofit fontScale="90000"/>
          </a:bodyPr>
          <a:lstStyle/>
          <a:p>
            <a:r>
              <a:rPr lang="en-US" sz="3600" dirty="0" smtClean="0">
                <a:latin typeface="Avenir Heavy"/>
                <a:cs typeface="Avenir Heavy"/>
              </a:rPr>
              <a:t>Civil Engineering </a:t>
            </a:r>
            <a:r>
              <a:rPr lang="mr-IN" sz="3600" dirty="0" smtClean="0">
                <a:latin typeface="Avenir Heavy"/>
                <a:cs typeface="Avenir Heavy"/>
              </a:rPr>
              <a:t>–</a:t>
            </a:r>
            <a:r>
              <a:rPr lang="en-US" sz="3600" dirty="0" smtClean="0">
                <a:latin typeface="Avenir Heavy"/>
                <a:cs typeface="Avenir Heavy"/>
              </a:rPr>
              <a:t> full design made </a:t>
            </a:r>
            <a:r>
              <a:rPr lang="en-US" dirty="0" smtClean="0">
                <a:latin typeface="Avenir Heavy"/>
                <a:cs typeface="Avenir Heavy"/>
              </a:rPr>
              <a:t/>
            </a:r>
            <a:br>
              <a:rPr lang="en-US" dirty="0" smtClean="0">
                <a:latin typeface="Avenir Heavy"/>
                <a:cs typeface="Avenir Heavy"/>
              </a:rPr>
            </a:br>
            <a:endParaRPr lang="en-US" dirty="0">
              <a:latin typeface="Avenir Heavy"/>
              <a:cs typeface="Avenir Heavy"/>
            </a:endParaRPr>
          </a:p>
        </p:txBody>
      </p:sp>
      <p:sp>
        <p:nvSpPr>
          <p:cNvPr id="4" name="Rectangle 3"/>
          <p:cNvSpPr/>
          <p:nvPr/>
        </p:nvSpPr>
        <p:spPr>
          <a:xfrm>
            <a:off x="5979870" y="1564976"/>
            <a:ext cx="3164130" cy="3662541"/>
          </a:xfrm>
          <a:prstGeom prst="rect">
            <a:avLst/>
          </a:prstGeom>
          <a:solidFill>
            <a:srgbClr val="FFFF00">
              <a:alpha val="13000"/>
            </a:srgbClr>
          </a:solidFill>
        </p:spPr>
        <p:txBody>
          <a:bodyPr wrap="square">
            <a:spAutoFit/>
          </a:bodyPr>
          <a:lstStyle/>
          <a:p>
            <a:r>
              <a:rPr lang="en-US" sz="1600" dirty="0" smtClean="0"/>
              <a:t>CDR: Evaluation of CE, analysis </a:t>
            </a:r>
          </a:p>
          <a:p>
            <a:r>
              <a:rPr lang="en-US" sz="1600" dirty="0" smtClean="0"/>
              <a:t>of ring and </a:t>
            </a:r>
            <a:r>
              <a:rPr lang="en-US" sz="1600" dirty="0" err="1" smtClean="0"/>
              <a:t>linac</a:t>
            </a:r>
            <a:r>
              <a:rPr lang="en-US" sz="1600" dirty="0" smtClean="0"/>
              <a:t> by Amber Zurich.</a:t>
            </a:r>
          </a:p>
          <a:p>
            <a:r>
              <a:rPr lang="en-US" sz="1600" dirty="0" smtClean="0"/>
              <a:t>Detailed estimate of cost and time:</a:t>
            </a:r>
          </a:p>
          <a:p>
            <a:r>
              <a:rPr lang="en-US" sz="1600" b="1" dirty="0"/>
              <a:t>3.5 years for underground works </a:t>
            </a:r>
            <a:r>
              <a:rPr lang="en-US" sz="1600" dirty="0"/>
              <a:t>using 2 </a:t>
            </a:r>
            <a:r>
              <a:rPr lang="en-US" sz="1600" dirty="0" err="1"/>
              <a:t>roadheaders</a:t>
            </a:r>
            <a:r>
              <a:rPr lang="en-US" sz="1600" dirty="0"/>
              <a:t> and 1 TBM</a:t>
            </a:r>
            <a:endParaRPr lang="en-GB" sz="1600" dirty="0"/>
          </a:p>
          <a:p>
            <a:endParaRPr lang="en-US" sz="1200" dirty="0" smtClean="0"/>
          </a:p>
          <a:p>
            <a:endParaRPr lang="en-US" sz="1200" b="1" dirty="0"/>
          </a:p>
          <a:p>
            <a:r>
              <a:rPr lang="en-US" sz="1600" b="1" dirty="0" smtClean="0"/>
              <a:t>More </a:t>
            </a:r>
            <a:r>
              <a:rPr lang="en-US" sz="1600" b="1" dirty="0"/>
              <a:t>studies </a:t>
            </a:r>
            <a:r>
              <a:rPr lang="en-US" sz="1600" b="1" dirty="0" smtClean="0"/>
              <a:t>will be needed </a:t>
            </a:r>
            <a:r>
              <a:rPr lang="en-US" sz="1600" dirty="0" smtClean="0"/>
              <a:t>for</a:t>
            </a:r>
          </a:p>
          <a:p>
            <a:r>
              <a:rPr lang="en-US" sz="1600" dirty="0" smtClean="0"/>
              <a:t>- Integration </a:t>
            </a:r>
            <a:r>
              <a:rPr lang="en-US" sz="1600" dirty="0"/>
              <a:t>with all services </a:t>
            </a:r>
            <a:endParaRPr lang="en-US" sz="1600" dirty="0" smtClean="0"/>
          </a:p>
          <a:p>
            <a:r>
              <a:rPr lang="en-US" sz="1600" dirty="0" smtClean="0"/>
              <a:t>- (</a:t>
            </a:r>
            <a:r>
              <a:rPr lang="en-US" sz="1600" dirty="0"/>
              <a:t>EL,CV, transport, survey </a:t>
            </a:r>
            <a:r>
              <a:rPr lang="en-US" sz="1600" dirty="0" err="1"/>
              <a:t>etc</a:t>
            </a:r>
            <a:r>
              <a:rPr lang="en-US" sz="1600" dirty="0"/>
              <a:t>)</a:t>
            </a:r>
            <a:r>
              <a:rPr lang="en-US" sz="1600" dirty="0" smtClean="0"/>
              <a:t>.</a:t>
            </a:r>
          </a:p>
          <a:p>
            <a:r>
              <a:rPr lang="en-US" sz="1600" dirty="0" smtClean="0"/>
              <a:t>- Geology</a:t>
            </a:r>
          </a:p>
          <a:p>
            <a:r>
              <a:rPr lang="en-US" sz="1600" dirty="0" smtClean="0"/>
              <a:t>- Understanding </a:t>
            </a:r>
            <a:r>
              <a:rPr lang="en-US" sz="1600" dirty="0"/>
              <a:t>vibration </a:t>
            </a:r>
            <a:r>
              <a:rPr lang="en-US" sz="1600" dirty="0" smtClean="0"/>
              <a:t>risks</a:t>
            </a:r>
          </a:p>
          <a:p>
            <a:r>
              <a:rPr lang="en-US" sz="1600" dirty="0" smtClean="0"/>
              <a:t>- Environmental </a:t>
            </a:r>
            <a:r>
              <a:rPr lang="en-US" sz="1600" dirty="0"/>
              <a:t>impact </a:t>
            </a:r>
            <a:r>
              <a:rPr lang="en-US" sz="1600" dirty="0" smtClean="0"/>
              <a:t>assessment</a:t>
            </a:r>
          </a:p>
          <a:p>
            <a:endParaRPr lang="en-US" sz="1600" dirty="0"/>
          </a:p>
          <a:p>
            <a:r>
              <a:rPr lang="en-US" sz="1600" dirty="0" smtClean="0"/>
              <a:t>Tunnel connection in IP2</a:t>
            </a:r>
            <a:endParaRPr lang="en-US" sz="1600" dirty="0"/>
          </a:p>
        </p:txBody>
      </p:sp>
      <p:grpSp>
        <p:nvGrpSpPr>
          <p:cNvPr id="5" name="Group 4"/>
          <p:cNvGrpSpPr/>
          <p:nvPr/>
        </p:nvGrpSpPr>
        <p:grpSpPr>
          <a:xfrm>
            <a:off x="572911" y="967359"/>
            <a:ext cx="5309539" cy="5394707"/>
            <a:chOff x="1014594" y="750854"/>
            <a:chExt cx="5891032" cy="5617568"/>
          </a:xfrm>
        </p:grpSpPr>
        <p:pic>
          <p:nvPicPr>
            <p:cNvPr id="6" name="Picture 110"/>
            <p:cNvPicPr>
              <a:picLocks noChangeAspect="1" noChangeArrowheads="1"/>
            </p:cNvPicPr>
            <p:nvPr/>
          </p:nvPicPr>
          <p:blipFill rotWithShape="1">
            <a:blip r:embed="rId2">
              <a:extLst>
                <a:ext uri="{28A0092B-C50C-407E-A947-70E740481C1C}">
                  <a14:useLocalDpi xmlns:a14="http://schemas.microsoft.com/office/drawing/2010/main" val="0"/>
                </a:ext>
              </a:extLst>
            </a:blip>
            <a:srcRect l="2500" t="18148" r="58403" b="16667"/>
            <a:stretch/>
          </p:blipFill>
          <p:spPr bwMode="auto">
            <a:xfrm>
              <a:off x="1014594" y="750854"/>
              <a:ext cx="5891032" cy="552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09316" y="1406720"/>
              <a:ext cx="1728358"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Shaft sinking installation</a:t>
              </a:r>
              <a:endParaRPr lang="en-GB" sz="1200" dirty="0">
                <a:latin typeface="Times New Roman" pitchFamily="18" charset="0"/>
                <a:cs typeface="Times New Roman" pitchFamily="18" charset="0"/>
              </a:endParaRPr>
            </a:p>
          </p:txBody>
        </p:sp>
        <p:sp>
          <p:nvSpPr>
            <p:cNvPr id="8" name="TextBox 7"/>
            <p:cNvSpPr txBox="1"/>
            <p:nvPr/>
          </p:nvSpPr>
          <p:spPr>
            <a:xfrm>
              <a:off x="1421608" y="2109689"/>
              <a:ext cx="1037463"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Roadheader 1</a:t>
              </a:r>
              <a:endParaRPr lang="en-GB" sz="1200" dirty="0">
                <a:latin typeface="Times New Roman" pitchFamily="18" charset="0"/>
                <a:cs typeface="Times New Roman" pitchFamily="18" charset="0"/>
              </a:endParaRPr>
            </a:p>
          </p:txBody>
        </p:sp>
        <p:sp>
          <p:nvSpPr>
            <p:cNvPr id="9" name="TextBox 8"/>
            <p:cNvSpPr txBox="1"/>
            <p:nvPr/>
          </p:nvSpPr>
          <p:spPr>
            <a:xfrm>
              <a:off x="4722396" y="2669977"/>
              <a:ext cx="1037463"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Roadheader 2</a:t>
              </a:r>
              <a:endParaRPr lang="en-GB" sz="1200" dirty="0">
                <a:latin typeface="Times New Roman" pitchFamily="18" charset="0"/>
                <a:cs typeface="Times New Roman" pitchFamily="18" charset="0"/>
              </a:endParaRPr>
            </a:p>
          </p:txBody>
        </p:sp>
        <p:cxnSp>
          <p:nvCxnSpPr>
            <p:cNvPr id="11" name="Straight Arrow Connector 10"/>
            <p:cNvCxnSpPr/>
            <p:nvPr/>
          </p:nvCxnSpPr>
          <p:spPr>
            <a:xfrm>
              <a:off x="1390650" y="1435295"/>
              <a:ext cx="0" cy="49331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12" name="Picture 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773" y="5357172"/>
            <a:ext cx="1797569" cy="100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164053" y="6195644"/>
            <a:ext cx="1159292" cy="276999"/>
          </a:xfrm>
          <a:prstGeom prst="rect">
            <a:avLst/>
          </a:prstGeom>
          <a:noFill/>
        </p:spPr>
        <p:txBody>
          <a:bodyPr wrap="none" rtlCol="0">
            <a:spAutoFit/>
          </a:bodyPr>
          <a:lstStyle/>
          <a:p>
            <a:r>
              <a:rPr lang="en-US" sz="1200" dirty="0" err="1" smtClean="0"/>
              <a:t>J.Osborne</a:t>
            </a:r>
            <a:r>
              <a:rPr lang="en-US" sz="1200" dirty="0"/>
              <a:t> </a:t>
            </a:r>
            <a:r>
              <a:rPr lang="en-US" sz="1200" dirty="0" smtClean="0"/>
              <a:t>et al.</a:t>
            </a:r>
            <a:endParaRPr lang="en-US" sz="1200" dirty="0"/>
          </a:p>
        </p:txBody>
      </p:sp>
    </p:spTree>
    <p:extLst>
      <p:ext uri="{BB962C8B-B14F-4D97-AF65-F5344CB8AC3E}">
        <p14:creationId xmlns:p14="http://schemas.microsoft.com/office/powerpoint/2010/main" val="41511926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610"/>
            <a:ext cx="7772400" cy="818189"/>
          </a:xfrm>
        </p:spPr>
        <p:txBody>
          <a:bodyPr>
            <a:normAutofit fontScale="90000"/>
          </a:bodyPr>
          <a:lstStyle/>
          <a:p>
            <a:r>
              <a:rPr lang="en-GB" sz="3200" dirty="0" smtClean="0"/>
              <a:t>Location, Footprint, Use of the </a:t>
            </a:r>
            <a:r>
              <a:rPr lang="en-GB" sz="3200" dirty="0"/>
              <a:t>E</a:t>
            </a:r>
            <a:r>
              <a:rPr lang="en-GB" sz="3200" dirty="0" smtClean="0"/>
              <a:t>lectron </a:t>
            </a:r>
            <a:r>
              <a:rPr lang="en-GB" sz="3200" dirty="0"/>
              <a:t>R</a:t>
            </a:r>
            <a:r>
              <a:rPr lang="en-GB" sz="3200" dirty="0" smtClean="0"/>
              <a:t>acetrack</a:t>
            </a:r>
            <a:endParaRPr lang="en-US" sz="3200" dirty="0"/>
          </a:p>
        </p:txBody>
      </p:sp>
      <p:sp>
        <p:nvSpPr>
          <p:cNvPr id="4" name="TextBox 3"/>
          <p:cNvSpPr txBox="1"/>
          <p:nvPr/>
        </p:nvSpPr>
        <p:spPr>
          <a:xfrm>
            <a:off x="182743" y="882799"/>
            <a:ext cx="9077575" cy="646331"/>
          </a:xfrm>
          <a:prstGeom prst="rect">
            <a:avLst/>
          </a:prstGeom>
          <a:noFill/>
        </p:spPr>
        <p:txBody>
          <a:bodyPr wrap="none" rtlCol="0">
            <a:spAutoFit/>
          </a:bodyPr>
          <a:lstStyle/>
          <a:p>
            <a:r>
              <a:rPr lang="en-US" b="1" dirty="0" smtClean="0">
                <a:solidFill>
                  <a:srgbClr val="000090"/>
                </a:solidFill>
              </a:rPr>
              <a:t>e  beam external to LHC. Location suitable for both HL and HE LHC. Program in the transition:</a:t>
            </a:r>
          </a:p>
          <a:p>
            <a:r>
              <a:rPr lang="en-US" b="1" dirty="0">
                <a:solidFill>
                  <a:srgbClr val="000090"/>
                </a:solidFill>
              </a:rPr>
              <a:t> </a:t>
            </a:r>
            <a:r>
              <a:rPr lang="en-US" b="1" dirty="0" smtClean="0">
                <a:solidFill>
                  <a:srgbClr val="000090"/>
                </a:solidFill>
              </a:rPr>
              <a:t>                                                                                            </a:t>
            </a:r>
            <a:r>
              <a:rPr lang="en-US" b="1" dirty="0" err="1" smtClean="0">
                <a:solidFill>
                  <a:srgbClr val="000090"/>
                </a:solidFill>
              </a:rPr>
              <a:t>yy</a:t>
            </a:r>
            <a:r>
              <a:rPr lang="en-US" b="1" dirty="0" smtClean="0">
                <a:solidFill>
                  <a:srgbClr val="000090"/>
                </a:solidFill>
              </a:rPr>
              <a:t> collider, high energy FEL, fixed target </a:t>
            </a:r>
            <a:endParaRPr lang="en-US" b="1" dirty="0">
              <a:solidFill>
                <a:srgbClr val="000090"/>
              </a:solidFill>
            </a:endParaRPr>
          </a:p>
        </p:txBody>
      </p:sp>
      <p:sp>
        <p:nvSpPr>
          <p:cNvPr id="6" name="TextBox 5"/>
          <p:cNvSpPr txBox="1"/>
          <p:nvPr/>
        </p:nvSpPr>
        <p:spPr>
          <a:xfrm>
            <a:off x="535806" y="6316057"/>
            <a:ext cx="7904754" cy="400110"/>
          </a:xfrm>
          <a:prstGeom prst="rect">
            <a:avLst/>
          </a:prstGeom>
          <a:noFill/>
        </p:spPr>
        <p:txBody>
          <a:bodyPr wrap="square" rtlCol="0">
            <a:spAutoFit/>
          </a:bodyPr>
          <a:lstStyle/>
          <a:p>
            <a:r>
              <a:rPr lang="en-US" sz="2000" b="1" dirty="0" smtClean="0">
                <a:solidFill>
                  <a:srgbClr val="000090"/>
                </a:solidFill>
              </a:rPr>
              <a:t>Energy </a:t>
            </a:r>
            <a:r>
              <a:rPr lang="mr-IN" sz="2000" b="1" dirty="0" smtClean="0">
                <a:solidFill>
                  <a:srgbClr val="000090"/>
                </a:solidFill>
              </a:rPr>
              <a:t>–</a:t>
            </a:r>
            <a:r>
              <a:rPr lang="en-US" sz="2000" b="1" dirty="0" smtClean="0">
                <a:solidFill>
                  <a:srgbClr val="000090"/>
                </a:solidFill>
              </a:rPr>
              <a:t> Cost </a:t>
            </a:r>
            <a:r>
              <a:rPr lang="mr-IN" sz="2000" b="1" dirty="0" smtClean="0">
                <a:solidFill>
                  <a:srgbClr val="000090"/>
                </a:solidFill>
              </a:rPr>
              <a:t>–</a:t>
            </a:r>
            <a:r>
              <a:rPr lang="en-US" sz="2000" b="1" dirty="0" smtClean="0">
                <a:solidFill>
                  <a:srgbClr val="000090"/>
                </a:solidFill>
              </a:rPr>
              <a:t> Physics </a:t>
            </a:r>
            <a:r>
              <a:rPr lang="mr-IN" sz="2000" b="1" dirty="0" smtClean="0">
                <a:solidFill>
                  <a:srgbClr val="000090"/>
                </a:solidFill>
              </a:rPr>
              <a:t>–</a:t>
            </a:r>
            <a:r>
              <a:rPr lang="en-US" sz="2000" b="1" dirty="0" smtClean="0">
                <a:solidFill>
                  <a:srgbClr val="000090"/>
                </a:solidFill>
              </a:rPr>
              <a:t> Footprint   </a:t>
            </a:r>
            <a:r>
              <a:rPr lang="en-US" dirty="0" smtClean="0">
                <a:solidFill>
                  <a:srgbClr val="000090"/>
                </a:solidFill>
              </a:rPr>
              <a:t>are being reinvestigated for EU strategy</a:t>
            </a:r>
          </a:p>
        </p:txBody>
      </p:sp>
      <p:pic>
        <p:nvPicPr>
          <p:cNvPr id="8" name="Picture 7"/>
          <p:cNvPicPr>
            <a:picLocks noChangeAspect="1"/>
          </p:cNvPicPr>
          <p:nvPr/>
        </p:nvPicPr>
        <p:blipFill>
          <a:blip r:embed="rId2"/>
          <a:stretch>
            <a:fillRect/>
          </a:stretch>
        </p:blipFill>
        <p:spPr>
          <a:xfrm>
            <a:off x="252273" y="1433608"/>
            <a:ext cx="4521385" cy="3805816"/>
          </a:xfrm>
          <a:prstGeom prst="rect">
            <a:avLst/>
          </a:prstGeom>
        </p:spPr>
      </p:pic>
      <p:pic>
        <p:nvPicPr>
          <p:cNvPr id="9" name="Picture 8"/>
          <p:cNvPicPr>
            <a:picLocks noChangeAspect="1"/>
          </p:cNvPicPr>
          <p:nvPr/>
        </p:nvPicPr>
        <p:blipFill>
          <a:blip r:embed="rId3"/>
          <a:stretch>
            <a:fillRect/>
          </a:stretch>
        </p:blipFill>
        <p:spPr>
          <a:xfrm>
            <a:off x="5097886" y="1742790"/>
            <a:ext cx="3492668" cy="3043775"/>
          </a:xfrm>
          <a:prstGeom prst="rect">
            <a:avLst/>
          </a:prstGeom>
          <a:ln>
            <a:solidFill>
              <a:schemeClr val="accent3">
                <a:lumMod val="60000"/>
                <a:lumOff val="40000"/>
              </a:schemeClr>
            </a:solidFill>
          </a:ln>
        </p:spPr>
      </p:pic>
      <p:sp>
        <p:nvSpPr>
          <p:cNvPr id="10" name="TextBox 9"/>
          <p:cNvSpPr txBox="1"/>
          <p:nvPr/>
        </p:nvSpPr>
        <p:spPr>
          <a:xfrm>
            <a:off x="6701417" y="4883229"/>
            <a:ext cx="1827343" cy="338554"/>
          </a:xfrm>
          <a:prstGeom prst="rect">
            <a:avLst/>
          </a:prstGeom>
          <a:noFill/>
        </p:spPr>
        <p:txBody>
          <a:bodyPr wrap="none" rtlCol="0">
            <a:spAutoFit/>
          </a:bodyPr>
          <a:lstStyle/>
          <a:p>
            <a:r>
              <a:rPr lang="en-US" sz="1600" dirty="0" smtClean="0"/>
              <a:t>MK, F Zimmermann</a:t>
            </a:r>
            <a:endParaRPr lang="en-US" sz="1600" dirty="0"/>
          </a:p>
        </p:txBody>
      </p:sp>
      <p:sp>
        <p:nvSpPr>
          <p:cNvPr id="11" name="TextBox 10"/>
          <p:cNvSpPr txBox="1"/>
          <p:nvPr/>
        </p:nvSpPr>
        <p:spPr>
          <a:xfrm>
            <a:off x="5097886" y="5343189"/>
            <a:ext cx="3700753" cy="584776"/>
          </a:xfrm>
          <a:prstGeom prst="rect">
            <a:avLst/>
          </a:prstGeom>
          <a:noFill/>
        </p:spPr>
        <p:txBody>
          <a:bodyPr wrap="none" rtlCol="0">
            <a:spAutoFit/>
          </a:bodyPr>
          <a:lstStyle/>
          <a:p>
            <a:r>
              <a:rPr lang="en-US" sz="1600" dirty="0" smtClean="0"/>
              <a:t>Initial, tentative, rough scaling estimate of</a:t>
            </a:r>
          </a:p>
          <a:p>
            <a:r>
              <a:rPr lang="en-US" sz="1600" dirty="0" smtClean="0"/>
              <a:t> basic cost (tunnel, </a:t>
            </a:r>
            <a:r>
              <a:rPr lang="en-US" sz="1600" dirty="0" err="1" smtClean="0"/>
              <a:t>linac</a:t>
            </a:r>
            <a:r>
              <a:rPr lang="en-US" sz="1600" dirty="0" smtClean="0"/>
              <a:t> (XFEL), magnets</a:t>
            </a:r>
            <a:endParaRPr lang="en-US" sz="1600" dirty="0"/>
          </a:p>
        </p:txBody>
      </p:sp>
      <p:sp>
        <p:nvSpPr>
          <p:cNvPr id="12" name="TextBox 11"/>
          <p:cNvSpPr txBox="1"/>
          <p:nvPr/>
        </p:nvSpPr>
        <p:spPr>
          <a:xfrm>
            <a:off x="405714" y="5309991"/>
            <a:ext cx="4455066" cy="923330"/>
          </a:xfrm>
          <a:prstGeom prst="rect">
            <a:avLst/>
          </a:prstGeom>
          <a:noFill/>
        </p:spPr>
        <p:txBody>
          <a:bodyPr wrap="none" rtlCol="0">
            <a:spAutoFit/>
          </a:bodyPr>
          <a:lstStyle/>
          <a:p>
            <a:r>
              <a:rPr lang="en-US" dirty="0" smtClean="0"/>
              <a:t>- We don’t have six sites as the CEPC..</a:t>
            </a:r>
          </a:p>
          <a:p>
            <a:r>
              <a:rPr lang="en-US" dirty="0" smtClean="0"/>
              <a:t>- U(ERL) = 1/n U(LHC): 60 </a:t>
            </a:r>
            <a:r>
              <a:rPr lang="en-US" dirty="0" err="1" smtClean="0"/>
              <a:t>GeV</a:t>
            </a:r>
            <a:r>
              <a:rPr lang="en-US" dirty="0" smtClean="0"/>
              <a:t>: 1/3</a:t>
            </a:r>
          </a:p>
          <a:p>
            <a:r>
              <a:rPr lang="en-US" dirty="0" smtClean="0"/>
              <a:t>- BSM, top, Higgs, Low x all want maximum </a:t>
            </a:r>
            <a:r>
              <a:rPr lang="en-US" dirty="0" err="1" smtClean="0"/>
              <a:t>E</a:t>
            </a:r>
            <a:r>
              <a:rPr lang="en-US" baseline="-25000" dirty="0" err="1" smtClean="0"/>
              <a:t>e</a:t>
            </a:r>
            <a:endParaRPr lang="en-US" baseline="-25000" dirty="0"/>
          </a:p>
        </p:txBody>
      </p:sp>
    </p:spTree>
    <p:extLst>
      <p:ext uri="{BB962C8B-B14F-4D97-AF65-F5344CB8AC3E}">
        <p14:creationId xmlns:p14="http://schemas.microsoft.com/office/powerpoint/2010/main" val="31078617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7249"/>
            <a:ext cx="7772400" cy="768163"/>
          </a:xfrm>
        </p:spPr>
        <p:txBody>
          <a:bodyPr>
            <a:normAutofit/>
          </a:bodyPr>
          <a:lstStyle/>
          <a:p>
            <a:r>
              <a:rPr lang="en-US" sz="3200" dirty="0" smtClean="0"/>
              <a:t>Physics Considerations on the Choice of </a:t>
            </a:r>
            <a:r>
              <a:rPr lang="en-US" sz="3200" dirty="0" err="1" smtClean="0"/>
              <a:t>E</a:t>
            </a:r>
            <a:r>
              <a:rPr lang="en-US" sz="3200" baseline="-25000" dirty="0" err="1" smtClean="0"/>
              <a:t>e</a:t>
            </a:r>
            <a:r>
              <a:rPr lang="en-US" sz="3200" dirty="0" smtClean="0"/>
              <a:t> </a:t>
            </a:r>
            <a:endParaRPr lang="en-US" sz="3200" dirty="0">
              <a:solidFill>
                <a:schemeClr val="bg1">
                  <a:lumMod val="50000"/>
                </a:schemeClr>
              </a:solidFill>
            </a:endParaRPr>
          </a:p>
        </p:txBody>
      </p:sp>
      <p:sp>
        <p:nvSpPr>
          <p:cNvPr id="4" name="TextBox 3"/>
          <p:cNvSpPr txBox="1"/>
          <p:nvPr/>
        </p:nvSpPr>
        <p:spPr>
          <a:xfrm>
            <a:off x="1150472" y="1624393"/>
            <a:ext cx="6899094" cy="1200329"/>
          </a:xfrm>
          <a:prstGeom prst="rect">
            <a:avLst/>
          </a:prstGeom>
          <a:noFill/>
          <a:ln>
            <a:solidFill>
              <a:schemeClr val="tx1">
                <a:lumMod val="50000"/>
                <a:lumOff val="50000"/>
              </a:schemeClr>
            </a:solidFill>
          </a:ln>
        </p:spPr>
        <p:txBody>
          <a:bodyPr wrap="none" rtlCol="0">
            <a:spAutoFit/>
          </a:bodyPr>
          <a:lstStyle/>
          <a:p>
            <a:r>
              <a:rPr lang="en-US" dirty="0" smtClean="0"/>
              <a:t>H</a:t>
            </a:r>
            <a:r>
              <a:rPr lang="en-US" dirty="0" smtClean="0">
                <a:sym typeface="Wingdings"/>
              </a:rPr>
              <a:t> bb (cc): 0.5 (4)% coupling uncertainty, for 1ab</a:t>
            </a:r>
            <a:r>
              <a:rPr lang="en-US" baseline="30000" dirty="0" smtClean="0">
                <a:sym typeface="Wingdings"/>
              </a:rPr>
              <a:t>-1</a:t>
            </a:r>
            <a:r>
              <a:rPr lang="en-US" dirty="0" smtClean="0">
                <a:sym typeface="Wingdings"/>
              </a:rPr>
              <a:t>, 60 </a:t>
            </a:r>
            <a:r>
              <a:rPr lang="en-US" dirty="0" err="1" smtClean="0">
                <a:sym typeface="Wingdings"/>
              </a:rPr>
              <a:t>GeV</a:t>
            </a:r>
            <a:r>
              <a:rPr lang="en-US" dirty="0" smtClean="0">
                <a:sym typeface="Wingdings"/>
              </a:rPr>
              <a:t>, </a:t>
            </a:r>
            <a:r>
              <a:rPr lang="en-US" dirty="0" err="1" smtClean="0">
                <a:sym typeface="Wingdings"/>
              </a:rPr>
              <a:t>polarised</a:t>
            </a:r>
            <a:endParaRPr lang="en-US" dirty="0" smtClean="0">
              <a:sym typeface="Wingdings"/>
            </a:endParaRPr>
          </a:p>
          <a:p>
            <a:r>
              <a:rPr lang="en-US" dirty="0" smtClean="0">
                <a:sym typeface="Wingdings"/>
              </a:rPr>
              <a:t>This becomes 2(15)% for 0.5ab</a:t>
            </a:r>
            <a:r>
              <a:rPr lang="en-US" baseline="30000" dirty="0" smtClean="0">
                <a:sym typeface="Wingdings"/>
              </a:rPr>
              <a:t>-1  </a:t>
            </a:r>
            <a:r>
              <a:rPr lang="en-US" dirty="0" smtClean="0">
                <a:sym typeface="Wingdings"/>
              </a:rPr>
              <a:t>and</a:t>
            </a:r>
            <a:r>
              <a:rPr lang="en-US" baseline="30000" dirty="0" smtClean="0">
                <a:sym typeface="Wingdings"/>
              </a:rPr>
              <a:t> </a:t>
            </a:r>
            <a:r>
              <a:rPr lang="en-US" dirty="0" smtClean="0">
                <a:sym typeface="Wingdings"/>
              </a:rPr>
              <a:t>30 </a:t>
            </a:r>
            <a:r>
              <a:rPr lang="en-US" dirty="0" err="1" smtClean="0">
                <a:sym typeface="Wingdings"/>
              </a:rPr>
              <a:t>GeV</a:t>
            </a:r>
            <a:r>
              <a:rPr lang="en-US" dirty="0" smtClean="0">
                <a:sym typeface="Wingdings"/>
              </a:rPr>
              <a:t>: </a:t>
            </a:r>
            <a:r>
              <a:rPr lang="en-US" b="1" dirty="0" smtClean="0">
                <a:sym typeface="Wingdings"/>
              </a:rPr>
              <a:t>Under these conditions </a:t>
            </a:r>
          </a:p>
          <a:p>
            <a:r>
              <a:rPr lang="en-US" b="1" dirty="0" smtClean="0">
                <a:sym typeface="Wingdings"/>
              </a:rPr>
              <a:t>one looses </a:t>
            </a:r>
            <a:r>
              <a:rPr lang="en-US" b="1" dirty="0" smtClean="0">
                <a:solidFill>
                  <a:srgbClr val="FF0000"/>
                </a:solidFill>
                <a:sym typeface="Wingdings"/>
              </a:rPr>
              <a:t>high H precision and the </a:t>
            </a:r>
            <a:r>
              <a:rPr lang="en-US" b="1" dirty="0" err="1" smtClean="0">
                <a:solidFill>
                  <a:srgbClr val="FF0000"/>
                </a:solidFill>
                <a:sym typeface="Wingdings"/>
              </a:rPr>
              <a:t>ep</a:t>
            </a:r>
            <a:r>
              <a:rPr lang="en-US" b="1" dirty="0" smtClean="0">
                <a:solidFill>
                  <a:srgbClr val="FF0000"/>
                </a:solidFill>
                <a:sym typeface="Wingdings"/>
              </a:rPr>
              <a:t> portal to new physics potential </a:t>
            </a:r>
          </a:p>
          <a:p>
            <a:r>
              <a:rPr lang="en-US" b="1" dirty="0">
                <a:sym typeface="Wingdings"/>
              </a:rPr>
              <a:t>a</a:t>
            </a:r>
            <a:r>
              <a:rPr lang="en-US" b="1" dirty="0" smtClean="0">
                <a:sym typeface="Wingdings"/>
              </a:rPr>
              <a:t>nd the neutral current Higgs </a:t>
            </a:r>
            <a:r>
              <a:rPr lang="en-US" b="1" dirty="0" err="1" smtClean="0">
                <a:sym typeface="Wingdings"/>
              </a:rPr>
              <a:t>programme</a:t>
            </a:r>
            <a:r>
              <a:rPr lang="en-US" b="1" dirty="0" smtClean="0">
                <a:sym typeface="Wingdings"/>
              </a:rPr>
              <a:t> disappears </a:t>
            </a:r>
            <a:endParaRPr lang="en-US" b="1" dirty="0"/>
          </a:p>
        </p:txBody>
      </p:sp>
      <p:sp>
        <p:nvSpPr>
          <p:cNvPr id="5" name="TextBox 4"/>
          <p:cNvSpPr txBox="1"/>
          <p:nvPr/>
        </p:nvSpPr>
        <p:spPr>
          <a:xfrm>
            <a:off x="3301999" y="1195297"/>
            <a:ext cx="2045978" cy="369332"/>
          </a:xfrm>
          <a:prstGeom prst="rect">
            <a:avLst/>
          </a:prstGeom>
          <a:noFill/>
        </p:spPr>
        <p:txBody>
          <a:bodyPr wrap="none" rtlCol="0">
            <a:spAutoFit/>
          </a:bodyPr>
          <a:lstStyle/>
          <a:p>
            <a:r>
              <a:rPr lang="en-US" b="1" dirty="0" smtClean="0"/>
              <a:t>SM Higgs Couplings</a:t>
            </a:r>
            <a:endParaRPr lang="en-US" b="1" dirty="0"/>
          </a:p>
        </p:txBody>
      </p:sp>
      <p:sp>
        <p:nvSpPr>
          <p:cNvPr id="6" name="TextBox 5"/>
          <p:cNvSpPr txBox="1"/>
          <p:nvPr/>
        </p:nvSpPr>
        <p:spPr>
          <a:xfrm>
            <a:off x="1150472" y="3391647"/>
            <a:ext cx="7048436" cy="923330"/>
          </a:xfrm>
          <a:prstGeom prst="rect">
            <a:avLst/>
          </a:prstGeom>
          <a:noFill/>
          <a:ln>
            <a:solidFill>
              <a:schemeClr val="tx1">
                <a:lumMod val="50000"/>
                <a:lumOff val="50000"/>
              </a:schemeClr>
            </a:solidFill>
          </a:ln>
        </p:spPr>
        <p:txBody>
          <a:bodyPr wrap="none" rtlCol="0">
            <a:spAutoFit/>
          </a:bodyPr>
          <a:lstStyle/>
          <a:p>
            <a:r>
              <a:rPr lang="en-US" b="1" dirty="0" smtClean="0">
                <a:solidFill>
                  <a:srgbClr val="FF0000"/>
                </a:solidFill>
              </a:rPr>
              <a:t>Heavy new objects</a:t>
            </a:r>
            <a:r>
              <a:rPr lang="en-US" dirty="0" smtClean="0"/>
              <a:t>: </a:t>
            </a:r>
            <a:r>
              <a:rPr lang="en-US" dirty="0" err="1" smtClean="0"/>
              <a:t>Htt</a:t>
            </a:r>
            <a:r>
              <a:rPr lang="en-US" dirty="0" smtClean="0"/>
              <a:t> coupling: 17 </a:t>
            </a:r>
            <a:r>
              <a:rPr lang="en-US" dirty="0" smtClean="0">
                <a:sym typeface="Wingdings"/>
              </a:rPr>
              <a:t> 31 % for 60  40 </a:t>
            </a:r>
            <a:r>
              <a:rPr lang="en-US" dirty="0" err="1" smtClean="0">
                <a:sym typeface="Wingdings"/>
              </a:rPr>
              <a:t>GeV</a:t>
            </a:r>
            <a:r>
              <a:rPr lang="en-US" dirty="0" smtClean="0">
                <a:sym typeface="Wingdings"/>
              </a:rPr>
              <a:t> (M Kumar)</a:t>
            </a:r>
          </a:p>
          <a:p>
            <a:r>
              <a:rPr lang="en-US" dirty="0" smtClean="0">
                <a:sym typeface="Wingdings"/>
              </a:rPr>
              <a:t>Discovery potential for anomalous </a:t>
            </a:r>
            <a:r>
              <a:rPr lang="en-US" dirty="0" err="1" smtClean="0">
                <a:sym typeface="Wingdings"/>
              </a:rPr>
              <a:t>tqH</a:t>
            </a:r>
            <a:r>
              <a:rPr lang="en-US" dirty="0" smtClean="0">
                <a:sym typeface="Wingdings"/>
              </a:rPr>
              <a:t>: 0.5 </a:t>
            </a:r>
            <a:r>
              <a:rPr lang="mr-IN" dirty="0" smtClean="0">
                <a:sym typeface="Wingdings"/>
              </a:rPr>
              <a:t>–</a:t>
            </a:r>
            <a:r>
              <a:rPr lang="en-US" dirty="0" smtClean="0">
                <a:sym typeface="Wingdings"/>
              </a:rPr>
              <a:t> 3.2 -22% precision for</a:t>
            </a:r>
          </a:p>
          <a:p>
            <a:r>
              <a:rPr lang="en-US" dirty="0" smtClean="0">
                <a:sym typeface="Wingdings"/>
              </a:rPr>
              <a:t>60  50  40 </a:t>
            </a:r>
            <a:r>
              <a:rPr lang="en-US" dirty="0" err="1" smtClean="0">
                <a:sym typeface="Wingdings"/>
              </a:rPr>
              <a:t>GeV</a:t>
            </a:r>
            <a:r>
              <a:rPr lang="en-US" dirty="0" smtClean="0">
                <a:sym typeface="Wingdings"/>
              </a:rPr>
              <a:t> (H Sun). </a:t>
            </a:r>
            <a:r>
              <a:rPr lang="en-US" b="1" dirty="0" smtClean="0">
                <a:sym typeface="Wingdings"/>
              </a:rPr>
              <a:t>At 40 </a:t>
            </a:r>
            <a:r>
              <a:rPr lang="en-US" b="1" dirty="0" err="1" smtClean="0">
                <a:sym typeface="Wingdings"/>
              </a:rPr>
              <a:t>GeV</a:t>
            </a:r>
            <a:r>
              <a:rPr lang="en-US" b="1" dirty="0" smtClean="0">
                <a:sym typeface="Wingdings"/>
              </a:rPr>
              <a:t> the discovery potential is gone.</a:t>
            </a:r>
          </a:p>
        </p:txBody>
      </p:sp>
      <p:sp>
        <p:nvSpPr>
          <p:cNvPr id="7" name="TextBox 6"/>
          <p:cNvSpPr txBox="1"/>
          <p:nvPr/>
        </p:nvSpPr>
        <p:spPr>
          <a:xfrm>
            <a:off x="3257176" y="2992433"/>
            <a:ext cx="2379039" cy="369332"/>
          </a:xfrm>
          <a:prstGeom prst="rect">
            <a:avLst/>
          </a:prstGeom>
          <a:noFill/>
        </p:spPr>
        <p:txBody>
          <a:bodyPr wrap="none" rtlCol="0">
            <a:spAutoFit/>
          </a:bodyPr>
          <a:lstStyle/>
          <a:p>
            <a:r>
              <a:rPr lang="en-US" b="1" dirty="0" smtClean="0"/>
              <a:t>New </a:t>
            </a:r>
            <a:r>
              <a:rPr lang="en-US" b="1" dirty="0" err="1" smtClean="0"/>
              <a:t>Higgs+top</a:t>
            </a:r>
            <a:r>
              <a:rPr lang="en-US" b="1" dirty="0" smtClean="0"/>
              <a:t> Physics </a:t>
            </a:r>
            <a:endParaRPr lang="en-US" b="1" dirty="0"/>
          </a:p>
        </p:txBody>
      </p:sp>
      <p:sp>
        <p:nvSpPr>
          <p:cNvPr id="8" name="TextBox 7"/>
          <p:cNvSpPr txBox="1"/>
          <p:nvPr/>
        </p:nvSpPr>
        <p:spPr>
          <a:xfrm>
            <a:off x="1165412" y="4930594"/>
            <a:ext cx="7055875" cy="923330"/>
          </a:xfrm>
          <a:prstGeom prst="rect">
            <a:avLst/>
          </a:prstGeom>
          <a:noFill/>
          <a:ln>
            <a:solidFill>
              <a:schemeClr val="tx1">
                <a:lumMod val="50000"/>
                <a:lumOff val="50000"/>
              </a:schemeClr>
            </a:solidFill>
          </a:ln>
        </p:spPr>
        <p:txBody>
          <a:bodyPr wrap="none" rtlCol="0">
            <a:spAutoFit/>
          </a:bodyPr>
          <a:lstStyle/>
          <a:p>
            <a:r>
              <a:rPr lang="en-US" dirty="0" smtClean="0"/>
              <a:t>Low x physics:</a:t>
            </a:r>
            <a:r>
              <a:rPr lang="en-US" b="1" dirty="0" smtClean="0">
                <a:solidFill>
                  <a:srgbClr val="FF0000"/>
                </a:solidFill>
              </a:rPr>
              <a:t> Saturation </a:t>
            </a:r>
            <a:r>
              <a:rPr lang="en-US" dirty="0" smtClean="0"/>
              <a:t>requires 1% measurement of F</a:t>
            </a:r>
            <a:r>
              <a:rPr lang="en-US" baseline="-25000" dirty="0" smtClean="0"/>
              <a:t>L</a:t>
            </a:r>
            <a:r>
              <a:rPr lang="en-US" dirty="0" smtClean="0"/>
              <a:t>. That needs</a:t>
            </a:r>
          </a:p>
          <a:p>
            <a:r>
              <a:rPr lang="en-US" dirty="0"/>
              <a:t>y</a:t>
            </a:r>
            <a:r>
              <a:rPr lang="en-US" dirty="0" smtClean="0"/>
              <a:t>=0.9=1-E’/</a:t>
            </a:r>
            <a:r>
              <a:rPr lang="en-US" dirty="0" err="1" smtClean="0"/>
              <a:t>Ee</a:t>
            </a:r>
            <a:r>
              <a:rPr lang="en-US" dirty="0" smtClean="0"/>
              <a:t>. HERA: big complication: E’ at high y too small for precision</a:t>
            </a:r>
          </a:p>
          <a:p>
            <a:r>
              <a:rPr lang="en-US" dirty="0" smtClean="0"/>
              <a:t>(</a:t>
            </a:r>
            <a:r>
              <a:rPr lang="en-US" dirty="0" err="1" smtClean="0"/>
              <a:t>eID</a:t>
            </a:r>
            <a:r>
              <a:rPr lang="en-US" dirty="0" smtClean="0"/>
              <a:t>, background, charge symmetry): needs ~twice </a:t>
            </a:r>
            <a:r>
              <a:rPr lang="en-US" dirty="0" err="1" smtClean="0"/>
              <a:t>E</a:t>
            </a:r>
            <a:r>
              <a:rPr lang="en-US" baseline="-25000" dirty="0" err="1" smtClean="0"/>
              <a:t>e</a:t>
            </a:r>
            <a:r>
              <a:rPr lang="en-US" dirty="0" smtClean="0"/>
              <a:t> to be safe.</a:t>
            </a:r>
            <a:endParaRPr lang="en-US" dirty="0"/>
          </a:p>
        </p:txBody>
      </p:sp>
      <p:sp>
        <p:nvSpPr>
          <p:cNvPr id="9" name="TextBox 8"/>
          <p:cNvSpPr txBox="1"/>
          <p:nvPr/>
        </p:nvSpPr>
        <p:spPr>
          <a:xfrm>
            <a:off x="2169622" y="4527177"/>
            <a:ext cx="5590630" cy="369332"/>
          </a:xfrm>
          <a:prstGeom prst="rect">
            <a:avLst/>
          </a:prstGeom>
          <a:noFill/>
        </p:spPr>
        <p:txBody>
          <a:bodyPr wrap="none" rtlCol="0">
            <a:spAutoFit/>
          </a:bodyPr>
          <a:lstStyle/>
          <a:p>
            <a:r>
              <a:rPr lang="en-US" b="1" dirty="0" smtClean="0"/>
              <a:t>Longitudinal Structure Function </a:t>
            </a:r>
            <a:r>
              <a:rPr lang="mr-IN" b="1" dirty="0" smtClean="0"/>
              <a:t>–</a:t>
            </a:r>
            <a:r>
              <a:rPr lang="en-US" b="1" dirty="0" smtClean="0"/>
              <a:t> THE path to saturation</a:t>
            </a:r>
            <a:endParaRPr lang="en-US" b="1" dirty="0"/>
          </a:p>
        </p:txBody>
      </p:sp>
      <p:sp>
        <p:nvSpPr>
          <p:cNvPr id="10" name="TextBox 9"/>
          <p:cNvSpPr txBox="1"/>
          <p:nvPr/>
        </p:nvSpPr>
        <p:spPr>
          <a:xfrm>
            <a:off x="478118" y="6006355"/>
            <a:ext cx="8148384" cy="646331"/>
          </a:xfrm>
          <a:prstGeom prst="rect">
            <a:avLst/>
          </a:prstGeom>
          <a:noFill/>
        </p:spPr>
        <p:txBody>
          <a:bodyPr wrap="none" rtlCol="0">
            <a:spAutoFit/>
          </a:bodyPr>
          <a:lstStyle/>
          <a:p>
            <a:pPr marL="285750" indent="-285750">
              <a:buFont typeface="Wingdings" charset="0"/>
              <a:buChar char="à"/>
            </a:pPr>
            <a:r>
              <a:rPr lang="en-US" dirty="0" smtClean="0">
                <a:sym typeface="Wingdings"/>
              </a:rPr>
              <a:t>50 </a:t>
            </a:r>
            <a:r>
              <a:rPr lang="en-US" dirty="0" err="1" smtClean="0">
                <a:sym typeface="Wingdings"/>
              </a:rPr>
              <a:t>GeV</a:t>
            </a:r>
            <a:r>
              <a:rPr lang="en-US" dirty="0" smtClean="0">
                <a:sym typeface="Wingdings"/>
              </a:rPr>
              <a:t> the </a:t>
            </a:r>
            <a:r>
              <a:rPr lang="en-US" dirty="0" err="1" smtClean="0">
                <a:sym typeface="Wingdings"/>
              </a:rPr>
              <a:t>programme</a:t>
            </a:r>
            <a:r>
              <a:rPr lang="en-US" dirty="0" smtClean="0">
                <a:sym typeface="Wingdings"/>
              </a:rPr>
              <a:t> stands,  40 </a:t>
            </a:r>
            <a:r>
              <a:rPr lang="en-US" dirty="0" err="1" smtClean="0">
                <a:sym typeface="Wingdings"/>
              </a:rPr>
              <a:t>GeV</a:t>
            </a:r>
            <a:r>
              <a:rPr lang="en-US" dirty="0" smtClean="0">
                <a:sym typeface="Wingdings"/>
              </a:rPr>
              <a:t> it looses BSM, t, 30 </a:t>
            </a:r>
            <a:r>
              <a:rPr lang="en-US" dirty="0" err="1" smtClean="0">
                <a:sym typeface="Wingdings"/>
              </a:rPr>
              <a:t>GeV</a:t>
            </a:r>
            <a:r>
              <a:rPr lang="en-US" dirty="0" smtClean="0">
                <a:sym typeface="Wingdings"/>
              </a:rPr>
              <a:t>: precision gone</a:t>
            </a:r>
          </a:p>
          <a:p>
            <a:pPr marL="285750" indent="-285750">
              <a:buFont typeface="Wingdings" charset="0"/>
              <a:buChar char="à"/>
            </a:pPr>
            <a:r>
              <a:rPr lang="en-US" dirty="0" smtClean="0">
                <a:sym typeface="Wingdings"/>
              </a:rPr>
              <a:t>Keep the electron energy as high as it can be afforded, and not lower than 50 </a:t>
            </a:r>
            <a:r>
              <a:rPr lang="en-US" dirty="0" err="1" smtClean="0">
                <a:sym typeface="Wingdings"/>
              </a:rPr>
              <a:t>GeV</a:t>
            </a:r>
            <a:r>
              <a:rPr lang="en-US" dirty="0" smtClean="0">
                <a:sym typeface="Wingdings"/>
              </a:rPr>
              <a:t>     </a:t>
            </a:r>
            <a:r>
              <a:rPr lang="en-US" dirty="0" smtClean="0"/>
              <a:t>  </a:t>
            </a:r>
            <a:endParaRPr lang="en-US" dirty="0"/>
          </a:p>
        </p:txBody>
      </p:sp>
      <p:sp>
        <p:nvSpPr>
          <p:cNvPr id="11" name="TextBox 10"/>
          <p:cNvSpPr txBox="1"/>
          <p:nvPr/>
        </p:nvSpPr>
        <p:spPr>
          <a:xfrm>
            <a:off x="3869765" y="212583"/>
            <a:ext cx="1095172" cy="369332"/>
          </a:xfrm>
          <a:prstGeom prst="rect">
            <a:avLst/>
          </a:prstGeom>
          <a:noFill/>
        </p:spPr>
        <p:txBody>
          <a:bodyPr wrap="none" rtlCol="0">
            <a:spAutoFit/>
          </a:bodyPr>
          <a:lstStyle/>
          <a:p>
            <a:r>
              <a:rPr lang="en-US" b="1" dirty="0" smtClean="0">
                <a:solidFill>
                  <a:srgbClr val="FF0000"/>
                </a:solidFill>
              </a:rPr>
              <a:t>Tentative</a:t>
            </a:r>
            <a:endParaRPr lang="en-US" b="1" dirty="0">
              <a:solidFill>
                <a:srgbClr val="FF0000"/>
              </a:solidFill>
            </a:endParaRPr>
          </a:p>
        </p:txBody>
      </p:sp>
    </p:spTree>
    <p:extLst>
      <p:ext uri="{BB962C8B-B14F-4D97-AF65-F5344CB8AC3E}">
        <p14:creationId xmlns:p14="http://schemas.microsoft.com/office/powerpoint/2010/main" val="10489317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659" y="69373"/>
            <a:ext cx="8202695" cy="660591"/>
          </a:xfrm>
        </p:spPr>
        <p:txBody>
          <a:bodyPr>
            <a:noAutofit/>
          </a:bodyPr>
          <a:lstStyle/>
          <a:p>
            <a:r>
              <a:rPr lang="en-US" sz="3600" dirty="0" smtClean="0"/>
              <a:t>Further use of ERL </a:t>
            </a:r>
            <a:r>
              <a:rPr lang="en-US" sz="2400" dirty="0" smtClean="0"/>
              <a:t>in between HL and HE LHC</a:t>
            </a:r>
            <a:endParaRPr lang="en-US" sz="2400" dirty="0"/>
          </a:p>
        </p:txBody>
      </p:sp>
      <p:pic>
        <p:nvPicPr>
          <p:cNvPr id="3" name="Picture 2"/>
          <p:cNvPicPr>
            <a:picLocks noChangeAspect="1"/>
          </p:cNvPicPr>
          <p:nvPr/>
        </p:nvPicPr>
        <p:blipFill>
          <a:blip r:embed="rId2"/>
          <a:stretch>
            <a:fillRect/>
          </a:stretch>
        </p:blipFill>
        <p:spPr>
          <a:xfrm>
            <a:off x="400414" y="919753"/>
            <a:ext cx="4358625" cy="3042627"/>
          </a:xfrm>
          <a:prstGeom prst="rect">
            <a:avLst/>
          </a:prstGeom>
          <a:ln>
            <a:solidFill>
              <a:srgbClr val="FF0000"/>
            </a:solidFill>
          </a:ln>
        </p:spPr>
      </p:pic>
      <p:pic>
        <p:nvPicPr>
          <p:cNvPr id="4" name="Picture 3"/>
          <p:cNvPicPr>
            <a:picLocks noChangeAspect="1"/>
          </p:cNvPicPr>
          <p:nvPr/>
        </p:nvPicPr>
        <p:blipFill>
          <a:blip r:embed="rId3"/>
          <a:stretch>
            <a:fillRect/>
          </a:stretch>
        </p:blipFill>
        <p:spPr>
          <a:xfrm>
            <a:off x="5409134" y="1558187"/>
            <a:ext cx="3217244" cy="2339814"/>
          </a:xfrm>
          <a:prstGeom prst="rect">
            <a:avLst/>
          </a:prstGeom>
          <a:ln>
            <a:solidFill>
              <a:srgbClr val="FF0000"/>
            </a:solidFill>
          </a:ln>
        </p:spPr>
      </p:pic>
      <p:pic>
        <p:nvPicPr>
          <p:cNvPr id="5" name="Picture 4"/>
          <p:cNvPicPr>
            <a:picLocks noChangeAspect="1"/>
          </p:cNvPicPr>
          <p:nvPr/>
        </p:nvPicPr>
        <p:blipFill>
          <a:blip r:embed="rId4"/>
          <a:stretch>
            <a:fillRect/>
          </a:stretch>
        </p:blipFill>
        <p:spPr>
          <a:xfrm>
            <a:off x="919691" y="4101424"/>
            <a:ext cx="7100240" cy="2369716"/>
          </a:xfrm>
          <a:prstGeom prst="rect">
            <a:avLst/>
          </a:prstGeom>
          <a:ln>
            <a:solidFill>
              <a:srgbClr val="FF0000"/>
            </a:solidFill>
          </a:ln>
        </p:spPr>
      </p:pic>
      <p:sp>
        <p:nvSpPr>
          <p:cNvPr id="6" name="TextBox 5"/>
          <p:cNvSpPr txBox="1"/>
          <p:nvPr/>
        </p:nvSpPr>
        <p:spPr>
          <a:xfrm>
            <a:off x="1167852" y="6521537"/>
            <a:ext cx="6840334" cy="338554"/>
          </a:xfrm>
          <a:prstGeom prst="rect">
            <a:avLst/>
          </a:prstGeom>
          <a:noFill/>
        </p:spPr>
        <p:txBody>
          <a:bodyPr wrap="none" rtlCol="0">
            <a:spAutoFit/>
          </a:bodyPr>
          <a:lstStyle/>
          <a:p>
            <a:r>
              <a:rPr lang="en-US" sz="1600" dirty="0" smtClean="0"/>
              <a:t>XFEL: 20GeV e, 0.03mA, 24keV photons. LCLSII: 4 </a:t>
            </a:r>
            <a:r>
              <a:rPr lang="en-US" sz="1600" dirty="0" err="1" smtClean="0"/>
              <a:t>GeV</a:t>
            </a:r>
            <a:r>
              <a:rPr lang="en-US" sz="1600" dirty="0" smtClean="0"/>
              <a:t> e, 0.06mA, 5 </a:t>
            </a:r>
            <a:r>
              <a:rPr lang="en-US" sz="1600" dirty="0" err="1" smtClean="0"/>
              <a:t>keV</a:t>
            </a:r>
            <a:r>
              <a:rPr lang="en-US" sz="1600" dirty="0" smtClean="0"/>
              <a:t> photons    </a:t>
            </a:r>
            <a:endParaRPr lang="en-US" sz="1600" dirty="0"/>
          </a:p>
        </p:txBody>
      </p:sp>
      <p:sp>
        <p:nvSpPr>
          <p:cNvPr id="7" name="TextBox 6"/>
          <p:cNvSpPr txBox="1"/>
          <p:nvPr/>
        </p:nvSpPr>
        <p:spPr>
          <a:xfrm>
            <a:off x="5387691" y="919753"/>
            <a:ext cx="3238687" cy="369332"/>
          </a:xfrm>
          <a:prstGeom prst="rect">
            <a:avLst/>
          </a:prstGeom>
          <a:noFill/>
        </p:spPr>
        <p:txBody>
          <a:bodyPr wrap="none" rtlCol="0">
            <a:spAutoFit/>
          </a:bodyPr>
          <a:lstStyle/>
          <a:p>
            <a:r>
              <a:rPr lang="en-US" dirty="0" err="1" smtClean="0"/>
              <a:t>F.Zimmermann</a:t>
            </a:r>
            <a:r>
              <a:rPr lang="en-US" dirty="0" smtClean="0"/>
              <a:t> at </a:t>
            </a:r>
            <a:r>
              <a:rPr lang="en-US" dirty="0" err="1" smtClean="0"/>
              <a:t>LHeC</a:t>
            </a:r>
            <a:r>
              <a:rPr lang="en-US" dirty="0" smtClean="0"/>
              <a:t> WS 9/17</a:t>
            </a:r>
            <a:endParaRPr lang="en-US" dirty="0"/>
          </a:p>
        </p:txBody>
      </p:sp>
    </p:spTree>
    <p:extLst>
      <p:ext uri="{BB962C8B-B14F-4D97-AF65-F5344CB8AC3E}">
        <p14:creationId xmlns:p14="http://schemas.microsoft.com/office/powerpoint/2010/main" val="40323435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74"/>
            <a:ext cx="8229600" cy="854396"/>
          </a:xfrm>
        </p:spPr>
        <p:txBody>
          <a:bodyPr>
            <a:normAutofit/>
          </a:bodyPr>
          <a:lstStyle/>
          <a:p>
            <a:r>
              <a:rPr lang="en-US" sz="3200" dirty="0" smtClean="0">
                <a:solidFill>
                  <a:srgbClr val="000090"/>
                </a:solidFill>
              </a:rPr>
              <a:t>Deep Inelastic Lepton-Hadron Scattering</a:t>
            </a:r>
            <a:endParaRPr lang="en-US" sz="3200" dirty="0">
              <a:solidFill>
                <a:srgbClr val="000090"/>
              </a:solidFill>
            </a:endParaRPr>
          </a:p>
        </p:txBody>
      </p:sp>
      <p:pic>
        <p:nvPicPr>
          <p:cNvPr id="7" name="Picture 6"/>
          <p:cNvPicPr>
            <a:picLocks noChangeAspect="1"/>
          </p:cNvPicPr>
          <p:nvPr/>
        </p:nvPicPr>
        <p:blipFill>
          <a:blip r:embed="rId2"/>
          <a:stretch>
            <a:fillRect/>
          </a:stretch>
        </p:blipFill>
        <p:spPr>
          <a:xfrm>
            <a:off x="3228073" y="958140"/>
            <a:ext cx="2538368" cy="2819201"/>
          </a:xfrm>
          <a:prstGeom prst="rect">
            <a:avLst/>
          </a:prstGeom>
        </p:spPr>
      </p:pic>
      <p:sp>
        <p:nvSpPr>
          <p:cNvPr id="8" name="TextBox 7"/>
          <p:cNvSpPr txBox="1"/>
          <p:nvPr/>
        </p:nvSpPr>
        <p:spPr>
          <a:xfrm>
            <a:off x="32689" y="3883187"/>
            <a:ext cx="9191751" cy="2769989"/>
          </a:xfrm>
          <a:prstGeom prst="rect">
            <a:avLst/>
          </a:prstGeom>
          <a:noFill/>
        </p:spPr>
        <p:txBody>
          <a:bodyPr wrap="none" rtlCol="0">
            <a:spAutoFit/>
          </a:bodyPr>
          <a:lstStyle/>
          <a:p>
            <a:r>
              <a:rPr lang="en-US" dirty="0" smtClean="0"/>
              <a:t>Redundant determination of the scattering kinematics: x, Q</a:t>
            </a:r>
            <a:r>
              <a:rPr lang="en-US" baseline="30000" dirty="0" smtClean="0"/>
              <a:t>2</a:t>
            </a:r>
            <a:r>
              <a:rPr lang="en-US" dirty="0" smtClean="0"/>
              <a:t>  ≤ 4E</a:t>
            </a:r>
            <a:r>
              <a:rPr lang="en-US" baseline="-25000" dirty="0" smtClean="0"/>
              <a:t>e</a:t>
            </a:r>
            <a:r>
              <a:rPr lang="en-US" dirty="0" smtClean="0"/>
              <a:t>E</a:t>
            </a:r>
            <a:r>
              <a:rPr lang="en-US" baseline="-25000" dirty="0" smtClean="0"/>
              <a:t>p</a:t>
            </a:r>
            <a:r>
              <a:rPr lang="en-US" dirty="0" smtClean="0"/>
              <a:t>=s  </a:t>
            </a:r>
            <a:r>
              <a:rPr lang="en-US" dirty="0" smtClean="0">
                <a:sym typeface="Wingdings"/>
              </a:rPr>
              <a:t> high precision</a:t>
            </a:r>
          </a:p>
          <a:p>
            <a:endParaRPr lang="en-US" dirty="0" smtClean="0">
              <a:sym typeface="Wingdings"/>
            </a:endParaRPr>
          </a:p>
          <a:p>
            <a:r>
              <a:rPr lang="en-US" dirty="0" smtClean="0">
                <a:sym typeface="Wingdings"/>
              </a:rPr>
              <a:t>Resolution of substructure d=1/√Q</a:t>
            </a:r>
            <a:r>
              <a:rPr lang="en-US" baseline="30000" dirty="0" smtClean="0">
                <a:sym typeface="Wingdings"/>
              </a:rPr>
              <a:t>2 </a:t>
            </a:r>
            <a:r>
              <a:rPr lang="en-US" dirty="0" smtClean="0">
                <a:sym typeface="Wingdings"/>
              </a:rPr>
              <a:t> (protons and nuclei: the ‘forgotten’ task of HERA) </a:t>
            </a:r>
          </a:p>
          <a:p>
            <a:r>
              <a:rPr lang="en-US" dirty="0" smtClean="0">
                <a:sym typeface="Wingdings"/>
              </a:rPr>
              <a:t>Proton, neutron, diffractive, nuclear, </a:t>
            </a:r>
            <a:r>
              <a:rPr lang="en-US" dirty="0" err="1" smtClean="0">
                <a:sym typeface="Wingdings"/>
              </a:rPr>
              <a:t>generalised</a:t>
            </a:r>
            <a:r>
              <a:rPr lang="en-US" dirty="0" smtClean="0">
                <a:sym typeface="Wingdings"/>
              </a:rPr>
              <a:t>, </a:t>
            </a:r>
            <a:r>
              <a:rPr lang="en-US" dirty="0" err="1" smtClean="0">
                <a:sym typeface="Wingdings"/>
              </a:rPr>
              <a:t>unintegrated</a:t>
            </a:r>
            <a:r>
              <a:rPr lang="en-US" dirty="0" smtClean="0">
                <a:sym typeface="Wingdings"/>
              </a:rPr>
              <a:t> </a:t>
            </a:r>
            <a:r>
              <a:rPr lang="en-US" dirty="0" err="1" smtClean="0">
                <a:sym typeface="Wingdings"/>
              </a:rPr>
              <a:t>partons</a:t>
            </a:r>
            <a:r>
              <a:rPr lang="en-US" dirty="0" smtClean="0">
                <a:sym typeface="Wingdings"/>
              </a:rPr>
              <a:t>. Much more than ‘PDFs’.</a:t>
            </a:r>
          </a:p>
          <a:p>
            <a:r>
              <a:rPr lang="en-US" dirty="0" smtClean="0">
                <a:sym typeface="Wingdings"/>
              </a:rPr>
              <a:t>Q</a:t>
            </a:r>
            <a:r>
              <a:rPr lang="en-US" baseline="30000" dirty="0" smtClean="0">
                <a:sym typeface="Wingdings"/>
              </a:rPr>
              <a:t>2</a:t>
            </a:r>
            <a:r>
              <a:rPr lang="en-US" dirty="0" smtClean="0">
                <a:sym typeface="Wingdings"/>
              </a:rPr>
              <a:t>=</a:t>
            </a:r>
            <a:r>
              <a:rPr lang="en-US" dirty="0" err="1" smtClean="0">
                <a:sym typeface="Wingdings"/>
              </a:rPr>
              <a:t>sxy</a:t>
            </a:r>
            <a:r>
              <a:rPr lang="en-US" dirty="0" smtClean="0">
                <a:sym typeface="Wingdings"/>
              </a:rPr>
              <a:t> varies by 7(8) orders of magnitude, 0.1-10</a:t>
            </a:r>
            <a:r>
              <a:rPr lang="en-US" baseline="30000" dirty="0" smtClean="0">
                <a:sym typeface="Wingdings"/>
              </a:rPr>
              <a:t>6(7) </a:t>
            </a:r>
            <a:r>
              <a:rPr lang="en-US" dirty="0" smtClean="0">
                <a:sym typeface="Wingdings"/>
              </a:rPr>
              <a:t>GeV</a:t>
            </a:r>
            <a:r>
              <a:rPr lang="en-US" baseline="30000" dirty="0" smtClean="0">
                <a:sym typeface="Wingdings"/>
              </a:rPr>
              <a:t>2</a:t>
            </a:r>
            <a:r>
              <a:rPr lang="en-US" dirty="0" smtClean="0">
                <a:sym typeface="Wingdings"/>
              </a:rPr>
              <a:t> for </a:t>
            </a:r>
            <a:r>
              <a:rPr lang="en-US" dirty="0" err="1" smtClean="0">
                <a:sym typeface="Wingdings"/>
              </a:rPr>
              <a:t>LHeC</a:t>
            </a:r>
            <a:r>
              <a:rPr lang="en-US" dirty="0" smtClean="0">
                <a:sym typeface="Wingdings"/>
              </a:rPr>
              <a:t> (</a:t>
            </a:r>
            <a:r>
              <a:rPr lang="en-US" dirty="0" err="1" smtClean="0">
                <a:sym typeface="Wingdings"/>
              </a:rPr>
              <a:t>FCCeh</a:t>
            </a:r>
            <a:r>
              <a:rPr lang="en-US" dirty="0" smtClean="0">
                <a:sym typeface="Wingdings"/>
              </a:rPr>
              <a:t>)</a:t>
            </a:r>
          </a:p>
          <a:p>
            <a:r>
              <a:rPr lang="en-US" dirty="0" smtClean="0">
                <a:sym typeface="Wingdings"/>
              </a:rPr>
              <a:t>Small  x &gt; 1/s ( Q</a:t>
            </a:r>
            <a:r>
              <a:rPr lang="en-US" baseline="30000" dirty="0" smtClean="0">
                <a:sym typeface="Wingdings"/>
              </a:rPr>
              <a:t>2</a:t>
            </a:r>
            <a:r>
              <a:rPr lang="en-US" dirty="0">
                <a:sym typeface="Wingdings"/>
              </a:rPr>
              <a:t>&gt;</a:t>
            </a:r>
            <a:r>
              <a:rPr lang="en-US" dirty="0" smtClean="0">
                <a:sym typeface="Wingdings"/>
              </a:rPr>
              <a:t>M</a:t>
            </a:r>
            <a:r>
              <a:rPr lang="en-US" baseline="-25000" dirty="0" smtClean="0">
                <a:sym typeface="Wingdings"/>
              </a:rPr>
              <a:t>p</a:t>
            </a:r>
            <a:r>
              <a:rPr lang="en-US" baseline="30000" dirty="0" smtClean="0">
                <a:sym typeface="Wingdings"/>
              </a:rPr>
              <a:t>2</a:t>
            </a:r>
            <a:r>
              <a:rPr lang="en-US" dirty="0" smtClean="0">
                <a:sym typeface="Wingdings"/>
              </a:rPr>
              <a:t>): new </a:t>
            </a:r>
            <a:r>
              <a:rPr lang="en-US" dirty="0" err="1" smtClean="0">
                <a:sym typeface="Wingdings"/>
              </a:rPr>
              <a:t>parton</a:t>
            </a:r>
            <a:r>
              <a:rPr lang="en-US" dirty="0" smtClean="0">
                <a:sym typeface="Wingdings"/>
              </a:rPr>
              <a:t> dynamics, confinement, UHE neutrino scattering</a:t>
            </a:r>
            <a:r>
              <a:rPr lang="mr-IN" dirty="0" smtClean="0">
                <a:sym typeface="Wingdings"/>
              </a:rPr>
              <a:t>…</a:t>
            </a:r>
            <a:r>
              <a:rPr lang="en-GB" dirty="0" smtClean="0">
                <a:sym typeface="Wingdings"/>
              </a:rPr>
              <a:t> </a:t>
            </a:r>
            <a:endParaRPr lang="en-US" dirty="0" smtClean="0">
              <a:sym typeface="Wingdings"/>
            </a:endParaRPr>
          </a:p>
          <a:p>
            <a:endParaRPr lang="en-US" baseline="30000" dirty="0">
              <a:sym typeface="Wingdings"/>
            </a:endParaRPr>
          </a:p>
          <a:p>
            <a:r>
              <a:rPr lang="en-US" dirty="0" smtClean="0">
                <a:sym typeface="Wingdings"/>
              </a:rPr>
              <a:t>Electroweak </a:t>
            </a:r>
            <a:r>
              <a:rPr lang="en-US" dirty="0" err="1" smtClean="0">
                <a:sym typeface="Wingdings"/>
              </a:rPr>
              <a:t>γ,W,Z-parton</a:t>
            </a:r>
            <a:r>
              <a:rPr lang="en-US" dirty="0" smtClean="0">
                <a:sym typeface="Wingdings"/>
              </a:rPr>
              <a:t> scattering: clean final state, no pile-up (μ=0.1 at the </a:t>
            </a:r>
            <a:r>
              <a:rPr lang="en-US" dirty="0" err="1" smtClean="0">
                <a:sym typeface="Wingdings"/>
              </a:rPr>
              <a:t>LHeC</a:t>
            </a:r>
            <a:r>
              <a:rPr lang="en-US" dirty="0" smtClean="0">
                <a:sym typeface="Wingdings"/>
              </a:rPr>
              <a:t>), tag </a:t>
            </a:r>
            <a:r>
              <a:rPr lang="en-US" dirty="0" err="1" smtClean="0">
                <a:sym typeface="Wingdings"/>
              </a:rPr>
              <a:t>γ</a:t>
            </a:r>
            <a:r>
              <a:rPr lang="en-US" dirty="0" smtClean="0">
                <a:sym typeface="Wingdings"/>
              </a:rPr>
              <a:t>*p</a:t>
            </a:r>
          </a:p>
          <a:p>
            <a:endParaRPr lang="en-US" dirty="0">
              <a:sym typeface="Wingdings"/>
            </a:endParaRPr>
          </a:p>
          <a:p>
            <a:r>
              <a:rPr lang="en-US" b="1" dirty="0" smtClean="0">
                <a:solidFill>
                  <a:srgbClr val="000090"/>
                </a:solidFill>
              </a:rPr>
              <a:t>The </a:t>
            </a:r>
            <a:r>
              <a:rPr lang="en-US" b="1" dirty="0" err="1" smtClean="0">
                <a:solidFill>
                  <a:srgbClr val="000090"/>
                </a:solidFill>
              </a:rPr>
              <a:t>LHeC</a:t>
            </a:r>
            <a:r>
              <a:rPr lang="en-US" b="1" dirty="0" smtClean="0">
                <a:solidFill>
                  <a:srgbClr val="000090"/>
                </a:solidFill>
              </a:rPr>
              <a:t> and the FCC-eh are the cleanest high resolution microscopes the world can build.</a:t>
            </a:r>
          </a:p>
        </p:txBody>
      </p:sp>
      <p:sp>
        <p:nvSpPr>
          <p:cNvPr id="9" name="TextBox 8"/>
          <p:cNvSpPr txBox="1"/>
          <p:nvPr/>
        </p:nvSpPr>
        <p:spPr>
          <a:xfrm>
            <a:off x="6456145" y="2675831"/>
            <a:ext cx="1947468" cy="861774"/>
          </a:xfrm>
          <a:prstGeom prst="rect">
            <a:avLst/>
          </a:prstGeom>
          <a:noFill/>
        </p:spPr>
        <p:txBody>
          <a:bodyPr wrap="none" rtlCol="0">
            <a:spAutoFit/>
          </a:bodyPr>
          <a:lstStyle/>
          <a:p>
            <a:r>
              <a:rPr lang="en-US" dirty="0" smtClean="0"/>
              <a:t>Calculated to N</a:t>
            </a:r>
            <a:r>
              <a:rPr lang="en-US" baseline="30000" dirty="0" smtClean="0"/>
              <a:t>2</a:t>
            </a:r>
            <a:r>
              <a:rPr lang="en-US" dirty="0" smtClean="0"/>
              <a:t>LO</a:t>
            </a:r>
          </a:p>
          <a:p>
            <a:r>
              <a:rPr lang="en-US" sz="1400" dirty="0" smtClean="0"/>
              <a:t>J </a:t>
            </a:r>
            <a:r>
              <a:rPr lang="en-US" sz="1400" dirty="0" err="1" smtClean="0"/>
              <a:t>Vermaseren</a:t>
            </a:r>
            <a:r>
              <a:rPr lang="en-US" sz="1400" dirty="0" smtClean="0"/>
              <a:t> et al,</a:t>
            </a:r>
          </a:p>
          <a:p>
            <a:r>
              <a:rPr lang="en-US" dirty="0" smtClean="0"/>
              <a:t>and N</a:t>
            </a:r>
            <a:r>
              <a:rPr lang="en-US" baseline="30000" dirty="0" smtClean="0"/>
              <a:t>3</a:t>
            </a:r>
            <a:r>
              <a:rPr lang="en-US" dirty="0" smtClean="0"/>
              <a:t>LO to come</a:t>
            </a:r>
          </a:p>
        </p:txBody>
      </p:sp>
    </p:spTree>
    <p:extLst>
      <p:ext uri="{BB962C8B-B14F-4D97-AF65-F5344CB8AC3E}">
        <p14:creationId xmlns:p14="http://schemas.microsoft.com/office/powerpoint/2010/main" val="14708044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3869"/>
            <a:ext cx="7772400" cy="1002855"/>
          </a:xfrm>
        </p:spPr>
        <p:txBody>
          <a:bodyPr>
            <a:normAutofit/>
          </a:bodyPr>
          <a:lstStyle/>
          <a:p>
            <a:r>
              <a:rPr lang="en-GB" sz="3200" dirty="0" smtClean="0">
                <a:solidFill>
                  <a:srgbClr val="000090"/>
                </a:solidFill>
              </a:rPr>
              <a:t>Luminosity for </a:t>
            </a:r>
            <a:r>
              <a:rPr lang="en-GB" sz="3200" dirty="0" err="1" smtClean="0">
                <a:solidFill>
                  <a:srgbClr val="000090"/>
                </a:solidFill>
              </a:rPr>
              <a:t>LHeC</a:t>
            </a:r>
            <a:r>
              <a:rPr lang="en-GB" sz="3200" dirty="0" smtClean="0">
                <a:solidFill>
                  <a:srgbClr val="000090"/>
                </a:solidFill>
              </a:rPr>
              <a:t>, HE-</a:t>
            </a:r>
            <a:r>
              <a:rPr lang="en-GB" sz="3200" dirty="0" err="1" smtClean="0">
                <a:solidFill>
                  <a:srgbClr val="000090"/>
                </a:solidFill>
              </a:rPr>
              <a:t>LHeC</a:t>
            </a:r>
            <a:r>
              <a:rPr lang="en-GB" sz="3200" dirty="0" smtClean="0">
                <a:solidFill>
                  <a:srgbClr val="000090"/>
                </a:solidFill>
              </a:rPr>
              <a:t> and FCC-</a:t>
            </a:r>
            <a:r>
              <a:rPr lang="en-GB" sz="3200" dirty="0" err="1" smtClean="0">
                <a:solidFill>
                  <a:srgbClr val="000090"/>
                </a:solidFill>
              </a:rPr>
              <a:t>ep</a:t>
            </a:r>
            <a:endParaRPr lang="en-US" sz="3200" dirty="0">
              <a:solidFill>
                <a:srgbClr val="000090"/>
              </a:solidFill>
            </a:endParaRPr>
          </a:p>
        </p:txBody>
      </p:sp>
      <p:pic>
        <p:nvPicPr>
          <p:cNvPr id="4" name="Picture 3"/>
          <p:cNvPicPr>
            <a:picLocks noChangeAspect="1"/>
          </p:cNvPicPr>
          <p:nvPr/>
        </p:nvPicPr>
        <p:blipFill>
          <a:blip r:embed="rId2"/>
          <a:stretch>
            <a:fillRect/>
          </a:stretch>
        </p:blipFill>
        <p:spPr>
          <a:xfrm>
            <a:off x="-18408" y="1270000"/>
            <a:ext cx="9144000" cy="4299438"/>
          </a:xfrm>
          <a:prstGeom prst="rect">
            <a:avLst/>
          </a:prstGeom>
        </p:spPr>
      </p:pic>
      <p:sp>
        <p:nvSpPr>
          <p:cNvPr id="6" name="Rectangle 5"/>
          <p:cNvSpPr/>
          <p:nvPr/>
        </p:nvSpPr>
        <p:spPr>
          <a:xfrm>
            <a:off x="147262" y="5153277"/>
            <a:ext cx="8798856" cy="360945"/>
          </a:xfrm>
          <a:prstGeom prst="rect">
            <a:avLst/>
          </a:prstGeom>
          <a:no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65670" y="1679978"/>
            <a:ext cx="8798856" cy="565378"/>
          </a:xfrm>
          <a:prstGeom prst="rect">
            <a:avLst/>
          </a:prstGeom>
          <a:no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123525" y="6021885"/>
            <a:ext cx="2695995" cy="707886"/>
          </a:xfrm>
          <a:prstGeom prst="rect">
            <a:avLst/>
          </a:prstGeom>
          <a:solidFill>
            <a:schemeClr val="bg1">
              <a:lumMod val="85000"/>
            </a:schemeClr>
          </a:solidFill>
        </p:spPr>
        <p:txBody>
          <a:bodyPr wrap="none" rtlCol="0">
            <a:spAutoFit/>
          </a:bodyPr>
          <a:lstStyle/>
          <a:p>
            <a:r>
              <a:rPr lang="en-US" sz="2000" dirty="0" smtClean="0">
                <a:solidFill>
                  <a:srgbClr val="000090"/>
                </a:solidFill>
              </a:rPr>
              <a:t>Contains  update on </a:t>
            </a:r>
            <a:r>
              <a:rPr lang="en-US" sz="2000" dirty="0" err="1" smtClean="0">
                <a:solidFill>
                  <a:srgbClr val="000090"/>
                </a:solidFill>
              </a:rPr>
              <a:t>eA</a:t>
            </a:r>
            <a:r>
              <a:rPr lang="en-US" sz="2000" dirty="0" smtClean="0">
                <a:solidFill>
                  <a:srgbClr val="000090"/>
                </a:solidFill>
              </a:rPr>
              <a:t>:</a:t>
            </a:r>
          </a:p>
          <a:p>
            <a:r>
              <a:rPr lang="en-US" sz="2000" dirty="0" smtClean="0">
                <a:solidFill>
                  <a:srgbClr val="000090"/>
                </a:solidFill>
              </a:rPr>
              <a:t>6 10</a:t>
            </a:r>
            <a:r>
              <a:rPr lang="en-US" sz="2000" baseline="30000" dirty="0" smtClean="0">
                <a:solidFill>
                  <a:srgbClr val="000090"/>
                </a:solidFill>
              </a:rPr>
              <a:t>32</a:t>
            </a:r>
            <a:r>
              <a:rPr lang="en-US" sz="2000" dirty="0" smtClean="0">
                <a:solidFill>
                  <a:srgbClr val="000090"/>
                </a:solidFill>
              </a:rPr>
              <a:t> in e-</a:t>
            </a:r>
            <a:r>
              <a:rPr lang="en-US" sz="2000" dirty="0" err="1" smtClean="0">
                <a:solidFill>
                  <a:srgbClr val="000090"/>
                </a:solidFill>
              </a:rPr>
              <a:t>Pb</a:t>
            </a:r>
            <a:r>
              <a:rPr lang="en-US" sz="2000" dirty="0" smtClean="0">
                <a:solidFill>
                  <a:srgbClr val="000090"/>
                </a:solidFill>
              </a:rPr>
              <a:t> for </a:t>
            </a:r>
            <a:r>
              <a:rPr lang="en-US" sz="2000" dirty="0" err="1" smtClean="0">
                <a:solidFill>
                  <a:srgbClr val="000090"/>
                </a:solidFill>
              </a:rPr>
              <a:t>LHeC</a:t>
            </a:r>
            <a:r>
              <a:rPr lang="en-US" sz="2000" dirty="0">
                <a:solidFill>
                  <a:srgbClr val="000090"/>
                </a:solidFill>
              </a:rPr>
              <a:t>.</a:t>
            </a:r>
            <a:endParaRPr lang="en-US" sz="2000" dirty="0" smtClean="0">
              <a:solidFill>
                <a:srgbClr val="000090"/>
              </a:solidFill>
            </a:endParaRPr>
          </a:p>
        </p:txBody>
      </p:sp>
      <p:pic>
        <p:nvPicPr>
          <p:cNvPr id="10" name="Picture 9"/>
          <p:cNvPicPr>
            <a:picLocks noChangeAspect="1"/>
          </p:cNvPicPr>
          <p:nvPr/>
        </p:nvPicPr>
        <p:blipFill>
          <a:blip r:embed="rId3"/>
          <a:stretch>
            <a:fillRect/>
          </a:stretch>
        </p:blipFill>
        <p:spPr>
          <a:xfrm>
            <a:off x="447905" y="6375828"/>
            <a:ext cx="4562362" cy="451604"/>
          </a:xfrm>
          <a:prstGeom prst="rect">
            <a:avLst/>
          </a:prstGeom>
        </p:spPr>
      </p:pic>
      <p:pic>
        <p:nvPicPr>
          <p:cNvPr id="11" name="Picture 10"/>
          <p:cNvPicPr>
            <a:picLocks noChangeAspect="1"/>
          </p:cNvPicPr>
          <p:nvPr/>
        </p:nvPicPr>
        <p:blipFill>
          <a:blip r:embed="rId4"/>
          <a:stretch>
            <a:fillRect/>
          </a:stretch>
        </p:blipFill>
        <p:spPr>
          <a:xfrm>
            <a:off x="0" y="5753220"/>
            <a:ext cx="5259644" cy="622608"/>
          </a:xfrm>
          <a:prstGeom prst="rect">
            <a:avLst/>
          </a:prstGeom>
        </p:spPr>
      </p:pic>
    </p:spTree>
    <p:extLst>
      <p:ext uri="{BB962C8B-B14F-4D97-AF65-F5344CB8AC3E}">
        <p14:creationId xmlns:p14="http://schemas.microsoft.com/office/powerpoint/2010/main" val="15908916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466" y="168981"/>
            <a:ext cx="7244645" cy="593019"/>
          </a:xfrm>
        </p:spPr>
        <p:txBody>
          <a:bodyPr>
            <a:normAutofit/>
          </a:bodyPr>
          <a:lstStyle/>
          <a:p>
            <a:r>
              <a:rPr lang="en-US" sz="3200" dirty="0" smtClean="0"/>
              <a:t>Collider Luminosities </a:t>
            </a:r>
            <a:r>
              <a:rPr lang="en-US" sz="3200" dirty="0" err="1" smtClean="0"/>
              <a:t>vs</a:t>
            </a:r>
            <a:r>
              <a:rPr lang="en-US" sz="3200" dirty="0" smtClean="0"/>
              <a:t> Year (</a:t>
            </a:r>
            <a:r>
              <a:rPr lang="en-US" sz="3200" dirty="0" err="1" smtClean="0">
                <a:solidFill>
                  <a:srgbClr val="FF0000"/>
                </a:solidFill>
              </a:rPr>
              <a:t>pp</a:t>
            </a:r>
            <a:r>
              <a:rPr lang="en-US" sz="3200" dirty="0" smtClean="0"/>
              <a:t> and </a:t>
            </a:r>
            <a:r>
              <a:rPr lang="en-US" sz="3200" b="1" dirty="0" err="1" smtClean="0">
                <a:solidFill>
                  <a:srgbClr val="FFFF00"/>
                </a:solidFill>
              </a:rPr>
              <a:t>ep</a:t>
            </a:r>
            <a:r>
              <a:rPr lang="en-US" sz="3200" dirty="0" smtClean="0"/>
              <a:t>)</a:t>
            </a:r>
            <a:endParaRPr lang="en-US" sz="3200" dirty="0"/>
          </a:p>
        </p:txBody>
      </p:sp>
      <p:pic>
        <p:nvPicPr>
          <p:cNvPr id="4" name="Picture 3"/>
          <p:cNvPicPr>
            <a:picLocks noChangeAspect="1"/>
          </p:cNvPicPr>
          <p:nvPr/>
        </p:nvPicPr>
        <p:blipFill>
          <a:blip r:embed="rId2"/>
          <a:stretch>
            <a:fillRect/>
          </a:stretch>
        </p:blipFill>
        <p:spPr>
          <a:xfrm>
            <a:off x="497733" y="860778"/>
            <a:ext cx="7965683" cy="5409464"/>
          </a:xfrm>
          <a:prstGeom prst="rect">
            <a:avLst/>
          </a:prstGeom>
          <a:ln>
            <a:solidFill>
              <a:srgbClr val="008000"/>
            </a:solidFill>
          </a:ln>
        </p:spPr>
      </p:pic>
      <p:sp>
        <p:nvSpPr>
          <p:cNvPr id="5" name="TextBox 4"/>
          <p:cNvSpPr txBox="1"/>
          <p:nvPr/>
        </p:nvSpPr>
        <p:spPr>
          <a:xfrm>
            <a:off x="7210774" y="6321779"/>
            <a:ext cx="1252642" cy="276999"/>
          </a:xfrm>
          <a:prstGeom prst="rect">
            <a:avLst/>
          </a:prstGeom>
          <a:noFill/>
        </p:spPr>
        <p:txBody>
          <a:bodyPr wrap="none" rtlCol="0">
            <a:spAutoFit/>
          </a:bodyPr>
          <a:lstStyle/>
          <a:p>
            <a:r>
              <a:rPr lang="en-US" sz="1200" dirty="0" smtClean="0">
                <a:solidFill>
                  <a:srgbClr val="4F6228"/>
                </a:solidFill>
              </a:rPr>
              <a:t>O. </a:t>
            </a:r>
            <a:r>
              <a:rPr lang="en-US" sz="1200" dirty="0" err="1" smtClean="0">
                <a:solidFill>
                  <a:srgbClr val="4F6228"/>
                </a:solidFill>
              </a:rPr>
              <a:t>Bruening</a:t>
            </a:r>
            <a:r>
              <a:rPr lang="en-US" sz="1200" dirty="0" smtClean="0">
                <a:solidFill>
                  <a:srgbClr val="4F6228"/>
                </a:solidFill>
              </a:rPr>
              <a:t> 2/17</a:t>
            </a:r>
            <a:endParaRPr lang="en-US" sz="1200" dirty="0">
              <a:solidFill>
                <a:srgbClr val="4F6228"/>
              </a:solidFill>
            </a:endParaRPr>
          </a:p>
        </p:txBody>
      </p:sp>
      <p:sp>
        <p:nvSpPr>
          <p:cNvPr id="3" name="TextBox 2"/>
          <p:cNvSpPr txBox="1"/>
          <p:nvPr/>
        </p:nvSpPr>
        <p:spPr>
          <a:xfrm>
            <a:off x="246956" y="6491946"/>
            <a:ext cx="8717764" cy="369332"/>
          </a:xfrm>
          <a:prstGeom prst="rect">
            <a:avLst/>
          </a:prstGeom>
          <a:noFill/>
        </p:spPr>
        <p:txBody>
          <a:bodyPr wrap="none" rtlCol="0">
            <a:spAutoFit/>
          </a:bodyPr>
          <a:lstStyle/>
          <a:p>
            <a:r>
              <a:rPr lang="en-US" dirty="0" smtClean="0"/>
              <a:t>HL LHC </a:t>
            </a:r>
            <a:r>
              <a:rPr lang="en-US" dirty="0" err="1" smtClean="0"/>
              <a:t>programme</a:t>
            </a:r>
            <a:r>
              <a:rPr lang="en-US" dirty="0" smtClean="0"/>
              <a:t>: 3ab</a:t>
            </a:r>
            <a:r>
              <a:rPr lang="en-US" baseline="30000" dirty="0" smtClean="0"/>
              <a:t>-1 </a:t>
            </a:r>
            <a:r>
              <a:rPr lang="en-US" dirty="0" smtClean="0"/>
              <a:t> (in </a:t>
            </a:r>
            <a:r>
              <a:rPr lang="en-US" dirty="0" err="1" smtClean="0"/>
              <a:t>pp</a:t>
            </a:r>
            <a:r>
              <a:rPr lang="en-US" dirty="0" smtClean="0"/>
              <a:t> scattering) in 10 years of operation: LHC until almost 2040</a:t>
            </a:r>
            <a:endParaRPr lang="en-US" baseline="30000" dirty="0"/>
          </a:p>
        </p:txBody>
      </p:sp>
    </p:spTree>
    <p:extLst>
      <p:ext uri="{BB962C8B-B14F-4D97-AF65-F5344CB8AC3E}">
        <p14:creationId xmlns:p14="http://schemas.microsoft.com/office/powerpoint/2010/main" val="15986775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960" y="132280"/>
            <a:ext cx="7772400" cy="711799"/>
          </a:xfrm>
        </p:spPr>
        <p:txBody>
          <a:bodyPr>
            <a:normAutofit/>
          </a:bodyPr>
          <a:lstStyle/>
          <a:p>
            <a:r>
              <a:rPr lang="en-US" sz="3200" dirty="0" smtClean="0">
                <a:solidFill>
                  <a:srgbClr val="000090"/>
                </a:solidFill>
              </a:rPr>
              <a:t>Frequency Choice: 801.58 MHz</a:t>
            </a:r>
            <a:endParaRPr lang="en-US" sz="3200" dirty="0">
              <a:solidFill>
                <a:srgbClr val="000090"/>
              </a:solidFill>
            </a:endParaRPr>
          </a:p>
        </p:txBody>
      </p:sp>
      <p:pic>
        <p:nvPicPr>
          <p:cNvPr id="5" name="Picture 4"/>
          <p:cNvPicPr>
            <a:picLocks noChangeAspect="1"/>
          </p:cNvPicPr>
          <p:nvPr/>
        </p:nvPicPr>
        <p:blipFill>
          <a:blip r:embed="rId2"/>
          <a:stretch>
            <a:fillRect/>
          </a:stretch>
        </p:blipFill>
        <p:spPr>
          <a:xfrm>
            <a:off x="5114925" y="1113283"/>
            <a:ext cx="3517900" cy="3583381"/>
          </a:xfrm>
          <a:prstGeom prst="rect">
            <a:avLst/>
          </a:prstGeom>
        </p:spPr>
      </p:pic>
      <p:pic>
        <p:nvPicPr>
          <p:cNvPr id="6" name="Picture 5"/>
          <p:cNvPicPr>
            <a:picLocks noChangeAspect="1"/>
          </p:cNvPicPr>
          <p:nvPr/>
        </p:nvPicPr>
        <p:blipFill>
          <a:blip r:embed="rId3"/>
          <a:stretch>
            <a:fillRect/>
          </a:stretch>
        </p:blipFill>
        <p:spPr>
          <a:xfrm>
            <a:off x="347928" y="950171"/>
            <a:ext cx="4566727" cy="3885654"/>
          </a:xfrm>
          <a:prstGeom prst="rect">
            <a:avLst/>
          </a:prstGeom>
        </p:spPr>
      </p:pic>
      <p:sp>
        <p:nvSpPr>
          <p:cNvPr id="8" name="TextBox 7"/>
          <p:cNvSpPr txBox="1"/>
          <p:nvPr/>
        </p:nvSpPr>
        <p:spPr>
          <a:xfrm>
            <a:off x="494444" y="4992382"/>
            <a:ext cx="8465219" cy="1477328"/>
          </a:xfrm>
          <a:prstGeom prst="rect">
            <a:avLst/>
          </a:prstGeom>
          <a:noFill/>
          <a:ln>
            <a:solidFill>
              <a:srgbClr val="000090"/>
            </a:solidFill>
          </a:ln>
        </p:spPr>
        <p:txBody>
          <a:bodyPr wrap="none" rtlCol="0">
            <a:spAutoFit/>
          </a:bodyPr>
          <a:lstStyle/>
          <a:p>
            <a:r>
              <a:rPr lang="en-US" dirty="0" smtClean="0"/>
              <a:t>Cost, dynamic heat losses, resistance,  Q</a:t>
            </a:r>
            <a:r>
              <a:rPr lang="en-US" baseline="-25000" dirty="0" smtClean="0"/>
              <a:t>0</a:t>
            </a:r>
            <a:r>
              <a:rPr lang="mr-IN" dirty="0" smtClean="0"/>
              <a:t>…</a:t>
            </a:r>
            <a:r>
              <a:rPr lang="en-GB" dirty="0" smtClean="0"/>
              <a:t> point to f &lt; 1 GHz  (F </a:t>
            </a:r>
            <a:r>
              <a:rPr lang="en-GB" dirty="0" err="1" smtClean="0"/>
              <a:t>Marhauser</a:t>
            </a:r>
            <a:r>
              <a:rPr lang="en-GB" dirty="0" smtClean="0"/>
              <a:t>, </a:t>
            </a:r>
            <a:r>
              <a:rPr lang="en-GB" dirty="0" err="1" smtClean="0"/>
              <a:t>Orsay</a:t>
            </a:r>
            <a:r>
              <a:rPr lang="en-GB" dirty="0" smtClean="0"/>
              <a:t> 2/17)</a:t>
            </a:r>
          </a:p>
          <a:p>
            <a:endParaRPr lang="en-GB" dirty="0"/>
          </a:p>
          <a:p>
            <a:r>
              <a:rPr lang="en-GB" dirty="0" smtClean="0"/>
              <a:t>Beam beam interactions unstable for f &gt; 1 GHz (D Schulte, D </a:t>
            </a:r>
            <a:r>
              <a:rPr lang="en-GB" dirty="0" err="1" smtClean="0"/>
              <a:t>Pellegrini</a:t>
            </a:r>
            <a:r>
              <a:rPr lang="en-GB" dirty="0" smtClean="0"/>
              <a:t> March 2013)</a:t>
            </a:r>
          </a:p>
          <a:p>
            <a:endParaRPr lang="en-GB" dirty="0"/>
          </a:p>
          <a:p>
            <a:r>
              <a:rPr lang="en-GB" dirty="0" smtClean="0"/>
              <a:t>Compatibility with LHC: </a:t>
            </a:r>
            <a:r>
              <a:rPr lang="en-GB" b="1" dirty="0" smtClean="0">
                <a:solidFill>
                  <a:srgbClr val="000090"/>
                </a:solidFill>
              </a:rPr>
              <a:t>Decision for 802 MHz </a:t>
            </a:r>
            <a:r>
              <a:rPr lang="en-GB" dirty="0" smtClean="0"/>
              <a:t>( E Jensen CI Workshop 1/2015, FM input) </a:t>
            </a:r>
            <a:endParaRPr lang="en-US" dirty="0"/>
          </a:p>
        </p:txBody>
      </p:sp>
    </p:spTree>
    <p:extLst>
      <p:ext uri="{BB962C8B-B14F-4D97-AF65-F5344CB8AC3E}">
        <p14:creationId xmlns:p14="http://schemas.microsoft.com/office/powerpoint/2010/main" val="16898160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Outline</a:t>
            </a:r>
            <a:endParaRPr lang="en-US" sz="3200" dirty="0"/>
          </a:p>
        </p:txBody>
      </p:sp>
      <p:sp>
        <p:nvSpPr>
          <p:cNvPr id="3" name="TextBox 2"/>
          <p:cNvSpPr txBox="1"/>
          <p:nvPr/>
        </p:nvSpPr>
        <p:spPr>
          <a:xfrm>
            <a:off x="1023106" y="1781757"/>
            <a:ext cx="7596951" cy="4154983"/>
          </a:xfrm>
          <a:prstGeom prst="rect">
            <a:avLst/>
          </a:prstGeom>
          <a:noFill/>
        </p:spPr>
        <p:txBody>
          <a:bodyPr wrap="none" rtlCol="0">
            <a:spAutoFit/>
          </a:bodyPr>
          <a:lstStyle/>
          <a:p>
            <a:r>
              <a:rPr lang="en-US" sz="2400" dirty="0" smtClean="0">
                <a:solidFill>
                  <a:srgbClr val="000090"/>
                </a:solidFill>
              </a:rPr>
              <a:t>0. Bits of Information</a:t>
            </a:r>
          </a:p>
          <a:p>
            <a:endParaRPr lang="en-US" sz="2400" dirty="0" smtClean="0">
              <a:solidFill>
                <a:srgbClr val="000090"/>
              </a:solidFill>
            </a:endParaRPr>
          </a:p>
          <a:p>
            <a:r>
              <a:rPr lang="en-US" sz="2400" dirty="0" smtClean="0">
                <a:solidFill>
                  <a:srgbClr val="000090"/>
                </a:solidFill>
              </a:rPr>
              <a:t>1. Parameters and Configuration of  the </a:t>
            </a:r>
            <a:r>
              <a:rPr lang="en-US" sz="2400" dirty="0" err="1" smtClean="0">
                <a:solidFill>
                  <a:srgbClr val="000090"/>
                </a:solidFill>
              </a:rPr>
              <a:t>LHeC</a:t>
            </a:r>
            <a:endParaRPr lang="en-US" sz="2400" dirty="0" smtClean="0">
              <a:solidFill>
                <a:srgbClr val="000090"/>
              </a:solidFill>
            </a:endParaRPr>
          </a:p>
          <a:p>
            <a:endParaRPr lang="en-US" sz="2400" dirty="0">
              <a:solidFill>
                <a:srgbClr val="000090"/>
              </a:solidFill>
            </a:endParaRPr>
          </a:p>
          <a:p>
            <a:r>
              <a:rPr lang="en-US" sz="2400" b="1" dirty="0" smtClean="0">
                <a:solidFill>
                  <a:srgbClr val="FF0000"/>
                </a:solidFill>
              </a:rPr>
              <a:t>2. PERLE </a:t>
            </a:r>
            <a:r>
              <a:rPr lang="en-US" sz="2400" b="1" dirty="0" err="1" smtClean="0">
                <a:solidFill>
                  <a:srgbClr val="FF0000"/>
                </a:solidFill>
              </a:rPr>
              <a:t>Testfacility</a:t>
            </a:r>
            <a:r>
              <a:rPr lang="en-US" sz="2400" b="1" dirty="0" smtClean="0">
                <a:solidFill>
                  <a:srgbClr val="FF0000"/>
                </a:solidFill>
              </a:rPr>
              <a:t> for Energy Recovery Physics and SCRF</a:t>
            </a:r>
          </a:p>
          <a:p>
            <a:endParaRPr lang="en-US" sz="2400" dirty="0">
              <a:solidFill>
                <a:srgbClr val="000090"/>
              </a:solidFill>
            </a:endParaRPr>
          </a:p>
          <a:p>
            <a:r>
              <a:rPr lang="en-US" sz="2400" dirty="0" smtClean="0">
                <a:solidFill>
                  <a:srgbClr val="000090"/>
                </a:solidFill>
              </a:rPr>
              <a:t>3. Detector Development for </a:t>
            </a:r>
            <a:r>
              <a:rPr lang="en-US" sz="2400" dirty="0" err="1" smtClean="0">
                <a:solidFill>
                  <a:srgbClr val="000090"/>
                </a:solidFill>
              </a:rPr>
              <a:t>LHeC</a:t>
            </a:r>
            <a:r>
              <a:rPr lang="en-US" sz="2400" dirty="0" smtClean="0">
                <a:solidFill>
                  <a:srgbClr val="000090"/>
                </a:solidFill>
              </a:rPr>
              <a:t> and Installation Issues</a:t>
            </a:r>
          </a:p>
          <a:p>
            <a:endParaRPr lang="en-US" sz="2400" dirty="0">
              <a:solidFill>
                <a:srgbClr val="000090"/>
              </a:solidFill>
            </a:endParaRPr>
          </a:p>
          <a:p>
            <a:r>
              <a:rPr lang="en-US" sz="2400" dirty="0" smtClean="0">
                <a:solidFill>
                  <a:srgbClr val="000090"/>
                </a:solidFill>
              </a:rPr>
              <a:t>4. Selected Physics Highlights (PDFs, Higgs, BSM)</a:t>
            </a:r>
          </a:p>
          <a:p>
            <a:endParaRPr lang="en-US" sz="2400" dirty="0">
              <a:solidFill>
                <a:srgbClr val="000090"/>
              </a:solidFill>
            </a:endParaRPr>
          </a:p>
          <a:p>
            <a:r>
              <a:rPr lang="en-US" sz="2400" dirty="0" smtClean="0">
                <a:solidFill>
                  <a:srgbClr val="000090"/>
                </a:solidFill>
              </a:rPr>
              <a:t>5. Extension to the multi </a:t>
            </a:r>
            <a:r>
              <a:rPr lang="en-US" sz="2400" dirty="0" err="1" smtClean="0">
                <a:solidFill>
                  <a:srgbClr val="000090"/>
                </a:solidFill>
              </a:rPr>
              <a:t>TeV</a:t>
            </a:r>
            <a:r>
              <a:rPr lang="en-US" sz="2400" dirty="0" smtClean="0">
                <a:solidFill>
                  <a:srgbClr val="000090"/>
                </a:solidFill>
              </a:rPr>
              <a:t> range (</a:t>
            </a:r>
            <a:r>
              <a:rPr lang="en-US" sz="2400" dirty="0" err="1" smtClean="0">
                <a:solidFill>
                  <a:srgbClr val="000090"/>
                </a:solidFill>
              </a:rPr>
              <a:t>FCCeh</a:t>
            </a:r>
            <a:r>
              <a:rPr lang="en-US" sz="2400" dirty="0" smtClean="0">
                <a:solidFill>
                  <a:srgbClr val="000090"/>
                </a:solidFill>
              </a:rPr>
              <a:t> and in China) </a:t>
            </a:r>
            <a:endParaRPr lang="en-US" sz="2400" dirty="0">
              <a:solidFill>
                <a:srgbClr val="000090"/>
              </a:solidFill>
            </a:endParaRPr>
          </a:p>
        </p:txBody>
      </p:sp>
    </p:spTree>
    <p:extLst>
      <p:ext uri="{BB962C8B-B14F-4D97-AF65-F5344CB8AC3E}">
        <p14:creationId xmlns:p14="http://schemas.microsoft.com/office/powerpoint/2010/main" val="23431074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solidFill>
                  <a:srgbClr val="FF0000"/>
                </a:solidFill>
              </a:rPr>
              <a:t>P</a:t>
            </a:r>
            <a:r>
              <a:rPr lang="en-US" sz="3200" dirty="0" smtClean="0"/>
              <a:t>owerful </a:t>
            </a:r>
            <a:r>
              <a:rPr lang="en-US" sz="3200" dirty="0" smtClean="0">
                <a:solidFill>
                  <a:srgbClr val="FF0000"/>
                </a:solidFill>
              </a:rPr>
              <a:t>E</a:t>
            </a:r>
            <a:r>
              <a:rPr lang="en-US" sz="3200" dirty="0" smtClean="0"/>
              <a:t>nergy </a:t>
            </a:r>
            <a:r>
              <a:rPr lang="en-US" sz="3200" dirty="0" smtClean="0">
                <a:solidFill>
                  <a:srgbClr val="FF0000"/>
                </a:solidFill>
              </a:rPr>
              <a:t>R</a:t>
            </a:r>
            <a:r>
              <a:rPr lang="en-US" sz="3200" dirty="0" smtClean="0"/>
              <a:t>ecovery </a:t>
            </a:r>
            <a:r>
              <a:rPr lang="en-US" sz="3200" dirty="0" err="1" smtClean="0">
                <a:solidFill>
                  <a:srgbClr val="FF0000"/>
                </a:solidFill>
              </a:rPr>
              <a:t>L</a:t>
            </a:r>
            <a:r>
              <a:rPr lang="en-US" sz="3200" dirty="0" err="1" smtClean="0"/>
              <a:t>inac</a:t>
            </a:r>
            <a:r>
              <a:rPr lang="en-US" sz="3200" dirty="0" smtClean="0"/>
              <a:t> for </a:t>
            </a:r>
            <a:r>
              <a:rPr lang="en-US" sz="3200" dirty="0" smtClean="0">
                <a:solidFill>
                  <a:srgbClr val="FF0000"/>
                </a:solidFill>
              </a:rPr>
              <a:t>E</a:t>
            </a:r>
            <a:r>
              <a:rPr lang="en-US" sz="3200" dirty="0" smtClean="0"/>
              <a:t>xperiments</a:t>
            </a:r>
            <a:endParaRPr lang="en-US" sz="3200" dirty="0"/>
          </a:p>
        </p:txBody>
      </p:sp>
      <p:pic>
        <p:nvPicPr>
          <p:cNvPr id="3" name="Picture 2"/>
          <p:cNvPicPr>
            <a:picLocks noChangeAspect="1"/>
          </p:cNvPicPr>
          <p:nvPr/>
        </p:nvPicPr>
        <p:blipFill>
          <a:blip r:embed="rId2"/>
          <a:stretch>
            <a:fillRect/>
          </a:stretch>
        </p:blipFill>
        <p:spPr>
          <a:xfrm>
            <a:off x="3617828" y="2682109"/>
            <a:ext cx="1546727" cy="1041546"/>
          </a:xfrm>
          <a:prstGeom prst="rect">
            <a:avLst/>
          </a:prstGeom>
        </p:spPr>
      </p:pic>
      <p:sp>
        <p:nvSpPr>
          <p:cNvPr id="4" name="TextBox 3"/>
          <p:cNvSpPr txBox="1"/>
          <p:nvPr/>
        </p:nvSpPr>
        <p:spPr>
          <a:xfrm>
            <a:off x="298440" y="5600501"/>
            <a:ext cx="8748571" cy="461665"/>
          </a:xfrm>
          <a:prstGeom prst="rect">
            <a:avLst/>
          </a:prstGeom>
          <a:noFill/>
        </p:spPr>
        <p:txBody>
          <a:bodyPr wrap="none" rtlCol="0">
            <a:spAutoFit/>
          </a:bodyPr>
          <a:lstStyle/>
          <a:p>
            <a:r>
              <a:rPr lang="en-US" dirty="0" smtClean="0"/>
              <a:t>BINP, CERN, </a:t>
            </a:r>
            <a:r>
              <a:rPr lang="en-US" dirty="0" err="1" smtClean="0"/>
              <a:t>Daresbury</a:t>
            </a:r>
            <a:r>
              <a:rPr lang="en-US" dirty="0" smtClean="0"/>
              <a:t>, Jefferson Laboratory, U Liverpool, </a:t>
            </a:r>
            <a:r>
              <a:rPr lang="en-US" dirty="0" err="1" smtClean="0"/>
              <a:t>Orsay</a:t>
            </a:r>
            <a:r>
              <a:rPr lang="en-US" dirty="0" smtClean="0"/>
              <a:t> (LAL+INP), </a:t>
            </a:r>
            <a:r>
              <a:rPr lang="en-US" sz="2400" b="1" dirty="0" smtClean="0">
                <a:solidFill>
                  <a:srgbClr val="008000"/>
                </a:solidFill>
              </a:rPr>
              <a:t>+</a:t>
            </a:r>
            <a:r>
              <a:rPr lang="en-US" dirty="0" smtClean="0"/>
              <a:t> Collaboration </a:t>
            </a:r>
            <a:endParaRPr lang="en-US" dirty="0"/>
          </a:p>
        </p:txBody>
      </p:sp>
      <p:pic>
        <p:nvPicPr>
          <p:cNvPr id="5" name="Picture 4"/>
          <p:cNvPicPr>
            <a:picLocks noChangeAspect="1"/>
          </p:cNvPicPr>
          <p:nvPr/>
        </p:nvPicPr>
        <p:blipFill>
          <a:blip r:embed="rId3"/>
          <a:stretch>
            <a:fillRect/>
          </a:stretch>
        </p:blipFill>
        <p:spPr>
          <a:xfrm>
            <a:off x="1706468" y="4339642"/>
            <a:ext cx="1752600" cy="736600"/>
          </a:xfrm>
          <a:prstGeom prst="rect">
            <a:avLst/>
          </a:prstGeom>
        </p:spPr>
      </p:pic>
      <p:sp>
        <p:nvSpPr>
          <p:cNvPr id="6" name="TextBox 5"/>
          <p:cNvSpPr txBox="1"/>
          <p:nvPr/>
        </p:nvSpPr>
        <p:spPr>
          <a:xfrm>
            <a:off x="3714662" y="4322084"/>
            <a:ext cx="4873450" cy="923330"/>
          </a:xfrm>
          <a:prstGeom prst="rect">
            <a:avLst/>
          </a:prstGeom>
          <a:noFill/>
        </p:spPr>
        <p:txBody>
          <a:bodyPr wrap="none" rtlCol="0">
            <a:spAutoFit/>
          </a:bodyPr>
          <a:lstStyle/>
          <a:p>
            <a:r>
              <a:rPr lang="en-US" dirty="0" smtClean="0">
                <a:solidFill>
                  <a:schemeClr val="bg1">
                    <a:lumMod val="50000"/>
                  </a:schemeClr>
                </a:solidFill>
              </a:rPr>
              <a:t>15mA and 60 </a:t>
            </a:r>
            <a:r>
              <a:rPr lang="en-US" dirty="0" err="1" smtClean="0">
                <a:solidFill>
                  <a:schemeClr val="bg1">
                    <a:lumMod val="50000"/>
                  </a:schemeClr>
                </a:solidFill>
              </a:rPr>
              <a:t>GeV</a:t>
            </a:r>
            <a:r>
              <a:rPr lang="en-US" dirty="0" smtClean="0">
                <a:solidFill>
                  <a:schemeClr val="bg1">
                    <a:lumMod val="50000"/>
                  </a:schemeClr>
                </a:solidFill>
              </a:rPr>
              <a:t> correspond to 900 MW power</a:t>
            </a:r>
          </a:p>
          <a:p>
            <a:r>
              <a:rPr lang="en-US" dirty="0" smtClean="0">
                <a:solidFill>
                  <a:schemeClr val="bg1">
                    <a:lumMod val="50000"/>
                  </a:schemeClr>
                </a:solidFill>
              </a:rPr>
              <a:t>This can only be </a:t>
            </a:r>
            <a:r>
              <a:rPr lang="en-US" dirty="0" err="1" smtClean="0">
                <a:solidFill>
                  <a:schemeClr val="bg1">
                    <a:lumMod val="50000"/>
                  </a:schemeClr>
                </a:solidFill>
              </a:rPr>
              <a:t>realised</a:t>
            </a:r>
            <a:r>
              <a:rPr lang="en-US" dirty="0" smtClean="0">
                <a:solidFill>
                  <a:schemeClr val="bg1">
                    <a:lumMod val="50000"/>
                  </a:schemeClr>
                </a:solidFill>
              </a:rPr>
              <a:t> using energy recovery.</a:t>
            </a:r>
          </a:p>
          <a:p>
            <a:r>
              <a:rPr lang="en-US" dirty="0" smtClean="0">
                <a:solidFill>
                  <a:srgbClr val="FF0000"/>
                </a:solidFill>
              </a:rPr>
              <a:t>New: high current, high energy, multi-pass: study!</a:t>
            </a:r>
          </a:p>
        </p:txBody>
      </p:sp>
    </p:spTree>
    <p:extLst>
      <p:ext uri="{BB962C8B-B14F-4D97-AF65-F5344CB8AC3E}">
        <p14:creationId xmlns:p14="http://schemas.microsoft.com/office/powerpoint/2010/main" val="809246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5106" y="65724"/>
            <a:ext cx="6722875" cy="731502"/>
          </a:xfrm>
        </p:spPr>
        <p:txBody>
          <a:bodyPr>
            <a:normAutofit/>
          </a:bodyPr>
          <a:lstStyle/>
          <a:p>
            <a:r>
              <a:rPr lang="en-US" sz="3200" b="1" dirty="0" smtClean="0">
                <a:solidFill>
                  <a:srgbClr val="AA1B53"/>
                </a:solidFill>
              </a:rPr>
              <a:t>P</a:t>
            </a:r>
            <a:r>
              <a:rPr lang="en-US" sz="3200" dirty="0" smtClean="0"/>
              <a:t>owerful </a:t>
            </a:r>
            <a:r>
              <a:rPr lang="en-US" sz="3200" b="1" dirty="0" smtClean="0">
                <a:solidFill>
                  <a:srgbClr val="AA1B53"/>
                </a:solidFill>
              </a:rPr>
              <a:t>ERL</a:t>
            </a:r>
            <a:r>
              <a:rPr lang="en-US" sz="3200" dirty="0" smtClean="0"/>
              <a:t> for </a:t>
            </a:r>
            <a:r>
              <a:rPr lang="en-US" sz="3200" b="1" dirty="0" smtClean="0">
                <a:solidFill>
                  <a:srgbClr val="AA1B53"/>
                </a:solidFill>
              </a:rPr>
              <a:t>E</a:t>
            </a:r>
            <a:r>
              <a:rPr lang="en-US" sz="3200" dirty="0" smtClean="0"/>
              <a:t>xperiments</a:t>
            </a:r>
            <a:endParaRPr lang="en-US" sz="3200" dirty="0"/>
          </a:p>
        </p:txBody>
      </p:sp>
      <p:pic>
        <p:nvPicPr>
          <p:cNvPr id="3" name="Picture 2"/>
          <p:cNvPicPr>
            <a:picLocks noChangeAspect="1"/>
          </p:cNvPicPr>
          <p:nvPr/>
        </p:nvPicPr>
        <p:blipFill>
          <a:blip r:embed="rId2"/>
          <a:stretch>
            <a:fillRect/>
          </a:stretch>
        </p:blipFill>
        <p:spPr>
          <a:xfrm>
            <a:off x="5094356" y="1305144"/>
            <a:ext cx="3314899" cy="4040033"/>
          </a:xfrm>
          <a:prstGeom prst="rect">
            <a:avLst/>
          </a:prstGeom>
          <a:ln>
            <a:solidFill>
              <a:srgbClr val="AA1B53"/>
            </a:solidFill>
          </a:ln>
        </p:spPr>
      </p:pic>
      <p:pic>
        <p:nvPicPr>
          <p:cNvPr id="5" name="Picture 4"/>
          <p:cNvPicPr>
            <a:picLocks noChangeAspect="1"/>
          </p:cNvPicPr>
          <p:nvPr/>
        </p:nvPicPr>
        <p:blipFill>
          <a:blip r:embed="rId3"/>
          <a:stretch>
            <a:fillRect/>
          </a:stretch>
        </p:blipFill>
        <p:spPr>
          <a:xfrm>
            <a:off x="464306" y="1305144"/>
            <a:ext cx="3640711" cy="5014148"/>
          </a:xfrm>
          <a:prstGeom prst="rect">
            <a:avLst/>
          </a:prstGeom>
          <a:ln>
            <a:solidFill>
              <a:schemeClr val="accent6">
                <a:lumMod val="75000"/>
              </a:schemeClr>
            </a:solidFill>
          </a:ln>
        </p:spPr>
      </p:pic>
      <p:sp>
        <p:nvSpPr>
          <p:cNvPr id="6" name="TextBox 5"/>
          <p:cNvSpPr txBox="1"/>
          <p:nvPr/>
        </p:nvSpPr>
        <p:spPr>
          <a:xfrm>
            <a:off x="1447092" y="5907295"/>
            <a:ext cx="1825740" cy="369332"/>
          </a:xfrm>
          <a:prstGeom prst="rect">
            <a:avLst/>
          </a:prstGeom>
          <a:noFill/>
        </p:spPr>
        <p:txBody>
          <a:bodyPr wrap="none" rtlCol="0">
            <a:spAutoFit/>
          </a:bodyPr>
          <a:lstStyle/>
          <a:p>
            <a:r>
              <a:rPr lang="en-US" dirty="0" smtClean="0"/>
              <a:t>arXiv:1705.08783</a:t>
            </a:r>
            <a:endParaRPr lang="en-US" dirty="0"/>
          </a:p>
        </p:txBody>
      </p:sp>
      <p:sp>
        <p:nvSpPr>
          <p:cNvPr id="7" name="TextBox 6"/>
          <p:cNvSpPr txBox="1"/>
          <p:nvPr/>
        </p:nvSpPr>
        <p:spPr>
          <a:xfrm>
            <a:off x="5069879" y="5576831"/>
            <a:ext cx="3339376" cy="584776"/>
          </a:xfrm>
          <a:prstGeom prst="rect">
            <a:avLst/>
          </a:prstGeom>
          <a:noFill/>
        </p:spPr>
        <p:txBody>
          <a:bodyPr wrap="none" rtlCol="0">
            <a:spAutoFit/>
          </a:bodyPr>
          <a:lstStyle/>
          <a:p>
            <a:r>
              <a:rPr lang="en-US" sz="1600" dirty="0" smtClean="0">
                <a:hlinkClick r:id="rId4"/>
              </a:rPr>
              <a:t>https://indico.cern.ch/event/680603/</a:t>
            </a:r>
            <a:endParaRPr lang="en-US" sz="1600" dirty="0" smtClean="0"/>
          </a:p>
          <a:p>
            <a:endParaRPr lang="en-US" sz="1600" dirty="0"/>
          </a:p>
        </p:txBody>
      </p:sp>
      <p:sp>
        <p:nvSpPr>
          <p:cNvPr id="8" name="TextBox 7"/>
          <p:cNvSpPr txBox="1"/>
          <p:nvPr/>
        </p:nvSpPr>
        <p:spPr>
          <a:xfrm>
            <a:off x="995891" y="6342895"/>
            <a:ext cx="1675496" cy="369332"/>
          </a:xfrm>
          <a:prstGeom prst="rect">
            <a:avLst/>
          </a:prstGeom>
          <a:noFill/>
        </p:spPr>
        <p:txBody>
          <a:bodyPr wrap="none" rtlCol="0">
            <a:spAutoFit/>
          </a:bodyPr>
          <a:lstStyle/>
          <a:p>
            <a:r>
              <a:rPr lang="en-US" dirty="0" smtClean="0"/>
              <a:t>J </a:t>
            </a:r>
            <a:r>
              <a:rPr lang="en-US" dirty="0" err="1" smtClean="0"/>
              <a:t>Phys</a:t>
            </a:r>
            <a:r>
              <a:rPr lang="en-US" dirty="0" smtClean="0"/>
              <a:t> G in print</a:t>
            </a:r>
            <a:endParaRPr lang="en-US" dirty="0"/>
          </a:p>
        </p:txBody>
      </p:sp>
      <p:sp>
        <p:nvSpPr>
          <p:cNvPr id="9" name="TextBox 8"/>
          <p:cNvSpPr txBox="1"/>
          <p:nvPr/>
        </p:nvSpPr>
        <p:spPr>
          <a:xfrm>
            <a:off x="4554776" y="6095816"/>
            <a:ext cx="4458447" cy="646331"/>
          </a:xfrm>
          <a:prstGeom prst="rect">
            <a:avLst/>
          </a:prstGeom>
          <a:noFill/>
        </p:spPr>
        <p:txBody>
          <a:bodyPr wrap="none" rtlCol="0">
            <a:spAutoFit/>
          </a:bodyPr>
          <a:lstStyle/>
          <a:p>
            <a:r>
              <a:rPr lang="en-US" dirty="0" smtClean="0"/>
              <a:t>ERL facility: high current and energy</a:t>
            </a:r>
          </a:p>
          <a:p>
            <a:r>
              <a:rPr lang="en-US" dirty="0" smtClean="0"/>
              <a:t>low energy nuclear, particle and </a:t>
            </a:r>
            <a:r>
              <a:rPr lang="en-US" dirty="0" err="1" smtClean="0"/>
              <a:t>astro</a:t>
            </a:r>
            <a:r>
              <a:rPr lang="en-US" dirty="0" smtClean="0"/>
              <a:t> physics</a:t>
            </a:r>
            <a:endParaRPr lang="en-US" dirty="0"/>
          </a:p>
        </p:txBody>
      </p:sp>
      <p:sp>
        <p:nvSpPr>
          <p:cNvPr id="10" name="TextBox 9"/>
          <p:cNvSpPr txBox="1"/>
          <p:nvPr/>
        </p:nvSpPr>
        <p:spPr>
          <a:xfrm>
            <a:off x="228046" y="694702"/>
            <a:ext cx="8785177" cy="338554"/>
          </a:xfrm>
          <a:prstGeom prst="rect">
            <a:avLst/>
          </a:prstGeom>
          <a:noFill/>
        </p:spPr>
        <p:txBody>
          <a:bodyPr wrap="none" rtlCol="0">
            <a:spAutoFit/>
          </a:bodyPr>
          <a:lstStyle/>
          <a:p>
            <a:r>
              <a:rPr lang="en-US" sz="1600" dirty="0" smtClean="0"/>
              <a:t>Collaboration of BINP, CERN, </a:t>
            </a:r>
            <a:r>
              <a:rPr lang="en-US" sz="1600" dirty="0" err="1" smtClean="0"/>
              <a:t>Daresbury</a:t>
            </a:r>
            <a:r>
              <a:rPr lang="en-US" sz="1600" dirty="0" smtClean="0"/>
              <a:t>/Liverpool, </a:t>
            </a:r>
            <a:r>
              <a:rPr lang="en-US" sz="1600" dirty="0" err="1" smtClean="0"/>
              <a:t>Jlab</a:t>
            </a:r>
            <a:r>
              <a:rPr lang="en-US" sz="1600" dirty="0" smtClean="0"/>
              <a:t>, </a:t>
            </a:r>
            <a:r>
              <a:rPr lang="en-US" sz="1600" dirty="0" err="1" smtClean="0"/>
              <a:t>Orsay</a:t>
            </a:r>
            <a:r>
              <a:rPr lang="en-US" sz="1600" dirty="0" smtClean="0"/>
              <a:t> INP+LAL + : CDR 2016/17, TDR 2018/19 ..</a:t>
            </a:r>
            <a:endParaRPr lang="en-US" sz="1600" dirty="0"/>
          </a:p>
        </p:txBody>
      </p:sp>
    </p:spTree>
    <p:extLst>
      <p:ext uri="{BB962C8B-B14F-4D97-AF65-F5344CB8AC3E}">
        <p14:creationId xmlns:p14="http://schemas.microsoft.com/office/powerpoint/2010/main" val="1265853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23208"/>
            <a:ext cx="9144000" cy="6199632"/>
          </a:xfrm>
          <a:prstGeom prst="rect">
            <a:avLst/>
          </a:prstGeom>
        </p:spPr>
      </p:pic>
      <p:sp>
        <p:nvSpPr>
          <p:cNvPr id="2" name="Title 1"/>
          <p:cNvSpPr>
            <a:spLocks noGrp="1"/>
          </p:cNvSpPr>
          <p:nvPr>
            <p:ph type="ctrTitle"/>
          </p:nvPr>
        </p:nvSpPr>
        <p:spPr>
          <a:xfrm>
            <a:off x="856173" y="302657"/>
            <a:ext cx="7772400" cy="890039"/>
          </a:xfrm>
        </p:spPr>
        <p:txBody>
          <a:bodyPr>
            <a:normAutofit/>
          </a:bodyPr>
          <a:lstStyle/>
          <a:p>
            <a:r>
              <a:rPr lang="en-US" sz="3200" dirty="0" smtClean="0"/>
              <a:t>title</a:t>
            </a:r>
            <a:endParaRPr lang="en-US" sz="3200" dirty="0"/>
          </a:p>
        </p:txBody>
      </p:sp>
      <p:sp>
        <p:nvSpPr>
          <p:cNvPr id="3" name="TextBox 2"/>
          <p:cNvSpPr txBox="1"/>
          <p:nvPr/>
        </p:nvSpPr>
        <p:spPr>
          <a:xfrm>
            <a:off x="494934" y="665929"/>
            <a:ext cx="8392041" cy="2308324"/>
          </a:xfrm>
          <a:prstGeom prst="rect">
            <a:avLst/>
          </a:prstGeom>
          <a:noFill/>
        </p:spPr>
        <p:txBody>
          <a:bodyPr wrap="none" rtlCol="0">
            <a:spAutoFit/>
          </a:bodyPr>
          <a:lstStyle/>
          <a:p>
            <a:r>
              <a:rPr lang="en-US" dirty="0" smtClean="0">
                <a:solidFill>
                  <a:schemeClr val="bg1">
                    <a:lumMod val="85000"/>
                  </a:schemeClr>
                </a:solidFill>
              </a:rPr>
              <a:t>PERLE at </a:t>
            </a:r>
            <a:r>
              <a:rPr lang="en-US" dirty="0" err="1" smtClean="0">
                <a:solidFill>
                  <a:schemeClr val="bg1">
                    <a:lumMod val="85000"/>
                  </a:schemeClr>
                </a:solidFill>
              </a:rPr>
              <a:t>Orsay</a:t>
            </a:r>
            <a:r>
              <a:rPr lang="en-US" dirty="0">
                <a:solidFill>
                  <a:schemeClr val="bg1">
                    <a:lumMod val="85000"/>
                  </a:schemeClr>
                </a:solidFill>
              </a:rPr>
              <a:t> (</a:t>
            </a:r>
            <a:r>
              <a:rPr lang="en-US" dirty="0" smtClean="0">
                <a:solidFill>
                  <a:schemeClr val="bg1">
                    <a:lumMod val="85000"/>
                  </a:schemeClr>
                </a:solidFill>
              </a:rPr>
              <a:t>LAL/INP)  Collaboration: BINP, CERN, </a:t>
            </a:r>
            <a:r>
              <a:rPr lang="en-US" dirty="0" err="1" smtClean="0">
                <a:solidFill>
                  <a:schemeClr val="bg1">
                    <a:lumMod val="85000"/>
                  </a:schemeClr>
                </a:solidFill>
              </a:rPr>
              <a:t>Daresbury</a:t>
            </a:r>
            <a:r>
              <a:rPr lang="en-US" dirty="0" smtClean="0">
                <a:solidFill>
                  <a:schemeClr val="bg1">
                    <a:lumMod val="85000"/>
                  </a:schemeClr>
                </a:solidFill>
              </a:rPr>
              <a:t>/Liverpool, </a:t>
            </a:r>
            <a:r>
              <a:rPr lang="en-US" dirty="0" err="1" smtClean="0">
                <a:solidFill>
                  <a:schemeClr val="bg1">
                    <a:lumMod val="85000"/>
                  </a:schemeClr>
                </a:solidFill>
              </a:rPr>
              <a:t>Jlab</a:t>
            </a:r>
            <a:r>
              <a:rPr lang="en-US" dirty="0" smtClean="0">
                <a:solidFill>
                  <a:schemeClr val="bg1">
                    <a:lumMod val="85000"/>
                  </a:schemeClr>
                </a:solidFill>
              </a:rPr>
              <a:t>, </a:t>
            </a:r>
            <a:r>
              <a:rPr lang="en-US" dirty="0" err="1" smtClean="0">
                <a:solidFill>
                  <a:schemeClr val="bg1">
                    <a:lumMod val="85000"/>
                  </a:schemeClr>
                </a:solidFill>
              </a:rPr>
              <a:t>Orsay</a:t>
            </a:r>
            <a:r>
              <a:rPr lang="en-US" dirty="0" smtClean="0">
                <a:solidFill>
                  <a:schemeClr val="bg1">
                    <a:lumMod val="85000"/>
                  </a:schemeClr>
                </a:solidFill>
              </a:rPr>
              <a:t> + </a:t>
            </a:r>
          </a:p>
          <a:p>
            <a:endParaRPr lang="en-US" dirty="0">
              <a:solidFill>
                <a:schemeClr val="bg1">
                  <a:lumMod val="85000"/>
                </a:schemeClr>
              </a:solidFill>
            </a:endParaRPr>
          </a:p>
          <a:p>
            <a:r>
              <a:rPr lang="en-US" dirty="0" smtClean="0">
                <a:solidFill>
                  <a:schemeClr val="bg1">
                    <a:lumMod val="85000"/>
                  </a:schemeClr>
                </a:solidFill>
              </a:rPr>
              <a:t>3 turns, 2 </a:t>
            </a:r>
            <a:r>
              <a:rPr lang="en-US" dirty="0" err="1" smtClean="0">
                <a:solidFill>
                  <a:schemeClr val="bg1">
                    <a:lumMod val="85000"/>
                  </a:schemeClr>
                </a:solidFill>
              </a:rPr>
              <a:t>Linacs</a:t>
            </a:r>
            <a:r>
              <a:rPr lang="en-US" smtClean="0">
                <a:solidFill>
                  <a:schemeClr val="bg1">
                    <a:lumMod val="85000"/>
                  </a:schemeClr>
                </a:solidFill>
              </a:rPr>
              <a:t>, </a:t>
            </a:r>
            <a:r>
              <a:rPr lang="en-US" smtClean="0">
                <a:solidFill>
                  <a:schemeClr val="bg1">
                    <a:lumMod val="85000"/>
                  </a:schemeClr>
                </a:solidFill>
              </a:rPr>
              <a:t>500 </a:t>
            </a:r>
            <a:r>
              <a:rPr lang="en-US" dirty="0" smtClean="0">
                <a:solidFill>
                  <a:schemeClr val="bg1">
                    <a:lumMod val="85000"/>
                  </a:schemeClr>
                </a:solidFill>
              </a:rPr>
              <a:t>MeV</a:t>
            </a:r>
            <a:r>
              <a:rPr lang="en-US" smtClean="0">
                <a:solidFill>
                  <a:schemeClr val="bg1">
                    <a:lumMod val="85000"/>
                  </a:schemeClr>
                </a:solidFill>
              </a:rPr>
              <a:t>, </a:t>
            </a:r>
            <a:r>
              <a:rPr lang="en-US" smtClean="0">
                <a:solidFill>
                  <a:schemeClr val="bg1">
                    <a:lumMod val="85000"/>
                  </a:schemeClr>
                </a:solidFill>
              </a:rPr>
              <a:t>20</a:t>
            </a:r>
            <a:r>
              <a:rPr lang="en-US" smtClean="0">
                <a:solidFill>
                  <a:schemeClr val="bg1">
                    <a:lumMod val="85000"/>
                  </a:schemeClr>
                </a:solidFill>
              </a:rPr>
              <a:t>mA</a:t>
            </a:r>
            <a:r>
              <a:rPr lang="en-US" dirty="0" smtClean="0">
                <a:solidFill>
                  <a:schemeClr val="bg1">
                    <a:lumMod val="85000"/>
                  </a:schemeClr>
                </a:solidFill>
              </a:rPr>
              <a:t>, 802 MHz, Energy Recovery </a:t>
            </a:r>
            <a:r>
              <a:rPr lang="en-US" dirty="0" err="1" smtClean="0">
                <a:solidFill>
                  <a:schemeClr val="bg1">
                    <a:lumMod val="85000"/>
                  </a:schemeClr>
                </a:solidFill>
              </a:rPr>
              <a:t>Linac</a:t>
            </a:r>
            <a:r>
              <a:rPr lang="en-US" dirty="0" smtClean="0">
                <a:solidFill>
                  <a:schemeClr val="bg1">
                    <a:lumMod val="85000"/>
                  </a:schemeClr>
                </a:solidFill>
              </a:rPr>
              <a:t> facility</a:t>
            </a:r>
          </a:p>
          <a:p>
            <a:endParaRPr lang="en-US" dirty="0" smtClean="0">
              <a:solidFill>
                <a:schemeClr val="bg1">
                  <a:lumMod val="85000"/>
                </a:schemeClr>
              </a:solidFill>
            </a:endParaRPr>
          </a:p>
          <a:p>
            <a:r>
              <a:rPr lang="en-US" dirty="0" smtClean="0">
                <a:solidFill>
                  <a:schemeClr val="bg1">
                    <a:lumMod val="85000"/>
                  </a:schemeClr>
                </a:solidFill>
              </a:rPr>
              <a:t>-Demonstrator of ERL for </a:t>
            </a:r>
            <a:r>
              <a:rPr lang="en-US" dirty="0" err="1" smtClean="0">
                <a:solidFill>
                  <a:schemeClr val="bg1">
                    <a:lumMod val="85000"/>
                  </a:schemeClr>
                </a:solidFill>
              </a:rPr>
              <a:t>ep</a:t>
            </a:r>
            <a:r>
              <a:rPr lang="en-US" dirty="0" smtClean="0">
                <a:solidFill>
                  <a:schemeClr val="bg1">
                    <a:lumMod val="85000"/>
                  </a:schemeClr>
                </a:solidFill>
              </a:rPr>
              <a:t> at LHC/FCC</a:t>
            </a:r>
          </a:p>
          <a:p>
            <a:r>
              <a:rPr lang="en-US" dirty="0" smtClean="0">
                <a:solidFill>
                  <a:schemeClr val="bg1">
                    <a:lumMod val="85000"/>
                  </a:schemeClr>
                </a:solidFill>
              </a:rPr>
              <a:t>-SCRF</a:t>
            </a:r>
            <a:r>
              <a:rPr lang="en-US" dirty="0">
                <a:solidFill>
                  <a:schemeClr val="bg1">
                    <a:lumMod val="85000"/>
                  </a:schemeClr>
                </a:solidFill>
              </a:rPr>
              <a:t> </a:t>
            </a:r>
            <a:r>
              <a:rPr lang="en-US" dirty="0" smtClean="0">
                <a:solidFill>
                  <a:schemeClr val="bg1">
                    <a:lumMod val="85000"/>
                  </a:schemeClr>
                </a:solidFill>
              </a:rPr>
              <a:t>Beam based </a:t>
            </a:r>
            <a:r>
              <a:rPr lang="en-US" dirty="0">
                <a:solidFill>
                  <a:schemeClr val="bg1">
                    <a:lumMod val="85000"/>
                  </a:schemeClr>
                </a:solidFill>
              </a:rPr>
              <a:t>d</a:t>
            </a:r>
            <a:r>
              <a:rPr lang="en-US" dirty="0" smtClean="0">
                <a:solidFill>
                  <a:schemeClr val="bg1">
                    <a:lumMod val="85000"/>
                  </a:schemeClr>
                </a:solidFill>
              </a:rPr>
              <a:t>evelopment </a:t>
            </a:r>
            <a:r>
              <a:rPr lang="en-US" dirty="0">
                <a:solidFill>
                  <a:schemeClr val="bg1">
                    <a:lumMod val="85000"/>
                  </a:schemeClr>
                </a:solidFill>
              </a:rPr>
              <a:t>f</a:t>
            </a:r>
            <a:r>
              <a:rPr lang="en-US" dirty="0" smtClean="0">
                <a:solidFill>
                  <a:schemeClr val="bg1">
                    <a:lumMod val="85000"/>
                  </a:schemeClr>
                </a:solidFill>
              </a:rPr>
              <a:t>acility</a:t>
            </a:r>
          </a:p>
          <a:p>
            <a:r>
              <a:rPr lang="en-US" dirty="0" smtClean="0">
                <a:solidFill>
                  <a:schemeClr val="bg1">
                    <a:lumMod val="85000"/>
                  </a:schemeClr>
                </a:solidFill>
              </a:rPr>
              <a:t>-Low E electron and photon beam physics</a:t>
            </a:r>
          </a:p>
          <a:p>
            <a:r>
              <a:rPr lang="en-US" dirty="0" smtClean="0">
                <a:solidFill>
                  <a:schemeClr val="bg1">
                    <a:lumMod val="85000"/>
                  </a:schemeClr>
                </a:solidFill>
              </a:rPr>
              <a:t>-High intensity: O(100) x ELI  </a:t>
            </a:r>
            <a:endParaRPr lang="en-US" dirty="0">
              <a:solidFill>
                <a:schemeClr val="bg1">
                  <a:lumMod val="85000"/>
                </a:schemeClr>
              </a:solidFill>
            </a:endParaRPr>
          </a:p>
        </p:txBody>
      </p:sp>
      <p:sp>
        <p:nvSpPr>
          <p:cNvPr id="5" name="TextBox 4"/>
          <p:cNvSpPr txBox="1"/>
          <p:nvPr/>
        </p:nvSpPr>
        <p:spPr>
          <a:xfrm>
            <a:off x="4259687" y="6332677"/>
            <a:ext cx="4627288" cy="369332"/>
          </a:xfrm>
          <a:prstGeom prst="rect">
            <a:avLst/>
          </a:prstGeom>
          <a:noFill/>
        </p:spPr>
        <p:txBody>
          <a:bodyPr wrap="none" rtlCol="0">
            <a:spAutoFit/>
          </a:bodyPr>
          <a:lstStyle/>
          <a:p>
            <a:r>
              <a:rPr lang="en-US" dirty="0" smtClean="0">
                <a:solidFill>
                  <a:schemeClr val="bg2">
                    <a:lumMod val="90000"/>
                  </a:schemeClr>
                </a:solidFill>
              </a:rPr>
              <a:t>See also </a:t>
            </a:r>
            <a:r>
              <a:rPr lang="en-US" dirty="0">
                <a:solidFill>
                  <a:schemeClr val="bg2">
                    <a:lumMod val="90000"/>
                  </a:schemeClr>
                </a:solidFill>
              </a:rPr>
              <a:t>https:/</a:t>
            </a:r>
            <a:r>
              <a:rPr lang="en-US" dirty="0" smtClean="0">
                <a:solidFill>
                  <a:schemeClr val="bg2">
                    <a:lumMod val="90000"/>
                  </a:schemeClr>
                </a:solidFill>
              </a:rPr>
              <a:t>/indico.lal.in2p3</a:t>
            </a:r>
            <a:r>
              <a:rPr lang="en-US" dirty="0">
                <a:solidFill>
                  <a:schemeClr val="bg2">
                    <a:lumMod val="90000"/>
                  </a:schemeClr>
                </a:solidFill>
              </a:rPr>
              <a:t>.fr/event/3428/</a:t>
            </a:r>
          </a:p>
        </p:txBody>
      </p:sp>
      <p:sp>
        <p:nvSpPr>
          <p:cNvPr id="8" name="TextBox 7"/>
          <p:cNvSpPr txBox="1"/>
          <p:nvPr/>
        </p:nvSpPr>
        <p:spPr>
          <a:xfrm>
            <a:off x="3130457" y="41047"/>
            <a:ext cx="2486378" cy="523220"/>
          </a:xfrm>
          <a:prstGeom prst="rect">
            <a:avLst/>
          </a:prstGeom>
          <a:noFill/>
        </p:spPr>
        <p:txBody>
          <a:bodyPr wrap="none" rtlCol="0">
            <a:spAutoFit/>
          </a:bodyPr>
          <a:lstStyle/>
          <a:p>
            <a:r>
              <a:rPr lang="en-US" sz="2800" b="1" dirty="0" smtClean="0">
                <a:solidFill>
                  <a:schemeClr val="accent1">
                    <a:lumMod val="50000"/>
                  </a:schemeClr>
                </a:solidFill>
              </a:rPr>
              <a:t> </a:t>
            </a:r>
            <a:r>
              <a:rPr lang="en-US" sz="2800" b="1" dirty="0" smtClean="0">
                <a:solidFill>
                  <a:srgbClr val="254061"/>
                </a:solidFill>
              </a:rPr>
              <a:t>PERLE</a:t>
            </a:r>
            <a:r>
              <a:rPr lang="en-US" sz="2800" b="1" dirty="0" smtClean="0">
                <a:solidFill>
                  <a:srgbClr val="FF0000"/>
                </a:solidFill>
              </a:rPr>
              <a:t> at </a:t>
            </a:r>
            <a:r>
              <a:rPr lang="en-US" sz="2800" b="1" dirty="0" err="1" smtClean="0">
                <a:solidFill>
                  <a:srgbClr val="FF0000"/>
                </a:solidFill>
              </a:rPr>
              <a:t>Orsay</a:t>
            </a:r>
            <a:endParaRPr lang="en-US" sz="2800" b="1" dirty="0">
              <a:solidFill>
                <a:srgbClr val="FF0000"/>
              </a:solidFill>
            </a:endParaRPr>
          </a:p>
        </p:txBody>
      </p:sp>
      <p:sp>
        <p:nvSpPr>
          <p:cNvPr id="6" name="TextBox 5"/>
          <p:cNvSpPr txBox="1"/>
          <p:nvPr/>
        </p:nvSpPr>
        <p:spPr>
          <a:xfrm>
            <a:off x="4065791" y="4807071"/>
            <a:ext cx="4462054" cy="646331"/>
          </a:xfrm>
          <a:prstGeom prst="rect">
            <a:avLst/>
          </a:prstGeom>
          <a:noFill/>
        </p:spPr>
        <p:txBody>
          <a:bodyPr wrap="none" rtlCol="0">
            <a:spAutoFit/>
          </a:bodyPr>
          <a:lstStyle/>
          <a:p>
            <a:r>
              <a:rPr lang="en-US" dirty="0" smtClean="0">
                <a:solidFill>
                  <a:schemeClr val="bg1">
                    <a:lumMod val="85000"/>
                  </a:schemeClr>
                </a:solidFill>
              </a:rPr>
              <a:t>CDR to appear in J </a:t>
            </a:r>
            <a:r>
              <a:rPr lang="en-US" dirty="0" err="1" smtClean="0">
                <a:solidFill>
                  <a:schemeClr val="bg1">
                    <a:lumMod val="85000"/>
                  </a:schemeClr>
                </a:solidFill>
              </a:rPr>
              <a:t>Phys</a:t>
            </a:r>
            <a:r>
              <a:rPr lang="en-US" dirty="0" smtClean="0">
                <a:solidFill>
                  <a:schemeClr val="bg1">
                    <a:lumMod val="85000"/>
                  </a:schemeClr>
                </a:solidFill>
              </a:rPr>
              <a:t> G [arXiv:1705. 08783] </a:t>
            </a:r>
          </a:p>
          <a:p>
            <a:endParaRPr lang="en-US" dirty="0"/>
          </a:p>
        </p:txBody>
      </p:sp>
      <p:sp>
        <p:nvSpPr>
          <p:cNvPr id="7" name="Rectangle 6"/>
          <p:cNvSpPr/>
          <p:nvPr/>
        </p:nvSpPr>
        <p:spPr>
          <a:xfrm>
            <a:off x="0" y="6121482"/>
            <a:ext cx="9144000" cy="7365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91573" y="5787452"/>
            <a:ext cx="749424" cy="276999"/>
          </a:xfrm>
          <a:prstGeom prst="rect">
            <a:avLst/>
          </a:prstGeom>
          <a:noFill/>
        </p:spPr>
        <p:txBody>
          <a:bodyPr wrap="none" rtlCol="0">
            <a:spAutoFit/>
          </a:bodyPr>
          <a:lstStyle/>
          <a:p>
            <a:r>
              <a:rPr lang="en-US" sz="1200" dirty="0" err="1" smtClean="0">
                <a:solidFill>
                  <a:srgbClr val="DDD9C3"/>
                </a:solidFill>
              </a:rPr>
              <a:t>A.Bogacz</a:t>
            </a:r>
            <a:endParaRPr lang="en-US" sz="1200" dirty="0">
              <a:solidFill>
                <a:srgbClr val="DDD9C3"/>
              </a:solidFill>
            </a:endParaRPr>
          </a:p>
        </p:txBody>
      </p:sp>
      <p:sp>
        <p:nvSpPr>
          <p:cNvPr id="10" name="TextBox 9"/>
          <p:cNvSpPr txBox="1"/>
          <p:nvPr/>
        </p:nvSpPr>
        <p:spPr>
          <a:xfrm>
            <a:off x="7311196" y="3197412"/>
            <a:ext cx="1216649" cy="369332"/>
          </a:xfrm>
          <a:prstGeom prst="rect">
            <a:avLst/>
          </a:prstGeom>
          <a:noFill/>
        </p:spPr>
        <p:txBody>
          <a:bodyPr wrap="none" rtlCol="0">
            <a:spAutoFit/>
          </a:bodyPr>
          <a:lstStyle/>
          <a:p>
            <a:r>
              <a:rPr lang="en-US" dirty="0" smtClean="0">
                <a:solidFill>
                  <a:schemeClr val="tx2">
                    <a:lumMod val="40000"/>
                    <a:lumOff val="60000"/>
                  </a:schemeClr>
                </a:solidFill>
              </a:rPr>
              <a:t>5.5 x 24m</a:t>
            </a:r>
            <a:r>
              <a:rPr lang="en-US" baseline="30000" dirty="0" smtClean="0">
                <a:solidFill>
                  <a:schemeClr val="tx2">
                    <a:lumMod val="40000"/>
                    <a:lumOff val="60000"/>
                  </a:schemeClr>
                </a:solidFill>
              </a:rPr>
              <a:t>2</a:t>
            </a:r>
            <a:endParaRPr lang="en-US" baseline="30000" dirty="0">
              <a:solidFill>
                <a:schemeClr val="tx2">
                  <a:lumMod val="40000"/>
                  <a:lumOff val="60000"/>
                </a:schemeClr>
              </a:solidFill>
            </a:endParaRPr>
          </a:p>
        </p:txBody>
      </p:sp>
      <p:sp>
        <p:nvSpPr>
          <p:cNvPr id="11" name="TextBox 10"/>
          <p:cNvSpPr txBox="1"/>
          <p:nvPr/>
        </p:nvSpPr>
        <p:spPr>
          <a:xfrm>
            <a:off x="1925787" y="5275654"/>
            <a:ext cx="5802527" cy="646331"/>
          </a:xfrm>
          <a:prstGeom prst="rect">
            <a:avLst/>
          </a:prstGeom>
          <a:noFill/>
        </p:spPr>
        <p:txBody>
          <a:bodyPr wrap="none" rtlCol="0">
            <a:spAutoFit/>
          </a:bodyPr>
          <a:lstStyle/>
          <a:p>
            <a:r>
              <a:rPr lang="en-US" dirty="0" smtClean="0">
                <a:solidFill>
                  <a:srgbClr val="FF0000"/>
                </a:solidFill>
              </a:rPr>
              <a:t>Strong low energy physics program:</a:t>
            </a:r>
          </a:p>
          <a:p>
            <a:r>
              <a:rPr lang="en-US" dirty="0">
                <a:solidFill>
                  <a:schemeClr val="bg1">
                    <a:lumMod val="85000"/>
                  </a:schemeClr>
                </a:solidFill>
              </a:rPr>
              <a:t>p</a:t>
            </a:r>
            <a:r>
              <a:rPr lang="en-US" dirty="0" smtClean="0">
                <a:solidFill>
                  <a:schemeClr val="bg1">
                    <a:lumMod val="85000"/>
                  </a:schemeClr>
                </a:solidFill>
              </a:rPr>
              <a:t> radius, sin2theta, dark photons, photon-nuclear physics, ..</a:t>
            </a:r>
            <a:endParaRPr lang="en-US" dirty="0">
              <a:solidFill>
                <a:schemeClr val="bg1">
                  <a:lumMod val="85000"/>
                </a:schemeClr>
              </a:solidFill>
            </a:endParaRPr>
          </a:p>
        </p:txBody>
      </p:sp>
    </p:spTree>
    <p:extLst>
      <p:ext uri="{BB962C8B-B14F-4D97-AF65-F5344CB8AC3E}">
        <p14:creationId xmlns:p14="http://schemas.microsoft.com/office/powerpoint/2010/main" val="42633642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836" y="105849"/>
            <a:ext cx="8955873" cy="6646306"/>
          </a:xfrm>
          <a:prstGeom prst="rect">
            <a:avLst/>
          </a:prstGeom>
        </p:spPr>
      </p:pic>
    </p:spTree>
    <p:extLst>
      <p:ext uri="{BB962C8B-B14F-4D97-AF65-F5344CB8AC3E}">
        <p14:creationId xmlns:p14="http://schemas.microsoft.com/office/powerpoint/2010/main" val="1126357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5450" y="1"/>
            <a:ext cx="7305279" cy="618326"/>
          </a:xfrm>
        </p:spPr>
        <p:txBody>
          <a:bodyPr>
            <a:normAutofit/>
          </a:bodyPr>
          <a:lstStyle/>
          <a:p>
            <a:r>
              <a:rPr lang="en-US" sz="3200" dirty="0" smtClean="0"/>
              <a:t>Source: DC Photocathode</a:t>
            </a:r>
            <a:endParaRPr lang="en-US" sz="3200" dirty="0"/>
          </a:p>
        </p:txBody>
      </p:sp>
      <p:pic>
        <p:nvPicPr>
          <p:cNvPr id="3" name="Picture 2"/>
          <p:cNvPicPr>
            <a:picLocks noChangeAspect="1"/>
          </p:cNvPicPr>
          <p:nvPr/>
        </p:nvPicPr>
        <p:blipFill>
          <a:blip r:embed="rId2"/>
          <a:stretch>
            <a:fillRect/>
          </a:stretch>
        </p:blipFill>
        <p:spPr>
          <a:xfrm>
            <a:off x="751904" y="735308"/>
            <a:ext cx="7549935" cy="2839063"/>
          </a:xfrm>
          <a:prstGeom prst="rect">
            <a:avLst/>
          </a:prstGeom>
        </p:spPr>
      </p:pic>
      <p:pic>
        <p:nvPicPr>
          <p:cNvPr id="4" name="Picture 3"/>
          <p:cNvPicPr>
            <a:picLocks noChangeAspect="1"/>
          </p:cNvPicPr>
          <p:nvPr/>
        </p:nvPicPr>
        <p:blipFill>
          <a:blip r:embed="rId3"/>
          <a:stretch>
            <a:fillRect/>
          </a:stretch>
        </p:blipFill>
        <p:spPr>
          <a:xfrm>
            <a:off x="835450" y="3827512"/>
            <a:ext cx="3488137" cy="2620766"/>
          </a:xfrm>
          <a:prstGeom prst="rect">
            <a:avLst/>
          </a:prstGeom>
        </p:spPr>
      </p:pic>
      <p:pic>
        <p:nvPicPr>
          <p:cNvPr id="5" name="Picture 4"/>
          <p:cNvPicPr>
            <a:picLocks noChangeAspect="1"/>
          </p:cNvPicPr>
          <p:nvPr/>
        </p:nvPicPr>
        <p:blipFill>
          <a:blip r:embed="rId4"/>
          <a:stretch>
            <a:fillRect/>
          </a:stretch>
        </p:blipFill>
        <p:spPr>
          <a:xfrm>
            <a:off x="4798964" y="5620452"/>
            <a:ext cx="3508855" cy="827826"/>
          </a:xfrm>
          <a:prstGeom prst="rect">
            <a:avLst/>
          </a:prstGeom>
        </p:spPr>
      </p:pic>
      <p:sp>
        <p:nvSpPr>
          <p:cNvPr id="7" name="TextBox 6"/>
          <p:cNvSpPr txBox="1"/>
          <p:nvPr/>
        </p:nvSpPr>
        <p:spPr>
          <a:xfrm>
            <a:off x="4798964" y="4809067"/>
            <a:ext cx="3100290" cy="307777"/>
          </a:xfrm>
          <a:prstGeom prst="rect">
            <a:avLst/>
          </a:prstGeom>
          <a:noFill/>
        </p:spPr>
        <p:txBody>
          <a:bodyPr wrap="none" rtlCol="0">
            <a:spAutoFit/>
          </a:bodyPr>
          <a:lstStyle/>
          <a:p>
            <a:r>
              <a:rPr lang="en-US" sz="1400" dirty="0" smtClean="0">
                <a:sym typeface="Wingdings"/>
              </a:rPr>
              <a:t> </a:t>
            </a:r>
            <a:r>
              <a:rPr lang="en-US" sz="1400" dirty="0" smtClean="0"/>
              <a:t>Boris </a:t>
            </a:r>
            <a:r>
              <a:rPr lang="en-US" sz="1400" dirty="0" err="1" smtClean="0"/>
              <a:t>Militsyn’s</a:t>
            </a:r>
            <a:r>
              <a:rPr lang="en-US" sz="1400" dirty="0" smtClean="0"/>
              <a:t> </a:t>
            </a:r>
            <a:r>
              <a:rPr lang="en-US" sz="1400" dirty="0" err="1" smtClean="0"/>
              <a:t>kukhnja</a:t>
            </a:r>
            <a:r>
              <a:rPr lang="en-US" sz="1400" dirty="0" smtClean="0"/>
              <a:t> at </a:t>
            </a:r>
            <a:r>
              <a:rPr lang="en-US" sz="1400" dirty="0" err="1" smtClean="0"/>
              <a:t>Daresbury</a:t>
            </a:r>
            <a:endParaRPr lang="en-US" sz="1400" dirty="0"/>
          </a:p>
        </p:txBody>
      </p:sp>
    </p:spTree>
    <p:extLst>
      <p:ext uri="{BB962C8B-B14F-4D97-AF65-F5344CB8AC3E}">
        <p14:creationId xmlns:p14="http://schemas.microsoft.com/office/powerpoint/2010/main" val="127252707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1935"/>
            <a:ext cx="7772400" cy="711799"/>
          </a:xfrm>
        </p:spPr>
        <p:txBody>
          <a:bodyPr>
            <a:normAutofit/>
          </a:bodyPr>
          <a:lstStyle/>
          <a:p>
            <a:r>
              <a:rPr lang="en-US" sz="3200" dirty="0" smtClean="0"/>
              <a:t>PERLE 3 turn optics (80 MeV Arc)</a:t>
            </a:r>
            <a:endParaRPr lang="en-US" sz="3200" dirty="0"/>
          </a:p>
        </p:txBody>
      </p:sp>
      <p:pic>
        <p:nvPicPr>
          <p:cNvPr id="4" name="Picture 3"/>
          <p:cNvPicPr>
            <a:picLocks noChangeAspect="1"/>
          </p:cNvPicPr>
          <p:nvPr/>
        </p:nvPicPr>
        <p:blipFill>
          <a:blip r:embed="rId2"/>
          <a:stretch>
            <a:fillRect/>
          </a:stretch>
        </p:blipFill>
        <p:spPr>
          <a:xfrm>
            <a:off x="271940" y="937808"/>
            <a:ext cx="8571297" cy="4944656"/>
          </a:xfrm>
          <a:prstGeom prst="rect">
            <a:avLst/>
          </a:prstGeom>
          <a:ln>
            <a:solidFill>
              <a:schemeClr val="accent4">
                <a:lumMod val="75000"/>
              </a:schemeClr>
            </a:solidFill>
          </a:ln>
        </p:spPr>
      </p:pic>
      <p:sp>
        <p:nvSpPr>
          <p:cNvPr id="5" name="TextBox 4"/>
          <p:cNvSpPr txBox="1"/>
          <p:nvPr/>
        </p:nvSpPr>
        <p:spPr>
          <a:xfrm>
            <a:off x="517979" y="5581656"/>
            <a:ext cx="1533906" cy="307777"/>
          </a:xfrm>
          <a:prstGeom prst="rect">
            <a:avLst/>
          </a:prstGeom>
          <a:noFill/>
        </p:spPr>
        <p:txBody>
          <a:bodyPr wrap="none" rtlCol="0">
            <a:spAutoFit/>
          </a:bodyPr>
          <a:lstStyle/>
          <a:p>
            <a:r>
              <a:rPr lang="en-US" sz="1400" dirty="0" smtClean="0"/>
              <a:t>A </a:t>
            </a:r>
            <a:r>
              <a:rPr lang="en-US" sz="1400" dirty="0" err="1" smtClean="0"/>
              <a:t>Bogacz</a:t>
            </a:r>
            <a:r>
              <a:rPr lang="en-US" sz="1400" dirty="0" smtClean="0"/>
              <a:t> (24.5.17)</a:t>
            </a:r>
            <a:endParaRPr lang="en-US" sz="1400" dirty="0"/>
          </a:p>
        </p:txBody>
      </p:sp>
      <p:sp>
        <p:nvSpPr>
          <p:cNvPr id="6" name="TextBox 5"/>
          <p:cNvSpPr txBox="1"/>
          <p:nvPr/>
        </p:nvSpPr>
        <p:spPr>
          <a:xfrm>
            <a:off x="1787863" y="6233406"/>
            <a:ext cx="5459096" cy="369332"/>
          </a:xfrm>
          <a:prstGeom prst="rect">
            <a:avLst/>
          </a:prstGeom>
          <a:noFill/>
        </p:spPr>
        <p:txBody>
          <a:bodyPr wrap="none" rtlCol="0">
            <a:spAutoFit/>
          </a:bodyPr>
          <a:lstStyle/>
          <a:p>
            <a:r>
              <a:rPr lang="en-US" b="1" dirty="0" smtClean="0">
                <a:solidFill>
                  <a:schemeClr val="tx2">
                    <a:lumMod val="60000"/>
                    <a:lumOff val="40000"/>
                  </a:schemeClr>
                </a:solidFill>
              </a:rPr>
              <a:t>70 Dipoles </a:t>
            </a:r>
            <a:r>
              <a:rPr lang="en-US" dirty="0" smtClean="0"/>
              <a:t>and </a:t>
            </a:r>
            <a:r>
              <a:rPr lang="en-US" b="1" dirty="0" smtClean="0">
                <a:solidFill>
                  <a:srgbClr val="FF0000"/>
                </a:solidFill>
              </a:rPr>
              <a:t>114 </a:t>
            </a:r>
            <a:r>
              <a:rPr lang="en-US" b="1" dirty="0" err="1" smtClean="0">
                <a:solidFill>
                  <a:srgbClr val="FF0000"/>
                </a:solidFill>
              </a:rPr>
              <a:t>Quadrupoles</a:t>
            </a:r>
            <a:r>
              <a:rPr lang="en-US" b="1" dirty="0" smtClean="0">
                <a:solidFill>
                  <a:srgbClr val="FF0000"/>
                </a:solidFill>
              </a:rPr>
              <a:t> </a:t>
            </a:r>
            <a:r>
              <a:rPr lang="en-US" b="1" dirty="0" smtClean="0"/>
              <a:t>  footprint 22 x 5.5 m2</a:t>
            </a:r>
            <a:r>
              <a:rPr lang="en-US" b="1" dirty="0" smtClean="0">
                <a:solidFill>
                  <a:srgbClr val="FF0000"/>
                </a:solidFill>
              </a:rPr>
              <a:t> </a:t>
            </a:r>
            <a:endParaRPr lang="en-US" b="1" dirty="0">
              <a:solidFill>
                <a:srgbClr val="FF0000"/>
              </a:solidFill>
            </a:endParaRPr>
          </a:p>
        </p:txBody>
      </p:sp>
    </p:spTree>
    <p:extLst>
      <p:ext uri="{BB962C8B-B14F-4D97-AF65-F5344CB8AC3E}">
        <p14:creationId xmlns:p14="http://schemas.microsoft.com/office/powerpoint/2010/main" val="36203645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4396"/>
          </a:xfrm>
        </p:spPr>
        <p:txBody>
          <a:bodyPr>
            <a:normAutofit/>
          </a:bodyPr>
          <a:lstStyle/>
          <a:p>
            <a:r>
              <a:rPr lang="en-US" sz="3200" dirty="0" smtClean="0">
                <a:solidFill>
                  <a:srgbClr val="000090"/>
                </a:solidFill>
              </a:rPr>
              <a:t>Deep Inelastic Lepton-Hadron Scattering</a:t>
            </a:r>
            <a:endParaRPr lang="en-US" sz="3200" dirty="0">
              <a:solidFill>
                <a:srgbClr val="000090"/>
              </a:solidFill>
            </a:endParaRPr>
          </a:p>
        </p:txBody>
      </p:sp>
      <p:pic>
        <p:nvPicPr>
          <p:cNvPr id="5" name="Picture 4"/>
          <p:cNvPicPr>
            <a:picLocks noChangeAspect="1"/>
          </p:cNvPicPr>
          <p:nvPr/>
        </p:nvPicPr>
        <p:blipFill>
          <a:blip r:embed="rId2"/>
          <a:stretch>
            <a:fillRect/>
          </a:stretch>
        </p:blipFill>
        <p:spPr>
          <a:xfrm>
            <a:off x="2875277" y="1287805"/>
            <a:ext cx="3316270" cy="2404027"/>
          </a:xfrm>
          <a:prstGeom prst="rect">
            <a:avLst/>
          </a:prstGeom>
          <a:ln>
            <a:solidFill>
              <a:srgbClr val="000090"/>
            </a:solidFill>
          </a:ln>
        </p:spPr>
      </p:pic>
      <p:sp>
        <p:nvSpPr>
          <p:cNvPr id="3" name="TextBox 2"/>
          <p:cNvSpPr txBox="1"/>
          <p:nvPr/>
        </p:nvSpPr>
        <p:spPr>
          <a:xfrm>
            <a:off x="376298" y="3792850"/>
            <a:ext cx="8539605" cy="2862323"/>
          </a:xfrm>
          <a:prstGeom prst="rect">
            <a:avLst/>
          </a:prstGeom>
          <a:noFill/>
        </p:spPr>
        <p:txBody>
          <a:bodyPr wrap="none" rtlCol="0">
            <a:spAutoFit/>
          </a:bodyPr>
          <a:lstStyle/>
          <a:p>
            <a:endParaRPr lang="en-US" dirty="0"/>
          </a:p>
          <a:p>
            <a:r>
              <a:rPr lang="en-US" b="1" dirty="0" smtClean="0">
                <a:solidFill>
                  <a:srgbClr val="000090"/>
                </a:solidFill>
              </a:rPr>
              <a:t>Can </a:t>
            </a:r>
            <a:r>
              <a:rPr lang="en-US" b="1" dirty="0">
                <a:solidFill>
                  <a:srgbClr val="000090"/>
                </a:solidFill>
              </a:rPr>
              <a:t>produce heavy new states (Higgs, 750 </a:t>
            </a:r>
            <a:r>
              <a:rPr lang="en-US" b="1" dirty="0" err="1">
                <a:solidFill>
                  <a:srgbClr val="000090"/>
                </a:solidFill>
              </a:rPr>
              <a:t>GeV</a:t>
            </a:r>
            <a:r>
              <a:rPr lang="en-US" b="1" dirty="0">
                <a:solidFill>
                  <a:srgbClr val="000090"/>
                </a:solidFill>
              </a:rPr>
              <a:t> ghost..) and reach to  O(200) </a:t>
            </a:r>
            <a:r>
              <a:rPr lang="en-US" b="1" dirty="0" err="1">
                <a:solidFill>
                  <a:srgbClr val="000090"/>
                </a:solidFill>
              </a:rPr>
              <a:t>TeV</a:t>
            </a:r>
            <a:r>
              <a:rPr lang="en-US" b="1" dirty="0">
                <a:solidFill>
                  <a:srgbClr val="000090"/>
                </a:solidFill>
              </a:rPr>
              <a:t> </a:t>
            </a:r>
          </a:p>
          <a:p>
            <a:r>
              <a:rPr lang="en-US" b="1" dirty="0">
                <a:solidFill>
                  <a:srgbClr val="000090"/>
                </a:solidFill>
              </a:rPr>
              <a:t>by indirect constraints, such as high precision contact interaction measurements  </a:t>
            </a:r>
          </a:p>
          <a:p>
            <a:endParaRPr lang="en-US" dirty="0" smtClean="0"/>
          </a:p>
          <a:p>
            <a:r>
              <a:rPr lang="en-US" dirty="0" err="1" smtClean="0"/>
              <a:t>pp</a:t>
            </a:r>
            <a:r>
              <a:rPr lang="en-US" dirty="0" smtClean="0"/>
              <a:t>,  </a:t>
            </a:r>
            <a:r>
              <a:rPr lang="en-US" dirty="0" err="1" smtClean="0"/>
              <a:t>ep</a:t>
            </a:r>
            <a:r>
              <a:rPr lang="en-US" dirty="0" smtClean="0"/>
              <a:t> and </a:t>
            </a:r>
            <a:r>
              <a:rPr lang="en-US" dirty="0" err="1" smtClean="0"/>
              <a:t>ee</a:t>
            </a:r>
            <a:r>
              <a:rPr lang="en-US" dirty="0" smtClean="0"/>
              <a:t> are ordered in energy reach:  2E</a:t>
            </a:r>
            <a:r>
              <a:rPr lang="en-US" baseline="-25000" dirty="0" smtClean="0"/>
              <a:t>p</a:t>
            </a:r>
            <a:r>
              <a:rPr lang="en-US" dirty="0" smtClean="0"/>
              <a:t> &gt;&gt; 2√(</a:t>
            </a:r>
            <a:r>
              <a:rPr lang="en-US" dirty="0" err="1" smtClean="0"/>
              <a:t>E</a:t>
            </a:r>
            <a:r>
              <a:rPr lang="en-US" baseline="-25000" dirty="0" err="1" smtClean="0"/>
              <a:t>p</a:t>
            </a:r>
            <a:r>
              <a:rPr lang="en-US" dirty="0" err="1" smtClean="0"/>
              <a:t>E</a:t>
            </a:r>
            <a:r>
              <a:rPr lang="en-US" baseline="-25000" dirty="0" err="1" smtClean="0"/>
              <a:t>e</a:t>
            </a:r>
            <a:r>
              <a:rPr lang="en-US" dirty="0" smtClean="0"/>
              <a:t>) &gt;&gt; 2E</a:t>
            </a:r>
            <a:r>
              <a:rPr lang="en-US" baseline="-25000" dirty="0" smtClean="0"/>
              <a:t>e</a:t>
            </a:r>
          </a:p>
          <a:p>
            <a:r>
              <a:rPr lang="en-US" dirty="0" smtClean="0"/>
              <a:t>For the FCC this translates to 100 </a:t>
            </a:r>
            <a:r>
              <a:rPr lang="en-US" dirty="0" err="1" smtClean="0"/>
              <a:t>TeV</a:t>
            </a:r>
            <a:r>
              <a:rPr lang="en-US" dirty="0" smtClean="0"/>
              <a:t> </a:t>
            </a:r>
            <a:r>
              <a:rPr lang="en-US" dirty="0" err="1" smtClean="0"/>
              <a:t>vs</a:t>
            </a:r>
            <a:r>
              <a:rPr lang="en-US" dirty="0" smtClean="0"/>
              <a:t> 3.5 </a:t>
            </a:r>
            <a:r>
              <a:rPr lang="en-US" dirty="0" err="1" smtClean="0"/>
              <a:t>TeV</a:t>
            </a:r>
            <a:r>
              <a:rPr lang="en-US" dirty="0" smtClean="0"/>
              <a:t> </a:t>
            </a:r>
            <a:r>
              <a:rPr lang="en-US" dirty="0" err="1" smtClean="0"/>
              <a:t>vs</a:t>
            </a:r>
            <a:r>
              <a:rPr lang="en-US" dirty="0" smtClean="0"/>
              <a:t> 0.25-0.35 </a:t>
            </a:r>
            <a:r>
              <a:rPr lang="en-US" dirty="0" err="1" smtClean="0"/>
              <a:t>TeV</a:t>
            </a:r>
            <a:r>
              <a:rPr lang="en-US" dirty="0"/>
              <a:t>.</a:t>
            </a:r>
            <a:r>
              <a:rPr lang="en-US" dirty="0" smtClean="0"/>
              <a:t>  </a:t>
            </a:r>
          </a:p>
          <a:p>
            <a:endParaRPr lang="en-US" dirty="0"/>
          </a:p>
          <a:p>
            <a:r>
              <a:rPr lang="en-US" dirty="0" err="1" smtClean="0"/>
              <a:t>Drell</a:t>
            </a:r>
            <a:r>
              <a:rPr lang="en-US" dirty="0" smtClean="0"/>
              <a:t>-Yan production in </a:t>
            </a:r>
            <a:r>
              <a:rPr lang="en-US" dirty="0" err="1" smtClean="0"/>
              <a:t>pp</a:t>
            </a:r>
            <a:r>
              <a:rPr lang="en-US" dirty="0" smtClean="0"/>
              <a:t> of new states with mass M in </a:t>
            </a:r>
            <a:r>
              <a:rPr lang="en-US" dirty="0" err="1" smtClean="0"/>
              <a:t>pp</a:t>
            </a:r>
            <a:r>
              <a:rPr lang="en-US" dirty="0" smtClean="0"/>
              <a:t>: M</a:t>
            </a:r>
            <a:r>
              <a:rPr lang="en-US" baseline="30000" dirty="0" smtClean="0"/>
              <a:t>2</a:t>
            </a:r>
            <a:r>
              <a:rPr lang="en-US" dirty="0" smtClean="0"/>
              <a:t> = s x</a:t>
            </a:r>
            <a:r>
              <a:rPr lang="en-US" baseline="-25000" dirty="0" smtClean="0"/>
              <a:t>1</a:t>
            </a:r>
            <a:r>
              <a:rPr lang="en-US" dirty="0" smtClean="0"/>
              <a:t> x</a:t>
            </a:r>
            <a:r>
              <a:rPr lang="en-US" baseline="-25000" dirty="0" smtClean="0"/>
              <a:t>2</a:t>
            </a:r>
            <a:r>
              <a:rPr lang="en-US" dirty="0" smtClean="0"/>
              <a:t>  </a:t>
            </a:r>
          </a:p>
          <a:p>
            <a:r>
              <a:rPr lang="en-US" dirty="0" smtClean="0"/>
              <a:t>Resolving high mass physics needs PDFs at high x. Note: Higgs at FCC will be low x physics</a:t>
            </a:r>
          </a:p>
          <a:p>
            <a:r>
              <a:rPr lang="en-US" dirty="0" smtClean="0"/>
              <a:t>For </a:t>
            </a:r>
            <a:r>
              <a:rPr lang="en-US" dirty="0" err="1" smtClean="0"/>
              <a:t>pp</a:t>
            </a:r>
            <a:r>
              <a:rPr lang="en-US" dirty="0" smtClean="0"/>
              <a:t> need to separate new physics from QCD dynamics in the proton </a:t>
            </a:r>
          </a:p>
        </p:txBody>
      </p:sp>
    </p:spTree>
    <p:extLst>
      <p:ext uri="{BB962C8B-B14F-4D97-AF65-F5344CB8AC3E}">
        <p14:creationId xmlns:p14="http://schemas.microsoft.com/office/powerpoint/2010/main" val="295771879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647"/>
            <a:ext cx="7772400" cy="711799"/>
          </a:xfrm>
        </p:spPr>
        <p:txBody>
          <a:bodyPr>
            <a:normAutofit/>
          </a:bodyPr>
          <a:lstStyle/>
          <a:p>
            <a:r>
              <a:rPr lang="en-US" sz="3200" dirty="0" smtClean="0">
                <a:solidFill>
                  <a:srgbClr val="000090"/>
                </a:solidFill>
              </a:rPr>
              <a:t>PERLE Magnets</a:t>
            </a:r>
            <a:endParaRPr lang="en-US" sz="3200" dirty="0">
              <a:solidFill>
                <a:srgbClr val="000090"/>
              </a:solidFill>
            </a:endParaRPr>
          </a:p>
        </p:txBody>
      </p:sp>
      <p:pic>
        <p:nvPicPr>
          <p:cNvPr id="4" name="Picture 3"/>
          <p:cNvPicPr>
            <a:picLocks noChangeAspect="1"/>
          </p:cNvPicPr>
          <p:nvPr/>
        </p:nvPicPr>
        <p:blipFill>
          <a:blip r:embed="rId2"/>
          <a:stretch>
            <a:fillRect/>
          </a:stretch>
        </p:blipFill>
        <p:spPr>
          <a:xfrm>
            <a:off x="5229917" y="1338177"/>
            <a:ext cx="2496951" cy="2240320"/>
          </a:xfrm>
          <a:prstGeom prst="rect">
            <a:avLst/>
          </a:prstGeom>
        </p:spPr>
      </p:pic>
      <p:pic>
        <p:nvPicPr>
          <p:cNvPr id="5" name="Picture 4"/>
          <p:cNvPicPr>
            <a:picLocks noChangeAspect="1"/>
          </p:cNvPicPr>
          <p:nvPr/>
        </p:nvPicPr>
        <p:blipFill>
          <a:blip r:embed="rId3"/>
          <a:stretch>
            <a:fillRect/>
          </a:stretch>
        </p:blipFill>
        <p:spPr>
          <a:xfrm>
            <a:off x="467852" y="3491633"/>
            <a:ext cx="4053580" cy="3009163"/>
          </a:xfrm>
          <a:prstGeom prst="rect">
            <a:avLst/>
          </a:prstGeom>
        </p:spPr>
      </p:pic>
      <p:sp>
        <p:nvSpPr>
          <p:cNvPr id="7" name="TextBox 6"/>
          <p:cNvSpPr txBox="1"/>
          <p:nvPr/>
        </p:nvSpPr>
        <p:spPr>
          <a:xfrm>
            <a:off x="701778" y="967566"/>
            <a:ext cx="3817571" cy="2585323"/>
          </a:xfrm>
          <a:prstGeom prst="rect">
            <a:avLst/>
          </a:prstGeom>
          <a:noFill/>
        </p:spPr>
        <p:txBody>
          <a:bodyPr wrap="none" rtlCol="0">
            <a:spAutoFit/>
          </a:bodyPr>
          <a:lstStyle/>
          <a:p>
            <a:r>
              <a:rPr lang="en-US" b="1" dirty="0" smtClean="0">
                <a:solidFill>
                  <a:srgbClr val="000090"/>
                </a:solidFill>
              </a:rPr>
              <a:t>70 dipoles  0.45-1.29 T</a:t>
            </a:r>
          </a:p>
          <a:p>
            <a:endParaRPr lang="en-US" dirty="0"/>
          </a:p>
          <a:p>
            <a:r>
              <a:rPr lang="en-US" dirty="0" smtClean="0"/>
              <a:t>+- 20 mm aperture, l=200,300,400 mm</a:t>
            </a:r>
          </a:p>
          <a:p>
            <a:endParaRPr lang="en-US" dirty="0"/>
          </a:p>
          <a:p>
            <a:r>
              <a:rPr lang="en-US" dirty="0" smtClean="0"/>
              <a:t>May be identical for </a:t>
            </a:r>
            <a:r>
              <a:rPr lang="en-US" dirty="0" err="1" smtClean="0"/>
              <a:t>hor+vert</a:t>
            </a:r>
            <a:r>
              <a:rPr lang="en-US" dirty="0" smtClean="0"/>
              <a:t> bend</a:t>
            </a:r>
          </a:p>
          <a:p>
            <a:endParaRPr lang="en-US" dirty="0"/>
          </a:p>
          <a:p>
            <a:r>
              <a:rPr lang="en-US" dirty="0" smtClean="0"/>
              <a:t>7A/mm2  (in grey area) water cooled</a:t>
            </a:r>
          </a:p>
          <a:p>
            <a:endParaRPr lang="en-US" dirty="0"/>
          </a:p>
          <a:p>
            <a:r>
              <a:rPr lang="en-US" dirty="0" smtClean="0"/>
              <a:t>DC operated</a:t>
            </a:r>
            <a:endParaRPr lang="en-US" dirty="0"/>
          </a:p>
        </p:txBody>
      </p:sp>
      <p:sp>
        <p:nvSpPr>
          <p:cNvPr id="8" name="TextBox 7"/>
          <p:cNvSpPr txBox="1"/>
          <p:nvPr/>
        </p:nvSpPr>
        <p:spPr>
          <a:xfrm>
            <a:off x="5229917" y="4077617"/>
            <a:ext cx="3518912" cy="2031325"/>
          </a:xfrm>
          <a:prstGeom prst="rect">
            <a:avLst/>
          </a:prstGeom>
          <a:noFill/>
        </p:spPr>
        <p:txBody>
          <a:bodyPr wrap="none" rtlCol="0">
            <a:spAutoFit/>
          </a:bodyPr>
          <a:lstStyle/>
          <a:p>
            <a:r>
              <a:rPr lang="en-US" b="1" dirty="0" smtClean="0">
                <a:solidFill>
                  <a:srgbClr val="000090"/>
                </a:solidFill>
              </a:rPr>
              <a:t>114 </a:t>
            </a:r>
            <a:r>
              <a:rPr lang="en-US" b="1" dirty="0" err="1" smtClean="0">
                <a:solidFill>
                  <a:srgbClr val="000090"/>
                </a:solidFill>
              </a:rPr>
              <a:t>quadrupoles</a:t>
            </a:r>
            <a:r>
              <a:rPr lang="en-US" b="1" dirty="0" smtClean="0">
                <a:solidFill>
                  <a:srgbClr val="000090"/>
                </a:solidFill>
              </a:rPr>
              <a:t>   max 28T/m</a:t>
            </a:r>
          </a:p>
          <a:p>
            <a:endParaRPr lang="en-US" dirty="0"/>
          </a:p>
          <a:p>
            <a:r>
              <a:rPr lang="en-US" dirty="0" smtClean="0"/>
              <a:t>Common aperture of 40mm all arcs</a:t>
            </a:r>
          </a:p>
          <a:p>
            <a:endParaRPr lang="en-US" dirty="0"/>
          </a:p>
          <a:p>
            <a:r>
              <a:rPr lang="en-US" dirty="0" smtClean="0"/>
              <a:t>Two lengths: 100 and 150mm</a:t>
            </a:r>
          </a:p>
          <a:p>
            <a:endParaRPr lang="en-US" dirty="0"/>
          </a:p>
          <a:p>
            <a:r>
              <a:rPr lang="en-US" dirty="0" smtClean="0"/>
              <a:t>DC operated </a:t>
            </a:r>
            <a:endParaRPr lang="en-US" dirty="0"/>
          </a:p>
        </p:txBody>
      </p:sp>
      <p:sp>
        <p:nvSpPr>
          <p:cNvPr id="9" name="TextBox 8"/>
          <p:cNvSpPr txBox="1"/>
          <p:nvPr/>
        </p:nvSpPr>
        <p:spPr>
          <a:xfrm>
            <a:off x="3124583" y="3391361"/>
            <a:ext cx="956625" cy="369332"/>
          </a:xfrm>
          <a:prstGeom prst="rect">
            <a:avLst/>
          </a:prstGeom>
          <a:noFill/>
        </p:spPr>
        <p:txBody>
          <a:bodyPr wrap="none" rtlCol="0">
            <a:spAutoFit/>
          </a:bodyPr>
          <a:lstStyle/>
          <a:p>
            <a:r>
              <a:rPr lang="en-US" dirty="0" smtClean="0">
                <a:solidFill>
                  <a:srgbClr val="000090"/>
                </a:solidFill>
              </a:rPr>
              <a:t>380 mm</a:t>
            </a:r>
            <a:endParaRPr lang="en-US" dirty="0">
              <a:solidFill>
                <a:srgbClr val="000090"/>
              </a:solidFill>
            </a:endParaRPr>
          </a:p>
        </p:txBody>
      </p:sp>
      <p:sp>
        <p:nvSpPr>
          <p:cNvPr id="10" name="TextBox 9"/>
          <p:cNvSpPr txBox="1"/>
          <p:nvPr/>
        </p:nvSpPr>
        <p:spPr>
          <a:xfrm rot="5400000">
            <a:off x="7522496" y="1872606"/>
            <a:ext cx="1008810" cy="369332"/>
          </a:xfrm>
          <a:prstGeom prst="rect">
            <a:avLst/>
          </a:prstGeom>
          <a:noFill/>
        </p:spPr>
        <p:txBody>
          <a:bodyPr wrap="none" rtlCol="0">
            <a:spAutoFit/>
          </a:bodyPr>
          <a:lstStyle/>
          <a:p>
            <a:r>
              <a:rPr lang="en-US" dirty="0" smtClean="0">
                <a:solidFill>
                  <a:srgbClr val="000090"/>
                </a:solidFill>
              </a:rPr>
              <a:t> 220 mm</a:t>
            </a:r>
            <a:endParaRPr lang="en-US" dirty="0">
              <a:solidFill>
                <a:srgbClr val="000090"/>
              </a:solidFill>
            </a:endParaRPr>
          </a:p>
        </p:txBody>
      </p:sp>
      <p:sp>
        <p:nvSpPr>
          <p:cNvPr id="11" name="TextBox 10"/>
          <p:cNvSpPr txBox="1"/>
          <p:nvPr/>
        </p:nvSpPr>
        <p:spPr>
          <a:xfrm rot="16200000">
            <a:off x="-86816" y="4280372"/>
            <a:ext cx="1008810" cy="369332"/>
          </a:xfrm>
          <a:prstGeom prst="rect">
            <a:avLst/>
          </a:prstGeom>
          <a:noFill/>
        </p:spPr>
        <p:txBody>
          <a:bodyPr wrap="none" rtlCol="0">
            <a:spAutoFit/>
          </a:bodyPr>
          <a:lstStyle/>
          <a:p>
            <a:r>
              <a:rPr lang="en-US" dirty="0" smtClean="0">
                <a:solidFill>
                  <a:srgbClr val="000090"/>
                </a:solidFill>
              </a:rPr>
              <a:t> 250 mm</a:t>
            </a:r>
            <a:endParaRPr lang="en-US" dirty="0">
              <a:solidFill>
                <a:srgbClr val="000090"/>
              </a:solidFill>
            </a:endParaRPr>
          </a:p>
        </p:txBody>
      </p:sp>
      <p:sp>
        <p:nvSpPr>
          <p:cNvPr id="12" name="TextBox 11"/>
          <p:cNvSpPr txBox="1"/>
          <p:nvPr/>
        </p:nvSpPr>
        <p:spPr>
          <a:xfrm>
            <a:off x="2255715" y="6483250"/>
            <a:ext cx="4855591" cy="307777"/>
          </a:xfrm>
          <a:prstGeom prst="rect">
            <a:avLst/>
          </a:prstGeom>
          <a:noFill/>
        </p:spPr>
        <p:txBody>
          <a:bodyPr wrap="none" rtlCol="0">
            <a:spAutoFit/>
          </a:bodyPr>
          <a:lstStyle/>
          <a:p>
            <a:r>
              <a:rPr lang="en-US" sz="1400" dirty="0" smtClean="0"/>
              <a:t>P </a:t>
            </a:r>
            <a:r>
              <a:rPr lang="en-US" sz="1400" dirty="0" err="1" smtClean="0"/>
              <a:t>Thonet</a:t>
            </a:r>
            <a:r>
              <a:rPr lang="en-US" sz="1400" dirty="0" smtClean="0"/>
              <a:t>, A Milanese (CERN), C </a:t>
            </a:r>
            <a:r>
              <a:rPr lang="en-US" sz="1400" dirty="0" err="1" smtClean="0"/>
              <a:t>Vallerand</a:t>
            </a:r>
            <a:r>
              <a:rPr lang="en-US" sz="1400" dirty="0" smtClean="0"/>
              <a:t> (LAL), Y </a:t>
            </a:r>
            <a:r>
              <a:rPr lang="en-US" sz="1400" dirty="0" err="1" smtClean="0"/>
              <a:t>Pupkov</a:t>
            </a:r>
            <a:r>
              <a:rPr lang="en-US" sz="1400" dirty="0" smtClean="0"/>
              <a:t> (BINP) </a:t>
            </a:r>
            <a:endParaRPr lang="en-US" sz="1400" dirty="0"/>
          </a:p>
        </p:txBody>
      </p:sp>
    </p:spTree>
    <p:extLst>
      <p:ext uri="{BB962C8B-B14F-4D97-AF65-F5344CB8AC3E}">
        <p14:creationId xmlns:p14="http://schemas.microsoft.com/office/powerpoint/2010/main" val="354187850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1040"/>
          </a:xfrm>
        </p:spPr>
        <p:txBody>
          <a:bodyPr>
            <a:normAutofit fontScale="90000"/>
          </a:bodyPr>
          <a:lstStyle/>
          <a:p>
            <a:r>
              <a:rPr lang="en-US" dirty="0" smtClean="0"/>
              <a:t>Cavity Fabrication</a:t>
            </a:r>
            <a:endParaRPr lang="en-US" dirty="0"/>
          </a:p>
        </p:txBody>
      </p:sp>
      <p:sp>
        <p:nvSpPr>
          <p:cNvPr id="3" name="Content Placeholder 2"/>
          <p:cNvSpPr>
            <a:spLocks noGrp="1"/>
          </p:cNvSpPr>
          <p:nvPr>
            <p:ph idx="1"/>
          </p:nvPr>
        </p:nvSpPr>
        <p:spPr>
          <a:xfrm>
            <a:off x="0" y="838386"/>
            <a:ext cx="9144000" cy="483098"/>
          </a:xfrm>
        </p:spPr>
        <p:txBody>
          <a:bodyPr>
            <a:normAutofit/>
          </a:bodyPr>
          <a:lstStyle/>
          <a:p>
            <a:pPr marL="457200">
              <a:lnSpc>
                <a:spcPts val="2600"/>
              </a:lnSpc>
            </a:pPr>
            <a:r>
              <a:rPr lang="en-US" sz="2600" dirty="0"/>
              <a:t>We developed all tooling for cavity </a:t>
            </a:r>
            <a:r>
              <a:rPr lang="en-US" sz="2600" dirty="0" smtClean="0"/>
              <a:t>fabrication</a:t>
            </a:r>
            <a:endParaRPr lang="en-US" sz="2600" dirty="0"/>
          </a:p>
        </p:txBody>
      </p:sp>
      <p:sp>
        <p:nvSpPr>
          <p:cNvPr id="8" name="Slide Number Placeholder 7"/>
          <p:cNvSpPr>
            <a:spLocks noGrp="1"/>
          </p:cNvSpPr>
          <p:nvPr>
            <p:ph type="sldNum" sz="quarter" idx="12"/>
          </p:nvPr>
        </p:nvSpPr>
        <p:spPr/>
        <p:txBody>
          <a:bodyPr/>
          <a:lstStyle/>
          <a:p>
            <a:fld id="{B58F48A6-A3E1-4848-9AC3-B43F560BE4FE}" type="slidenum">
              <a:rPr lang="en-US" smtClean="0"/>
              <a:pPr/>
              <a:t>31</a:t>
            </a:fld>
            <a:endParaRPr lang="en-US" dirty="0"/>
          </a:p>
        </p:txBody>
      </p:sp>
      <p:sp>
        <p:nvSpPr>
          <p:cNvPr id="4" name="TextBox 3"/>
          <p:cNvSpPr txBox="1"/>
          <p:nvPr/>
        </p:nvSpPr>
        <p:spPr>
          <a:xfrm>
            <a:off x="2848425" y="3388638"/>
            <a:ext cx="1600106" cy="276999"/>
          </a:xfrm>
          <a:prstGeom prst="rect">
            <a:avLst/>
          </a:prstGeom>
          <a:noFill/>
        </p:spPr>
        <p:txBody>
          <a:bodyPr wrap="square" rtlCol="0">
            <a:spAutoFit/>
          </a:bodyPr>
          <a:lstStyle/>
          <a:p>
            <a:r>
              <a:rPr lang="en-US" sz="1200" dirty="0">
                <a:latin typeface="+mj-lt"/>
              </a:rPr>
              <a:t>M</a:t>
            </a:r>
            <a:r>
              <a:rPr lang="en-US" sz="1200" dirty="0" smtClean="0">
                <a:latin typeface="+mj-lt"/>
              </a:rPr>
              <a:t>ale die</a:t>
            </a:r>
            <a:endParaRPr lang="en-US" sz="1200" dirty="0">
              <a:latin typeface="+mj-lt"/>
            </a:endParaRPr>
          </a:p>
        </p:txBody>
      </p:sp>
      <p:sp>
        <p:nvSpPr>
          <p:cNvPr id="16" name="TextBox 15"/>
          <p:cNvSpPr txBox="1"/>
          <p:nvPr/>
        </p:nvSpPr>
        <p:spPr>
          <a:xfrm>
            <a:off x="4572795" y="3400331"/>
            <a:ext cx="1500924" cy="276999"/>
          </a:xfrm>
          <a:prstGeom prst="rect">
            <a:avLst/>
          </a:prstGeom>
          <a:noFill/>
        </p:spPr>
        <p:txBody>
          <a:bodyPr wrap="none" rtlCol="0">
            <a:spAutoFit/>
          </a:bodyPr>
          <a:lstStyle/>
          <a:p>
            <a:r>
              <a:rPr lang="en-US" sz="1200" dirty="0">
                <a:latin typeface="+mj-lt"/>
              </a:rPr>
              <a:t>B</a:t>
            </a:r>
            <a:r>
              <a:rPr lang="en-US" sz="1200" dirty="0" smtClean="0">
                <a:latin typeface="+mj-lt"/>
              </a:rPr>
              <a:t>eam tube rolling die</a:t>
            </a:r>
            <a:endParaRPr lang="en-US" sz="1200" dirty="0">
              <a:latin typeface="+mj-lt"/>
            </a:endParaRPr>
          </a:p>
        </p:txBody>
      </p:sp>
      <p:sp>
        <p:nvSpPr>
          <p:cNvPr id="18" name="TextBox 17"/>
          <p:cNvSpPr txBox="1"/>
          <p:nvPr/>
        </p:nvSpPr>
        <p:spPr>
          <a:xfrm>
            <a:off x="234097" y="3413228"/>
            <a:ext cx="2614328" cy="276999"/>
          </a:xfrm>
          <a:prstGeom prst="rect">
            <a:avLst/>
          </a:prstGeom>
          <a:noFill/>
        </p:spPr>
        <p:txBody>
          <a:bodyPr wrap="square" rtlCol="0">
            <a:spAutoFit/>
          </a:bodyPr>
          <a:lstStyle/>
          <a:p>
            <a:r>
              <a:rPr lang="en-US" sz="1200" dirty="0" smtClean="0">
                <a:latin typeface="+mj-lt"/>
              </a:rPr>
              <a:t>Fixture for female die with blank holder </a:t>
            </a:r>
            <a:endParaRPr lang="en-US" sz="1200" dirty="0">
              <a:latin typeface="+mj-lt"/>
            </a:endParaRPr>
          </a:p>
        </p:txBody>
      </p:sp>
      <p:grpSp>
        <p:nvGrpSpPr>
          <p:cNvPr id="5" name="Group 4"/>
          <p:cNvGrpSpPr/>
          <p:nvPr/>
        </p:nvGrpSpPr>
        <p:grpSpPr>
          <a:xfrm>
            <a:off x="308726" y="1336153"/>
            <a:ext cx="8337376" cy="2101662"/>
            <a:chOff x="308726" y="1336153"/>
            <a:chExt cx="8337376" cy="2101662"/>
          </a:xfrm>
        </p:grpSpPr>
        <p:pic>
          <p:nvPicPr>
            <p:cNvPr id="10"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9945" y="2079844"/>
              <a:ext cx="2562308" cy="135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14651" y="2079844"/>
              <a:ext cx="1618605" cy="135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8726" y="2092462"/>
              <a:ext cx="2548102" cy="1345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D:\projects\LHeC_CERN\Photos\2017-07-18_NbTi_6.5InchOD_0.5InchThick_Flanges_for_5cellCavity\RF_Trimming_Fixture\RF_measurement_802_endcell.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43887" y="1336153"/>
              <a:ext cx="1302215" cy="210166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7263685" y="3413228"/>
            <a:ext cx="1543628" cy="461665"/>
          </a:xfrm>
          <a:prstGeom prst="rect">
            <a:avLst/>
          </a:prstGeom>
          <a:noFill/>
        </p:spPr>
        <p:txBody>
          <a:bodyPr wrap="none" rtlCol="0">
            <a:spAutoFit/>
          </a:bodyPr>
          <a:lstStyle/>
          <a:p>
            <a:r>
              <a:rPr lang="en-US" sz="1200" dirty="0" smtClean="0">
                <a:latin typeface="+mj-lt"/>
              </a:rPr>
              <a:t>RF half cell/dumbbell</a:t>
            </a:r>
            <a:br>
              <a:rPr lang="en-US" sz="1200" dirty="0" smtClean="0">
                <a:latin typeface="+mj-lt"/>
              </a:rPr>
            </a:br>
            <a:r>
              <a:rPr lang="en-US" sz="1200" dirty="0" smtClean="0">
                <a:latin typeface="+mj-lt"/>
              </a:rPr>
              <a:t>measurements fixture</a:t>
            </a:r>
            <a:endParaRPr lang="en-US" sz="1200" dirty="0">
              <a:latin typeface="+mj-lt"/>
            </a:endParaRPr>
          </a:p>
        </p:txBody>
      </p:sp>
      <p:sp>
        <p:nvSpPr>
          <p:cNvPr id="21" name="TextBox 20"/>
          <p:cNvSpPr txBox="1"/>
          <p:nvPr/>
        </p:nvSpPr>
        <p:spPr>
          <a:xfrm>
            <a:off x="228607" y="5459191"/>
            <a:ext cx="5636388" cy="461665"/>
          </a:xfrm>
          <a:prstGeom prst="rect">
            <a:avLst/>
          </a:prstGeom>
          <a:noFill/>
        </p:spPr>
        <p:txBody>
          <a:bodyPr wrap="square" rtlCol="0">
            <a:spAutoFit/>
          </a:bodyPr>
          <a:lstStyle/>
          <a:p>
            <a:pPr algn="just"/>
            <a:r>
              <a:rPr lang="en-US" sz="1200" dirty="0" smtClean="0">
                <a:latin typeface="+mj-lt"/>
              </a:rPr>
              <a:t>Five-cell cavity in EBW machine prepared for subsequent dumbbell and endgroup welding with both outside and inside welds in tilted position</a:t>
            </a:r>
            <a:endParaRPr lang="en-US" sz="1200" dirty="0">
              <a:latin typeface="+mj-lt"/>
            </a:endParaRPr>
          </a:p>
        </p:txBody>
      </p:sp>
      <p:grpSp>
        <p:nvGrpSpPr>
          <p:cNvPr id="6" name="Group 5"/>
          <p:cNvGrpSpPr/>
          <p:nvPr/>
        </p:nvGrpSpPr>
        <p:grpSpPr>
          <a:xfrm>
            <a:off x="300323" y="3880676"/>
            <a:ext cx="8530042" cy="1572660"/>
            <a:chOff x="300323" y="3880676"/>
            <a:chExt cx="8530042" cy="1572660"/>
          </a:xfrm>
        </p:grpSpPr>
        <p:pic>
          <p:nvPicPr>
            <p:cNvPr id="2054"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57047" y="3880676"/>
              <a:ext cx="2353982" cy="1572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323" y="3880676"/>
              <a:ext cx="2981535" cy="1572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53109" y="3880676"/>
              <a:ext cx="2777256" cy="1553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8" name="TextBox 27"/>
          <p:cNvSpPr txBox="1"/>
          <p:nvPr/>
        </p:nvSpPr>
        <p:spPr>
          <a:xfrm>
            <a:off x="5983953" y="5459191"/>
            <a:ext cx="2818194" cy="276999"/>
          </a:xfrm>
          <a:prstGeom prst="rect">
            <a:avLst/>
          </a:prstGeom>
          <a:noFill/>
        </p:spPr>
        <p:txBody>
          <a:bodyPr wrap="square" rtlCol="0">
            <a:spAutoFit/>
          </a:bodyPr>
          <a:lstStyle/>
          <a:p>
            <a:r>
              <a:rPr lang="en-US" sz="1200" dirty="0" smtClean="0">
                <a:latin typeface="+mj-lt"/>
              </a:rPr>
              <a:t>Five-cell cavity on tuning bench</a:t>
            </a:r>
            <a:endParaRPr lang="en-US" sz="1200" dirty="0">
              <a:latin typeface="+mj-lt"/>
            </a:endParaRPr>
          </a:p>
        </p:txBody>
      </p:sp>
      <p:pic>
        <p:nvPicPr>
          <p:cNvPr id="2057" name="Picture 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61028" y="2573004"/>
            <a:ext cx="860123" cy="81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96992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7247"/>
            <a:ext cx="7772400" cy="849842"/>
          </a:xfrm>
        </p:spPr>
        <p:txBody>
          <a:bodyPr/>
          <a:lstStyle/>
          <a:p>
            <a:r>
              <a:rPr lang="en-US" dirty="0" smtClean="0"/>
              <a:t>1</a:t>
            </a:r>
            <a:r>
              <a:rPr lang="en-US" baseline="30000" dirty="0" smtClean="0"/>
              <a:t>st</a:t>
            </a:r>
            <a:r>
              <a:rPr lang="en-US" dirty="0" smtClean="0"/>
              <a:t> 802 MHz Cavity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280" y="1270001"/>
            <a:ext cx="84582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67837" y="6077067"/>
            <a:ext cx="7990363" cy="369332"/>
          </a:xfrm>
          <a:prstGeom prst="rect">
            <a:avLst/>
          </a:prstGeom>
          <a:noFill/>
        </p:spPr>
        <p:txBody>
          <a:bodyPr wrap="none" rtlCol="0">
            <a:spAutoFit/>
          </a:bodyPr>
          <a:lstStyle/>
          <a:p>
            <a:r>
              <a:rPr lang="en-US" dirty="0" smtClean="0"/>
              <a:t>Tests ongoing. CERN-</a:t>
            </a:r>
            <a:r>
              <a:rPr lang="en-US" dirty="0" err="1" smtClean="0"/>
              <a:t>Jlab</a:t>
            </a:r>
            <a:r>
              <a:rPr lang="en-US" dirty="0" smtClean="0"/>
              <a:t> design, produced at Jefferson Laboratory </a:t>
            </a:r>
            <a:r>
              <a:rPr lang="en-US" b="1" dirty="0" smtClean="0"/>
              <a:t>November 2017</a:t>
            </a:r>
            <a:endParaRPr lang="en-US" b="1" dirty="0"/>
          </a:p>
        </p:txBody>
      </p:sp>
      <p:sp>
        <p:nvSpPr>
          <p:cNvPr id="5" name="TextBox 4"/>
          <p:cNvSpPr txBox="1"/>
          <p:nvPr/>
        </p:nvSpPr>
        <p:spPr>
          <a:xfrm>
            <a:off x="305411" y="6490703"/>
            <a:ext cx="8812216" cy="369332"/>
          </a:xfrm>
          <a:prstGeom prst="rect">
            <a:avLst/>
          </a:prstGeom>
          <a:noFill/>
        </p:spPr>
        <p:txBody>
          <a:bodyPr wrap="none" rtlCol="0">
            <a:spAutoFit/>
          </a:bodyPr>
          <a:lstStyle/>
          <a:p>
            <a:r>
              <a:rPr lang="en-US" dirty="0" smtClean="0"/>
              <a:t>Goal: 16 MV/m, Q</a:t>
            </a:r>
            <a:r>
              <a:rPr lang="en-US" baseline="-25000" dirty="0" smtClean="0"/>
              <a:t>0</a:t>
            </a:r>
            <a:r>
              <a:rPr lang="en-US" dirty="0" smtClean="0"/>
              <a:t> &gt; 10</a:t>
            </a:r>
            <a:r>
              <a:rPr lang="en-US" baseline="30000" dirty="0" smtClean="0"/>
              <a:t>10 </a:t>
            </a:r>
            <a:r>
              <a:rPr lang="en-US" dirty="0" smtClean="0"/>
              <a:t>operated in CW in the </a:t>
            </a:r>
            <a:r>
              <a:rPr lang="en-US" dirty="0" err="1" smtClean="0"/>
              <a:t>PERLE+LHeC</a:t>
            </a:r>
            <a:r>
              <a:rPr lang="en-US" dirty="0" smtClean="0"/>
              <a:t> ERLs, prototype also for FCC-</a:t>
            </a:r>
            <a:r>
              <a:rPr lang="en-US" dirty="0" err="1" smtClean="0"/>
              <a:t>ee</a:t>
            </a:r>
            <a:endParaRPr lang="en-US" baseline="30000" dirty="0"/>
          </a:p>
        </p:txBody>
      </p:sp>
    </p:spTree>
    <p:extLst>
      <p:ext uri="{BB962C8B-B14F-4D97-AF65-F5344CB8AC3E}">
        <p14:creationId xmlns:p14="http://schemas.microsoft.com/office/powerpoint/2010/main" val="1444699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Initial 2K Test of 802 MHz </a:t>
            </a:r>
            <a:r>
              <a:rPr lang="en-US" sz="3200" dirty="0" err="1" smtClean="0"/>
              <a:t>Nb</a:t>
            </a:r>
            <a:r>
              <a:rPr lang="en-US" sz="3200" dirty="0" smtClean="0"/>
              <a:t> Cavity. </a:t>
            </a:r>
            <a:r>
              <a:rPr lang="en-US" sz="1800" b="1" dirty="0" smtClean="0"/>
              <a:t>December 17</a:t>
            </a:r>
            <a:endParaRPr lang="en-US" sz="1800" b="1" dirty="0"/>
          </a:p>
        </p:txBody>
      </p:sp>
      <p:pic>
        <p:nvPicPr>
          <p:cNvPr id="3" name="Picture 3" descr="D:\reports\AAA_Eigene\Talks\2018_01_15_16_3rd_PERLE_Collaboration_Meeting_Daresbury\figures\CRN5_1st_Te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812" y="1399305"/>
            <a:ext cx="5256643" cy="39850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4590" y="5735358"/>
            <a:ext cx="7251993" cy="923330"/>
          </a:xfrm>
          <a:prstGeom prst="rect">
            <a:avLst/>
          </a:prstGeom>
          <a:noFill/>
        </p:spPr>
        <p:txBody>
          <a:bodyPr wrap="none" rtlCol="0">
            <a:spAutoFit/>
          </a:bodyPr>
          <a:lstStyle/>
          <a:p>
            <a:r>
              <a:rPr lang="en-US" dirty="0" smtClean="0"/>
              <a:t>High quality, CW: operation point at about 18 MV/m. Quench at 31 MV/m</a:t>
            </a:r>
          </a:p>
          <a:p>
            <a:r>
              <a:rPr lang="en-US" dirty="0" err="1" smtClean="0"/>
              <a:t>Rerinsing</a:t>
            </a:r>
            <a:r>
              <a:rPr lang="en-US" dirty="0" smtClean="0"/>
              <a:t> for field emission suppression,  observed at higher gradients. </a:t>
            </a:r>
          </a:p>
          <a:p>
            <a:r>
              <a:rPr lang="en-US" dirty="0" smtClean="0"/>
              <a:t>Next: HOM adapter and </a:t>
            </a:r>
            <a:r>
              <a:rPr lang="en-US" dirty="0" err="1" smtClean="0"/>
              <a:t>cryomodule</a:t>
            </a:r>
            <a:r>
              <a:rPr lang="en-US" dirty="0" smtClean="0"/>
              <a:t> design </a:t>
            </a:r>
            <a:r>
              <a:rPr lang="mr-IN" dirty="0" smtClean="0"/>
              <a:t>–</a:t>
            </a:r>
            <a:r>
              <a:rPr lang="en-US" dirty="0" smtClean="0"/>
              <a:t> cavity production to proceed.</a:t>
            </a:r>
            <a:endParaRPr lang="en-US" dirty="0"/>
          </a:p>
        </p:txBody>
      </p:sp>
    </p:spTree>
    <p:extLst>
      <p:ext uri="{BB962C8B-B14F-4D97-AF65-F5344CB8AC3E}">
        <p14:creationId xmlns:p14="http://schemas.microsoft.com/office/powerpoint/2010/main" val="363491178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5223"/>
            <a:ext cx="7772400" cy="711799"/>
          </a:xfrm>
        </p:spPr>
        <p:txBody>
          <a:bodyPr>
            <a:normAutofit/>
          </a:bodyPr>
          <a:lstStyle/>
          <a:p>
            <a:r>
              <a:rPr lang="en-US" sz="3200" dirty="0" smtClean="0">
                <a:solidFill>
                  <a:srgbClr val="0000FF"/>
                </a:solidFill>
              </a:rPr>
              <a:t>Next Step:  </a:t>
            </a:r>
            <a:r>
              <a:rPr lang="en-US" sz="3200" dirty="0" err="1" smtClean="0">
                <a:solidFill>
                  <a:srgbClr val="0000FF"/>
                </a:solidFill>
              </a:rPr>
              <a:t>Cryomodule</a:t>
            </a:r>
            <a:endParaRPr lang="en-US" sz="3200" dirty="0">
              <a:solidFill>
                <a:srgbClr val="0000FF"/>
              </a:solidFill>
            </a:endParaRPr>
          </a:p>
        </p:txBody>
      </p:sp>
      <p:pic>
        <p:nvPicPr>
          <p:cNvPr id="3" name="Picture 2"/>
          <p:cNvPicPr>
            <a:picLocks noChangeAspect="1"/>
          </p:cNvPicPr>
          <p:nvPr/>
        </p:nvPicPr>
        <p:blipFill>
          <a:blip r:embed="rId2"/>
          <a:stretch>
            <a:fillRect/>
          </a:stretch>
        </p:blipFill>
        <p:spPr>
          <a:xfrm>
            <a:off x="0" y="973097"/>
            <a:ext cx="9144000" cy="1148366"/>
          </a:xfrm>
          <a:prstGeom prst="rect">
            <a:avLst/>
          </a:prstGeom>
        </p:spPr>
      </p:pic>
      <p:pic>
        <p:nvPicPr>
          <p:cNvPr id="4" name="Picture 3"/>
          <p:cNvPicPr>
            <a:picLocks noChangeAspect="1"/>
          </p:cNvPicPr>
          <p:nvPr/>
        </p:nvPicPr>
        <p:blipFill>
          <a:blip r:embed="rId3"/>
          <a:stretch>
            <a:fillRect/>
          </a:stretch>
        </p:blipFill>
        <p:spPr>
          <a:xfrm>
            <a:off x="0" y="2271864"/>
            <a:ext cx="9144000" cy="2629031"/>
          </a:xfrm>
          <a:prstGeom prst="rect">
            <a:avLst/>
          </a:prstGeom>
        </p:spPr>
      </p:pic>
      <p:pic>
        <p:nvPicPr>
          <p:cNvPr id="5" name="Picture 4"/>
          <p:cNvPicPr>
            <a:picLocks noChangeAspect="1"/>
          </p:cNvPicPr>
          <p:nvPr/>
        </p:nvPicPr>
        <p:blipFill>
          <a:blip r:embed="rId4"/>
          <a:stretch>
            <a:fillRect/>
          </a:stretch>
        </p:blipFill>
        <p:spPr>
          <a:xfrm>
            <a:off x="3208128" y="5074171"/>
            <a:ext cx="5935872" cy="1742711"/>
          </a:xfrm>
          <a:prstGeom prst="rect">
            <a:avLst/>
          </a:prstGeom>
        </p:spPr>
      </p:pic>
      <p:pic>
        <p:nvPicPr>
          <p:cNvPr id="6" name="Picture 5"/>
          <p:cNvPicPr>
            <a:picLocks noChangeAspect="1"/>
          </p:cNvPicPr>
          <p:nvPr/>
        </p:nvPicPr>
        <p:blipFill>
          <a:blip r:embed="rId5"/>
          <a:stretch>
            <a:fillRect/>
          </a:stretch>
        </p:blipFill>
        <p:spPr>
          <a:xfrm>
            <a:off x="347814" y="6009300"/>
            <a:ext cx="2632504" cy="708751"/>
          </a:xfrm>
          <a:prstGeom prst="rect">
            <a:avLst/>
          </a:prstGeom>
        </p:spPr>
      </p:pic>
      <p:sp>
        <p:nvSpPr>
          <p:cNvPr id="7" name="TextBox 6"/>
          <p:cNvSpPr txBox="1"/>
          <p:nvPr/>
        </p:nvSpPr>
        <p:spPr>
          <a:xfrm>
            <a:off x="467852" y="5564944"/>
            <a:ext cx="2606490" cy="369332"/>
          </a:xfrm>
          <a:prstGeom prst="rect">
            <a:avLst/>
          </a:prstGeom>
          <a:noFill/>
        </p:spPr>
        <p:txBody>
          <a:bodyPr wrap="none" rtlCol="0">
            <a:spAutoFit/>
          </a:bodyPr>
          <a:lstStyle/>
          <a:p>
            <a:r>
              <a:rPr lang="en-US" dirty="0" smtClean="0"/>
              <a:t>SNS 805 MHz </a:t>
            </a:r>
            <a:r>
              <a:rPr lang="en-US" dirty="0" err="1" smtClean="0"/>
              <a:t>cryomodule</a:t>
            </a:r>
            <a:r>
              <a:rPr lang="en-US" dirty="0" smtClean="0"/>
              <a:t> </a:t>
            </a:r>
            <a:endParaRPr lang="en-US" dirty="0"/>
          </a:p>
        </p:txBody>
      </p:sp>
      <p:sp>
        <p:nvSpPr>
          <p:cNvPr id="8" name="TextBox 7"/>
          <p:cNvSpPr txBox="1"/>
          <p:nvPr/>
        </p:nvSpPr>
        <p:spPr>
          <a:xfrm>
            <a:off x="2936584" y="5295883"/>
            <a:ext cx="555598" cy="369332"/>
          </a:xfrm>
          <a:prstGeom prst="rect">
            <a:avLst/>
          </a:prstGeom>
          <a:noFill/>
        </p:spPr>
        <p:txBody>
          <a:bodyPr wrap="none" rtlCol="0">
            <a:spAutoFit/>
          </a:bodyPr>
          <a:lstStyle/>
          <a:p>
            <a:r>
              <a:rPr lang="en-US" b="1" dirty="0" err="1" smtClean="0">
                <a:solidFill>
                  <a:srgbClr val="0000FF"/>
                </a:solidFill>
              </a:rPr>
              <a:t>Jlab</a:t>
            </a:r>
            <a:endParaRPr lang="en-US" b="1" dirty="0">
              <a:solidFill>
                <a:srgbClr val="0000FF"/>
              </a:solidFill>
            </a:endParaRPr>
          </a:p>
        </p:txBody>
      </p:sp>
      <p:sp>
        <p:nvSpPr>
          <p:cNvPr id="9" name="TextBox 8"/>
          <p:cNvSpPr txBox="1"/>
          <p:nvPr/>
        </p:nvSpPr>
        <p:spPr>
          <a:xfrm>
            <a:off x="66836" y="4907051"/>
            <a:ext cx="8709009" cy="369332"/>
          </a:xfrm>
          <a:prstGeom prst="rect">
            <a:avLst/>
          </a:prstGeom>
          <a:noFill/>
        </p:spPr>
        <p:txBody>
          <a:bodyPr wrap="none" rtlCol="0">
            <a:spAutoFit/>
          </a:bodyPr>
          <a:lstStyle/>
          <a:p>
            <a:r>
              <a:rPr lang="en-US" dirty="0" smtClean="0"/>
              <a:t>Plan for production of PERLE </a:t>
            </a:r>
            <a:r>
              <a:rPr lang="en-US" dirty="0" err="1" smtClean="0"/>
              <a:t>cryomodules</a:t>
            </a:r>
            <a:r>
              <a:rPr lang="en-US" dirty="0" smtClean="0"/>
              <a:t> (2) by IPN </a:t>
            </a:r>
            <a:r>
              <a:rPr lang="en-US" dirty="0" err="1" smtClean="0"/>
              <a:t>Orsay</a:t>
            </a:r>
            <a:r>
              <a:rPr lang="en-US" dirty="0" smtClean="0"/>
              <a:t> in collaboration with </a:t>
            </a:r>
            <a:r>
              <a:rPr lang="en-US" dirty="0" err="1" smtClean="0"/>
              <a:t>Jlab+CERN</a:t>
            </a:r>
            <a:endParaRPr lang="en-US" dirty="0"/>
          </a:p>
        </p:txBody>
      </p:sp>
      <p:pic>
        <p:nvPicPr>
          <p:cNvPr id="10" name="Picture 9"/>
          <p:cNvPicPr>
            <a:picLocks noChangeAspect="1"/>
          </p:cNvPicPr>
          <p:nvPr/>
        </p:nvPicPr>
        <p:blipFill>
          <a:blip r:embed="rId6"/>
          <a:stretch>
            <a:fillRect/>
          </a:stretch>
        </p:blipFill>
        <p:spPr>
          <a:xfrm>
            <a:off x="3759524" y="2458379"/>
            <a:ext cx="743707" cy="462621"/>
          </a:xfrm>
          <a:prstGeom prst="rect">
            <a:avLst/>
          </a:prstGeom>
        </p:spPr>
      </p:pic>
    </p:spTree>
    <p:extLst>
      <p:ext uri="{BB962C8B-B14F-4D97-AF65-F5344CB8AC3E}">
        <p14:creationId xmlns:p14="http://schemas.microsoft.com/office/powerpoint/2010/main" val="21067338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5767"/>
            <a:ext cx="7772400" cy="711799"/>
          </a:xfrm>
        </p:spPr>
        <p:txBody>
          <a:bodyPr>
            <a:normAutofit/>
          </a:bodyPr>
          <a:lstStyle/>
          <a:p>
            <a:r>
              <a:rPr lang="en-US" sz="3200" dirty="0" smtClean="0"/>
              <a:t>title</a:t>
            </a:r>
            <a:endParaRPr lang="en-US" sz="3200" dirty="0"/>
          </a:p>
        </p:txBody>
      </p:sp>
      <p:pic>
        <p:nvPicPr>
          <p:cNvPr id="3" name="Picture 2"/>
          <p:cNvPicPr>
            <a:picLocks noChangeAspect="1"/>
          </p:cNvPicPr>
          <p:nvPr/>
        </p:nvPicPr>
        <p:blipFill>
          <a:blip r:embed="rId2"/>
          <a:stretch>
            <a:fillRect/>
          </a:stretch>
        </p:blipFill>
        <p:spPr>
          <a:xfrm>
            <a:off x="83813" y="322615"/>
            <a:ext cx="8918820" cy="6111331"/>
          </a:xfrm>
          <a:prstGeom prst="rect">
            <a:avLst/>
          </a:prstGeom>
        </p:spPr>
      </p:pic>
    </p:spTree>
    <p:extLst>
      <p:ext uri="{BB962C8B-B14F-4D97-AF65-F5344CB8AC3E}">
        <p14:creationId xmlns:p14="http://schemas.microsoft.com/office/powerpoint/2010/main" val="22548087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5767"/>
            <a:ext cx="7772400" cy="711799"/>
          </a:xfrm>
        </p:spPr>
        <p:txBody>
          <a:bodyPr>
            <a:normAutofit/>
          </a:bodyPr>
          <a:lstStyle/>
          <a:p>
            <a:r>
              <a:rPr lang="en-US" sz="3200" dirty="0" smtClean="0"/>
              <a:t>title</a:t>
            </a:r>
            <a:endParaRPr lang="en-US" sz="3200" dirty="0"/>
          </a:p>
        </p:txBody>
      </p:sp>
      <p:pic>
        <p:nvPicPr>
          <p:cNvPr id="3" name="Picture 2" descr="IMG_29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37239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Outline</a:t>
            </a:r>
            <a:endParaRPr lang="en-US" sz="3200" dirty="0"/>
          </a:p>
        </p:txBody>
      </p:sp>
      <p:sp>
        <p:nvSpPr>
          <p:cNvPr id="3" name="TextBox 2"/>
          <p:cNvSpPr txBox="1"/>
          <p:nvPr/>
        </p:nvSpPr>
        <p:spPr>
          <a:xfrm>
            <a:off x="1023106" y="1781757"/>
            <a:ext cx="7441460" cy="4154983"/>
          </a:xfrm>
          <a:prstGeom prst="rect">
            <a:avLst/>
          </a:prstGeom>
          <a:noFill/>
        </p:spPr>
        <p:txBody>
          <a:bodyPr wrap="none" rtlCol="0">
            <a:spAutoFit/>
          </a:bodyPr>
          <a:lstStyle/>
          <a:p>
            <a:r>
              <a:rPr lang="en-US" sz="2400" dirty="0" smtClean="0">
                <a:solidFill>
                  <a:srgbClr val="000090"/>
                </a:solidFill>
              </a:rPr>
              <a:t>0. Bits of Information</a:t>
            </a:r>
          </a:p>
          <a:p>
            <a:endParaRPr lang="en-US" sz="2400" dirty="0" smtClean="0">
              <a:solidFill>
                <a:srgbClr val="000090"/>
              </a:solidFill>
            </a:endParaRPr>
          </a:p>
          <a:p>
            <a:r>
              <a:rPr lang="en-US" sz="2400" dirty="0" smtClean="0">
                <a:solidFill>
                  <a:srgbClr val="000090"/>
                </a:solidFill>
              </a:rPr>
              <a:t>1. Parameters and Configuration of  the </a:t>
            </a:r>
            <a:r>
              <a:rPr lang="en-US" sz="2400" dirty="0" err="1" smtClean="0">
                <a:solidFill>
                  <a:srgbClr val="000090"/>
                </a:solidFill>
              </a:rPr>
              <a:t>LHeC</a:t>
            </a:r>
            <a:endParaRPr lang="en-US" sz="2400" dirty="0" smtClean="0">
              <a:solidFill>
                <a:srgbClr val="000090"/>
              </a:solidFill>
            </a:endParaRPr>
          </a:p>
          <a:p>
            <a:endParaRPr lang="en-US" sz="2400" dirty="0">
              <a:solidFill>
                <a:srgbClr val="000090"/>
              </a:solidFill>
            </a:endParaRPr>
          </a:p>
          <a:p>
            <a:r>
              <a:rPr lang="en-US" sz="2400" dirty="0" smtClean="0">
                <a:solidFill>
                  <a:srgbClr val="000090"/>
                </a:solidFill>
              </a:rPr>
              <a:t>2. PERLE </a:t>
            </a:r>
            <a:r>
              <a:rPr lang="en-US" sz="2400" dirty="0" err="1" smtClean="0">
                <a:solidFill>
                  <a:srgbClr val="000090"/>
                </a:solidFill>
              </a:rPr>
              <a:t>Testfacility</a:t>
            </a:r>
            <a:r>
              <a:rPr lang="en-US" sz="2400" dirty="0" smtClean="0">
                <a:solidFill>
                  <a:srgbClr val="000090"/>
                </a:solidFill>
              </a:rPr>
              <a:t> for Energy Recovery Physics and SCRF</a:t>
            </a:r>
          </a:p>
          <a:p>
            <a:endParaRPr lang="en-US" sz="2400" dirty="0">
              <a:solidFill>
                <a:srgbClr val="000090"/>
              </a:solidFill>
            </a:endParaRPr>
          </a:p>
          <a:p>
            <a:r>
              <a:rPr lang="en-US" sz="2400" b="1" dirty="0" smtClean="0">
                <a:solidFill>
                  <a:srgbClr val="FF0000"/>
                </a:solidFill>
              </a:rPr>
              <a:t>3. Detector Development for </a:t>
            </a:r>
            <a:r>
              <a:rPr lang="en-US" sz="2400" b="1" dirty="0" err="1" smtClean="0">
                <a:solidFill>
                  <a:srgbClr val="FF0000"/>
                </a:solidFill>
              </a:rPr>
              <a:t>LHeC</a:t>
            </a:r>
            <a:r>
              <a:rPr lang="en-US" sz="2400" b="1" dirty="0" smtClean="0">
                <a:solidFill>
                  <a:srgbClr val="FF0000"/>
                </a:solidFill>
              </a:rPr>
              <a:t> and Installation Issues</a:t>
            </a:r>
          </a:p>
          <a:p>
            <a:endParaRPr lang="en-US" sz="2400" dirty="0">
              <a:solidFill>
                <a:srgbClr val="000090"/>
              </a:solidFill>
            </a:endParaRPr>
          </a:p>
          <a:p>
            <a:r>
              <a:rPr lang="en-US" sz="2400" dirty="0" smtClean="0">
                <a:solidFill>
                  <a:srgbClr val="000090"/>
                </a:solidFill>
              </a:rPr>
              <a:t>4. Selected Physics Highlights (PDFs, Higgs, BSM)</a:t>
            </a:r>
          </a:p>
          <a:p>
            <a:endParaRPr lang="en-US" sz="2400" dirty="0">
              <a:solidFill>
                <a:srgbClr val="000090"/>
              </a:solidFill>
            </a:endParaRPr>
          </a:p>
          <a:p>
            <a:r>
              <a:rPr lang="en-US" sz="2400" dirty="0" smtClean="0">
                <a:solidFill>
                  <a:srgbClr val="000090"/>
                </a:solidFill>
              </a:rPr>
              <a:t>5. Extension to the multi </a:t>
            </a:r>
            <a:r>
              <a:rPr lang="en-US" sz="2400" dirty="0" err="1" smtClean="0">
                <a:solidFill>
                  <a:srgbClr val="000090"/>
                </a:solidFill>
              </a:rPr>
              <a:t>TeV</a:t>
            </a:r>
            <a:r>
              <a:rPr lang="en-US" sz="2400" dirty="0" smtClean="0">
                <a:solidFill>
                  <a:srgbClr val="000090"/>
                </a:solidFill>
              </a:rPr>
              <a:t> range (</a:t>
            </a:r>
            <a:r>
              <a:rPr lang="en-US" sz="2400" dirty="0" err="1" smtClean="0">
                <a:solidFill>
                  <a:srgbClr val="000090"/>
                </a:solidFill>
              </a:rPr>
              <a:t>FCCeh</a:t>
            </a:r>
            <a:r>
              <a:rPr lang="en-US" sz="2400" dirty="0" smtClean="0">
                <a:solidFill>
                  <a:srgbClr val="000090"/>
                </a:solidFill>
              </a:rPr>
              <a:t> and in China) </a:t>
            </a:r>
            <a:endParaRPr lang="en-US" sz="2400" dirty="0">
              <a:solidFill>
                <a:srgbClr val="000090"/>
              </a:solidFill>
            </a:endParaRPr>
          </a:p>
        </p:txBody>
      </p:sp>
    </p:spTree>
    <p:extLst>
      <p:ext uri="{BB962C8B-B14F-4D97-AF65-F5344CB8AC3E}">
        <p14:creationId xmlns:p14="http://schemas.microsoft.com/office/powerpoint/2010/main" val="234310746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0159"/>
            <a:ext cx="7772400" cy="849842"/>
          </a:xfrm>
        </p:spPr>
        <p:txBody>
          <a:bodyPr/>
          <a:lstStyle/>
          <a:p>
            <a:r>
              <a:rPr lang="en-US" dirty="0" smtClean="0"/>
              <a:t>title</a:t>
            </a:r>
            <a:endParaRPr lang="en-US" dirty="0"/>
          </a:p>
        </p:txBody>
      </p:sp>
      <p:pic>
        <p:nvPicPr>
          <p:cNvPr id="111" name="Picture 110"/>
          <p:cNvPicPr>
            <a:picLocks noChangeAspect="1"/>
          </p:cNvPicPr>
          <p:nvPr/>
        </p:nvPicPr>
        <p:blipFill>
          <a:blip r:embed="rId2"/>
          <a:stretch>
            <a:fillRect/>
          </a:stretch>
        </p:blipFill>
        <p:spPr>
          <a:xfrm>
            <a:off x="685800" y="724406"/>
            <a:ext cx="7734403" cy="5196898"/>
          </a:xfrm>
          <a:prstGeom prst="rect">
            <a:avLst/>
          </a:prstGeom>
        </p:spPr>
      </p:pic>
      <p:sp>
        <p:nvSpPr>
          <p:cNvPr id="112" name="TextBox 111"/>
          <p:cNvSpPr txBox="1"/>
          <p:nvPr/>
        </p:nvSpPr>
        <p:spPr>
          <a:xfrm>
            <a:off x="2052509" y="221524"/>
            <a:ext cx="5113499" cy="584776"/>
          </a:xfrm>
          <a:prstGeom prst="rect">
            <a:avLst/>
          </a:prstGeom>
          <a:noFill/>
        </p:spPr>
        <p:txBody>
          <a:bodyPr wrap="none" rtlCol="0">
            <a:spAutoFit/>
          </a:bodyPr>
          <a:lstStyle/>
          <a:p>
            <a:r>
              <a:rPr lang="en-US" sz="3200" dirty="0" err="1" smtClean="0"/>
              <a:t>LHeC</a:t>
            </a:r>
            <a:r>
              <a:rPr lang="en-US" sz="3200" dirty="0" smtClean="0"/>
              <a:t> Detector for the HE LHC</a:t>
            </a:r>
            <a:endParaRPr lang="en-US" sz="3200" dirty="0"/>
          </a:p>
        </p:txBody>
      </p:sp>
      <p:sp>
        <p:nvSpPr>
          <p:cNvPr id="113" name="TextBox 112"/>
          <p:cNvSpPr txBox="1"/>
          <p:nvPr/>
        </p:nvSpPr>
        <p:spPr>
          <a:xfrm>
            <a:off x="280558" y="3086567"/>
            <a:ext cx="339606" cy="461665"/>
          </a:xfrm>
          <a:prstGeom prst="rect">
            <a:avLst/>
          </a:prstGeom>
          <a:noFill/>
        </p:spPr>
        <p:txBody>
          <a:bodyPr wrap="none" rtlCol="0">
            <a:spAutoFit/>
          </a:bodyPr>
          <a:lstStyle/>
          <a:p>
            <a:r>
              <a:rPr lang="en-US" sz="2400" dirty="0" smtClean="0">
                <a:solidFill>
                  <a:srgbClr val="FF0000"/>
                </a:solidFill>
              </a:rPr>
              <a:t>e</a:t>
            </a:r>
            <a:endParaRPr lang="en-US" sz="2400" dirty="0">
              <a:solidFill>
                <a:srgbClr val="FF0000"/>
              </a:solidFill>
            </a:endParaRPr>
          </a:p>
        </p:txBody>
      </p:sp>
      <p:sp>
        <p:nvSpPr>
          <p:cNvPr id="114" name="TextBox 113"/>
          <p:cNvSpPr txBox="1"/>
          <p:nvPr/>
        </p:nvSpPr>
        <p:spPr>
          <a:xfrm>
            <a:off x="7486473" y="5109009"/>
            <a:ext cx="1306768" cy="338554"/>
          </a:xfrm>
          <a:prstGeom prst="rect">
            <a:avLst/>
          </a:prstGeom>
          <a:noFill/>
        </p:spPr>
        <p:txBody>
          <a:bodyPr wrap="none" rtlCol="0">
            <a:spAutoFit/>
          </a:bodyPr>
          <a:lstStyle/>
          <a:p>
            <a:r>
              <a:rPr lang="en-US" sz="1600" dirty="0" err="1" smtClean="0"/>
              <a:t>P.Kostka</a:t>
            </a:r>
            <a:r>
              <a:rPr lang="en-US" sz="1600" dirty="0" smtClean="0"/>
              <a:t> et al</a:t>
            </a:r>
            <a:endParaRPr lang="en-US" sz="1600" dirty="0"/>
          </a:p>
        </p:txBody>
      </p:sp>
      <p:sp>
        <p:nvSpPr>
          <p:cNvPr id="115" name="TextBox 114"/>
          <p:cNvSpPr txBox="1"/>
          <p:nvPr/>
        </p:nvSpPr>
        <p:spPr>
          <a:xfrm>
            <a:off x="984333" y="5762282"/>
            <a:ext cx="7409112" cy="892552"/>
          </a:xfrm>
          <a:prstGeom prst="rect">
            <a:avLst/>
          </a:prstGeom>
          <a:noFill/>
        </p:spPr>
        <p:txBody>
          <a:bodyPr wrap="none" rtlCol="0">
            <a:spAutoFit/>
          </a:bodyPr>
          <a:lstStyle/>
          <a:p>
            <a:r>
              <a:rPr lang="en-US" dirty="0" smtClean="0">
                <a:solidFill>
                  <a:srgbClr val="FF0000"/>
                </a:solidFill>
              </a:rPr>
              <a:t>Length x Diameter: </a:t>
            </a:r>
            <a:r>
              <a:rPr lang="en-US" dirty="0" err="1" smtClean="0">
                <a:solidFill>
                  <a:srgbClr val="FF0000"/>
                </a:solidFill>
              </a:rPr>
              <a:t>LHeC</a:t>
            </a:r>
            <a:r>
              <a:rPr lang="en-US" dirty="0" smtClean="0">
                <a:solidFill>
                  <a:srgbClr val="FF0000"/>
                </a:solidFill>
              </a:rPr>
              <a:t> (13.3 x 9 m</a:t>
            </a:r>
            <a:r>
              <a:rPr lang="en-US" baseline="30000" dirty="0" smtClean="0">
                <a:solidFill>
                  <a:srgbClr val="FF0000"/>
                </a:solidFill>
              </a:rPr>
              <a:t>2</a:t>
            </a:r>
            <a:r>
              <a:rPr lang="en-US" dirty="0" smtClean="0">
                <a:solidFill>
                  <a:srgbClr val="FF0000"/>
                </a:solidFill>
              </a:rPr>
              <a:t>)    HE-LHC (15.6 x 10.4)  </a:t>
            </a:r>
            <a:r>
              <a:rPr lang="en-US" dirty="0" err="1" smtClean="0">
                <a:solidFill>
                  <a:srgbClr val="FF0000"/>
                </a:solidFill>
              </a:rPr>
              <a:t>FCCeh</a:t>
            </a:r>
            <a:r>
              <a:rPr lang="en-US" dirty="0" smtClean="0">
                <a:solidFill>
                  <a:srgbClr val="FF0000"/>
                </a:solidFill>
              </a:rPr>
              <a:t> (19 x 12)</a:t>
            </a:r>
          </a:p>
          <a:p>
            <a:r>
              <a:rPr lang="en-US" dirty="0" smtClean="0"/>
              <a:t>ATLAS (45 x 25)  CMS (21 x 15):  [</a:t>
            </a:r>
            <a:r>
              <a:rPr lang="en-US" dirty="0" err="1" smtClean="0"/>
              <a:t>LHeC</a:t>
            </a:r>
            <a:r>
              <a:rPr lang="en-US" dirty="0" smtClean="0"/>
              <a:t> &lt; CMS, FCC-eh </a:t>
            </a:r>
            <a:r>
              <a:rPr lang="en-US" sz="1400" dirty="0" smtClean="0"/>
              <a:t>~</a:t>
            </a:r>
            <a:r>
              <a:rPr lang="en-US" dirty="0" smtClean="0"/>
              <a:t> CMS size]</a:t>
            </a:r>
          </a:p>
          <a:p>
            <a:r>
              <a:rPr lang="en-US" sz="1600" dirty="0" smtClean="0"/>
              <a:t>If CERN decides that the HE LHC comes, the </a:t>
            </a:r>
            <a:r>
              <a:rPr lang="en-US" sz="1600" dirty="0" err="1" smtClean="0"/>
              <a:t>LHeC</a:t>
            </a:r>
            <a:r>
              <a:rPr lang="en-US" sz="1600" dirty="0" smtClean="0"/>
              <a:t> detector should anticipate that</a:t>
            </a:r>
            <a:endParaRPr lang="en-US" sz="1600" dirty="0"/>
          </a:p>
        </p:txBody>
      </p:sp>
    </p:spTree>
    <p:extLst>
      <p:ext uri="{BB962C8B-B14F-4D97-AF65-F5344CB8AC3E}">
        <p14:creationId xmlns:p14="http://schemas.microsoft.com/office/powerpoint/2010/main" val="6548017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958"/>
            <a:ext cx="7772400" cy="805772"/>
          </a:xfrm>
        </p:spPr>
        <p:txBody>
          <a:bodyPr>
            <a:normAutofit/>
          </a:bodyPr>
          <a:lstStyle/>
          <a:p>
            <a:r>
              <a:rPr lang="en-US" sz="3200" dirty="0" smtClean="0"/>
              <a:t>Concluding Work on IR (3 beams, </a:t>
            </a:r>
            <a:r>
              <a:rPr lang="en-US" sz="3200" dirty="0" err="1" smtClean="0"/>
              <a:t>cf</a:t>
            </a:r>
            <a:r>
              <a:rPr lang="en-US" sz="3200" dirty="0" smtClean="0"/>
              <a:t> CDR)</a:t>
            </a:r>
            <a:endParaRPr lang="en-US" sz="3200" dirty="0"/>
          </a:p>
        </p:txBody>
      </p:sp>
      <p:pic>
        <p:nvPicPr>
          <p:cNvPr id="3" name="Picture 2"/>
          <p:cNvPicPr>
            <a:picLocks noChangeAspect="1"/>
          </p:cNvPicPr>
          <p:nvPr/>
        </p:nvPicPr>
        <p:blipFill>
          <a:blip r:embed="rId2"/>
          <a:stretch>
            <a:fillRect/>
          </a:stretch>
        </p:blipFill>
        <p:spPr>
          <a:xfrm>
            <a:off x="811427" y="1113940"/>
            <a:ext cx="7327795" cy="4915904"/>
          </a:xfrm>
          <a:prstGeom prst="rect">
            <a:avLst/>
          </a:prstGeom>
          <a:ln>
            <a:solidFill>
              <a:schemeClr val="accent6">
                <a:lumMod val="75000"/>
              </a:schemeClr>
            </a:solidFill>
          </a:ln>
        </p:spPr>
      </p:pic>
      <p:sp>
        <p:nvSpPr>
          <p:cNvPr id="4" name="TextBox 3"/>
          <p:cNvSpPr txBox="1"/>
          <p:nvPr/>
        </p:nvSpPr>
        <p:spPr>
          <a:xfrm>
            <a:off x="421892" y="6317773"/>
            <a:ext cx="8476036" cy="369332"/>
          </a:xfrm>
          <a:prstGeom prst="rect">
            <a:avLst/>
          </a:prstGeom>
          <a:noFill/>
        </p:spPr>
        <p:txBody>
          <a:bodyPr wrap="none" rtlCol="0">
            <a:spAutoFit/>
          </a:bodyPr>
          <a:lstStyle/>
          <a:p>
            <a:r>
              <a:rPr lang="en-US" dirty="0" smtClean="0"/>
              <a:t>Brett Parker at September 2017 </a:t>
            </a:r>
            <a:r>
              <a:rPr lang="en-US" dirty="0" err="1" smtClean="0"/>
              <a:t>LHeC</a:t>
            </a:r>
            <a:r>
              <a:rPr lang="en-US" dirty="0" smtClean="0"/>
              <a:t> Workshop.    Replace Q1 of CDR by another design</a:t>
            </a:r>
            <a:endParaRPr lang="en-US" dirty="0"/>
          </a:p>
        </p:txBody>
      </p:sp>
    </p:spTree>
    <p:extLst>
      <p:ext uri="{BB962C8B-B14F-4D97-AF65-F5344CB8AC3E}">
        <p14:creationId xmlns:p14="http://schemas.microsoft.com/office/powerpoint/2010/main" val="32248557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421"/>
            <a:ext cx="7772400" cy="816855"/>
          </a:xfrm>
        </p:spPr>
        <p:txBody>
          <a:bodyPr>
            <a:normAutofit fontScale="90000"/>
          </a:bodyPr>
          <a:lstStyle/>
          <a:p>
            <a:r>
              <a:rPr lang="en-US" sz="3200" dirty="0" smtClean="0">
                <a:solidFill>
                  <a:srgbClr val="000090"/>
                </a:solidFill>
              </a:rPr>
              <a:t>Pursue </a:t>
            </a:r>
            <a:r>
              <a:rPr lang="en-US" sz="3200" b="1" dirty="0" smtClean="0">
                <a:solidFill>
                  <a:srgbClr val="000090"/>
                </a:solidFill>
              </a:rPr>
              <a:t>New Physics </a:t>
            </a:r>
            <a:r>
              <a:rPr lang="en-US" sz="3200" dirty="0" smtClean="0">
                <a:solidFill>
                  <a:srgbClr val="000090"/>
                </a:solidFill>
              </a:rPr>
              <a:t>of Deep Inelastic Scattering </a:t>
            </a:r>
            <a:endParaRPr lang="en-US" sz="3200" dirty="0">
              <a:solidFill>
                <a:srgbClr val="000090"/>
              </a:solidFill>
            </a:endParaRPr>
          </a:p>
        </p:txBody>
      </p:sp>
      <p:pic>
        <p:nvPicPr>
          <p:cNvPr id="3" name="Picture 2"/>
          <p:cNvPicPr>
            <a:picLocks noChangeAspect="1"/>
          </p:cNvPicPr>
          <p:nvPr/>
        </p:nvPicPr>
        <p:blipFill>
          <a:blip r:embed="rId2"/>
          <a:stretch>
            <a:fillRect/>
          </a:stretch>
        </p:blipFill>
        <p:spPr>
          <a:xfrm>
            <a:off x="1485164" y="979276"/>
            <a:ext cx="5761033" cy="5653410"/>
          </a:xfrm>
          <a:prstGeom prst="rect">
            <a:avLst/>
          </a:prstGeom>
        </p:spPr>
      </p:pic>
      <p:sp>
        <p:nvSpPr>
          <p:cNvPr id="4" name="Rectangle 3"/>
          <p:cNvSpPr/>
          <p:nvPr/>
        </p:nvSpPr>
        <p:spPr>
          <a:xfrm>
            <a:off x="969414" y="3083010"/>
            <a:ext cx="339295" cy="1842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308709" y="3492370"/>
            <a:ext cx="391548" cy="15362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9684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17059" y="214149"/>
            <a:ext cx="4064000" cy="2255613"/>
          </a:xfrm>
        </p:spPr>
        <p:txBody>
          <a:bodyPr>
            <a:normAutofit fontScale="90000"/>
          </a:bodyPr>
          <a:lstStyle/>
          <a:p>
            <a:r>
              <a:rPr lang="en-US" sz="3200" dirty="0" smtClean="0"/>
              <a:t>Installation </a:t>
            </a:r>
            <a:br>
              <a:rPr lang="en-US" sz="3200" dirty="0" smtClean="0"/>
            </a:br>
            <a:r>
              <a:rPr lang="en-US" sz="3200" dirty="0" smtClean="0"/>
              <a:t>Study</a:t>
            </a:r>
            <a:br>
              <a:rPr lang="en-US" sz="3200" dirty="0" smtClean="0"/>
            </a:br>
            <a:r>
              <a:rPr lang="en-US" sz="2200" dirty="0" smtClean="0"/>
              <a:t>to fit into LHC </a:t>
            </a:r>
            <a:br>
              <a:rPr lang="en-US" sz="2200" dirty="0" smtClean="0"/>
            </a:br>
            <a:r>
              <a:rPr lang="en-US" sz="2200" dirty="0" smtClean="0"/>
              <a:t>shutdown needs</a:t>
            </a:r>
            <a:br>
              <a:rPr lang="en-US" sz="2200" dirty="0" smtClean="0"/>
            </a:br>
            <a:r>
              <a:rPr lang="en-US" sz="2200" dirty="0" smtClean="0"/>
              <a:t>directed to IP2</a:t>
            </a:r>
            <a:br>
              <a:rPr lang="en-US" sz="2200" dirty="0" smtClean="0"/>
            </a:br>
            <a:r>
              <a:rPr lang="en-US" sz="1800" dirty="0" smtClean="0"/>
              <a:t>Andrea </a:t>
            </a:r>
            <a:r>
              <a:rPr lang="en-US" sz="1800" dirty="0" err="1" smtClean="0"/>
              <a:t>Gaddi</a:t>
            </a:r>
            <a:r>
              <a:rPr lang="en-US" sz="1800" dirty="0" smtClean="0"/>
              <a:t> et al</a:t>
            </a:r>
            <a:endParaRPr lang="en-US" sz="1800" dirty="0"/>
          </a:p>
        </p:txBody>
      </p:sp>
      <p:pic>
        <p:nvPicPr>
          <p:cNvPr id="3" name="Image 3"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43" y="2804363"/>
            <a:ext cx="8878765" cy="393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12" descr="3.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393" y="514634"/>
            <a:ext cx="2286934" cy="236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3" descr="LHeC-3D-Xsection-II.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0054" y="200873"/>
            <a:ext cx="3388212" cy="260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82393" y="2894010"/>
            <a:ext cx="2328582" cy="276999"/>
          </a:xfrm>
          <a:prstGeom prst="rect">
            <a:avLst/>
          </a:prstGeom>
          <a:noFill/>
        </p:spPr>
        <p:txBody>
          <a:bodyPr wrap="none" rtlCol="0">
            <a:spAutoFit/>
          </a:bodyPr>
          <a:lstStyle/>
          <a:p>
            <a:r>
              <a:rPr lang="en-US" sz="1200" dirty="0" smtClean="0"/>
              <a:t>Detector fits in L3 magnet support</a:t>
            </a:r>
          </a:p>
        </p:txBody>
      </p:sp>
      <p:sp>
        <p:nvSpPr>
          <p:cNvPr id="8" name="TextBox 7"/>
          <p:cNvSpPr txBox="1"/>
          <p:nvPr/>
        </p:nvSpPr>
        <p:spPr>
          <a:xfrm>
            <a:off x="7470588" y="2923892"/>
            <a:ext cx="1330487" cy="276999"/>
          </a:xfrm>
          <a:prstGeom prst="rect">
            <a:avLst/>
          </a:prstGeom>
          <a:noFill/>
        </p:spPr>
        <p:txBody>
          <a:bodyPr wrap="none" rtlCol="0">
            <a:spAutoFit/>
          </a:bodyPr>
          <a:lstStyle/>
          <a:p>
            <a:r>
              <a:rPr lang="en-US" sz="1200" dirty="0" smtClean="0"/>
              <a:t>Modular structure </a:t>
            </a:r>
            <a:endParaRPr lang="en-US" sz="1200" dirty="0"/>
          </a:p>
        </p:txBody>
      </p:sp>
    </p:spTree>
    <p:extLst>
      <p:ext uri="{BB962C8B-B14F-4D97-AF65-F5344CB8AC3E}">
        <p14:creationId xmlns:p14="http://schemas.microsoft.com/office/powerpoint/2010/main" val="411398043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Outline</a:t>
            </a:r>
            <a:endParaRPr lang="en-US" sz="3200" dirty="0"/>
          </a:p>
        </p:txBody>
      </p:sp>
      <p:sp>
        <p:nvSpPr>
          <p:cNvPr id="3" name="TextBox 2"/>
          <p:cNvSpPr txBox="1"/>
          <p:nvPr/>
        </p:nvSpPr>
        <p:spPr>
          <a:xfrm>
            <a:off x="1023106" y="1781757"/>
            <a:ext cx="7441460" cy="4154983"/>
          </a:xfrm>
          <a:prstGeom prst="rect">
            <a:avLst/>
          </a:prstGeom>
          <a:noFill/>
        </p:spPr>
        <p:txBody>
          <a:bodyPr wrap="none" rtlCol="0">
            <a:spAutoFit/>
          </a:bodyPr>
          <a:lstStyle/>
          <a:p>
            <a:r>
              <a:rPr lang="en-US" sz="2400" dirty="0" smtClean="0">
                <a:solidFill>
                  <a:srgbClr val="000090"/>
                </a:solidFill>
              </a:rPr>
              <a:t>0. Bits of Information</a:t>
            </a:r>
          </a:p>
          <a:p>
            <a:endParaRPr lang="en-US" sz="2400" dirty="0" smtClean="0">
              <a:solidFill>
                <a:srgbClr val="000090"/>
              </a:solidFill>
            </a:endParaRPr>
          </a:p>
          <a:p>
            <a:r>
              <a:rPr lang="en-US" sz="2400" dirty="0" smtClean="0">
                <a:solidFill>
                  <a:srgbClr val="000090"/>
                </a:solidFill>
              </a:rPr>
              <a:t>1. Parameters and Configuration of  the </a:t>
            </a:r>
            <a:r>
              <a:rPr lang="en-US" sz="2400" dirty="0" err="1" smtClean="0">
                <a:solidFill>
                  <a:srgbClr val="000090"/>
                </a:solidFill>
              </a:rPr>
              <a:t>LHeC</a:t>
            </a:r>
            <a:endParaRPr lang="en-US" sz="2400" dirty="0" smtClean="0">
              <a:solidFill>
                <a:srgbClr val="000090"/>
              </a:solidFill>
            </a:endParaRPr>
          </a:p>
          <a:p>
            <a:endParaRPr lang="en-US" sz="2400" dirty="0">
              <a:solidFill>
                <a:srgbClr val="000090"/>
              </a:solidFill>
            </a:endParaRPr>
          </a:p>
          <a:p>
            <a:r>
              <a:rPr lang="en-US" sz="2400" dirty="0" smtClean="0">
                <a:solidFill>
                  <a:srgbClr val="000090"/>
                </a:solidFill>
              </a:rPr>
              <a:t>2. PERLE </a:t>
            </a:r>
            <a:r>
              <a:rPr lang="en-US" sz="2400" dirty="0" err="1" smtClean="0">
                <a:solidFill>
                  <a:srgbClr val="000090"/>
                </a:solidFill>
              </a:rPr>
              <a:t>Testfacility</a:t>
            </a:r>
            <a:r>
              <a:rPr lang="en-US" sz="2400" dirty="0" smtClean="0">
                <a:solidFill>
                  <a:srgbClr val="000090"/>
                </a:solidFill>
              </a:rPr>
              <a:t> for Energy Recovery Physics and SCRF</a:t>
            </a:r>
          </a:p>
          <a:p>
            <a:endParaRPr lang="en-US" sz="2400" dirty="0">
              <a:solidFill>
                <a:srgbClr val="000090"/>
              </a:solidFill>
            </a:endParaRPr>
          </a:p>
          <a:p>
            <a:r>
              <a:rPr lang="en-US" sz="2400" dirty="0" smtClean="0">
                <a:solidFill>
                  <a:srgbClr val="000090"/>
                </a:solidFill>
              </a:rPr>
              <a:t>3. Detector Development for </a:t>
            </a:r>
            <a:r>
              <a:rPr lang="en-US" sz="2400" dirty="0" err="1" smtClean="0">
                <a:solidFill>
                  <a:srgbClr val="000090"/>
                </a:solidFill>
              </a:rPr>
              <a:t>LHeC</a:t>
            </a:r>
            <a:r>
              <a:rPr lang="en-US" sz="2400" dirty="0" smtClean="0">
                <a:solidFill>
                  <a:srgbClr val="000090"/>
                </a:solidFill>
              </a:rPr>
              <a:t> and Installation Issues</a:t>
            </a:r>
          </a:p>
          <a:p>
            <a:endParaRPr lang="en-US" sz="2400" dirty="0">
              <a:solidFill>
                <a:srgbClr val="000090"/>
              </a:solidFill>
            </a:endParaRPr>
          </a:p>
          <a:p>
            <a:r>
              <a:rPr lang="en-US" sz="2400" b="1" dirty="0" smtClean="0">
                <a:solidFill>
                  <a:srgbClr val="FF0000"/>
                </a:solidFill>
              </a:rPr>
              <a:t>4. Selected Physics Highlights (PDFs, t, Higgs, BSM)</a:t>
            </a:r>
          </a:p>
          <a:p>
            <a:endParaRPr lang="en-US" sz="2400" dirty="0">
              <a:solidFill>
                <a:srgbClr val="000090"/>
              </a:solidFill>
            </a:endParaRPr>
          </a:p>
          <a:p>
            <a:r>
              <a:rPr lang="en-US" sz="2400" dirty="0" smtClean="0">
                <a:solidFill>
                  <a:srgbClr val="000090"/>
                </a:solidFill>
              </a:rPr>
              <a:t>5. Extension to the multi </a:t>
            </a:r>
            <a:r>
              <a:rPr lang="en-US" sz="2400" dirty="0" err="1" smtClean="0">
                <a:solidFill>
                  <a:srgbClr val="000090"/>
                </a:solidFill>
              </a:rPr>
              <a:t>TeV</a:t>
            </a:r>
            <a:r>
              <a:rPr lang="en-US" sz="2400" dirty="0" smtClean="0">
                <a:solidFill>
                  <a:srgbClr val="000090"/>
                </a:solidFill>
              </a:rPr>
              <a:t> range (</a:t>
            </a:r>
            <a:r>
              <a:rPr lang="en-US" sz="2400" dirty="0" err="1" smtClean="0">
                <a:solidFill>
                  <a:srgbClr val="000090"/>
                </a:solidFill>
              </a:rPr>
              <a:t>FCCeh</a:t>
            </a:r>
            <a:r>
              <a:rPr lang="en-US" sz="2400" dirty="0" smtClean="0">
                <a:solidFill>
                  <a:srgbClr val="000090"/>
                </a:solidFill>
              </a:rPr>
              <a:t> and in China) </a:t>
            </a:r>
            <a:endParaRPr lang="en-US" sz="2400" dirty="0">
              <a:solidFill>
                <a:srgbClr val="000090"/>
              </a:solidFill>
            </a:endParaRPr>
          </a:p>
        </p:txBody>
      </p:sp>
    </p:spTree>
    <p:extLst>
      <p:ext uri="{BB962C8B-B14F-4D97-AF65-F5344CB8AC3E}">
        <p14:creationId xmlns:p14="http://schemas.microsoft.com/office/powerpoint/2010/main" val="234310746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08"/>
            <a:ext cx="8229600" cy="730908"/>
          </a:xfrm>
        </p:spPr>
        <p:txBody>
          <a:bodyPr>
            <a:normAutofit/>
          </a:bodyPr>
          <a:lstStyle/>
          <a:p>
            <a:r>
              <a:rPr lang="en-US" sz="3200" dirty="0" smtClean="0"/>
              <a:t>LHC Folklore: PDFs come from </a:t>
            </a:r>
            <a:r>
              <a:rPr lang="en-US" sz="3200" dirty="0" err="1" smtClean="0"/>
              <a:t>pp</a:t>
            </a:r>
            <a:endParaRPr lang="en-US" sz="3200" dirty="0"/>
          </a:p>
        </p:txBody>
      </p:sp>
      <p:pic>
        <p:nvPicPr>
          <p:cNvPr id="5" name="Picture 4"/>
          <p:cNvPicPr>
            <a:picLocks noChangeAspect="1"/>
          </p:cNvPicPr>
          <p:nvPr/>
        </p:nvPicPr>
        <p:blipFill>
          <a:blip r:embed="rId2"/>
          <a:stretch>
            <a:fillRect/>
          </a:stretch>
        </p:blipFill>
        <p:spPr>
          <a:xfrm>
            <a:off x="210242" y="1194738"/>
            <a:ext cx="3881996" cy="3674221"/>
          </a:xfrm>
          <a:prstGeom prst="rect">
            <a:avLst/>
          </a:prstGeom>
        </p:spPr>
      </p:pic>
      <p:sp>
        <p:nvSpPr>
          <p:cNvPr id="6" name="TextBox 5"/>
          <p:cNvSpPr txBox="1"/>
          <p:nvPr/>
        </p:nvSpPr>
        <p:spPr>
          <a:xfrm>
            <a:off x="4122702" y="1212380"/>
            <a:ext cx="4948089" cy="4031873"/>
          </a:xfrm>
          <a:prstGeom prst="rect">
            <a:avLst/>
          </a:prstGeom>
          <a:noFill/>
        </p:spPr>
        <p:txBody>
          <a:bodyPr wrap="none" rtlCol="0">
            <a:spAutoFit/>
          </a:bodyPr>
          <a:lstStyle/>
          <a:p>
            <a:r>
              <a:rPr lang="en-US" sz="1600" dirty="0" smtClean="0"/>
              <a:t>LHC data constrain PDFs, BUT do not determine them:</a:t>
            </a:r>
          </a:p>
          <a:p>
            <a:endParaRPr lang="en-US" sz="1600" dirty="0"/>
          </a:p>
          <a:p>
            <a:pPr marL="285750" indent="-285750">
              <a:buFontTx/>
              <a:buChar char="-"/>
            </a:pPr>
            <a:r>
              <a:rPr lang="en-US" sz="1600" dirty="0" smtClean="0"/>
              <a:t>Needs complete </a:t>
            </a:r>
            <a:r>
              <a:rPr lang="en-US" sz="1600" dirty="0" err="1" smtClean="0"/>
              <a:t>q</a:t>
            </a:r>
            <a:r>
              <a:rPr lang="en-US" sz="1600" baseline="-25000" dirty="0" err="1" smtClean="0"/>
              <a:t>i</a:t>
            </a:r>
            <a:r>
              <a:rPr lang="en-US" sz="1600" dirty="0" err="1" smtClean="0"/>
              <a:t>,g</a:t>
            </a:r>
            <a:r>
              <a:rPr lang="en-US" sz="1600" dirty="0" smtClean="0"/>
              <a:t> unfolding (miss variety)</a:t>
            </a:r>
          </a:p>
          <a:p>
            <a:r>
              <a:rPr lang="en-US" sz="1600" dirty="0"/>
              <a:t> </a:t>
            </a:r>
            <a:r>
              <a:rPr lang="en-US" sz="1600" dirty="0" smtClean="0"/>
              <a:t>      at all x, as there are </a:t>
            </a:r>
            <a:r>
              <a:rPr lang="en-US" sz="1600" dirty="0" err="1" smtClean="0"/>
              <a:t>sumrules</a:t>
            </a:r>
            <a:endParaRPr lang="en-US" sz="1600" dirty="0" smtClean="0"/>
          </a:p>
          <a:p>
            <a:r>
              <a:rPr lang="en-US" sz="1600" dirty="0" smtClean="0"/>
              <a:t>-     Needs strong coupling to </a:t>
            </a:r>
            <a:r>
              <a:rPr lang="en-US" sz="1600" dirty="0" err="1" smtClean="0"/>
              <a:t>permille</a:t>
            </a:r>
            <a:r>
              <a:rPr lang="en-US" sz="1600" dirty="0" smtClean="0"/>
              <a:t> precision, not in </a:t>
            </a:r>
            <a:r>
              <a:rPr lang="en-US" sz="1600" dirty="0" err="1" smtClean="0"/>
              <a:t>pp</a:t>
            </a:r>
            <a:endParaRPr lang="en-US" sz="1600" dirty="0" smtClean="0"/>
          </a:p>
          <a:p>
            <a:pPr marL="285750" indent="-285750">
              <a:buFontTx/>
              <a:buChar char="-"/>
            </a:pPr>
            <a:r>
              <a:rPr lang="en-US" sz="1600" dirty="0" smtClean="0"/>
              <a:t>Needs stronger effects  (miss Q</a:t>
            </a:r>
            <a:r>
              <a:rPr lang="en-US" sz="1600" baseline="30000" dirty="0" smtClean="0"/>
              <a:t>2</a:t>
            </a:r>
            <a:r>
              <a:rPr lang="en-US" sz="1600" dirty="0" smtClean="0"/>
              <a:t> variation)</a:t>
            </a:r>
          </a:p>
          <a:p>
            <a:r>
              <a:rPr lang="en-US" sz="1600" dirty="0"/>
              <a:t> </a:t>
            </a:r>
            <a:r>
              <a:rPr lang="en-US" sz="1600" dirty="0" smtClean="0"/>
              <a:t>      cannot come from W,Z at Q</a:t>
            </a:r>
            <a:r>
              <a:rPr lang="en-US" sz="1600" baseline="30000" dirty="0" smtClean="0"/>
              <a:t>2</a:t>
            </a:r>
            <a:r>
              <a:rPr lang="en-US" sz="1600" dirty="0" smtClean="0"/>
              <a:t>=10</a:t>
            </a:r>
            <a:r>
              <a:rPr lang="en-US" sz="1600" baseline="30000" dirty="0" smtClean="0"/>
              <a:t>4</a:t>
            </a:r>
            <a:r>
              <a:rPr lang="en-US" sz="1600" dirty="0" smtClean="0"/>
              <a:t> GeV</a:t>
            </a:r>
            <a:r>
              <a:rPr lang="en-US" sz="1600" baseline="30000" dirty="0" smtClean="0"/>
              <a:t>2</a:t>
            </a:r>
          </a:p>
          <a:p>
            <a:pPr marL="285750" indent="-285750">
              <a:buFontTx/>
              <a:buChar char="-"/>
            </a:pPr>
            <a:r>
              <a:rPr lang="en-US" sz="1600" dirty="0" smtClean="0"/>
              <a:t>Needs clear theory (</a:t>
            </a:r>
            <a:r>
              <a:rPr lang="en-US" sz="1600" dirty="0" err="1" smtClean="0"/>
              <a:t>hadronisation</a:t>
            </a:r>
            <a:r>
              <a:rPr lang="en-US" sz="1600" dirty="0" smtClean="0"/>
              <a:t>, one scale)</a:t>
            </a:r>
          </a:p>
          <a:p>
            <a:pPr marL="285750" indent="-285750">
              <a:buFontTx/>
              <a:buChar char="-"/>
            </a:pPr>
            <a:r>
              <a:rPr lang="en-US" sz="1600" dirty="0" smtClean="0"/>
              <a:t>Needs heavy </a:t>
            </a:r>
            <a:r>
              <a:rPr lang="en-US" sz="1600" dirty="0" err="1" smtClean="0"/>
              <a:t>flavour</a:t>
            </a:r>
            <a:r>
              <a:rPr lang="en-US" sz="1600" dirty="0" smtClean="0"/>
              <a:t> </a:t>
            </a:r>
            <a:r>
              <a:rPr lang="en-US" sz="1600" dirty="0" err="1" smtClean="0"/>
              <a:t>s,c,b,t</a:t>
            </a:r>
            <a:r>
              <a:rPr lang="en-US" sz="1600" dirty="0" smtClean="0"/>
              <a:t> measured and VFNS fixed</a:t>
            </a:r>
          </a:p>
          <a:p>
            <a:pPr marL="285750" indent="-285750">
              <a:buFontTx/>
              <a:buChar char="-"/>
            </a:pPr>
            <a:r>
              <a:rPr lang="en-US" sz="1600" dirty="0" smtClean="0"/>
              <a:t>Needs verification of BFKL at low x (only F</a:t>
            </a:r>
            <a:r>
              <a:rPr lang="en-US" sz="1600" baseline="-25000" dirty="0" smtClean="0"/>
              <a:t>2</a:t>
            </a:r>
            <a:r>
              <a:rPr lang="en-US" sz="1600" dirty="0" smtClean="0"/>
              <a:t>-F</a:t>
            </a:r>
            <a:r>
              <a:rPr lang="en-US" sz="1600" baseline="-25000" dirty="0" smtClean="0"/>
              <a:t>L</a:t>
            </a:r>
            <a:r>
              <a:rPr lang="en-US" sz="1600" dirty="0" smtClean="0"/>
              <a:t>)</a:t>
            </a:r>
          </a:p>
          <a:p>
            <a:pPr marL="285750" indent="-285750">
              <a:buFontTx/>
              <a:buChar char="-"/>
            </a:pPr>
            <a:r>
              <a:rPr lang="en-US" sz="1600" dirty="0" smtClean="0"/>
              <a:t>Needs N</a:t>
            </a:r>
            <a:r>
              <a:rPr lang="en-US" sz="1600" baseline="30000" dirty="0" smtClean="0"/>
              <a:t>3</a:t>
            </a:r>
            <a:r>
              <a:rPr lang="en-US" sz="1600" dirty="0" smtClean="0"/>
              <a:t>LO (as for Higgs)</a:t>
            </a:r>
          </a:p>
          <a:p>
            <a:pPr marL="285750" indent="-285750">
              <a:buFontTx/>
              <a:buChar char="-"/>
            </a:pPr>
            <a:r>
              <a:rPr lang="en-US" sz="1600" dirty="0" smtClean="0"/>
              <a:t>Needs external input to find QCD subtleties</a:t>
            </a:r>
          </a:p>
          <a:p>
            <a:r>
              <a:rPr lang="en-US" sz="1600" dirty="0" smtClean="0"/>
              <a:t>      such as </a:t>
            </a:r>
            <a:r>
              <a:rPr lang="en-US" sz="1600" dirty="0" err="1" smtClean="0"/>
              <a:t>factorisation</a:t>
            </a:r>
            <a:r>
              <a:rPr lang="en-US" sz="1600" dirty="0" smtClean="0"/>
              <a:t>, </a:t>
            </a:r>
            <a:r>
              <a:rPr lang="en-US" sz="1600" dirty="0" err="1" smtClean="0"/>
              <a:t>resummation</a:t>
            </a:r>
            <a:r>
              <a:rPr lang="mr-IN" sz="1600" dirty="0" smtClean="0"/>
              <a:t>…</a:t>
            </a:r>
            <a:r>
              <a:rPr lang="en-US" sz="1600" dirty="0" smtClean="0"/>
              <a:t>to not go wrong</a:t>
            </a:r>
            <a:endParaRPr lang="en-US" sz="1600" dirty="0"/>
          </a:p>
          <a:p>
            <a:r>
              <a:rPr lang="en-US" sz="1600" dirty="0" smtClean="0"/>
              <a:t>-     Needs external precise input for subtle discoveries</a:t>
            </a:r>
          </a:p>
          <a:p>
            <a:pPr marL="285750" indent="-285750">
              <a:buFontTx/>
              <a:buChar char="-"/>
            </a:pPr>
            <a:r>
              <a:rPr lang="en-US" sz="1600" dirty="0" smtClean="0"/>
              <a:t>Needs data which yet (W,Z) will hardly be better </a:t>
            </a:r>
          </a:p>
          <a:p>
            <a:pPr marL="285750" indent="-285750">
              <a:buFontTx/>
              <a:buChar char="-"/>
            </a:pPr>
            <a:r>
              <a:rPr lang="en-US" sz="1600" dirty="0" smtClean="0"/>
              <a:t>Needs agreement between the </a:t>
            </a:r>
            <a:r>
              <a:rPr lang="en-US" sz="1600" dirty="0" err="1" smtClean="0"/>
              <a:t>PDfs</a:t>
            </a:r>
            <a:r>
              <a:rPr lang="en-US" sz="1600" dirty="0" smtClean="0"/>
              <a:t> and χ</a:t>
            </a:r>
            <a:r>
              <a:rPr lang="en-US" sz="1600" baseline="30000" dirty="0" smtClean="0"/>
              <a:t>2</a:t>
            </a:r>
            <a:r>
              <a:rPr lang="en-US" sz="1600" dirty="0" smtClean="0"/>
              <a:t>+1 ..</a:t>
            </a:r>
            <a:endParaRPr lang="en-US" sz="1600" dirty="0"/>
          </a:p>
        </p:txBody>
      </p:sp>
      <p:sp>
        <p:nvSpPr>
          <p:cNvPr id="7" name="TextBox 6"/>
          <p:cNvSpPr txBox="1"/>
          <p:nvPr/>
        </p:nvSpPr>
        <p:spPr>
          <a:xfrm>
            <a:off x="158760" y="5288423"/>
            <a:ext cx="8890587" cy="1477328"/>
          </a:xfrm>
          <a:prstGeom prst="rect">
            <a:avLst/>
          </a:prstGeom>
          <a:noFill/>
        </p:spPr>
        <p:txBody>
          <a:bodyPr wrap="none" rtlCol="0">
            <a:spAutoFit/>
          </a:bodyPr>
          <a:lstStyle/>
          <a:p>
            <a:r>
              <a:rPr lang="en-US" dirty="0" smtClean="0"/>
              <a:t>PDFs are not derived from </a:t>
            </a:r>
            <a:r>
              <a:rPr lang="en-US" dirty="0" err="1" smtClean="0"/>
              <a:t>pp</a:t>
            </a:r>
            <a:r>
              <a:rPr lang="en-US" dirty="0" smtClean="0"/>
              <a:t> scattering. And yet we try, as there is nothing else.., sometimes</a:t>
            </a:r>
          </a:p>
          <a:p>
            <a:r>
              <a:rPr lang="en-US" dirty="0"/>
              <a:t>w</a:t>
            </a:r>
            <a:r>
              <a:rPr lang="en-US" dirty="0" smtClean="0"/>
              <a:t>ith interesting results as on the light </a:t>
            </a:r>
            <a:r>
              <a:rPr lang="en-US" dirty="0" err="1" smtClean="0"/>
              <a:t>flavour</a:t>
            </a:r>
            <a:r>
              <a:rPr lang="en-US" dirty="0" smtClean="0"/>
              <a:t> democracy at x ~ 0.01 (</a:t>
            </a:r>
            <a:r>
              <a:rPr lang="en-US" dirty="0" err="1" smtClean="0"/>
              <a:t>nonsuppressed</a:t>
            </a:r>
            <a:r>
              <a:rPr lang="en-US" dirty="0" smtClean="0"/>
              <a:t> s/</a:t>
            </a:r>
            <a:r>
              <a:rPr lang="en-US" dirty="0" err="1" smtClean="0"/>
              <a:t>dbar</a:t>
            </a:r>
            <a:r>
              <a:rPr lang="en-US" dirty="0" smtClean="0"/>
              <a:t>).</a:t>
            </a:r>
          </a:p>
          <a:p>
            <a:r>
              <a:rPr lang="en-US" dirty="0" smtClean="0"/>
              <a:t>Can take low pileup runs, mitigate PDF influence</a:t>
            </a:r>
            <a:r>
              <a:rPr lang="en-US" dirty="0"/>
              <a:t> </a:t>
            </a:r>
            <a:r>
              <a:rPr lang="en-US" dirty="0" smtClean="0"/>
              <a:t>.. </a:t>
            </a:r>
            <a:r>
              <a:rPr lang="mr-IN" dirty="0" smtClean="0"/>
              <a:t>–</a:t>
            </a:r>
            <a:r>
              <a:rPr lang="en-US" dirty="0" smtClean="0"/>
              <a:t> but can’t do what is sometimes stated.</a:t>
            </a:r>
          </a:p>
          <a:p>
            <a:endParaRPr lang="en-US" dirty="0"/>
          </a:p>
          <a:p>
            <a:r>
              <a:rPr lang="en-US" b="1" dirty="0" err="1" smtClean="0">
                <a:solidFill>
                  <a:srgbClr val="000090"/>
                </a:solidFill>
              </a:rPr>
              <a:t>LHeC</a:t>
            </a:r>
            <a:r>
              <a:rPr lang="en-US" b="1" dirty="0" smtClean="0">
                <a:solidFill>
                  <a:srgbClr val="000090"/>
                </a:solidFill>
              </a:rPr>
              <a:t> </a:t>
            </a:r>
            <a:r>
              <a:rPr lang="en-US" b="1" dirty="0" err="1" smtClean="0">
                <a:solidFill>
                  <a:srgbClr val="000090"/>
                </a:solidFill>
              </a:rPr>
              <a:t>vs</a:t>
            </a:r>
            <a:r>
              <a:rPr lang="en-US" b="1" dirty="0" smtClean="0">
                <a:solidFill>
                  <a:srgbClr val="000090"/>
                </a:solidFill>
              </a:rPr>
              <a:t> HERA: Higher Q</a:t>
            </a:r>
            <a:r>
              <a:rPr lang="en-US" b="1" baseline="30000" dirty="0" smtClean="0">
                <a:solidFill>
                  <a:srgbClr val="000090"/>
                </a:solidFill>
              </a:rPr>
              <a:t>2</a:t>
            </a:r>
            <a:r>
              <a:rPr lang="en-US" b="1" dirty="0" smtClean="0">
                <a:solidFill>
                  <a:srgbClr val="000090"/>
                </a:solidFill>
              </a:rPr>
              <a:t>: CC; higher s: small x/g saturation?; high </a:t>
            </a:r>
            <a:r>
              <a:rPr lang="en-US" b="1" dirty="0" err="1" smtClean="0">
                <a:solidFill>
                  <a:srgbClr val="000090"/>
                </a:solidFill>
              </a:rPr>
              <a:t>lumi</a:t>
            </a:r>
            <a:r>
              <a:rPr lang="en-US" b="1" dirty="0" smtClean="0">
                <a:solidFill>
                  <a:srgbClr val="000090"/>
                </a:solidFill>
              </a:rPr>
              <a:t>:  x</a:t>
            </a:r>
            <a:r>
              <a:rPr lang="en-US" sz="1400" b="1" dirty="0" smtClean="0">
                <a:solidFill>
                  <a:srgbClr val="000090"/>
                </a:solidFill>
                <a:sym typeface="Wingdings"/>
              </a:rPr>
              <a:t></a:t>
            </a:r>
            <a:r>
              <a:rPr lang="en-US" b="1" dirty="0" smtClean="0">
                <a:solidFill>
                  <a:srgbClr val="000090"/>
                </a:solidFill>
                <a:sym typeface="Wingdings"/>
              </a:rPr>
              <a:t> 1</a:t>
            </a:r>
            <a:r>
              <a:rPr lang="en-US" b="1" dirty="0" smtClean="0">
                <a:solidFill>
                  <a:srgbClr val="000090"/>
                </a:solidFill>
              </a:rPr>
              <a:t>; s, </a:t>
            </a:r>
            <a:r>
              <a:rPr lang="en-US" b="1" dirty="0" err="1" smtClean="0">
                <a:solidFill>
                  <a:srgbClr val="000090"/>
                </a:solidFill>
              </a:rPr>
              <a:t>c,b,t</a:t>
            </a:r>
            <a:r>
              <a:rPr lang="en-US" b="1" dirty="0" smtClean="0">
                <a:solidFill>
                  <a:srgbClr val="000090"/>
                </a:solidFill>
              </a:rPr>
              <a:t>. </a:t>
            </a:r>
            <a:r>
              <a:rPr lang="mr-IN" b="1" dirty="0" smtClean="0">
                <a:solidFill>
                  <a:srgbClr val="000090"/>
                </a:solidFill>
              </a:rPr>
              <a:t>…</a:t>
            </a:r>
            <a:endParaRPr lang="en-US" b="1" dirty="0">
              <a:solidFill>
                <a:srgbClr val="000090"/>
              </a:solidFill>
            </a:endParaRPr>
          </a:p>
        </p:txBody>
      </p:sp>
      <p:sp>
        <p:nvSpPr>
          <p:cNvPr id="8" name="TextBox 7"/>
          <p:cNvSpPr txBox="1"/>
          <p:nvPr/>
        </p:nvSpPr>
        <p:spPr>
          <a:xfrm>
            <a:off x="1058385" y="4868960"/>
            <a:ext cx="2634054" cy="338554"/>
          </a:xfrm>
          <a:prstGeom prst="rect">
            <a:avLst/>
          </a:prstGeom>
          <a:noFill/>
        </p:spPr>
        <p:txBody>
          <a:bodyPr wrap="none" rtlCol="0">
            <a:spAutoFit/>
          </a:bodyPr>
          <a:lstStyle/>
          <a:p>
            <a:r>
              <a:rPr lang="en-US" sz="1600" dirty="0" smtClean="0"/>
              <a:t>NNPDF3.1   arXiv:1706.00428 </a:t>
            </a:r>
            <a:endParaRPr lang="en-US" sz="1600" dirty="0"/>
          </a:p>
        </p:txBody>
      </p:sp>
    </p:spTree>
    <p:extLst>
      <p:ext uri="{BB962C8B-B14F-4D97-AF65-F5344CB8AC3E}">
        <p14:creationId xmlns:p14="http://schemas.microsoft.com/office/powerpoint/2010/main" val="105703836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4614"/>
            <a:ext cx="7772400" cy="703592"/>
          </a:xfrm>
        </p:spPr>
        <p:txBody>
          <a:bodyPr>
            <a:normAutofit/>
          </a:bodyPr>
          <a:lstStyle/>
          <a:p>
            <a:r>
              <a:rPr lang="en-US" sz="3200" dirty="0" smtClean="0">
                <a:solidFill>
                  <a:schemeClr val="accent6">
                    <a:lumMod val="75000"/>
                  </a:schemeClr>
                </a:solidFill>
              </a:rPr>
              <a:t>The </a:t>
            </a:r>
            <a:r>
              <a:rPr lang="en-US" sz="3200" dirty="0" err="1" smtClean="0">
                <a:solidFill>
                  <a:schemeClr val="accent6">
                    <a:lumMod val="75000"/>
                  </a:schemeClr>
                </a:solidFill>
              </a:rPr>
              <a:t>LHeC</a:t>
            </a:r>
            <a:r>
              <a:rPr lang="en-US" sz="3200" dirty="0" smtClean="0">
                <a:solidFill>
                  <a:schemeClr val="accent6">
                    <a:lumMod val="75000"/>
                  </a:schemeClr>
                </a:solidFill>
              </a:rPr>
              <a:t> PDF </a:t>
            </a:r>
            <a:r>
              <a:rPr lang="en-US" sz="3200" dirty="0" err="1" smtClean="0">
                <a:solidFill>
                  <a:schemeClr val="accent6">
                    <a:lumMod val="75000"/>
                  </a:schemeClr>
                </a:solidFill>
              </a:rPr>
              <a:t>Programme</a:t>
            </a:r>
            <a:endParaRPr lang="en-US" sz="3200" dirty="0">
              <a:solidFill>
                <a:schemeClr val="accent6">
                  <a:lumMod val="75000"/>
                </a:schemeClr>
              </a:solidFill>
            </a:endParaRPr>
          </a:p>
        </p:txBody>
      </p:sp>
      <p:sp>
        <p:nvSpPr>
          <p:cNvPr id="3" name="TextBox 2"/>
          <p:cNvSpPr txBox="1"/>
          <p:nvPr/>
        </p:nvSpPr>
        <p:spPr>
          <a:xfrm>
            <a:off x="372869" y="851393"/>
            <a:ext cx="8427482" cy="1015663"/>
          </a:xfrm>
          <a:prstGeom prst="rect">
            <a:avLst/>
          </a:prstGeom>
          <a:noFill/>
        </p:spPr>
        <p:txBody>
          <a:bodyPr wrap="none" rtlCol="0">
            <a:spAutoFit/>
          </a:bodyPr>
          <a:lstStyle/>
          <a:p>
            <a:r>
              <a:rPr lang="en-US" sz="2000" b="1" dirty="0" smtClean="0">
                <a:solidFill>
                  <a:srgbClr val="000090"/>
                </a:solidFill>
              </a:rPr>
              <a:t>Resolve </a:t>
            </a:r>
            <a:r>
              <a:rPr lang="en-US" sz="2000" b="1" dirty="0" err="1" smtClean="0">
                <a:solidFill>
                  <a:srgbClr val="000090"/>
                </a:solidFill>
              </a:rPr>
              <a:t>parton</a:t>
            </a:r>
            <a:r>
              <a:rPr lang="en-US" sz="2000" b="1" dirty="0" smtClean="0">
                <a:solidFill>
                  <a:srgbClr val="000090"/>
                </a:solidFill>
              </a:rPr>
              <a:t> structure of the proton completely: u</a:t>
            </a:r>
            <a:r>
              <a:rPr lang="en-US" sz="2000" b="1" baseline="-25000" dirty="0" smtClean="0">
                <a:solidFill>
                  <a:srgbClr val="000090"/>
                </a:solidFill>
              </a:rPr>
              <a:t>v</a:t>
            </a:r>
            <a:r>
              <a:rPr lang="en-US" sz="2000" b="1" dirty="0" smtClean="0">
                <a:solidFill>
                  <a:srgbClr val="000090"/>
                </a:solidFill>
              </a:rPr>
              <a:t>,d</a:t>
            </a:r>
            <a:r>
              <a:rPr lang="en-US" sz="2000" b="1" baseline="-25000" dirty="0" smtClean="0">
                <a:solidFill>
                  <a:srgbClr val="000090"/>
                </a:solidFill>
              </a:rPr>
              <a:t>v</a:t>
            </a:r>
            <a:r>
              <a:rPr lang="en-US" sz="2000" b="1" dirty="0" smtClean="0">
                <a:solidFill>
                  <a:srgbClr val="000090"/>
                </a:solidFill>
              </a:rPr>
              <a:t>,</a:t>
            </a:r>
            <a:r>
              <a:rPr lang="en-US" sz="2000" b="1" dirty="0" err="1" smtClean="0">
                <a:solidFill>
                  <a:srgbClr val="000090"/>
                </a:solidFill>
              </a:rPr>
              <a:t>s</a:t>
            </a:r>
            <a:r>
              <a:rPr lang="en-US" sz="2000" b="1" baseline="-25000" dirty="0" err="1" smtClean="0">
                <a:solidFill>
                  <a:srgbClr val="000090"/>
                </a:solidFill>
              </a:rPr>
              <a:t>v</a:t>
            </a:r>
            <a:r>
              <a:rPr lang="en-US" sz="2000" b="1" dirty="0" smtClean="0">
                <a:solidFill>
                  <a:srgbClr val="000090"/>
                </a:solidFill>
              </a:rPr>
              <a:t>?,</a:t>
            </a:r>
            <a:r>
              <a:rPr lang="en-US" sz="2000" b="1" dirty="0" err="1" smtClean="0">
                <a:solidFill>
                  <a:srgbClr val="000090"/>
                </a:solidFill>
              </a:rPr>
              <a:t>u,d,s,c,b,t</a:t>
            </a:r>
            <a:r>
              <a:rPr lang="en-US" sz="2000" b="1" dirty="0" smtClean="0">
                <a:solidFill>
                  <a:srgbClr val="000090"/>
                </a:solidFill>
              </a:rPr>
              <a:t> and </a:t>
            </a:r>
            <a:r>
              <a:rPr lang="en-US" sz="2000" b="1" dirty="0" err="1" smtClean="0">
                <a:solidFill>
                  <a:srgbClr val="000090"/>
                </a:solidFill>
              </a:rPr>
              <a:t>xg</a:t>
            </a:r>
            <a:endParaRPr lang="en-US" sz="2000" b="1" dirty="0" smtClean="0">
              <a:solidFill>
                <a:srgbClr val="000090"/>
              </a:solidFill>
            </a:endParaRPr>
          </a:p>
          <a:p>
            <a:r>
              <a:rPr lang="en-US" sz="2000" b="1" dirty="0" smtClean="0">
                <a:solidFill>
                  <a:srgbClr val="000090"/>
                </a:solidFill>
              </a:rPr>
              <a:t>Unprecedented range, sub% precision, free of </a:t>
            </a:r>
            <a:r>
              <a:rPr lang="en-US" sz="2000" b="1" dirty="0" err="1" smtClean="0">
                <a:solidFill>
                  <a:srgbClr val="000090"/>
                </a:solidFill>
              </a:rPr>
              <a:t>parameterisation</a:t>
            </a:r>
            <a:r>
              <a:rPr lang="en-US" sz="2000" b="1" dirty="0" smtClean="0">
                <a:solidFill>
                  <a:srgbClr val="000090"/>
                </a:solidFill>
              </a:rPr>
              <a:t> assumptions,</a:t>
            </a:r>
          </a:p>
          <a:p>
            <a:r>
              <a:rPr lang="en-US" sz="2000" b="1" dirty="0" smtClean="0">
                <a:solidFill>
                  <a:srgbClr val="000090"/>
                </a:solidFill>
              </a:rPr>
              <a:t>Resolve p structure, solve non linear and saturation issues, test QCD, N</a:t>
            </a:r>
            <a:r>
              <a:rPr lang="en-US" sz="2000" b="1" baseline="30000" dirty="0" smtClean="0">
                <a:solidFill>
                  <a:srgbClr val="000090"/>
                </a:solidFill>
              </a:rPr>
              <a:t>3</a:t>
            </a:r>
            <a:r>
              <a:rPr lang="en-US" sz="2000" b="1" dirty="0" smtClean="0">
                <a:solidFill>
                  <a:srgbClr val="000090"/>
                </a:solidFill>
              </a:rPr>
              <a:t>LO</a:t>
            </a:r>
            <a:r>
              <a:rPr lang="mr-IN" sz="2000" b="1" dirty="0" smtClean="0">
                <a:solidFill>
                  <a:srgbClr val="000090"/>
                </a:solidFill>
              </a:rPr>
              <a:t>…</a:t>
            </a:r>
            <a:endParaRPr lang="en-US" sz="2000" b="1" dirty="0">
              <a:solidFill>
                <a:srgbClr val="000090"/>
              </a:solidFill>
            </a:endParaRPr>
          </a:p>
        </p:txBody>
      </p:sp>
      <p:pic>
        <p:nvPicPr>
          <p:cNvPr id="4" name="Picture 3"/>
          <p:cNvPicPr>
            <a:picLocks noChangeAspect="1"/>
          </p:cNvPicPr>
          <p:nvPr/>
        </p:nvPicPr>
        <p:blipFill>
          <a:blip r:embed="rId2"/>
          <a:stretch>
            <a:fillRect/>
          </a:stretch>
        </p:blipFill>
        <p:spPr>
          <a:xfrm>
            <a:off x="1674314" y="2037109"/>
            <a:ext cx="6658970" cy="4764916"/>
          </a:xfrm>
          <a:prstGeom prst="rect">
            <a:avLst/>
          </a:prstGeom>
        </p:spPr>
      </p:pic>
      <p:sp>
        <p:nvSpPr>
          <p:cNvPr id="5" name="Rectangle 4"/>
          <p:cNvSpPr/>
          <p:nvPr/>
        </p:nvSpPr>
        <p:spPr>
          <a:xfrm>
            <a:off x="6553123" y="2226952"/>
            <a:ext cx="901975" cy="368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318515" y="2226952"/>
            <a:ext cx="901975" cy="368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553123" y="4403854"/>
            <a:ext cx="901975" cy="368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281702" y="4348639"/>
            <a:ext cx="901975" cy="368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429810" y="6478406"/>
            <a:ext cx="4491466" cy="3059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78219" y="2491491"/>
            <a:ext cx="1261959" cy="3139321"/>
          </a:xfrm>
          <a:prstGeom prst="rect">
            <a:avLst/>
          </a:prstGeom>
          <a:solidFill>
            <a:schemeClr val="bg1">
              <a:lumMod val="75000"/>
              <a:alpha val="24000"/>
            </a:schemeClr>
          </a:solidFill>
        </p:spPr>
        <p:txBody>
          <a:bodyPr wrap="none" rtlCol="0">
            <a:spAutoFit/>
          </a:bodyPr>
          <a:lstStyle/>
          <a:p>
            <a:r>
              <a:rPr lang="en-US" dirty="0" smtClean="0">
                <a:solidFill>
                  <a:srgbClr val="000090"/>
                </a:solidFill>
              </a:rPr>
              <a:t>Strong </a:t>
            </a:r>
          </a:p>
          <a:p>
            <a:r>
              <a:rPr lang="en-US" dirty="0" smtClean="0">
                <a:solidFill>
                  <a:srgbClr val="000090"/>
                </a:solidFill>
              </a:rPr>
              <a:t>Coupling in</a:t>
            </a:r>
          </a:p>
          <a:p>
            <a:r>
              <a:rPr lang="en-US" dirty="0">
                <a:solidFill>
                  <a:srgbClr val="000090"/>
                </a:solidFill>
              </a:rPr>
              <a:t>i</a:t>
            </a:r>
            <a:r>
              <a:rPr lang="en-US" dirty="0" smtClean="0">
                <a:solidFill>
                  <a:srgbClr val="000090"/>
                </a:solidFill>
              </a:rPr>
              <a:t>nclusive </a:t>
            </a:r>
          </a:p>
          <a:p>
            <a:r>
              <a:rPr lang="en-US" dirty="0" smtClean="0">
                <a:solidFill>
                  <a:srgbClr val="000090"/>
                </a:solidFill>
              </a:rPr>
              <a:t>DIS at </a:t>
            </a:r>
            <a:r>
              <a:rPr lang="en-US" dirty="0" err="1" smtClean="0">
                <a:solidFill>
                  <a:srgbClr val="000090"/>
                </a:solidFill>
              </a:rPr>
              <a:t>LHeC</a:t>
            </a:r>
            <a:endParaRPr lang="en-US" dirty="0" smtClean="0">
              <a:solidFill>
                <a:srgbClr val="000090"/>
              </a:solidFill>
            </a:endParaRPr>
          </a:p>
          <a:p>
            <a:r>
              <a:rPr lang="en-US" dirty="0">
                <a:solidFill>
                  <a:srgbClr val="000090"/>
                </a:solidFill>
              </a:rPr>
              <a:t>t</a:t>
            </a:r>
            <a:r>
              <a:rPr lang="en-US" dirty="0" smtClean="0">
                <a:solidFill>
                  <a:srgbClr val="000090"/>
                </a:solidFill>
              </a:rPr>
              <a:t>o 0.1%</a:t>
            </a:r>
          </a:p>
          <a:p>
            <a:endParaRPr lang="en-US" dirty="0">
              <a:solidFill>
                <a:srgbClr val="000090"/>
              </a:solidFill>
            </a:endParaRPr>
          </a:p>
          <a:p>
            <a:r>
              <a:rPr lang="en-US" dirty="0" smtClean="0">
                <a:solidFill>
                  <a:srgbClr val="000090"/>
                </a:solidFill>
              </a:rPr>
              <a:t>Lattice??</a:t>
            </a:r>
          </a:p>
          <a:p>
            <a:r>
              <a:rPr lang="en-US" dirty="0" smtClean="0">
                <a:solidFill>
                  <a:srgbClr val="000090"/>
                </a:solidFill>
              </a:rPr>
              <a:t>Jets??</a:t>
            </a:r>
          </a:p>
          <a:p>
            <a:r>
              <a:rPr lang="en-US" dirty="0" smtClean="0">
                <a:solidFill>
                  <a:srgbClr val="000090"/>
                </a:solidFill>
              </a:rPr>
              <a:t>BCDMS??</a:t>
            </a:r>
          </a:p>
          <a:p>
            <a:r>
              <a:rPr lang="en-US" dirty="0" smtClean="0">
                <a:solidFill>
                  <a:srgbClr val="000090"/>
                </a:solidFill>
              </a:rPr>
              <a:t>GUTs?</a:t>
            </a:r>
          </a:p>
          <a:p>
            <a:r>
              <a:rPr lang="en-US" dirty="0" smtClean="0">
                <a:solidFill>
                  <a:srgbClr val="000090"/>
                </a:solidFill>
              </a:rPr>
              <a:t>Higgs in </a:t>
            </a:r>
            <a:r>
              <a:rPr lang="en-US" dirty="0" err="1" smtClean="0">
                <a:solidFill>
                  <a:srgbClr val="000090"/>
                </a:solidFill>
              </a:rPr>
              <a:t>pp</a:t>
            </a:r>
            <a:endParaRPr lang="en-US" dirty="0">
              <a:solidFill>
                <a:srgbClr val="000090"/>
              </a:solidFill>
            </a:endParaRPr>
          </a:p>
        </p:txBody>
      </p:sp>
      <p:sp>
        <p:nvSpPr>
          <p:cNvPr id="12" name="TextBox 11"/>
          <p:cNvSpPr txBox="1"/>
          <p:nvPr/>
        </p:nvSpPr>
        <p:spPr>
          <a:xfrm>
            <a:off x="469149" y="6415052"/>
            <a:ext cx="8584401" cy="369332"/>
          </a:xfrm>
          <a:prstGeom prst="rect">
            <a:avLst/>
          </a:prstGeom>
          <a:noFill/>
        </p:spPr>
        <p:txBody>
          <a:bodyPr wrap="none" rtlCol="0">
            <a:spAutoFit/>
          </a:bodyPr>
          <a:lstStyle/>
          <a:p>
            <a:r>
              <a:rPr lang="en-US" b="1" dirty="0" smtClean="0">
                <a:solidFill>
                  <a:srgbClr val="E46C0A"/>
                </a:solidFill>
              </a:rPr>
              <a:t>Solve the PDF issues for </a:t>
            </a:r>
            <a:r>
              <a:rPr lang="en-US" b="1" dirty="0" err="1" smtClean="0">
                <a:solidFill>
                  <a:srgbClr val="E46C0A"/>
                </a:solidFill>
              </a:rPr>
              <a:t>pp</a:t>
            </a:r>
            <a:r>
              <a:rPr lang="en-US" b="1" dirty="0" smtClean="0">
                <a:solidFill>
                  <a:srgbClr val="E46C0A"/>
                </a:solidFill>
              </a:rPr>
              <a:t> and test QCD with </a:t>
            </a:r>
            <a:r>
              <a:rPr lang="en-US" b="1" dirty="0" err="1" smtClean="0">
                <a:solidFill>
                  <a:srgbClr val="E46C0A"/>
                </a:solidFill>
              </a:rPr>
              <a:t>permille</a:t>
            </a:r>
            <a:r>
              <a:rPr lang="en-US" b="1" dirty="0" smtClean="0">
                <a:solidFill>
                  <a:srgbClr val="E46C0A"/>
                </a:solidFill>
              </a:rPr>
              <a:t> measurement of strong coupling</a:t>
            </a:r>
            <a:endParaRPr lang="en-US" b="1" dirty="0">
              <a:solidFill>
                <a:srgbClr val="E46C0A"/>
              </a:solidFill>
            </a:endParaRPr>
          </a:p>
        </p:txBody>
      </p:sp>
    </p:spTree>
    <p:extLst>
      <p:ext uri="{BB962C8B-B14F-4D97-AF65-F5344CB8AC3E}">
        <p14:creationId xmlns:p14="http://schemas.microsoft.com/office/powerpoint/2010/main" val="398503837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5400"/>
            <a:ext cx="9144000" cy="6801247"/>
          </a:xfrm>
          <a:prstGeom prst="rect">
            <a:avLst/>
          </a:prstGeom>
        </p:spPr>
      </p:pic>
    </p:spTree>
    <p:extLst>
      <p:ext uri="{BB962C8B-B14F-4D97-AF65-F5344CB8AC3E}">
        <p14:creationId xmlns:p14="http://schemas.microsoft.com/office/powerpoint/2010/main" val="400388354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3455"/>
          </a:xfrm>
          <a:prstGeom prst="rect">
            <a:avLst/>
          </a:prstGeom>
        </p:spPr>
      </p:pic>
    </p:spTree>
    <p:extLst>
      <p:ext uri="{BB962C8B-B14F-4D97-AF65-F5344CB8AC3E}">
        <p14:creationId xmlns:p14="http://schemas.microsoft.com/office/powerpoint/2010/main" val="282297364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369" y="37197"/>
            <a:ext cx="8277857" cy="854575"/>
          </a:xfrm>
        </p:spPr>
        <p:txBody>
          <a:bodyPr>
            <a:normAutofit/>
          </a:bodyPr>
          <a:lstStyle/>
          <a:p>
            <a:r>
              <a:rPr lang="en-GB" sz="3200" dirty="0" smtClean="0">
                <a:solidFill>
                  <a:srgbClr val="FF0000"/>
                </a:solidFill>
              </a:rPr>
              <a:t>Empowering </a:t>
            </a:r>
            <a:r>
              <a:rPr lang="en-GB" sz="3200" dirty="0" err="1" smtClean="0">
                <a:solidFill>
                  <a:srgbClr val="FF0000"/>
                </a:solidFill>
              </a:rPr>
              <a:t>pp</a:t>
            </a:r>
            <a:r>
              <a:rPr lang="en-GB" sz="3200" dirty="0" smtClean="0">
                <a:solidFill>
                  <a:srgbClr val="FF0000"/>
                </a:solidFill>
              </a:rPr>
              <a:t> Discoveries</a:t>
            </a:r>
            <a:endParaRPr lang="en-US" sz="3200" dirty="0">
              <a:solidFill>
                <a:srgbClr val="FF0000"/>
              </a:solidFill>
            </a:endParaRPr>
          </a:p>
        </p:txBody>
      </p:sp>
      <p:pic>
        <p:nvPicPr>
          <p:cNvPr id="3" name="Picture 2"/>
          <p:cNvPicPr>
            <a:picLocks noChangeAspect="1"/>
          </p:cNvPicPr>
          <p:nvPr/>
        </p:nvPicPr>
        <p:blipFill>
          <a:blip r:embed="rId2"/>
          <a:stretch>
            <a:fillRect/>
          </a:stretch>
        </p:blipFill>
        <p:spPr>
          <a:xfrm>
            <a:off x="527059" y="2238344"/>
            <a:ext cx="3566367" cy="3882820"/>
          </a:xfrm>
          <a:prstGeom prst="rect">
            <a:avLst/>
          </a:prstGeom>
        </p:spPr>
      </p:pic>
      <p:pic>
        <p:nvPicPr>
          <p:cNvPr id="4" name="Picture 3"/>
          <p:cNvPicPr>
            <a:picLocks noChangeAspect="1"/>
          </p:cNvPicPr>
          <p:nvPr/>
        </p:nvPicPr>
        <p:blipFill>
          <a:blip r:embed="rId3"/>
          <a:stretch>
            <a:fillRect/>
          </a:stretch>
        </p:blipFill>
        <p:spPr>
          <a:xfrm>
            <a:off x="3134017" y="1167840"/>
            <a:ext cx="1464699" cy="1107313"/>
          </a:xfrm>
          <a:prstGeom prst="rect">
            <a:avLst/>
          </a:prstGeom>
        </p:spPr>
      </p:pic>
      <p:sp>
        <p:nvSpPr>
          <p:cNvPr id="5" name="TextBox 4"/>
          <p:cNvSpPr txBox="1"/>
          <p:nvPr/>
        </p:nvSpPr>
        <p:spPr>
          <a:xfrm>
            <a:off x="685800" y="1500786"/>
            <a:ext cx="2204900" cy="369332"/>
          </a:xfrm>
          <a:prstGeom prst="rect">
            <a:avLst/>
          </a:prstGeom>
          <a:noFill/>
        </p:spPr>
        <p:txBody>
          <a:bodyPr wrap="none" rtlCol="0">
            <a:spAutoFit/>
          </a:bodyPr>
          <a:lstStyle/>
          <a:p>
            <a:r>
              <a:rPr lang="en-US" dirty="0" smtClean="0"/>
              <a:t>SUSY, RPC, RPV, LQS..</a:t>
            </a:r>
            <a:endParaRPr lang="en-US" dirty="0"/>
          </a:p>
        </p:txBody>
      </p:sp>
      <p:sp>
        <p:nvSpPr>
          <p:cNvPr id="6" name="TextBox 5"/>
          <p:cNvSpPr txBox="1"/>
          <p:nvPr/>
        </p:nvSpPr>
        <p:spPr>
          <a:xfrm>
            <a:off x="78336" y="724888"/>
            <a:ext cx="9096961" cy="369332"/>
          </a:xfrm>
          <a:prstGeom prst="rect">
            <a:avLst/>
          </a:prstGeom>
          <a:noFill/>
        </p:spPr>
        <p:txBody>
          <a:bodyPr wrap="none" rtlCol="0">
            <a:spAutoFit/>
          </a:bodyPr>
          <a:lstStyle/>
          <a:p>
            <a:r>
              <a:rPr lang="en-US" b="1" dirty="0">
                <a:solidFill>
                  <a:srgbClr val="000090"/>
                </a:solidFill>
              </a:rPr>
              <a:t>E</a:t>
            </a:r>
            <a:r>
              <a:rPr lang="en-US" b="1" dirty="0" smtClean="0">
                <a:solidFill>
                  <a:srgbClr val="000090"/>
                </a:solidFill>
              </a:rPr>
              <a:t>xternal, reliable input (PDFs, </a:t>
            </a:r>
            <a:r>
              <a:rPr lang="en-US" b="1" dirty="0" err="1" smtClean="0">
                <a:solidFill>
                  <a:srgbClr val="000090"/>
                </a:solidFill>
              </a:rPr>
              <a:t>factorisation</a:t>
            </a:r>
            <a:r>
              <a:rPr lang="en-US" b="1" dirty="0" smtClean="0">
                <a:solidFill>
                  <a:srgbClr val="000090"/>
                </a:solidFill>
              </a:rPr>
              <a:t>..) is crucial for range extension + CI interpretation  </a:t>
            </a:r>
            <a:endParaRPr lang="en-US" b="1" dirty="0">
              <a:solidFill>
                <a:srgbClr val="000090"/>
              </a:solidFill>
            </a:endParaRPr>
          </a:p>
        </p:txBody>
      </p:sp>
      <p:sp>
        <p:nvSpPr>
          <p:cNvPr id="7" name="TextBox 6"/>
          <p:cNvSpPr txBox="1"/>
          <p:nvPr/>
        </p:nvSpPr>
        <p:spPr>
          <a:xfrm>
            <a:off x="1656688" y="1167840"/>
            <a:ext cx="877276" cy="369332"/>
          </a:xfrm>
          <a:prstGeom prst="rect">
            <a:avLst/>
          </a:prstGeom>
          <a:noFill/>
        </p:spPr>
        <p:txBody>
          <a:bodyPr wrap="none" rtlCol="0">
            <a:spAutoFit/>
          </a:bodyPr>
          <a:lstStyle/>
          <a:p>
            <a:r>
              <a:rPr lang="en-US" dirty="0" smtClean="0">
                <a:solidFill>
                  <a:srgbClr val="FF0000"/>
                </a:solidFill>
              </a:rPr>
              <a:t>GLUON</a:t>
            </a:r>
            <a:endParaRPr lang="en-US" dirty="0">
              <a:solidFill>
                <a:srgbClr val="FF0000"/>
              </a:solidFill>
            </a:endParaRPr>
          </a:p>
        </p:txBody>
      </p:sp>
      <p:sp>
        <p:nvSpPr>
          <p:cNvPr id="8" name="TextBox 7"/>
          <p:cNvSpPr txBox="1"/>
          <p:nvPr/>
        </p:nvSpPr>
        <p:spPr>
          <a:xfrm>
            <a:off x="6313828" y="1214699"/>
            <a:ext cx="972968" cy="369332"/>
          </a:xfrm>
          <a:prstGeom prst="rect">
            <a:avLst/>
          </a:prstGeom>
          <a:noFill/>
        </p:spPr>
        <p:txBody>
          <a:bodyPr wrap="none" rtlCol="0">
            <a:spAutoFit/>
          </a:bodyPr>
          <a:lstStyle/>
          <a:p>
            <a:r>
              <a:rPr lang="en-US" dirty="0" smtClean="0">
                <a:solidFill>
                  <a:srgbClr val="FF0000"/>
                </a:solidFill>
              </a:rPr>
              <a:t>QUARKS</a:t>
            </a:r>
            <a:endParaRPr lang="en-US" dirty="0">
              <a:solidFill>
                <a:srgbClr val="FF0000"/>
              </a:solidFill>
            </a:endParaRPr>
          </a:p>
        </p:txBody>
      </p:sp>
      <p:pic>
        <p:nvPicPr>
          <p:cNvPr id="9" name="Picture 8"/>
          <p:cNvPicPr>
            <a:picLocks noChangeAspect="1"/>
          </p:cNvPicPr>
          <p:nvPr/>
        </p:nvPicPr>
        <p:blipFill>
          <a:blip r:embed="rId4"/>
          <a:stretch>
            <a:fillRect/>
          </a:stretch>
        </p:blipFill>
        <p:spPr>
          <a:xfrm>
            <a:off x="4635532" y="2183128"/>
            <a:ext cx="4259772" cy="4108483"/>
          </a:xfrm>
          <a:prstGeom prst="rect">
            <a:avLst/>
          </a:prstGeom>
        </p:spPr>
      </p:pic>
      <p:sp>
        <p:nvSpPr>
          <p:cNvPr id="10" name="TextBox 9"/>
          <p:cNvSpPr txBox="1"/>
          <p:nvPr/>
        </p:nvSpPr>
        <p:spPr>
          <a:xfrm>
            <a:off x="4896435" y="1758581"/>
            <a:ext cx="4121641" cy="369332"/>
          </a:xfrm>
          <a:prstGeom prst="rect">
            <a:avLst/>
          </a:prstGeom>
          <a:noFill/>
        </p:spPr>
        <p:txBody>
          <a:bodyPr wrap="none" rtlCol="0">
            <a:spAutoFit/>
          </a:bodyPr>
          <a:lstStyle/>
          <a:p>
            <a:r>
              <a:rPr lang="en-US" dirty="0" smtClean="0"/>
              <a:t>Exotic+ Extra boson searches at high mass</a:t>
            </a:r>
            <a:endParaRPr lang="en-US" dirty="0"/>
          </a:p>
        </p:txBody>
      </p:sp>
      <p:cxnSp>
        <p:nvCxnSpPr>
          <p:cNvPr id="13" name="Straight Connector 12"/>
          <p:cNvCxnSpPr/>
          <p:nvPr/>
        </p:nvCxnSpPr>
        <p:spPr>
          <a:xfrm flipH="1" flipV="1">
            <a:off x="6511916" y="2451527"/>
            <a:ext cx="29533" cy="3426231"/>
          </a:xfrm>
          <a:prstGeom prst="line">
            <a:avLst/>
          </a:prstGeom>
          <a:effectLst>
            <a:outerShdw blurRad="40000" dist="20000" dir="60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862197" y="2629585"/>
            <a:ext cx="637890" cy="523220"/>
          </a:xfrm>
          <a:prstGeom prst="rect">
            <a:avLst/>
          </a:prstGeom>
          <a:noFill/>
        </p:spPr>
        <p:txBody>
          <a:bodyPr wrap="none" rtlCol="0">
            <a:spAutoFit/>
          </a:bodyPr>
          <a:lstStyle/>
          <a:p>
            <a:r>
              <a:rPr lang="en-US" sz="1400" dirty="0" smtClean="0"/>
              <a:t>ATLAS</a:t>
            </a:r>
          </a:p>
          <a:p>
            <a:r>
              <a:rPr lang="en-US" sz="1400" dirty="0" smtClean="0"/>
              <a:t>today</a:t>
            </a:r>
            <a:endParaRPr lang="en-US" sz="1400" dirty="0"/>
          </a:p>
        </p:txBody>
      </p:sp>
    </p:spTree>
    <p:extLst>
      <p:ext uri="{BB962C8B-B14F-4D97-AF65-F5344CB8AC3E}">
        <p14:creationId xmlns:p14="http://schemas.microsoft.com/office/powerpoint/2010/main" val="271002013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3869"/>
            <a:ext cx="7772400" cy="616359"/>
          </a:xfrm>
        </p:spPr>
        <p:txBody>
          <a:bodyPr>
            <a:normAutofit/>
          </a:bodyPr>
          <a:lstStyle/>
          <a:p>
            <a:r>
              <a:rPr lang="en-GB" sz="3200" dirty="0" smtClean="0">
                <a:solidFill>
                  <a:srgbClr val="FF0000"/>
                </a:solidFill>
              </a:rPr>
              <a:t>High Precision for the LHC </a:t>
            </a:r>
            <a:endParaRPr lang="en-US" sz="3200" dirty="0">
              <a:solidFill>
                <a:srgbClr val="FF0000"/>
              </a:solidFill>
            </a:endParaRPr>
          </a:p>
        </p:txBody>
      </p:sp>
      <p:pic>
        <p:nvPicPr>
          <p:cNvPr id="3" name="Picture 2" descr="hix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14" y="1233099"/>
            <a:ext cx="4022175" cy="4104218"/>
          </a:xfrm>
          <a:prstGeom prst="rect">
            <a:avLst/>
          </a:prstGeom>
          <a:solidFill>
            <a:schemeClr val="bg1">
              <a:lumMod val="85000"/>
              <a:alpha val="40000"/>
            </a:schemeClr>
          </a:solidFill>
        </p:spPr>
      </p:pic>
      <p:sp>
        <p:nvSpPr>
          <p:cNvPr id="4" name="TextBox 3"/>
          <p:cNvSpPr txBox="1"/>
          <p:nvPr/>
        </p:nvSpPr>
        <p:spPr>
          <a:xfrm>
            <a:off x="495322" y="5639910"/>
            <a:ext cx="4155818" cy="923330"/>
          </a:xfrm>
          <a:prstGeom prst="rect">
            <a:avLst/>
          </a:prstGeom>
          <a:noFill/>
        </p:spPr>
        <p:txBody>
          <a:bodyPr wrap="none" rtlCol="0">
            <a:spAutoFit/>
          </a:bodyPr>
          <a:lstStyle/>
          <a:p>
            <a:r>
              <a:rPr lang="en-US" b="1" dirty="0" smtClean="0"/>
              <a:t>Predict the Higgs cross section in </a:t>
            </a:r>
            <a:r>
              <a:rPr lang="en-US" b="1" dirty="0" err="1" smtClean="0"/>
              <a:t>pp</a:t>
            </a:r>
            <a:r>
              <a:rPr lang="en-US" b="1" dirty="0" smtClean="0"/>
              <a:t> to</a:t>
            </a:r>
          </a:p>
          <a:p>
            <a:r>
              <a:rPr lang="en-US" b="1" dirty="0" smtClean="0"/>
              <a:t>0.2% precision which matches the M</a:t>
            </a:r>
            <a:r>
              <a:rPr lang="en-US" b="1" baseline="-25000" dirty="0" smtClean="0"/>
              <a:t>H</a:t>
            </a:r>
          </a:p>
          <a:p>
            <a:r>
              <a:rPr lang="en-US" b="1" dirty="0"/>
              <a:t>m</a:t>
            </a:r>
            <a:r>
              <a:rPr lang="en-US" b="1" dirty="0" smtClean="0"/>
              <a:t>easurement and removes the PDF error</a:t>
            </a:r>
            <a:endParaRPr lang="en-US" b="1" dirty="0"/>
          </a:p>
        </p:txBody>
      </p:sp>
      <p:pic>
        <p:nvPicPr>
          <p:cNvPr id="5" name="Picture 4"/>
          <p:cNvPicPr>
            <a:picLocks noChangeAspect="1"/>
          </p:cNvPicPr>
          <p:nvPr/>
        </p:nvPicPr>
        <p:blipFill>
          <a:blip r:embed="rId3"/>
          <a:stretch>
            <a:fillRect/>
          </a:stretch>
        </p:blipFill>
        <p:spPr>
          <a:xfrm>
            <a:off x="4951658" y="1122674"/>
            <a:ext cx="3773568" cy="4003699"/>
          </a:xfrm>
          <a:prstGeom prst="rect">
            <a:avLst/>
          </a:prstGeom>
        </p:spPr>
      </p:pic>
      <p:sp>
        <p:nvSpPr>
          <p:cNvPr id="6" name="TextBox 5"/>
          <p:cNvSpPr txBox="1"/>
          <p:nvPr/>
        </p:nvSpPr>
        <p:spPr>
          <a:xfrm>
            <a:off x="5154141" y="5263697"/>
            <a:ext cx="3672800" cy="1477328"/>
          </a:xfrm>
          <a:prstGeom prst="rect">
            <a:avLst/>
          </a:prstGeom>
          <a:noFill/>
        </p:spPr>
        <p:txBody>
          <a:bodyPr wrap="none" rtlCol="0">
            <a:spAutoFit/>
          </a:bodyPr>
          <a:lstStyle/>
          <a:p>
            <a:r>
              <a:rPr lang="en-US" b="1" dirty="0" err="1" smtClean="0"/>
              <a:t>Spacelike</a:t>
            </a:r>
            <a:r>
              <a:rPr lang="en-US" b="1" dirty="0" smtClean="0"/>
              <a:t> M</a:t>
            </a:r>
            <a:r>
              <a:rPr lang="en-US" b="1" baseline="-25000" dirty="0" smtClean="0"/>
              <a:t>W</a:t>
            </a:r>
            <a:r>
              <a:rPr lang="en-US" b="1" dirty="0" smtClean="0"/>
              <a:t> to 10 MeV from </a:t>
            </a:r>
            <a:r>
              <a:rPr lang="en-US" b="1" dirty="0" err="1" smtClean="0"/>
              <a:t>ep</a:t>
            </a:r>
            <a:endParaRPr lang="en-US" b="1" dirty="0" smtClean="0"/>
          </a:p>
          <a:p>
            <a:r>
              <a:rPr lang="en-US" b="1" dirty="0" smtClean="0">
                <a:sym typeface="Wingdings"/>
              </a:rPr>
              <a:t> Electroweak thy test at 0.01% !</a:t>
            </a:r>
            <a:endParaRPr lang="en-US" b="1" dirty="0" smtClean="0"/>
          </a:p>
          <a:p>
            <a:endParaRPr lang="en-US" b="1" dirty="0"/>
          </a:p>
          <a:p>
            <a:r>
              <a:rPr lang="en-US" b="1" dirty="0" smtClean="0"/>
              <a:t>Predict M</a:t>
            </a:r>
            <a:r>
              <a:rPr lang="en-US" b="1" baseline="-25000" dirty="0" smtClean="0"/>
              <a:t>W</a:t>
            </a:r>
            <a:r>
              <a:rPr lang="en-US" b="1" dirty="0" smtClean="0"/>
              <a:t> in </a:t>
            </a:r>
            <a:r>
              <a:rPr lang="en-US" b="1" dirty="0" err="1" smtClean="0"/>
              <a:t>pp</a:t>
            </a:r>
            <a:r>
              <a:rPr lang="en-US" b="1" dirty="0" smtClean="0"/>
              <a:t> to 2.8 MeV  </a:t>
            </a:r>
            <a:r>
              <a:rPr lang="en-US" b="1" dirty="0" smtClean="0">
                <a:sym typeface="Wingdings"/>
              </a:rPr>
              <a:t> </a:t>
            </a:r>
          </a:p>
          <a:p>
            <a:r>
              <a:rPr lang="en-US" b="1" dirty="0" smtClean="0">
                <a:sym typeface="Wingdings"/>
              </a:rPr>
              <a:t>Remove PDF uncertainty on M</a:t>
            </a:r>
            <a:r>
              <a:rPr lang="en-US" b="1" baseline="-25000" dirty="0" smtClean="0">
                <a:sym typeface="Wingdings"/>
              </a:rPr>
              <a:t>W</a:t>
            </a:r>
            <a:r>
              <a:rPr lang="en-US" b="1" dirty="0" smtClean="0">
                <a:sym typeface="Wingdings"/>
              </a:rPr>
              <a:t> LHC</a:t>
            </a:r>
            <a:endParaRPr lang="en-US" b="1" dirty="0"/>
          </a:p>
        </p:txBody>
      </p:sp>
    </p:spTree>
    <p:extLst>
      <p:ext uri="{BB962C8B-B14F-4D97-AF65-F5344CB8AC3E}">
        <p14:creationId xmlns:p14="http://schemas.microsoft.com/office/powerpoint/2010/main" val="14734982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172"/>
            <a:ext cx="6157702" cy="907320"/>
          </a:xfrm>
        </p:spPr>
        <p:txBody>
          <a:bodyPr>
            <a:normAutofit/>
          </a:bodyPr>
          <a:lstStyle/>
          <a:p>
            <a:r>
              <a:rPr lang="en-US" sz="3200" dirty="0" err="1" smtClean="0"/>
              <a:t>LHeC</a:t>
            </a:r>
            <a:r>
              <a:rPr lang="en-US" sz="3200" dirty="0" smtClean="0"/>
              <a:t> Higgs Physics</a:t>
            </a:r>
            <a:endParaRPr lang="en-US" sz="3200" dirty="0"/>
          </a:p>
        </p:txBody>
      </p:sp>
      <p:sp>
        <p:nvSpPr>
          <p:cNvPr id="3" name="TextBox 2"/>
          <p:cNvSpPr txBox="1"/>
          <p:nvPr/>
        </p:nvSpPr>
        <p:spPr>
          <a:xfrm>
            <a:off x="746416" y="1385761"/>
            <a:ext cx="8179769" cy="1015663"/>
          </a:xfrm>
          <a:prstGeom prst="rect">
            <a:avLst/>
          </a:prstGeom>
          <a:noFill/>
        </p:spPr>
        <p:txBody>
          <a:bodyPr wrap="none" rtlCol="0">
            <a:spAutoFit/>
          </a:bodyPr>
          <a:lstStyle/>
          <a:p>
            <a:r>
              <a:rPr lang="en-US" sz="2000" b="1" dirty="0" smtClean="0">
                <a:solidFill>
                  <a:srgbClr val="000090"/>
                </a:solidFill>
              </a:rPr>
              <a:t>High precision coupling measurements</a:t>
            </a:r>
          </a:p>
          <a:p>
            <a:endParaRPr lang="en-US" sz="2000" dirty="0"/>
          </a:p>
          <a:p>
            <a:r>
              <a:rPr lang="en-US" sz="2000" b="1" dirty="0" smtClean="0">
                <a:solidFill>
                  <a:srgbClr val="000090"/>
                </a:solidFill>
              </a:rPr>
              <a:t>Higgs as portal to new physics (in decay and production of non SM </a:t>
            </a:r>
            <a:r>
              <a:rPr lang="en-US" sz="2000" b="1" dirty="0" err="1" smtClean="0">
                <a:solidFill>
                  <a:srgbClr val="000090"/>
                </a:solidFill>
              </a:rPr>
              <a:t>Higgses</a:t>
            </a:r>
            <a:r>
              <a:rPr lang="en-US" sz="2000" b="1" dirty="0" smtClean="0">
                <a:solidFill>
                  <a:srgbClr val="000090"/>
                </a:solidFill>
              </a:rPr>
              <a:t>)</a:t>
            </a:r>
            <a:endParaRPr lang="en-US" sz="2000" b="1" dirty="0">
              <a:solidFill>
                <a:srgbClr val="000090"/>
              </a:solidFill>
            </a:endParaRPr>
          </a:p>
        </p:txBody>
      </p:sp>
      <p:pic>
        <p:nvPicPr>
          <p:cNvPr id="4" name="Picture 3"/>
          <p:cNvPicPr>
            <a:picLocks noChangeAspect="1"/>
          </p:cNvPicPr>
          <p:nvPr/>
        </p:nvPicPr>
        <p:blipFill>
          <a:blip r:embed="rId2"/>
          <a:stretch>
            <a:fillRect/>
          </a:stretch>
        </p:blipFill>
        <p:spPr>
          <a:xfrm>
            <a:off x="6085710" y="295172"/>
            <a:ext cx="2204965" cy="1598421"/>
          </a:xfrm>
          <a:prstGeom prst="rect">
            <a:avLst/>
          </a:prstGeom>
          <a:ln>
            <a:solidFill>
              <a:srgbClr val="000090"/>
            </a:solidFill>
          </a:ln>
        </p:spPr>
      </p:pic>
      <p:sp>
        <p:nvSpPr>
          <p:cNvPr id="5" name="TextBox 4"/>
          <p:cNvSpPr txBox="1"/>
          <p:nvPr/>
        </p:nvSpPr>
        <p:spPr>
          <a:xfrm>
            <a:off x="457200" y="2588720"/>
            <a:ext cx="8468985" cy="3693319"/>
          </a:xfrm>
          <a:prstGeom prst="rect">
            <a:avLst/>
          </a:prstGeom>
          <a:solidFill>
            <a:schemeClr val="accent3">
              <a:lumMod val="50000"/>
              <a:alpha val="15000"/>
            </a:schemeClr>
          </a:solidFill>
        </p:spPr>
        <p:txBody>
          <a:bodyPr wrap="none" rtlCol="0">
            <a:spAutoFit/>
          </a:bodyPr>
          <a:lstStyle/>
          <a:p>
            <a:r>
              <a:rPr lang="en-US" dirty="0" smtClean="0"/>
              <a:t>CC cross section: 200 </a:t>
            </a:r>
            <a:r>
              <a:rPr lang="en-US" dirty="0" err="1" smtClean="0"/>
              <a:t>fb</a:t>
            </a:r>
            <a:r>
              <a:rPr lang="en-US" dirty="0" smtClean="0"/>
              <a:t>. That is the ‘same’ value as for Z* </a:t>
            </a:r>
            <a:r>
              <a:rPr lang="en-US" dirty="0" smtClean="0">
                <a:sym typeface="Wingdings"/>
              </a:rPr>
              <a:t> HZ in </a:t>
            </a:r>
            <a:r>
              <a:rPr lang="en-US" dirty="0" err="1" smtClean="0">
                <a:sym typeface="Wingdings"/>
              </a:rPr>
              <a:t>e</a:t>
            </a:r>
            <a:r>
              <a:rPr lang="en-US" baseline="30000" dirty="0" err="1" smtClean="0">
                <a:sym typeface="Wingdings"/>
              </a:rPr>
              <a:t>+</a:t>
            </a:r>
            <a:r>
              <a:rPr lang="en-US" dirty="0" err="1" smtClean="0">
                <a:sym typeface="Wingdings"/>
              </a:rPr>
              <a:t>e</a:t>
            </a:r>
            <a:r>
              <a:rPr lang="en-US" baseline="30000" dirty="0" smtClean="0">
                <a:sym typeface="Wingdings"/>
              </a:rPr>
              <a:t>-</a:t>
            </a:r>
            <a:r>
              <a:rPr lang="en-US" dirty="0" smtClean="0"/>
              <a:t> </a:t>
            </a:r>
          </a:p>
          <a:p>
            <a:r>
              <a:rPr lang="en-US" dirty="0" smtClean="0"/>
              <a:t>NC cross section: 25 </a:t>
            </a:r>
            <a:r>
              <a:rPr lang="en-US" dirty="0" err="1" smtClean="0"/>
              <a:t>fb</a:t>
            </a:r>
            <a:r>
              <a:rPr lang="en-US" dirty="0" smtClean="0"/>
              <a:t>. </a:t>
            </a:r>
            <a:r>
              <a:rPr lang="en-US" dirty="0"/>
              <a:t> </a:t>
            </a:r>
            <a:r>
              <a:rPr lang="en-US" dirty="0" smtClean="0"/>
              <a:t>ZZ </a:t>
            </a:r>
            <a:r>
              <a:rPr lang="en-US" sz="1400" dirty="0" smtClean="0">
                <a:sym typeface="Wingdings"/>
              </a:rPr>
              <a:t></a:t>
            </a:r>
            <a:r>
              <a:rPr lang="en-US" dirty="0" smtClean="0">
                <a:sym typeface="Wingdings"/>
              </a:rPr>
              <a:t> H ( WW) and WW </a:t>
            </a:r>
            <a:r>
              <a:rPr lang="en-US" sz="1400" dirty="0" smtClean="0">
                <a:sym typeface="Wingdings"/>
              </a:rPr>
              <a:t></a:t>
            </a:r>
            <a:r>
              <a:rPr lang="en-US" dirty="0" smtClean="0">
                <a:sym typeface="Wingdings"/>
              </a:rPr>
              <a:t> H( ZZ) uniquely distinguishable.</a:t>
            </a:r>
          </a:p>
          <a:p>
            <a:r>
              <a:rPr lang="en-US" dirty="0" smtClean="0">
                <a:sym typeface="Wingdings"/>
              </a:rPr>
              <a:t>VBF cross sections in </a:t>
            </a:r>
            <a:r>
              <a:rPr lang="en-US" dirty="0" err="1" smtClean="0">
                <a:sym typeface="Wingdings"/>
              </a:rPr>
              <a:t>pp</a:t>
            </a:r>
            <a:r>
              <a:rPr lang="en-US" dirty="0" smtClean="0">
                <a:sym typeface="Wingdings"/>
              </a:rPr>
              <a:t> at LHC are O(100) </a:t>
            </a:r>
            <a:r>
              <a:rPr lang="en-US" dirty="0" err="1" smtClean="0">
                <a:sym typeface="Wingdings"/>
              </a:rPr>
              <a:t>fb</a:t>
            </a:r>
            <a:r>
              <a:rPr lang="en-US" dirty="0" smtClean="0">
                <a:sym typeface="Wingdings"/>
              </a:rPr>
              <a:t> also.</a:t>
            </a:r>
          </a:p>
          <a:p>
            <a:endParaRPr lang="en-US" dirty="0">
              <a:sym typeface="Wingdings"/>
            </a:endParaRPr>
          </a:p>
          <a:p>
            <a:r>
              <a:rPr lang="en-US" dirty="0" smtClean="0">
                <a:sym typeface="Wingdings"/>
              </a:rPr>
              <a:t>Final state in </a:t>
            </a:r>
            <a:r>
              <a:rPr lang="en-US" dirty="0" err="1" smtClean="0">
                <a:sym typeface="Wingdings"/>
              </a:rPr>
              <a:t>ep</a:t>
            </a:r>
            <a:r>
              <a:rPr lang="en-US" dirty="0" smtClean="0">
                <a:sym typeface="Wingdings"/>
              </a:rPr>
              <a:t> clean. Pileup 0.1 at </a:t>
            </a:r>
            <a:r>
              <a:rPr lang="en-US" dirty="0" err="1" smtClean="0">
                <a:sym typeface="Wingdings"/>
              </a:rPr>
              <a:t>LHeC</a:t>
            </a:r>
            <a:r>
              <a:rPr lang="en-US" dirty="0" smtClean="0">
                <a:sym typeface="Wingdings"/>
              </a:rPr>
              <a:t>. Theory clear. Luminosity to 0.5-1%. </a:t>
            </a:r>
            <a:endParaRPr lang="en-US" dirty="0">
              <a:sym typeface="Wingdings"/>
            </a:endParaRPr>
          </a:p>
          <a:p>
            <a:r>
              <a:rPr lang="en-US" dirty="0" smtClean="0">
                <a:sym typeface="Wingdings"/>
              </a:rPr>
              <a:t>Detector: full acceptance to </a:t>
            </a:r>
            <a:r>
              <a:rPr lang="en-US" dirty="0" err="1" smtClean="0">
                <a:sym typeface="Wingdings"/>
              </a:rPr>
              <a:t>η</a:t>
            </a:r>
            <a:r>
              <a:rPr lang="en-US" dirty="0" smtClean="0">
                <a:sym typeface="Wingdings"/>
              </a:rPr>
              <a:t> = 4.7  Requirement for high resolution hadron calorimeter</a:t>
            </a:r>
          </a:p>
          <a:p>
            <a:endParaRPr lang="en-US" dirty="0">
              <a:sym typeface="Wingdings"/>
            </a:endParaRPr>
          </a:p>
          <a:p>
            <a:r>
              <a:rPr lang="en-US" dirty="0" smtClean="0">
                <a:sym typeface="Wingdings"/>
              </a:rPr>
              <a:t>First studies: complete detector, S and B simulation and BDT for H bb and cc</a:t>
            </a:r>
          </a:p>
          <a:p>
            <a:endParaRPr lang="en-US" dirty="0" smtClean="0">
              <a:sym typeface="Wingdings"/>
            </a:endParaRPr>
          </a:p>
          <a:p>
            <a:r>
              <a:rPr lang="en-US" dirty="0" smtClean="0">
                <a:sym typeface="Wingdings"/>
              </a:rPr>
              <a:t>New: MADGRAPH based extension to other channels using bb and cc experience</a:t>
            </a:r>
          </a:p>
          <a:p>
            <a:endParaRPr lang="en-US" dirty="0">
              <a:sym typeface="Wingdings"/>
            </a:endParaRPr>
          </a:p>
          <a:p>
            <a:r>
              <a:rPr lang="en-US" dirty="0" smtClean="0">
                <a:sym typeface="Wingdings"/>
              </a:rPr>
              <a:t>New also: various, often Chinese publications on exotic Higgs physics in </a:t>
            </a:r>
            <a:r>
              <a:rPr lang="en-US" dirty="0" err="1" smtClean="0">
                <a:sym typeface="Wingdings"/>
              </a:rPr>
              <a:t>ep</a:t>
            </a:r>
            <a:r>
              <a:rPr lang="en-US" dirty="0" smtClean="0">
                <a:sym typeface="Wingdings"/>
              </a:rPr>
              <a:t>, </a:t>
            </a:r>
            <a:r>
              <a:rPr lang="en-US" dirty="0" err="1" smtClean="0">
                <a:sym typeface="Wingdings"/>
              </a:rPr>
              <a:t>cf</a:t>
            </a:r>
            <a:r>
              <a:rPr lang="en-US" dirty="0" smtClean="0">
                <a:sym typeface="Wingdings"/>
              </a:rPr>
              <a:t> below</a:t>
            </a:r>
          </a:p>
          <a:p>
            <a:r>
              <a:rPr lang="en-US" dirty="0" smtClean="0">
                <a:sym typeface="Wingdings"/>
              </a:rPr>
              <a:t>and talks by </a:t>
            </a:r>
            <a:r>
              <a:rPr lang="en-US" dirty="0" err="1" smtClean="0">
                <a:sym typeface="Wingdings"/>
              </a:rPr>
              <a:t>Uta</a:t>
            </a:r>
            <a:r>
              <a:rPr lang="en-US" dirty="0" smtClean="0">
                <a:sym typeface="Wingdings"/>
              </a:rPr>
              <a:t> Klein and </a:t>
            </a:r>
            <a:r>
              <a:rPr lang="en-US" dirty="0" err="1" smtClean="0">
                <a:sym typeface="Wingdings"/>
              </a:rPr>
              <a:t>Kechen</a:t>
            </a:r>
            <a:r>
              <a:rPr lang="en-US" dirty="0" smtClean="0">
                <a:sym typeface="Wingdings"/>
              </a:rPr>
              <a:t> Wang last week at FCC Physics at CERN </a:t>
            </a:r>
          </a:p>
        </p:txBody>
      </p:sp>
      <p:sp>
        <p:nvSpPr>
          <p:cNvPr id="6" name="TextBox 5"/>
          <p:cNvSpPr txBox="1"/>
          <p:nvPr/>
        </p:nvSpPr>
        <p:spPr>
          <a:xfrm>
            <a:off x="584783" y="6439023"/>
            <a:ext cx="8559217" cy="369332"/>
          </a:xfrm>
          <a:prstGeom prst="rect">
            <a:avLst/>
          </a:prstGeom>
          <a:noFill/>
        </p:spPr>
        <p:txBody>
          <a:bodyPr wrap="none" rtlCol="0">
            <a:spAutoFit/>
          </a:bodyPr>
          <a:lstStyle/>
          <a:p>
            <a:r>
              <a:rPr lang="en-US" dirty="0" smtClean="0"/>
              <a:t>H-HH: very hard at </a:t>
            </a:r>
            <a:r>
              <a:rPr lang="en-US" dirty="0" err="1" smtClean="0"/>
              <a:t>LHeC</a:t>
            </a:r>
            <a:r>
              <a:rPr lang="en-US" dirty="0" smtClean="0"/>
              <a:t>, possible to </a:t>
            </a:r>
            <a:r>
              <a:rPr lang="en-US" sz="1600" dirty="0" smtClean="0"/>
              <a:t>~</a:t>
            </a:r>
            <a:r>
              <a:rPr lang="en-US" dirty="0" smtClean="0"/>
              <a:t>30% at FCC-eh: see arXiv:1509.04016 M Kumar et al</a:t>
            </a:r>
            <a:endParaRPr lang="en-US" dirty="0"/>
          </a:p>
        </p:txBody>
      </p:sp>
    </p:spTree>
    <p:extLst>
      <p:ext uri="{BB962C8B-B14F-4D97-AF65-F5344CB8AC3E}">
        <p14:creationId xmlns:p14="http://schemas.microsoft.com/office/powerpoint/2010/main" val="398154406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title</a:t>
            </a:r>
            <a:endParaRPr lang="en-US" sz="3200" dirty="0"/>
          </a:p>
        </p:txBody>
      </p:sp>
      <p:pic>
        <p:nvPicPr>
          <p:cNvPr id="3" name="Picture 2"/>
          <p:cNvPicPr>
            <a:picLocks noChangeAspect="1"/>
          </p:cNvPicPr>
          <p:nvPr/>
        </p:nvPicPr>
        <p:blipFill>
          <a:blip r:embed="rId2"/>
          <a:stretch>
            <a:fillRect/>
          </a:stretch>
        </p:blipFill>
        <p:spPr>
          <a:xfrm>
            <a:off x="105840" y="98227"/>
            <a:ext cx="8914680" cy="6680979"/>
          </a:xfrm>
          <a:prstGeom prst="rect">
            <a:avLst/>
          </a:prstGeom>
          <a:ln>
            <a:solidFill>
              <a:srgbClr val="E6B26C"/>
            </a:solidFill>
          </a:ln>
        </p:spPr>
      </p:pic>
    </p:spTree>
    <p:extLst>
      <p:ext uri="{BB962C8B-B14F-4D97-AF65-F5344CB8AC3E}">
        <p14:creationId xmlns:p14="http://schemas.microsoft.com/office/powerpoint/2010/main" val="20164366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437" y="337582"/>
            <a:ext cx="8384058" cy="907320"/>
          </a:xfrm>
        </p:spPr>
        <p:txBody>
          <a:bodyPr>
            <a:normAutofit fontScale="90000"/>
          </a:bodyPr>
          <a:lstStyle/>
          <a:p>
            <a:r>
              <a:rPr lang="en-US" sz="3200" dirty="0" smtClean="0">
                <a:solidFill>
                  <a:srgbClr val="000090"/>
                </a:solidFill>
              </a:rPr>
              <a:t>.. and yet, </a:t>
            </a:r>
            <a:r>
              <a:rPr lang="en-US" sz="3200" dirty="0" err="1" smtClean="0">
                <a:solidFill>
                  <a:srgbClr val="000090"/>
                </a:solidFill>
              </a:rPr>
              <a:t>ep</a:t>
            </a:r>
            <a:r>
              <a:rPr lang="en-US" sz="3200" dirty="0" smtClean="0">
                <a:solidFill>
                  <a:srgbClr val="000090"/>
                </a:solidFill>
              </a:rPr>
              <a:t> is usually treated like the early </a:t>
            </a:r>
            <a:r>
              <a:rPr lang="en-US" sz="3200" dirty="0" smtClean="0">
                <a:solidFill>
                  <a:srgbClr val="C000A0"/>
                </a:solidFill>
              </a:rPr>
              <a:t>Cinderella</a:t>
            </a:r>
            <a:endParaRPr lang="en-US" sz="3200" dirty="0">
              <a:solidFill>
                <a:srgbClr val="C000A0"/>
              </a:solidFill>
            </a:endParaRPr>
          </a:p>
        </p:txBody>
      </p:sp>
      <p:pic>
        <p:nvPicPr>
          <p:cNvPr id="4" name="Picture 3"/>
          <p:cNvPicPr>
            <a:picLocks noChangeAspect="1"/>
          </p:cNvPicPr>
          <p:nvPr/>
        </p:nvPicPr>
        <p:blipFill>
          <a:blip r:embed="rId2"/>
          <a:stretch>
            <a:fillRect/>
          </a:stretch>
        </p:blipFill>
        <p:spPr>
          <a:xfrm>
            <a:off x="899627" y="1680035"/>
            <a:ext cx="7202195" cy="4051612"/>
          </a:xfrm>
          <a:prstGeom prst="rect">
            <a:avLst/>
          </a:prstGeom>
        </p:spPr>
      </p:pic>
      <p:sp>
        <p:nvSpPr>
          <p:cNvPr id="5" name="TextBox 4"/>
          <p:cNvSpPr txBox="1"/>
          <p:nvPr/>
        </p:nvSpPr>
        <p:spPr>
          <a:xfrm>
            <a:off x="-35280" y="6068560"/>
            <a:ext cx="9123010" cy="369332"/>
          </a:xfrm>
          <a:prstGeom prst="rect">
            <a:avLst/>
          </a:prstGeom>
          <a:noFill/>
        </p:spPr>
        <p:txBody>
          <a:bodyPr wrap="none" rtlCol="0">
            <a:spAutoFit/>
          </a:bodyPr>
          <a:lstStyle/>
          <a:p>
            <a:r>
              <a:rPr lang="en-US" b="1" dirty="0" smtClean="0">
                <a:solidFill>
                  <a:srgbClr val="C000A0"/>
                </a:solidFill>
                <a:sym typeface="Wingdings"/>
              </a:rPr>
              <a:t> </a:t>
            </a:r>
            <a:r>
              <a:rPr lang="en-US" b="1" dirty="0" smtClean="0">
                <a:solidFill>
                  <a:srgbClr val="C000A0"/>
                </a:solidFill>
              </a:rPr>
              <a:t>Needs radiant appearance (</a:t>
            </a:r>
            <a:r>
              <a:rPr lang="en-US" b="1" dirty="0" err="1" smtClean="0">
                <a:solidFill>
                  <a:srgbClr val="C000A0"/>
                </a:solidFill>
              </a:rPr>
              <a:t>lumi</a:t>
            </a:r>
            <a:r>
              <a:rPr lang="en-US" b="1" dirty="0" smtClean="0">
                <a:solidFill>
                  <a:srgbClr val="C000A0"/>
                </a:solidFill>
              </a:rPr>
              <a:t>, physics, technology), readiness to work and a bit of luck..</a:t>
            </a:r>
            <a:endParaRPr lang="en-US" b="1" dirty="0">
              <a:solidFill>
                <a:srgbClr val="C000A0"/>
              </a:solidFill>
            </a:endParaRPr>
          </a:p>
        </p:txBody>
      </p:sp>
    </p:spTree>
    <p:extLst>
      <p:ext uri="{BB962C8B-B14F-4D97-AF65-F5344CB8AC3E}">
        <p14:creationId xmlns:p14="http://schemas.microsoft.com/office/powerpoint/2010/main" val="293996214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44"/>
            <a:ext cx="8229600" cy="907320"/>
          </a:xfrm>
        </p:spPr>
        <p:txBody>
          <a:bodyPr>
            <a:normAutofit/>
          </a:bodyPr>
          <a:lstStyle/>
          <a:p>
            <a:r>
              <a:rPr lang="en-US" sz="3200" dirty="0" smtClean="0"/>
              <a:t>Comparison </a:t>
            </a:r>
            <a:r>
              <a:rPr lang="en-US" sz="3200" dirty="0" smtClean="0">
                <a:solidFill>
                  <a:srgbClr val="376092"/>
                </a:solidFill>
              </a:rPr>
              <a:t>LH</a:t>
            </a:r>
            <a:r>
              <a:rPr lang="en-US" sz="3200" dirty="0" smtClean="0"/>
              <a:t>(</a:t>
            </a:r>
            <a:r>
              <a:rPr lang="en-US" sz="3200" dirty="0" smtClean="0">
                <a:solidFill>
                  <a:schemeClr val="accent6">
                    <a:lumMod val="75000"/>
                  </a:schemeClr>
                </a:solidFill>
              </a:rPr>
              <a:t>e</a:t>
            </a:r>
            <a:r>
              <a:rPr lang="en-US" sz="3200" dirty="0" smtClean="0"/>
              <a:t>)</a:t>
            </a:r>
            <a:r>
              <a:rPr lang="en-US" sz="3200" dirty="0" smtClean="0">
                <a:solidFill>
                  <a:schemeClr val="accent1">
                    <a:lumMod val="75000"/>
                  </a:schemeClr>
                </a:solidFill>
              </a:rPr>
              <a:t>C</a:t>
            </a:r>
            <a:r>
              <a:rPr lang="en-US" sz="3200" dirty="0" smtClean="0"/>
              <a:t> and </a:t>
            </a:r>
            <a:r>
              <a:rPr lang="en-US" sz="3200" dirty="0" smtClean="0">
                <a:solidFill>
                  <a:schemeClr val="accent2">
                    <a:lumMod val="75000"/>
                  </a:schemeClr>
                </a:solidFill>
              </a:rPr>
              <a:t>CEPC</a:t>
            </a:r>
            <a:endParaRPr lang="en-US" sz="3200" dirty="0">
              <a:solidFill>
                <a:schemeClr val="accent2">
                  <a:lumMod val="75000"/>
                </a:schemeClr>
              </a:solidFill>
            </a:endParaRPr>
          </a:p>
        </p:txBody>
      </p:sp>
      <p:pic>
        <p:nvPicPr>
          <p:cNvPr id="3" name="Picture 2"/>
          <p:cNvPicPr>
            <a:picLocks noChangeAspect="1"/>
          </p:cNvPicPr>
          <p:nvPr/>
        </p:nvPicPr>
        <p:blipFill>
          <a:blip r:embed="rId2"/>
          <a:stretch>
            <a:fillRect/>
          </a:stretch>
        </p:blipFill>
        <p:spPr>
          <a:xfrm>
            <a:off x="451059" y="970264"/>
            <a:ext cx="6253299" cy="3575663"/>
          </a:xfrm>
          <a:prstGeom prst="rect">
            <a:avLst/>
          </a:prstGeom>
        </p:spPr>
      </p:pic>
      <p:sp>
        <p:nvSpPr>
          <p:cNvPr id="4" name="TextBox 3"/>
          <p:cNvSpPr txBox="1"/>
          <p:nvPr/>
        </p:nvSpPr>
        <p:spPr>
          <a:xfrm>
            <a:off x="309939" y="4545927"/>
            <a:ext cx="8776523" cy="2031325"/>
          </a:xfrm>
          <a:prstGeom prst="rect">
            <a:avLst/>
          </a:prstGeom>
          <a:noFill/>
        </p:spPr>
        <p:txBody>
          <a:bodyPr wrap="none" rtlCol="0">
            <a:spAutoFit/>
          </a:bodyPr>
          <a:lstStyle/>
          <a:p>
            <a:r>
              <a:rPr lang="en-US" dirty="0" smtClean="0"/>
              <a:t>The</a:t>
            </a:r>
            <a:r>
              <a:rPr lang="en-US" b="1" dirty="0" smtClean="0"/>
              <a:t> </a:t>
            </a:r>
            <a:r>
              <a:rPr lang="en-US" b="1" dirty="0" err="1" smtClean="0">
                <a:solidFill>
                  <a:srgbClr val="E46C0A"/>
                </a:solidFill>
              </a:rPr>
              <a:t>ep</a:t>
            </a:r>
            <a:r>
              <a:rPr lang="en-US" b="1" dirty="0" smtClean="0"/>
              <a:t> </a:t>
            </a:r>
            <a:r>
              <a:rPr lang="en-US" dirty="0" smtClean="0"/>
              <a:t>and the</a:t>
            </a:r>
            <a:r>
              <a:rPr lang="en-US" b="1" dirty="0" smtClean="0">
                <a:solidFill>
                  <a:schemeClr val="accent4">
                    <a:lumMod val="75000"/>
                  </a:schemeClr>
                </a:solidFill>
              </a:rPr>
              <a:t> </a:t>
            </a:r>
            <a:r>
              <a:rPr lang="en-US" b="1" dirty="0" err="1" smtClean="0">
                <a:solidFill>
                  <a:schemeClr val="accent4">
                    <a:lumMod val="75000"/>
                  </a:schemeClr>
                </a:solidFill>
              </a:rPr>
              <a:t>e</a:t>
            </a:r>
            <a:r>
              <a:rPr lang="en-US" b="1" baseline="30000" dirty="0" err="1" smtClean="0">
                <a:solidFill>
                  <a:schemeClr val="accent4">
                    <a:lumMod val="75000"/>
                  </a:schemeClr>
                </a:solidFill>
              </a:rPr>
              <a:t>+</a:t>
            </a:r>
            <a:r>
              <a:rPr lang="en-US" b="1" dirty="0" err="1" smtClean="0">
                <a:solidFill>
                  <a:schemeClr val="accent4">
                    <a:lumMod val="75000"/>
                  </a:schemeClr>
                </a:solidFill>
              </a:rPr>
              <a:t>e</a:t>
            </a:r>
            <a:r>
              <a:rPr lang="en-US" b="1" baseline="30000" dirty="0" smtClean="0">
                <a:solidFill>
                  <a:schemeClr val="accent4">
                    <a:lumMod val="75000"/>
                  </a:schemeClr>
                </a:solidFill>
              </a:rPr>
              <a:t>-</a:t>
            </a:r>
            <a:r>
              <a:rPr lang="en-US" b="1" dirty="0" smtClean="0">
                <a:solidFill>
                  <a:schemeClr val="accent4">
                    <a:lumMod val="75000"/>
                  </a:schemeClr>
                </a:solidFill>
              </a:rPr>
              <a:t> </a:t>
            </a:r>
            <a:r>
              <a:rPr lang="en-US" dirty="0" smtClean="0"/>
              <a:t>prospects of measuring Higgs decays are (about) the same for same L.</a:t>
            </a:r>
          </a:p>
          <a:p>
            <a:r>
              <a:rPr lang="en-US" dirty="0" smtClean="0"/>
              <a:t>Note that 1ab</a:t>
            </a:r>
            <a:r>
              <a:rPr lang="en-US" baseline="30000" dirty="0" smtClean="0"/>
              <a:t>-1 </a:t>
            </a:r>
            <a:r>
              <a:rPr lang="en-US" dirty="0" smtClean="0"/>
              <a:t>is 10 years of operation at 10</a:t>
            </a:r>
            <a:r>
              <a:rPr lang="en-US" baseline="30000" dirty="0" smtClean="0"/>
              <a:t>34</a:t>
            </a:r>
            <a:r>
              <a:rPr lang="en-US" dirty="0" smtClean="0"/>
              <a:t> , at high reliability.</a:t>
            </a:r>
          </a:p>
          <a:p>
            <a:r>
              <a:rPr lang="en-US" dirty="0" smtClean="0"/>
              <a:t>J </a:t>
            </a:r>
            <a:r>
              <a:rPr lang="en-US" dirty="0" err="1" smtClean="0"/>
              <a:t>Gao</a:t>
            </a:r>
            <a:r>
              <a:rPr lang="en-US" dirty="0"/>
              <a:t>:</a:t>
            </a:r>
            <a:r>
              <a:rPr lang="en-US" dirty="0" smtClean="0"/>
              <a:t> CEPC wants 3 10</a:t>
            </a:r>
            <a:r>
              <a:rPr lang="en-US" baseline="30000" dirty="0" smtClean="0"/>
              <a:t>34</a:t>
            </a:r>
            <a:r>
              <a:rPr lang="en-US" dirty="0" smtClean="0"/>
              <a:t> and hopes for 5 ab</a:t>
            </a:r>
            <a:r>
              <a:rPr lang="en-US" baseline="30000" dirty="0" smtClean="0"/>
              <a:t>-1</a:t>
            </a:r>
            <a:r>
              <a:rPr lang="en-US" dirty="0" smtClean="0"/>
              <a:t>. Theorists write about a 350 </a:t>
            </a:r>
            <a:r>
              <a:rPr lang="en-US" dirty="0" err="1" smtClean="0"/>
              <a:t>GeV</a:t>
            </a:r>
            <a:r>
              <a:rPr lang="en-US" dirty="0" smtClean="0"/>
              <a:t> operation.</a:t>
            </a:r>
          </a:p>
          <a:p>
            <a:r>
              <a:rPr lang="en-US" dirty="0" err="1" smtClean="0"/>
              <a:t>LHeC</a:t>
            </a:r>
            <a:r>
              <a:rPr lang="en-US" dirty="0" smtClean="0"/>
              <a:t>  NC: ZZ</a:t>
            </a:r>
            <a:r>
              <a:rPr lang="en-US" sz="1400" dirty="0" smtClean="0">
                <a:sym typeface="Wingdings"/>
              </a:rPr>
              <a:t></a:t>
            </a:r>
            <a:r>
              <a:rPr lang="en-US" dirty="0" smtClean="0">
                <a:sym typeface="Wingdings"/>
              </a:rPr>
              <a:t>H </a:t>
            </a:r>
            <a:r>
              <a:rPr lang="en-US" sz="1400" dirty="0" smtClean="0">
                <a:sym typeface="Wingdings"/>
              </a:rPr>
              <a:t></a:t>
            </a:r>
            <a:r>
              <a:rPr lang="en-US" dirty="0" smtClean="0">
                <a:sym typeface="Wingdings"/>
              </a:rPr>
              <a:t> bb at high precision which should fix the H-ZZ coupling to 2%.. </a:t>
            </a:r>
            <a:r>
              <a:rPr lang="en-US" dirty="0" err="1" smtClean="0">
                <a:sym typeface="Wingdings"/>
              </a:rPr>
              <a:t>Γ</a:t>
            </a:r>
            <a:r>
              <a:rPr lang="en-US" dirty="0" smtClean="0">
                <a:sym typeface="Wingdings"/>
              </a:rPr>
              <a:t> ??</a:t>
            </a:r>
          </a:p>
          <a:p>
            <a:r>
              <a:rPr lang="en-US" b="1" dirty="0" smtClean="0">
                <a:sym typeface="Wingdings"/>
              </a:rPr>
              <a:t>Sum of all major decay channels: LHC 0.89+-0.12, </a:t>
            </a:r>
            <a:r>
              <a:rPr lang="en-US" b="1" dirty="0" err="1" smtClean="0">
                <a:sym typeface="Wingdings"/>
              </a:rPr>
              <a:t>LHeC</a:t>
            </a:r>
            <a:r>
              <a:rPr lang="en-US" b="1" dirty="0" smtClean="0">
                <a:sym typeface="Wingdings"/>
              </a:rPr>
              <a:t> 0.99 +- 0.02, </a:t>
            </a:r>
            <a:r>
              <a:rPr lang="en-US" b="1" dirty="0" err="1" smtClean="0">
                <a:sym typeface="Wingdings"/>
              </a:rPr>
              <a:t>LHCep+pp</a:t>
            </a:r>
            <a:r>
              <a:rPr lang="en-US" b="1" dirty="0" smtClean="0">
                <a:sym typeface="Wingdings"/>
              </a:rPr>
              <a:t>: 1.00+-0.01</a:t>
            </a:r>
          </a:p>
          <a:p>
            <a:r>
              <a:rPr lang="en-US" dirty="0" smtClean="0">
                <a:sym typeface="Wingdings"/>
              </a:rPr>
              <a:t>In </a:t>
            </a:r>
            <a:r>
              <a:rPr lang="en-US" dirty="0" err="1" smtClean="0">
                <a:sym typeface="Wingdings"/>
              </a:rPr>
              <a:t>ep</a:t>
            </a:r>
            <a:r>
              <a:rPr lang="en-US" dirty="0" smtClean="0">
                <a:sym typeface="Wingdings"/>
              </a:rPr>
              <a:t> couplings are </a:t>
            </a:r>
            <a:r>
              <a:rPr lang="en-US" dirty="0" err="1" smtClean="0">
                <a:sym typeface="Wingdings"/>
              </a:rPr>
              <a:t>overconstrained</a:t>
            </a:r>
            <a:r>
              <a:rPr lang="en-US" dirty="0" smtClean="0">
                <a:sym typeface="Wingdings"/>
              </a:rPr>
              <a:t>. Fit to do. EFT analyses may then include </a:t>
            </a:r>
            <a:r>
              <a:rPr lang="en-US" dirty="0" err="1" smtClean="0">
                <a:sym typeface="Wingdings"/>
              </a:rPr>
              <a:t>ep.</a:t>
            </a:r>
            <a:endParaRPr lang="en-US" dirty="0" smtClean="0">
              <a:sym typeface="Wingdings"/>
            </a:endParaRPr>
          </a:p>
          <a:p>
            <a:r>
              <a:rPr lang="en-US" b="1" dirty="0" smtClean="0">
                <a:solidFill>
                  <a:srgbClr val="008000"/>
                </a:solidFill>
                <a:sym typeface="Wingdings"/>
              </a:rPr>
              <a:t>The addition of the </a:t>
            </a:r>
            <a:r>
              <a:rPr lang="en-US" b="1" dirty="0" err="1" smtClean="0">
                <a:solidFill>
                  <a:srgbClr val="008000"/>
                </a:solidFill>
                <a:sym typeface="Wingdings"/>
              </a:rPr>
              <a:t>LHeC</a:t>
            </a:r>
            <a:r>
              <a:rPr lang="en-US" b="1" dirty="0" smtClean="0">
                <a:solidFill>
                  <a:srgbClr val="008000"/>
                </a:solidFill>
                <a:sym typeface="Wingdings"/>
              </a:rPr>
              <a:t> to the HL LHC transforms that into a high precision Higgs facility </a:t>
            </a:r>
            <a:r>
              <a:rPr lang="en-US" dirty="0" smtClean="0">
                <a:solidFill>
                  <a:srgbClr val="008000"/>
                </a:solidFill>
              </a:rPr>
              <a:t> </a:t>
            </a:r>
            <a:endParaRPr lang="en-US" dirty="0">
              <a:solidFill>
                <a:srgbClr val="008000"/>
              </a:solidFill>
            </a:endParaRPr>
          </a:p>
        </p:txBody>
      </p:sp>
      <p:sp>
        <p:nvSpPr>
          <p:cNvPr id="5" name="TextBox 4"/>
          <p:cNvSpPr txBox="1"/>
          <p:nvPr/>
        </p:nvSpPr>
        <p:spPr>
          <a:xfrm>
            <a:off x="3488580" y="1208985"/>
            <a:ext cx="1261884" cy="369332"/>
          </a:xfrm>
          <a:prstGeom prst="rect">
            <a:avLst/>
          </a:prstGeom>
          <a:noFill/>
        </p:spPr>
        <p:txBody>
          <a:bodyPr wrap="none" rtlCol="0">
            <a:spAutoFit/>
          </a:bodyPr>
          <a:lstStyle/>
          <a:p>
            <a:r>
              <a:rPr lang="en-US" dirty="0" smtClean="0"/>
              <a:t>preliminary</a:t>
            </a:r>
            <a:endParaRPr lang="en-US" dirty="0"/>
          </a:p>
        </p:txBody>
      </p:sp>
      <p:sp>
        <p:nvSpPr>
          <p:cNvPr id="6" name="TextBox 5"/>
          <p:cNvSpPr txBox="1"/>
          <p:nvPr/>
        </p:nvSpPr>
        <p:spPr>
          <a:xfrm>
            <a:off x="6826579" y="1578317"/>
            <a:ext cx="2317724" cy="2862323"/>
          </a:xfrm>
          <a:prstGeom prst="rect">
            <a:avLst/>
          </a:prstGeom>
          <a:noFill/>
        </p:spPr>
        <p:txBody>
          <a:bodyPr wrap="none" rtlCol="0">
            <a:spAutoFit/>
          </a:bodyPr>
          <a:lstStyle/>
          <a:p>
            <a:r>
              <a:rPr lang="en-US" b="1" dirty="0" smtClean="0">
                <a:solidFill>
                  <a:srgbClr val="0000FF"/>
                </a:solidFill>
              </a:rPr>
              <a:t>LHC</a:t>
            </a:r>
            <a:r>
              <a:rPr lang="en-US" dirty="0" smtClean="0"/>
              <a:t>: ATLAS 2014</a:t>
            </a:r>
          </a:p>
          <a:p>
            <a:r>
              <a:rPr lang="en-US" dirty="0" smtClean="0"/>
              <a:t>(will be better)</a:t>
            </a:r>
          </a:p>
          <a:p>
            <a:endParaRPr lang="en-US" dirty="0"/>
          </a:p>
          <a:p>
            <a:r>
              <a:rPr lang="en-US" b="1" dirty="0" err="1" smtClean="0">
                <a:solidFill>
                  <a:schemeClr val="accent6">
                    <a:lumMod val="75000"/>
                  </a:schemeClr>
                </a:solidFill>
              </a:rPr>
              <a:t>LHeC</a:t>
            </a:r>
            <a:r>
              <a:rPr lang="en-US" dirty="0" smtClean="0"/>
              <a:t>: MK+UK </a:t>
            </a:r>
          </a:p>
          <a:p>
            <a:r>
              <a:rPr lang="en-US" dirty="0" smtClean="0"/>
              <a:t>FCC WS1/18</a:t>
            </a:r>
          </a:p>
          <a:p>
            <a:endParaRPr lang="en-US" dirty="0"/>
          </a:p>
          <a:p>
            <a:r>
              <a:rPr lang="en-US" b="1" dirty="0" smtClean="0">
                <a:solidFill>
                  <a:schemeClr val="accent3">
                    <a:lumMod val="75000"/>
                  </a:schemeClr>
                </a:solidFill>
              </a:rPr>
              <a:t>LHC</a:t>
            </a:r>
            <a:r>
              <a:rPr lang="en-US" dirty="0" smtClean="0"/>
              <a:t>: </a:t>
            </a:r>
            <a:r>
              <a:rPr lang="en-US" dirty="0" err="1" smtClean="0"/>
              <a:t>pp</a:t>
            </a:r>
            <a:r>
              <a:rPr lang="en-US" dirty="0" smtClean="0"/>
              <a:t> (no thy) + </a:t>
            </a:r>
            <a:r>
              <a:rPr lang="en-US" dirty="0" err="1" smtClean="0"/>
              <a:t>ep</a:t>
            </a:r>
            <a:endParaRPr lang="en-US" dirty="0" smtClean="0"/>
          </a:p>
          <a:p>
            <a:endParaRPr lang="en-US" dirty="0"/>
          </a:p>
          <a:p>
            <a:r>
              <a:rPr lang="en-US" b="1" dirty="0" smtClean="0">
                <a:solidFill>
                  <a:schemeClr val="accent2">
                    <a:lumMod val="75000"/>
                  </a:schemeClr>
                </a:solidFill>
              </a:rPr>
              <a:t>CEPC</a:t>
            </a:r>
            <a:r>
              <a:rPr lang="en-US" dirty="0" smtClean="0"/>
              <a:t>: M </a:t>
            </a:r>
            <a:r>
              <a:rPr lang="en-US" dirty="0" err="1" smtClean="0"/>
              <a:t>Ruan</a:t>
            </a:r>
            <a:r>
              <a:rPr lang="en-US" dirty="0" smtClean="0"/>
              <a:t>, 14.1.17</a:t>
            </a:r>
          </a:p>
          <a:p>
            <a:r>
              <a:rPr lang="en-US" sz="1400" dirty="0" smtClean="0"/>
              <a:t>              scaled to 1ab</a:t>
            </a:r>
            <a:r>
              <a:rPr lang="en-US" sz="1400" baseline="30000" dirty="0" smtClean="0"/>
              <a:t>-1 </a:t>
            </a:r>
            <a:endParaRPr lang="en-US" sz="1400" baseline="30000" dirty="0"/>
          </a:p>
        </p:txBody>
      </p:sp>
      <p:sp>
        <p:nvSpPr>
          <p:cNvPr id="7" name="TextBox 6"/>
          <p:cNvSpPr txBox="1"/>
          <p:nvPr/>
        </p:nvSpPr>
        <p:spPr>
          <a:xfrm rot="16200000">
            <a:off x="-516252" y="2319054"/>
            <a:ext cx="1820029" cy="338554"/>
          </a:xfrm>
          <a:prstGeom prst="rect">
            <a:avLst/>
          </a:prstGeom>
          <a:noFill/>
        </p:spPr>
        <p:txBody>
          <a:bodyPr wrap="none" rtlCol="0">
            <a:spAutoFit/>
          </a:bodyPr>
          <a:lstStyle/>
          <a:p>
            <a:r>
              <a:rPr lang="en-US" sz="1600" dirty="0" smtClean="0"/>
              <a:t>Signal strength in %</a:t>
            </a:r>
            <a:endParaRPr lang="en-US" sz="1600" dirty="0"/>
          </a:p>
        </p:txBody>
      </p:sp>
    </p:spTree>
    <p:extLst>
      <p:ext uri="{BB962C8B-B14F-4D97-AF65-F5344CB8AC3E}">
        <p14:creationId xmlns:p14="http://schemas.microsoft.com/office/powerpoint/2010/main" val="102814135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0029" y="147228"/>
            <a:ext cx="7646194" cy="6801862"/>
          </a:xfrm>
          <a:prstGeom prst="rect">
            <a:avLst/>
          </a:prstGeom>
          <a:noFill/>
        </p:spPr>
        <p:txBody>
          <a:bodyPr wrap="none" rtlCol="0">
            <a:spAutoFit/>
          </a:bodyPr>
          <a:lstStyle/>
          <a:p>
            <a:r>
              <a:rPr lang="en-US" sz="2000" b="1" dirty="0" smtClean="0"/>
              <a:t>Top electric charge</a:t>
            </a:r>
          </a:p>
          <a:p>
            <a:endParaRPr lang="en-US" sz="2000" b="1" dirty="0"/>
          </a:p>
          <a:p>
            <a:r>
              <a:rPr lang="en-US" sz="2000" b="1" dirty="0" smtClean="0"/>
              <a:t>EDM and MDM</a:t>
            </a:r>
          </a:p>
          <a:p>
            <a:endParaRPr lang="en-US" sz="2000" b="1" dirty="0"/>
          </a:p>
          <a:p>
            <a:r>
              <a:rPr lang="en-US" sz="2000" b="1" dirty="0" smtClean="0"/>
              <a:t>Anomalous t-q-y and t-g-Z</a:t>
            </a:r>
          </a:p>
          <a:p>
            <a:endParaRPr lang="en-US" sz="2000" b="1" dirty="0"/>
          </a:p>
          <a:p>
            <a:r>
              <a:rPr lang="en-US" sz="2000" b="1" dirty="0" err="1" smtClean="0"/>
              <a:t>V</a:t>
            </a:r>
            <a:r>
              <a:rPr lang="en-US" sz="2000" b="1" baseline="-25000" dirty="0" err="1" smtClean="0"/>
              <a:t>tb</a:t>
            </a:r>
            <a:r>
              <a:rPr lang="en-US" sz="2000" b="1" baseline="-25000" dirty="0" smtClean="0"/>
              <a:t>    </a:t>
            </a:r>
            <a:r>
              <a:rPr lang="en-US" sz="2000" b="1" dirty="0" smtClean="0"/>
              <a:t>and</a:t>
            </a:r>
            <a:r>
              <a:rPr lang="en-US" sz="2000" b="1" baseline="-25000" dirty="0" smtClean="0"/>
              <a:t> </a:t>
            </a:r>
            <a:r>
              <a:rPr lang="en-US" sz="2000" b="1" dirty="0" smtClean="0"/>
              <a:t>W-t-b</a:t>
            </a:r>
          </a:p>
          <a:p>
            <a:endParaRPr lang="en-US" sz="2000" b="1" dirty="0"/>
          </a:p>
          <a:p>
            <a:r>
              <a:rPr lang="en-US" sz="2000" b="1" dirty="0" smtClean="0"/>
              <a:t>Top spin</a:t>
            </a:r>
          </a:p>
          <a:p>
            <a:endParaRPr lang="en-US" sz="2000" b="1" dirty="0"/>
          </a:p>
          <a:p>
            <a:r>
              <a:rPr lang="en-US" sz="2000" b="1" dirty="0" smtClean="0"/>
              <a:t>Top PDF</a:t>
            </a:r>
          </a:p>
          <a:p>
            <a:endParaRPr lang="en-US" sz="2000" b="1" dirty="0"/>
          </a:p>
          <a:p>
            <a:r>
              <a:rPr lang="en-US" sz="2000" b="1" dirty="0" smtClean="0"/>
              <a:t>Top mass</a:t>
            </a:r>
          </a:p>
          <a:p>
            <a:endParaRPr lang="en-US" sz="2000" b="1" dirty="0"/>
          </a:p>
          <a:p>
            <a:r>
              <a:rPr lang="en-US" sz="2000" b="1" dirty="0" smtClean="0"/>
              <a:t>Top-Higgs (1602.04670)</a:t>
            </a:r>
          </a:p>
          <a:p>
            <a:endParaRPr lang="en-US" sz="2000" b="1" dirty="0"/>
          </a:p>
          <a:p>
            <a:r>
              <a:rPr lang="en-US" sz="2000" b="1" dirty="0" smtClean="0"/>
              <a:t>CP nature of </a:t>
            </a:r>
            <a:r>
              <a:rPr lang="en-US" sz="2000" b="1" dirty="0" err="1" smtClean="0"/>
              <a:t>ttH</a:t>
            </a:r>
            <a:r>
              <a:rPr lang="en-US" sz="2000" b="1" dirty="0" smtClean="0"/>
              <a:t>  (1702.03426)</a:t>
            </a:r>
          </a:p>
          <a:p>
            <a:endParaRPr lang="en-US" sz="2000" b="1" dirty="0" smtClean="0"/>
          </a:p>
          <a:p>
            <a:r>
              <a:rPr lang="en-US" sz="2000" b="1" dirty="0" err="1" smtClean="0">
                <a:solidFill>
                  <a:srgbClr val="FF0000"/>
                </a:solidFill>
              </a:rPr>
              <a:t>LHeC</a:t>
            </a:r>
            <a:r>
              <a:rPr lang="en-US" sz="2000" b="1" dirty="0" smtClean="0">
                <a:solidFill>
                  <a:srgbClr val="FF0000"/>
                </a:solidFill>
              </a:rPr>
              <a:t> and even more FCC-eh are top factories with huge BSM potential</a:t>
            </a:r>
          </a:p>
          <a:p>
            <a:r>
              <a:rPr lang="en-US" sz="2000" dirty="0" smtClean="0"/>
              <a:t>For top itself: </a:t>
            </a:r>
            <a:r>
              <a:rPr lang="en-US" sz="2000" dirty="0" err="1" smtClean="0"/>
              <a:t>maximise</a:t>
            </a:r>
            <a:r>
              <a:rPr lang="en-US" sz="2000" dirty="0" smtClean="0"/>
              <a:t> </a:t>
            </a:r>
            <a:r>
              <a:rPr lang="en-US" sz="2000" dirty="0" err="1" smtClean="0"/>
              <a:t>Ee</a:t>
            </a:r>
            <a:r>
              <a:rPr lang="en-US" sz="2000" dirty="0" smtClean="0"/>
              <a:t>. For t as background for Higgs: not too much</a:t>
            </a:r>
          </a:p>
          <a:p>
            <a:endParaRPr lang="en-US" dirty="0"/>
          </a:p>
          <a:p>
            <a:endParaRPr lang="en-US" dirty="0"/>
          </a:p>
        </p:txBody>
      </p:sp>
      <p:sp>
        <p:nvSpPr>
          <p:cNvPr id="2" name="Title 1"/>
          <p:cNvSpPr>
            <a:spLocks noGrp="1"/>
          </p:cNvSpPr>
          <p:nvPr>
            <p:ph type="ctrTitle"/>
          </p:nvPr>
        </p:nvSpPr>
        <p:spPr>
          <a:xfrm>
            <a:off x="3497453" y="147228"/>
            <a:ext cx="4960746" cy="782000"/>
          </a:xfrm>
        </p:spPr>
        <p:txBody>
          <a:bodyPr>
            <a:normAutofit/>
          </a:bodyPr>
          <a:lstStyle/>
          <a:p>
            <a:r>
              <a:rPr lang="en-GB" sz="3600" dirty="0" smtClean="0">
                <a:solidFill>
                  <a:srgbClr val="FF0000"/>
                </a:solidFill>
              </a:rPr>
              <a:t>Top Physics</a:t>
            </a:r>
            <a:endParaRPr lang="en-US" sz="3600" dirty="0">
              <a:solidFill>
                <a:srgbClr val="FF0000"/>
              </a:solidFill>
            </a:endParaRPr>
          </a:p>
        </p:txBody>
      </p:sp>
      <p:pic>
        <p:nvPicPr>
          <p:cNvPr id="3" name="Picture 2"/>
          <p:cNvPicPr>
            <a:picLocks noChangeAspect="1"/>
          </p:cNvPicPr>
          <p:nvPr/>
        </p:nvPicPr>
        <p:blipFill>
          <a:blip r:embed="rId2"/>
          <a:stretch>
            <a:fillRect/>
          </a:stretch>
        </p:blipFill>
        <p:spPr>
          <a:xfrm>
            <a:off x="4417834" y="1906525"/>
            <a:ext cx="3860987" cy="1754994"/>
          </a:xfrm>
          <a:prstGeom prst="rect">
            <a:avLst/>
          </a:prstGeom>
        </p:spPr>
      </p:pic>
      <p:sp>
        <p:nvSpPr>
          <p:cNvPr id="6" name="TextBox 5"/>
          <p:cNvSpPr txBox="1"/>
          <p:nvPr/>
        </p:nvSpPr>
        <p:spPr>
          <a:xfrm>
            <a:off x="4529552" y="1537193"/>
            <a:ext cx="3749269" cy="369332"/>
          </a:xfrm>
          <a:prstGeom prst="rect">
            <a:avLst/>
          </a:prstGeom>
          <a:noFill/>
        </p:spPr>
        <p:txBody>
          <a:bodyPr wrap="none" rtlCol="0">
            <a:spAutoFit/>
          </a:bodyPr>
          <a:lstStyle/>
          <a:p>
            <a:r>
              <a:rPr lang="en-US" dirty="0" smtClean="0"/>
              <a:t>Pair production         Single production</a:t>
            </a:r>
            <a:endParaRPr lang="en-US" dirty="0"/>
          </a:p>
        </p:txBody>
      </p:sp>
      <p:sp>
        <p:nvSpPr>
          <p:cNvPr id="8" name="TextBox 7"/>
          <p:cNvSpPr txBox="1"/>
          <p:nvPr/>
        </p:nvSpPr>
        <p:spPr>
          <a:xfrm>
            <a:off x="875838" y="6435745"/>
            <a:ext cx="7083991" cy="369332"/>
          </a:xfrm>
          <a:prstGeom prst="rect">
            <a:avLst/>
          </a:prstGeom>
          <a:noFill/>
        </p:spPr>
        <p:txBody>
          <a:bodyPr wrap="none" rtlCol="0">
            <a:spAutoFit/>
          </a:bodyPr>
          <a:lstStyle/>
          <a:p>
            <a:r>
              <a:rPr lang="en-US" dirty="0" err="1">
                <a:solidFill>
                  <a:srgbClr val="0000FF"/>
                </a:solidFill>
              </a:rPr>
              <a:t>c</a:t>
            </a:r>
            <a:r>
              <a:rPr lang="en-US" dirty="0" err="1" smtClean="0">
                <a:solidFill>
                  <a:srgbClr val="0000FF"/>
                </a:solidFill>
              </a:rPr>
              <a:t>f</a:t>
            </a:r>
            <a:r>
              <a:rPr lang="en-US" dirty="0" smtClean="0">
                <a:solidFill>
                  <a:srgbClr val="0000FF"/>
                </a:solidFill>
              </a:rPr>
              <a:t> Christian </a:t>
            </a:r>
            <a:r>
              <a:rPr lang="en-US" dirty="0" err="1" smtClean="0">
                <a:solidFill>
                  <a:srgbClr val="0000FF"/>
                </a:solidFill>
              </a:rPr>
              <a:t>Schwanenberger</a:t>
            </a:r>
            <a:r>
              <a:rPr lang="en-US" dirty="0" smtClean="0">
                <a:solidFill>
                  <a:srgbClr val="0000FF"/>
                </a:solidFill>
              </a:rPr>
              <a:t>, Top in </a:t>
            </a:r>
            <a:r>
              <a:rPr lang="en-US" dirty="0" err="1" smtClean="0">
                <a:solidFill>
                  <a:srgbClr val="0000FF"/>
                </a:solidFill>
              </a:rPr>
              <a:t>ep</a:t>
            </a:r>
            <a:r>
              <a:rPr lang="en-US" dirty="0" smtClean="0">
                <a:solidFill>
                  <a:srgbClr val="0000FF"/>
                </a:solidFill>
              </a:rPr>
              <a:t>, Talk at FCC Physics Week 17.1.18 </a:t>
            </a:r>
            <a:endParaRPr lang="en-US" dirty="0">
              <a:solidFill>
                <a:srgbClr val="0000FF"/>
              </a:solidFill>
            </a:endParaRPr>
          </a:p>
        </p:txBody>
      </p:sp>
      <p:pic>
        <p:nvPicPr>
          <p:cNvPr id="9" name="Picture 8"/>
          <p:cNvPicPr>
            <a:picLocks noChangeAspect="1"/>
          </p:cNvPicPr>
          <p:nvPr/>
        </p:nvPicPr>
        <p:blipFill>
          <a:blip r:embed="rId3"/>
          <a:stretch>
            <a:fillRect/>
          </a:stretch>
        </p:blipFill>
        <p:spPr>
          <a:xfrm>
            <a:off x="6394656" y="4102263"/>
            <a:ext cx="2063543" cy="685391"/>
          </a:xfrm>
          <a:prstGeom prst="rect">
            <a:avLst/>
          </a:prstGeom>
        </p:spPr>
      </p:pic>
      <p:pic>
        <p:nvPicPr>
          <p:cNvPr id="10" name="Picture 9"/>
          <p:cNvPicPr>
            <a:picLocks noChangeAspect="1"/>
          </p:cNvPicPr>
          <p:nvPr/>
        </p:nvPicPr>
        <p:blipFill>
          <a:blip r:embed="rId4"/>
          <a:stretch>
            <a:fillRect/>
          </a:stretch>
        </p:blipFill>
        <p:spPr>
          <a:xfrm>
            <a:off x="4233536" y="4102263"/>
            <a:ext cx="2141863" cy="706439"/>
          </a:xfrm>
          <a:prstGeom prst="rect">
            <a:avLst/>
          </a:prstGeom>
        </p:spPr>
      </p:pic>
    </p:spTree>
    <p:extLst>
      <p:ext uri="{BB962C8B-B14F-4D97-AF65-F5344CB8AC3E}">
        <p14:creationId xmlns:p14="http://schemas.microsoft.com/office/powerpoint/2010/main" val="90028792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27880" y="194052"/>
            <a:ext cx="8686800" cy="6512652"/>
          </a:xfrm>
          <a:prstGeom prst="rect">
            <a:avLst/>
          </a:prstGeom>
        </p:spPr>
      </p:pic>
    </p:spTree>
    <p:extLst>
      <p:ext uri="{BB962C8B-B14F-4D97-AF65-F5344CB8AC3E}">
        <p14:creationId xmlns:p14="http://schemas.microsoft.com/office/powerpoint/2010/main" val="310082547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3480" y="124182"/>
            <a:ext cx="8914683" cy="6498174"/>
          </a:xfrm>
          <a:prstGeom prst="rect">
            <a:avLst/>
          </a:prstGeom>
          <a:ln>
            <a:solidFill>
              <a:srgbClr val="000090"/>
            </a:solidFill>
          </a:ln>
        </p:spPr>
      </p:pic>
      <p:sp>
        <p:nvSpPr>
          <p:cNvPr id="7" name="TextBox 6"/>
          <p:cNvSpPr txBox="1"/>
          <p:nvPr/>
        </p:nvSpPr>
        <p:spPr>
          <a:xfrm>
            <a:off x="476273" y="6622356"/>
            <a:ext cx="4264997" cy="307777"/>
          </a:xfrm>
          <a:prstGeom prst="rect">
            <a:avLst/>
          </a:prstGeom>
          <a:noFill/>
        </p:spPr>
        <p:txBody>
          <a:bodyPr wrap="none" rtlCol="0">
            <a:spAutoFit/>
          </a:bodyPr>
          <a:lstStyle/>
          <a:p>
            <a:r>
              <a:rPr lang="en-US" sz="1400" dirty="0" err="1" smtClean="0"/>
              <a:t>Uta</a:t>
            </a:r>
            <a:r>
              <a:rPr lang="en-US" sz="1400" dirty="0" smtClean="0"/>
              <a:t> Klein, Higgs in </a:t>
            </a:r>
            <a:r>
              <a:rPr lang="en-US" sz="1400" dirty="0" err="1" smtClean="0"/>
              <a:t>ep</a:t>
            </a:r>
            <a:r>
              <a:rPr lang="en-US" sz="1400" dirty="0" smtClean="0"/>
              <a:t>, Talk at FCC Physics Week, 16.1.18 </a:t>
            </a:r>
            <a:endParaRPr lang="en-US" sz="1400" dirty="0"/>
          </a:p>
        </p:txBody>
      </p:sp>
    </p:spTree>
    <p:extLst>
      <p:ext uri="{BB962C8B-B14F-4D97-AF65-F5344CB8AC3E}">
        <p14:creationId xmlns:p14="http://schemas.microsoft.com/office/powerpoint/2010/main" val="111636405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958"/>
            <a:ext cx="7772400" cy="805772"/>
          </a:xfrm>
        </p:spPr>
        <p:txBody>
          <a:bodyPr>
            <a:normAutofit/>
          </a:bodyPr>
          <a:lstStyle/>
          <a:p>
            <a:r>
              <a:rPr lang="en-US" sz="3200" dirty="0" smtClean="0"/>
              <a:t>Lots </a:t>
            </a:r>
            <a:r>
              <a:rPr lang="en-US" sz="3200" smtClean="0"/>
              <a:t>of important </a:t>
            </a:r>
            <a:r>
              <a:rPr lang="en-US" sz="3200" dirty="0" smtClean="0"/>
              <a:t>new papers on BSM in </a:t>
            </a:r>
            <a:r>
              <a:rPr lang="en-US" sz="3200" dirty="0" err="1" smtClean="0"/>
              <a:t>ep</a:t>
            </a:r>
            <a:endParaRPr lang="en-US" sz="3200" dirty="0"/>
          </a:p>
        </p:txBody>
      </p:sp>
      <p:pic>
        <p:nvPicPr>
          <p:cNvPr id="3" name="Picture 2"/>
          <p:cNvPicPr>
            <a:picLocks noChangeAspect="1"/>
          </p:cNvPicPr>
          <p:nvPr/>
        </p:nvPicPr>
        <p:blipFill>
          <a:blip r:embed="rId2"/>
          <a:stretch>
            <a:fillRect/>
          </a:stretch>
        </p:blipFill>
        <p:spPr>
          <a:xfrm>
            <a:off x="32988" y="1359783"/>
            <a:ext cx="4498030" cy="3819806"/>
          </a:xfrm>
          <a:prstGeom prst="rect">
            <a:avLst/>
          </a:prstGeom>
        </p:spPr>
      </p:pic>
      <p:pic>
        <p:nvPicPr>
          <p:cNvPr id="4" name="Picture 3"/>
          <p:cNvPicPr>
            <a:picLocks noChangeAspect="1"/>
          </p:cNvPicPr>
          <p:nvPr/>
        </p:nvPicPr>
        <p:blipFill>
          <a:blip r:embed="rId3"/>
          <a:stretch>
            <a:fillRect/>
          </a:stretch>
        </p:blipFill>
        <p:spPr>
          <a:xfrm>
            <a:off x="4222529" y="1306860"/>
            <a:ext cx="4921472" cy="3984615"/>
          </a:xfrm>
          <a:prstGeom prst="rect">
            <a:avLst/>
          </a:prstGeom>
        </p:spPr>
      </p:pic>
      <p:sp>
        <p:nvSpPr>
          <p:cNvPr id="5" name="TextBox 4"/>
          <p:cNvSpPr txBox="1"/>
          <p:nvPr/>
        </p:nvSpPr>
        <p:spPr>
          <a:xfrm>
            <a:off x="685800" y="982819"/>
            <a:ext cx="3627202" cy="369332"/>
          </a:xfrm>
          <a:prstGeom prst="rect">
            <a:avLst/>
          </a:prstGeom>
          <a:noFill/>
        </p:spPr>
        <p:txBody>
          <a:bodyPr wrap="none" rtlCol="0">
            <a:spAutoFit/>
          </a:bodyPr>
          <a:lstStyle/>
          <a:p>
            <a:r>
              <a:rPr lang="en-US" dirty="0" smtClean="0"/>
              <a:t>Sterile (heavy) Neutrinos in </a:t>
            </a:r>
            <a:r>
              <a:rPr lang="en-US" dirty="0" err="1" smtClean="0"/>
              <a:t>ep</a:t>
            </a:r>
            <a:r>
              <a:rPr lang="en-US" dirty="0" smtClean="0"/>
              <a:t> </a:t>
            </a:r>
            <a:r>
              <a:rPr lang="en-US" dirty="0" smtClean="0">
                <a:sym typeface="Wingdings"/>
              </a:rPr>
              <a:t> NX</a:t>
            </a:r>
            <a:endParaRPr lang="en-US" dirty="0"/>
          </a:p>
        </p:txBody>
      </p:sp>
      <p:sp>
        <p:nvSpPr>
          <p:cNvPr id="6" name="TextBox 5"/>
          <p:cNvSpPr txBox="1"/>
          <p:nvPr/>
        </p:nvSpPr>
        <p:spPr>
          <a:xfrm>
            <a:off x="5129712" y="937528"/>
            <a:ext cx="2775119" cy="369332"/>
          </a:xfrm>
          <a:prstGeom prst="rect">
            <a:avLst/>
          </a:prstGeom>
          <a:noFill/>
        </p:spPr>
        <p:txBody>
          <a:bodyPr wrap="none" rtlCol="0">
            <a:spAutoFit/>
          </a:bodyPr>
          <a:lstStyle/>
          <a:p>
            <a:r>
              <a:rPr lang="en-US" dirty="0" smtClean="0"/>
              <a:t>Search for </a:t>
            </a:r>
            <a:r>
              <a:rPr lang="en-US" dirty="0" err="1" smtClean="0"/>
              <a:t>Higgsino</a:t>
            </a:r>
            <a:r>
              <a:rPr lang="en-US" dirty="0" smtClean="0"/>
              <a:t> at </a:t>
            </a:r>
            <a:r>
              <a:rPr lang="en-US" dirty="0" err="1" smtClean="0"/>
              <a:t>LHeC</a:t>
            </a:r>
            <a:endParaRPr lang="en-US" dirty="0"/>
          </a:p>
        </p:txBody>
      </p:sp>
      <p:pic>
        <p:nvPicPr>
          <p:cNvPr id="7" name="Picture 6"/>
          <p:cNvPicPr>
            <a:picLocks noChangeAspect="1"/>
          </p:cNvPicPr>
          <p:nvPr/>
        </p:nvPicPr>
        <p:blipFill>
          <a:blip r:embed="rId4"/>
          <a:stretch>
            <a:fillRect/>
          </a:stretch>
        </p:blipFill>
        <p:spPr>
          <a:xfrm>
            <a:off x="3676777" y="5291475"/>
            <a:ext cx="5029553" cy="1357671"/>
          </a:xfrm>
          <a:prstGeom prst="rect">
            <a:avLst/>
          </a:prstGeom>
        </p:spPr>
      </p:pic>
      <p:sp>
        <p:nvSpPr>
          <p:cNvPr id="8" name="TextBox 7"/>
          <p:cNvSpPr txBox="1"/>
          <p:nvPr/>
        </p:nvSpPr>
        <p:spPr>
          <a:xfrm>
            <a:off x="5838754" y="1306860"/>
            <a:ext cx="1461057" cy="307777"/>
          </a:xfrm>
          <a:prstGeom prst="rect">
            <a:avLst/>
          </a:prstGeom>
          <a:noFill/>
        </p:spPr>
        <p:txBody>
          <a:bodyPr wrap="none" rtlCol="0">
            <a:spAutoFit/>
          </a:bodyPr>
          <a:lstStyle/>
          <a:p>
            <a:r>
              <a:rPr lang="en-US" sz="1400" dirty="0" smtClean="0"/>
              <a:t>arXiv:1712.07135</a:t>
            </a:r>
            <a:endParaRPr lang="en-US" sz="1400" dirty="0"/>
          </a:p>
        </p:txBody>
      </p:sp>
      <p:sp>
        <p:nvSpPr>
          <p:cNvPr id="9" name="TextBox 8"/>
          <p:cNvSpPr txBox="1"/>
          <p:nvPr/>
        </p:nvSpPr>
        <p:spPr>
          <a:xfrm>
            <a:off x="1537335" y="1354827"/>
            <a:ext cx="1461057" cy="307777"/>
          </a:xfrm>
          <a:prstGeom prst="rect">
            <a:avLst/>
          </a:prstGeom>
          <a:noFill/>
        </p:spPr>
        <p:txBody>
          <a:bodyPr wrap="none" rtlCol="0">
            <a:spAutoFit/>
          </a:bodyPr>
          <a:lstStyle/>
          <a:p>
            <a:r>
              <a:rPr lang="en-US" sz="1400" dirty="0" smtClean="0"/>
              <a:t>arXiv:1612.02728</a:t>
            </a:r>
            <a:endParaRPr lang="en-US" sz="1400" dirty="0"/>
          </a:p>
        </p:txBody>
      </p:sp>
      <p:sp>
        <p:nvSpPr>
          <p:cNvPr id="10" name="TextBox 9"/>
          <p:cNvSpPr txBox="1"/>
          <p:nvPr/>
        </p:nvSpPr>
        <p:spPr>
          <a:xfrm>
            <a:off x="247484" y="4871811"/>
            <a:ext cx="1932954" cy="307777"/>
          </a:xfrm>
          <a:prstGeom prst="rect">
            <a:avLst/>
          </a:prstGeom>
          <a:noFill/>
        </p:spPr>
        <p:txBody>
          <a:bodyPr wrap="none" rtlCol="0">
            <a:spAutoFit/>
          </a:bodyPr>
          <a:lstStyle/>
          <a:p>
            <a:r>
              <a:rPr lang="en-US" sz="1400" dirty="0" smtClean="0"/>
              <a:t>Joint study on </a:t>
            </a:r>
            <a:r>
              <a:rPr lang="en-US" sz="1400" dirty="0" err="1" smtClean="0"/>
              <a:t>pp</a:t>
            </a:r>
            <a:r>
              <a:rPr lang="en-US" sz="1400" dirty="0" smtClean="0"/>
              <a:t>/</a:t>
            </a:r>
            <a:r>
              <a:rPr lang="en-US" sz="1400" dirty="0" err="1" smtClean="0"/>
              <a:t>pe</a:t>
            </a:r>
            <a:r>
              <a:rPr lang="en-US" sz="1400" dirty="0" smtClean="0"/>
              <a:t>/</a:t>
            </a:r>
            <a:r>
              <a:rPr lang="en-US" sz="1400" dirty="0" err="1" smtClean="0"/>
              <a:t>ee</a:t>
            </a:r>
            <a:endParaRPr lang="en-US" sz="1400" dirty="0"/>
          </a:p>
        </p:txBody>
      </p:sp>
      <p:cxnSp>
        <p:nvCxnSpPr>
          <p:cNvPr id="13" name="Straight Connector 12"/>
          <p:cNvCxnSpPr/>
          <p:nvPr/>
        </p:nvCxnSpPr>
        <p:spPr>
          <a:xfrm>
            <a:off x="3298272" y="6421381"/>
            <a:ext cx="5698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5"/>
          <a:stretch>
            <a:fillRect/>
          </a:stretch>
        </p:blipFill>
        <p:spPr>
          <a:xfrm>
            <a:off x="323783" y="5261825"/>
            <a:ext cx="2974489" cy="1352040"/>
          </a:xfrm>
          <a:prstGeom prst="rect">
            <a:avLst/>
          </a:prstGeom>
        </p:spPr>
      </p:pic>
      <p:cxnSp>
        <p:nvCxnSpPr>
          <p:cNvPr id="17" name="Straight Connector 16"/>
          <p:cNvCxnSpPr/>
          <p:nvPr/>
        </p:nvCxnSpPr>
        <p:spPr>
          <a:xfrm flipV="1">
            <a:off x="229844" y="5232511"/>
            <a:ext cx="8660584" cy="1"/>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025194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4083"/>
            <a:ext cx="8229600" cy="787565"/>
          </a:xfrm>
        </p:spPr>
        <p:txBody>
          <a:bodyPr>
            <a:normAutofit/>
          </a:bodyPr>
          <a:lstStyle/>
          <a:p>
            <a:pPr algn="ctr"/>
            <a:r>
              <a:rPr lang="en-US" sz="2800" dirty="0" smtClean="0"/>
              <a:t> QCD -</a:t>
            </a:r>
            <a:r>
              <a:rPr lang="en-US" sz="2800" b="1" dirty="0" smtClean="0">
                <a:solidFill>
                  <a:schemeClr val="bg1">
                    <a:lumMod val="50000"/>
                  </a:schemeClr>
                </a:solidFill>
              </a:rPr>
              <a:t> Developments </a:t>
            </a:r>
            <a:r>
              <a:rPr lang="en-US" sz="2800" dirty="0" smtClean="0"/>
              <a:t>and </a:t>
            </a:r>
            <a:r>
              <a:rPr lang="en-US" sz="2800" b="1" dirty="0" smtClean="0">
                <a:solidFill>
                  <a:schemeClr val="accent2">
                    <a:lumMod val="40000"/>
                    <a:lumOff val="60000"/>
                  </a:schemeClr>
                </a:solidFill>
              </a:rPr>
              <a:t>Discoveries</a:t>
            </a:r>
            <a:endParaRPr lang="en-US" sz="2800" b="1" dirty="0">
              <a:solidFill>
                <a:schemeClr val="accent2">
                  <a:lumMod val="40000"/>
                  <a:lumOff val="60000"/>
                </a:schemeClr>
              </a:solidFill>
            </a:endParaRPr>
          </a:p>
        </p:txBody>
      </p:sp>
      <p:sp>
        <p:nvSpPr>
          <p:cNvPr id="2" name="TextBox 1"/>
          <p:cNvSpPr txBox="1"/>
          <p:nvPr/>
        </p:nvSpPr>
        <p:spPr>
          <a:xfrm>
            <a:off x="1272059" y="873588"/>
            <a:ext cx="2584850" cy="4801315"/>
          </a:xfrm>
          <a:prstGeom prst="rect">
            <a:avLst/>
          </a:prstGeom>
          <a:solidFill>
            <a:schemeClr val="tx1">
              <a:lumMod val="65000"/>
              <a:alpha val="14000"/>
            </a:schemeClr>
          </a:solidFill>
        </p:spPr>
        <p:txBody>
          <a:bodyPr wrap="none" rtlCol="0">
            <a:spAutoFit/>
          </a:bodyPr>
          <a:lstStyle/>
          <a:p>
            <a:r>
              <a:rPr lang="en-US" dirty="0" err="1" smtClean="0"/>
              <a:t>AdS</a:t>
            </a:r>
            <a:r>
              <a:rPr lang="en-US" dirty="0" smtClean="0"/>
              <a:t>/CFT</a:t>
            </a:r>
          </a:p>
          <a:p>
            <a:endParaRPr lang="en-US" dirty="0"/>
          </a:p>
          <a:p>
            <a:r>
              <a:rPr lang="en-US" dirty="0" err="1" smtClean="0"/>
              <a:t>Instantons</a:t>
            </a:r>
            <a:endParaRPr lang="en-US" dirty="0" smtClean="0"/>
          </a:p>
          <a:p>
            <a:endParaRPr lang="en-US" dirty="0"/>
          </a:p>
          <a:p>
            <a:r>
              <a:rPr lang="en-US" dirty="0" err="1" smtClean="0"/>
              <a:t>Odderons</a:t>
            </a:r>
            <a:endParaRPr lang="en-US" dirty="0" smtClean="0"/>
          </a:p>
          <a:p>
            <a:endParaRPr lang="en-US" dirty="0"/>
          </a:p>
          <a:p>
            <a:r>
              <a:rPr lang="en-US" dirty="0" smtClean="0"/>
              <a:t>Non </a:t>
            </a:r>
            <a:r>
              <a:rPr lang="en-US" dirty="0" err="1" smtClean="0"/>
              <a:t>pQCD</a:t>
            </a:r>
            <a:endParaRPr lang="en-US" dirty="0" smtClean="0"/>
          </a:p>
          <a:p>
            <a:endParaRPr lang="en-US" dirty="0"/>
          </a:p>
          <a:p>
            <a:r>
              <a:rPr lang="en-US" dirty="0" smtClean="0"/>
              <a:t>QGP</a:t>
            </a:r>
          </a:p>
          <a:p>
            <a:endParaRPr lang="en-US" dirty="0"/>
          </a:p>
          <a:p>
            <a:r>
              <a:rPr lang="en-US" dirty="0" err="1" smtClean="0"/>
              <a:t>N</a:t>
            </a:r>
            <a:r>
              <a:rPr lang="en-US" baseline="30000" dirty="0" err="1" smtClean="0"/>
              <a:t>k</a:t>
            </a:r>
            <a:r>
              <a:rPr lang="en-US" dirty="0" err="1" smtClean="0"/>
              <a:t>LO</a:t>
            </a:r>
            <a:endParaRPr lang="en-US" dirty="0" smtClean="0"/>
          </a:p>
          <a:p>
            <a:endParaRPr lang="en-US" dirty="0"/>
          </a:p>
          <a:p>
            <a:r>
              <a:rPr lang="en-US" dirty="0" err="1"/>
              <a:t>R</a:t>
            </a:r>
            <a:r>
              <a:rPr lang="en-US" dirty="0" err="1" smtClean="0"/>
              <a:t>esummation</a:t>
            </a:r>
            <a:endParaRPr lang="en-US" dirty="0" smtClean="0"/>
          </a:p>
          <a:p>
            <a:endParaRPr lang="en-US" dirty="0" smtClean="0"/>
          </a:p>
          <a:p>
            <a:r>
              <a:rPr lang="en-US" dirty="0" smtClean="0"/>
              <a:t>Saturation and BFKL</a:t>
            </a:r>
          </a:p>
          <a:p>
            <a:endParaRPr lang="en-US" dirty="0"/>
          </a:p>
          <a:p>
            <a:r>
              <a:rPr lang="en-US" dirty="0" smtClean="0"/>
              <a:t>Non-conventional PDFs …</a:t>
            </a:r>
          </a:p>
        </p:txBody>
      </p:sp>
      <p:sp>
        <p:nvSpPr>
          <p:cNvPr id="4" name="TextBox 3"/>
          <p:cNvSpPr txBox="1"/>
          <p:nvPr/>
        </p:nvSpPr>
        <p:spPr>
          <a:xfrm>
            <a:off x="1236156" y="5901432"/>
            <a:ext cx="6989489" cy="646331"/>
          </a:xfrm>
          <a:prstGeom prst="rect">
            <a:avLst/>
          </a:prstGeom>
          <a:noFill/>
        </p:spPr>
        <p:txBody>
          <a:bodyPr wrap="none" rtlCol="0">
            <a:spAutoFit/>
          </a:bodyPr>
          <a:lstStyle/>
          <a:p>
            <a:r>
              <a:rPr lang="en-US" dirty="0" smtClean="0"/>
              <a:t>QCD is the richest part of the Standard Model Gauge Field Theory and</a:t>
            </a:r>
          </a:p>
          <a:p>
            <a:r>
              <a:rPr lang="en-US" dirty="0" smtClean="0"/>
              <a:t>will (have to) be developed much further, on its own and as background.</a:t>
            </a:r>
          </a:p>
        </p:txBody>
      </p:sp>
      <p:sp>
        <p:nvSpPr>
          <p:cNvPr id="5" name="TextBox 4"/>
          <p:cNvSpPr txBox="1"/>
          <p:nvPr/>
        </p:nvSpPr>
        <p:spPr>
          <a:xfrm>
            <a:off x="4445947" y="1329142"/>
            <a:ext cx="3444948" cy="3416320"/>
          </a:xfrm>
          <a:prstGeom prst="rect">
            <a:avLst/>
          </a:prstGeom>
          <a:solidFill>
            <a:srgbClr val="E3958E">
              <a:alpha val="34000"/>
            </a:srgbClr>
          </a:solidFill>
        </p:spPr>
        <p:txBody>
          <a:bodyPr wrap="none" rtlCol="0">
            <a:spAutoFit/>
          </a:bodyPr>
          <a:lstStyle/>
          <a:p>
            <a:r>
              <a:rPr lang="en-US" dirty="0" smtClean="0"/>
              <a:t>Breaking of </a:t>
            </a:r>
            <a:r>
              <a:rPr lang="en-US" dirty="0" err="1" smtClean="0"/>
              <a:t>Factorisation</a:t>
            </a:r>
            <a:endParaRPr lang="en-US" dirty="0" smtClean="0"/>
          </a:p>
          <a:p>
            <a:endParaRPr lang="en-US" dirty="0"/>
          </a:p>
          <a:p>
            <a:r>
              <a:rPr lang="en-US" dirty="0" smtClean="0"/>
              <a:t>Free Quarks</a:t>
            </a:r>
          </a:p>
          <a:p>
            <a:endParaRPr lang="en-US" dirty="0"/>
          </a:p>
          <a:p>
            <a:r>
              <a:rPr lang="en-US" dirty="0" smtClean="0"/>
              <a:t>Unconfined Color</a:t>
            </a:r>
          </a:p>
          <a:p>
            <a:endParaRPr lang="en-US" dirty="0"/>
          </a:p>
          <a:p>
            <a:r>
              <a:rPr lang="en-US" dirty="0" smtClean="0"/>
              <a:t>New kind of </a:t>
            </a:r>
            <a:r>
              <a:rPr lang="en-US" dirty="0" err="1" smtClean="0"/>
              <a:t>coloured</a:t>
            </a:r>
            <a:r>
              <a:rPr lang="en-US" dirty="0" smtClean="0"/>
              <a:t> matter</a:t>
            </a:r>
          </a:p>
          <a:p>
            <a:endParaRPr lang="en-US" dirty="0"/>
          </a:p>
          <a:p>
            <a:r>
              <a:rPr lang="en-US" dirty="0" smtClean="0"/>
              <a:t>Quark substructure</a:t>
            </a:r>
          </a:p>
          <a:p>
            <a:endParaRPr lang="en-US" dirty="0"/>
          </a:p>
          <a:p>
            <a:r>
              <a:rPr lang="en-US" dirty="0" smtClean="0"/>
              <a:t>New symmetry embedding QCD</a:t>
            </a:r>
          </a:p>
          <a:p>
            <a:endParaRPr lang="en-US" dirty="0"/>
          </a:p>
        </p:txBody>
      </p:sp>
      <p:sp>
        <p:nvSpPr>
          <p:cNvPr id="6" name="TextBox 5"/>
          <p:cNvSpPr txBox="1"/>
          <p:nvPr/>
        </p:nvSpPr>
        <p:spPr>
          <a:xfrm>
            <a:off x="4445947" y="4779732"/>
            <a:ext cx="3141192" cy="369332"/>
          </a:xfrm>
          <a:prstGeom prst="rect">
            <a:avLst/>
          </a:prstGeom>
          <a:noFill/>
        </p:spPr>
        <p:txBody>
          <a:bodyPr wrap="none" rtlCol="0">
            <a:spAutoFit/>
          </a:bodyPr>
          <a:lstStyle/>
          <a:p>
            <a:r>
              <a:rPr lang="en-US" dirty="0" smtClean="0">
                <a:solidFill>
                  <a:schemeClr val="tx1">
                    <a:lumMod val="50000"/>
                    <a:lumOff val="50000"/>
                  </a:schemeClr>
                </a:solidFill>
              </a:rPr>
              <a:t>QCD may break .. (</a:t>
            </a:r>
            <a:r>
              <a:rPr lang="en-US" dirty="0" err="1" smtClean="0">
                <a:solidFill>
                  <a:schemeClr val="tx1">
                    <a:lumMod val="50000"/>
                    <a:lumOff val="50000"/>
                  </a:schemeClr>
                </a:solidFill>
              </a:rPr>
              <a:t>Quigg</a:t>
            </a:r>
            <a:r>
              <a:rPr lang="en-US" dirty="0" smtClean="0">
                <a:solidFill>
                  <a:schemeClr val="tx1">
                    <a:lumMod val="50000"/>
                    <a:lumOff val="50000"/>
                  </a:schemeClr>
                </a:solidFill>
              </a:rPr>
              <a:t> DIS13)</a:t>
            </a:r>
            <a:endParaRPr lang="en-US" dirty="0">
              <a:solidFill>
                <a:schemeClr val="tx1">
                  <a:lumMod val="50000"/>
                  <a:lumOff val="50000"/>
                </a:schemeClr>
              </a:solidFill>
            </a:endParaRPr>
          </a:p>
        </p:txBody>
      </p:sp>
    </p:spTree>
    <p:extLst>
      <p:ext uri="{BB962C8B-B14F-4D97-AF65-F5344CB8AC3E}">
        <p14:creationId xmlns:p14="http://schemas.microsoft.com/office/powerpoint/2010/main" val="310163123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79918"/>
            <a:ext cx="7284713" cy="680508"/>
          </a:xfrm>
        </p:spPr>
        <p:txBody>
          <a:bodyPr>
            <a:normAutofit/>
          </a:bodyPr>
          <a:lstStyle/>
          <a:p>
            <a:r>
              <a:rPr lang="en-US" sz="3200" dirty="0" smtClean="0"/>
              <a:t> Electron-Ion Nuclear and Particle Physics</a:t>
            </a:r>
            <a:endParaRPr lang="en-US" sz="3200" dirty="0"/>
          </a:p>
        </p:txBody>
      </p:sp>
      <p:sp>
        <p:nvSpPr>
          <p:cNvPr id="6" name="TextBox 5"/>
          <p:cNvSpPr txBox="1"/>
          <p:nvPr/>
        </p:nvSpPr>
        <p:spPr>
          <a:xfrm>
            <a:off x="5535468" y="1117450"/>
            <a:ext cx="3558336" cy="5355313"/>
          </a:xfrm>
          <a:prstGeom prst="rect">
            <a:avLst/>
          </a:prstGeom>
          <a:noFill/>
        </p:spPr>
        <p:txBody>
          <a:bodyPr wrap="none" rtlCol="0">
            <a:spAutoFit/>
          </a:bodyPr>
          <a:lstStyle/>
          <a:p>
            <a:r>
              <a:rPr lang="en-US" b="1" dirty="0" smtClean="0"/>
              <a:t>Extension of kinematic range in </a:t>
            </a:r>
            <a:r>
              <a:rPr lang="en-US" b="1" dirty="0" err="1" smtClean="0"/>
              <a:t>lA</a:t>
            </a:r>
            <a:endParaRPr lang="en-US" b="1" dirty="0" smtClean="0"/>
          </a:p>
          <a:p>
            <a:r>
              <a:rPr lang="en-US" b="1" dirty="0"/>
              <a:t>b</a:t>
            </a:r>
            <a:r>
              <a:rPr lang="en-US" b="1" dirty="0" smtClean="0"/>
              <a:t>y 4 orders of magnitude: </a:t>
            </a:r>
            <a:endParaRPr lang="en-US" dirty="0" smtClean="0"/>
          </a:p>
          <a:p>
            <a:r>
              <a:rPr lang="en-US" dirty="0"/>
              <a:t>w</a:t>
            </a:r>
            <a:r>
              <a:rPr lang="en-US" dirty="0" smtClean="0"/>
              <a:t>ill change QCD view on nuclear </a:t>
            </a:r>
          </a:p>
          <a:p>
            <a:r>
              <a:rPr lang="en-US" dirty="0"/>
              <a:t>s</a:t>
            </a:r>
            <a:r>
              <a:rPr lang="en-US" dirty="0" smtClean="0"/>
              <a:t>tructure and </a:t>
            </a:r>
            <a:r>
              <a:rPr lang="en-US" dirty="0" err="1" smtClean="0"/>
              <a:t>parton</a:t>
            </a:r>
            <a:r>
              <a:rPr lang="en-US" dirty="0" smtClean="0"/>
              <a:t> dynamics </a:t>
            </a:r>
          </a:p>
          <a:p>
            <a:endParaRPr lang="en-US" dirty="0" smtClean="0"/>
          </a:p>
          <a:p>
            <a:r>
              <a:rPr lang="en-US" b="1" dirty="0"/>
              <a:t>M</a:t>
            </a:r>
            <a:r>
              <a:rPr lang="en-US" b="1" dirty="0" smtClean="0"/>
              <a:t>ay lead to genuine surprises</a:t>
            </a:r>
            <a:r>
              <a:rPr lang="en-US" dirty="0" smtClean="0"/>
              <a:t>…</a:t>
            </a:r>
          </a:p>
          <a:p>
            <a:endParaRPr lang="en-US" dirty="0"/>
          </a:p>
          <a:p>
            <a:pPr marL="285750" indent="-285750">
              <a:buFontTx/>
              <a:buChar char="-"/>
            </a:pPr>
            <a:r>
              <a:rPr lang="en-US" dirty="0" smtClean="0"/>
              <a:t>No saturation of </a:t>
            </a:r>
            <a:r>
              <a:rPr lang="en-US" dirty="0" err="1" smtClean="0"/>
              <a:t>xg</a:t>
            </a:r>
            <a:r>
              <a:rPr lang="en-US" dirty="0" smtClean="0"/>
              <a:t> (x,Q</a:t>
            </a:r>
            <a:r>
              <a:rPr lang="en-US" baseline="30000" dirty="0" smtClean="0"/>
              <a:t>2</a:t>
            </a:r>
            <a:r>
              <a:rPr lang="en-US" dirty="0" smtClean="0"/>
              <a:t>) ?</a:t>
            </a:r>
          </a:p>
          <a:p>
            <a:pPr marL="285750" indent="-285750">
              <a:buFontTx/>
              <a:buChar char="-"/>
            </a:pPr>
            <a:r>
              <a:rPr lang="en-US" dirty="0" smtClean="0"/>
              <a:t>Small fraction of diffraction ?</a:t>
            </a:r>
          </a:p>
          <a:p>
            <a:pPr marL="285750" indent="-285750">
              <a:buFontTx/>
              <a:buChar char="-"/>
            </a:pPr>
            <a:r>
              <a:rPr lang="en-US" dirty="0" smtClean="0"/>
              <a:t>Broken </a:t>
            </a:r>
            <a:r>
              <a:rPr lang="en-US" dirty="0" err="1" smtClean="0"/>
              <a:t>isospin</a:t>
            </a:r>
            <a:r>
              <a:rPr lang="en-US" dirty="0" smtClean="0"/>
              <a:t> invariance ?</a:t>
            </a:r>
          </a:p>
          <a:p>
            <a:pPr marL="285750" indent="-285750">
              <a:buFontTx/>
              <a:buChar char="-"/>
            </a:pPr>
            <a:r>
              <a:rPr lang="en-US" dirty="0" err="1" smtClean="0"/>
              <a:t>Flavour</a:t>
            </a:r>
            <a:r>
              <a:rPr lang="en-US" dirty="0" smtClean="0"/>
              <a:t> dependent shadowing ?</a:t>
            </a:r>
          </a:p>
          <a:p>
            <a:pPr marL="285750" indent="-285750">
              <a:buFontTx/>
              <a:buChar char="-"/>
            </a:pPr>
            <a:endParaRPr lang="en-US" dirty="0"/>
          </a:p>
          <a:p>
            <a:r>
              <a:rPr lang="en-US" b="1" dirty="0" smtClean="0"/>
              <a:t>Relates to LHC Heavy Ion Physics</a:t>
            </a:r>
          </a:p>
          <a:p>
            <a:r>
              <a:rPr lang="en-US" dirty="0" smtClean="0"/>
              <a:t>-   Quark Gluon Plasma</a:t>
            </a:r>
          </a:p>
          <a:p>
            <a:r>
              <a:rPr lang="en-US" dirty="0" smtClean="0"/>
              <a:t>-   Collectivity of small nuclei (p)?</a:t>
            </a:r>
          </a:p>
          <a:p>
            <a:pPr marL="285750" indent="-285750">
              <a:buFontTx/>
              <a:buChar char="-"/>
            </a:pPr>
            <a:r>
              <a:rPr lang="en-US" dirty="0" smtClean="0"/>
              <a:t>..</a:t>
            </a:r>
          </a:p>
          <a:p>
            <a:pPr marL="285750" indent="-285750">
              <a:buFontTx/>
              <a:buChar char="-"/>
            </a:pPr>
            <a:endParaRPr lang="en-US" dirty="0"/>
          </a:p>
          <a:p>
            <a:r>
              <a:rPr lang="en-US" b="1" dirty="0" smtClean="0"/>
              <a:t>Saturation</a:t>
            </a:r>
            <a:r>
              <a:rPr lang="en-US" dirty="0" smtClean="0"/>
              <a:t>: needs large </a:t>
            </a:r>
            <a:r>
              <a:rPr lang="en-US" dirty="0" err="1" smtClean="0"/>
              <a:t>xg</a:t>
            </a:r>
            <a:r>
              <a:rPr lang="en-US" dirty="0"/>
              <a:t> </a:t>
            </a:r>
            <a:r>
              <a:rPr lang="en-US" dirty="0" smtClean="0"/>
              <a:t>at small x </a:t>
            </a:r>
          </a:p>
          <a:p>
            <a:r>
              <a:rPr lang="en-US" dirty="0"/>
              <a:t> </a:t>
            </a:r>
            <a:r>
              <a:rPr lang="en-US" dirty="0" smtClean="0"/>
              <a:t>                     </a:t>
            </a:r>
            <a:r>
              <a:rPr lang="en-US" dirty="0" err="1" smtClean="0"/>
              <a:t>ep</a:t>
            </a:r>
            <a:r>
              <a:rPr lang="en-US" dirty="0" smtClean="0"/>
              <a:t> and </a:t>
            </a:r>
            <a:r>
              <a:rPr lang="en-US" dirty="0" err="1" smtClean="0"/>
              <a:t>eA</a:t>
            </a:r>
            <a:endParaRPr lang="en-US" dirty="0"/>
          </a:p>
        </p:txBody>
      </p:sp>
      <p:pic>
        <p:nvPicPr>
          <p:cNvPr id="12" name="Picture 11"/>
          <p:cNvPicPr>
            <a:picLocks noChangeAspect="1"/>
          </p:cNvPicPr>
          <p:nvPr/>
        </p:nvPicPr>
        <p:blipFill>
          <a:blip r:embed="rId2"/>
          <a:stretch>
            <a:fillRect/>
          </a:stretch>
        </p:blipFill>
        <p:spPr>
          <a:xfrm>
            <a:off x="145649" y="1063979"/>
            <a:ext cx="5418361" cy="5144911"/>
          </a:xfrm>
          <a:prstGeom prst="rect">
            <a:avLst/>
          </a:prstGeom>
        </p:spPr>
      </p:pic>
    </p:spTree>
    <p:extLst>
      <p:ext uri="{BB962C8B-B14F-4D97-AF65-F5344CB8AC3E}">
        <p14:creationId xmlns:p14="http://schemas.microsoft.com/office/powerpoint/2010/main" val="282606828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0213" y="314623"/>
            <a:ext cx="8453292" cy="1002855"/>
          </a:xfrm>
        </p:spPr>
        <p:txBody>
          <a:bodyPr>
            <a:normAutofit fontScale="90000"/>
          </a:bodyPr>
          <a:lstStyle/>
          <a:p>
            <a:r>
              <a:rPr lang="en-US" sz="3600" dirty="0" smtClean="0">
                <a:solidFill>
                  <a:srgbClr val="000090"/>
                </a:solidFill>
              </a:rPr>
              <a:t>Five Major Themes </a:t>
            </a:r>
            <a:r>
              <a:rPr lang="en-US" sz="3600" smtClean="0">
                <a:solidFill>
                  <a:srgbClr val="000090"/>
                </a:solidFill>
              </a:rPr>
              <a:t>of Electron-Hadron </a:t>
            </a:r>
            <a:r>
              <a:rPr lang="en-US" sz="3600" dirty="0" smtClean="0">
                <a:solidFill>
                  <a:srgbClr val="000090"/>
                </a:solidFill>
              </a:rPr>
              <a:t>Physics</a:t>
            </a:r>
            <a:br>
              <a:rPr lang="en-US" sz="3600" dirty="0" smtClean="0">
                <a:solidFill>
                  <a:srgbClr val="000090"/>
                </a:solidFill>
              </a:rPr>
            </a:br>
            <a:r>
              <a:rPr lang="en-US" sz="2000" dirty="0" smtClean="0">
                <a:solidFill>
                  <a:srgbClr val="000090"/>
                </a:solidFill>
              </a:rPr>
              <a:t>at the energy frontier</a:t>
            </a:r>
            <a:endParaRPr lang="en-US" sz="2000" dirty="0">
              <a:solidFill>
                <a:srgbClr val="000090"/>
              </a:solidFill>
            </a:endParaRPr>
          </a:p>
        </p:txBody>
      </p:sp>
      <p:sp>
        <p:nvSpPr>
          <p:cNvPr id="3" name="TextBox 2"/>
          <p:cNvSpPr txBox="1"/>
          <p:nvPr/>
        </p:nvSpPr>
        <p:spPr>
          <a:xfrm>
            <a:off x="1853703" y="1414756"/>
            <a:ext cx="4980751" cy="3416320"/>
          </a:xfrm>
          <a:prstGeom prst="rect">
            <a:avLst/>
          </a:prstGeom>
          <a:noFill/>
          <a:ln>
            <a:noFill/>
          </a:ln>
        </p:spPr>
        <p:txBody>
          <a:bodyPr wrap="none" rtlCol="0">
            <a:spAutoFit/>
          </a:bodyPr>
          <a:lstStyle/>
          <a:p>
            <a:r>
              <a:rPr lang="en-US" sz="2400" dirty="0" smtClean="0"/>
              <a:t>Cleanest High Resolution Microscope</a:t>
            </a:r>
          </a:p>
          <a:p>
            <a:endParaRPr lang="en-US" sz="2400" dirty="0"/>
          </a:p>
          <a:p>
            <a:r>
              <a:rPr lang="en-US" sz="2400" dirty="0" smtClean="0"/>
              <a:t>Joint </a:t>
            </a:r>
            <a:r>
              <a:rPr lang="en-US" sz="2400" dirty="0" err="1" smtClean="0"/>
              <a:t>ep</a:t>
            </a:r>
            <a:r>
              <a:rPr lang="en-US" sz="2400" dirty="0" smtClean="0"/>
              <a:t> and </a:t>
            </a:r>
            <a:r>
              <a:rPr lang="en-US" sz="2400" dirty="0" err="1" smtClean="0"/>
              <a:t>pp</a:t>
            </a:r>
            <a:r>
              <a:rPr lang="en-US" sz="2400" dirty="0" smtClean="0"/>
              <a:t> Physics at LHC and FCC</a:t>
            </a:r>
          </a:p>
          <a:p>
            <a:endParaRPr lang="en-US" sz="2400" dirty="0"/>
          </a:p>
          <a:p>
            <a:r>
              <a:rPr lang="en-US" sz="2400" dirty="0" smtClean="0"/>
              <a:t>High Precision Higgs Exploration</a:t>
            </a:r>
          </a:p>
          <a:p>
            <a:endParaRPr lang="en-US" sz="2400" dirty="0"/>
          </a:p>
          <a:p>
            <a:r>
              <a:rPr lang="en-US" sz="2400" dirty="0" smtClean="0"/>
              <a:t>Discovery Beyond the Standard Model</a:t>
            </a:r>
          </a:p>
          <a:p>
            <a:endParaRPr lang="en-US" sz="2400" dirty="0"/>
          </a:p>
          <a:p>
            <a:r>
              <a:rPr lang="en-US" sz="2400" dirty="0" smtClean="0"/>
              <a:t>A Unique Nuclear Physics Facility</a:t>
            </a:r>
            <a:endParaRPr lang="en-US" sz="2400" dirty="0"/>
          </a:p>
        </p:txBody>
      </p:sp>
      <p:sp>
        <p:nvSpPr>
          <p:cNvPr id="6" name="TextBox 5"/>
          <p:cNvSpPr txBox="1"/>
          <p:nvPr/>
        </p:nvSpPr>
        <p:spPr>
          <a:xfrm>
            <a:off x="595984" y="5497525"/>
            <a:ext cx="8167521" cy="830997"/>
          </a:xfrm>
          <a:prstGeom prst="rect">
            <a:avLst/>
          </a:prstGeom>
          <a:noFill/>
        </p:spPr>
        <p:txBody>
          <a:bodyPr wrap="none" rtlCol="0">
            <a:spAutoFit/>
          </a:bodyPr>
          <a:lstStyle/>
          <a:p>
            <a:r>
              <a:rPr lang="en-US" sz="1600" dirty="0" smtClean="0">
                <a:solidFill>
                  <a:srgbClr val="000090"/>
                </a:solidFill>
              </a:rPr>
              <a:t>CERN has the obligation to utilize its potential fully: </a:t>
            </a:r>
            <a:r>
              <a:rPr lang="en-US" sz="1600" dirty="0">
                <a:solidFill>
                  <a:srgbClr val="000090"/>
                </a:solidFill>
              </a:rPr>
              <a:t> </a:t>
            </a:r>
            <a:r>
              <a:rPr lang="en-US" sz="1600" dirty="0" smtClean="0">
                <a:solidFill>
                  <a:srgbClr val="000090"/>
                </a:solidFill>
              </a:rPr>
              <a:t>the HL LHC  </a:t>
            </a:r>
            <a:r>
              <a:rPr lang="en-US" sz="1600" dirty="0" err="1" smtClean="0">
                <a:solidFill>
                  <a:srgbClr val="000090"/>
                </a:solidFill>
              </a:rPr>
              <a:t>programme</a:t>
            </a:r>
            <a:r>
              <a:rPr lang="en-US" sz="1600" dirty="0" smtClean="0">
                <a:solidFill>
                  <a:srgbClr val="000090"/>
                </a:solidFill>
              </a:rPr>
              <a:t> can and should not </a:t>
            </a:r>
          </a:p>
          <a:p>
            <a:r>
              <a:rPr lang="en-US" sz="1600" dirty="0" smtClean="0">
                <a:solidFill>
                  <a:srgbClr val="000090"/>
                </a:solidFill>
              </a:rPr>
              <a:t>“fade away”, new discoveries have to be correctly interpreted, and the world’s  Collider </a:t>
            </a:r>
          </a:p>
          <a:p>
            <a:r>
              <a:rPr lang="en-US" sz="1600" dirty="0">
                <a:solidFill>
                  <a:srgbClr val="000090"/>
                </a:solidFill>
              </a:rPr>
              <a:t>f</a:t>
            </a:r>
            <a:r>
              <a:rPr lang="en-US" sz="1600" dirty="0" smtClean="0">
                <a:solidFill>
                  <a:srgbClr val="000090"/>
                </a:solidFill>
              </a:rPr>
              <a:t>uture is with CERN. DIS has to be part of it, as Guido </a:t>
            </a:r>
            <a:r>
              <a:rPr lang="en-US" sz="1600" dirty="0" err="1" smtClean="0">
                <a:solidFill>
                  <a:srgbClr val="000090"/>
                </a:solidFill>
              </a:rPr>
              <a:t>Altarelli</a:t>
            </a:r>
            <a:r>
              <a:rPr lang="en-US" sz="1600" dirty="0" smtClean="0">
                <a:solidFill>
                  <a:srgbClr val="000090"/>
                </a:solidFill>
              </a:rPr>
              <a:t> and Lev </a:t>
            </a:r>
            <a:r>
              <a:rPr lang="en-US" sz="1600" dirty="0" err="1" smtClean="0">
                <a:solidFill>
                  <a:srgbClr val="000090"/>
                </a:solidFill>
              </a:rPr>
              <a:t>Lipatov</a:t>
            </a:r>
            <a:r>
              <a:rPr lang="en-US" sz="1600" dirty="0" smtClean="0">
                <a:solidFill>
                  <a:srgbClr val="000090"/>
                </a:solidFill>
              </a:rPr>
              <a:t> had taught us.</a:t>
            </a:r>
          </a:p>
        </p:txBody>
      </p:sp>
    </p:spTree>
    <p:extLst>
      <p:ext uri="{BB962C8B-B14F-4D97-AF65-F5344CB8AC3E}">
        <p14:creationId xmlns:p14="http://schemas.microsoft.com/office/powerpoint/2010/main" val="423624920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Outline</a:t>
            </a:r>
            <a:endParaRPr lang="en-US" sz="3200" dirty="0"/>
          </a:p>
        </p:txBody>
      </p:sp>
      <p:sp>
        <p:nvSpPr>
          <p:cNvPr id="3" name="TextBox 2"/>
          <p:cNvSpPr txBox="1"/>
          <p:nvPr/>
        </p:nvSpPr>
        <p:spPr>
          <a:xfrm>
            <a:off x="1023106" y="1781757"/>
            <a:ext cx="7441460" cy="4154983"/>
          </a:xfrm>
          <a:prstGeom prst="rect">
            <a:avLst/>
          </a:prstGeom>
          <a:noFill/>
        </p:spPr>
        <p:txBody>
          <a:bodyPr wrap="none" rtlCol="0">
            <a:spAutoFit/>
          </a:bodyPr>
          <a:lstStyle/>
          <a:p>
            <a:r>
              <a:rPr lang="en-US" sz="2400" dirty="0" smtClean="0">
                <a:solidFill>
                  <a:srgbClr val="000090"/>
                </a:solidFill>
              </a:rPr>
              <a:t>0. Bits of Information</a:t>
            </a:r>
          </a:p>
          <a:p>
            <a:endParaRPr lang="en-US" sz="2400" dirty="0" smtClean="0">
              <a:solidFill>
                <a:srgbClr val="000090"/>
              </a:solidFill>
            </a:endParaRPr>
          </a:p>
          <a:p>
            <a:r>
              <a:rPr lang="en-US" sz="2400" dirty="0" smtClean="0">
                <a:solidFill>
                  <a:srgbClr val="000090"/>
                </a:solidFill>
              </a:rPr>
              <a:t>1. Parameters and Configuration of  the </a:t>
            </a:r>
            <a:r>
              <a:rPr lang="en-US" sz="2400" dirty="0" err="1" smtClean="0">
                <a:solidFill>
                  <a:srgbClr val="000090"/>
                </a:solidFill>
              </a:rPr>
              <a:t>LHeC</a:t>
            </a:r>
            <a:endParaRPr lang="en-US" sz="2400" dirty="0" smtClean="0">
              <a:solidFill>
                <a:srgbClr val="000090"/>
              </a:solidFill>
            </a:endParaRPr>
          </a:p>
          <a:p>
            <a:endParaRPr lang="en-US" sz="2400" dirty="0">
              <a:solidFill>
                <a:srgbClr val="000090"/>
              </a:solidFill>
            </a:endParaRPr>
          </a:p>
          <a:p>
            <a:r>
              <a:rPr lang="en-US" sz="2400" dirty="0" smtClean="0">
                <a:solidFill>
                  <a:srgbClr val="000090"/>
                </a:solidFill>
              </a:rPr>
              <a:t>2. PERLE </a:t>
            </a:r>
            <a:r>
              <a:rPr lang="en-US" sz="2400" dirty="0" err="1" smtClean="0">
                <a:solidFill>
                  <a:srgbClr val="000090"/>
                </a:solidFill>
              </a:rPr>
              <a:t>Testfacility</a:t>
            </a:r>
            <a:r>
              <a:rPr lang="en-US" sz="2400" dirty="0" smtClean="0">
                <a:solidFill>
                  <a:srgbClr val="000090"/>
                </a:solidFill>
              </a:rPr>
              <a:t> for Energy Recovery Physics and SCRF</a:t>
            </a:r>
          </a:p>
          <a:p>
            <a:endParaRPr lang="en-US" sz="2400" dirty="0">
              <a:solidFill>
                <a:srgbClr val="000090"/>
              </a:solidFill>
            </a:endParaRPr>
          </a:p>
          <a:p>
            <a:r>
              <a:rPr lang="en-US" sz="2400" dirty="0" smtClean="0">
                <a:solidFill>
                  <a:srgbClr val="000090"/>
                </a:solidFill>
              </a:rPr>
              <a:t>3. Detector Development for </a:t>
            </a:r>
            <a:r>
              <a:rPr lang="en-US" sz="2400" dirty="0" err="1" smtClean="0">
                <a:solidFill>
                  <a:srgbClr val="000090"/>
                </a:solidFill>
              </a:rPr>
              <a:t>LHeC</a:t>
            </a:r>
            <a:r>
              <a:rPr lang="en-US" sz="2400" dirty="0" smtClean="0">
                <a:solidFill>
                  <a:srgbClr val="000090"/>
                </a:solidFill>
              </a:rPr>
              <a:t> and Installation Issues</a:t>
            </a:r>
          </a:p>
          <a:p>
            <a:endParaRPr lang="en-US" sz="2400" dirty="0">
              <a:solidFill>
                <a:srgbClr val="000090"/>
              </a:solidFill>
            </a:endParaRPr>
          </a:p>
          <a:p>
            <a:r>
              <a:rPr lang="en-US" sz="2400" dirty="0" smtClean="0">
                <a:solidFill>
                  <a:srgbClr val="000090"/>
                </a:solidFill>
              </a:rPr>
              <a:t>4. Selected Physics Highlights (PDFs, Higgs, BSM)</a:t>
            </a:r>
          </a:p>
          <a:p>
            <a:endParaRPr lang="en-US" sz="2400" dirty="0">
              <a:solidFill>
                <a:srgbClr val="000090"/>
              </a:solidFill>
            </a:endParaRPr>
          </a:p>
          <a:p>
            <a:r>
              <a:rPr lang="en-US" sz="2400" b="1" dirty="0" smtClean="0">
                <a:solidFill>
                  <a:srgbClr val="FF0000"/>
                </a:solidFill>
              </a:rPr>
              <a:t>5. Extension to the multi </a:t>
            </a:r>
            <a:r>
              <a:rPr lang="en-US" sz="2400" b="1" dirty="0" err="1" smtClean="0">
                <a:solidFill>
                  <a:srgbClr val="FF0000"/>
                </a:solidFill>
              </a:rPr>
              <a:t>TeV</a:t>
            </a:r>
            <a:r>
              <a:rPr lang="en-US" sz="2400" b="1" dirty="0" smtClean="0">
                <a:solidFill>
                  <a:srgbClr val="FF0000"/>
                </a:solidFill>
              </a:rPr>
              <a:t> range (FCC-eh and in China) </a:t>
            </a:r>
            <a:endParaRPr lang="en-US" sz="2400" b="1" dirty="0">
              <a:solidFill>
                <a:srgbClr val="FF0000"/>
              </a:solidFill>
            </a:endParaRPr>
          </a:p>
        </p:txBody>
      </p:sp>
    </p:spTree>
    <p:extLst>
      <p:ext uri="{BB962C8B-B14F-4D97-AF65-F5344CB8AC3E}">
        <p14:creationId xmlns:p14="http://schemas.microsoft.com/office/powerpoint/2010/main" val="234310746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FCC-eh</a:t>
            </a:r>
            <a:endParaRPr lang="en-US" sz="3200" dirty="0"/>
          </a:p>
        </p:txBody>
      </p:sp>
      <p:pic>
        <p:nvPicPr>
          <p:cNvPr id="3" name="Picture 2"/>
          <p:cNvPicPr>
            <a:picLocks noChangeAspect="1"/>
          </p:cNvPicPr>
          <p:nvPr/>
        </p:nvPicPr>
        <p:blipFill>
          <a:blip r:embed="rId2"/>
          <a:stretch>
            <a:fillRect/>
          </a:stretch>
        </p:blipFill>
        <p:spPr>
          <a:xfrm>
            <a:off x="2081489" y="1181958"/>
            <a:ext cx="5159498" cy="4829164"/>
          </a:xfrm>
          <a:prstGeom prst="rect">
            <a:avLst/>
          </a:prstGeom>
        </p:spPr>
      </p:pic>
      <p:sp>
        <p:nvSpPr>
          <p:cNvPr id="4" name="TextBox 3"/>
          <p:cNvSpPr txBox="1"/>
          <p:nvPr/>
        </p:nvSpPr>
        <p:spPr>
          <a:xfrm>
            <a:off x="617391" y="6227329"/>
            <a:ext cx="8597225" cy="369332"/>
          </a:xfrm>
          <a:prstGeom prst="rect">
            <a:avLst/>
          </a:prstGeom>
          <a:noFill/>
        </p:spPr>
        <p:txBody>
          <a:bodyPr wrap="none" rtlCol="0">
            <a:spAutoFit/>
          </a:bodyPr>
          <a:lstStyle/>
          <a:p>
            <a:r>
              <a:rPr lang="en-US" dirty="0" smtClean="0"/>
              <a:t>60 </a:t>
            </a:r>
            <a:r>
              <a:rPr lang="en-US" dirty="0" err="1" smtClean="0"/>
              <a:t>GeV</a:t>
            </a:r>
            <a:r>
              <a:rPr lang="en-US" dirty="0" smtClean="0"/>
              <a:t> ERL tangential to FCC-</a:t>
            </a:r>
            <a:r>
              <a:rPr lang="en-US" dirty="0" err="1" smtClean="0"/>
              <a:t>hh</a:t>
            </a:r>
            <a:r>
              <a:rPr lang="en-US" dirty="0" smtClean="0"/>
              <a:t>. IP: L for geological reasons. L= 1.5 10</a:t>
            </a:r>
            <a:r>
              <a:rPr lang="en-US" baseline="30000" dirty="0" smtClean="0"/>
              <a:t>34</a:t>
            </a:r>
            <a:r>
              <a:rPr lang="en-US" dirty="0" smtClean="0"/>
              <a:t>  Higher s, Q</a:t>
            </a:r>
            <a:r>
              <a:rPr lang="en-US" baseline="30000" dirty="0" smtClean="0"/>
              <a:t>2</a:t>
            </a:r>
            <a:r>
              <a:rPr lang="en-US" dirty="0" smtClean="0"/>
              <a:t>, 1/x</a:t>
            </a:r>
            <a:endParaRPr lang="en-US" dirty="0"/>
          </a:p>
        </p:txBody>
      </p:sp>
    </p:spTree>
    <p:extLst>
      <p:ext uri="{BB962C8B-B14F-4D97-AF65-F5344CB8AC3E}">
        <p14:creationId xmlns:p14="http://schemas.microsoft.com/office/powerpoint/2010/main" val="3554924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Outline</a:t>
            </a:r>
            <a:endParaRPr lang="en-US" sz="3200" dirty="0"/>
          </a:p>
        </p:txBody>
      </p:sp>
      <p:sp>
        <p:nvSpPr>
          <p:cNvPr id="3" name="TextBox 2"/>
          <p:cNvSpPr txBox="1"/>
          <p:nvPr/>
        </p:nvSpPr>
        <p:spPr>
          <a:xfrm>
            <a:off x="1023106" y="1781757"/>
            <a:ext cx="7441460" cy="4154983"/>
          </a:xfrm>
          <a:prstGeom prst="rect">
            <a:avLst/>
          </a:prstGeom>
          <a:noFill/>
        </p:spPr>
        <p:txBody>
          <a:bodyPr wrap="none" rtlCol="0">
            <a:spAutoFit/>
          </a:bodyPr>
          <a:lstStyle/>
          <a:p>
            <a:r>
              <a:rPr lang="en-US" sz="2400" dirty="0" smtClean="0">
                <a:solidFill>
                  <a:srgbClr val="000090"/>
                </a:solidFill>
              </a:rPr>
              <a:t>0. Bits of Information</a:t>
            </a:r>
          </a:p>
          <a:p>
            <a:endParaRPr lang="en-US" sz="2400" dirty="0" smtClean="0">
              <a:solidFill>
                <a:srgbClr val="000090"/>
              </a:solidFill>
            </a:endParaRPr>
          </a:p>
          <a:p>
            <a:r>
              <a:rPr lang="en-US" sz="2400" dirty="0" smtClean="0">
                <a:solidFill>
                  <a:srgbClr val="000090"/>
                </a:solidFill>
              </a:rPr>
              <a:t>1. Parameters and Configuration of  the </a:t>
            </a:r>
            <a:r>
              <a:rPr lang="en-US" sz="2400" dirty="0" err="1" smtClean="0">
                <a:solidFill>
                  <a:srgbClr val="000090"/>
                </a:solidFill>
              </a:rPr>
              <a:t>LHeC</a:t>
            </a:r>
            <a:endParaRPr lang="en-US" sz="2400" dirty="0" smtClean="0">
              <a:solidFill>
                <a:srgbClr val="000090"/>
              </a:solidFill>
            </a:endParaRPr>
          </a:p>
          <a:p>
            <a:endParaRPr lang="en-US" sz="2400" dirty="0">
              <a:solidFill>
                <a:srgbClr val="000090"/>
              </a:solidFill>
            </a:endParaRPr>
          </a:p>
          <a:p>
            <a:r>
              <a:rPr lang="en-US" sz="2400" dirty="0" smtClean="0">
                <a:solidFill>
                  <a:srgbClr val="000090"/>
                </a:solidFill>
              </a:rPr>
              <a:t>2. PERLE </a:t>
            </a:r>
            <a:r>
              <a:rPr lang="en-US" sz="2400" dirty="0" err="1" smtClean="0">
                <a:solidFill>
                  <a:srgbClr val="000090"/>
                </a:solidFill>
              </a:rPr>
              <a:t>Testfacility</a:t>
            </a:r>
            <a:r>
              <a:rPr lang="en-US" sz="2400" dirty="0" smtClean="0">
                <a:solidFill>
                  <a:srgbClr val="000090"/>
                </a:solidFill>
              </a:rPr>
              <a:t> for Energy Recovery Physics and SCRF</a:t>
            </a:r>
          </a:p>
          <a:p>
            <a:endParaRPr lang="en-US" sz="2400" dirty="0">
              <a:solidFill>
                <a:srgbClr val="000090"/>
              </a:solidFill>
            </a:endParaRPr>
          </a:p>
          <a:p>
            <a:r>
              <a:rPr lang="en-US" sz="2400" dirty="0" smtClean="0">
                <a:solidFill>
                  <a:srgbClr val="000090"/>
                </a:solidFill>
              </a:rPr>
              <a:t>3. Detector Development for </a:t>
            </a:r>
            <a:r>
              <a:rPr lang="en-US" sz="2400" dirty="0" err="1" smtClean="0">
                <a:solidFill>
                  <a:srgbClr val="000090"/>
                </a:solidFill>
              </a:rPr>
              <a:t>LHeC</a:t>
            </a:r>
            <a:r>
              <a:rPr lang="en-US" sz="2400" dirty="0" smtClean="0">
                <a:solidFill>
                  <a:srgbClr val="000090"/>
                </a:solidFill>
              </a:rPr>
              <a:t> and Installation Issues</a:t>
            </a:r>
          </a:p>
          <a:p>
            <a:endParaRPr lang="en-US" sz="2400" dirty="0">
              <a:solidFill>
                <a:srgbClr val="000090"/>
              </a:solidFill>
            </a:endParaRPr>
          </a:p>
          <a:p>
            <a:r>
              <a:rPr lang="en-US" sz="2400" dirty="0" smtClean="0">
                <a:solidFill>
                  <a:srgbClr val="000090"/>
                </a:solidFill>
              </a:rPr>
              <a:t>4. Selected Physics Highlights (PDFs, Higgs, BSM)</a:t>
            </a:r>
          </a:p>
          <a:p>
            <a:endParaRPr lang="en-US" sz="2400" dirty="0">
              <a:solidFill>
                <a:srgbClr val="000090"/>
              </a:solidFill>
            </a:endParaRPr>
          </a:p>
          <a:p>
            <a:r>
              <a:rPr lang="en-US" sz="2400" dirty="0" smtClean="0">
                <a:solidFill>
                  <a:srgbClr val="000090"/>
                </a:solidFill>
              </a:rPr>
              <a:t>5. Extension to the multi </a:t>
            </a:r>
            <a:r>
              <a:rPr lang="en-US" sz="2400" dirty="0" err="1" smtClean="0">
                <a:solidFill>
                  <a:srgbClr val="000090"/>
                </a:solidFill>
              </a:rPr>
              <a:t>TeV</a:t>
            </a:r>
            <a:r>
              <a:rPr lang="en-US" sz="2400" dirty="0" smtClean="0">
                <a:solidFill>
                  <a:srgbClr val="000090"/>
                </a:solidFill>
              </a:rPr>
              <a:t> range (</a:t>
            </a:r>
            <a:r>
              <a:rPr lang="en-US" sz="2400" dirty="0" err="1" smtClean="0">
                <a:solidFill>
                  <a:srgbClr val="000090"/>
                </a:solidFill>
              </a:rPr>
              <a:t>FCCeh</a:t>
            </a:r>
            <a:r>
              <a:rPr lang="en-US" sz="2400" dirty="0" smtClean="0">
                <a:solidFill>
                  <a:srgbClr val="000090"/>
                </a:solidFill>
              </a:rPr>
              <a:t> and in China) </a:t>
            </a:r>
            <a:endParaRPr lang="en-US" sz="2400" dirty="0">
              <a:solidFill>
                <a:srgbClr val="000090"/>
              </a:solidFill>
            </a:endParaRPr>
          </a:p>
        </p:txBody>
      </p:sp>
    </p:spTree>
    <p:extLst>
      <p:ext uri="{BB962C8B-B14F-4D97-AF65-F5344CB8AC3E}">
        <p14:creationId xmlns:p14="http://schemas.microsoft.com/office/powerpoint/2010/main" val="37532442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09721"/>
            <a:ext cx="7781275" cy="704164"/>
          </a:xfrm>
        </p:spPr>
        <p:txBody>
          <a:bodyPr>
            <a:normAutofit/>
          </a:bodyPr>
          <a:lstStyle/>
          <a:p>
            <a:r>
              <a:rPr lang="en-US" sz="3200" dirty="0" smtClean="0"/>
              <a:t>More than 60 </a:t>
            </a:r>
            <a:r>
              <a:rPr lang="en-US" sz="3200" dirty="0" err="1" smtClean="0"/>
              <a:t>GeV</a:t>
            </a:r>
            <a:r>
              <a:rPr lang="en-US" sz="3200" dirty="0" smtClean="0"/>
              <a:t> </a:t>
            </a:r>
            <a:r>
              <a:rPr lang="en-US" sz="3200" dirty="0" err="1" smtClean="0"/>
              <a:t>E</a:t>
            </a:r>
            <a:r>
              <a:rPr lang="en-US" sz="3200" baseline="-25000" dirty="0" err="1" smtClean="0"/>
              <a:t>e</a:t>
            </a:r>
            <a:r>
              <a:rPr lang="en-US" sz="3200" dirty="0" smtClean="0"/>
              <a:t>?   Not for the FCC CDR</a:t>
            </a:r>
            <a:endParaRPr lang="en-US" sz="3200" dirty="0"/>
          </a:p>
        </p:txBody>
      </p:sp>
      <p:pic>
        <p:nvPicPr>
          <p:cNvPr id="3" name="Picture 2"/>
          <p:cNvPicPr>
            <a:picLocks noChangeAspect="1"/>
          </p:cNvPicPr>
          <p:nvPr/>
        </p:nvPicPr>
        <p:blipFill>
          <a:blip r:embed="rId2"/>
          <a:stretch>
            <a:fillRect/>
          </a:stretch>
        </p:blipFill>
        <p:spPr>
          <a:xfrm>
            <a:off x="1904374" y="1071935"/>
            <a:ext cx="4939466" cy="3748627"/>
          </a:xfrm>
          <a:prstGeom prst="rect">
            <a:avLst/>
          </a:prstGeom>
        </p:spPr>
      </p:pic>
      <p:sp>
        <p:nvSpPr>
          <p:cNvPr id="4" name="TextBox 3"/>
          <p:cNvSpPr txBox="1"/>
          <p:nvPr/>
        </p:nvSpPr>
        <p:spPr>
          <a:xfrm>
            <a:off x="566271" y="4891127"/>
            <a:ext cx="8245654" cy="1477328"/>
          </a:xfrm>
          <a:prstGeom prst="rect">
            <a:avLst/>
          </a:prstGeom>
          <a:noFill/>
        </p:spPr>
        <p:txBody>
          <a:bodyPr wrap="none" rtlCol="0">
            <a:spAutoFit/>
          </a:bodyPr>
          <a:lstStyle/>
          <a:p>
            <a:r>
              <a:rPr lang="en-US" dirty="0" smtClean="0"/>
              <a:t>Higher </a:t>
            </a:r>
            <a:r>
              <a:rPr lang="en-US" dirty="0" err="1" smtClean="0"/>
              <a:t>E</a:t>
            </a:r>
            <a:r>
              <a:rPr lang="en-US" baseline="-25000" dirty="0" err="1" smtClean="0"/>
              <a:t>e</a:t>
            </a:r>
            <a:r>
              <a:rPr lang="en-US" dirty="0" smtClean="0"/>
              <a:t> is desirable for BSM, LQ, RPV SUSY..,  </a:t>
            </a:r>
            <a:r>
              <a:rPr lang="en-US" dirty="0" err="1" smtClean="0"/>
              <a:t>hhh</a:t>
            </a:r>
            <a:r>
              <a:rPr lang="en-US" dirty="0" smtClean="0"/>
              <a:t>, forward angular coverage. </a:t>
            </a:r>
          </a:p>
          <a:p>
            <a:r>
              <a:rPr lang="en-US" dirty="0" smtClean="0"/>
              <a:t>It could be thought of with the LHC or FCC tunnels, or an e-p </a:t>
            </a:r>
            <a:r>
              <a:rPr lang="en-US" dirty="0" err="1" smtClean="0"/>
              <a:t>linac</a:t>
            </a:r>
            <a:r>
              <a:rPr lang="en-US" dirty="0" smtClean="0"/>
              <a:t> (</a:t>
            </a:r>
            <a:r>
              <a:rPr lang="en-US" dirty="0" err="1" smtClean="0"/>
              <a:t>Litvinenko</a:t>
            </a:r>
            <a:r>
              <a:rPr lang="en-US" dirty="0" smtClean="0"/>
              <a:t>)</a:t>
            </a:r>
          </a:p>
          <a:p>
            <a:endParaRPr lang="en-US" dirty="0"/>
          </a:p>
          <a:p>
            <a:r>
              <a:rPr lang="en-US" b="1" dirty="0" smtClean="0"/>
              <a:t>Still: plan for synchronous </a:t>
            </a:r>
            <a:r>
              <a:rPr lang="en-US" b="1" dirty="0" err="1" smtClean="0"/>
              <a:t>ep</a:t>
            </a:r>
            <a:r>
              <a:rPr lang="en-US" b="1" dirty="0" smtClean="0"/>
              <a:t> and </a:t>
            </a:r>
            <a:r>
              <a:rPr lang="en-US" b="1" dirty="0" err="1" smtClean="0"/>
              <a:t>pp</a:t>
            </a:r>
            <a:r>
              <a:rPr lang="en-US" b="1" dirty="0" smtClean="0"/>
              <a:t> operation and appropriate cost, power, effort..</a:t>
            </a:r>
          </a:p>
          <a:p>
            <a:r>
              <a:rPr lang="en-US" b="1" dirty="0" smtClean="0">
                <a:solidFill>
                  <a:srgbClr val="000090"/>
                </a:solidFill>
              </a:rPr>
              <a:t>It thus appears most natural to consider the </a:t>
            </a:r>
            <a:r>
              <a:rPr lang="en-US" b="1" dirty="0" err="1" smtClean="0">
                <a:solidFill>
                  <a:srgbClr val="000090"/>
                </a:solidFill>
              </a:rPr>
              <a:t>LHeC</a:t>
            </a:r>
            <a:r>
              <a:rPr lang="en-US" b="1" dirty="0" smtClean="0">
                <a:solidFill>
                  <a:srgbClr val="000090"/>
                </a:solidFill>
              </a:rPr>
              <a:t> ERL as the electron beam for </a:t>
            </a:r>
            <a:r>
              <a:rPr lang="en-US" b="1" i="1" dirty="0" smtClean="0">
                <a:solidFill>
                  <a:srgbClr val="000090"/>
                </a:solidFill>
              </a:rPr>
              <a:t>eh</a:t>
            </a:r>
            <a:endParaRPr lang="en-US" b="1" i="1" dirty="0">
              <a:solidFill>
                <a:srgbClr val="000090"/>
              </a:solidFill>
            </a:endParaRPr>
          </a:p>
        </p:txBody>
      </p:sp>
      <p:sp>
        <p:nvSpPr>
          <p:cNvPr id="5" name="TextBox 4"/>
          <p:cNvSpPr txBox="1"/>
          <p:nvPr/>
        </p:nvSpPr>
        <p:spPr>
          <a:xfrm>
            <a:off x="89652" y="6574114"/>
            <a:ext cx="3279952" cy="261610"/>
          </a:xfrm>
          <a:prstGeom prst="rect">
            <a:avLst/>
          </a:prstGeom>
          <a:noFill/>
        </p:spPr>
        <p:txBody>
          <a:bodyPr wrap="none" rtlCol="0">
            <a:spAutoFit/>
          </a:bodyPr>
          <a:lstStyle/>
          <a:p>
            <a:r>
              <a:rPr lang="en-US" sz="1100" dirty="0" smtClean="0">
                <a:solidFill>
                  <a:srgbClr val="7F7F7F"/>
                </a:solidFill>
              </a:rPr>
              <a:t>Max Klein Summary FCC-he Washington DC 27.3.2015</a:t>
            </a:r>
            <a:endParaRPr lang="en-US" sz="1100" dirty="0">
              <a:solidFill>
                <a:srgbClr val="7F7F7F"/>
              </a:solidFill>
            </a:endParaRPr>
          </a:p>
        </p:txBody>
      </p:sp>
    </p:spTree>
    <p:extLst>
      <p:ext uri="{BB962C8B-B14F-4D97-AF65-F5344CB8AC3E}">
        <p14:creationId xmlns:p14="http://schemas.microsoft.com/office/powerpoint/2010/main" val="3911330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0991"/>
            <a:ext cx="7772400" cy="690308"/>
          </a:xfrm>
        </p:spPr>
        <p:txBody>
          <a:bodyPr>
            <a:normAutofit/>
          </a:bodyPr>
          <a:lstStyle/>
          <a:p>
            <a:r>
              <a:rPr lang="en-US" sz="3200" dirty="0" smtClean="0"/>
              <a:t>Tunnels: Triple Arc and LINACs</a:t>
            </a:r>
            <a:endParaRPr lang="en-US" sz="3200" dirty="0"/>
          </a:p>
        </p:txBody>
      </p:sp>
      <p:pic>
        <p:nvPicPr>
          <p:cNvPr id="3" name="Picture 2"/>
          <p:cNvPicPr>
            <a:picLocks noChangeAspect="1"/>
          </p:cNvPicPr>
          <p:nvPr/>
        </p:nvPicPr>
        <p:blipFill>
          <a:blip r:embed="rId2"/>
          <a:stretch>
            <a:fillRect/>
          </a:stretch>
        </p:blipFill>
        <p:spPr>
          <a:xfrm>
            <a:off x="2601597" y="975325"/>
            <a:ext cx="3694984" cy="2593228"/>
          </a:xfrm>
          <a:prstGeom prst="rect">
            <a:avLst/>
          </a:prstGeom>
        </p:spPr>
      </p:pic>
      <p:grpSp>
        <p:nvGrpSpPr>
          <p:cNvPr id="4" name="Group 3"/>
          <p:cNvGrpSpPr/>
          <p:nvPr/>
        </p:nvGrpSpPr>
        <p:grpSpPr>
          <a:xfrm>
            <a:off x="688898" y="3795568"/>
            <a:ext cx="7453529" cy="2848389"/>
            <a:chOff x="369327" y="1599229"/>
            <a:chExt cx="7453529" cy="2848389"/>
          </a:xfrm>
        </p:grpSpPr>
        <p:pic>
          <p:nvPicPr>
            <p:cNvPr id="5" name="Picture 4"/>
            <p:cNvPicPr>
              <a:picLocks noChangeAspect="1"/>
            </p:cNvPicPr>
            <p:nvPr/>
          </p:nvPicPr>
          <p:blipFill>
            <a:blip r:embed="rId3"/>
            <a:stretch>
              <a:fillRect/>
            </a:stretch>
          </p:blipFill>
          <p:spPr>
            <a:xfrm>
              <a:off x="369327" y="1599229"/>
              <a:ext cx="3999040" cy="2848389"/>
            </a:xfrm>
            <a:prstGeom prst="rect">
              <a:avLst/>
            </a:prstGeom>
          </p:spPr>
        </p:pic>
        <p:pic>
          <p:nvPicPr>
            <p:cNvPr id="6" name="Picture 5"/>
            <p:cNvPicPr>
              <a:picLocks noChangeAspect="1"/>
            </p:cNvPicPr>
            <p:nvPr/>
          </p:nvPicPr>
          <p:blipFill>
            <a:blip r:embed="rId4"/>
            <a:stretch>
              <a:fillRect/>
            </a:stretch>
          </p:blipFill>
          <p:spPr>
            <a:xfrm>
              <a:off x="3987885" y="1627450"/>
              <a:ext cx="3834971" cy="2608933"/>
            </a:xfrm>
            <a:prstGeom prst="rect">
              <a:avLst/>
            </a:prstGeom>
          </p:spPr>
        </p:pic>
        <p:pic>
          <p:nvPicPr>
            <p:cNvPr id="7" name="Picture 6"/>
            <p:cNvPicPr>
              <a:picLocks noChangeAspect="1"/>
            </p:cNvPicPr>
            <p:nvPr/>
          </p:nvPicPr>
          <p:blipFill rotWithShape="1">
            <a:blip r:embed="rId5"/>
            <a:srcRect l="38925" t="13429" r="9560" b="16946"/>
            <a:stretch/>
          </p:blipFill>
          <p:spPr>
            <a:xfrm>
              <a:off x="2368846" y="2634548"/>
              <a:ext cx="809625" cy="852268"/>
            </a:xfrm>
            <a:prstGeom prst="rect">
              <a:avLst/>
            </a:prstGeom>
          </p:spPr>
        </p:pic>
        <p:pic>
          <p:nvPicPr>
            <p:cNvPr id="8" name="Picture 7"/>
            <p:cNvPicPr>
              <a:picLocks noChangeAspect="1"/>
            </p:cNvPicPr>
            <p:nvPr/>
          </p:nvPicPr>
          <p:blipFill rotWithShape="1">
            <a:blip r:embed="rId5"/>
            <a:srcRect l="11486" t="23410" r="74661" b="16946"/>
            <a:stretch/>
          </p:blipFill>
          <p:spPr>
            <a:xfrm>
              <a:off x="1621021" y="2760754"/>
              <a:ext cx="217714" cy="726062"/>
            </a:xfrm>
            <a:prstGeom prst="rect">
              <a:avLst/>
            </a:prstGeom>
          </p:spPr>
        </p:pic>
        <p:pic>
          <p:nvPicPr>
            <p:cNvPr id="9" name="Picture 8"/>
            <p:cNvPicPr>
              <a:picLocks noChangeAspect="1"/>
            </p:cNvPicPr>
            <p:nvPr/>
          </p:nvPicPr>
          <p:blipFill>
            <a:blip r:embed="rId6"/>
            <a:stretch>
              <a:fillRect/>
            </a:stretch>
          </p:blipFill>
          <p:spPr>
            <a:xfrm>
              <a:off x="1982868" y="2709065"/>
              <a:ext cx="241845" cy="777751"/>
            </a:xfrm>
            <a:prstGeom prst="rect">
              <a:avLst/>
            </a:prstGeom>
          </p:spPr>
        </p:pic>
        <p:cxnSp>
          <p:nvCxnSpPr>
            <p:cNvPr id="10" name="Straight Connector 9"/>
            <p:cNvCxnSpPr/>
            <p:nvPr/>
          </p:nvCxnSpPr>
          <p:spPr>
            <a:xfrm>
              <a:off x="3924385" y="2504421"/>
              <a:ext cx="166687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000460" y="2504421"/>
              <a:ext cx="2590800" cy="3175"/>
            </a:xfrm>
            <a:prstGeom prst="line">
              <a:avLst/>
            </a:prstGeom>
            <a:ln w="158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00460" y="2501247"/>
              <a:ext cx="0" cy="183438"/>
            </a:xfrm>
            <a:prstGeom prst="line">
              <a:avLst/>
            </a:prstGeom>
            <a:ln w="158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378973" y="3795568"/>
            <a:ext cx="8079227" cy="2848389"/>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272182" y="6156200"/>
            <a:ext cx="748923" cy="369332"/>
          </a:xfrm>
          <a:prstGeom prst="rect">
            <a:avLst/>
          </a:prstGeom>
          <a:noFill/>
        </p:spPr>
        <p:txBody>
          <a:bodyPr wrap="none" rtlCol="0">
            <a:spAutoFit/>
          </a:bodyPr>
          <a:lstStyle/>
          <a:p>
            <a:r>
              <a:rPr lang="en-US" dirty="0" smtClean="0">
                <a:solidFill>
                  <a:schemeClr val="tx1">
                    <a:lumMod val="50000"/>
                    <a:lumOff val="50000"/>
                  </a:schemeClr>
                </a:solidFill>
              </a:rPr>
              <a:t>LINAC</a:t>
            </a:r>
            <a:endParaRPr lang="en-US" dirty="0">
              <a:solidFill>
                <a:schemeClr val="tx1">
                  <a:lumMod val="50000"/>
                  <a:lumOff val="50000"/>
                </a:schemeClr>
              </a:solidFill>
            </a:endParaRPr>
          </a:p>
        </p:txBody>
      </p:sp>
      <p:sp>
        <p:nvSpPr>
          <p:cNvPr id="15" name="TextBox 14"/>
          <p:cNvSpPr txBox="1"/>
          <p:nvPr/>
        </p:nvSpPr>
        <p:spPr>
          <a:xfrm>
            <a:off x="531373" y="6166120"/>
            <a:ext cx="1133644" cy="369332"/>
          </a:xfrm>
          <a:prstGeom prst="rect">
            <a:avLst/>
          </a:prstGeom>
          <a:noFill/>
        </p:spPr>
        <p:txBody>
          <a:bodyPr wrap="none" rtlCol="0">
            <a:spAutoFit/>
          </a:bodyPr>
          <a:lstStyle/>
          <a:p>
            <a:r>
              <a:rPr lang="en-US" dirty="0" smtClean="0">
                <a:solidFill>
                  <a:schemeClr val="tx1">
                    <a:lumMod val="50000"/>
                    <a:lumOff val="50000"/>
                  </a:schemeClr>
                </a:solidFill>
              </a:rPr>
              <a:t>RF Gallery</a:t>
            </a:r>
            <a:endParaRPr lang="en-US" dirty="0">
              <a:solidFill>
                <a:schemeClr val="tx1">
                  <a:lumMod val="50000"/>
                  <a:lumOff val="50000"/>
                </a:schemeClr>
              </a:solidFill>
            </a:endParaRPr>
          </a:p>
        </p:txBody>
      </p:sp>
      <p:sp>
        <p:nvSpPr>
          <p:cNvPr id="16" name="TextBox 15"/>
          <p:cNvSpPr txBox="1"/>
          <p:nvPr/>
        </p:nvSpPr>
        <p:spPr>
          <a:xfrm>
            <a:off x="5662675" y="2939129"/>
            <a:ext cx="496312" cy="369332"/>
          </a:xfrm>
          <a:prstGeom prst="rect">
            <a:avLst/>
          </a:prstGeom>
          <a:noFill/>
        </p:spPr>
        <p:txBody>
          <a:bodyPr wrap="none" rtlCol="0">
            <a:spAutoFit/>
          </a:bodyPr>
          <a:lstStyle/>
          <a:p>
            <a:r>
              <a:rPr lang="en-US" dirty="0" smtClean="0">
                <a:solidFill>
                  <a:schemeClr val="tx1">
                    <a:lumMod val="50000"/>
                    <a:lumOff val="50000"/>
                  </a:schemeClr>
                </a:solidFill>
              </a:rPr>
              <a:t>Arc</a:t>
            </a:r>
            <a:endParaRPr lang="en-US" dirty="0">
              <a:solidFill>
                <a:schemeClr val="tx1">
                  <a:lumMod val="50000"/>
                  <a:lumOff val="50000"/>
                </a:schemeClr>
              </a:solidFill>
            </a:endParaRPr>
          </a:p>
        </p:txBody>
      </p:sp>
      <p:sp>
        <p:nvSpPr>
          <p:cNvPr id="17" name="TextBox 16"/>
          <p:cNvSpPr txBox="1"/>
          <p:nvPr/>
        </p:nvSpPr>
        <p:spPr>
          <a:xfrm>
            <a:off x="6503993" y="2877573"/>
            <a:ext cx="2558876" cy="523220"/>
          </a:xfrm>
          <a:prstGeom prst="rect">
            <a:avLst/>
          </a:prstGeom>
          <a:noFill/>
        </p:spPr>
        <p:txBody>
          <a:bodyPr wrap="none" rtlCol="0">
            <a:spAutoFit/>
          </a:bodyPr>
          <a:lstStyle/>
          <a:p>
            <a:r>
              <a:rPr lang="en-US" sz="1400" dirty="0" smtClean="0">
                <a:solidFill>
                  <a:srgbClr val="FF0000"/>
                </a:solidFill>
              </a:rPr>
              <a:t>DRAFT:  for ERL in any </a:t>
            </a:r>
            <a:r>
              <a:rPr lang="en-US" sz="1400" dirty="0" err="1" smtClean="0">
                <a:solidFill>
                  <a:srgbClr val="FF0000"/>
                </a:solidFill>
              </a:rPr>
              <a:t>pp</a:t>
            </a:r>
            <a:r>
              <a:rPr lang="en-US" sz="1400" dirty="0" smtClean="0">
                <a:solidFill>
                  <a:srgbClr val="FF0000"/>
                </a:solidFill>
              </a:rPr>
              <a:t> </a:t>
            </a:r>
            <a:r>
              <a:rPr lang="en-US" sz="1400" dirty="0" err="1" smtClean="0">
                <a:solidFill>
                  <a:srgbClr val="FF0000"/>
                </a:solidFill>
              </a:rPr>
              <a:t>combi</a:t>
            </a:r>
            <a:r>
              <a:rPr lang="en-US" sz="1400" dirty="0" smtClean="0">
                <a:solidFill>
                  <a:srgbClr val="FF0000"/>
                </a:solidFill>
              </a:rPr>
              <a:t>.</a:t>
            </a:r>
          </a:p>
          <a:p>
            <a:r>
              <a:rPr lang="en-US" sz="1400" dirty="0" err="1" smtClean="0"/>
              <a:t>cf</a:t>
            </a:r>
            <a:r>
              <a:rPr lang="en-US" sz="1400" dirty="0" smtClean="0"/>
              <a:t> Matt Stewart et al. 12.9.17 </a:t>
            </a:r>
            <a:endParaRPr lang="en-US" sz="1400" dirty="0"/>
          </a:p>
        </p:txBody>
      </p:sp>
    </p:spTree>
    <p:extLst>
      <p:ext uri="{BB962C8B-B14F-4D97-AF65-F5344CB8AC3E}">
        <p14:creationId xmlns:p14="http://schemas.microsoft.com/office/powerpoint/2010/main" val="3698832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FCCeh</a:t>
            </a:r>
            <a:endParaRPr lang="en-US" dirty="0"/>
          </a:p>
        </p:txBody>
      </p:sp>
      <p:sp>
        <p:nvSpPr>
          <p:cNvPr id="5" name="TextBox 4"/>
          <p:cNvSpPr txBox="1"/>
          <p:nvPr/>
        </p:nvSpPr>
        <p:spPr>
          <a:xfrm>
            <a:off x="776149" y="6617850"/>
            <a:ext cx="3317735" cy="276999"/>
          </a:xfrm>
          <a:prstGeom prst="rect">
            <a:avLst/>
          </a:prstGeom>
          <a:noFill/>
        </p:spPr>
        <p:txBody>
          <a:bodyPr wrap="none" rtlCol="0">
            <a:spAutoFit/>
          </a:bodyPr>
          <a:lstStyle/>
          <a:p>
            <a:r>
              <a:rPr lang="en-US" sz="1200" dirty="0" smtClean="0"/>
              <a:t>Claire </a:t>
            </a:r>
            <a:r>
              <a:rPr lang="en-US" sz="1200" dirty="0" err="1" smtClean="0"/>
              <a:t>Gwenlan</a:t>
            </a:r>
            <a:r>
              <a:rPr lang="en-US" sz="1200" dirty="0" smtClean="0"/>
              <a:t> PDFs at </a:t>
            </a:r>
            <a:r>
              <a:rPr lang="en-US" sz="1200" dirty="0" err="1" smtClean="0"/>
              <a:t>FCCeh</a:t>
            </a:r>
            <a:r>
              <a:rPr lang="en-US" sz="1200" dirty="0" smtClean="0"/>
              <a:t> </a:t>
            </a:r>
            <a:r>
              <a:rPr lang="mr-IN" sz="1200" dirty="0" smtClean="0"/>
              <a:t>–</a:t>
            </a:r>
            <a:r>
              <a:rPr lang="en-US" sz="1200" dirty="0" smtClean="0"/>
              <a:t> FCC Week 1/2018</a:t>
            </a:r>
            <a:endParaRPr lang="en-US" sz="1200" dirty="0"/>
          </a:p>
        </p:txBody>
      </p:sp>
      <p:pic>
        <p:nvPicPr>
          <p:cNvPr id="3" name="Picture 2"/>
          <p:cNvPicPr>
            <a:picLocks noChangeAspect="1"/>
          </p:cNvPicPr>
          <p:nvPr/>
        </p:nvPicPr>
        <p:blipFill>
          <a:blip r:embed="rId2"/>
          <a:stretch>
            <a:fillRect/>
          </a:stretch>
        </p:blipFill>
        <p:spPr>
          <a:xfrm>
            <a:off x="58204" y="70564"/>
            <a:ext cx="8962316" cy="6595492"/>
          </a:xfrm>
          <a:prstGeom prst="rect">
            <a:avLst/>
          </a:prstGeom>
          <a:ln>
            <a:solidFill>
              <a:srgbClr val="FF0000"/>
            </a:solidFill>
          </a:ln>
        </p:spPr>
      </p:pic>
    </p:spTree>
    <p:extLst>
      <p:ext uri="{BB962C8B-B14F-4D97-AF65-F5344CB8AC3E}">
        <p14:creationId xmlns:p14="http://schemas.microsoft.com/office/powerpoint/2010/main" val="218931419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150"/>
            <a:ext cx="8229600" cy="801473"/>
          </a:xfrm>
          <a:solidFill>
            <a:schemeClr val="bg1">
              <a:lumMod val="85000"/>
            </a:schemeClr>
          </a:solidFill>
        </p:spPr>
        <p:txBody>
          <a:bodyPr>
            <a:normAutofit/>
          </a:bodyPr>
          <a:lstStyle/>
          <a:p>
            <a:r>
              <a:rPr lang="en-US" sz="3200" b="1" dirty="0" smtClean="0"/>
              <a:t>Electroweak Physics:  </a:t>
            </a:r>
            <a:r>
              <a:rPr lang="en-US" sz="3200" b="1" dirty="0" err="1" smtClean="0">
                <a:solidFill>
                  <a:srgbClr val="FFFF00"/>
                </a:solidFill>
              </a:rPr>
              <a:t>LHeC</a:t>
            </a:r>
            <a:r>
              <a:rPr lang="en-US" sz="3200" dirty="0" smtClean="0"/>
              <a:t> and </a:t>
            </a:r>
            <a:r>
              <a:rPr lang="en-US" sz="3200" b="1" dirty="0" err="1" smtClean="0">
                <a:solidFill>
                  <a:schemeClr val="accent4">
                    <a:lumMod val="60000"/>
                    <a:lumOff val="40000"/>
                  </a:schemeClr>
                </a:solidFill>
              </a:rPr>
              <a:t>FCCeh</a:t>
            </a:r>
            <a:endParaRPr lang="en-US" sz="3200" b="1" dirty="0">
              <a:solidFill>
                <a:schemeClr val="accent4">
                  <a:lumMod val="60000"/>
                  <a:lumOff val="40000"/>
                </a:schemeClr>
              </a:solidFill>
            </a:endParaRPr>
          </a:p>
        </p:txBody>
      </p:sp>
      <p:pic>
        <p:nvPicPr>
          <p:cNvPr id="3" name="Picture 2"/>
          <p:cNvPicPr>
            <a:picLocks noChangeAspect="1"/>
          </p:cNvPicPr>
          <p:nvPr/>
        </p:nvPicPr>
        <p:blipFill>
          <a:blip r:embed="rId2"/>
          <a:stretch>
            <a:fillRect/>
          </a:stretch>
        </p:blipFill>
        <p:spPr>
          <a:xfrm>
            <a:off x="139684" y="1330029"/>
            <a:ext cx="8686800" cy="5069220"/>
          </a:xfrm>
          <a:prstGeom prst="rect">
            <a:avLst/>
          </a:prstGeom>
          <a:ln>
            <a:solidFill>
              <a:schemeClr val="accent1">
                <a:lumMod val="75000"/>
              </a:schemeClr>
            </a:solidFill>
          </a:ln>
        </p:spPr>
      </p:pic>
    </p:spTree>
    <p:extLst>
      <p:ext uri="{BB962C8B-B14F-4D97-AF65-F5344CB8AC3E}">
        <p14:creationId xmlns:p14="http://schemas.microsoft.com/office/powerpoint/2010/main" val="143433348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FCC-eh</a:t>
            </a:r>
            <a:endParaRPr lang="en-US" sz="3200" dirty="0"/>
          </a:p>
        </p:txBody>
      </p:sp>
      <p:pic>
        <p:nvPicPr>
          <p:cNvPr id="3" name="Picture 2"/>
          <p:cNvPicPr>
            <a:picLocks noChangeAspect="1"/>
          </p:cNvPicPr>
          <p:nvPr/>
        </p:nvPicPr>
        <p:blipFill>
          <a:blip r:embed="rId2"/>
          <a:stretch>
            <a:fillRect/>
          </a:stretch>
        </p:blipFill>
        <p:spPr>
          <a:xfrm>
            <a:off x="1270060" y="151149"/>
            <a:ext cx="6897139" cy="5556029"/>
          </a:xfrm>
          <a:prstGeom prst="rect">
            <a:avLst/>
          </a:prstGeom>
          <a:ln>
            <a:solidFill>
              <a:srgbClr val="000090"/>
            </a:solidFill>
          </a:ln>
        </p:spPr>
      </p:pic>
      <p:sp>
        <p:nvSpPr>
          <p:cNvPr id="4" name="TextBox 3"/>
          <p:cNvSpPr txBox="1"/>
          <p:nvPr/>
        </p:nvSpPr>
        <p:spPr>
          <a:xfrm>
            <a:off x="599751" y="6580152"/>
            <a:ext cx="4346788" cy="307777"/>
          </a:xfrm>
          <a:prstGeom prst="rect">
            <a:avLst/>
          </a:prstGeom>
          <a:noFill/>
        </p:spPr>
        <p:txBody>
          <a:bodyPr wrap="none" rtlCol="0">
            <a:spAutoFit/>
          </a:bodyPr>
          <a:lstStyle/>
          <a:p>
            <a:r>
              <a:rPr lang="en-US" sz="1400" dirty="0" err="1" smtClean="0"/>
              <a:t>Kechen</a:t>
            </a:r>
            <a:r>
              <a:rPr lang="en-US" sz="1400" dirty="0" smtClean="0"/>
              <a:t> Wang, BSM in </a:t>
            </a:r>
            <a:r>
              <a:rPr lang="en-US" sz="1400" dirty="0" err="1" smtClean="0"/>
              <a:t>ep</a:t>
            </a:r>
            <a:r>
              <a:rPr lang="en-US" sz="1400" dirty="0" smtClean="0"/>
              <a:t>, FCC Workshop 1/2018 at CERN</a:t>
            </a:r>
            <a:endParaRPr lang="en-US" sz="1400" dirty="0"/>
          </a:p>
        </p:txBody>
      </p:sp>
      <p:pic>
        <p:nvPicPr>
          <p:cNvPr id="5" name="Picture 4"/>
          <p:cNvPicPr>
            <a:picLocks noChangeAspect="1"/>
          </p:cNvPicPr>
          <p:nvPr/>
        </p:nvPicPr>
        <p:blipFill>
          <a:blip r:embed="rId3"/>
          <a:stretch>
            <a:fillRect/>
          </a:stretch>
        </p:blipFill>
        <p:spPr>
          <a:xfrm>
            <a:off x="791577" y="5777742"/>
            <a:ext cx="5232400" cy="685800"/>
          </a:xfrm>
          <a:prstGeom prst="rect">
            <a:avLst/>
          </a:prstGeom>
        </p:spPr>
      </p:pic>
      <p:sp>
        <p:nvSpPr>
          <p:cNvPr id="6" name="TextBox 5"/>
          <p:cNvSpPr txBox="1"/>
          <p:nvPr/>
        </p:nvSpPr>
        <p:spPr>
          <a:xfrm>
            <a:off x="6509062" y="5856865"/>
            <a:ext cx="2492990" cy="923330"/>
          </a:xfrm>
          <a:prstGeom prst="rect">
            <a:avLst/>
          </a:prstGeom>
          <a:noFill/>
        </p:spPr>
        <p:txBody>
          <a:bodyPr wrap="none" rtlCol="0">
            <a:spAutoFit/>
          </a:bodyPr>
          <a:lstStyle/>
          <a:p>
            <a:r>
              <a:rPr lang="en-US" b="1" dirty="0" smtClean="0">
                <a:solidFill>
                  <a:srgbClr val="FF0000"/>
                </a:solidFill>
              </a:rPr>
              <a:t>Impressive flow of </a:t>
            </a:r>
            <a:r>
              <a:rPr lang="en-US" b="1" dirty="0" smtClean="0">
                <a:solidFill>
                  <a:srgbClr val="000090"/>
                </a:solidFill>
              </a:rPr>
              <a:t>new</a:t>
            </a:r>
          </a:p>
          <a:p>
            <a:r>
              <a:rPr lang="en-US" b="1" dirty="0" smtClean="0">
                <a:solidFill>
                  <a:srgbClr val="000090"/>
                </a:solidFill>
              </a:rPr>
              <a:t>physics in </a:t>
            </a:r>
            <a:r>
              <a:rPr lang="en-US" b="1" dirty="0" err="1" smtClean="0">
                <a:solidFill>
                  <a:srgbClr val="000090"/>
                </a:solidFill>
              </a:rPr>
              <a:t>ep</a:t>
            </a:r>
            <a:r>
              <a:rPr lang="en-US" b="1" dirty="0" smtClean="0">
                <a:solidFill>
                  <a:srgbClr val="000090"/>
                </a:solidFill>
              </a:rPr>
              <a:t> studies </a:t>
            </a:r>
            <a:r>
              <a:rPr lang="en-US" b="1" dirty="0" smtClean="0">
                <a:solidFill>
                  <a:srgbClr val="FF0000"/>
                </a:solidFill>
              </a:rPr>
              <a:t>is</a:t>
            </a:r>
          </a:p>
          <a:p>
            <a:r>
              <a:rPr lang="en-US" b="1" dirty="0">
                <a:solidFill>
                  <a:srgbClr val="FF0000"/>
                </a:solidFill>
              </a:rPr>
              <a:t>b</a:t>
            </a:r>
            <a:r>
              <a:rPr lang="en-US" b="1" dirty="0" smtClean="0">
                <a:solidFill>
                  <a:srgbClr val="FF0000"/>
                </a:solidFill>
              </a:rPr>
              <a:t>eing  digested for 2018</a:t>
            </a:r>
            <a:endParaRPr lang="en-US" b="1" dirty="0">
              <a:solidFill>
                <a:srgbClr val="FF0000"/>
              </a:solidFill>
            </a:endParaRPr>
          </a:p>
        </p:txBody>
      </p:sp>
    </p:spTree>
    <p:extLst>
      <p:ext uri="{BB962C8B-B14F-4D97-AF65-F5344CB8AC3E}">
        <p14:creationId xmlns:p14="http://schemas.microsoft.com/office/powerpoint/2010/main" val="10886310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FCC-eh</a:t>
            </a:r>
            <a:endParaRPr lang="en-US" sz="3200" dirty="0"/>
          </a:p>
        </p:txBody>
      </p:sp>
      <p:pic>
        <p:nvPicPr>
          <p:cNvPr id="3" name="Picture 2"/>
          <p:cNvPicPr>
            <a:picLocks noChangeAspect="1"/>
          </p:cNvPicPr>
          <p:nvPr/>
        </p:nvPicPr>
        <p:blipFill>
          <a:blip r:embed="rId2"/>
          <a:stretch>
            <a:fillRect/>
          </a:stretch>
        </p:blipFill>
        <p:spPr>
          <a:xfrm>
            <a:off x="316082" y="452217"/>
            <a:ext cx="8686800" cy="5439929"/>
          </a:xfrm>
          <a:prstGeom prst="rect">
            <a:avLst/>
          </a:prstGeom>
          <a:ln>
            <a:solidFill>
              <a:srgbClr val="000090"/>
            </a:solidFill>
          </a:ln>
        </p:spPr>
      </p:pic>
      <p:sp>
        <p:nvSpPr>
          <p:cNvPr id="4" name="TextBox 3"/>
          <p:cNvSpPr txBox="1"/>
          <p:nvPr/>
        </p:nvSpPr>
        <p:spPr>
          <a:xfrm>
            <a:off x="316082" y="6550223"/>
            <a:ext cx="4346788" cy="307777"/>
          </a:xfrm>
          <a:prstGeom prst="rect">
            <a:avLst/>
          </a:prstGeom>
          <a:noFill/>
        </p:spPr>
        <p:txBody>
          <a:bodyPr wrap="none" rtlCol="0">
            <a:spAutoFit/>
          </a:bodyPr>
          <a:lstStyle/>
          <a:p>
            <a:r>
              <a:rPr lang="en-US" sz="1400" dirty="0" err="1" smtClean="0"/>
              <a:t>Kechen</a:t>
            </a:r>
            <a:r>
              <a:rPr lang="en-US" sz="1400" dirty="0" smtClean="0"/>
              <a:t> Wang, BSM in </a:t>
            </a:r>
            <a:r>
              <a:rPr lang="en-US" sz="1400" dirty="0" err="1" smtClean="0"/>
              <a:t>ep</a:t>
            </a:r>
            <a:r>
              <a:rPr lang="en-US" sz="1400" dirty="0" smtClean="0"/>
              <a:t>, FCC Workshop 1/2018 at CERN</a:t>
            </a:r>
            <a:endParaRPr lang="en-US" sz="1400" dirty="0"/>
          </a:p>
        </p:txBody>
      </p:sp>
      <p:sp>
        <p:nvSpPr>
          <p:cNvPr id="5" name="TextBox 4"/>
          <p:cNvSpPr txBox="1"/>
          <p:nvPr/>
        </p:nvSpPr>
        <p:spPr>
          <a:xfrm>
            <a:off x="457200" y="6033276"/>
            <a:ext cx="8554145" cy="923330"/>
          </a:xfrm>
          <a:prstGeom prst="rect">
            <a:avLst/>
          </a:prstGeom>
          <a:noFill/>
        </p:spPr>
        <p:txBody>
          <a:bodyPr wrap="none" rtlCol="0">
            <a:spAutoFit/>
          </a:bodyPr>
          <a:lstStyle/>
          <a:p>
            <a:r>
              <a:rPr lang="en-US" dirty="0" err="1" smtClean="0"/>
              <a:t>ep</a:t>
            </a:r>
            <a:r>
              <a:rPr lang="en-US" dirty="0" smtClean="0"/>
              <a:t> combines: high energy, high luminosity with clean final state: unique BSM potential</a:t>
            </a:r>
          </a:p>
          <a:p>
            <a:r>
              <a:rPr lang="en-US" dirty="0"/>
              <a:t> </a:t>
            </a:r>
            <a:r>
              <a:rPr lang="en-US" dirty="0" smtClean="0"/>
              <a:t>                                  see the discussion in D Curtin et al on </a:t>
            </a:r>
            <a:r>
              <a:rPr lang="en-US" dirty="0" err="1" smtClean="0"/>
              <a:t>Higgsino</a:t>
            </a:r>
            <a:r>
              <a:rPr lang="en-US" dirty="0" smtClean="0"/>
              <a:t> search: 1712.07135</a:t>
            </a:r>
            <a:endParaRPr lang="en-US" dirty="0"/>
          </a:p>
          <a:p>
            <a:r>
              <a:rPr lang="en-US" dirty="0" smtClean="0"/>
              <a:t> </a:t>
            </a:r>
            <a:endParaRPr lang="en-US" dirty="0"/>
          </a:p>
        </p:txBody>
      </p:sp>
    </p:spTree>
    <p:extLst>
      <p:ext uri="{BB962C8B-B14F-4D97-AF65-F5344CB8AC3E}">
        <p14:creationId xmlns:p14="http://schemas.microsoft.com/office/powerpoint/2010/main" val="319140361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title</a:t>
            </a:r>
            <a:endParaRPr lang="en-US" sz="3200" dirty="0"/>
          </a:p>
        </p:txBody>
      </p:sp>
      <p:pic>
        <p:nvPicPr>
          <p:cNvPr id="3" name="Picture 2"/>
          <p:cNvPicPr>
            <a:picLocks noChangeAspect="1"/>
          </p:cNvPicPr>
          <p:nvPr/>
        </p:nvPicPr>
        <p:blipFill>
          <a:blip r:embed="rId2"/>
          <a:stretch>
            <a:fillRect/>
          </a:stretch>
        </p:blipFill>
        <p:spPr>
          <a:xfrm>
            <a:off x="139210" y="136187"/>
            <a:ext cx="8863670" cy="6602734"/>
          </a:xfrm>
          <a:prstGeom prst="rect">
            <a:avLst/>
          </a:prstGeom>
          <a:noFill/>
          <a:ln w="6350">
            <a:solidFill>
              <a:srgbClr val="0000FF"/>
            </a:solidFill>
          </a:ln>
        </p:spPr>
      </p:pic>
      <p:sp>
        <p:nvSpPr>
          <p:cNvPr id="4" name="TextBox 3"/>
          <p:cNvSpPr txBox="1"/>
          <p:nvPr/>
        </p:nvSpPr>
        <p:spPr>
          <a:xfrm>
            <a:off x="174960" y="6456664"/>
            <a:ext cx="2690235" cy="276999"/>
          </a:xfrm>
          <a:prstGeom prst="rect">
            <a:avLst/>
          </a:prstGeom>
          <a:noFill/>
        </p:spPr>
        <p:txBody>
          <a:bodyPr wrap="none" rtlCol="0">
            <a:spAutoFit/>
          </a:bodyPr>
          <a:lstStyle/>
          <a:p>
            <a:r>
              <a:rPr lang="en-US" sz="1200" dirty="0" err="1" smtClean="0"/>
              <a:t>Uta</a:t>
            </a:r>
            <a:r>
              <a:rPr lang="en-US" sz="1200" dirty="0" smtClean="0"/>
              <a:t> Klein, Talk at FCC Workshop 16.1.18</a:t>
            </a:r>
            <a:endParaRPr lang="en-US" sz="1200" dirty="0"/>
          </a:p>
        </p:txBody>
      </p:sp>
    </p:spTree>
    <p:extLst>
      <p:ext uri="{BB962C8B-B14F-4D97-AF65-F5344CB8AC3E}">
        <p14:creationId xmlns:p14="http://schemas.microsoft.com/office/powerpoint/2010/main" val="340222946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title</a:t>
            </a:r>
            <a:endParaRPr lang="en-US" sz="3200" dirty="0"/>
          </a:p>
        </p:txBody>
      </p:sp>
      <p:pic>
        <p:nvPicPr>
          <p:cNvPr id="3" name="Picture 2"/>
          <p:cNvPicPr>
            <a:picLocks noChangeAspect="1"/>
          </p:cNvPicPr>
          <p:nvPr/>
        </p:nvPicPr>
        <p:blipFill>
          <a:blip r:embed="rId2"/>
          <a:stretch>
            <a:fillRect/>
          </a:stretch>
        </p:blipFill>
        <p:spPr>
          <a:xfrm>
            <a:off x="158756" y="118546"/>
            <a:ext cx="8844124" cy="6595787"/>
          </a:xfrm>
          <a:prstGeom prst="rect">
            <a:avLst/>
          </a:prstGeom>
          <a:ln>
            <a:solidFill>
              <a:srgbClr val="0000FF"/>
            </a:solidFill>
          </a:ln>
        </p:spPr>
      </p:pic>
    </p:spTree>
    <p:extLst>
      <p:ext uri="{BB962C8B-B14F-4D97-AF65-F5344CB8AC3E}">
        <p14:creationId xmlns:p14="http://schemas.microsoft.com/office/powerpoint/2010/main" val="138859833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957"/>
            <a:ext cx="7772400" cy="772781"/>
          </a:xfrm>
        </p:spPr>
        <p:txBody>
          <a:bodyPr>
            <a:normAutofit/>
          </a:bodyPr>
          <a:lstStyle/>
          <a:p>
            <a:r>
              <a:rPr lang="en-US" sz="2800" b="1" dirty="0" err="1" smtClean="0">
                <a:solidFill>
                  <a:schemeClr val="accent6">
                    <a:lumMod val="75000"/>
                  </a:schemeClr>
                </a:solidFill>
              </a:rPr>
              <a:t>FCCeh</a:t>
            </a:r>
            <a:r>
              <a:rPr lang="en-US" sz="2800" b="1" dirty="0" smtClean="0">
                <a:solidFill>
                  <a:srgbClr val="000090"/>
                </a:solidFill>
              </a:rPr>
              <a:t>: Higgs SM Coupling Prospects</a:t>
            </a:r>
            <a:endParaRPr lang="en-US" sz="2800" b="1" dirty="0">
              <a:solidFill>
                <a:srgbClr val="000090"/>
              </a:solidFill>
            </a:endParaRPr>
          </a:p>
        </p:txBody>
      </p:sp>
      <p:graphicFrame>
        <p:nvGraphicFramePr>
          <p:cNvPr id="4" name="Chart 3"/>
          <p:cNvGraphicFramePr/>
          <p:nvPr>
            <p:extLst>
              <p:ext uri="{D42A27DB-BD31-4B8C-83A1-F6EECF244321}">
                <p14:modId xmlns:p14="http://schemas.microsoft.com/office/powerpoint/2010/main" val="2960700911"/>
              </p:ext>
            </p:extLst>
          </p:nvPr>
        </p:nvGraphicFramePr>
        <p:xfrm>
          <a:off x="402052" y="1545467"/>
          <a:ext cx="8587314" cy="318873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28523" y="4767207"/>
            <a:ext cx="7785963" cy="1077218"/>
          </a:xfrm>
          <a:prstGeom prst="rect">
            <a:avLst/>
          </a:prstGeom>
          <a:solidFill>
            <a:schemeClr val="bg1">
              <a:lumMod val="85000"/>
            </a:schemeClr>
          </a:solidFill>
        </p:spPr>
        <p:txBody>
          <a:bodyPr wrap="none" rtlCol="0">
            <a:spAutoFit/>
          </a:bodyPr>
          <a:lstStyle/>
          <a:p>
            <a:r>
              <a:rPr lang="en-US" sz="1600" b="1" dirty="0" smtClean="0">
                <a:solidFill>
                  <a:srgbClr val="4664B1"/>
                </a:solidFill>
              </a:rPr>
              <a:t>HL LHC</a:t>
            </a:r>
            <a:r>
              <a:rPr lang="en-US" sz="1400" dirty="0" smtClean="0"/>
              <a:t>: ATLAS-PUB-2014-016 14 </a:t>
            </a:r>
            <a:r>
              <a:rPr lang="en-US" sz="1400" dirty="0" err="1" smtClean="0"/>
              <a:t>TeV</a:t>
            </a:r>
            <a:r>
              <a:rPr lang="en-US" sz="1400" dirty="0" smtClean="0"/>
              <a:t> 3ab</a:t>
            </a:r>
            <a:r>
              <a:rPr lang="en-US" sz="1400" baseline="30000" dirty="0" smtClean="0"/>
              <a:t>-1 </a:t>
            </a:r>
            <a:r>
              <a:rPr lang="mr-IN" sz="1400" dirty="0" smtClean="0"/>
              <a:t>–</a:t>
            </a:r>
            <a:r>
              <a:rPr lang="en-US" sz="1400" dirty="0" smtClean="0"/>
              <a:t>  LHC has no </a:t>
            </a:r>
            <a:r>
              <a:rPr lang="en-US" sz="1400" dirty="0" err="1" smtClean="0"/>
              <a:t>gg</a:t>
            </a:r>
            <a:r>
              <a:rPr lang="en-US" sz="1400" dirty="0" smtClean="0"/>
              <a:t>, no cc, and poor bb, but rare channels as </a:t>
            </a:r>
            <a:r>
              <a:rPr lang="en-US" sz="1400" dirty="0" err="1" smtClean="0"/>
              <a:t>γγ</a:t>
            </a:r>
            <a:endParaRPr lang="en-US" sz="1400" dirty="0" smtClean="0"/>
          </a:p>
          <a:p>
            <a:r>
              <a:rPr lang="en-US" sz="1600" b="1" dirty="0" err="1" smtClean="0">
                <a:solidFill>
                  <a:schemeClr val="accent3">
                    <a:lumMod val="75000"/>
                  </a:schemeClr>
                </a:solidFill>
              </a:rPr>
              <a:t>LHeC</a:t>
            </a:r>
            <a:r>
              <a:rPr lang="en-US" sz="1400" dirty="0" smtClean="0"/>
              <a:t>: 1ab</a:t>
            </a:r>
            <a:r>
              <a:rPr lang="en-US" sz="1400" baseline="30000" dirty="0" smtClean="0"/>
              <a:t>-1</a:t>
            </a:r>
            <a:r>
              <a:rPr lang="en-US" sz="1400" dirty="0" smtClean="0"/>
              <a:t>, 60 </a:t>
            </a:r>
            <a:r>
              <a:rPr lang="en-US" sz="1400" dirty="0" err="1" smtClean="0"/>
              <a:t>GeV</a:t>
            </a:r>
            <a:r>
              <a:rPr lang="en-US" sz="1400" dirty="0" smtClean="0"/>
              <a:t> x 7 </a:t>
            </a:r>
            <a:r>
              <a:rPr lang="en-US" sz="1400" dirty="0" err="1" smtClean="0"/>
              <a:t>TeV</a:t>
            </a:r>
            <a:r>
              <a:rPr lang="en-US" sz="1400" dirty="0" smtClean="0"/>
              <a:t> - Work in progress. </a:t>
            </a:r>
            <a:r>
              <a:rPr lang="en-US" sz="1400" dirty="0" err="1"/>
              <a:t>e</a:t>
            </a:r>
            <a:r>
              <a:rPr lang="en-US" sz="1400" dirty="0" err="1" smtClean="0"/>
              <a:t>p</a:t>
            </a:r>
            <a:r>
              <a:rPr lang="en-US" sz="1400" dirty="0" smtClean="0"/>
              <a:t> also provides precise: </a:t>
            </a:r>
            <a:r>
              <a:rPr lang="en-US" sz="1400" dirty="0" err="1" smtClean="0"/>
              <a:t>xg</a:t>
            </a:r>
            <a:r>
              <a:rPr lang="en-US" sz="1400" dirty="0" smtClean="0"/>
              <a:t>, α</a:t>
            </a:r>
            <a:r>
              <a:rPr lang="en-US" sz="1400" baseline="-25000" dirty="0" smtClean="0"/>
              <a:t>s</a:t>
            </a:r>
            <a:r>
              <a:rPr lang="en-US" sz="1400" dirty="0" smtClean="0"/>
              <a:t> and PDFs to N</a:t>
            </a:r>
            <a:r>
              <a:rPr lang="en-US" sz="1400" baseline="30000" dirty="0" smtClean="0"/>
              <a:t>3</a:t>
            </a:r>
            <a:r>
              <a:rPr lang="en-US" sz="1400" dirty="0" smtClean="0"/>
              <a:t>LO.. </a:t>
            </a:r>
          </a:p>
          <a:p>
            <a:r>
              <a:rPr lang="en-US" sz="1600" b="1" dirty="0" smtClean="0">
                <a:solidFill>
                  <a:srgbClr val="000090"/>
                </a:solidFill>
              </a:rPr>
              <a:t>LHC</a:t>
            </a:r>
            <a:r>
              <a:rPr lang="en-US" sz="1400" dirty="0" smtClean="0"/>
              <a:t> (</a:t>
            </a:r>
            <a:r>
              <a:rPr lang="en-US" sz="1400" dirty="0" err="1" smtClean="0"/>
              <a:t>ep+pp</a:t>
            </a:r>
            <a:r>
              <a:rPr lang="en-US" sz="1400" dirty="0" smtClean="0"/>
              <a:t>): HL LHC with reduced theory uncertainty combined with </a:t>
            </a:r>
            <a:r>
              <a:rPr lang="en-US" sz="1400" dirty="0" err="1" smtClean="0"/>
              <a:t>LHeC</a:t>
            </a:r>
            <a:endParaRPr lang="en-US" sz="1400" dirty="0" smtClean="0"/>
          </a:p>
          <a:p>
            <a:r>
              <a:rPr lang="en-US" sz="1600" b="1" dirty="0" err="1" smtClean="0">
                <a:solidFill>
                  <a:schemeClr val="accent6">
                    <a:lumMod val="75000"/>
                  </a:schemeClr>
                </a:solidFill>
              </a:rPr>
              <a:t>FCCeh</a:t>
            </a:r>
            <a:r>
              <a:rPr lang="en-US" sz="1400" dirty="0" smtClean="0">
                <a:solidFill>
                  <a:schemeClr val="accent6">
                    <a:lumMod val="75000"/>
                  </a:schemeClr>
                </a:solidFill>
              </a:rPr>
              <a:t>: </a:t>
            </a:r>
            <a:r>
              <a:rPr lang="en-US" sz="1400" dirty="0"/>
              <a:t>2</a:t>
            </a:r>
            <a:r>
              <a:rPr lang="en-US" sz="1400" dirty="0" smtClean="0"/>
              <a:t>ab</a:t>
            </a:r>
            <a:r>
              <a:rPr lang="en-US" sz="1400" baseline="30000" dirty="0" smtClean="0"/>
              <a:t>-1</a:t>
            </a:r>
            <a:r>
              <a:rPr lang="en-US" sz="1400" dirty="0" smtClean="0"/>
              <a:t>, 60 </a:t>
            </a:r>
            <a:r>
              <a:rPr lang="en-US" sz="1400" dirty="0" err="1" smtClean="0"/>
              <a:t>GeV</a:t>
            </a:r>
            <a:r>
              <a:rPr lang="en-US" sz="1400" dirty="0" smtClean="0"/>
              <a:t> x 50 </a:t>
            </a:r>
            <a:r>
              <a:rPr lang="en-US" sz="1400" dirty="0" err="1" smtClean="0"/>
              <a:t>TeV</a:t>
            </a:r>
            <a:r>
              <a:rPr lang="en-US" sz="1400" dirty="0" smtClean="0"/>
              <a:t> - Work in progress. </a:t>
            </a:r>
            <a:r>
              <a:rPr lang="en-US" sz="1400" dirty="0" err="1" smtClean="0"/>
              <a:t>ep</a:t>
            </a:r>
            <a:r>
              <a:rPr lang="en-US" sz="1400" dirty="0" smtClean="0"/>
              <a:t> also provides precise: </a:t>
            </a:r>
            <a:r>
              <a:rPr lang="en-US" sz="1400" dirty="0" err="1" smtClean="0"/>
              <a:t>xg</a:t>
            </a:r>
            <a:r>
              <a:rPr lang="en-US" sz="1400" dirty="0" smtClean="0"/>
              <a:t>, α</a:t>
            </a:r>
            <a:r>
              <a:rPr lang="en-US" sz="1400" baseline="-25000" dirty="0" smtClean="0"/>
              <a:t>s</a:t>
            </a:r>
            <a:r>
              <a:rPr lang="en-US" sz="1400" dirty="0" smtClean="0"/>
              <a:t> and PDFs to N</a:t>
            </a:r>
            <a:r>
              <a:rPr lang="en-US" sz="1400" baseline="30000" dirty="0" smtClean="0"/>
              <a:t>3</a:t>
            </a:r>
            <a:r>
              <a:rPr lang="en-US" sz="1400" dirty="0" smtClean="0"/>
              <a:t>LO.. </a:t>
            </a:r>
          </a:p>
        </p:txBody>
      </p:sp>
      <p:sp>
        <p:nvSpPr>
          <p:cNvPr id="6" name="TextBox 5"/>
          <p:cNvSpPr txBox="1"/>
          <p:nvPr/>
        </p:nvSpPr>
        <p:spPr>
          <a:xfrm>
            <a:off x="402052" y="1237153"/>
            <a:ext cx="963275" cy="369332"/>
          </a:xfrm>
          <a:prstGeom prst="rect">
            <a:avLst/>
          </a:prstGeom>
          <a:noFill/>
        </p:spPr>
        <p:txBody>
          <a:bodyPr wrap="none" rtlCol="0">
            <a:spAutoFit/>
          </a:bodyPr>
          <a:lstStyle/>
          <a:p>
            <a:r>
              <a:rPr lang="en-US" dirty="0" err="1" smtClean="0"/>
              <a:t>δκ</a:t>
            </a:r>
            <a:r>
              <a:rPr lang="en-US" dirty="0" smtClean="0"/>
              <a:t>/</a:t>
            </a:r>
            <a:r>
              <a:rPr lang="en-US" dirty="0" err="1" smtClean="0"/>
              <a:t>κ</a:t>
            </a:r>
            <a:r>
              <a:rPr lang="en-US" dirty="0" smtClean="0"/>
              <a:t> [%]</a:t>
            </a:r>
            <a:endParaRPr lang="en-US" dirty="0"/>
          </a:p>
        </p:txBody>
      </p:sp>
      <p:cxnSp>
        <p:nvCxnSpPr>
          <p:cNvPr id="8" name="Straight Connector 7"/>
          <p:cNvCxnSpPr/>
          <p:nvPr/>
        </p:nvCxnSpPr>
        <p:spPr>
          <a:xfrm rot="120000">
            <a:off x="4915285" y="1237153"/>
            <a:ext cx="115463" cy="3216629"/>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997765" y="1281547"/>
            <a:ext cx="2634054" cy="369332"/>
          </a:xfrm>
          <a:prstGeom prst="rect">
            <a:avLst/>
          </a:prstGeom>
          <a:noFill/>
        </p:spPr>
        <p:txBody>
          <a:bodyPr wrap="none" rtlCol="0">
            <a:spAutoFit/>
          </a:bodyPr>
          <a:lstStyle/>
          <a:p>
            <a:r>
              <a:rPr lang="en-US" dirty="0" smtClean="0">
                <a:solidFill>
                  <a:schemeClr val="tx1">
                    <a:lumMod val="50000"/>
                    <a:lumOff val="50000"/>
                  </a:schemeClr>
                </a:solidFill>
              </a:rPr>
              <a:t>Neutral Current </a:t>
            </a:r>
            <a:r>
              <a:rPr lang="en-US" dirty="0" err="1" smtClean="0">
                <a:solidFill>
                  <a:schemeClr val="tx1">
                    <a:lumMod val="50000"/>
                    <a:lumOff val="50000"/>
                  </a:schemeClr>
                </a:solidFill>
              </a:rPr>
              <a:t>ep</a:t>
            </a:r>
            <a:r>
              <a:rPr lang="en-US" dirty="0" smtClean="0">
                <a:solidFill>
                  <a:schemeClr val="tx1">
                    <a:lumMod val="50000"/>
                    <a:lumOff val="50000"/>
                  </a:schemeClr>
                </a:solidFill>
              </a:rPr>
              <a:t> </a:t>
            </a:r>
            <a:r>
              <a:rPr lang="en-US" sz="1400" dirty="0" smtClean="0">
                <a:solidFill>
                  <a:schemeClr val="tx1">
                    <a:lumMod val="50000"/>
                    <a:lumOff val="50000"/>
                  </a:schemeClr>
                </a:solidFill>
                <a:sym typeface="Wingdings"/>
              </a:rPr>
              <a:t></a:t>
            </a:r>
            <a:r>
              <a:rPr lang="en-US" dirty="0" smtClean="0">
                <a:solidFill>
                  <a:schemeClr val="tx1">
                    <a:lumMod val="50000"/>
                    <a:lumOff val="50000"/>
                  </a:schemeClr>
                </a:solidFill>
                <a:sym typeface="Wingdings"/>
              </a:rPr>
              <a:t> </a:t>
            </a:r>
            <a:r>
              <a:rPr lang="en-US" dirty="0" err="1" smtClean="0">
                <a:solidFill>
                  <a:schemeClr val="tx1">
                    <a:lumMod val="50000"/>
                    <a:lumOff val="50000"/>
                  </a:schemeClr>
                </a:solidFill>
                <a:sym typeface="Wingdings"/>
              </a:rPr>
              <a:t>eHX</a:t>
            </a:r>
            <a:endParaRPr lang="en-US" dirty="0">
              <a:solidFill>
                <a:schemeClr val="tx1">
                  <a:lumMod val="50000"/>
                  <a:lumOff val="50000"/>
                </a:schemeClr>
              </a:solidFill>
            </a:endParaRPr>
          </a:p>
        </p:txBody>
      </p:sp>
      <p:sp>
        <p:nvSpPr>
          <p:cNvPr id="10" name="TextBox 9"/>
          <p:cNvSpPr txBox="1"/>
          <p:nvPr/>
        </p:nvSpPr>
        <p:spPr>
          <a:xfrm>
            <a:off x="2177241" y="1298042"/>
            <a:ext cx="184666" cy="369332"/>
          </a:xfrm>
          <a:prstGeom prst="rect">
            <a:avLst/>
          </a:prstGeom>
          <a:noFill/>
        </p:spPr>
        <p:txBody>
          <a:bodyPr wrap="none" rtlCol="0">
            <a:spAutoFit/>
          </a:bodyPr>
          <a:lstStyle/>
          <a:p>
            <a:endParaRPr lang="en-US" dirty="0"/>
          </a:p>
        </p:txBody>
      </p:sp>
      <p:sp>
        <p:nvSpPr>
          <p:cNvPr id="12" name="TextBox 11"/>
          <p:cNvSpPr txBox="1"/>
          <p:nvPr/>
        </p:nvSpPr>
        <p:spPr>
          <a:xfrm>
            <a:off x="1830862" y="1298042"/>
            <a:ext cx="2669609" cy="369332"/>
          </a:xfrm>
          <a:prstGeom prst="rect">
            <a:avLst/>
          </a:prstGeom>
          <a:noFill/>
        </p:spPr>
        <p:txBody>
          <a:bodyPr wrap="none" rtlCol="0">
            <a:spAutoFit/>
          </a:bodyPr>
          <a:lstStyle/>
          <a:p>
            <a:r>
              <a:rPr lang="en-US" dirty="0" smtClean="0">
                <a:solidFill>
                  <a:schemeClr val="tx1">
                    <a:lumMod val="50000"/>
                    <a:lumOff val="50000"/>
                  </a:schemeClr>
                </a:solidFill>
              </a:rPr>
              <a:t>Charged </a:t>
            </a:r>
            <a:r>
              <a:rPr lang="en-US" dirty="0">
                <a:solidFill>
                  <a:schemeClr val="tx1">
                    <a:lumMod val="50000"/>
                    <a:lumOff val="50000"/>
                  </a:schemeClr>
                </a:solidFill>
              </a:rPr>
              <a:t>C</a:t>
            </a:r>
            <a:r>
              <a:rPr lang="en-US" dirty="0" smtClean="0">
                <a:solidFill>
                  <a:schemeClr val="tx1">
                    <a:lumMod val="50000"/>
                    <a:lumOff val="50000"/>
                  </a:schemeClr>
                </a:solidFill>
              </a:rPr>
              <a:t>urrent </a:t>
            </a:r>
            <a:r>
              <a:rPr lang="en-US" dirty="0" err="1" smtClean="0">
                <a:solidFill>
                  <a:schemeClr val="tx1">
                    <a:lumMod val="50000"/>
                    <a:lumOff val="50000"/>
                  </a:schemeClr>
                </a:solidFill>
              </a:rPr>
              <a:t>ep</a:t>
            </a:r>
            <a:r>
              <a:rPr lang="en-US" dirty="0" smtClean="0">
                <a:solidFill>
                  <a:schemeClr val="tx1">
                    <a:lumMod val="50000"/>
                    <a:lumOff val="50000"/>
                  </a:schemeClr>
                </a:solidFill>
              </a:rPr>
              <a:t> </a:t>
            </a:r>
            <a:r>
              <a:rPr lang="en-US" sz="1400" dirty="0" smtClean="0">
                <a:solidFill>
                  <a:schemeClr val="tx1">
                    <a:lumMod val="50000"/>
                    <a:lumOff val="50000"/>
                  </a:schemeClr>
                </a:solidFill>
                <a:sym typeface="Wingdings"/>
              </a:rPr>
              <a:t></a:t>
            </a:r>
            <a:r>
              <a:rPr lang="en-US" dirty="0" err="1" smtClean="0">
                <a:solidFill>
                  <a:schemeClr val="tx1">
                    <a:lumMod val="50000"/>
                    <a:lumOff val="50000"/>
                  </a:schemeClr>
                </a:solidFill>
                <a:sym typeface="Wingdings"/>
              </a:rPr>
              <a:t>νHX</a:t>
            </a:r>
            <a:endParaRPr lang="en-US" dirty="0">
              <a:solidFill>
                <a:schemeClr val="tx1">
                  <a:lumMod val="50000"/>
                  <a:lumOff val="50000"/>
                </a:schemeClr>
              </a:solidFill>
            </a:endParaRPr>
          </a:p>
        </p:txBody>
      </p:sp>
      <p:sp>
        <p:nvSpPr>
          <p:cNvPr id="13" name="TextBox 12"/>
          <p:cNvSpPr txBox="1"/>
          <p:nvPr/>
        </p:nvSpPr>
        <p:spPr>
          <a:xfrm>
            <a:off x="3143793" y="1808073"/>
            <a:ext cx="1261884" cy="369332"/>
          </a:xfrm>
          <a:prstGeom prst="rect">
            <a:avLst/>
          </a:prstGeom>
          <a:noFill/>
        </p:spPr>
        <p:txBody>
          <a:bodyPr wrap="none" rtlCol="0">
            <a:spAutoFit/>
          </a:bodyPr>
          <a:lstStyle/>
          <a:p>
            <a:r>
              <a:rPr lang="en-US" dirty="0" smtClean="0"/>
              <a:t>preliminary</a:t>
            </a:r>
            <a:endParaRPr lang="en-US" dirty="0"/>
          </a:p>
        </p:txBody>
      </p:sp>
      <p:sp>
        <p:nvSpPr>
          <p:cNvPr id="14" name="TextBox 13"/>
          <p:cNvSpPr txBox="1"/>
          <p:nvPr/>
        </p:nvSpPr>
        <p:spPr>
          <a:xfrm>
            <a:off x="385558" y="5905991"/>
            <a:ext cx="8542761" cy="615553"/>
          </a:xfrm>
          <a:prstGeom prst="rect">
            <a:avLst/>
          </a:prstGeom>
          <a:noFill/>
        </p:spPr>
        <p:txBody>
          <a:bodyPr wrap="none" rtlCol="0">
            <a:spAutoFit/>
          </a:bodyPr>
          <a:lstStyle/>
          <a:p>
            <a:r>
              <a:rPr lang="en-US" dirty="0" smtClean="0"/>
              <a:t>Improvements: ATLAS 2014 conservative, no CMS. </a:t>
            </a:r>
            <a:r>
              <a:rPr lang="en-US" dirty="0" err="1" smtClean="0"/>
              <a:t>ep</a:t>
            </a:r>
            <a:r>
              <a:rPr lang="en-US" dirty="0" smtClean="0"/>
              <a:t> (</a:t>
            </a:r>
            <a:r>
              <a:rPr lang="en-US" dirty="0" err="1" smtClean="0"/>
              <a:t>LHeC</a:t>
            </a:r>
            <a:r>
              <a:rPr lang="en-US" dirty="0" smtClean="0"/>
              <a:t>/</a:t>
            </a:r>
            <a:r>
              <a:rPr lang="en-US" dirty="0" err="1" smtClean="0"/>
              <a:t>FCCeh</a:t>
            </a:r>
            <a:r>
              <a:rPr lang="en-US" dirty="0" smtClean="0"/>
              <a:t>) are </a:t>
            </a:r>
            <a:r>
              <a:rPr lang="en-US" dirty="0" err="1" smtClean="0"/>
              <a:t>overconstrained</a:t>
            </a:r>
            <a:r>
              <a:rPr lang="en-US" dirty="0"/>
              <a:t>:</a:t>
            </a:r>
            <a:endParaRPr lang="en-US" dirty="0" smtClean="0"/>
          </a:p>
          <a:p>
            <a:r>
              <a:rPr lang="en-US" sz="1600" dirty="0" smtClean="0"/>
              <a:t>CC+NC, ratios, sum(</a:t>
            </a:r>
            <a:r>
              <a:rPr lang="en-US" sz="1600" dirty="0" err="1" smtClean="0"/>
              <a:t>br</a:t>
            </a:r>
            <a:r>
              <a:rPr lang="en-US" sz="1600" dirty="0" smtClean="0"/>
              <a:t>)=1.. </a:t>
            </a:r>
            <a:r>
              <a:rPr lang="en-US" sz="1400" dirty="0" smtClean="0">
                <a:sym typeface="Wingdings"/>
              </a:rPr>
              <a:t></a:t>
            </a:r>
            <a:r>
              <a:rPr lang="en-US" sz="1600" dirty="0" smtClean="0"/>
              <a:t> joint coupling determination: especially WW and ZZ should improve</a:t>
            </a:r>
            <a:endParaRPr lang="en-US" sz="1600" dirty="0"/>
          </a:p>
        </p:txBody>
      </p:sp>
      <p:sp>
        <p:nvSpPr>
          <p:cNvPr id="15" name="TextBox 14"/>
          <p:cNvSpPr txBox="1"/>
          <p:nvPr/>
        </p:nvSpPr>
        <p:spPr>
          <a:xfrm>
            <a:off x="1365327" y="6521544"/>
            <a:ext cx="6458269" cy="307777"/>
          </a:xfrm>
          <a:prstGeom prst="rect">
            <a:avLst/>
          </a:prstGeom>
          <a:noFill/>
        </p:spPr>
        <p:txBody>
          <a:bodyPr wrap="none" rtlCol="0">
            <a:spAutoFit/>
          </a:bodyPr>
          <a:lstStyle/>
          <a:p>
            <a:r>
              <a:rPr lang="en-US" sz="1400" dirty="0" smtClean="0"/>
              <a:t>U+M Klein, Contribution to FCC Workshop, 16.1.2018, preliminary. </a:t>
            </a:r>
            <a:r>
              <a:rPr lang="en-US" sz="1400" dirty="0" err="1"/>
              <a:t>c</a:t>
            </a:r>
            <a:r>
              <a:rPr lang="en-US" sz="1400" dirty="0" err="1" smtClean="0"/>
              <a:t>f</a:t>
            </a:r>
            <a:r>
              <a:rPr lang="en-US" sz="1400" dirty="0" smtClean="0"/>
              <a:t> talk by </a:t>
            </a:r>
            <a:r>
              <a:rPr lang="en-US" sz="1400" dirty="0" err="1" smtClean="0"/>
              <a:t>Uta</a:t>
            </a:r>
            <a:r>
              <a:rPr lang="en-US" sz="1400" dirty="0" smtClean="0"/>
              <a:t> Klein</a:t>
            </a:r>
            <a:endParaRPr lang="en-US" sz="1400" dirty="0"/>
          </a:p>
        </p:txBody>
      </p:sp>
    </p:spTree>
    <p:extLst>
      <p:ext uri="{BB962C8B-B14F-4D97-AF65-F5344CB8AC3E}">
        <p14:creationId xmlns:p14="http://schemas.microsoft.com/office/powerpoint/2010/main" val="30010845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6"/>
          <p:cNvGrpSpPr/>
          <p:nvPr/>
        </p:nvGrpSpPr>
        <p:grpSpPr>
          <a:xfrm>
            <a:off x="645007" y="892802"/>
            <a:ext cx="7853970" cy="5794812"/>
            <a:chOff x="-22" y="0"/>
            <a:chExt cx="11170089" cy="8241509"/>
          </a:xfrm>
        </p:grpSpPr>
        <p:pic>
          <p:nvPicPr>
            <p:cNvPr id="91" name="FCC-he-dipol_sol_LHeC-solution-3D.png"/>
            <p:cNvPicPr>
              <a:picLocks noChangeAspect="1"/>
            </p:cNvPicPr>
            <p:nvPr/>
          </p:nvPicPr>
          <p:blipFill>
            <a:blip r:embed="rId2">
              <a:extLst/>
            </a:blip>
            <a:srcRect l="1731" t="323" r="907" b="546"/>
            <a:stretch>
              <a:fillRect/>
            </a:stretch>
          </p:blipFill>
          <p:spPr>
            <a:xfrm>
              <a:off x="-22" y="0"/>
              <a:ext cx="11124839" cy="8241509"/>
            </a:xfrm>
            <a:custGeom>
              <a:avLst/>
              <a:gdLst/>
              <a:ahLst/>
              <a:cxnLst>
                <a:cxn ang="0">
                  <a:pos x="wd2" y="hd2"/>
                </a:cxn>
                <a:cxn ang="5400000">
                  <a:pos x="wd2" y="hd2"/>
                </a:cxn>
                <a:cxn ang="10800000">
                  <a:pos x="wd2" y="hd2"/>
                </a:cxn>
                <a:cxn ang="16200000">
                  <a:pos x="wd2" y="hd2"/>
                </a:cxn>
              </a:cxnLst>
              <a:rect l="0" t="0" r="r" b="b"/>
              <a:pathLst>
                <a:path w="21590" h="21599" extrusionOk="0">
                  <a:moveTo>
                    <a:pt x="5664" y="0"/>
                  </a:moveTo>
                  <a:lnTo>
                    <a:pt x="5201" y="326"/>
                  </a:lnTo>
                  <a:lnTo>
                    <a:pt x="4738" y="651"/>
                  </a:lnTo>
                  <a:lnTo>
                    <a:pt x="4640" y="611"/>
                  </a:lnTo>
                  <a:cubicBezTo>
                    <a:pt x="4587" y="589"/>
                    <a:pt x="4483" y="551"/>
                    <a:pt x="4409" y="525"/>
                  </a:cubicBezTo>
                  <a:lnTo>
                    <a:pt x="4275" y="478"/>
                  </a:lnTo>
                  <a:lnTo>
                    <a:pt x="2990" y="1360"/>
                  </a:lnTo>
                  <a:cubicBezTo>
                    <a:pt x="2284" y="1845"/>
                    <a:pt x="1698" y="2252"/>
                    <a:pt x="1688" y="2265"/>
                  </a:cubicBezTo>
                  <a:cubicBezTo>
                    <a:pt x="1678" y="2278"/>
                    <a:pt x="1614" y="2452"/>
                    <a:pt x="1545" y="2650"/>
                  </a:cubicBezTo>
                  <a:cubicBezTo>
                    <a:pt x="1477" y="2849"/>
                    <a:pt x="1386" y="3109"/>
                    <a:pt x="1344" y="3230"/>
                  </a:cubicBezTo>
                  <a:cubicBezTo>
                    <a:pt x="1301" y="3350"/>
                    <a:pt x="1230" y="3555"/>
                    <a:pt x="1186" y="3683"/>
                  </a:cubicBezTo>
                  <a:cubicBezTo>
                    <a:pt x="1142" y="3812"/>
                    <a:pt x="1020" y="4166"/>
                    <a:pt x="915" y="4471"/>
                  </a:cubicBezTo>
                  <a:cubicBezTo>
                    <a:pt x="811" y="4777"/>
                    <a:pt x="675" y="5170"/>
                    <a:pt x="613" y="5347"/>
                  </a:cubicBezTo>
                  <a:cubicBezTo>
                    <a:pt x="551" y="5524"/>
                    <a:pt x="410" y="5932"/>
                    <a:pt x="299" y="6253"/>
                  </a:cubicBezTo>
                  <a:cubicBezTo>
                    <a:pt x="189" y="6574"/>
                    <a:pt x="74" y="6905"/>
                    <a:pt x="44" y="6987"/>
                  </a:cubicBezTo>
                  <a:cubicBezTo>
                    <a:pt x="-9" y="7135"/>
                    <a:pt x="-9" y="7142"/>
                    <a:pt x="18" y="7425"/>
                  </a:cubicBezTo>
                  <a:cubicBezTo>
                    <a:pt x="33" y="7584"/>
                    <a:pt x="66" y="7936"/>
                    <a:pt x="91" y="8210"/>
                  </a:cubicBezTo>
                  <a:cubicBezTo>
                    <a:pt x="160" y="8961"/>
                    <a:pt x="242" y="9826"/>
                    <a:pt x="288" y="10298"/>
                  </a:cubicBezTo>
                  <a:cubicBezTo>
                    <a:pt x="311" y="10531"/>
                    <a:pt x="335" y="10787"/>
                    <a:pt x="341" y="10867"/>
                  </a:cubicBezTo>
                  <a:cubicBezTo>
                    <a:pt x="374" y="11300"/>
                    <a:pt x="427" y="11748"/>
                    <a:pt x="448" y="11777"/>
                  </a:cubicBezTo>
                  <a:cubicBezTo>
                    <a:pt x="461" y="11796"/>
                    <a:pt x="610" y="11905"/>
                    <a:pt x="778" y="12019"/>
                  </a:cubicBezTo>
                  <a:cubicBezTo>
                    <a:pt x="947" y="12134"/>
                    <a:pt x="1094" y="12243"/>
                    <a:pt x="1106" y="12263"/>
                  </a:cubicBezTo>
                  <a:cubicBezTo>
                    <a:pt x="1117" y="12282"/>
                    <a:pt x="1144" y="12497"/>
                    <a:pt x="1166" y="12740"/>
                  </a:cubicBezTo>
                  <a:lnTo>
                    <a:pt x="1205" y="13182"/>
                  </a:lnTo>
                  <a:lnTo>
                    <a:pt x="1455" y="13345"/>
                  </a:lnTo>
                  <a:cubicBezTo>
                    <a:pt x="1593" y="13434"/>
                    <a:pt x="2143" y="13791"/>
                    <a:pt x="2677" y="14137"/>
                  </a:cubicBezTo>
                  <a:cubicBezTo>
                    <a:pt x="3211" y="14484"/>
                    <a:pt x="3651" y="14766"/>
                    <a:pt x="3655" y="14766"/>
                  </a:cubicBezTo>
                  <a:cubicBezTo>
                    <a:pt x="3659" y="14766"/>
                    <a:pt x="3812" y="14850"/>
                    <a:pt x="3995" y="14953"/>
                  </a:cubicBezTo>
                  <a:cubicBezTo>
                    <a:pt x="4177" y="15055"/>
                    <a:pt x="4580" y="15280"/>
                    <a:pt x="4890" y="15452"/>
                  </a:cubicBezTo>
                  <a:cubicBezTo>
                    <a:pt x="5199" y="15624"/>
                    <a:pt x="5531" y="15809"/>
                    <a:pt x="5626" y="15863"/>
                  </a:cubicBezTo>
                  <a:cubicBezTo>
                    <a:pt x="5721" y="15917"/>
                    <a:pt x="6004" y="16074"/>
                    <a:pt x="6254" y="16213"/>
                  </a:cubicBezTo>
                  <a:cubicBezTo>
                    <a:pt x="6848" y="16543"/>
                    <a:pt x="7319" y="16805"/>
                    <a:pt x="7878" y="17118"/>
                  </a:cubicBezTo>
                  <a:cubicBezTo>
                    <a:pt x="8128" y="17258"/>
                    <a:pt x="8411" y="17416"/>
                    <a:pt x="8506" y="17469"/>
                  </a:cubicBezTo>
                  <a:cubicBezTo>
                    <a:pt x="8804" y="17634"/>
                    <a:pt x="9397" y="17964"/>
                    <a:pt x="9870" y="18228"/>
                  </a:cubicBezTo>
                  <a:cubicBezTo>
                    <a:pt x="10120" y="18368"/>
                    <a:pt x="10486" y="18571"/>
                    <a:pt x="10683" y="18679"/>
                  </a:cubicBezTo>
                  <a:cubicBezTo>
                    <a:pt x="10879" y="18788"/>
                    <a:pt x="11269" y="19005"/>
                    <a:pt x="11548" y="19162"/>
                  </a:cubicBezTo>
                  <a:cubicBezTo>
                    <a:pt x="11828" y="19318"/>
                    <a:pt x="12257" y="19557"/>
                    <a:pt x="12501" y="19692"/>
                  </a:cubicBezTo>
                  <a:cubicBezTo>
                    <a:pt x="12745" y="19828"/>
                    <a:pt x="13048" y="19997"/>
                    <a:pt x="13173" y="20067"/>
                  </a:cubicBezTo>
                  <a:cubicBezTo>
                    <a:pt x="13298" y="20137"/>
                    <a:pt x="13629" y="20322"/>
                    <a:pt x="13909" y="20478"/>
                  </a:cubicBezTo>
                  <a:cubicBezTo>
                    <a:pt x="14189" y="20633"/>
                    <a:pt x="14506" y="20810"/>
                    <a:pt x="14613" y="20871"/>
                  </a:cubicBezTo>
                  <a:cubicBezTo>
                    <a:pt x="14720" y="20931"/>
                    <a:pt x="14969" y="21070"/>
                    <a:pt x="15165" y="21179"/>
                  </a:cubicBezTo>
                  <a:cubicBezTo>
                    <a:pt x="15362" y="21287"/>
                    <a:pt x="15610" y="21426"/>
                    <a:pt x="15718" y="21486"/>
                  </a:cubicBezTo>
                  <a:cubicBezTo>
                    <a:pt x="15825" y="21547"/>
                    <a:pt x="15924" y="21598"/>
                    <a:pt x="15937" y="21599"/>
                  </a:cubicBezTo>
                  <a:cubicBezTo>
                    <a:pt x="15951" y="21600"/>
                    <a:pt x="16076" y="21430"/>
                    <a:pt x="16216" y="21221"/>
                  </a:cubicBezTo>
                  <a:cubicBezTo>
                    <a:pt x="16356" y="21012"/>
                    <a:pt x="16483" y="20842"/>
                    <a:pt x="16499" y="20842"/>
                  </a:cubicBezTo>
                  <a:cubicBezTo>
                    <a:pt x="16514" y="20842"/>
                    <a:pt x="16583" y="20874"/>
                    <a:pt x="16653" y="20913"/>
                  </a:cubicBezTo>
                  <a:cubicBezTo>
                    <a:pt x="17016" y="21121"/>
                    <a:pt x="17748" y="21514"/>
                    <a:pt x="17771" y="21514"/>
                  </a:cubicBezTo>
                  <a:cubicBezTo>
                    <a:pt x="17786" y="21514"/>
                    <a:pt x="17992" y="21209"/>
                    <a:pt x="18230" y="20837"/>
                  </a:cubicBezTo>
                  <a:cubicBezTo>
                    <a:pt x="18468" y="20466"/>
                    <a:pt x="18770" y="19994"/>
                    <a:pt x="18901" y="19789"/>
                  </a:cubicBezTo>
                  <a:cubicBezTo>
                    <a:pt x="19032" y="19584"/>
                    <a:pt x="19257" y="19234"/>
                    <a:pt x="19401" y="19011"/>
                  </a:cubicBezTo>
                  <a:cubicBezTo>
                    <a:pt x="19545" y="18788"/>
                    <a:pt x="19679" y="18567"/>
                    <a:pt x="19697" y="18519"/>
                  </a:cubicBezTo>
                  <a:cubicBezTo>
                    <a:pt x="19729" y="18435"/>
                    <a:pt x="19839" y="18071"/>
                    <a:pt x="19962" y="17644"/>
                  </a:cubicBezTo>
                  <a:cubicBezTo>
                    <a:pt x="19995" y="17533"/>
                    <a:pt x="20034" y="17402"/>
                    <a:pt x="20050" y="17353"/>
                  </a:cubicBezTo>
                  <a:cubicBezTo>
                    <a:pt x="20077" y="17273"/>
                    <a:pt x="20196" y="16873"/>
                    <a:pt x="20301" y="16512"/>
                  </a:cubicBezTo>
                  <a:cubicBezTo>
                    <a:pt x="20323" y="16435"/>
                    <a:pt x="20359" y="16310"/>
                    <a:pt x="20381" y="16234"/>
                  </a:cubicBezTo>
                  <a:cubicBezTo>
                    <a:pt x="20433" y="16057"/>
                    <a:pt x="20739" y="15027"/>
                    <a:pt x="20904" y="14474"/>
                  </a:cubicBezTo>
                  <a:cubicBezTo>
                    <a:pt x="21223" y="13410"/>
                    <a:pt x="21187" y="13622"/>
                    <a:pt x="21316" y="12080"/>
                  </a:cubicBezTo>
                  <a:cubicBezTo>
                    <a:pt x="21341" y="11783"/>
                    <a:pt x="21380" y="11335"/>
                    <a:pt x="21403" y="11086"/>
                  </a:cubicBezTo>
                  <a:cubicBezTo>
                    <a:pt x="21426" y="10837"/>
                    <a:pt x="21450" y="10555"/>
                    <a:pt x="21457" y="10458"/>
                  </a:cubicBezTo>
                  <a:cubicBezTo>
                    <a:pt x="21463" y="10362"/>
                    <a:pt x="21487" y="10080"/>
                    <a:pt x="21509" y="9831"/>
                  </a:cubicBezTo>
                  <a:cubicBezTo>
                    <a:pt x="21567" y="9190"/>
                    <a:pt x="21590" y="8905"/>
                    <a:pt x="21591" y="8786"/>
                  </a:cubicBezTo>
                  <a:cubicBezTo>
                    <a:pt x="21591" y="8746"/>
                    <a:pt x="21589" y="8725"/>
                    <a:pt x="21585" y="8715"/>
                  </a:cubicBezTo>
                  <a:cubicBezTo>
                    <a:pt x="21575" y="8694"/>
                    <a:pt x="21350" y="8249"/>
                    <a:pt x="21083" y="7726"/>
                  </a:cubicBezTo>
                  <a:lnTo>
                    <a:pt x="20599" y="6775"/>
                  </a:lnTo>
                  <a:lnTo>
                    <a:pt x="20345" y="6679"/>
                  </a:lnTo>
                  <a:cubicBezTo>
                    <a:pt x="19766" y="6458"/>
                    <a:pt x="19822" y="6493"/>
                    <a:pt x="19704" y="6274"/>
                  </a:cubicBezTo>
                  <a:cubicBezTo>
                    <a:pt x="19645" y="6166"/>
                    <a:pt x="19573" y="6032"/>
                    <a:pt x="19542" y="5976"/>
                  </a:cubicBezTo>
                  <a:cubicBezTo>
                    <a:pt x="19471" y="5848"/>
                    <a:pt x="19216" y="5366"/>
                    <a:pt x="19114" y="5166"/>
                  </a:cubicBezTo>
                  <a:cubicBezTo>
                    <a:pt x="19048" y="5036"/>
                    <a:pt x="19021" y="5008"/>
                    <a:pt x="18926" y="4971"/>
                  </a:cubicBezTo>
                  <a:cubicBezTo>
                    <a:pt x="18815" y="4927"/>
                    <a:pt x="17510" y="4438"/>
                    <a:pt x="17244" y="4339"/>
                  </a:cubicBezTo>
                  <a:cubicBezTo>
                    <a:pt x="17167" y="4311"/>
                    <a:pt x="16962" y="4234"/>
                    <a:pt x="16789" y="4170"/>
                  </a:cubicBezTo>
                  <a:cubicBezTo>
                    <a:pt x="16616" y="4105"/>
                    <a:pt x="16329" y="3998"/>
                    <a:pt x="16151" y="3932"/>
                  </a:cubicBezTo>
                  <a:cubicBezTo>
                    <a:pt x="15972" y="3865"/>
                    <a:pt x="15709" y="3767"/>
                    <a:pt x="15566" y="3712"/>
                  </a:cubicBezTo>
                  <a:cubicBezTo>
                    <a:pt x="15423" y="3657"/>
                    <a:pt x="15253" y="3593"/>
                    <a:pt x="15187" y="3570"/>
                  </a:cubicBezTo>
                  <a:cubicBezTo>
                    <a:pt x="15121" y="3546"/>
                    <a:pt x="14712" y="3393"/>
                    <a:pt x="14277" y="3230"/>
                  </a:cubicBezTo>
                  <a:cubicBezTo>
                    <a:pt x="13258" y="2846"/>
                    <a:pt x="13110" y="2790"/>
                    <a:pt x="13032" y="2763"/>
                  </a:cubicBezTo>
                  <a:cubicBezTo>
                    <a:pt x="12996" y="2750"/>
                    <a:pt x="12470" y="2553"/>
                    <a:pt x="11863" y="2325"/>
                  </a:cubicBezTo>
                  <a:cubicBezTo>
                    <a:pt x="11255" y="2096"/>
                    <a:pt x="10695" y="1885"/>
                    <a:pt x="10617" y="1857"/>
                  </a:cubicBezTo>
                  <a:cubicBezTo>
                    <a:pt x="10540" y="1828"/>
                    <a:pt x="10277" y="1730"/>
                    <a:pt x="10033" y="1638"/>
                  </a:cubicBezTo>
                  <a:cubicBezTo>
                    <a:pt x="9297" y="1361"/>
                    <a:pt x="9201" y="1326"/>
                    <a:pt x="9134" y="1302"/>
                  </a:cubicBezTo>
                  <a:cubicBezTo>
                    <a:pt x="9098" y="1290"/>
                    <a:pt x="8626" y="1113"/>
                    <a:pt x="8084" y="908"/>
                  </a:cubicBezTo>
                  <a:cubicBezTo>
                    <a:pt x="7542" y="703"/>
                    <a:pt x="7069" y="526"/>
                    <a:pt x="7033" y="514"/>
                  </a:cubicBezTo>
                  <a:cubicBezTo>
                    <a:pt x="6964" y="490"/>
                    <a:pt x="6737" y="404"/>
                    <a:pt x="6078" y="156"/>
                  </a:cubicBezTo>
                  <a:lnTo>
                    <a:pt x="5664" y="0"/>
                  </a:lnTo>
                  <a:close/>
                </a:path>
              </a:pathLst>
            </a:custGeom>
            <a:ln w="12700" cap="flat">
              <a:noFill/>
              <a:miter lim="400000"/>
            </a:ln>
            <a:effectLst/>
          </p:spPr>
        </p:pic>
        <p:sp>
          <p:nvSpPr>
            <p:cNvPr id="92" name="Shape 92"/>
            <p:cNvSpPr/>
            <p:nvPr/>
          </p:nvSpPr>
          <p:spPr>
            <a:xfrm>
              <a:off x="10426579" y="5485049"/>
              <a:ext cx="743488" cy="4565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57799" marR="57799" algn="l" defTabSz="1295400">
                <a:spcBef>
                  <a:spcPts val="900"/>
                </a:spcBef>
                <a:buClr>
                  <a:srgbClr val="4777B9"/>
                </a:buClr>
                <a:buFont typeface="Arial"/>
                <a:defRPr sz="2400" i="1">
                  <a:solidFill>
                    <a:srgbClr val="E32400"/>
                  </a:solidFill>
                  <a:uFill>
                    <a:solidFill>
                      <a:srgbClr val="E32400"/>
                    </a:solidFill>
                  </a:uFill>
                  <a:latin typeface="Arial"/>
                  <a:ea typeface="Arial"/>
                  <a:cs typeface="Arial"/>
                  <a:sym typeface="Arial"/>
                </a:defRPr>
              </a:lvl1pPr>
            </a:lstStyle>
            <a:p>
              <a:r>
                <a:t>p/A</a:t>
              </a:r>
            </a:p>
          </p:txBody>
        </p:sp>
        <p:sp>
          <p:nvSpPr>
            <p:cNvPr id="93" name="Shape 93"/>
            <p:cNvSpPr/>
            <p:nvPr/>
          </p:nvSpPr>
          <p:spPr>
            <a:xfrm>
              <a:off x="9867169" y="5465304"/>
              <a:ext cx="574755" cy="187172"/>
            </a:xfrm>
            <a:prstGeom prst="line">
              <a:avLst/>
            </a:prstGeom>
            <a:noFill/>
            <a:ln w="38100" cap="flat">
              <a:solidFill>
                <a:srgbClr val="E32400"/>
              </a:solidFill>
              <a:prstDash val="solid"/>
              <a:round/>
              <a:headEnd type="stealth" w="med" len="med"/>
            </a:ln>
            <a:effectLst/>
          </p:spPr>
          <p:txBody>
            <a:bodyPr wrap="square" lIns="50800" tIns="50800" rIns="50800" bIns="50800" numCol="1" anchor="ctr">
              <a:noAutofit/>
            </a:bodyPr>
            <a:lstStyle/>
            <a:p>
              <a:pPr defTabSz="321457">
                <a:defRPr sz="1200">
                  <a:latin typeface="Helvetica"/>
                  <a:ea typeface="Helvetica"/>
                  <a:cs typeface="Helvetica"/>
                  <a:sym typeface="Helvetica"/>
                </a:defRPr>
              </a:pPr>
              <a:endParaRPr/>
            </a:p>
          </p:txBody>
        </p:sp>
        <p:sp>
          <p:nvSpPr>
            <p:cNvPr id="94" name="Shape 94"/>
            <p:cNvSpPr/>
            <p:nvPr/>
          </p:nvSpPr>
          <p:spPr>
            <a:xfrm>
              <a:off x="1218855" y="2517481"/>
              <a:ext cx="1309532" cy="426907"/>
            </a:xfrm>
            <a:prstGeom prst="line">
              <a:avLst/>
            </a:prstGeom>
            <a:noFill/>
            <a:ln w="38100" cap="flat">
              <a:solidFill>
                <a:srgbClr val="E32400"/>
              </a:solidFill>
              <a:prstDash val="solid"/>
              <a:round/>
              <a:tailEnd type="stealth" w="med" len="med"/>
            </a:ln>
            <a:effectLst/>
          </p:spPr>
          <p:txBody>
            <a:bodyPr wrap="square" lIns="50800" tIns="50800" rIns="50800" bIns="50800" numCol="1" anchor="ctr">
              <a:noAutofit/>
            </a:bodyPr>
            <a:lstStyle/>
            <a:p>
              <a:pPr defTabSz="321457">
                <a:defRPr sz="1200">
                  <a:latin typeface="Helvetica"/>
                  <a:ea typeface="Helvetica"/>
                  <a:cs typeface="Helvetica"/>
                  <a:sym typeface="Helvetica"/>
                </a:defRPr>
              </a:pPr>
              <a:endParaRPr/>
            </a:p>
          </p:txBody>
        </p:sp>
        <p:sp>
          <p:nvSpPr>
            <p:cNvPr id="95" name="Shape 95"/>
            <p:cNvSpPr/>
            <p:nvPr/>
          </p:nvSpPr>
          <p:spPr>
            <a:xfrm>
              <a:off x="725584" y="2046255"/>
              <a:ext cx="743489" cy="4956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57799" marR="57799" algn="l" defTabSz="1295400">
                <a:spcBef>
                  <a:spcPts val="900"/>
                </a:spcBef>
                <a:buClr>
                  <a:srgbClr val="4777B9"/>
                </a:buClr>
                <a:buFont typeface="Arial"/>
                <a:defRPr sz="2400" i="1">
                  <a:solidFill>
                    <a:srgbClr val="E32400"/>
                  </a:solidFill>
                  <a:uFill>
                    <a:solidFill>
                      <a:srgbClr val="E32400"/>
                    </a:solidFill>
                  </a:uFill>
                  <a:latin typeface="Arial"/>
                  <a:ea typeface="Arial"/>
                  <a:cs typeface="Arial"/>
                  <a:sym typeface="Arial"/>
                </a:defRPr>
              </a:lvl1pPr>
            </a:lstStyle>
            <a:p>
              <a:r>
                <a:rPr dirty="0"/>
                <a:t>e∓</a:t>
              </a:r>
            </a:p>
          </p:txBody>
        </p:sp>
      </p:grpSp>
      <p:sp>
        <p:nvSpPr>
          <p:cNvPr id="97" name="Shape 97"/>
          <p:cNvSpPr/>
          <p:nvPr/>
        </p:nvSpPr>
        <p:spPr>
          <a:xfrm>
            <a:off x="2198705" y="2705216"/>
            <a:ext cx="912852" cy="600164"/>
          </a:xfrm>
          <a:prstGeom prst="rect">
            <a:avLst/>
          </a:prstGeom>
          <a:extLst>
            <a:ext uri="{C572A759-6A51-4108-AA02-DFA0A04FC94B}">
              <ma14:wrappingTextBoxFlag xmlns:ma14="http://schemas.microsoft.com/office/mac/drawingml/2011/main" val="1"/>
            </a:ext>
          </a:extLst>
        </p:spPr>
        <p:txBody>
          <a:bodyPr lIns="0" tIns="0" rIns="0" bIns="0">
            <a:spAutoFit/>
          </a:bodyPr>
          <a:lstStyle/>
          <a:p>
            <a:pPr marL="39066" defTabSz="642915">
              <a:defRPr sz="1300">
                <a:uFill>
                  <a:solidFill>
                    <a:srgbClr val="000000"/>
                  </a:solidFill>
                </a:uFill>
                <a:latin typeface="Arial Rounded MT Bold"/>
                <a:ea typeface="Arial Rounded MT Bold"/>
                <a:cs typeface="Arial Rounded MT Bold"/>
                <a:sym typeface="Arial Rounded MT Bold"/>
              </a:defRPr>
            </a:pPr>
            <a:r>
              <a:t>Fwd-HCalo </a:t>
            </a:r>
          </a:p>
          <a:p>
            <a:pPr marL="39066" defTabSz="642915">
              <a:defRPr sz="1300">
                <a:uFill>
                  <a:solidFill>
                    <a:srgbClr val="000000"/>
                  </a:solidFill>
                </a:uFill>
                <a:latin typeface="Arial Rounded MT Bold"/>
                <a:ea typeface="Arial Rounded MT Bold"/>
                <a:cs typeface="Arial Rounded MT Bold"/>
                <a:sym typeface="Arial Rounded MT Bold"/>
              </a:defRPr>
            </a:pPr>
            <a:r>
              <a:t>Insert</a:t>
            </a:r>
          </a:p>
        </p:txBody>
      </p:sp>
      <p:sp>
        <p:nvSpPr>
          <p:cNvPr id="98" name="Shape 98"/>
          <p:cNvSpPr/>
          <p:nvPr/>
        </p:nvSpPr>
        <p:spPr>
          <a:xfrm>
            <a:off x="2983091" y="2935315"/>
            <a:ext cx="962791" cy="338554"/>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marL="39066" defTabSz="642915">
              <a:buClr>
                <a:srgbClr val="FFFFFF"/>
              </a:buClr>
              <a:defRPr sz="1100">
                <a:uFill>
                  <a:solidFill>
                    <a:srgbClr val="000000"/>
                  </a:solidFill>
                </a:uFill>
                <a:latin typeface="Arial Rounded MT Bold"/>
                <a:ea typeface="Arial Rounded MT Bold"/>
                <a:cs typeface="Arial Rounded MT Bold"/>
                <a:sym typeface="Arial Rounded MT Bold"/>
              </a:defRPr>
            </a:pPr>
            <a:r>
              <a:t>Electromagn.-</a:t>
            </a:r>
          </a:p>
          <a:p>
            <a:pPr marL="39066" defTabSz="642915">
              <a:buClr>
                <a:srgbClr val="FFFFFF"/>
              </a:buClr>
              <a:defRPr sz="1100">
                <a:uFill>
                  <a:solidFill>
                    <a:srgbClr val="000000"/>
                  </a:solidFill>
                </a:uFill>
                <a:latin typeface="Arial Rounded MT Bold"/>
                <a:ea typeface="Arial Rounded MT Bold"/>
                <a:cs typeface="Arial Rounded MT Bold"/>
                <a:sym typeface="Arial Rounded MT Bold"/>
              </a:defRPr>
            </a:pPr>
            <a:r>
              <a:t>Fwd-Endcap</a:t>
            </a:r>
          </a:p>
        </p:txBody>
      </p:sp>
      <p:sp>
        <p:nvSpPr>
          <p:cNvPr id="99" name="Shape 99"/>
          <p:cNvSpPr/>
          <p:nvPr/>
        </p:nvSpPr>
        <p:spPr>
          <a:xfrm>
            <a:off x="3575703" y="3437450"/>
            <a:ext cx="803673" cy="400110"/>
          </a:xfrm>
          <a:prstGeom prst="rect">
            <a:avLst/>
          </a:prstGeom>
          <a:extLst>
            <a:ext uri="{C572A759-6A51-4108-AA02-DFA0A04FC94B}">
              <ma14:wrappingTextBoxFlag xmlns:ma14="http://schemas.microsoft.com/office/mac/drawingml/2011/main" val="1"/>
            </a:ext>
          </a:extLst>
        </p:spPr>
        <p:txBody>
          <a:bodyPr lIns="0" tIns="0" rIns="0" bIns="0">
            <a:spAutoFit/>
          </a:bodyPr>
          <a:lstStyle>
            <a:lvl1pPr marL="38100" algn="l" defTabSz="914400">
              <a:buClr>
                <a:srgbClr val="FF4013"/>
              </a:buClr>
              <a:buFont typeface="Arial"/>
              <a:defRPr sz="1300">
                <a:solidFill>
                  <a:srgbClr val="FFFFFF"/>
                </a:solidFill>
                <a:uFill>
                  <a:solidFill>
                    <a:srgbClr val="000000"/>
                  </a:solidFill>
                </a:uFill>
                <a:latin typeface="Arial Rounded MT Bold"/>
                <a:ea typeface="Arial Rounded MT Bold"/>
                <a:cs typeface="Arial Rounded MT Bold"/>
                <a:sym typeface="Arial Rounded MT Bold"/>
              </a:defRPr>
            </a:lvl1pPr>
          </a:lstStyle>
          <a:p>
            <a:r>
              <a:t>Fwd  Tracker</a:t>
            </a:r>
          </a:p>
        </p:txBody>
      </p:sp>
      <p:sp>
        <p:nvSpPr>
          <p:cNvPr id="100" name="Shape 100"/>
          <p:cNvSpPr/>
          <p:nvPr/>
        </p:nvSpPr>
        <p:spPr>
          <a:xfrm>
            <a:off x="5334851" y="3982161"/>
            <a:ext cx="803673" cy="400110"/>
          </a:xfrm>
          <a:prstGeom prst="rect">
            <a:avLst/>
          </a:prstGeom>
          <a:extLst>
            <a:ext uri="{C572A759-6A51-4108-AA02-DFA0A04FC94B}">
              <ma14:wrappingTextBoxFlag xmlns:ma14="http://schemas.microsoft.com/office/mac/drawingml/2011/main" val="1"/>
            </a:ext>
          </a:extLst>
        </p:spPr>
        <p:txBody>
          <a:bodyPr lIns="0" tIns="0" rIns="0" bIns="0">
            <a:spAutoFit/>
          </a:bodyPr>
          <a:lstStyle>
            <a:lvl1pPr marL="38100" algn="l" defTabSz="914400">
              <a:buClr>
                <a:srgbClr val="FF4013"/>
              </a:buClr>
              <a:buFont typeface="Arial"/>
              <a:defRPr sz="1300">
                <a:solidFill>
                  <a:srgbClr val="FFFFFF"/>
                </a:solidFill>
                <a:uFill>
                  <a:solidFill>
                    <a:srgbClr val="000000"/>
                  </a:solidFill>
                </a:uFill>
                <a:latin typeface="Arial Rounded MT Bold"/>
                <a:ea typeface="Arial Rounded MT Bold"/>
                <a:cs typeface="Arial Rounded MT Bold"/>
                <a:sym typeface="Arial Rounded MT Bold"/>
              </a:defRPr>
            </a:lvl1pPr>
          </a:lstStyle>
          <a:p>
            <a:r>
              <a:t>Bwd  Tracker</a:t>
            </a:r>
          </a:p>
        </p:txBody>
      </p:sp>
      <p:sp>
        <p:nvSpPr>
          <p:cNvPr id="101" name="Shape 101"/>
          <p:cNvSpPr/>
          <p:nvPr/>
        </p:nvSpPr>
        <p:spPr>
          <a:xfrm>
            <a:off x="5983466" y="4417643"/>
            <a:ext cx="742970" cy="677108"/>
          </a:xfrm>
          <a:prstGeom prst="rect">
            <a:avLst/>
          </a:prstGeom>
          <a:extLst>
            <a:ext uri="{C572A759-6A51-4108-AA02-DFA0A04FC94B}">
              <ma14:wrappingTextBoxFlag xmlns:ma14="http://schemas.microsoft.com/office/mac/drawingml/2011/main" val="1"/>
            </a:ext>
          </a:extLst>
        </p:spPr>
        <p:txBody>
          <a:bodyPr lIns="0" tIns="0" rIns="0" bIns="0">
            <a:spAutoFit/>
          </a:bodyPr>
          <a:lstStyle/>
          <a:p>
            <a:pPr marL="39066" defTabSz="642915">
              <a:buClr>
                <a:srgbClr val="FFFFFF"/>
              </a:buClr>
              <a:defRPr sz="1100">
                <a:uFill>
                  <a:solidFill>
                    <a:srgbClr val="000000"/>
                  </a:solidFill>
                </a:uFill>
                <a:latin typeface="Arial Rounded MT Bold"/>
                <a:ea typeface="Arial Rounded MT Bold"/>
                <a:cs typeface="Arial Rounded MT Bold"/>
                <a:sym typeface="Arial Rounded MT Bold"/>
              </a:defRPr>
            </a:pPr>
            <a:r>
              <a:t>Electromagn.-</a:t>
            </a:r>
          </a:p>
          <a:p>
            <a:pPr marL="39066" defTabSz="642915">
              <a:buClr>
                <a:srgbClr val="FFFFFF"/>
              </a:buClr>
              <a:defRPr sz="1100">
                <a:uFill>
                  <a:solidFill>
                    <a:srgbClr val="000000"/>
                  </a:solidFill>
                </a:uFill>
                <a:latin typeface="Arial Rounded MT Bold"/>
                <a:ea typeface="Arial Rounded MT Bold"/>
                <a:cs typeface="Arial Rounded MT Bold"/>
                <a:sym typeface="Arial Rounded MT Bold"/>
              </a:defRPr>
            </a:pPr>
            <a:r>
              <a:t>Fwd-Endcap</a:t>
            </a:r>
          </a:p>
        </p:txBody>
      </p:sp>
      <p:sp>
        <p:nvSpPr>
          <p:cNvPr id="102" name="Shape 102"/>
          <p:cNvSpPr/>
          <p:nvPr/>
        </p:nvSpPr>
        <p:spPr>
          <a:xfrm>
            <a:off x="6458166" y="4142895"/>
            <a:ext cx="912852" cy="600164"/>
          </a:xfrm>
          <a:prstGeom prst="rect">
            <a:avLst/>
          </a:prstGeom>
          <a:extLst>
            <a:ext uri="{C572A759-6A51-4108-AA02-DFA0A04FC94B}">
              <ma14:wrappingTextBoxFlag xmlns:ma14="http://schemas.microsoft.com/office/mac/drawingml/2011/main" val="1"/>
            </a:ext>
          </a:extLst>
        </p:spPr>
        <p:txBody>
          <a:bodyPr lIns="0" tIns="0" rIns="0" bIns="0">
            <a:spAutoFit/>
          </a:bodyPr>
          <a:lstStyle/>
          <a:p>
            <a:pPr marL="39066" defTabSz="642915">
              <a:defRPr sz="1300">
                <a:uFill>
                  <a:solidFill>
                    <a:srgbClr val="000000"/>
                  </a:solidFill>
                </a:uFill>
                <a:latin typeface="Arial Rounded MT Bold"/>
                <a:ea typeface="Arial Rounded MT Bold"/>
                <a:cs typeface="Arial Rounded MT Bold"/>
                <a:sym typeface="Arial Rounded MT Bold"/>
              </a:defRPr>
            </a:pPr>
            <a:r>
              <a:t>Bwd-HCalo </a:t>
            </a:r>
          </a:p>
          <a:p>
            <a:pPr marL="39066" defTabSz="642915">
              <a:defRPr sz="1300">
                <a:uFill>
                  <a:solidFill>
                    <a:srgbClr val="000000"/>
                  </a:solidFill>
                </a:uFill>
                <a:latin typeface="Arial Rounded MT Bold"/>
                <a:ea typeface="Arial Rounded MT Bold"/>
                <a:cs typeface="Arial Rounded MT Bold"/>
                <a:sym typeface="Arial Rounded MT Bold"/>
              </a:defRPr>
            </a:pPr>
            <a:r>
              <a:t>Insert</a:t>
            </a:r>
          </a:p>
        </p:txBody>
      </p:sp>
      <p:sp>
        <p:nvSpPr>
          <p:cNvPr id="103" name="Shape 103"/>
          <p:cNvSpPr/>
          <p:nvPr/>
        </p:nvSpPr>
        <p:spPr>
          <a:xfrm>
            <a:off x="4009602" y="2745399"/>
            <a:ext cx="3180358" cy="276999"/>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marL="55563" algn="l" defTabSz="914400">
              <a:buClr>
                <a:srgbClr val="FFFFFF"/>
              </a:buClr>
              <a:defRPr sz="1800">
                <a:uFill>
                  <a:solidFill>
                    <a:srgbClr val="000000"/>
                  </a:solidFill>
                </a:uFill>
                <a:latin typeface="Arial Rounded MT Bold"/>
                <a:ea typeface="Arial Rounded MT Bold"/>
                <a:cs typeface="Arial Rounded MT Bold"/>
                <a:sym typeface="Arial Rounded MT Bold"/>
              </a:defRPr>
            </a:lvl1pPr>
          </a:lstStyle>
          <a:p>
            <a:r>
              <a:t>Hadronic Barrel Calorimeter</a:t>
            </a:r>
          </a:p>
        </p:txBody>
      </p:sp>
      <p:sp>
        <p:nvSpPr>
          <p:cNvPr id="104" name="Shape 104"/>
          <p:cNvSpPr/>
          <p:nvPr/>
        </p:nvSpPr>
        <p:spPr>
          <a:xfrm>
            <a:off x="2258958" y="1838871"/>
            <a:ext cx="1398407" cy="553998"/>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marL="39066" defTabSz="642915">
              <a:buClr>
                <a:srgbClr val="FFFFFF"/>
              </a:buClr>
              <a:defRPr sz="1800">
                <a:uFill>
                  <a:solidFill>
                    <a:srgbClr val="000000"/>
                  </a:solidFill>
                </a:uFill>
                <a:latin typeface="Arial Rounded MT Bold"/>
                <a:ea typeface="Arial Rounded MT Bold"/>
                <a:cs typeface="Arial Rounded MT Bold"/>
                <a:sym typeface="Arial Rounded MT Bold"/>
              </a:defRPr>
            </a:pPr>
            <a:r>
              <a:t>Hadron</a:t>
            </a:r>
          </a:p>
          <a:p>
            <a:pPr marL="39066" defTabSz="642915">
              <a:buClr>
                <a:srgbClr val="FFFFFF"/>
              </a:buClr>
              <a:defRPr sz="1800">
                <a:uFill>
                  <a:solidFill>
                    <a:srgbClr val="000000"/>
                  </a:solidFill>
                </a:uFill>
                <a:latin typeface="Arial Rounded MT Bold"/>
                <a:ea typeface="Arial Rounded MT Bold"/>
                <a:cs typeface="Arial Rounded MT Bold"/>
                <a:sym typeface="Arial Rounded MT Bold"/>
              </a:defRPr>
            </a:pPr>
            <a:r>
              <a:t>Fwd-Endcap</a:t>
            </a:r>
          </a:p>
        </p:txBody>
      </p:sp>
      <p:sp>
        <p:nvSpPr>
          <p:cNvPr id="105" name="Shape 105"/>
          <p:cNvSpPr/>
          <p:nvPr/>
        </p:nvSpPr>
        <p:spPr>
          <a:xfrm>
            <a:off x="6330896" y="3241477"/>
            <a:ext cx="1425007" cy="553998"/>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marL="39066" defTabSz="642915">
              <a:buClr>
                <a:srgbClr val="FFFFFF"/>
              </a:buClr>
              <a:defRPr sz="1800">
                <a:uFill>
                  <a:solidFill>
                    <a:srgbClr val="000000"/>
                  </a:solidFill>
                </a:uFill>
                <a:latin typeface="Arial Rounded MT Bold"/>
                <a:ea typeface="Arial Rounded MT Bold"/>
                <a:cs typeface="Arial Rounded MT Bold"/>
                <a:sym typeface="Arial Rounded MT Bold"/>
              </a:defRPr>
            </a:pPr>
            <a:r>
              <a:t>Hadron</a:t>
            </a:r>
          </a:p>
          <a:p>
            <a:pPr marL="39066" defTabSz="642915">
              <a:buClr>
                <a:srgbClr val="FFFFFF"/>
              </a:buClr>
              <a:defRPr sz="1800">
                <a:uFill>
                  <a:solidFill>
                    <a:srgbClr val="000000"/>
                  </a:solidFill>
                </a:uFill>
                <a:latin typeface="Arial Rounded MT Bold"/>
                <a:ea typeface="Arial Rounded MT Bold"/>
                <a:cs typeface="Arial Rounded MT Bold"/>
                <a:sym typeface="Arial Rounded MT Bold"/>
              </a:defRPr>
            </a:pPr>
            <a:r>
              <a:t>Bwd-Endcap</a:t>
            </a:r>
          </a:p>
        </p:txBody>
      </p:sp>
      <p:sp>
        <p:nvSpPr>
          <p:cNvPr id="106" name="Shape 106"/>
          <p:cNvSpPr/>
          <p:nvPr/>
        </p:nvSpPr>
        <p:spPr>
          <a:xfrm>
            <a:off x="4375358" y="1904884"/>
            <a:ext cx="1526977" cy="738664"/>
          </a:xfrm>
          <a:prstGeom prst="rect">
            <a:avLst/>
          </a:prstGeom>
          <a:extLst>
            <a:ext uri="{C572A759-6A51-4108-AA02-DFA0A04FC94B}">
              <ma14:wrappingTextBoxFlag xmlns:ma14="http://schemas.microsoft.com/office/mac/drawingml/2011/main" val="1"/>
            </a:ext>
          </a:extLst>
        </p:spPr>
        <p:txBody>
          <a:bodyPr lIns="0" tIns="0" rIns="0" bIns="0">
            <a:spAutoFit/>
          </a:bodyPr>
          <a:lstStyle>
            <a:lvl1pPr marL="38100" algn="l" defTabSz="914400">
              <a:buClr>
                <a:srgbClr val="FFFFFF"/>
              </a:buClr>
              <a:buFont typeface="Calibri"/>
              <a:defRPr sz="2400" b="1">
                <a:uFill>
                  <a:solidFill>
                    <a:srgbClr val="FFFFFF"/>
                  </a:solidFill>
                </a:uFill>
                <a:latin typeface="Arial"/>
                <a:ea typeface="Arial"/>
                <a:cs typeface="Arial"/>
                <a:sym typeface="Arial"/>
              </a:defRPr>
            </a:lvl1pPr>
          </a:lstStyle>
          <a:p>
            <a:r>
              <a:rPr lang="en-GB" dirty="0" err="1" smtClean="0"/>
              <a:t>FCCeh</a:t>
            </a:r>
            <a:r>
              <a:rPr dirty="0" smtClean="0"/>
              <a:t> </a:t>
            </a:r>
            <a:r>
              <a:rPr dirty="0"/>
              <a:t>Detector</a:t>
            </a:r>
          </a:p>
        </p:txBody>
      </p:sp>
      <p:sp>
        <p:nvSpPr>
          <p:cNvPr id="107" name="Shape 107"/>
          <p:cNvSpPr/>
          <p:nvPr/>
        </p:nvSpPr>
        <p:spPr>
          <a:xfrm>
            <a:off x="4708657" y="3718774"/>
            <a:ext cx="525785" cy="338554"/>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marL="39066" defTabSz="642915">
              <a:buClr>
                <a:srgbClr val="FFFFFF"/>
              </a:buClr>
              <a:defRPr sz="1100">
                <a:solidFill>
                  <a:srgbClr val="FFFFFF"/>
                </a:solidFill>
                <a:uFill>
                  <a:solidFill>
                    <a:srgbClr val="000000"/>
                  </a:solidFill>
                </a:uFill>
                <a:latin typeface="Arial Rounded MT Bold"/>
                <a:ea typeface="Arial Rounded MT Bold"/>
                <a:cs typeface="Arial Rounded MT Bold"/>
                <a:sym typeface="Arial Rounded MT Bold"/>
              </a:defRPr>
            </a:pPr>
            <a:r>
              <a:t>Central</a:t>
            </a:r>
          </a:p>
          <a:p>
            <a:pPr marL="39066" defTabSz="642915">
              <a:buClr>
                <a:srgbClr val="FFFFFF"/>
              </a:buClr>
              <a:defRPr sz="1100">
                <a:solidFill>
                  <a:srgbClr val="FFFFFF"/>
                </a:solidFill>
                <a:uFill>
                  <a:solidFill>
                    <a:srgbClr val="000000"/>
                  </a:solidFill>
                </a:uFill>
                <a:latin typeface="Arial Rounded MT Bold"/>
                <a:ea typeface="Arial Rounded MT Bold"/>
                <a:cs typeface="Arial Rounded MT Bold"/>
                <a:sym typeface="Arial Rounded MT Bold"/>
              </a:defRPr>
            </a:pPr>
            <a:r>
              <a:t>Tracker</a:t>
            </a:r>
          </a:p>
        </p:txBody>
      </p:sp>
      <p:sp>
        <p:nvSpPr>
          <p:cNvPr id="108" name="Shape 108"/>
          <p:cNvSpPr/>
          <p:nvPr/>
        </p:nvSpPr>
        <p:spPr>
          <a:xfrm rot="1140000">
            <a:off x="6628841" y="3871640"/>
            <a:ext cx="571501" cy="184666"/>
          </a:xfrm>
          <a:prstGeom prst="rect">
            <a:avLst/>
          </a:prstGeom>
          <a:extLst>
            <a:ext uri="{C572A759-6A51-4108-AA02-DFA0A04FC94B}">
              <ma14:wrappingTextBoxFlag xmlns:ma14="http://schemas.microsoft.com/office/mac/drawingml/2011/main" val="1"/>
            </a:ext>
          </a:extLst>
        </p:spPr>
        <p:txBody>
          <a:bodyPr lIns="0" tIns="0" rIns="0" bIns="0">
            <a:spAutoFit/>
          </a:bodyPr>
          <a:lstStyle>
            <a:lvl1pPr marL="38100" algn="l" defTabSz="914400">
              <a:buClr>
                <a:srgbClr val="FFFFFF"/>
              </a:buClr>
              <a:buFont typeface="Calibri"/>
              <a:defRPr sz="1200">
                <a:solidFill>
                  <a:srgbClr val="FFFFFF"/>
                </a:solidFill>
                <a:uFill>
                  <a:solidFill>
                    <a:srgbClr val="000000"/>
                  </a:solidFill>
                </a:uFill>
                <a:latin typeface="Arial Rounded MT Bold"/>
                <a:ea typeface="Arial Rounded MT Bold"/>
                <a:cs typeface="Arial Rounded MT Bold"/>
                <a:sym typeface="Arial Rounded MT Bold"/>
              </a:defRPr>
            </a:lvl1pPr>
          </a:lstStyle>
          <a:p>
            <a:r>
              <a:t>Dipole</a:t>
            </a:r>
          </a:p>
        </p:txBody>
      </p:sp>
      <p:sp>
        <p:nvSpPr>
          <p:cNvPr id="109" name="Shape 109"/>
          <p:cNvSpPr/>
          <p:nvPr/>
        </p:nvSpPr>
        <p:spPr>
          <a:xfrm rot="1140000">
            <a:off x="2744427" y="2573019"/>
            <a:ext cx="571501" cy="184666"/>
          </a:xfrm>
          <a:prstGeom prst="rect">
            <a:avLst/>
          </a:prstGeom>
          <a:extLst>
            <a:ext uri="{C572A759-6A51-4108-AA02-DFA0A04FC94B}">
              <ma14:wrappingTextBoxFlag xmlns:ma14="http://schemas.microsoft.com/office/mac/drawingml/2011/main" val="1"/>
            </a:ext>
          </a:extLst>
        </p:spPr>
        <p:txBody>
          <a:bodyPr lIns="0" tIns="0" rIns="0" bIns="0">
            <a:spAutoFit/>
          </a:bodyPr>
          <a:lstStyle>
            <a:lvl1pPr marL="38100" algn="l" defTabSz="914400">
              <a:buClr>
                <a:srgbClr val="FFFFFF"/>
              </a:buClr>
              <a:buFont typeface="Calibri"/>
              <a:defRPr sz="1200">
                <a:solidFill>
                  <a:srgbClr val="FFFFFF"/>
                </a:solidFill>
                <a:uFill>
                  <a:solidFill>
                    <a:srgbClr val="000000"/>
                  </a:solidFill>
                </a:uFill>
                <a:latin typeface="Arial Rounded MT Bold"/>
                <a:ea typeface="Arial Rounded MT Bold"/>
                <a:cs typeface="Arial Rounded MT Bold"/>
                <a:sym typeface="Arial Rounded MT Bold"/>
              </a:defRPr>
            </a:lvl1pPr>
          </a:lstStyle>
          <a:p>
            <a:r>
              <a:t>Dipole</a:t>
            </a:r>
          </a:p>
        </p:txBody>
      </p:sp>
      <p:sp>
        <p:nvSpPr>
          <p:cNvPr id="110" name="Shape 110"/>
          <p:cNvSpPr/>
          <p:nvPr/>
        </p:nvSpPr>
        <p:spPr>
          <a:xfrm rot="1140000">
            <a:off x="4772834" y="3278164"/>
            <a:ext cx="732026" cy="184666"/>
          </a:xfrm>
          <a:prstGeom prst="rect">
            <a:avLst/>
          </a:prstGeom>
          <a:extLst>
            <a:ext uri="{C572A759-6A51-4108-AA02-DFA0A04FC94B}">
              <ma14:wrappingTextBoxFlag xmlns:ma14="http://schemas.microsoft.com/office/mac/drawingml/2011/main" val="1"/>
            </a:ext>
          </a:extLst>
        </p:spPr>
        <p:txBody>
          <a:bodyPr lIns="0" tIns="0" rIns="0" bIns="0">
            <a:spAutoFit/>
          </a:bodyPr>
          <a:lstStyle>
            <a:lvl1pPr marL="38100" algn="l" defTabSz="914400">
              <a:buClr>
                <a:srgbClr val="FFFFFF"/>
              </a:buClr>
              <a:buFont typeface="Calibri"/>
              <a:defRPr sz="1200">
                <a:solidFill>
                  <a:srgbClr val="FFFFFF"/>
                </a:solidFill>
                <a:uFill>
                  <a:solidFill>
                    <a:srgbClr val="000000"/>
                  </a:solidFill>
                </a:uFill>
                <a:latin typeface="Arial Rounded MT Bold"/>
                <a:ea typeface="Arial Rounded MT Bold"/>
                <a:cs typeface="Arial Rounded MT Bold"/>
                <a:sym typeface="Arial Rounded MT Bold"/>
              </a:defRPr>
            </a:lvl1pPr>
          </a:lstStyle>
          <a:p>
            <a:r>
              <a:t>Solenoid</a:t>
            </a:r>
          </a:p>
        </p:txBody>
      </p:sp>
      <p:sp>
        <p:nvSpPr>
          <p:cNvPr id="111" name="Shape 111"/>
          <p:cNvSpPr/>
          <p:nvPr/>
        </p:nvSpPr>
        <p:spPr>
          <a:xfrm rot="1140000">
            <a:off x="3488371" y="3936112"/>
            <a:ext cx="2167260" cy="184666"/>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marL="55563" algn="l" defTabSz="914400">
              <a:buClr>
                <a:srgbClr val="FFFFFF"/>
              </a:buClr>
              <a:defRPr sz="1200">
                <a:solidFill>
                  <a:srgbClr val="FFFFFF"/>
                </a:solidFill>
                <a:uFill>
                  <a:solidFill>
                    <a:srgbClr val="000000"/>
                  </a:solidFill>
                </a:uFill>
                <a:latin typeface="Arial Rounded MT Bold"/>
                <a:ea typeface="Arial Rounded MT Bold"/>
                <a:cs typeface="Arial Rounded MT Bold"/>
                <a:sym typeface="Arial Rounded MT Bold"/>
              </a:defRPr>
            </a:lvl1pPr>
          </a:lstStyle>
          <a:p>
            <a:r>
              <a:t>Electromagnetic Calorimeter</a:t>
            </a:r>
          </a:p>
        </p:txBody>
      </p:sp>
      <p:pic>
        <p:nvPicPr>
          <p:cNvPr id="112" name="LHeC-Det-cent-tracker-3d.pdf"/>
          <p:cNvPicPr>
            <a:picLocks noChangeAspect="1"/>
          </p:cNvPicPr>
          <p:nvPr/>
        </p:nvPicPr>
        <p:blipFill>
          <a:blip r:embed="rId3">
            <a:extLst/>
          </a:blip>
          <a:stretch>
            <a:fillRect/>
          </a:stretch>
        </p:blipFill>
        <p:spPr>
          <a:xfrm>
            <a:off x="198197" y="5091765"/>
            <a:ext cx="2157497" cy="1501734"/>
          </a:xfrm>
          <a:prstGeom prst="rect">
            <a:avLst/>
          </a:prstGeom>
          <a:ln w="12700">
            <a:miter lim="400000"/>
          </a:ln>
        </p:spPr>
      </p:pic>
      <p:grpSp>
        <p:nvGrpSpPr>
          <p:cNvPr id="115" name="Group 115"/>
          <p:cNvGrpSpPr/>
          <p:nvPr/>
        </p:nvGrpSpPr>
        <p:grpSpPr>
          <a:xfrm>
            <a:off x="6870559" y="479453"/>
            <a:ext cx="2274561" cy="1794032"/>
            <a:chOff x="179658" y="237302"/>
            <a:chExt cx="3234929" cy="2551511"/>
          </a:xfrm>
        </p:grpSpPr>
        <p:pic>
          <p:nvPicPr>
            <p:cNvPr id="113" name="LHeC-inner_dipol_sol.png"/>
            <p:cNvPicPr>
              <a:picLocks noChangeAspect="1"/>
            </p:cNvPicPr>
            <p:nvPr/>
          </p:nvPicPr>
          <p:blipFill>
            <a:blip r:embed="rId4">
              <a:extLst/>
            </a:blip>
            <a:srcRect l="2110" t="2321" r="1448" b="1314"/>
            <a:stretch>
              <a:fillRect/>
            </a:stretch>
          </p:blipFill>
          <p:spPr>
            <a:xfrm rot="21060000">
              <a:off x="179658" y="237302"/>
              <a:ext cx="3234929" cy="2551511"/>
            </a:xfrm>
            <a:custGeom>
              <a:avLst/>
              <a:gdLst/>
              <a:ahLst/>
              <a:cxnLst>
                <a:cxn ang="0">
                  <a:pos x="wd2" y="hd2"/>
                </a:cxn>
                <a:cxn ang="5400000">
                  <a:pos x="wd2" y="hd2"/>
                </a:cxn>
                <a:cxn ang="10800000">
                  <a:pos x="wd2" y="hd2"/>
                </a:cxn>
                <a:cxn ang="16200000">
                  <a:pos x="wd2" y="hd2"/>
                </a:cxn>
              </a:cxnLst>
              <a:rect l="0" t="0" r="r" b="b"/>
              <a:pathLst>
                <a:path w="21600" h="21598" extrusionOk="0">
                  <a:moveTo>
                    <a:pt x="6808" y="0"/>
                  </a:moveTo>
                  <a:lnTo>
                    <a:pt x="6151" y="383"/>
                  </a:lnTo>
                  <a:cubicBezTo>
                    <a:pt x="5789" y="593"/>
                    <a:pt x="5478" y="763"/>
                    <a:pt x="5462" y="763"/>
                  </a:cubicBezTo>
                  <a:cubicBezTo>
                    <a:pt x="5445" y="762"/>
                    <a:pt x="5317" y="718"/>
                    <a:pt x="5178" y="662"/>
                  </a:cubicBezTo>
                  <a:cubicBezTo>
                    <a:pt x="5039" y="606"/>
                    <a:pt x="4911" y="561"/>
                    <a:pt x="4895" y="561"/>
                  </a:cubicBezTo>
                  <a:cubicBezTo>
                    <a:pt x="4866" y="561"/>
                    <a:pt x="4498" y="767"/>
                    <a:pt x="2600" y="1854"/>
                  </a:cubicBezTo>
                  <a:lnTo>
                    <a:pt x="1953" y="2227"/>
                  </a:lnTo>
                  <a:lnTo>
                    <a:pt x="1381" y="3662"/>
                  </a:lnTo>
                  <a:cubicBezTo>
                    <a:pt x="1066" y="4452"/>
                    <a:pt x="625" y="5551"/>
                    <a:pt x="403" y="6108"/>
                  </a:cubicBezTo>
                  <a:lnTo>
                    <a:pt x="0" y="7119"/>
                  </a:lnTo>
                  <a:lnTo>
                    <a:pt x="64" y="7875"/>
                  </a:lnTo>
                  <a:cubicBezTo>
                    <a:pt x="99" y="8290"/>
                    <a:pt x="185" y="9257"/>
                    <a:pt x="254" y="10025"/>
                  </a:cubicBezTo>
                  <a:cubicBezTo>
                    <a:pt x="389" y="11511"/>
                    <a:pt x="395" y="11569"/>
                    <a:pt x="400" y="11758"/>
                  </a:cubicBezTo>
                  <a:lnTo>
                    <a:pt x="403" y="11879"/>
                  </a:lnTo>
                  <a:lnTo>
                    <a:pt x="827" y="12158"/>
                  </a:lnTo>
                  <a:cubicBezTo>
                    <a:pt x="1060" y="12312"/>
                    <a:pt x="1272" y="12463"/>
                    <a:pt x="1298" y="12491"/>
                  </a:cubicBezTo>
                  <a:cubicBezTo>
                    <a:pt x="1347" y="12541"/>
                    <a:pt x="1372" y="12729"/>
                    <a:pt x="1428" y="13549"/>
                  </a:cubicBezTo>
                  <a:lnTo>
                    <a:pt x="1442" y="13741"/>
                  </a:lnTo>
                  <a:lnTo>
                    <a:pt x="2907" y="14661"/>
                  </a:lnTo>
                  <a:cubicBezTo>
                    <a:pt x="3713" y="15168"/>
                    <a:pt x="4519" y="15669"/>
                    <a:pt x="4696" y="15773"/>
                  </a:cubicBezTo>
                  <a:cubicBezTo>
                    <a:pt x="4873" y="15877"/>
                    <a:pt x="5613" y="16312"/>
                    <a:pt x="6341" y="16737"/>
                  </a:cubicBezTo>
                  <a:cubicBezTo>
                    <a:pt x="7069" y="17162"/>
                    <a:pt x="7825" y="17602"/>
                    <a:pt x="8021" y="17718"/>
                  </a:cubicBezTo>
                  <a:cubicBezTo>
                    <a:pt x="8218" y="17834"/>
                    <a:pt x="8441" y="17966"/>
                    <a:pt x="8517" y="18010"/>
                  </a:cubicBezTo>
                  <a:cubicBezTo>
                    <a:pt x="8593" y="18055"/>
                    <a:pt x="9327" y="18487"/>
                    <a:pt x="10149" y="18968"/>
                  </a:cubicBezTo>
                  <a:cubicBezTo>
                    <a:pt x="10972" y="19449"/>
                    <a:pt x="11724" y="19889"/>
                    <a:pt x="11819" y="19946"/>
                  </a:cubicBezTo>
                  <a:cubicBezTo>
                    <a:pt x="12467" y="20334"/>
                    <a:pt x="14595" y="21572"/>
                    <a:pt x="14615" y="21572"/>
                  </a:cubicBezTo>
                  <a:cubicBezTo>
                    <a:pt x="14628" y="21571"/>
                    <a:pt x="14811" y="21366"/>
                    <a:pt x="15020" y="21118"/>
                  </a:cubicBezTo>
                  <a:cubicBezTo>
                    <a:pt x="15229" y="20870"/>
                    <a:pt x="15405" y="20668"/>
                    <a:pt x="15415" y="20668"/>
                  </a:cubicBezTo>
                  <a:cubicBezTo>
                    <a:pt x="15430" y="20668"/>
                    <a:pt x="16045" y="21015"/>
                    <a:pt x="16814" y="21457"/>
                  </a:cubicBezTo>
                  <a:cubicBezTo>
                    <a:pt x="16947" y="21534"/>
                    <a:pt x="17062" y="21597"/>
                    <a:pt x="17069" y="21598"/>
                  </a:cubicBezTo>
                  <a:cubicBezTo>
                    <a:pt x="17075" y="21600"/>
                    <a:pt x="17599" y="20940"/>
                    <a:pt x="18235" y="20134"/>
                  </a:cubicBezTo>
                  <a:lnTo>
                    <a:pt x="19387" y="18669"/>
                  </a:lnTo>
                  <a:lnTo>
                    <a:pt x="19504" y="18333"/>
                  </a:lnTo>
                  <a:cubicBezTo>
                    <a:pt x="19567" y="18148"/>
                    <a:pt x="19639" y="17938"/>
                    <a:pt x="19666" y="17866"/>
                  </a:cubicBezTo>
                  <a:cubicBezTo>
                    <a:pt x="19716" y="17728"/>
                    <a:pt x="19852" y="17334"/>
                    <a:pt x="19981" y="16956"/>
                  </a:cubicBezTo>
                  <a:cubicBezTo>
                    <a:pt x="20023" y="16833"/>
                    <a:pt x="20084" y="16657"/>
                    <a:pt x="20119" y="16563"/>
                  </a:cubicBezTo>
                  <a:cubicBezTo>
                    <a:pt x="20153" y="16468"/>
                    <a:pt x="20213" y="16293"/>
                    <a:pt x="20254" y="16173"/>
                  </a:cubicBezTo>
                  <a:cubicBezTo>
                    <a:pt x="20323" y="15969"/>
                    <a:pt x="20758" y="14719"/>
                    <a:pt x="21025" y="13956"/>
                  </a:cubicBezTo>
                  <a:lnTo>
                    <a:pt x="21144" y="13620"/>
                  </a:lnTo>
                  <a:lnTo>
                    <a:pt x="21234" y="12642"/>
                  </a:lnTo>
                  <a:cubicBezTo>
                    <a:pt x="21285" y="12104"/>
                    <a:pt x="21380" y="11112"/>
                    <a:pt x="21444" y="10438"/>
                  </a:cubicBezTo>
                  <a:cubicBezTo>
                    <a:pt x="21508" y="9764"/>
                    <a:pt x="21568" y="9096"/>
                    <a:pt x="21579" y="8953"/>
                  </a:cubicBezTo>
                  <a:lnTo>
                    <a:pt x="21600" y="8691"/>
                  </a:lnTo>
                  <a:lnTo>
                    <a:pt x="21364" y="8281"/>
                  </a:lnTo>
                  <a:cubicBezTo>
                    <a:pt x="21234" y="8055"/>
                    <a:pt x="21080" y="7784"/>
                    <a:pt x="21020" y="7680"/>
                  </a:cubicBezTo>
                  <a:cubicBezTo>
                    <a:pt x="20960" y="7576"/>
                    <a:pt x="20790" y="7280"/>
                    <a:pt x="20643" y="7021"/>
                  </a:cubicBezTo>
                  <a:lnTo>
                    <a:pt x="20376" y="6551"/>
                  </a:lnTo>
                  <a:lnTo>
                    <a:pt x="20132" y="6454"/>
                  </a:lnTo>
                  <a:cubicBezTo>
                    <a:pt x="19998" y="6402"/>
                    <a:pt x="19779" y="6318"/>
                    <a:pt x="19647" y="6266"/>
                  </a:cubicBezTo>
                  <a:lnTo>
                    <a:pt x="19406" y="6168"/>
                  </a:lnTo>
                  <a:lnTo>
                    <a:pt x="19210" y="5836"/>
                  </a:lnTo>
                  <a:cubicBezTo>
                    <a:pt x="19101" y="5653"/>
                    <a:pt x="18844" y="5223"/>
                    <a:pt x="18640" y="4878"/>
                  </a:cubicBezTo>
                  <a:lnTo>
                    <a:pt x="18269" y="4250"/>
                  </a:lnTo>
                  <a:lnTo>
                    <a:pt x="18078" y="4183"/>
                  </a:lnTo>
                  <a:cubicBezTo>
                    <a:pt x="17972" y="4145"/>
                    <a:pt x="17699" y="4042"/>
                    <a:pt x="17471" y="3958"/>
                  </a:cubicBezTo>
                  <a:cubicBezTo>
                    <a:pt x="17243" y="3873"/>
                    <a:pt x="16854" y="3730"/>
                    <a:pt x="16607" y="3638"/>
                  </a:cubicBezTo>
                  <a:cubicBezTo>
                    <a:pt x="16361" y="3547"/>
                    <a:pt x="15971" y="3401"/>
                    <a:pt x="15744" y="3316"/>
                  </a:cubicBezTo>
                  <a:cubicBezTo>
                    <a:pt x="15516" y="3231"/>
                    <a:pt x="15169" y="3103"/>
                    <a:pt x="14972" y="3030"/>
                  </a:cubicBezTo>
                  <a:cubicBezTo>
                    <a:pt x="14636" y="2906"/>
                    <a:pt x="14023" y="2677"/>
                    <a:pt x="13075" y="2325"/>
                  </a:cubicBezTo>
                  <a:cubicBezTo>
                    <a:pt x="12847" y="2240"/>
                    <a:pt x="12458" y="2097"/>
                    <a:pt x="12211" y="2006"/>
                  </a:cubicBezTo>
                  <a:cubicBezTo>
                    <a:pt x="11964" y="1914"/>
                    <a:pt x="11575" y="1772"/>
                    <a:pt x="11347" y="1686"/>
                  </a:cubicBezTo>
                  <a:cubicBezTo>
                    <a:pt x="11119" y="1601"/>
                    <a:pt x="10730" y="1455"/>
                    <a:pt x="10483" y="1364"/>
                  </a:cubicBezTo>
                  <a:cubicBezTo>
                    <a:pt x="10236" y="1272"/>
                    <a:pt x="9865" y="1133"/>
                    <a:pt x="9657" y="1055"/>
                  </a:cubicBezTo>
                  <a:cubicBezTo>
                    <a:pt x="9448" y="977"/>
                    <a:pt x="9039" y="827"/>
                    <a:pt x="8748" y="719"/>
                  </a:cubicBezTo>
                  <a:cubicBezTo>
                    <a:pt x="8456" y="611"/>
                    <a:pt x="8067" y="468"/>
                    <a:pt x="7884" y="400"/>
                  </a:cubicBezTo>
                  <a:cubicBezTo>
                    <a:pt x="7700" y="331"/>
                    <a:pt x="7383" y="213"/>
                    <a:pt x="7179" y="138"/>
                  </a:cubicBezTo>
                  <a:lnTo>
                    <a:pt x="6808" y="0"/>
                  </a:lnTo>
                  <a:close/>
                </a:path>
              </a:pathLst>
            </a:custGeom>
            <a:ln w="12700" cap="flat">
              <a:noFill/>
              <a:miter lim="400000"/>
            </a:ln>
            <a:effectLst/>
          </p:spPr>
        </p:pic>
        <p:sp>
          <p:nvSpPr>
            <p:cNvPr id="114" name="Shape 114"/>
            <p:cNvSpPr/>
            <p:nvPr/>
          </p:nvSpPr>
          <p:spPr>
            <a:xfrm rot="900000">
              <a:off x="610518" y="1833383"/>
              <a:ext cx="2171701" cy="875453"/>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8100" algn="l" defTabSz="914400">
                <a:buClr>
                  <a:srgbClr val="FFFFFF"/>
                </a:buClr>
                <a:buFont typeface="Calibri"/>
                <a:defRPr sz="2000" b="1">
                  <a:uFill>
                    <a:solidFill>
                      <a:srgbClr val="FFFFFF"/>
                    </a:solidFill>
                  </a:uFill>
                  <a:latin typeface="Arial"/>
                  <a:ea typeface="Arial"/>
                  <a:cs typeface="Arial"/>
                  <a:sym typeface="Arial"/>
                </a:defRPr>
              </a:lvl1pPr>
            </a:lstStyle>
            <a:p>
              <a:r>
                <a:t>LHeC Detector</a:t>
              </a:r>
            </a:p>
          </p:txBody>
        </p:sp>
      </p:grpSp>
      <p:sp>
        <p:nvSpPr>
          <p:cNvPr id="116" name="Shape 116"/>
          <p:cNvSpPr/>
          <p:nvPr/>
        </p:nvSpPr>
        <p:spPr>
          <a:xfrm>
            <a:off x="2270852" y="5553199"/>
            <a:ext cx="2527125" cy="1231106"/>
          </a:xfrm>
          <a:prstGeom prst="rect">
            <a:avLst/>
          </a:prstGeom>
          <a:extLst>
            <a:ext uri="{C572A759-6A51-4108-AA02-DFA0A04FC94B}">
              <ma14:wrappingTextBoxFlag xmlns:ma14="http://schemas.microsoft.com/office/mac/drawingml/2011/main" val="1"/>
            </a:ext>
          </a:extLst>
        </p:spPr>
        <p:txBody>
          <a:bodyPr lIns="0" tIns="0" rIns="0" bIns="0">
            <a:spAutoFit/>
          </a:bodyPr>
          <a:lstStyle/>
          <a:p>
            <a:pPr marL="39066" defTabSz="642915">
              <a:buClr>
                <a:srgbClr val="FFFFFF"/>
              </a:buClr>
              <a:defRPr sz="1400">
                <a:uFill>
                  <a:solidFill>
                    <a:srgbClr val="000000"/>
                  </a:solidFill>
                </a:uFill>
                <a:latin typeface="Arial Rounded MT Bold"/>
                <a:ea typeface="Arial Rounded MT Bold"/>
                <a:cs typeface="Arial Rounded MT Bold"/>
                <a:sym typeface="Arial Rounded MT Bold"/>
              </a:defRPr>
            </a:pPr>
            <a:r>
              <a:rPr dirty="0"/>
              <a:t>Central Tracker</a:t>
            </a:r>
          </a:p>
          <a:p>
            <a:pPr marL="39066" defTabSz="642915">
              <a:buClr>
                <a:srgbClr val="FFFFFF"/>
              </a:buClr>
              <a:defRPr sz="1200">
                <a:uFill>
                  <a:solidFill>
                    <a:srgbClr val="000000"/>
                  </a:solidFill>
                </a:uFill>
                <a:latin typeface="Arial Rounded MT Bold"/>
                <a:ea typeface="Arial Rounded MT Bold"/>
                <a:cs typeface="Arial Rounded MT Bold"/>
                <a:sym typeface="Arial Rounded MT Bold"/>
              </a:defRPr>
            </a:pPr>
            <a:r>
              <a:rPr dirty="0"/>
              <a:t>circular-elliptical beam pipe </a:t>
            </a:r>
          </a:p>
          <a:p>
            <a:pPr marL="39066" defTabSz="642915">
              <a:buClr>
                <a:srgbClr val="FFFFFF"/>
              </a:buClr>
              <a:defRPr sz="1200">
                <a:uFill>
                  <a:solidFill>
                    <a:srgbClr val="000000"/>
                  </a:solidFill>
                </a:uFill>
                <a:latin typeface="Arial Rounded MT Bold"/>
                <a:ea typeface="Arial Rounded MT Bold"/>
                <a:cs typeface="Arial Rounded MT Bold"/>
                <a:sym typeface="Arial Rounded MT Bold"/>
              </a:defRPr>
            </a:pPr>
            <a:r>
              <a:rPr dirty="0"/>
              <a:t>4 layers Si-pixel </a:t>
            </a:r>
          </a:p>
          <a:p>
            <a:pPr marL="39066" defTabSz="642915">
              <a:buClr>
                <a:srgbClr val="FFFFFF"/>
              </a:buClr>
              <a:defRPr sz="1200">
                <a:uFill>
                  <a:solidFill>
                    <a:srgbClr val="000000"/>
                  </a:solidFill>
                </a:uFill>
                <a:latin typeface="Arial Rounded MT Bold"/>
                <a:ea typeface="Arial Rounded MT Bold"/>
                <a:cs typeface="Arial Rounded MT Bold"/>
                <a:sym typeface="Arial Rounded MT Bold"/>
              </a:defRPr>
            </a:pPr>
            <a:r>
              <a:rPr dirty="0"/>
              <a:t>5 layers Si-strixel</a:t>
            </a:r>
          </a:p>
          <a:p>
            <a:pPr marL="39066" defTabSz="642915">
              <a:buClr>
                <a:srgbClr val="FFFFFF"/>
              </a:buClr>
              <a:defRPr sz="1000">
                <a:uFill>
                  <a:solidFill>
                    <a:srgbClr val="000000"/>
                  </a:solidFill>
                </a:uFill>
                <a:latin typeface="Arial Rounded MT Bold"/>
                <a:ea typeface="Arial Rounded MT Bold"/>
                <a:cs typeface="Arial Rounded MT Bold"/>
                <a:sym typeface="Arial Rounded MT Bold"/>
              </a:defRPr>
            </a:pPr>
            <a:endParaRPr dirty="0"/>
          </a:p>
          <a:p>
            <a:pPr marL="39066" defTabSz="642915">
              <a:buClr>
                <a:srgbClr val="FFFFFF"/>
              </a:buClr>
              <a:defRPr sz="1000">
                <a:uFill>
                  <a:solidFill>
                    <a:srgbClr val="000000"/>
                  </a:solidFill>
                </a:uFill>
                <a:latin typeface="Arial Rounded MT Bold"/>
                <a:ea typeface="Arial Rounded MT Bold"/>
                <a:cs typeface="Arial Rounded MT Bold"/>
                <a:sym typeface="Arial Rounded MT Bold"/>
              </a:defRPr>
            </a:pPr>
            <a:r>
              <a:rPr dirty="0"/>
              <a:t>(see Table of Detector Dimensions/</a:t>
            </a:r>
            <a:r>
              <a:rPr dirty="0" smtClean="0"/>
              <a:t>Parameters</a:t>
            </a:r>
            <a:r>
              <a:rPr lang="en-GB" dirty="0" smtClean="0"/>
              <a:t> in backup</a:t>
            </a:r>
            <a:r>
              <a:rPr dirty="0" smtClean="0"/>
              <a:t>)</a:t>
            </a:r>
            <a:endParaRPr dirty="0"/>
          </a:p>
        </p:txBody>
      </p:sp>
      <p:sp>
        <p:nvSpPr>
          <p:cNvPr id="117" name="Shape 117"/>
          <p:cNvSpPr/>
          <p:nvPr/>
        </p:nvSpPr>
        <p:spPr>
          <a:xfrm>
            <a:off x="5601036" y="6316500"/>
            <a:ext cx="3227597" cy="276999"/>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marL="55563" algn="l" defTabSz="914400">
              <a:buClr>
                <a:srgbClr val="FFFFFF"/>
              </a:buClr>
              <a:defRPr sz="1800">
                <a:uFill>
                  <a:solidFill>
                    <a:srgbClr val="000000"/>
                  </a:solidFill>
                </a:uFill>
                <a:latin typeface="Arial"/>
                <a:ea typeface="Arial"/>
                <a:cs typeface="Arial"/>
                <a:sym typeface="Arial"/>
              </a:defRPr>
            </a:lvl1pPr>
          </a:lstStyle>
          <a:p>
            <a:r>
              <a:rPr dirty="0"/>
              <a:t>Length of Inner Solenoid  ~12m</a:t>
            </a:r>
          </a:p>
        </p:txBody>
      </p:sp>
      <p:sp>
        <p:nvSpPr>
          <p:cNvPr id="118" name="Shape 118"/>
          <p:cNvSpPr/>
          <p:nvPr/>
        </p:nvSpPr>
        <p:spPr>
          <a:xfrm>
            <a:off x="404921" y="41873"/>
            <a:ext cx="8477207" cy="503019"/>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defTabSz="457184">
              <a:defRPr sz="3300" b="1">
                <a:solidFill>
                  <a:srgbClr val="D9D9D9"/>
                </a:solidFill>
                <a:latin typeface="Calibri"/>
                <a:ea typeface="Calibri"/>
                <a:cs typeface="Calibri"/>
                <a:sym typeface="Calibri"/>
              </a:defRPr>
            </a:pPr>
            <a:r>
              <a:rPr lang="en-GB" sz="2800" dirty="0" err="1" smtClean="0">
                <a:solidFill>
                  <a:srgbClr val="FF0000"/>
                </a:solidFill>
              </a:rPr>
              <a:t>LHeC</a:t>
            </a:r>
            <a:r>
              <a:rPr lang="en-GB" sz="2800" dirty="0" smtClean="0">
                <a:solidFill>
                  <a:srgbClr val="FF0000"/>
                </a:solidFill>
              </a:rPr>
              <a:t>/FCC </a:t>
            </a:r>
            <a:r>
              <a:rPr lang="en-GB" sz="2800" dirty="0" err="1" smtClean="0">
                <a:solidFill>
                  <a:srgbClr val="FF0000"/>
                </a:solidFill>
              </a:rPr>
              <a:t>ep</a:t>
            </a:r>
            <a:r>
              <a:rPr lang="en-GB" sz="2800" dirty="0" smtClean="0">
                <a:solidFill>
                  <a:srgbClr val="FF0000"/>
                </a:solidFill>
              </a:rPr>
              <a:t>/</a:t>
            </a:r>
            <a:r>
              <a:rPr lang="en-GB" sz="2800" dirty="0" err="1" smtClean="0">
                <a:solidFill>
                  <a:srgbClr val="FF0000"/>
                </a:solidFill>
              </a:rPr>
              <a:t>eA</a:t>
            </a:r>
            <a:r>
              <a:rPr lang="en-GB" sz="2800" dirty="0" smtClean="0">
                <a:solidFill>
                  <a:srgbClr val="FF0000"/>
                </a:solidFill>
              </a:rPr>
              <a:t> detector</a:t>
            </a:r>
          </a:p>
        </p:txBody>
      </p:sp>
      <p:sp>
        <p:nvSpPr>
          <p:cNvPr id="2" name="TextBox 1"/>
          <p:cNvSpPr txBox="1"/>
          <p:nvPr/>
        </p:nvSpPr>
        <p:spPr>
          <a:xfrm>
            <a:off x="2983091" y="1273451"/>
            <a:ext cx="928459" cy="400110"/>
          </a:xfrm>
          <a:prstGeom prst="rect">
            <a:avLst/>
          </a:prstGeom>
          <a:noFill/>
        </p:spPr>
        <p:txBody>
          <a:bodyPr wrap="none" rtlCol="0">
            <a:spAutoFit/>
          </a:bodyPr>
          <a:lstStyle/>
          <a:p>
            <a:r>
              <a:rPr lang="en-US" sz="2000" b="1" dirty="0" err="1" smtClean="0"/>
              <a:t>Muons</a:t>
            </a:r>
            <a:endParaRPr lang="en-US" sz="2000" b="1" dirty="0"/>
          </a:p>
        </p:txBody>
      </p:sp>
    </p:spTree>
    <p:extLst>
      <p:ext uri="{BB962C8B-B14F-4D97-AF65-F5344CB8AC3E}">
        <p14:creationId xmlns:p14="http://schemas.microsoft.com/office/powerpoint/2010/main" val="32056287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423"/>
            <a:ext cx="7772400" cy="662569"/>
          </a:xfrm>
        </p:spPr>
        <p:txBody>
          <a:bodyPr>
            <a:normAutofit/>
          </a:bodyPr>
          <a:lstStyle/>
          <a:p>
            <a:r>
              <a:rPr lang="en-US" sz="3200" dirty="0" smtClean="0">
                <a:solidFill>
                  <a:srgbClr val="000090"/>
                </a:solidFill>
              </a:rPr>
              <a:t> Particle Physics with </a:t>
            </a:r>
            <a:r>
              <a:rPr lang="en-US" sz="3200" dirty="0" err="1" smtClean="0">
                <a:solidFill>
                  <a:srgbClr val="000090"/>
                </a:solidFill>
              </a:rPr>
              <a:t>pp-ee-ep</a:t>
            </a:r>
            <a:endParaRPr lang="en-US" sz="3200" dirty="0">
              <a:solidFill>
                <a:srgbClr val="000090"/>
              </a:solidFill>
            </a:endParaRPr>
          </a:p>
        </p:txBody>
      </p:sp>
      <p:sp>
        <p:nvSpPr>
          <p:cNvPr id="3" name="TextBox 2"/>
          <p:cNvSpPr txBox="1"/>
          <p:nvPr/>
        </p:nvSpPr>
        <p:spPr>
          <a:xfrm>
            <a:off x="206727" y="809784"/>
            <a:ext cx="8702575" cy="5909311"/>
          </a:xfrm>
          <a:prstGeom prst="rect">
            <a:avLst/>
          </a:prstGeom>
          <a:noFill/>
          <a:ln>
            <a:solidFill>
              <a:srgbClr val="000090"/>
            </a:solidFill>
          </a:ln>
        </p:spPr>
        <p:txBody>
          <a:bodyPr wrap="square" rtlCol="0">
            <a:spAutoFit/>
          </a:bodyPr>
          <a:lstStyle/>
          <a:p>
            <a:r>
              <a:rPr lang="en-US" b="1" dirty="0" smtClean="0"/>
              <a:t>SM was completed with a series of </a:t>
            </a:r>
            <a:r>
              <a:rPr lang="en-US" b="1" dirty="0" err="1" smtClean="0"/>
              <a:t>pp</a:t>
            </a:r>
            <a:r>
              <a:rPr lang="en-US" b="1" dirty="0" smtClean="0"/>
              <a:t>, </a:t>
            </a:r>
            <a:r>
              <a:rPr lang="en-US" b="1" dirty="0" err="1" smtClean="0"/>
              <a:t>ee</a:t>
            </a:r>
            <a:r>
              <a:rPr lang="en-US" b="1" dirty="0" smtClean="0"/>
              <a:t> and </a:t>
            </a:r>
            <a:r>
              <a:rPr lang="en-US" b="1" dirty="0" err="1" smtClean="0"/>
              <a:t>ep</a:t>
            </a:r>
            <a:r>
              <a:rPr lang="en-US" b="1" dirty="0" smtClean="0"/>
              <a:t> machines </a:t>
            </a:r>
            <a:r>
              <a:rPr lang="en-US" dirty="0" smtClean="0"/>
              <a:t>exploring the 10 </a:t>
            </a:r>
            <a:r>
              <a:rPr lang="en-US" dirty="0" err="1" smtClean="0"/>
              <a:t>GeV</a:t>
            </a:r>
            <a:r>
              <a:rPr lang="en-US" dirty="0" smtClean="0"/>
              <a:t> scale (</a:t>
            </a:r>
            <a:r>
              <a:rPr lang="en-US" dirty="0" err="1" smtClean="0"/>
              <a:t>ISR,SppS</a:t>
            </a:r>
            <a:r>
              <a:rPr lang="en-US" dirty="0"/>
              <a:t> </a:t>
            </a:r>
            <a:r>
              <a:rPr lang="mr-IN" dirty="0" smtClean="0"/>
              <a:t>–</a:t>
            </a:r>
            <a:r>
              <a:rPr lang="en-US" dirty="0" smtClean="0"/>
              <a:t> PETRA, Tristan </a:t>
            </a:r>
            <a:r>
              <a:rPr lang="mr-IN" dirty="0" smtClean="0"/>
              <a:t>–</a:t>
            </a:r>
            <a:r>
              <a:rPr lang="en-US" dirty="0" smtClean="0"/>
              <a:t> electron, </a:t>
            </a:r>
            <a:r>
              <a:rPr lang="en-US" dirty="0" err="1" smtClean="0"/>
              <a:t>muon</a:t>
            </a:r>
            <a:r>
              <a:rPr lang="en-US" dirty="0" smtClean="0"/>
              <a:t> and neutrino experiments) and the Fermi scale (</a:t>
            </a:r>
            <a:r>
              <a:rPr lang="en-US" dirty="0" err="1" smtClean="0"/>
              <a:t>Tevatron</a:t>
            </a:r>
            <a:r>
              <a:rPr lang="en-US" dirty="0" smtClean="0"/>
              <a:t> </a:t>
            </a:r>
            <a:r>
              <a:rPr lang="mr-IN" dirty="0" smtClean="0"/>
              <a:t>–</a:t>
            </a:r>
            <a:r>
              <a:rPr lang="en-US" dirty="0" smtClean="0"/>
              <a:t> LEP, SLC </a:t>
            </a:r>
            <a:r>
              <a:rPr lang="mr-IN" dirty="0" smtClean="0"/>
              <a:t>–</a:t>
            </a:r>
            <a:r>
              <a:rPr lang="en-US" dirty="0" smtClean="0"/>
              <a:t> HERA), </a:t>
            </a:r>
            <a:r>
              <a:rPr lang="en-US" b="1" dirty="0" smtClean="0"/>
              <a:t>besides further dedicated experiments [</a:t>
            </a:r>
            <a:r>
              <a:rPr lang="en-US" b="1" dirty="0" err="1" smtClean="0"/>
              <a:t>ep</a:t>
            </a:r>
            <a:r>
              <a:rPr lang="en-US" b="1" dirty="0" smtClean="0"/>
              <a:t> SLAC78..].</a:t>
            </a:r>
          </a:p>
          <a:p>
            <a:endParaRPr lang="en-US" dirty="0"/>
          </a:p>
          <a:p>
            <a:r>
              <a:rPr lang="en-US" dirty="0" smtClean="0"/>
              <a:t>All three types of colliding experiments were instrumental in the SM establishment:</a:t>
            </a:r>
          </a:p>
          <a:p>
            <a:r>
              <a:rPr lang="en-US" dirty="0" smtClean="0"/>
              <a:t>For example: LEP predicted the top mass and </a:t>
            </a:r>
            <a:r>
              <a:rPr lang="en-US" dirty="0" err="1" smtClean="0"/>
              <a:t>Tevatron</a:t>
            </a:r>
            <a:r>
              <a:rPr lang="en-US" dirty="0" smtClean="0"/>
              <a:t> found the top quark; </a:t>
            </a:r>
          </a:p>
          <a:p>
            <a:r>
              <a:rPr lang="en-US" dirty="0" smtClean="0"/>
              <a:t>HERA measured the gluon distribution and LHC discovered </a:t>
            </a:r>
            <a:r>
              <a:rPr lang="en-US" dirty="0" err="1" smtClean="0"/>
              <a:t>gg</a:t>
            </a:r>
            <a:r>
              <a:rPr lang="en-US" dirty="0" err="1" smtClean="0">
                <a:sym typeface="Wingdings"/>
              </a:rPr>
              <a:t></a:t>
            </a:r>
            <a:r>
              <a:rPr lang="en-US" b="1" dirty="0" err="1" smtClean="0">
                <a:sym typeface="Wingdings"/>
              </a:rPr>
              <a:t>Higgs</a:t>
            </a:r>
            <a:r>
              <a:rPr lang="en-US" dirty="0" smtClean="0">
                <a:sym typeface="Wingdings"/>
              </a:rPr>
              <a:t> 4l, </a:t>
            </a:r>
            <a:r>
              <a:rPr lang="en-US" dirty="0" err="1" smtClean="0">
                <a:sym typeface="Wingdings"/>
              </a:rPr>
              <a:t>yy</a:t>
            </a:r>
            <a:r>
              <a:rPr lang="en-US" dirty="0" smtClean="0">
                <a:sym typeface="Wingdings"/>
              </a:rPr>
              <a:t>. </a:t>
            </a:r>
          </a:p>
          <a:p>
            <a:r>
              <a:rPr lang="en-US" dirty="0" err="1" smtClean="0">
                <a:sym typeface="Wingdings"/>
              </a:rPr>
              <a:t>Tevatron</a:t>
            </a:r>
            <a:r>
              <a:rPr lang="en-US" dirty="0" smtClean="0">
                <a:sym typeface="Wingdings"/>
              </a:rPr>
              <a:t> saw excess in high </a:t>
            </a:r>
            <a:r>
              <a:rPr lang="en-US" dirty="0" err="1" smtClean="0">
                <a:sym typeface="Wingdings"/>
              </a:rPr>
              <a:t>pt</a:t>
            </a:r>
            <a:r>
              <a:rPr lang="en-US" dirty="0" smtClean="0">
                <a:sym typeface="Wingdings"/>
              </a:rPr>
              <a:t> jets, yet attributed to PDFs with DIS </a:t>
            </a:r>
            <a:r>
              <a:rPr lang="en-US" dirty="0" err="1" smtClean="0">
                <a:sym typeface="Wingdings"/>
              </a:rPr>
              <a:t>etc</a:t>
            </a:r>
            <a:endParaRPr lang="en-US" dirty="0" smtClean="0">
              <a:sym typeface="Wingdings"/>
            </a:endParaRPr>
          </a:p>
          <a:p>
            <a:endParaRPr lang="en-US" dirty="0" smtClean="0">
              <a:sym typeface="Wingdings"/>
            </a:endParaRPr>
          </a:p>
          <a:p>
            <a:r>
              <a:rPr lang="en-US" dirty="0" smtClean="0">
                <a:sym typeface="Wingdings"/>
              </a:rPr>
              <a:t>For the first time since decades we have NO definite guidance, no SM particle to find. Note, however, that the </a:t>
            </a:r>
            <a:r>
              <a:rPr lang="en-US" dirty="0" err="1" smtClean="0">
                <a:sym typeface="Wingdings"/>
              </a:rPr>
              <a:t>Tevatron</a:t>
            </a:r>
            <a:r>
              <a:rPr lang="en-US" dirty="0" smtClean="0">
                <a:sym typeface="Wingdings"/>
              </a:rPr>
              <a:t>, LEP and HERA proposals largely  </a:t>
            </a:r>
            <a:r>
              <a:rPr lang="en-US" dirty="0" err="1" smtClean="0">
                <a:sym typeface="Wingdings"/>
              </a:rPr>
              <a:t>emphasised</a:t>
            </a:r>
            <a:r>
              <a:rPr lang="en-US" dirty="0" smtClean="0">
                <a:sym typeface="Wingdings"/>
              </a:rPr>
              <a:t> NOT the SM but the BSM (SUSY, LQ) physics.  Rarely the SM was a funding argument before either</a:t>
            </a:r>
          </a:p>
          <a:p>
            <a:r>
              <a:rPr lang="en-US" dirty="0">
                <a:sym typeface="Wingdings"/>
              </a:rPr>
              <a:t>a</a:t>
            </a:r>
            <a:r>
              <a:rPr lang="en-US" dirty="0" smtClean="0">
                <a:sym typeface="Wingdings"/>
              </a:rPr>
              <a:t>nd the theory was no less speculative . Theory  only guides:  e.g. Weinberg 1980 SU(5): </a:t>
            </a:r>
          </a:p>
          <a:p>
            <a:r>
              <a:rPr lang="en-US" dirty="0" smtClean="0">
                <a:sym typeface="Wingdings"/>
              </a:rPr>
              <a:t>end of colliders, go underground to see proton decay </a:t>
            </a:r>
            <a:r>
              <a:rPr lang="mr-IN" dirty="0" smtClean="0">
                <a:sym typeface="Wingdings"/>
              </a:rPr>
              <a:t>…</a:t>
            </a:r>
            <a:r>
              <a:rPr lang="en-GB" dirty="0" smtClean="0">
                <a:sym typeface="Wingdings"/>
              </a:rPr>
              <a:t> to find neutrino oscillations ..</a:t>
            </a:r>
            <a:endParaRPr lang="en-US" dirty="0" smtClean="0">
              <a:sym typeface="Wingdings"/>
            </a:endParaRPr>
          </a:p>
          <a:p>
            <a:endParaRPr lang="en-US" dirty="0" smtClean="0">
              <a:sym typeface="Wingdings"/>
            </a:endParaRPr>
          </a:p>
          <a:p>
            <a:r>
              <a:rPr lang="en-US" dirty="0" smtClean="0">
                <a:sym typeface="Wingdings"/>
              </a:rPr>
              <a:t>The LHC stands alone, it has no </a:t>
            </a:r>
            <a:r>
              <a:rPr lang="en-US" dirty="0" err="1" smtClean="0">
                <a:sym typeface="Wingdings"/>
              </a:rPr>
              <a:t>ep</a:t>
            </a:r>
            <a:r>
              <a:rPr lang="en-US" dirty="0" smtClean="0">
                <a:sym typeface="Wingdings"/>
              </a:rPr>
              <a:t> partner to explore the 1 </a:t>
            </a:r>
            <a:r>
              <a:rPr lang="en-US" dirty="0" err="1" smtClean="0">
                <a:sym typeface="Wingdings"/>
              </a:rPr>
              <a:t>TeV</a:t>
            </a:r>
            <a:r>
              <a:rPr lang="en-US" dirty="0" smtClean="0">
                <a:sym typeface="Wingdings"/>
              </a:rPr>
              <a:t> scale and it has no </a:t>
            </a:r>
            <a:r>
              <a:rPr lang="en-US" dirty="0" err="1" smtClean="0">
                <a:sym typeface="Wingdings"/>
              </a:rPr>
              <a:t>ee</a:t>
            </a:r>
            <a:r>
              <a:rPr lang="en-US" dirty="0" smtClean="0">
                <a:sym typeface="Wingdings"/>
              </a:rPr>
              <a:t> partner to study the Higgs boson. Can we build in time a 1 </a:t>
            </a:r>
            <a:r>
              <a:rPr lang="en-US" dirty="0" err="1" smtClean="0">
                <a:sym typeface="Wingdings"/>
              </a:rPr>
              <a:t>TeV</a:t>
            </a:r>
            <a:r>
              <a:rPr lang="en-US" dirty="0">
                <a:sym typeface="Wingdings"/>
              </a:rPr>
              <a:t> </a:t>
            </a:r>
            <a:r>
              <a:rPr lang="en-US" dirty="0" err="1" smtClean="0">
                <a:sym typeface="Wingdings"/>
              </a:rPr>
              <a:t>ep</a:t>
            </a:r>
            <a:r>
              <a:rPr lang="en-US" dirty="0" smtClean="0">
                <a:sym typeface="Wingdings"/>
              </a:rPr>
              <a:t> collider (yes we could) and can we build a higher (than LEP) energy </a:t>
            </a:r>
            <a:r>
              <a:rPr lang="en-US" dirty="0" err="1" smtClean="0">
                <a:sym typeface="Wingdings"/>
              </a:rPr>
              <a:t>ee</a:t>
            </a:r>
            <a:r>
              <a:rPr lang="en-US" dirty="0" smtClean="0">
                <a:sym typeface="Wingdings"/>
              </a:rPr>
              <a:t> collider </a:t>
            </a:r>
            <a:r>
              <a:rPr lang="en-GB" dirty="0" smtClean="0">
                <a:sym typeface="Wingdings"/>
              </a:rPr>
              <a:t>(for others to discuss)</a:t>
            </a:r>
            <a:endParaRPr lang="en-US" dirty="0" smtClean="0">
              <a:sym typeface="Wingdings"/>
            </a:endParaRPr>
          </a:p>
          <a:p>
            <a:endParaRPr lang="en-US" dirty="0">
              <a:sym typeface="Wingdings"/>
            </a:endParaRPr>
          </a:p>
          <a:p>
            <a:r>
              <a:rPr lang="en-US" b="1" dirty="0" smtClean="0">
                <a:sym typeface="Wingdings"/>
              </a:rPr>
              <a:t>The FCC study has </a:t>
            </a:r>
            <a:r>
              <a:rPr lang="en-US" b="1" dirty="0" err="1" smtClean="0">
                <a:sym typeface="Wingdings"/>
              </a:rPr>
              <a:t>hh</a:t>
            </a:r>
            <a:r>
              <a:rPr lang="en-US" b="1" dirty="0" smtClean="0">
                <a:sym typeface="Wingdings"/>
              </a:rPr>
              <a:t>, </a:t>
            </a:r>
            <a:r>
              <a:rPr lang="en-US" b="1" dirty="0" err="1" smtClean="0">
                <a:sym typeface="Wingdings"/>
              </a:rPr>
              <a:t>ee</a:t>
            </a:r>
            <a:r>
              <a:rPr lang="en-US" b="1" dirty="0" smtClean="0">
                <a:sym typeface="Wingdings"/>
              </a:rPr>
              <a:t> and eh: yet 5?: time, cost, technology, theory, detectors</a:t>
            </a:r>
          </a:p>
          <a:p>
            <a:r>
              <a:rPr lang="en-US" dirty="0">
                <a:sym typeface="Wingdings"/>
              </a:rPr>
              <a:t>+</a:t>
            </a:r>
            <a:r>
              <a:rPr lang="en-US" dirty="0" smtClean="0">
                <a:sym typeface="Wingdings"/>
              </a:rPr>
              <a:t> the public acceptance of such a major step into the unknown and below Lac Leman</a:t>
            </a:r>
            <a:endParaRPr lang="en-US" dirty="0">
              <a:sym typeface="Wingdings"/>
            </a:endParaRPr>
          </a:p>
        </p:txBody>
      </p:sp>
      <p:sp>
        <p:nvSpPr>
          <p:cNvPr id="4" name="Rectangle 3"/>
          <p:cNvSpPr/>
          <p:nvPr/>
        </p:nvSpPr>
        <p:spPr>
          <a:xfrm>
            <a:off x="206727" y="3322853"/>
            <a:ext cx="8702575" cy="1417751"/>
          </a:xfrm>
          <a:prstGeom prst="rect">
            <a:avLst/>
          </a:prstGeom>
          <a:solidFill>
            <a:schemeClr val="tx1">
              <a:lumMod val="65000"/>
              <a:lumOff val="35000"/>
              <a:alpha val="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7781568" y="3778275"/>
            <a:ext cx="2505814" cy="276999"/>
          </a:xfrm>
          <a:prstGeom prst="rect">
            <a:avLst/>
          </a:prstGeom>
          <a:noFill/>
        </p:spPr>
        <p:txBody>
          <a:bodyPr wrap="none" rtlCol="0">
            <a:spAutoFit/>
          </a:bodyPr>
          <a:lstStyle/>
          <a:p>
            <a:r>
              <a:rPr lang="en-US" sz="1200" dirty="0" smtClean="0"/>
              <a:t>MK, presented to UK PPAP, July 2017</a:t>
            </a:r>
            <a:endParaRPr lang="en-US" sz="1200" dirty="0"/>
          </a:p>
        </p:txBody>
      </p:sp>
    </p:spTree>
    <p:extLst>
      <p:ext uri="{BB962C8B-B14F-4D97-AF65-F5344CB8AC3E}">
        <p14:creationId xmlns:p14="http://schemas.microsoft.com/office/powerpoint/2010/main" val="209281427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FCC-eh</a:t>
            </a:r>
            <a:endParaRPr lang="en-US" sz="3200" dirty="0"/>
          </a:p>
        </p:txBody>
      </p:sp>
      <p:pic>
        <p:nvPicPr>
          <p:cNvPr id="3" name="Picture 2"/>
          <p:cNvPicPr>
            <a:picLocks noChangeAspect="1"/>
          </p:cNvPicPr>
          <p:nvPr/>
        </p:nvPicPr>
        <p:blipFill>
          <a:blip r:embed="rId2"/>
          <a:stretch>
            <a:fillRect/>
          </a:stretch>
        </p:blipFill>
        <p:spPr>
          <a:xfrm>
            <a:off x="123480" y="216595"/>
            <a:ext cx="8837510" cy="6228826"/>
          </a:xfrm>
          <a:prstGeom prst="rect">
            <a:avLst/>
          </a:prstGeom>
          <a:ln>
            <a:solidFill>
              <a:schemeClr val="accent2">
                <a:lumMod val="75000"/>
              </a:schemeClr>
            </a:solidFill>
          </a:ln>
        </p:spPr>
      </p:pic>
      <p:sp>
        <p:nvSpPr>
          <p:cNvPr id="4" name="TextBox 3"/>
          <p:cNvSpPr txBox="1"/>
          <p:nvPr/>
        </p:nvSpPr>
        <p:spPr>
          <a:xfrm>
            <a:off x="457200" y="6498344"/>
            <a:ext cx="2794605" cy="307777"/>
          </a:xfrm>
          <a:prstGeom prst="rect">
            <a:avLst/>
          </a:prstGeom>
          <a:noFill/>
        </p:spPr>
        <p:txBody>
          <a:bodyPr wrap="none" rtlCol="0">
            <a:spAutoFit/>
          </a:bodyPr>
          <a:lstStyle/>
          <a:p>
            <a:r>
              <a:rPr lang="en-US" sz="1400" dirty="0" err="1" smtClean="0"/>
              <a:t>Jie</a:t>
            </a:r>
            <a:r>
              <a:rPr lang="en-US" sz="1400" dirty="0" smtClean="0"/>
              <a:t> </a:t>
            </a:r>
            <a:r>
              <a:rPr lang="en-US" sz="1400" dirty="0" err="1" smtClean="0"/>
              <a:t>Gao</a:t>
            </a:r>
            <a:r>
              <a:rPr lang="en-US" sz="1400" dirty="0" smtClean="0"/>
              <a:t>, HKUST Conference, 22.1.18</a:t>
            </a:r>
            <a:endParaRPr lang="en-US" sz="1400" dirty="0"/>
          </a:p>
        </p:txBody>
      </p:sp>
    </p:spTree>
    <p:extLst>
      <p:ext uri="{BB962C8B-B14F-4D97-AF65-F5344CB8AC3E}">
        <p14:creationId xmlns:p14="http://schemas.microsoft.com/office/powerpoint/2010/main" val="31797271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FCC-eh</a:t>
            </a:r>
            <a:endParaRPr lang="en-US" sz="3200" dirty="0"/>
          </a:p>
        </p:txBody>
      </p:sp>
      <p:pic>
        <p:nvPicPr>
          <p:cNvPr id="4" name="Picture 3"/>
          <p:cNvPicPr>
            <a:picLocks noChangeAspect="1"/>
          </p:cNvPicPr>
          <p:nvPr/>
        </p:nvPicPr>
        <p:blipFill>
          <a:blip r:embed="rId2"/>
          <a:stretch>
            <a:fillRect/>
          </a:stretch>
        </p:blipFill>
        <p:spPr>
          <a:xfrm>
            <a:off x="846708" y="168792"/>
            <a:ext cx="7724114" cy="6329552"/>
          </a:xfrm>
          <a:prstGeom prst="rect">
            <a:avLst/>
          </a:prstGeom>
          <a:ln>
            <a:solidFill>
              <a:schemeClr val="accent2">
                <a:lumMod val="75000"/>
              </a:schemeClr>
            </a:solidFill>
          </a:ln>
        </p:spPr>
      </p:pic>
      <p:sp>
        <p:nvSpPr>
          <p:cNvPr id="5" name="TextBox 4"/>
          <p:cNvSpPr txBox="1"/>
          <p:nvPr/>
        </p:nvSpPr>
        <p:spPr>
          <a:xfrm>
            <a:off x="457200" y="6498344"/>
            <a:ext cx="2794605" cy="307777"/>
          </a:xfrm>
          <a:prstGeom prst="rect">
            <a:avLst/>
          </a:prstGeom>
          <a:noFill/>
        </p:spPr>
        <p:txBody>
          <a:bodyPr wrap="none" rtlCol="0">
            <a:spAutoFit/>
          </a:bodyPr>
          <a:lstStyle/>
          <a:p>
            <a:r>
              <a:rPr lang="en-US" sz="1400" dirty="0" err="1" smtClean="0"/>
              <a:t>Jie</a:t>
            </a:r>
            <a:r>
              <a:rPr lang="en-US" sz="1400" dirty="0" smtClean="0"/>
              <a:t> </a:t>
            </a:r>
            <a:r>
              <a:rPr lang="en-US" sz="1400" dirty="0" err="1" smtClean="0"/>
              <a:t>Gao</a:t>
            </a:r>
            <a:r>
              <a:rPr lang="en-US" sz="1400" dirty="0" smtClean="0"/>
              <a:t>, HKUST Conference, 22.1.18</a:t>
            </a:r>
            <a:endParaRPr lang="en-US" sz="1400" dirty="0"/>
          </a:p>
        </p:txBody>
      </p:sp>
    </p:spTree>
    <p:extLst>
      <p:ext uri="{BB962C8B-B14F-4D97-AF65-F5344CB8AC3E}">
        <p14:creationId xmlns:p14="http://schemas.microsoft.com/office/powerpoint/2010/main" val="200554346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3869"/>
            <a:ext cx="7772400" cy="1002855"/>
          </a:xfrm>
        </p:spPr>
        <p:txBody>
          <a:bodyPr>
            <a:normAutofit/>
          </a:bodyPr>
          <a:lstStyle/>
          <a:p>
            <a:r>
              <a:rPr lang="en-GB" sz="3200" dirty="0" smtClean="0">
                <a:solidFill>
                  <a:srgbClr val="000090"/>
                </a:solidFill>
              </a:rPr>
              <a:t>Luminosity for </a:t>
            </a:r>
            <a:r>
              <a:rPr lang="en-GB" sz="3200" dirty="0" err="1" smtClean="0">
                <a:solidFill>
                  <a:srgbClr val="000090"/>
                </a:solidFill>
              </a:rPr>
              <a:t>LHeC</a:t>
            </a:r>
            <a:r>
              <a:rPr lang="en-GB" sz="3200" dirty="0" smtClean="0">
                <a:solidFill>
                  <a:srgbClr val="000090"/>
                </a:solidFill>
              </a:rPr>
              <a:t>, HE-</a:t>
            </a:r>
            <a:r>
              <a:rPr lang="en-GB" sz="3200" dirty="0" err="1" smtClean="0">
                <a:solidFill>
                  <a:srgbClr val="000090"/>
                </a:solidFill>
              </a:rPr>
              <a:t>LHeC</a:t>
            </a:r>
            <a:r>
              <a:rPr lang="en-GB" sz="3200" dirty="0" smtClean="0">
                <a:solidFill>
                  <a:srgbClr val="000090"/>
                </a:solidFill>
              </a:rPr>
              <a:t> and FCC-</a:t>
            </a:r>
            <a:r>
              <a:rPr lang="en-GB" sz="3200" dirty="0" err="1" smtClean="0">
                <a:solidFill>
                  <a:srgbClr val="000090"/>
                </a:solidFill>
              </a:rPr>
              <a:t>ep</a:t>
            </a:r>
            <a:endParaRPr lang="en-US" sz="3200" dirty="0">
              <a:solidFill>
                <a:srgbClr val="000090"/>
              </a:solidFill>
            </a:endParaRPr>
          </a:p>
        </p:txBody>
      </p:sp>
      <p:pic>
        <p:nvPicPr>
          <p:cNvPr id="4" name="Picture 3"/>
          <p:cNvPicPr>
            <a:picLocks noChangeAspect="1"/>
          </p:cNvPicPr>
          <p:nvPr/>
        </p:nvPicPr>
        <p:blipFill>
          <a:blip r:embed="rId2"/>
          <a:stretch>
            <a:fillRect/>
          </a:stretch>
        </p:blipFill>
        <p:spPr>
          <a:xfrm>
            <a:off x="-18408" y="1270000"/>
            <a:ext cx="9144000" cy="4299438"/>
          </a:xfrm>
          <a:prstGeom prst="rect">
            <a:avLst/>
          </a:prstGeom>
        </p:spPr>
      </p:pic>
      <p:sp>
        <p:nvSpPr>
          <p:cNvPr id="6" name="Rectangle 5"/>
          <p:cNvSpPr/>
          <p:nvPr/>
        </p:nvSpPr>
        <p:spPr>
          <a:xfrm>
            <a:off x="147262" y="5153277"/>
            <a:ext cx="8798856" cy="360945"/>
          </a:xfrm>
          <a:prstGeom prst="rect">
            <a:avLst/>
          </a:prstGeom>
          <a:no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65670" y="1679978"/>
            <a:ext cx="8798856" cy="565378"/>
          </a:xfrm>
          <a:prstGeom prst="rect">
            <a:avLst/>
          </a:prstGeom>
          <a:no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123525" y="6021885"/>
            <a:ext cx="2695995" cy="707886"/>
          </a:xfrm>
          <a:prstGeom prst="rect">
            <a:avLst/>
          </a:prstGeom>
          <a:solidFill>
            <a:schemeClr val="bg1">
              <a:lumMod val="85000"/>
            </a:schemeClr>
          </a:solidFill>
        </p:spPr>
        <p:txBody>
          <a:bodyPr wrap="none" rtlCol="0">
            <a:spAutoFit/>
          </a:bodyPr>
          <a:lstStyle/>
          <a:p>
            <a:r>
              <a:rPr lang="en-US" sz="2000" dirty="0" smtClean="0">
                <a:solidFill>
                  <a:srgbClr val="000090"/>
                </a:solidFill>
              </a:rPr>
              <a:t>Contains  update on </a:t>
            </a:r>
            <a:r>
              <a:rPr lang="en-US" sz="2000" dirty="0" err="1" smtClean="0">
                <a:solidFill>
                  <a:srgbClr val="000090"/>
                </a:solidFill>
              </a:rPr>
              <a:t>eA</a:t>
            </a:r>
            <a:r>
              <a:rPr lang="en-US" sz="2000" dirty="0" smtClean="0">
                <a:solidFill>
                  <a:srgbClr val="000090"/>
                </a:solidFill>
              </a:rPr>
              <a:t>:</a:t>
            </a:r>
          </a:p>
          <a:p>
            <a:r>
              <a:rPr lang="en-US" sz="2000" dirty="0" smtClean="0">
                <a:solidFill>
                  <a:srgbClr val="000090"/>
                </a:solidFill>
              </a:rPr>
              <a:t>6 10</a:t>
            </a:r>
            <a:r>
              <a:rPr lang="en-US" sz="2000" baseline="30000" dirty="0" smtClean="0">
                <a:solidFill>
                  <a:srgbClr val="000090"/>
                </a:solidFill>
              </a:rPr>
              <a:t>32</a:t>
            </a:r>
            <a:r>
              <a:rPr lang="en-US" sz="2000" dirty="0" smtClean="0">
                <a:solidFill>
                  <a:srgbClr val="000090"/>
                </a:solidFill>
              </a:rPr>
              <a:t> in e-</a:t>
            </a:r>
            <a:r>
              <a:rPr lang="en-US" sz="2000" dirty="0" err="1" smtClean="0">
                <a:solidFill>
                  <a:srgbClr val="000090"/>
                </a:solidFill>
              </a:rPr>
              <a:t>Pb</a:t>
            </a:r>
            <a:r>
              <a:rPr lang="en-US" sz="2000" dirty="0" smtClean="0">
                <a:solidFill>
                  <a:srgbClr val="000090"/>
                </a:solidFill>
              </a:rPr>
              <a:t> for </a:t>
            </a:r>
            <a:r>
              <a:rPr lang="en-US" sz="2000" dirty="0" err="1" smtClean="0">
                <a:solidFill>
                  <a:srgbClr val="000090"/>
                </a:solidFill>
              </a:rPr>
              <a:t>LHeC</a:t>
            </a:r>
            <a:r>
              <a:rPr lang="en-US" sz="2000" dirty="0">
                <a:solidFill>
                  <a:srgbClr val="000090"/>
                </a:solidFill>
              </a:rPr>
              <a:t>.</a:t>
            </a:r>
            <a:endParaRPr lang="en-US" sz="2000" dirty="0" smtClean="0">
              <a:solidFill>
                <a:srgbClr val="000090"/>
              </a:solidFill>
            </a:endParaRPr>
          </a:p>
        </p:txBody>
      </p:sp>
      <p:pic>
        <p:nvPicPr>
          <p:cNvPr id="10" name="Picture 9"/>
          <p:cNvPicPr>
            <a:picLocks noChangeAspect="1"/>
          </p:cNvPicPr>
          <p:nvPr/>
        </p:nvPicPr>
        <p:blipFill>
          <a:blip r:embed="rId3"/>
          <a:stretch>
            <a:fillRect/>
          </a:stretch>
        </p:blipFill>
        <p:spPr>
          <a:xfrm>
            <a:off x="447905" y="6375828"/>
            <a:ext cx="4562362" cy="451604"/>
          </a:xfrm>
          <a:prstGeom prst="rect">
            <a:avLst/>
          </a:prstGeom>
        </p:spPr>
      </p:pic>
      <p:pic>
        <p:nvPicPr>
          <p:cNvPr id="11" name="Picture 10"/>
          <p:cNvPicPr>
            <a:picLocks noChangeAspect="1"/>
          </p:cNvPicPr>
          <p:nvPr/>
        </p:nvPicPr>
        <p:blipFill>
          <a:blip r:embed="rId4"/>
          <a:stretch>
            <a:fillRect/>
          </a:stretch>
        </p:blipFill>
        <p:spPr>
          <a:xfrm>
            <a:off x="0" y="5753220"/>
            <a:ext cx="5259644" cy="622608"/>
          </a:xfrm>
          <a:prstGeom prst="rect">
            <a:avLst/>
          </a:prstGeom>
        </p:spPr>
      </p:pic>
      <p:sp>
        <p:nvSpPr>
          <p:cNvPr id="3" name="Rectangle 2"/>
          <p:cNvSpPr/>
          <p:nvPr/>
        </p:nvSpPr>
        <p:spPr>
          <a:xfrm>
            <a:off x="7902603" y="1270000"/>
            <a:ext cx="1061923" cy="4299438"/>
          </a:xfrm>
          <a:prstGeom prst="rect">
            <a:avLst/>
          </a:prstGeom>
          <a:no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20238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0159"/>
            <a:ext cx="7772400" cy="849842"/>
          </a:xfrm>
        </p:spPr>
        <p:txBody>
          <a:bodyPr/>
          <a:lstStyle/>
          <a:p>
            <a:r>
              <a:rPr lang="en-US" dirty="0" smtClean="0"/>
              <a:t>title</a:t>
            </a:r>
            <a:endParaRPr lang="en-US" dirty="0"/>
          </a:p>
        </p:txBody>
      </p:sp>
      <p:pic>
        <p:nvPicPr>
          <p:cNvPr id="3" name="Picture 2"/>
          <p:cNvPicPr>
            <a:picLocks noChangeAspect="1"/>
          </p:cNvPicPr>
          <p:nvPr/>
        </p:nvPicPr>
        <p:blipFill>
          <a:blip r:embed="rId2"/>
          <a:stretch>
            <a:fillRect/>
          </a:stretch>
        </p:blipFill>
        <p:spPr>
          <a:xfrm>
            <a:off x="177196" y="139408"/>
            <a:ext cx="8833909" cy="6520994"/>
          </a:xfrm>
          <a:prstGeom prst="rect">
            <a:avLst/>
          </a:prstGeom>
          <a:ln>
            <a:solidFill>
              <a:srgbClr val="AA1B53"/>
            </a:solidFill>
          </a:ln>
        </p:spPr>
      </p:pic>
    </p:spTree>
    <p:extLst>
      <p:ext uri="{BB962C8B-B14F-4D97-AF65-F5344CB8AC3E}">
        <p14:creationId xmlns:p14="http://schemas.microsoft.com/office/powerpoint/2010/main" val="406264184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303"/>
            <a:ext cx="8229600" cy="554496"/>
          </a:xfrm>
        </p:spPr>
        <p:txBody>
          <a:bodyPr>
            <a:normAutofit fontScale="90000"/>
          </a:bodyPr>
          <a:lstStyle/>
          <a:p>
            <a:r>
              <a:rPr lang="en-US" sz="3200" dirty="0" smtClean="0">
                <a:solidFill>
                  <a:srgbClr val="000090"/>
                </a:solidFill>
              </a:rPr>
              <a:t>Final Remarks</a:t>
            </a:r>
            <a:endParaRPr lang="en-US" sz="3200" dirty="0">
              <a:solidFill>
                <a:srgbClr val="000090"/>
              </a:solidFill>
            </a:endParaRPr>
          </a:p>
        </p:txBody>
      </p:sp>
      <p:sp>
        <p:nvSpPr>
          <p:cNvPr id="3" name="TextBox 2"/>
          <p:cNvSpPr txBox="1"/>
          <p:nvPr/>
        </p:nvSpPr>
        <p:spPr>
          <a:xfrm>
            <a:off x="123480" y="617440"/>
            <a:ext cx="8960988" cy="5909311"/>
          </a:xfrm>
          <a:prstGeom prst="rect">
            <a:avLst/>
          </a:prstGeom>
          <a:noFill/>
          <a:ln>
            <a:solidFill>
              <a:srgbClr val="E6B26C"/>
            </a:solidFill>
          </a:ln>
        </p:spPr>
        <p:txBody>
          <a:bodyPr wrap="square" rtlCol="0">
            <a:spAutoFit/>
          </a:bodyPr>
          <a:lstStyle/>
          <a:p>
            <a:r>
              <a:rPr lang="en-US" b="1" dirty="0" err="1" smtClean="0">
                <a:solidFill>
                  <a:srgbClr val="000090"/>
                </a:solidFill>
              </a:rPr>
              <a:t>ep</a:t>
            </a:r>
            <a:r>
              <a:rPr lang="en-US" b="1" dirty="0" smtClean="0">
                <a:solidFill>
                  <a:srgbClr val="000090"/>
                </a:solidFill>
              </a:rPr>
              <a:t> physics at the energy frontier has 4  big themes</a:t>
            </a:r>
            <a:r>
              <a:rPr lang="en-US" dirty="0" smtClean="0"/>
              <a:t>:</a:t>
            </a:r>
          </a:p>
          <a:p>
            <a:pPr marL="285750" indent="-285750">
              <a:buFontTx/>
              <a:buChar char="-"/>
            </a:pPr>
            <a:r>
              <a:rPr lang="en-US" dirty="0" smtClean="0"/>
              <a:t>Cleanest high resolution microscope on the substructure of and </a:t>
            </a:r>
            <a:r>
              <a:rPr lang="en-US" dirty="0" err="1" smtClean="0"/>
              <a:t>dynamcis</a:t>
            </a:r>
            <a:r>
              <a:rPr lang="en-US" dirty="0" smtClean="0"/>
              <a:t> inside matter</a:t>
            </a:r>
          </a:p>
          <a:p>
            <a:pPr marL="285750" indent="-285750">
              <a:buFontTx/>
              <a:buChar char="-"/>
            </a:pPr>
            <a:r>
              <a:rPr lang="en-US" dirty="0" smtClean="0"/>
              <a:t>Empowering the search and precision measurement potential of the LHC/FCC</a:t>
            </a:r>
          </a:p>
          <a:p>
            <a:pPr marL="285750" indent="-285750">
              <a:buFontTx/>
              <a:buChar char="-"/>
            </a:pPr>
            <a:r>
              <a:rPr lang="en-US" dirty="0" smtClean="0"/>
              <a:t>Transformation of LHC (HE LHC+ FCC-</a:t>
            </a:r>
            <a:r>
              <a:rPr lang="en-US" dirty="0" err="1" smtClean="0"/>
              <a:t>hh</a:t>
            </a:r>
            <a:r>
              <a:rPr lang="en-US" dirty="0" smtClean="0"/>
              <a:t>) into high precision Higgs facility/</a:t>
            </a:r>
            <a:r>
              <a:rPr lang="en-US" dirty="0" err="1" smtClean="0"/>
              <a:t>ies</a:t>
            </a:r>
            <a:endParaRPr lang="en-US" dirty="0" smtClean="0"/>
          </a:p>
          <a:p>
            <a:pPr marL="285750" indent="-285750">
              <a:buFontTx/>
              <a:buChar char="-"/>
            </a:pPr>
            <a:r>
              <a:rPr lang="en-US" dirty="0" smtClean="0"/>
              <a:t>Discovery beyond the SM, through high precision and direct discovery, also QCD</a:t>
            </a:r>
          </a:p>
          <a:p>
            <a:r>
              <a:rPr lang="en-US" b="1" dirty="0" err="1" smtClean="0">
                <a:solidFill>
                  <a:srgbClr val="000090"/>
                </a:solidFill>
              </a:rPr>
              <a:t>eA</a:t>
            </a:r>
            <a:r>
              <a:rPr lang="en-US" b="1" dirty="0" smtClean="0">
                <a:solidFill>
                  <a:srgbClr val="000090"/>
                </a:solidFill>
              </a:rPr>
              <a:t> at the energy frontier is a unique NP facility </a:t>
            </a:r>
            <a:r>
              <a:rPr lang="en-US" dirty="0" smtClean="0"/>
              <a:t>to establish QCD of QGP + nuclear structure</a:t>
            </a:r>
          </a:p>
          <a:p>
            <a:endParaRPr lang="en-US" dirty="0"/>
          </a:p>
          <a:p>
            <a:r>
              <a:rPr lang="en-US" b="1" dirty="0">
                <a:solidFill>
                  <a:srgbClr val="000090"/>
                </a:solidFill>
              </a:rPr>
              <a:t>e</a:t>
            </a:r>
            <a:r>
              <a:rPr lang="en-US" b="1" dirty="0" smtClean="0">
                <a:solidFill>
                  <a:srgbClr val="000090"/>
                </a:solidFill>
              </a:rPr>
              <a:t>h and </a:t>
            </a:r>
            <a:r>
              <a:rPr lang="en-US" b="1" dirty="0" err="1" smtClean="0">
                <a:solidFill>
                  <a:srgbClr val="000090"/>
                </a:solidFill>
              </a:rPr>
              <a:t>hh</a:t>
            </a:r>
            <a:r>
              <a:rPr lang="en-US" b="1" dirty="0" smtClean="0">
                <a:solidFill>
                  <a:srgbClr val="000090"/>
                </a:solidFill>
              </a:rPr>
              <a:t> belong and can operate together.</a:t>
            </a:r>
          </a:p>
          <a:p>
            <a:endParaRPr lang="en-US" dirty="0"/>
          </a:p>
          <a:p>
            <a:r>
              <a:rPr lang="en-US" b="1" dirty="0" smtClean="0">
                <a:solidFill>
                  <a:srgbClr val="000090"/>
                </a:solidFill>
              </a:rPr>
              <a:t>Luminosities beyond 10</a:t>
            </a:r>
            <a:r>
              <a:rPr lang="en-US" b="1" baseline="30000" dirty="0" smtClean="0">
                <a:solidFill>
                  <a:srgbClr val="000090"/>
                </a:solidFill>
              </a:rPr>
              <a:t>34</a:t>
            </a:r>
            <a:r>
              <a:rPr lang="en-US" b="1" dirty="0" smtClean="0">
                <a:solidFill>
                  <a:srgbClr val="000090"/>
                </a:solidFill>
              </a:rPr>
              <a:t> are crucial to achieve </a:t>
            </a:r>
            <a:r>
              <a:rPr lang="en-US" dirty="0" smtClean="0"/>
              <a:t>(1000 x HERA), ERL is </a:t>
            </a:r>
            <a:r>
              <a:rPr lang="en-US" b="1" dirty="0" smtClean="0">
                <a:solidFill>
                  <a:srgbClr val="000090"/>
                </a:solidFill>
              </a:rPr>
              <a:t>a green technology </a:t>
            </a:r>
          </a:p>
          <a:p>
            <a:endParaRPr lang="en-US" dirty="0"/>
          </a:p>
          <a:p>
            <a:r>
              <a:rPr lang="en-US" dirty="0" smtClean="0"/>
              <a:t>The CERN electron beam solution is unique: 3 pass, 802 MHz, high current ERL, its</a:t>
            </a:r>
          </a:p>
          <a:p>
            <a:r>
              <a:rPr lang="en-US" dirty="0" smtClean="0"/>
              <a:t>test opens new horizons for SCRF and low energy physics and other applications (I:100 x ELI),</a:t>
            </a:r>
          </a:p>
          <a:p>
            <a:r>
              <a:rPr lang="en-US" dirty="0"/>
              <a:t>t</a:t>
            </a:r>
            <a:r>
              <a:rPr lang="en-US" dirty="0" smtClean="0"/>
              <a:t>he ERL facilities can be turned to next generation FEL labs, huge potential impact</a:t>
            </a:r>
          </a:p>
          <a:p>
            <a:endParaRPr lang="en-US" dirty="0"/>
          </a:p>
          <a:p>
            <a:r>
              <a:rPr lang="en-US" dirty="0" smtClean="0"/>
              <a:t>The </a:t>
            </a:r>
            <a:r>
              <a:rPr lang="en-US" dirty="0" err="1" smtClean="0"/>
              <a:t>LHeC</a:t>
            </a:r>
            <a:r>
              <a:rPr lang="en-US" dirty="0" smtClean="0"/>
              <a:t> opens the opportunity to </a:t>
            </a:r>
            <a:r>
              <a:rPr lang="en-US" b="1" dirty="0" smtClean="0">
                <a:solidFill>
                  <a:srgbClr val="000090"/>
                </a:solidFill>
              </a:rPr>
              <a:t>build a new, high tech detector in the twenties</a:t>
            </a:r>
            <a:r>
              <a:rPr lang="en-US" dirty="0" smtClean="0"/>
              <a:t>, with</a:t>
            </a:r>
          </a:p>
          <a:p>
            <a:r>
              <a:rPr lang="en-US" dirty="0" smtClean="0"/>
              <a:t>high resolution, precise tracking and large acceptance needs, at no pile-up and low radiation</a:t>
            </a:r>
          </a:p>
          <a:p>
            <a:endParaRPr lang="en-US" dirty="0"/>
          </a:p>
          <a:p>
            <a:r>
              <a:rPr lang="en-US" b="1" dirty="0" smtClean="0">
                <a:solidFill>
                  <a:srgbClr val="000090"/>
                </a:solidFill>
              </a:rPr>
              <a:t>Next steps: PERLE TDR, Brief input to the European strategy, Workshop 27-29.6. Paris,</a:t>
            </a:r>
          </a:p>
          <a:p>
            <a:r>
              <a:rPr lang="en-US" b="1" dirty="0" smtClean="0">
                <a:solidFill>
                  <a:srgbClr val="000090"/>
                </a:solidFill>
              </a:rPr>
              <a:t>Update of the </a:t>
            </a:r>
            <a:r>
              <a:rPr lang="en-US" b="1" dirty="0" err="1" smtClean="0">
                <a:solidFill>
                  <a:srgbClr val="000090"/>
                </a:solidFill>
              </a:rPr>
              <a:t>LHeC</a:t>
            </a:r>
            <a:r>
              <a:rPr lang="en-US" b="1" dirty="0" smtClean="0">
                <a:solidFill>
                  <a:srgbClr val="000090"/>
                </a:solidFill>
              </a:rPr>
              <a:t> CDR towards a new experiment at the LHC, summary for FCC CDR</a:t>
            </a:r>
          </a:p>
          <a:p>
            <a:r>
              <a:rPr lang="en-US" b="1" dirty="0" smtClean="0"/>
              <a:t>You are welcome to join any or all of these activities. </a:t>
            </a:r>
            <a:r>
              <a:rPr lang="en-US" b="1" dirty="0" smtClean="0">
                <a:solidFill>
                  <a:srgbClr val="C000A0"/>
                </a:solidFill>
              </a:rPr>
              <a:t>Cinderella’s life is not so bad.</a:t>
            </a:r>
          </a:p>
        </p:txBody>
      </p:sp>
    </p:spTree>
    <p:extLst>
      <p:ext uri="{BB962C8B-B14F-4D97-AF65-F5344CB8AC3E}">
        <p14:creationId xmlns:p14="http://schemas.microsoft.com/office/powerpoint/2010/main" val="74591072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sterfi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47" y="511261"/>
            <a:ext cx="4192785" cy="5828849"/>
          </a:xfrm>
          <a:prstGeom prst="rect">
            <a:avLst/>
          </a:prstGeom>
        </p:spPr>
      </p:pic>
      <p:sp>
        <p:nvSpPr>
          <p:cNvPr id="5" name="TextBox 4"/>
          <p:cNvSpPr txBox="1"/>
          <p:nvPr/>
        </p:nvSpPr>
        <p:spPr>
          <a:xfrm>
            <a:off x="5111012" y="420647"/>
            <a:ext cx="4052161" cy="5570756"/>
          </a:xfrm>
          <a:prstGeom prst="rect">
            <a:avLst/>
          </a:prstGeom>
          <a:noFill/>
        </p:spPr>
        <p:txBody>
          <a:bodyPr wrap="none" rtlCol="0">
            <a:spAutoFit/>
          </a:bodyPr>
          <a:lstStyle/>
          <a:p>
            <a:r>
              <a:rPr lang="en-US" sz="2400" b="1" dirty="0" smtClean="0">
                <a:solidFill>
                  <a:srgbClr val="000090"/>
                </a:solidFill>
              </a:rPr>
              <a:t>            Workshops</a:t>
            </a:r>
          </a:p>
          <a:p>
            <a:endParaRPr lang="en-US" sz="2400" b="1" dirty="0">
              <a:solidFill>
                <a:srgbClr val="000090"/>
              </a:solidFill>
            </a:endParaRPr>
          </a:p>
          <a:p>
            <a:pPr marL="342900" indent="-342900">
              <a:buFont typeface="Wingdings" charset="0"/>
              <a:buChar char="ß"/>
            </a:pPr>
            <a:r>
              <a:rPr lang="en-US" sz="2400" dirty="0" smtClean="0">
                <a:solidFill>
                  <a:srgbClr val="000090"/>
                </a:solidFill>
              </a:rPr>
              <a:t>September 2017 </a:t>
            </a:r>
          </a:p>
          <a:p>
            <a:r>
              <a:rPr lang="en-US" dirty="0" smtClean="0">
                <a:solidFill>
                  <a:srgbClr val="000090"/>
                </a:solidFill>
                <a:hlinkClick r:id="rId3"/>
              </a:rPr>
              <a:t>https://indico.cern.ch/event/639067/</a:t>
            </a:r>
            <a:endParaRPr lang="en-US" dirty="0" smtClean="0">
              <a:solidFill>
                <a:srgbClr val="000090"/>
              </a:solidFill>
            </a:endParaRPr>
          </a:p>
          <a:p>
            <a:endParaRPr lang="en-US" sz="2400" b="1" dirty="0" smtClean="0">
              <a:solidFill>
                <a:srgbClr val="000090"/>
              </a:solidFill>
            </a:endParaRPr>
          </a:p>
          <a:p>
            <a:r>
              <a:rPr lang="en-US" sz="2400" b="1" dirty="0" smtClean="0">
                <a:solidFill>
                  <a:srgbClr val="AA1B53"/>
                </a:solidFill>
              </a:rPr>
              <a:t>Next: 27-29 June 2018 </a:t>
            </a:r>
            <a:r>
              <a:rPr lang="en-US" sz="2400" b="1" dirty="0" err="1" smtClean="0">
                <a:solidFill>
                  <a:srgbClr val="AA1B53"/>
                </a:solidFill>
              </a:rPr>
              <a:t>Orsay</a:t>
            </a:r>
            <a:endParaRPr lang="en-US" sz="2400" b="1" dirty="0" smtClean="0">
              <a:solidFill>
                <a:srgbClr val="AA1B53"/>
              </a:solidFill>
            </a:endParaRPr>
          </a:p>
          <a:p>
            <a:r>
              <a:rPr lang="en-US" b="1" dirty="0">
                <a:solidFill>
                  <a:srgbClr val="AA1B53"/>
                </a:solidFill>
                <a:hlinkClick r:id="rId4"/>
              </a:rPr>
              <a:t>https://indico.cern.ch/event/698368</a:t>
            </a:r>
            <a:r>
              <a:rPr lang="en-US" b="1" dirty="0" smtClean="0">
                <a:solidFill>
                  <a:srgbClr val="AA1B53"/>
                </a:solidFill>
                <a:hlinkClick r:id="rId4"/>
              </a:rPr>
              <a:t>/</a:t>
            </a:r>
            <a:endParaRPr lang="en-US" b="1" dirty="0" smtClean="0">
              <a:solidFill>
                <a:srgbClr val="AA1B53"/>
              </a:solidFill>
            </a:endParaRPr>
          </a:p>
          <a:p>
            <a:r>
              <a:rPr lang="en-US" sz="2000" dirty="0" smtClean="0">
                <a:solidFill>
                  <a:srgbClr val="AA1B53"/>
                </a:solidFill>
              </a:rPr>
              <a:t>Preparation for strategy:</a:t>
            </a:r>
          </a:p>
          <a:p>
            <a:r>
              <a:rPr lang="en-US" sz="2000" dirty="0" smtClean="0">
                <a:solidFill>
                  <a:srgbClr val="AA1B53"/>
                </a:solidFill>
              </a:rPr>
              <a:t>Physics, Accelerator, Detector, PERLE</a:t>
            </a:r>
          </a:p>
          <a:p>
            <a:endParaRPr lang="en-US" sz="2000" b="1" dirty="0" smtClean="0">
              <a:solidFill>
                <a:srgbClr val="000090"/>
              </a:solidFill>
            </a:endParaRPr>
          </a:p>
          <a:p>
            <a:r>
              <a:rPr lang="en-US" sz="2000" dirty="0" smtClean="0">
                <a:solidFill>
                  <a:srgbClr val="000090"/>
                </a:solidFill>
              </a:rPr>
              <a:t>Many eh related  workshops </a:t>
            </a:r>
          </a:p>
          <a:p>
            <a:r>
              <a:rPr lang="en-US" sz="2000" dirty="0" smtClean="0">
                <a:solidFill>
                  <a:srgbClr val="000090"/>
                </a:solidFill>
              </a:rPr>
              <a:t>FCC: Last week Physics (CERN) </a:t>
            </a:r>
          </a:p>
          <a:p>
            <a:r>
              <a:rPr lang="en-US" sz="2000" dirty="0" smtClean="0">
                <a:solidFill>
                  <a:srgbClr val="000090"/>
                </a:solidFill>
              </a:rPr>
              <a:t>and in April (Amsterdam)</a:t>
            </a:r>
          </a:p>
          <a:p>
            <a:r>
              <a:rPr lang="en-US" sz="2000" dirty="0" smtClean="0">
                <a:solidFill>
                  <a:srgbClr val="000090"/>
                </a:solidFill>
              </a:rPr>
              <a:t>POETIC in March (Regensburg)</a:t>
            </a:r>
          </a:p>
          <a:p>
            <a:r>
              <a:rPr lang="en-US" sz="2000" dirty="0" smtClean="0">
                <a:solidFill>
                  <a:srgbClr val="000090"/>
                </a:solidFill>
              </a:rPr>
              <a:t>DIS in April (Kobe)</a:t>
            </a:r>
          </a:p>
          <a:p>
            <a:r>
              <a:rPr lang="en-US" sz="2000" dirty="0" smtClean="0">
                <a:solidFill>
                  <a:srgbClr val="000090"/>
                </a:solidFill>
              </a:rPr>
              <a:t>HL-HE LHC Physics 17/18 (CERN)</a:t>
            </a:r>
          </a:p>
          <a:p>
            <a:r>
              <a:rPr lang="en-US" sz="2000" dirty="0">
                <a:solidFill>
                  <a:srgbClr val="000090"/>
                </a:solidFill>
              </a:rPr>
              <a:t>w</a:t>
            </a:r>
            <a:r>
              <a:rPr lang="en-US" sz="2000" dirty="0" smtClean="0">
                <a:solidFill>
                  <a:srgbClr val="000090"/>
                </a:solidFill>
              </a:rPr>
              <a:t>hich includes </a:t>
            </a:r>
            <a:r>
              <a:rPr lang="en-US" sz="2000" dirty="0" err="1" smtClean="0">
                <a:solidFill>
                  <a:srgbClr val="000090"/>
                </a:solidFill>
              </a:rPr>
              <a:t>ep</a:t>
            </a:r>
            <a:r>
              <a:rPr lang="en-US" sz="2000" dirty="0" smtClean="0">
                <a:solidFill>
                  <a:srgbClr val="000090"/>
                </a:solidFill>
              </a:rPr>
              <a:t>/</a:t>
            </a:r>
            <a:r>
              <a:rPr lang="en-US" sz="2000" dirty="0" err="1" smtClean="0">
                <a:solidFill>
                  <a:srgbClr val="000090"/>
                </a:solidFill>
              </a:rPr>
              <a:t>eA</a:t>
            </a:r>
            <a:endParaRPr lang="en-US" sz="2000" dirty="0" smtClean="0">
              <a:solidFill>
                <a:srgbClr val="000090"/>
              </a:solidFill>
            </a:endParaRPr>
          </a:p>
        </p:txBody>
      </p:sp>
      <p:sp>
        <p:nvSpPr>
          <p:cNvPr id="2" name="TextBox 1"/>
          <p:cNvSpPr txBox="1"/>
          <p:nvPr/>
        </p:nvSpPr>
        <p:spPr>
          <a:xfrm>
            <a:off x="5111012" y="6051316"/>
            <a:ext cx="2507981" cy="646331"/>
          </a:xfrm>
          <a:prstGeom prst="rect">
            <a:avLst/>
          </a:prstGeom>
          <a:noFill/>
        </p:spPr>
        <p:txBody>
          <a:bodyPr wrap="none" rtlCol="0">
            <a:spAutoFit/>
          </a:bodyPr>
          <a:lstStyle/>
          <a:p>
            <a:r>
              <a:rPr lang="en-US" dirty="0" smtClean="0">
                <a:hlinkClick r:id="rId5"/>
              </a:rPr>
              <a:t>https://lhec.web.cern.ch</a:t>
            </a:r>
            <a:endParaRPr lang="en-US" dirty="0" smtClean="0"/>
          </a:p>
          <a:p>
            <a:endParaRPr lang="en-US" dirty="0"/>
          </a:p>
        </p:txBody>
      </p:sp>
      <p:sp>
        <p:nvSpPr>
          <p:cNvPr id="4" name="Rectangle 3"/>
          <p:cNvSpPr/>
          <p:nvPr/>
        </p:nvSpPr>
        <p:spPr>
          <a:xfrm>
            <a:off x="5036406" y="2087692"/>
            <a:ext cx="4058323" cy="1546385"/>
          </a:xfrm>
          <a:prstGeom prst="rect">
            <a:avLst/>
          </a:prstGeom>
          <a:noFill/>
          <a:ln>
            <a:solidFill>
              <a:srgbClr val="AA1B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27936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50443" y="694266"/>
            <a:ext cx="3376789" cy="3467780"/>
          </a:xfrm>
          <a:prstGeom prst="rect">
            <a:avLst/>
          </a:prstGeom>
        </p:spPr>
      </p:pic>
      <p:sp>
        <p:nvSpPr>
          <p:cNvPr id="4" name="TextBox 3"/>
          <p:cNvSpPr txBox="1"/>
          <p:nvPr/>
        </p:nvSpPr>
        <p:spPr>
          <a:xfrm>
            <a:off x="649110" y="5780837"/>
            <a:ext cx="7879080" cy="461665"/>
          </a:xfrm>
          <a:prstGeom prst="rect">
            <a:avLst/>
          </a:prstGeom>
          <a:noFill/>
        </p:spPr>
        <p:txBody>
          <a:bodyPr wrap="none" rtlCol="0">
            <a:spAutoFit/>
          </a:bodyPr>
          <a:lstStyle/>
          <a:p>
            <a:r>
              <a:rPr lang="en-US" sz="2400" dirty="0">
                <a:solidFill>
                  <a:srgbClr val="000090"/>
                </a:solidFill>
              </a:rPr>
              <a:t>M</a:t>
            </a:r>
            <a:r>
              <a:rPr lang="en-US" sz="2400" dirty="0" smtClean="0">
                <a:solidFill>
                  <a:srgbClr val="000090"/>
                </a:solidFill>
              </a:rPr>
              <a:t>any thanks </a:t>
            </a:r>
            <a:r>
              <a:rPr lang="en-US" dirty="0" smtClean="0">
                <a:solidFill>
                  <a:srgbClr val="000090"/>
                </a:solidFill>
              </a:rPr>
              <a:t>to the </a:t>
            </a:r>
            <a:r>
              <a:rPr lang="en-US" dirty="0" err="1" smtClean="0">
                <a:solidFill>
                  <a:srgbClr val="000090"/>
                </a:solidFill>
              </a:rPr>
              <a:t>LHeC</a:t>
            </a:r>
            <a:r>
              <a:rPr lang="en-US" dirty="0" smtClean="0">
                <a:solidFill>
                  <a:srgbClr val="000090"/>
                </a:solidFill>
              </a:rPr>
              <a:t>/FCC-eh collaborators, the IAC, to CERN and our labs</a:t>
            </a:r>
            <a:endParaRPr lang="en-US" dirty="0">
              <a:solidFill>
                <a:srgbClr val="000090"/>
              </a:solidFill>
            </a:endParaRPr>
          </a:p>
        </p:txBody>
      </p:sp>
      <p:sp>
        <p:nvSpPr>
          <p:cNvPr id="5" name="TextBox 4"/>
          <p:cNvSpPr txBox="1"/>
          <p:nvPr/>
        </p:nvSpPr>
        <p:spPr>
          <a:xfrm>
            <a:off x="3527778" y="4346222"/>
            <a:ext cx="1686429" cy="369332"/>
          </a:xfrm>
          <a:prstGeom prst="rect">
            <a:avLst/>
          </a:prstGeom>
          <a:noFill/>
        </p:spPr>
        <p:txBody>
          <a:bodyPr wrap="none" rtlCol="0">
            <a:spAutoFit/>
          </a:bodyPr>
          <a:lstStyle/>
          <a:p>
            <a:r>
              <a:rPr lang="en-US" dirty="0" smtClean="0"/>
              <a:t>Logo of the CDR</a:t>
            </a:r>
            <a:endParaRPr lang="en-US" dirty="0"/>
          </a:p>
        </p:txBody>
      </p:sp>
      <p:sp>
        <p:nvSpPr>
          <p:cNvPr id="6" name="TextBox 5"/>
          <p:cNvSpPr txBox="1"/>
          <p:nvPr/>
        </p:nvSpPr>
        <p:spPr>
          <a:xfrm>
            <a:off x="1693334" y="4953000"/>
            <a:ext cx="6539270" cy="769441"/>
          </a:xfrm>
          <a:prstGeom prst="rect">
            <a:avLst/>
          </a:prstGeom>
          <a:noFill/>
        </p:spPr>
        <p:txBody>
          <a:bodyPr wrap="none" rtlCol="0">
            <a:spAutoFit/>
          </a:bodyPr>
          <a:lstStyle/>
          <a:p>
            <a:r>
              <a:rPr lang="en-US" sz="1600" b="1" dirty="0" err="1" smtClean="0">
                <a:solidFill>
                  <a:srgbClr val="000090"/>
                </a:solidFill>
              </a:rPr>
              <a:t>W.Kandinsky</a:t>
            </a:r>
            <a:r>
              <a:rPr lang="en-US" sz="1600" b="1" dirty="0" smtClean="0">
                <a:solidFill>
                  <a:srgbClr val="000090"/>
                </a:solidFill>
              </a:rPr>
              <a:t>: “Circles in a circle” (1923) Philadelphia (USA) Museum of Art</a:t>
            </a:r>
          </a:p>
          <a:p>
            <a:r>
              <a:rPr lang="en-US" sz="1400" dirty="0" smtClean="0"/>
              <a:t>         First shown in </a:t>
            </a:r>
            <a:r>
              <a:rPr lang="en-US" sz="1400" dirty="0" err="1" smtClean="0"/>
              <a:t>LHeC</a:t>
            </a:r>
            <a:r>
              <a:rPr lang="en-US" sz="1400" dirty="0" smtClean="0"/>
              <a:t> context in a talk by </a:t>
            </a:r>
            <a:r>
              <a:rPr lang="en-US" sz="1400" dirty="0" smtClean="0">
                <a:cs typeface="Baskerville"/>
              </a:rPr>
              <a:t> </a:t>
            </a:r>
            <a:r>
              <a:rPr lang="en-US" sz="1400" dirty="0" err="1">
                <a:cs typeface="Baskerville"/>
              </a:rPr>
              <a:t>A.S.Vera</a:t>
            </a:r>
            <a:r>
              <a:rPr lang="en-US" sz="1400" dirty="0">
                <a:cs typeface="Baskerville"/>
              </a:rPr>
              <a:t> </a:t>
            </a:r>
            <a:r>
              <a:rPr lang="en-US" sz="1400" dirty="0" smtClean="0">
                <a:cs typeface="Baskerville"/>
              </a:rPr>
              <a:t> </a:t>
            </a:r>
            <a:r>
              <a:rPr lang="en-US" sz="1400" dirty="0">
                <a:cs typeface="Baskerville"/>
              </a:rPr>
              <a:t>Workshop 2008</a:t>
            </a:r>
          </a:p>
          <a:p>
            <a:endParaRPr lang="en-US" sz="1400" dirty="0"/>
          </a:p>
        </p:txBody>
      </p:sp>
      <p:sp>
        <p:nvSpPr>
          <p:cNvPr id="8" name="TextBox 7"/>
          <p:cNvSpPr txBox="1"/>
          <p:nvPr/>
        </p:nvSpPr>
        <p:spPr>
          <a:xfrm>
            <a:off x="3488675" y="6267059"/>
            <a:ext cx="2507981" cy="646331"/>
          </a:xfrm>
          <a:prstGeom prst="rect">
            <a:avLst/>
          </a:prstGeom>
          <a:noFill/>
        </p:spPr>
        <p:txBody>
          <a:bodyPr wrap="none" rtlCol="0">
            <a:spAutoFit/>
          </a:bodyPr>
          <a:lstStyle/>
          <a:p>
            <a:r>
              <a:rPr lang="en-US" dirty="0" smtClean="0">
                <a:hlinkClick r:id="rId3"/>
              </a:rPr>
              <a:t>https://lhec.web.cern.ch</a:t>
            </a:r>
            <a:endParaRPr lang="en-US" dirty="0" smtClean="0"/>
          </a:p>
          <a:p>
            <a:endParaRPr lang="en-US" dirty="0"/>
          </a:p>
        </p:txBody>
      </p:sp>
    </p:spTree>
    <p:extLst>
      <p:ext uri="{BB962C8B-B14F-4D97-AF65-F5344CB8AC3E}">
        <p14:creationId xmlns:p14="http://schemas.microsoft.com/office/powerpoint/2010/main" val="334786928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32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1" y="0"/>
            <a:ext cx="9144001" cy="6858000"/>
          </a:xfrm>
          <a:prstGeom prst="rect">
            <a:avLst/>
          </a:prstGeom>
          <a:ln w="57150" cmpd="thickThin">
            <a:solidFill>
              <a:schemeClr val="bg2">
                <a:lumMod val="25000"/>
              </a:schemeClr>
            </a:solidFill>
          </a:ln>
        </p:spPr>
      </p:pic>
      <p:sp>
        <p:nvSpPr>
          <p:cNvPr id="6" name="TextBox 5"/>
          <p:cNvSpPr txBox="1"/>
          <p:nvPr/>
        </p:nvSpPr>
        <p:spPr>
          <a:xfrm>
            <a:off x="560969" y="6096772"/>
            <a:ext cx="5122616" cy="369332"/>
          </a:xfrm>
          <a:prstGeom prst="rect">
            <a:avLst/>
          </a:prstGeom>
          <a:noFill/>
        </p:spPr>
        <p:txBody>
          <a:bodyPr wrap="none" rtlCol="0">
            <a:spAutoFit/>
          </a:bodyPr>
          <a:lstStyle/>
          <a:p>
            <a:r>
              <a:rPr lang="en-US" dirty="0">
                <a:solidFill>
                  <a:schemeClr val="bg2">
                    <a:lumMod val="25000"/>
                  </a:schemeClr>
                </a:solidFill>
              </a:rPr>
              <a:t> </a:t>
            </a:r>
            <a:r>
              <a:rPr lang="en-US" dirty="0" smtClean="0">
                <a:solidFill>
                  <a:schemeClr val="bg2">
                    <a:lumMod val="25000"/>
                  </a:schemeClr>
                </a:solidFill>
              </a:rPr>
              <a:t>                         </a:t>
            </a:r>
            <a:r>
              <a:rPr lang="en-US" sz="1200" dirty="0" smtClean="0">
                <a:solidFill>
                  <a:schemeClr val="bg2">
                    <a:lumMod val="25000"/>
                  </a:schemeClr>
                </a:solidFill>
              </a:rPr>
              <a:t> </a:t>
            </a:r>
            <a:r>
              <a:rPr lang="en-US" sz="1200" dirty="0">
                <a:solidFill>
                  <a:schemeClr val="bg2">
                    <a:lumMod val="25000"/>
                  </a:schemeClr>
                </a:solidFill>
              </a:rPr>
              <a:t>A</a:t>
            </a:r>
            <a:r>
              <a:rPr lang="en-US" sz="1200" dirty="0" smtClean="0">
                <a:solidFill>
                  <a:schemeClr val="bg2">
                    <a:lumMod val="25000"/>
                  </a:schemeClr>
                </a:solidFill>
              </a:rPr>
              <a:t>n early racetrack embedded in the Vatican (XV century) </a:t>
            </a:r>
            <a:endParaRPr lang="en-US" sz="1200" dirty="0">
              <a:solidFill>
                <a:schemeClr val="bg2">
                  <a:lumMod val="25000"/>
                </a:schemeClr>
              </a:solidFill>
            </a:endParaRPr>
          </a:p>
        </p:txBody>
      </p:sp>
      <p:sp>
        <p:nvSpPr>
          <p:cNvPr id="3" name="TextBox 2"/>
          <p:cNvSpPr txBox="1"/>
          <p:nvPr/>
        </p:nvSpPr>
        <p:spPr>
          <a:xfrm>
            <a:off x="5868958" y="1054880"/>
            <a:ext cx="184666" cy="369332"/>
          </a:xfrm>
          <a:prstGeom prst="rect">
            <a:avLst/>
          </a:prstGeom>
          <a:noFill/>
        </p:spPr>
        <p:txBody>
          <a:bodyPr wrap="none" rtlCol="0">
            <a:spAutoFit/>
          </a:bodyPr>
          <a:lstStyle/>
          <a:p>
            <a:endParaRPr lang="en-US" dirty="0"/>
          </a:p>
        </p:txBody>
      </p:sp>
      <p:sp>
        <p:nvSpPr>
          <p:cNvPr id="8" name="TextBox 7"/>
          <p:cNvSpPr txBox="1"/>
          <p:nvPr/>
        </p:nvSpPr>
        <p:spPr>
          <a:xfrm>
            <a:off x="4490042" y="104732"/>
            <a:ext cx="4610044" cy="1200329"/>
          </a:xfrm>
          <a:prstGeom prst="rect">
            <a:avLst/>
          </a:prstGeom>
          <a:solidFill>
            <a:schemeClr val="bg2"/>
          </a:solidFill>
        </p:spPr>
        <p:txBody>
          <a:bodyPr wrap="none" rtlCol="0">
            <a:spAutoFit/>
          </a:bodyPr>
          <a:lstStyle/>
          <a:p>
            <a:r>
              <a:rPr lang="en-US" dirty="0" smtClean="0">
                <a:solidFill>
                  <a:srgbClr val="7E7666"/>
                </a:solidFill>
              </a:rPr>
              <a:t>The </a:t>
            </a:r>
            <a:r>
              <a:rPr lang="en-US" dirty="0" err="1" smtClean="0">
                <a:solidFill>
                  <a:srgbClr val="7E7666"/>
                </a:solidFill>
              </a:rPr>
              <a:t>LHeC</a:t>
            </a:r>
            <a:r>
              <a:rPr lang="en-US" dirty="0" smtClean="0">
                <a:solidFill>
                  <a:srgbClr val="7E7666"/>
                </a:solidFill>
              </a:rPr>
              <a:t> is not the first racetrack of the world.</a:t>
            </a:r>
            <a:endParaRPr lang="en-US" dirty="0">
              <a:solidFill>
                <a:srgbClr val="7E7666"/>
              </a:solidFill>
            </a:endParaRPr>
          </a:p>
          <a:p>
            <a:r>
              <a:rPr lang="en-US" dirty="0" smtClean="0">
                <a:solidFill>
                  <a:srgbClr val="7E7666"/>
                </a:solidFill>
              </a:rPr>
              <a:t>It can be built and will lead to fundamental</a:t>
            </a:r>
          </a:p>
          <a:p>
            <a:r>
              <a:rPr lang="en-US" dirty="0">
                <a:solidFill>
                  <a:srgbClr val="7E7666"/>
                </a:solidFill>
              </a:rPr>
              <a:t>p</a:t>
            </a:r>
            <a:r>
              <a:rPr lang="en-US" dirty="0" smtClean="0">
                <a:solidFill>
                  <a:srgbClr val="7E7666"/>
                </a:solidFill>
              </a:rPr>
              <a:t>rogress in particle physics and technology</a:t>
            </a:r>
          </a:p>
          <a:p>
            <a:r>
              <a:rPr lang="en-US" dirty="0">
                <a:solidFill>
                  <a:srgbClr val="7E7666"/>
                </a:solidFill>
              </a:rPr>
              <a:t>i</a:t>
            </a:r>
            <a:r>
              <a:rPr lang="en-US" dirty="0" smtClean="0">
                <a:solidFill>
                  <a:srgbClr val="7E7666"/>
                </a:solidFill>
              </a:rPr>
              <a:t>n our lifetimes, the elder ones included..</a:t>
            </a:r>
          </a:p>
        </p:txBody>
      </p:sp>
    </p:spTree>
    <p:extLst>
      <p:ext uri="{BB962C8B-B14F-4D97-AF65-F5344CB8AC3E}">
        <p14:creationId xmlns:p14="http://schemas.microsoft.com/office/powerpoint/2010/main" val="186222418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265" y="476672"/>
            <a:ext cx="7992888" cy="3293209"/>
          </a:xfrm>
          <a:prstGeom prst="rect">
            <a:avLst/>
          </a:prstGeom>
        </p:spPr>
        <p:txBody>
          <a:bodyPr wrap="square">
            <a:spAutoFit/>
          </a:bodyPr>
          <a:lstStyle/>
          <a:p>
            <a:pPr algn="ctr"/>
            <a:r>
              <a:rPr lang="en-GB" sz="3600" i="1" dirty="0" smtClean="0"/>
              <a:t>“The future belongs to those who believe in the beauty of their dreams.”</a:t>
            </a:r>
            <a:endParaRPr lang="en-GB" sz="3600" u="sng" dirty="0" smtClean="0"/>
          </a:p>
          <a:p>
            <a:pPr algn="r"/>
            <a:endParaRPr lang="en-GB" sz="4800" u="sng" dirty="0"/>
          </a:p>
          <a:p>
            <a:pPr algn="r"/>
            <a:r>
              <a:rPr lang="en-GB" sz="2000" dirty="0" smtClean="0"/>
              <a:t>Anna Eleanor Roosevelt</a:t>
            </a:r>
          </a:p>
          <a:p>
            <a:pPr algn="r"/>
            <a:r>
              <a:rPr lang="en-GB" sz="2000" dirty="0" smtClean="0"/>
              <a:t>(1884-1962)</a:t>
            </a:r>
            <a:endParaRPr lang="en-GB" sz="2000" dirty="0"/>
          </a:p>
          <a:p>
            <a:endParaRPr lang="en-GB" sz="4800" dirty="0"/>
          </a:p>
        </p:txBody>
      </p:sp>
      <p:pic>
        <p:nvPicPr>
          <p:cNvPr id="4" name="Picture 3" descr="19578-004-6E311E4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520" y="2647956"/>
            <a:ext cx="2514716" cy="2931664"/>
          </a:xfrm>
          <a:prstGeom prst="rect">
            <a:avLst/>
          </a:prstGeom>
        </p:spPr>
      </p:pic>
      <p:sp>
        <p:nvSpPr>
          <p:cNvPr id="6" name="TextBox 5"/>
          <p:cNvSpPr txBox="1"/>
          <p:nvPr/>
        </p:nvSpPr>
        <p:spPr>
          <a:xfrm>
            <a:off x="4238830" y="5192392"/>
            <a:ext cx="4459349" cy="369332"/>
          </a:xfrm>
          <a:prstGeom prst="rect">
            <a:avLst/>
          </a:prstGeom>
          <a:noFill/>
        </p:spPr>
        <p:txBody>
          <a:bodyPr wrap="none" rtlCol="0">
            <a:spAutoFit/>
          </a:bodyPr>
          <a:lstStyle/>
          <a:p>
            <a:r>
              <a:rPr lang="en-US" dirty="0" smtClean="0"/>
              <a:t>Universal Declaration of Human Rights (1948)</a:t>
            </a:r>
            <a:endParaRPr lang="en-US" dirty="0"/>
          </a:p>
        </p:txBody>
      </p:sp>
      <p:sp>
        <p:nvSpPr>
          <p:cNvPr id="7" name="TextBox 6"/>
          <p:cNvSpPr txBox="1"/>
          <p:nvPr/>
        </p:nvSpPr>
        <p:spPr>
          <a:xfrm>
            <a:off x="1574147" y="6160546"/>
            <a:ext cx="6004957" cy="307777"/>
          </a:xfrm>
          <a:prstGeom prst="rect">
            <a:avLst/>
          </a:prstGeom>
          <a:noFill/>
        </p:spPr>
        <p:txBody>
          <a:bodyPr wrap="none" rtlCol="0">
            <a:spAutoFit/>
          </a:bodyPr>
          <a:lstStyle/>
          <a:p>
            <a:r>
              <a:rPr lang="en-US" sz="1400" dirty="0"/>
              <a:t>c</a:t>
            </a:r>
            <a:r>
              <a:rPr lang="en-US" sz="1400" dirty="0" smtClean="0"/>
              <a:t>ited by Frank Zimmermann at the FCC Meeting at Washington DC, March 2015</a:t>
            </a:r>
            <a:endParaRPr lang="en-US" sz="1400" dirty="0"/>
          </a:p>
        </p:txBody>
      </p:sp>
    </p:spTree>
    <p:extLst>
      <p:ext uri="{BB962C8B-B14F-4D97-AF65-F5344CB8AC3E}">
        <p14:creationId xmlns:p14="http://schemas.microsoft.com/office/powerpoint/2010/main" val="4168086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title</a:t>
            </a:r>
            <a:endParaRPr lang="en-US" sz="3200" dirty="0"/>
          </a:p>
        </p:txBody>
      </p:sp>
    </p:spTree>
    <p:extLst>
      <p:ext uri="{BB962C8B-B14F-4D97-AF65-F5344CB8AC3E}">
        <p14:creationId xmlns:p14="http://schemas.microsoft.com/office/powerpoint/2010/main" val="24584160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939"/>
            <a:ext cx="8229600" cy="780098"/>
          </a:xfrm>
        </p:spPr>
        <p:txBody>
          <a:bodyPr>
            <a:noAutofit/>
          </a:bodyPr>
          <a:lstStyle/>
          <a:p>
            <a:r>
              <a:rPr lang="en-US" sz="3600" dirty="0" smtClean="0">
                <a:solidFill>
                  <a:schemeClr val="accent3">
                    <a:lumMod val="50000"/>
                  </a:schemeClr>
                </a:solidFill>
              </a:rPr>
              <a:t> Framework of the Development</a:t>
            </a:r>
            <a:endParaRPr lang="en-US" sz="3600" dirty="0">
              <a:solidFill>
                <a:schemeClr val="accent3">
                  <a:lumMod val="50000"/>
                </a:schemeClr>
              </a:solidFill>
            </a:endParaRPr>
          </a:p>
        </p:txBody>
      </p:sp>
      <p:sp>
        <p:nvSpPr>
          <p:cNvPr id="3" name="TextBox 2"/>
          <p:cNvSpPr txBox="1"/>
          <p:nvPr/>
        </p:nvSpPr>
        <p:spPr>
          <a:xfrm>
            <a:off x="275762" y="905191"/>
            <a:ext cx="8330751" cy="369332"/>
          </a:xfrm>
          <a:prstGeom prst="rect">
            <a:avLst/>
          </a:prstGeom>
          <a:noFill/>
        </p:spPr>
        <p:txBody>
          <a:bodyPr wrap="none" rtlCol="0">
            <a:spAutoFit/>
          </a:bodyPr>
          <a:lstStyle/>
          <a:p>
            <a:r>
              <a:rPr lang="en-US" dirty="0" smtClean="0"/>
              <a:t> Following the CDR in 2012: Mandate issued by CERN:2014 (RH), confirmed in 2016 (FG)</a:t>
            </a:r>
            <a:endParaRPr lang="en-US" dirty="0"/>
          </a:p>
        </p:txBody>
      </p:sp>
      <p:sp>
        <p:nvSpPr>
          <p:cNvPr id="4" name="TextBox 3"/>
          <p:cNvSpPr txBox="1"/>
          <p:nvPr/>
        </p:nvSpPr>
        <p:spPr>
          <a:xfrm>
            <a:off x="457200" y="1434121"/>
            <a:ext cx="8013469" cy="3662541"/>
          </a:xfrm>
          <a:prstGeom prst="rect">
            <a:avLst/>
          </a:prstGeom>
          <a:solidFill>
            <a:schemeClr val="accent3">
              <a:lumMod val="60000"/>
              <a:lumOff val="40000"/>
              <a:alpha val="14000"/>
            </a:schemeClr>
          </a:solidFill>
          <a:ln w="28575">
            <a:solidFill>
              <a:schemeClr val="accent3">
                <a:lumMod val="50000"/>
              </a:schemeClr>
            </a:solidFill>
          </a:ln>
        </p:spPr>
        <p:txBody>
          <a:bodyPr wrap="none" rtlCol="0">
            <a:spAutoFit/>
          </a:bodyPr>
          <a:lstStyle/>
          <a:p>
            <a:r>
              <a:rPr lang="en-US" sz="2000" b="1" dirty="0" smtClean="0"/>
              <a:t>                 Mandate  to the International Advisory Committee </a:t>
            </a:r>
            <a:endParaRPr lang="en-US" sz="2000" b="1" dirty="0"/>
          </a:p>
          <a:p>
            <a:endParaRPr lang="en-US" sz="1400" dirty="0" smtClean="0"/>
          </a:p>
          <a:p>
            <a:r>
              <a:rPr lang="en-US" sz="1400" dirty="0"/>
              <a:t> </a:t>
            </a:r>
            <a:r>
              <a:rPr lang="en-US" dirty="0" smtClean="0"/>
              <a:t>Advice </a:t>
            </a:r>
            <a:r>
              <a:rPr lang="en-US" dirty="0"/>
              <a:t>to the </a:t>
            </a:r>
            <a:r>
              <a:rPr lang="en-US" dirty="0" err="1"/>
              <a:t>LHeC</a:t>
            </a:r>
            <a:r>
              <a:rPr lang="en-US" dirty="0"/>
              <a:t> Coordination Group and the CERN </a:t>
            </a:r>
            <a:r>
              <a:rPr lang="en-US" dirty="0" smtClean="0"/>
              <a:t>directorate </a:t>
            </a:r>
            <a:r>
              <a:rPr lang="en-US" dirty="0"/>
              <a:t>by following the </a:t>
            </a:r>
            <a:endParaRPr lang="en-US" dirty="0" smtClean="0"/>
          </a:p>
          <a:p>
            <a:r>
              <a:rPr lang="en-US" dirty="0" smtClean="0"/>
              <a:t>development </a:t>
            </a:r>
            <a:r>
              <a:rPr lang="en-US" dirty="0"/>
              <a:t>of options of an </a:t>
            </a:r>
            <a:r>
              <a:rPr lang="en-US" dirty="0" err="1"/>
              <a:t>ep</a:t>
            </a:r>
            <a:r>
              <a:rPr lang="en-US" dirty="0"/>
              <a:t>/</a:t>
            </a:r>
            <a:r>
              <a:rPr lang="en-US" dirty="0" err="1" smtClean="0"/>
              <a:t>eA</a:t>
            </a:r>
            <a:r>
              <a:rPr lang="en-US" dirty="0"/>
              <a:t> </a:t>
            </a:r>
            <a:r>
              <a:rPr lang="en-US" dirty="0" smtClean="0"/>
              <a:t>collider </a:t>
            </a:r>
            <a:r>
              <a:rPr lang="en-US" dirty="0"/>
              <a:t>at the  </a:t>
            </a:r>
            <a:r>
              <a:rPr lang="en-US" dirty="0" smtClean="0"/>
              <a:t>LHC </a:t>
            </a:r>
            <a:r>
              <a:rPr lang="en-US" dirty="0"/>
              <a:t>and at FCC, </a:t>
            </a:r>
            <a:r>
              <a:rPr lang="en-US" dirty="0" smtClean="0"/>
              <a:t>especially </a:t>
            </a:r>
            <a:r>
              <a:rPr lang="en-US" dirty="0"/>
              <a:t>with:</a:t>
            </a:r>
          </a:p>
          <a:p>
            <a:endParaRPr lang="en-US" dirty="0"/>
          </a:p>
          <a:p>
            <a:r>
              <a:rPr lang="en-US" dirty="0" smtClean="0"/>
              <a:t> Provision </a:t>
            </a:r>
            <a:r>
              <a:rPr lang="en-US" dirty="0"/>
              <a:t>of scientific and technical direction for the </a:t>
            </a:r>
            <a:r>
              <a:rPr lang="en-US" dirty="0" smtClean="0"/>
              <a:t>physics </a:t>
            </a:r>
            <a:r>
              <a:rPr lang="en-US" dirty="0"/>
              <a:t>potential of the </a:t>
            </a:r>
            <a:r>
              <a:rPr lang="en-US" dirty="0" err="1"/>
              <a:t>ep</a:t>
            </a:r>
            <a:r>
              <a:rPr lang="en-US" dirty="0"/>
              <a:t>/</a:t>
            </a:r>
            <a:r>
              <a:rPr lang="en-US" dirty="0" err="1"/>
              <a:t>eA</a:t>
            </a:r>
            <a:r>
              <a:rPr lang="en-US" dirty="0"/>
              <a:t> </a:t>
            </a:r>
            <a:endParaRPr lang="en-US" dirty="0" smtClean="0"/>
          </a:p>
          <a:p>
            <a:r>
              <a:rPr lang="en-US" dirty="0" smtClean="0"/>
              <a:t> collider, </a:t>
            </a:r>
            <a:r>
              <a:rPr lang="en-US" dirty="0"/>
              <a:t>both at LHC and </a:t>
            </a:r>
            <a:r>
              <a:rPr lang="en-US" dirty="0" smtClean="0"/>
              <a:t>at </a:t>
            </a:r>
            <a:r>
              <a:rPr lang="en-US" dirty="0"/>
              <a:t>FCC, as a function of the machine parameters and of a </a:t>
            </a:r>
            <a:endParaRPr lang="en-US" dirty="0" smtClean="0"/>
          </a:p>
          <a:p>
            <a:r>
              <a:rPr lang="en-US" dirty="0" smtClean="0"/>
              <a:t> realistic </a:t>
            </a:r>
            <a:r>
              <a:rPr lang="en-US" dirty="0"/>
              <a:t>detector design, as well as for the design and  </a:t>
            </a:r>
            <a:r>
              <a:rPr lang="en-US" dirty="0" smtClean="0"/>
              <a:t>possible </a:t>
            </a:r>
            <a:r>
              <a:rPr lang="en-US" dirty="0"/>
              <a:t>approval of an ERL </a:t>
            </a:r>
            <a:endParaRPr lang="en-US" dirty="0" smtClean="0"/>
          </a:p>
          <a:p>
            <a:r>
              <a:rPr lang="en-US" dirty="0"/>
              <a:t> </a:t>
            </a:r>
            <a:r>
              <a:rPr lang="en-US" dirty="0" smtClean="0"/>
              <a:t>test </a:t>
            </a:r>
            <a:r>
              <a:rPr lang="en-US" dirty="0"/>
              <a:t>facility at CERN.</a:t>
            </a:r>
          </a:p>
          <a:p>
            <a:endParaRPr lang="en-US" dirty="0"/>
          </a:p>
          <a:p>
            <a:r>
              <a:rPr lang="en-US" dirty="0" smtClean="0"/>
              <a:t> Assistance </a:t>
            </a:r>
            <a:r>
              <a:rPr lang="en-US" dirty="0"/>
              <a:t>in building the international case for the accelerator  </a:t>
            </a:r>
            <a:r>
              <a:rPr lang="en-US" dirty="0" smtClean="0"/>
              <a:t>and </a:t>
            </a:r>
            <a:r>
              <a:rPr lang="en-US" dirty="0"/>
              <a:t>detector </a:t>
            </a:r>
            <a:endParaRPr lang="en-US" dirty="0" smtClean="0"/>
          </a:p>
          <a:p>
            <a:r>
              <a:rPr lang="en-US" dirty="0" smtClean="0"/>
              <a:t> developments </a:t>
            </a:r>
            <a:r>
              <a:rPr lang="en-US" dirty="0"/>
              <a:t>as well as guidance </a:t>
            </a:r>
            <a:r>
              <a:rPr lang="en-US" dirty="0" smtClean="0"/>
              <a:t>to the resource,  infrastructure </a:t>
            </a:r>
            <a:r>
              <a:rPr lang="en-US" dirty="0"/>
              <a:t>and science </a:t>
            </a:r>
            <a:endParaRPr lang="en-US" dirty="0" smtClean="0"/>
          </a:p>
          <a:p>
            <a:r>
              <a:rPr lang="en-US" dirty="0" smtClean="0"/>
              <a:t>policy </a:t>
            </a:r>
            <a:r>
              <a:rPr lang="en-US" dirty="0"/>
              <a:t>aspects of the </a:t>
            </a:r>
            <a:r>
              <a:rPr lang="en-US" dirty="0" err="1"/>
              <a:t>ep</a:t>
            </a:r>
            <a:r>
              <a:rPr lang="en-US" dirty="0"/>
              <a:t>/</a:t>
            </a:r>
            <a:r>
              <a:rPr lang="en-US" dirty="0" err="1"/>
              <a:t>eA</a:t>
            </a:r>
            <a:r>
              <a:rPr lang="en-US" dirty="0"/>
              <a:t> collider.</a:t>
            </a:r>
          </a:p>
        </p:txBody>
      </p:sp>
      <p:sp>
        <p:nvSpPr>
          <p:cNvPr id="7" name="TextBox 6"/>
          <p:cNvSpPr txBox="1"/>
          <p:nvPr/>
        </p:nvSpPr>
        <p:spPr>
          <a:xfrm>
            <a:off x="275762" y="5179768"/>
            <a:ext cx="8478015" cy="1569660"/>
          </a:xfrm>
          <a:prstGeom prst="rect">
            <a:avLst/>
          </a:prstGeom>
          <a:noFill/>
        </p:spPr>
        <p:txBody>
          <a:bodyPr wrap="square" rtlCol="0">
            <a:spAutoFit/>
          </a:bodyPr>
          <a:lstStyle/>
          <a:p>
            <a:r>
              <a:rPr lang="en-US" sz="1600" dirty="0" smtClean="0"/>
              <a:t>Chair: </a:t>
            </a:r>
            <a:r>
              <a:rPr lang="en-US" sz="1600" dirty="0" err="1" smtClean="0"/>
              <a:t>Herwig</a:t>
            </a:r>
            <a:r>
              <a:rPr lang="en-US" sz="1600" dirty="0" smtClean="0"/>
              <a:t> </a:t>
            </a:r>
            <a:r>
              <a:rPr lang="en-US" sz="1600" dirty="0" err="1" smtClean="0"/>
              <a:t>Schopper</a:t>
            </a:r>
            <a:r>
              <a:rPr lang="en-US" sz="1600" dirty="0" smtClean="0"/>
              <a:t>, </a:t>
            </a:r>
            <a:r>
              <a:rPr lang="en-US" sz="1600" dirty="0" err="1" smtClean="0"/>
              <a:t>em</a:t>
            </a:r>
            <a:r>
              <a:rPr lang="en-US" sz="1600" dirty="0" smtClean="0"/>
              <a:t>. DG of CERN. IAC+CERN have invited four of its members to follow the study  with special attention (Stefano Forte, Andrew Hutton, Leandro </a:t>
            </a:r>
            <a:r>
              <a:rPr lang="en-US" sz="1600" dirty="0" err="1" smtClean="0"/>
              <a:t>Nisati</a:t>
            </a:r>
            <a:r>
              <a:rPr lang="en-US" sz="1600" dirty="0" smtClean="0"/>
              <a:t> and Lenny  Rifkin). Collaboration also with the FCC Review Committee chaired by Guenther </a:t>
            </a:r>
            <a:r>
              <a:rPr lang="en-US" sz="1600" dirty="0" err="1" smtClean="0"/>
              <a:t>Dissertori</a:t>
            </a:r>
            <a:r>
              <a:rPr lang="en-US" sz="1600" dirty="0" smtClean="0"/>
              <a:t>. </a:t>
            </a:r>
          </a:p>
          <a:p>
            <a:endParaRPr lang="en-US" sz="1600" dirty="0"/>
          </a:p>
          <a:p>
            <a:r>
              <a:rPr lang="en-US" sz="1600" dirty="0" err="1" smtClean="0"/>
              <a:t>LHeC</a:t>
            </a:r>
            <a:r>
              <a:rPr lang="en-US" sz="1600" dirty="0" smtClean="0"/>
              <a:t> </a:t>
            </a:r>
            <a:r>
              <a:rPr lang="en-US" sz="1600" dirty="0"/>
              <a:t>has been a development for and initiated by CERN, ECFA and </a:t>
            </a:r>
            <a:r>
              <a:rPr lang="en-US" sz="1600" dirty="0" err="1"/>
              <a:t>NuPECC</a:t>
            </a:r>
            <a:r>
              <a:rPr lang="en-US" sz="1600" dirty="0"/>
              <a:t>, </a:t>
            </a:r>
            <a:r>
              <a:rPr lang="en-US" sz="1600" dirty="0" smtClean="0"/>
              <a:t>so far, it’s formal </a:t>
            </a:r>
            <a:r>
              <a:rPr lang="en-US" sz="1600" dirty="0"/>
              <a:t>status is that of a </a:t>
            </a:r>
            <a:r>
              <a:rPr lang="en-US" sz="1600" dirty="0" smtClean="0"/>
              <a:t>community study</a:t>
            </a:r>
            <a:r>
              <a:rPr lang="en-US" sz="1600" dirty="0"/>
              <a:t>, not a proposal, which holds for the FCC also, of which ‘eh’ is a part</a:t>
            </a:r>
            <a:r>
              <a:rPr lang="en-US" sz="1600" dirty="0" smtClean="0"/>
              <a:t>.</a:t>
            </a:r>
            <a:endParaRPr lang="en-US" sz="1600" dirty="0"/>
          </a:p>
        </p:txBody>
      </p:sp>
    </p:spTree>
    <p:extLst>
      <p:ext uri="{BB962C8B-B14F-4D97-AF65-F5344CB8AC3E}">
        <p14:creationId xmlns:p14="http://schemas.microsoft.com/office/powerpoint/2010/main" val="332361628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87"/>
            <a:ext cx="7772400" cy="1016755"/>
          </a:xfrm>
        </p:spPr>
        <p:txBody>
          <a:bodyPr>
            <a:normAutofit/>
          </a:bodyPr>
          <a:lstStyle/>
          <a:p>
            <a:r>
              <a:rPr lang="en-US" sz="3200" dirty="0" smtClean="0"/>
              <a:t>title</a:t>
            </a:r>
            <a:endParaRPr lang="en-US" sz="3200" dirty="0"/>
          </a:p>
        </p:txBody>
      </p:sp>
      <p:pic>
        <p:nvPicPr>
          <p:cNvPr id="3" name="Picture 2"/>
          <p:cNvPicPr>
            <a:picLocks noChangeAspect="1"/>
          </p:cNvPicPr>
          <p:nvPr/>
        </p:nvPicPr>
        <p:blipFill>
          <a:blip r:embed="rId2"/>
          <a:stretch>
            <a:fillRect/>
          </a:stretch>
        </p:blipFill>
        <p:spPr>
          <a:xfrm>
            <a:off x="0" y="546100"/>
            <a:ext cx="9144000" cy="5755821"/>
          </a:xfrm>
          <a:prstGeom prst="rect">
            <a:avLst/>
          </a:prstGeom>
        </p:spPr>
      </p:pic>
      <p:cxnSp>
        <p:nvCxnSpPr>
          <p:cNvPr id="5" name="Straight Connector 4"/>
          <p:cNvCxnSpPr/>
          <p:nvPr/>
        </p:nvCxnSpPr>
        <p:spPr>
          <a:xfrm>
            <a:off x="3290519" y="546100"/>
            <a:ext cx="18408" cy="4699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47915" y="84435"/>
            <a:ext cx="8942171" cy="461665"/>
          </a:xfrm>
          <a:prstGeom prst="rect">
            <a:avLst/>
          </a:prstGeom>
          <a:noFill/>
        </p:spPr>
        <p:txBody>
          <a:bodyPr wrap="none" rtlCol="0">
            <a:spAutoFit/>
          </a:bodyPr>
          <a:lstStyle/>
          <a:p>
            <a:r>
              <a:rPr lang="en-US" sz="2400" b="1" dirty="0" smtClean="0"/>
              <a:t>HL LHC offers unique opportunity for </a:t>
            </a:r>
            <a:r>
              <a:rPr lang="en-US" sz="2400" b="1" dirty="0" err="1" smtClean="0"/>
              <a:t>ep</a:t>
            </a:r>
            <a:r>
              <a:rPr lang="en-US" sz="2400" b="1" dirty="0" smtClean="0"/>
              <a:t> and </a:t>
            </a:r>
            <a:r>
              <a:rPr lang="en-US" sz="2400" b="1" dirty="0" err="1" smtClean="0"/>
              <a:t>eA</a:t>
            </a:r>
            <a:r>
              <a:rPr lang="en-US" sz="2400" b="1" dirty="0" smtClean="0"/>
              <a:t> detector in the 30ies</a:t>
            </a:r>
            <a:endParaRPr lang="en-US" sz="2000" b="1" dirty="0"/>
          </a:p>
        </p:txBody>
      </p:sp>
      <p:sp>
        <p:nvSpPr>
          <p:cNvPr id="7" name="TextBox 6"/>
          <p:cNvSpPr txBox="1"/>
          <p:nvPr/>
        </p:nvSpPr>
        <p:spPr>
          <a:xfrm>
            <a:off x="297033" y="6441937"/>
            <a:ext cx="1703975" cy="307777"/>
          </a:xfrm>
          <a:prstGeom prst="rect">
            <a:avLst/>
          </a:prstGeom>
          <a:noFill/>
        </p:spPr>
        <p:txBody>
          <a:bodyPr wrap="none" rtlCol="0">
            <a:spAutoFit/>
          </a:bodyPr>
          <a:lstStyle/>
          <a:p>
            <a:r>
              <a:rPr lang="en-US" sz="1400" dirty="0" smtClean="0">
                <a:solidFill>
                  <a:schemeClr val="bg1">
                    <a:lumMod val="50000"/>
                  </a:schemeClr>
                </a:solidFill>
              </a:rPr>
              <a:t>O </a:t>
            </a:r>
            <a:r>
              <a:rPr lang="en-US" sz="1400" dirty="0" err="1" smtClean="0">
                <a:solidFill>
                  <a:schemeClr val="bg1">
                    <a:lumMod val="50000"/>
                  </a:schemeClr>
                </a:solidFill>
              </a:rPr>
              <a:t>Bruening</a:t>
            </a:r>
            <a:r>
              <a:rPr lang="en-US" sz="1400" dirty="0" smtClean="0">
                <a:solidFill>
                  <a:schemeClr val="bg1">
                    <a:lumMod val="50000"/>
                  </a:schemeClr>
                </a:solidFill>
              </a:rPr>
              <a:t>, F </a:t>
            </a:r>
            <a:r>
              <a:rPr lang="en-US" sz="1400" dirty="0" err="1" smtClean="0">
                <a:solidFill>
                  <a:schemeClr val="bg1">
                    <a:lumMod val="50000"/>
                  </a:schemeClr>
                </a:solidFill>
              </a:rPr>
              <a:t>Bordry</a:t>
            </a:r>
            <a:endParaRPr lang="en-US" sz="1400" dirty="0">
              <a:solidFill>
                <a:schemeClr val="bg1">
                  <a:lumMod val="50000"/>
                </a:schemeClr>
              </a:solidFill>
            </a:endParaRPr>
          </a:p>
        </p:txBody>
      </p:sp>
    </p:spTree>
    <p:extLst>
      <p:ext uri="{BB962C8B-B14F-4D97-AF65-F5344CB8AC3E}">
        <p14:creationId xmlns:p14="http://schemas.microsoft.com/office/powerpoint/2010/main" val="99916550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8366" y="95780"/>
            <a:ext cx="4602303" cy="849842"/>
          </a:xfrm>
        </p:spPr>
        <p:txBody>
          <a:bodyPr>
            <a:normAutofit fontScale="90000"/>
          </a:bodyPr>
          <a:lstStyle/>
          <a:p>
            <a:r>
              <a:rPr lang="en-US" dirty="0" smtClean="0"/>
              <a:t>Exotic Higgs Decays</a:t>
            </a:r>
            <a:endParaRPr lang="en-US" dirty="0"/>
          </a:p>
        </p:txBody>
      </p:sp>
      <p:pic>
        <p:nvPicPr>
          <p:cNvPr id="3" name="Picture 2"/>
          <p:cNvPicPr>
            <a:picLocks noChangeAspect="1"/>
          </p:cNvPicPr>
          <p:nvPr/>
        </p:nvPicPr>
        <p:blipFill>
          <a:blip r:embed="rId2"/>
          <a:stretch>
            <a:fillRect/>
          </a:stretch>
        </p:blipFill>
        <p:spPr>
          <a:xfrm>
            <a:off x="880536" y="1507067"/>
            <a:ext cx="2772163" cy="2398854"/>
          </a:xfrm>
          <a:prstGeom prst="rect">
            <a:avLst/>
          </a:prstGeom>
        </p:spPr>
      </p:pic>
      <p:pic>
        <p:nvPicPr>
          <p:cNvPr id="4" name="Picture 3"/>
          <p:cNvPicPr>
            <a:picLocks noChangeAspect="1"/>
          </p:cNvPicPr>
          <p:nvPr/>
        </p:nvPicPr>
        <p:blipFill>
          <a:blip r:embed="rId3"/>
          <a:stretch>
            <a:fillRect/>
          </a:stretch>
        </p:blipFill>
        <p:spPr>
          <a:xfrm>
            <a:off x="440266" y="4191006"/>
            <a:ext cx="3848100" cy="393700"/>
          </a:xfrm>
          <a:prstGeom prst="rect">
            <a:avLst/>
          </a:prstGeom>
        </p:spPr>
      </p:pic>
      <p:pic>
        <p:nvPicPr>
          <p:cNvPr id="5" name="Picture 4"/>
          <p:cNvPicPr>
            <a:picLocks noChangeAspect="1"/>
          </p:cNvPicPr>
          <p:nvPr/>
        </p:nvPicPr>
        <p:blipFill>
          <a:blip r:embed="rId4"/>
          <a:stretch>
            <a:fillRect/>
          </a:stretch>
        </p:blipFill>
        <p:spPr>
          <a:xfrm>
            <a:off x="761993" y="520701"/>
            <a:ext cx="2890696" cy="830660"/>
          </a:xfrm>
          <a:prstGeom prst="rect">
            <a:avLst/>
          </a:prstGeom>
        </p:spPr>
      </p:pic>
      <p:pic>
        <p:nvPicPr>
          <p:cNvPr id="6" name="Picture 5"/>
          <p:cNvPicPr>
            <a:picLocks noChangeAspect="1"/>
          </p:cNvPicPr>
          <p:nvPr/>
        </p:nvPicPr>
        <p:blipFill>
          <a:blip r:embed="rId5"/>
          <a:stretch>
            <a:fillRect/>
          </a:stretch>
        </p:blipFill>
        <p:spPr>
          <a:xfrm>
            <a:off x="4418411" y="1151466"/>
            <a:ext cx="4269918" cy="2616200"/>
          </a:xfrm>
          <a:prstGeom prst="rect">
            <a:avLst/>
          </a:prstGeom>
        </p:spPr>
      </p:pic>
      <p:pic>
        <p:nvPicPr>
          <p:cNvPr id="7" name="Picture 6"/>
          <p:cNvPicPr>
            <a:picLocks noChangeAspect="1"/>
          </p:cNvPicPr>
          <p:nvPr/>
        </p:nvPicPr>
        <p:blipFill>
          <a:blip r:embed="rId6"/>
          <a:stretch>
            <a:fillRect/>
          </a:stretch>
        </p:blipFill>
        <p:spPr>
          <a:xfrm>
            <a:off x="5520265" y="4191006"/>
            <a:ext cx="2586567" cy="2276606"/>
          </a:xfrm>
          <a:prstGeom prst="rect">
            <a:avLst/>
          </a:prstGeom>
        </p:spPr>
      </p:pic>
      <p:sp>
        <p:nvSpPr>
          <p:cNvPr id="8" name="TextBox 7"/>
          <p:cNvSpPr txBox="1"/>
          <p:nvPr/>
        </p:nvSpPr>
        <p:spPr>
          <a:xfrm>
            <a:off x="1671231" y="5247904"/>
            <a:ext cx="6110905" cy="1292662"/>
          </a:xfrm>
          <a:prstGeom prst="rect">
            <a:avLst/>
          </a:prstGeom>
          <a:noFill/>
        </p:spPr>
        <p:txBody>
          <a:bodyPr wrap="none" rtlCol="0">
            <a:spAutoFit/>
          </a:bodyPr>
          <a:lstStyle/>
          <a:p>
            <a:r>
              <a:rPr lang="en-US" sz="2400" b="1" dirty="0" smtClean="0"/>
              <a:t>Search for </a:t>
            </a:r>
            <a:r>
              <a:rPr lang="en-US" sz="2400" b="1" dirty="0" err="1" smtClean="0"/>
              <a:t>Higgsinos</a:t>
            </a:r>
            <a:r>
              <a:rPr lang="en-US" sz="2400" b="1" dirty="0" smtClean="0"/>
              <a:t>. D Curtin et  al </a:t>
            </a:r>
          </a:p>
          <a:p>
            <a:r>
              <a:rPr lang="en-US" dirty="0" smtClean="0"/>
              <a:t>To appear next week</a:t>
            </a:r>
          </a:p>
          <a:p>
            <a:endParaRPr lang="en-US" dirty="0"/>
          </a:p>
          <a:p>
            <a:r>
              <a:rPr lang="en-US" dirty="0" smtClean="0"/>
              <a:t>LLP: </a:t>
            </a:r>
            <a:r>
              <a:rPr lang="en-US" dirty="0" err="1" smtClean="0"/>
              <a:t>ep</a:t>
            </a:r>
            <a:r>
              <a:rPr lang="en-US" dirty="0" smtClean="0"/>
              <a:t> unique: energy higher than in </a:t>
            </a:r>
            <a:r>
              <a:rPr lang="en-US" dirty="0" err="1" smtClean="0"/>
              <a:t>ee</a:t>
            </a:r>
            <a:r>
              <a:rPr lang="en-US" dirty="0" smtClean="0"/>
              <a:t>, much cleaner than </a:t>
            </a:r>
            <a:r>
              <a:rPr lang="en-US" dirty="0" err="1" smtClean="0"/>
              <a:t>pp</a:t>
            </a:r>
            <a:r>
              <a:rPr lang="en-US" dirty="0" smtClean="0"/>
              <a:t> </a:t>
            </a:r>
            <a:endParaRPr lang="en-US" dirty="0"/>
          </a:p>
        </p:txBody>
      </p:sp>
      <p:sp>
        <p:nvSpPr>
          <p:cNvPr id="9" name="TextBox 8"/>
          <p:cNvSpPr txBox="1"/>
          <p:nvPr/>
        </p:nvSpPr>
        <p:spPr>
          <a:xfrm>
            <a:off x="4758267" y="3832926"/>
            <a:ext cx="4024735" cy="369332"/>
          </a:xfrm>
          <a:prstGeom prst="rect">
            <a:avLst/>
          </a:prstGeom>
          <a:noFill/>
        </p:spPr>
        <p:txBody>
          <a:bodyPr wrap="none" rtlCol="0">
            <a:spAutoFit/>
          </a:bodyPr>
          <a:lstStyle/>
          <a:p>
            <a:r>
              <a:rPr lang="en-US" dirty="0" smtClean="0"/>
              <a:t>1% branching with 1ab</a:t>
            </a:r>
            <a:r>
              <a:rPr lang="en-US" baseline="30000" dirty="0" smtClean="0"/>
              <a:t>-1 </a:t>
            </a:r>
            <a:r>
              <a:rPr lang="en-US" dirty="0" smtClean="0"/>
              <a:t>at FCC-eh (</a:t>
            </a:r>
            <a:r>
              <a:rPr lang="en-US" dirty="0" err="1" smtClean="0"/>
              <a:t>prel</a:t>
            </a:r>
            <a:r>
              <a:rPr lang="en-US" dirty="0" smtClean="0"/>
              <a:t>)</a:t>
            </a:r>
            <a:endParaRPr lang="en-US" dirty="0"/>
          </a:p>
        </p:txBody>
      </p:sp>
      <p:pic>
        <p:nvPicPr>
          <p:cNvPr id="10" name="Picture 9"/>
          <p:cNvPicPr>
            <a:picLocks noChangeAspect="1"/>
          </p:cNvPicPr>
          <p:nvPr/>
        </p:nvPicPr>
        <p:blipFill>
          <a:blip r:embed="rId7"/>
          <a:stretch>
            <a:fillRect/>
          </a:stretch>
        </p:blipFill>
        <p:spPr>
          <a:xfrm>
            <a:off x="7323469" y="2137743"/>
            <a:ext cx="1131489" cy="514313"/>
          </a:xfrm>
          <a:prstGeom prst="rect">
            <a:avLst/>
          </a:prstGeom>
        </p:spPr>
      </p:pic>
    </p:spTree>
    <p:extLst>
      <p:ext uri="{BB962C8B-B14F-4D97-AF65-F5344CB8AC3E}">
        <p14:creationId xmlns:p14="http://schemas.microsoft.com/office/powerpoint/2010/main" val="27148539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title</a:t>
            </a:r>
            <a:endParaRPr lang="en-US" sz="3200" dirty="0"/>
          </a:p>
        </p:txBody>
      </p:sp>
      <p:pic>
        <p:nvPicPr>
          <p:cNvPr id="3" name="Picture 2"/>
          <p:cNvPicPr>
            <a:picLocks noChangeAspect="1"/>
          </p:cNvPicPr>
          <p:nvPr/>
        </p:nvPicPr>
        <p:blipFill>
          <a:blip r:embed="rId2"/>
          <a:stretch>
            <a:fillRect/>
          </a:stretch>
        </p:blipFill>
        <p:spPr>
          <a:xfrm>
            <a:off x="88196" y="117118"/>
            <a:ext cx="8932323" cy="6547556"/>
          </a:xfrm>
          <a:prstGeom prst="rect">
            <a:avLst/>
          </a:prstGeom>
          <a:ln>
            <a:solidFill>
              <a:srgbClr val="0000FF"/>
            </a:solidFill>
          </a:ln>
        </p:spPr>
      </p:pic>
    </p:spTree>
    <p:extLst>
      <p:ext uri="{BB962C8B-B14F-4D97-AF65-F5344CB8AC3E}">
        <p14:creationId xmlns:p14="http://schemas.microsoft.com/office/powerpoint/2010/main" val="236185142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210" y="219603"/>
            <a:ext cx="7772400" cy="849842"/>
          </a:xfrm>
        </p:spPr>
        <p:txBody>
          <a:bodyPr>
            <a:normAutofit/>
          </a:bodyPr>
          <a:lstStyle/>
          <a:p>
            <a:r>
              <a:rPr lang="en-US" sz="3600" dirty="0" smtClean="0"/>
              <a:t>FCC-eh Detector Parameters</a:t>
            </a:r>
            <a:endParaRPr lang="en-US" sz="3600" dirty="0"/>
          </a:p>
        </p:txBody>
      </p:sp>
      <p:pic>
        <p:nvPicPr>
          <p:cNvPr id="3" name="Picture 2"/>
          <p:cNvPicPr>
            <a:picLocks noChangeAspect="1"/>
          </p:cNvPicPr>
          <p:nvPr/>
        </p:nvPicPr>
        <p:blipFill>
          <a:blip r:embed="rId2"/>
          <a:stretch>
            <a:fillRect/>
          </a:stretch>
        </p:blipFill>
        <p:spPr>
          <a:xfrm>
            <a:off x="0" y="1219200"/>
            <a:ext cx="9144000" cy="4407982"/>
          </a:xfrm>
          <a:prstGeom prst="rect">
            <a:avLst/>
          </a:prstGeom>
        </p:spPr>
      </p:pic>
    </p:spTree>
    <p:extLst>
      <p:ext uri="{BB962C8B-B14F-4D97-AF65-F5344CB8AC3E}">
        <p14:creationId xmlns:p14="http://schemas.microsoft.com/office/powerpoint/2010/main" val="36162192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Search for </a:t>
            </a:r>
            <a:r>
              <a:rPr lang="en-US" sz="3200" dirty="0" err="1" smtClean="0"/>
              <a:t>Higgsino</a:t>
            </a:r>
            <a:r>
              <a:rPr lang="en-US" sz="3200" dirty="0" smtClean="0"/>
              <a:t> in </a:t>
            </a:r>
            <a:r>
              <a:rPr lang="en-US" sz="3200" dirty="0" err="1" smtClean="0"/>
              <a:t>ep</a:t>
            </a:r>
            <a:endParaRPr lang="en-US" sz="3200" dirty="0"/>
          </a:p>
        </p:txBody>
      </p:sp>
      <p:pic>
        <p:nvPicPr>
          <p:cNvPr id="3" name="Picture 2"/>
          <p:cNvPicPr>
            <a:picLocks noChangeAspect="1"/>
          </p:cNvPicPr>
          <p:nvPr/>
        </p:nvPicPr>
        <p:blipFill>
          <a:blip r:embed="rId2"/>
          <a:stretch>
            <a:fillRect/>
          </a:stretch>
        </p:blipFill>
        <p:spPr>
          <a:xfrm>
            <a:off x="2405360" y="1111394"/>
            <a:ext cx="4491778" cy="2041717"/>
          </a:xfrm>
          <a:prstGeom prst="rect">
            <a:avLst/>
          </a:prstGeom>
        </p:spPr>
      </p:pic>
      <p:pic>
        <p:nvPicPr>
          <p:cNvPr id="5" name="Picture 4"/>
          <p:cNvPicPr>
            <a:picLocks noChangeAspect="1"/>
          </p:cNvPicPr>
          <p:nvPr/>
        </p:nvPicPr>
        <p:blipFill>
          <a:blip r:embed="rId3"/>
          <a:stretch>
            <a:fillRect/>
          </a:stretch>
        </p:blipFill>
        <p:spPr>
          <a:xfrm>
            <a:off x="3669066" y="3422358"/>
            <a:ext cx="4685016" cy="3200972"/>
          </a:xfrm>
          <a:prstGeom prst="rect">
            <a:avLst/>
          </a:prstGeom>
        </p:spPr>
      </p:pic>
      <p:pic>
        <p:nvPicPr>
          <p:cNvPr id="6" name="Picture 5"/>
          <p:cNvPicPr>
            <a:picLocks noChangeAspect="1"/>
          </p:cNvPicPr>
          <p:nvPr/>
        </p:nvPicPr>
        <p:blipFill>
          <a:blip r:embed="rId4"/>
          <a:stretch>
            <a:fillRect/>
          </a:stretch>
        </p:blipFill>
        <p:spPr>
          <a:xfrm>
            <a:off x="457200" y="3422358"/>
            <a:ext cx="3192792" cy="3373984"/>
          </a:xfrm>
          <a:prstGeom prst="rect">
            <a:avLst/>
          </a:prstGeom>
        </p:spPr>
      </p:pic>
    </p:spTree>
    <p:extLst>
      <p:ext uri="{BB962C8B-B14F-4D97-AF65-F5344CB8AC3E}">
        <p14:creationId xmlns:p14="http://schemas.microsoft.com/office/powerpoint/2010/main" val="286205995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920" y="609817"/>
            <a:ext cx="8229600" cy="907320"/>
          </a:xfrm>
        </p:spPr>
        <p:txBody>
          <a:bodyPr>
            <a:normAutofit/>
          </a:bodyPr>
          <a:lstStyle/>
          <a:p>
            <a:r>
              <a:rPr lang="en-US" sz="3200" dirty="0" smtClean="0"/>
              <a:t>How it developed - DGs</a:t>
            </a:r>
            <a:endParaRPr lang="en-US" sz="3200" dirty="0"/>
          </a:p>
        </p:txBody>
      </p:sp>
      <p:sp>
        <p:nvSpPr>
          <p:cNvPr id="4" name="TextBox 3"/>
          <p:cNvSpPr txBox="1"/>
          <p:nvPr/>
        </p:nvSpPr>
        <p:spPr>
          <a:xfrm>
            <a:off x="723228" y="2346273"/>
            <a:ext cx="7975148" cy="3139321"/>
          </a:xfrm>
          <a:prstGeom prst="rect">
            <a:avLst/>
          </a:prstGeom>
          <a:solidFill>
            <a:schemeClr val="accent3">
              <a:lumMod val="60000"/>
              <a:lumOff val="40000"/>
              <a:alpha val="38000"/>
            </a:schemeClr>
          </a:solidFill>
        </p:spPr>
        <p:txBody>
          <a:bodyPr wrap="none" rtlCol="0">
            <a:spAutoFit/>
          </a:bodyPr>
          <a:lstStyle/>
          <a:p>
            <a:r>
              <a:rPr lang="en-US" dirty="0" smtClean="0"/>
              <a:t>1984 </a:t>
            </a:r>
            <a:r>
              <a:rPr lang="en-US" dirty="0"/>
              <a:t> </a:t>
            </a:r>
            <a:r>
              <a:rPr lang="en-US" dirty="0" err="1" smtClean="0"/>
              <a:t>Herwig</a:t>
            </a:r>
            <a:r>
              <a:rPr lang="en-US" dirty="0" smtClean="0"/>
              <a:t> </a:t>
            </a:r>
            <a:r>
              <a:rPr lang="en-US" dirty="0" err="1" smtClean="0"/>
              <a:t>Schopper</a:t>
            </a:r>
            <a:r>
              <a:rPr lang="en-US" dirty="0" smtClean="0"/>
              <a:t>: Lausanne Meeting on LHC</a:t>
            </a:r>
          </a:p>
          <a:p>
            <a:endParaRPr lang="en-US" dirty="0"/>
          </a:p>
          <a:p>
            <a:r>
              <a:rPr lang="en-US" dirty="0" smtClean="0"/>
              <a:t>1990  Carlo Rubbia at ICHEP Singapore:  </a:t>
            </a:r>
            <a:r>
              <a:rPr lang="en-US" dirty="0" err="1" smtClean="0"/>
              <a:t>pp</a:t>
            </a:r>
            <a:r>
              <a:rPr lang="en-US" dirty="0" smtClean="0"/>
              <a:t> 1996, </a:t>
            </a:r>
            <a:r>
              <a:rPr lang="en-US" dirty="0" err="1" smtClean="0"/>
              <a:t>ep</a:t>
            </a:r>
            <a:r>
              <a:rPr lang="en-US" dirty="0" smtClean="0"/>
              <a:t> 1998 ..</a:t>
            </a:r>
          </a:p>
          <a:p>
            <a:endParaRPr lang="en-US" dirty="0"/>
          </a:p>
          <a:p>
            <a:r>
              <a:rPr lang="en-US" dirty="0" smtClean="0"/>
              <a:t>1997  Chris Llewellyn Smith: LHC approval, with ‘ions and </a:t>
            </a:r>
            <a:r>
              <a:rPr lang="en-US" dirty="0" err="1" smtClean="0"/>
              <a:t>ep</a:t>
            </a:r>
            <a:r>
              <a:rPr lang="en-US" dirty="0" smtClean="0"/>
              <a:t> as a bonus’</a:t>
            </a:r>
          </a:p>
          <a:p>
            <a:endParaRPr lang="en-US" dirty="0"/>
          </a:p>
          <a:p>
            <a:r>
              <a:rPr lang="en-US" dirty="0" smtClean="0"/>
              <a:t>2007  Robert </a:t>
            </a:r>
            <a:r>
              <a:rPr lang="en-US" dirty="0" err="1" smtClean="0"/>
              <a:t>Aymar</a:t>
            </a:r>
            <a:r>
              <a:rPr lang="en-US" dirty="0" smtClean="0"/>
              <a:t>, </a:t>
            </a:r>
            <a:r>
              <a:rPr lang="en-US" dirty="0" err="1" smtClean="0"/>
              <a:t>rECFA</a:t>
            </a:r>
            <a:r>
              <a:rPr lang="en-US" dirty="0" smtClean="0"/>
              <a:t>: Mandate to develop </a:t>
            </a:r>
            <a:r>
              <a:rPr lang="en-US" dirty="0" err="1" smtClean="0"/>
              <a:t>LHeC</a:t>
            </a:r>
            <a:r>
              <a:rPr lang="en-US" dirty="0" smtClean="0"/>
              <a:t>  </a:t>
            </a:r>
            <a:r>
              <a:rPr lang="en-US" dirty="0" smtClean="0">
                <a:sym typeface="Wingdings"/>
              </a:rPr>
              <a:t> CDR in 2012</a:t>
            </a:r>
            <a:endParaRPr lang="en-US" dirty="0" smtClean="0"/>
          </a:p>
          <a:p>
            <a:endParaRPr lang="en-US" dirty="0"/>
          </a:p>
          <a:p>
            <a:r>
              <a:rPr lang="en-US" dirty="0" smtClean="0"/>
              <a:t>2013  Rolf </a:t>
            </a:r>
            <a:r>
              <a:rPr lang="en-US" dirty="0" err="1" smtClean="0"/>
              <a:t>Heuer</a:t>
            </a:r>
            <a:r>
              <a:rPr lang="en-US" dirty="0" smtClean="0"/>
              <a:t>: “SM developed through synergy of </a:t>
            </a:r>
            <a:r>
              <a:rPr lang="en-US" dirty="0" err="1" smtClean="0"/>
              <a:t>pp,ee</a:t>
            </a:r>
            <a:r>
              <a:rPr lang="en-US" dirty="0" smtClean="0"/>
              <a:t> and </a:t>
            </a:r>
            <a:r>
              <a:rPr lang="en-US" dirty="0" err="1" smtClean="0"/>
              <a:t>ep</a:t>
            </a:r>
            <a:r>
              <a:rPr lang="en-US" dirty="0" smtClean="0"/>
              <a:t>” </a:t>
            </a:r>
            <a:r>
              <a:rPr lang="mr-IN" dirty="0" smtClean="0"/>
              <a:t>–</a:t>
            </a:r>
            <a:r>
              <a:rPr lang="en-US" dirty="0" smtClean="0"/>
              <a:t> new IAC</a:t>
            </a:r>
          </a:p>
          <a:p>
            <a:endParaRPr lang="en-US" dirty="0"/>
          </a:p>
          <a:p>
            <a:r>
              <a:rPr lang="en-US" dirty="0" smtClean="0"/>
              <a:t>2016  </a:t>
            </a:r>
            <a:r>
              <a:rPr lang="en-US" dirty="0" err="1" smtClean="0"/>
              <a:t>Fabiola</a:t>
            </a:r>
            <a:r>
              <a:rPr lang="en-US" dirty="0" smtClean="0"/>
              <a:t> </a:t>
            </a:r>
            <a:r>
              <a:rPr lang="en-US" dirty="0" err="1" smtClean="0"/>
              <a:t>Gianotti</a:t>
            </a:r>
            <a:r>
              <a:rPr lang="en-US" dirty="0" smtClean="0"/>
              <a:t>: Reconfirmation of that Mandate for the IAC </a:t>
            </a:r>
            <a:r>
              <a:rPr lang="en-US" dirty="0" smtClean="0">
                <a:sym typeface="Wingdings"/>
              </a:rPr>
              <a:t> update 2018</a:t>
            </a:r>
            <a:endParaRPr lang="en-US" dirty="0"/>
          </a:p>
        </p:txBody>
      </p:sp>
    </p:spTree>
    <p:extLst>
      <p:ext uri="{BB962C8B-B14F-4D97-AF65-F5344CB8AC3E}">
        <p14:creationId xmlns:p14="http://schemas.microsoft.com/office/powerpoint/2010/main" val="153993863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7320"/>
          </a:xfrm>
        </p:spPr>
        <p:txBody>
          <a:bodyPr>
            <a:normAutofit/>
          </a:bodyPr>
          <a:lstStyle/>
          <a:p>
            <a:r>
              <a:rPr lang="en-US" sz="3200" dirty="0" smtClean="0"/>
              <a:t>FCC-eh</a:t>
            </a:r>
            <a:endParaRPr lang="en-US" sz="3200" dirty="0"/>
          </a:p>
        </p:txBody>
      </p:sp>
      <p:pic>
        <p:nvPicPr>
          <p:cNvPr id="3" name="Picture 2"/>
          <p:cNvPicPr>
            <a:picLocks noChangeAspect="1"/>
          </p:cNvPicPr>
          <p:nvPr/>
        </p:nvPicPr>
        <p:blipFill>
          <a:blip r:embed="rId2"/>
          <a:stretch>
            <a:fillRect/>
          </a:stretch>
        </p:blipFill>
        <p:spPr>
          <a:xfrm>
            <a:off x="157324" y="335182"/>
            <a:ext cx="8686800" cy="6244970"/>
          </a:xfrm>
          <a:prstGeom prst="rect">
            <a:avLst/>
          </a:prstGeom>
          <a:ln>
            <a:solidFill>
              <a:schemeClr val="bg1">
                <a:lumMod val="50000"/>
              </a:schemeClr>
            </a:solidFill>
          </a:ln>
        </p:spPr>
      </p:pic>
      <p:sp>
        <p:nvSpPr>
          <p:cNvPr id="4" name="TextBox 3"/>
          <p:cNvSpPr txBox="1"/>
          <p:nvPr/>
        </p:nvSpPr>
        <p:spPr>
          <a:xfrm>
            <a:off x="599751" y="6580152"/>
            <a:ext cx="4346788" cy="307777"/>
          </a:xfrm>
          <a:prstGeom prst="rect">
            <a:avLst/>
          </a:prstGeom>
          <a:noFill/>
        </p:spPr>
        <p:txBody>
          <a:bodyPr wrap="none" rtlCol="0">
            <a:spAutoFit/>
          </a:bodyPr>
          <a:lstStyle/>
          <a:p>
            <a:r>
              <a:rPr lang="en-US" sz="1400" dirty="0" err="1" smtClean="0"/>
              <a:t>Kechen</a:t>
            </a:r>
            <a:r>
              <a:rPr lang="en-US" sz="1400" dirty="0" smtClean="0"/>
              <a:t> Wang, BSM in </a:t>
            </a:r>
            <a:r>
              <a:rPr lang="en-US" sz="1400" dirty="0" err="1" smtClean="0"/>
              <a:t>ep</a:t>
            </a:r>
            <a:r>
              <a:rPr lang="en-US" sz="1400" dirty="0" smtClean="0"/>
              <a:t>, FCC Workshop 1/2018 at CERN</a:t>
            </a:r>
            <a:endParaRPr lang="en-US" sz="1400" dirty="0"/>
          </a:p>
        </p:txBody>
      </p:sp>
    </p:spTree>
    <p:extLst>
      <p:ext uri="{BB962C8B-B14F-4D97-AF65-F5344CB8AC3E}">
        <p14:creationId xmlns:p14="http://schemas.microsoft.com/office/powerpoint/2010/main" val="160561071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7646" y="550329"/>
            <a:ext cx="4572000" cy="830997"/>
          </a:xfrm>
          <a:prstGeom prst="rect">
            <a:avLst/>
          </a:prstGeom>
        </p:spPr>
        <p:txBody>
          <a:bodyPr>
            <a:spAutoFit/>
          </a:bodyPr>
          <a:lstStyle/>
          <a:p>
            <a:r>
              <a:rPr lang="en-US" sz="1600" dirty="0"/>
              <a:t>V.N. </a:t>
            </a:r>
            <a:r>
              <a:rPr lang="en-US" sz="1600" dirty="0" err="1"/>
              <a:t>Gribov</a:t>
            </a:r>
            <a:r>
              <a:rPr lang="en-US" sz="1600" dirty="0"/>
              <a:t>, L.N. </a:t>
            </a:r>
            <a:r>
              <a:rPr lang="en-US" sz="1600" dirty="0" err="1"/>
              <a:t>Lipatov</a:t>
            </a:r>
            <a:r>
              <a:rPr lang="en-US" sz="1600" dirty="0"/>
              <a:t>, </a:t>
            </a:r>
            <a:r>
              <a:rPr lang="en-US" sz="1600" i="1" dirty="0" err="1"/>
              <a:t>Gluboko</a:t>
            </a:r>
            <a:r>
              <a:rPr lang="en-US" sz="1600" i="1" dirty="0"/>
              <a:t> </a:t>
            </a:r>
            <a:r>
              <a:rPr lang="en-US" sz="1600" i="1" dirty="0" err="1"/>
              <a:t>neuprugoe</a:t>
            </a:r>
            <a:r>
              <a:rPr lang="en-US" sz="1600" i="1" dirty="0"/>
              <a:t> </a:t>
            </a:r>
            <a:r>
              <a:rPr lang="en-US" sz="1600" i="1" dirty="0" err="1"/>
              <a:t>ep-rasseyanie</a:t>
            </a:r>
            <a:r>
              <a:rPr lang="en-US" sz="1600" i="1" dirty="0"/>
              <a:t> v </a:t>
            </a:r>
            <a:r>
              <a:rPr lang="en-US" sz="1600" i="1" dirty="0" err="1"/>
              <a:t>teorii</a:t>
            </a:r>
            <a:r>
              <a:rPr lang="en-US" sz="1600" i="1" dirty="0"/>
              <a:t> </a:t>
            </a:r>
            <a:r>
              <a:rPr lang="en-US" sz="1600" i="1" dirty="0" err="1"/>
              <a:t>vozmushchenii</a:t>
            </a:r>
            <a:r>
              <a:rPr lang="en-US" sz="1600" dirty="0"/>
              <a:t>, </a:t>
            </a:r>
            <a:r>
              <a:rPr lang="en-US" sz="1600" dirty="0" err="1"/>
              <a:t>Yadernaya</a:t>
            </a:r>
            <a:r>
              <a:rPr lang="en-US" sz="1600" dirty="0"/>
              <a:t> </a:t>
            </a:r>
            <a:r>
              <a:rPr lang="en-US" sz="1600" dirty="0" err="1"/>
              <a:t>fizika</a:t>
            </a:r>
            <a:r>
              <a:rPr lang="en-US" sz="1600" dirty="0"/>
              <a:t>, </a:t>
            </a:r>
            <a:r>
              <a:rPr lang="en-US" sz="1400" dirty="0"/>
              <a:t>15(4), 781-807 (1972)</a:t>
            </a:r>
            <a:r>
              <a:rPr lang="en-US" sz="1400" dirty="0" smtClean="0"/>
              <a:t>.</a:t>
            </a:r>
          </a:p>
        </p:txBody>
      </p:sp>
      <p:sp>
        <p:nvSpPr>
          <p:cNvPr id="5" name="TextBox 4"/>
          <p:cNvSpPr txBox="1"/>
          <p:nvPr/>
        </p:nvSpPr>
        <p:spPr>
          <a:xfrm>
            <a:off x="465545" y="2049415"/>
            <a:ext cx="8443337" cy="584776"/>
          </a:xfrm>
          <a:prstGeom prst="rect">
            <a:avLst/>
          </a:prstGeom>
          <a:noFill/>
        </p:spPr>
        <p:txBody>
          <a:bodyPr wrap="none" rtlCol="0">
            <a:spAutoFit/>
          </a:bodyPr>
          <a:lstStyle/>
          <a:p>
            <a:r>
              <a:rPr lang="en-US" sz="1600" dirty="0"/>
              <a:t>The </a:t>
            </a:r>
            <a:r>
              <a:rPr lang="en-US" sz="1600" dirty="0" err="1"/>
              <a:t>Pomeranchuk</a:t>
            </a:r>
            <a:r>
              <a:rPr lang="en-US" sz="1600" dirty="0"/>
              <a:t> Singularity in </a:t>
            </a:r>
            <a:r>
              <a:rPr lang="en-US" sz="1600" dirty="0" err="1"/>
              <a:t>Nonabelian</a:t>
            </a:r>
            <a:r>
              <a:rPr lang="en-US" sz="1600" dirty="0"/>
              <a:t> Gauge Theories: </a:t>
            </a:r>
            <a:r>
              <a:rPr lang="en-US" sz="1600" dirty="0" err="1" smtClean="0"/>
              <a:t>E.A.</a:t>
            </a:r>
            <a:r>
              <a:rPr lang="en-US" sz="1600" b="1" dirty="0" err="1" smtClean="0">
                <a:solidFill>
                  <a:srgbClr val="800000"/>
                </a:solidFill>
              </a:rPr>
              <a:t>K</a:t>
            </a:r>
            <a:r>
              <a:rPr lang="en-US" sz="1600" dirty="0" err="1" smtClean="0"/>
              <a:t>uraev</a:t>
            </a:r>
            <a:r>
              <a:rPr lang="en-US" sz="1600" dirty="0"/>
              <a:t>,</a:t>
            </a:r>
            <a:r>
              <a:rPr lang="en-US" sz="1600" b="1" dirty="0">
                <a:solidFill>
                  <a:srgbClr val="800000"/>
                </a:solidFill>
              </a:rPr>
              <a:t> L</a:t>
            </a:r>
            <a:r>
              <a:rPr lang="en-US" sz="1600" dirty="0" smtClean="0"/>
              <a:t>, </a:t>
            </a:r>
            <a:r>
              <a:rPr lang="en-US" sz="1600" dirty="0" err="1" smtClean="0"/>
              <a:t>V.S.</a:t>
            </a:r>
            <a:r>
              <a:rPr lang="en-US" sz="1600" b="1" dirty="0" err="1" smtClean="0">
                <a:solidFill>
                  <a:srgbClr val="800000"/>
                </a:solidFill>
              </a:rPr>
              <a:t>F</a:t>
            </a:r>
            <a:r>
              <a:rPr lang="en-US" sz="1600" dirty="0" err="1" smtClean="0"/>
              <a:t>adin</a:t>
            </a:r>
            <a:r>
              <a:rPr lang="en-US" sz="1600" dirty="0"/>
              <a:t>, </a:t>
            </a:r>
            <a:r>
              <a:rPr lang="en-US" sz="1400" dirty="0"/>
              <a:t>SJNP 45(77)</a:t>
            </a:r>
            <a:r>
              <a:rPr lang="en-US" sz="1400" dirty="0" smtClean="0"/>
              <a:t>199</a:t>
            </a:r>
          </a:p>
          <a:p>
            <a:r>
              <a:rPr lang="en-US" sz="1600" dirty="0" smtClean="0"/>
              <a:t>The </a:t>
            </a:r>
            <a:r>
              <a:rPr lang="en-US" sz="1600" dirty="0" err="1" smtClean="0"/>
              <a:t>Pomeranchuk</a:t>
            </a:r>
            <a:r>
              <a:rPr lang="en-US" sz="1600" dirty="0" smtClean="0"/>
              <a:t> Singularity in QCD: </a:t>
            </a:r>
            <a:r>
              <a:rPr lang="en-US" sz="1600" dirty="0" err="1" smtClean="0"/>
              <a:t>Ya.Ya</a:t>
            </a:r>
            <a:r>
              <a:rPr lang="en-US" sz="1600" dirty="0" err="1"/>
              <a:t>.</a:t>
            </a:r>
            <a:r>
              <a:rPr lang="en-US" sz="1600" b="1" dirty="0" err="1" smtClean="0">
                <a:solidFill>
                  <a:srgbClr val="800000"/>
                </a:solidFill>
              </a:rPr>
              <a:t>B</a:t>
            </a:r>
            <a:r>
              <a:rPr lang="en-US" sz="1600" dirty="0" err="1" smtClean="0"/>
              <a:t>alitsky</a:t>
            </a:r>
            <a:r>
              <a:rPr lang="en-US" sz="1600" dirty="0" smtClean="0"/>
              <a:t>, L </a:t>
            </a:r>
            <a:r>
              <a:rPr lang="en-US" sz="1600" b="1" dirty="0" err="1" smtClean="0">
                <a:solidFill>
                  <a:srgbClr val="800000"/>
                </a:solidFill>
              </a:rPr>
              <a:t>L</a:t>
            </a:r>
            <a:r>
              <a:rPr lang="en-US" sz="1600" dirty="0" err="1" smtClean="0"/>
              <a:t>ipatov</a:t>
            </a:r>
            <a:r>
              <a:rPr lang="en-US" sz="1600" dirty="0" smtClean="0"/>
              <a:t>: </a:t>
            </a:r>
            <a:r>
              <a:rPr lang="en-US" sz="1400" dirty="0" smtClean="0"/>
              <a:t>SJNP 28 (78) 822</a:t>
            </a:r>
          </a:p>
        </p:txBody>
      </p:sp>
      <p:pic>
        <p:nvPicPr>
          <p:cNvPr id="9" name="Picture 8"/>
          <p:cNvPicPr>
            <a:picLocks noChangeAspect="1"/>
          </p:cNvPicPr>
          <p:nvPr/>
        </p:nvPicPr>
        <p:blipFill>
          <a:blip r:embed="rId2"/>
          <a:stretch>
            <a:fillRect/>
          </a:stretch>
        </p:blipFill>
        <p:spPr>
          <a:xfrm>
            <a:off x="6760055" y="366794"/>
            <a:ext cx="1310703" cy="1116947"/>
          </a:xfrm>
          <a:prstGeom prst="rect">
            <a:avLst/>
          </a:prstGeom>
        </p:spPr>
      </p:pic>
      <p:sp>
        <p:nvSpPr>
          <p:cNvPr id="10" name="TextBox 9"/>
          <p:cNvSpPr txBox="1"/>
          <p:nvPr/>
        </p:nvSpPr>
        <p:spPr>
          <a:xfrm>
            <a:off x="6760055" y="1525987"/>
            <a:ext cx="1384063" cy="461665"/>
          </a:xfrm>
          <a:prstGeom prst="rect">
            <a:avLst/>
          </a:prstGeom>
          <a:noFill/>
        </p:spPr>
        <p:txBody>
          <a:bodyPr wrap="none" rtlCol="0">
            <a:spAutoFit/>
          </a:bodyPr>
          <a:lstStyle/>
          <a:p>
            <a:r>
              <a:rPr lang="en-US" sz="1200" dirty="0" smtClean="0">
                <a:solidFill>
                  <a:schemeClr val="bg2">
                    <a:lumMod val="25000"/>
                  </a:schemeClr>
                </a:solidFill>
              </a:rPr>
              <a:t>2.5.1940 Leningrad</a:t>
            </a:r>
          </a:p>
          <a:p>
            <a:r>
              <a:rPr lang="en-US" sz="1200" dirty="0" smtClean="0">
                <a:solidFill>
                  <a:schemeClr val="bg2">
                    <a:lumMod val="25000"/>
                  </a:schemeClr>
                </a:solidFill>
              </a:rPr>
              <a:t>4.9.2017 </a:t>
            </a:r>
            <a:r>
              <a:rPr lang="en-US" sz="1200" dirty="0" err="1" smtClean="0">
                <a:solidFill>
                  <a:schemeClr val="bg2">
                    <a:lumMod val="25000"/>
                  </a:schemeClr>
                </a:solidFill>
              </a:rPr>
              <a:t>Dubna</a:t>
            </a:r>
            <a:endParaRPr lang="en-US" sz="1200" dirty="0">
              <a:solidFill>
                <a:schemeClr val="bg2">
                  <a:lumMod val="25000"/>
                </a:schemeClr>
              </a:solidFill>
            </a:endParaRPr>
          </a:p>
        </p:txBody>
      </p:sp>
      <p:sp>
        <p:nvSpPr>
          <p:cNvPr id="11" name="Rectangle 10"/>
          <p:cNvSpPr/>
          <p:nvPr/>
        </p:nvSpPr>
        <p:spPr>
          <a:xfrm>
            <a:off x="626116" y="3363318"/>
            <a:ext cx="7743337" cy="2677656"/>
          </a:xfrm>
          <a:prstGeom prst="rect">
            <a:avLst/>
          </a:prstGeom>
          <a:solidFill>
            <a:srgbClr val="800000">
              <a:alpha val="12000"/>
            </a:srgbClr>
          </a:solidFill>
        </p:spPr>
        <p:txBody>
          <a:bodyPr wrap="square">
            <a:spAutoFit/>
          </a:bodyPr>
          <a:lstStyle/>
          <a:p>
            <a:r>
              <a:rPr lang="en-US" sz="1400" b="1" dirty="0"/>
              <a:t>More recently </a:t>
            </a:r>
            <a:r>
              <a:rPr lang="en-US" sz="1400" dirty="0" err="1"/>
              <a:t>Lipatov</a:t>
            </a:r>
            <a:r>
              <a:rPr lang="en-US" sz="1400" dirty="0"/>
              <a:t> has taken these ideas into the hot, new field in theoretical physics: </a:t>
            </a:r>
            <a:r>
              <a:rPr lang="en-US" sz="1400" b="1" dirty="0"/>
              <a:t>the anti-de Sitter/conformal-field theory correspondence (ADS/CFT</a:t>
            </a:r>
            <a:r>
              <a:rPr lang="en-US" sz="1400" dirty="0"/>
              <a:t>) – a hypothesis put forward by Juan </a:t>
            </a:r>
            <a:r>
              <a:rPr lang="en-US" sz="1400" dirty="0" err="1"/>
              <a:t>Maldacena</a:t>
            </a:r>
            <a:r>
              <a:rPr lang="en-US" sz="1400" dirty="0"/>
              <a:t> in 1997. This states that there is a correspondence – a duality – in the description of the maximally </a:t>
            </a:r>
            <a:r>
              <a:rPr lang="en-US" sz="1400" dirty="0" err="1"/>
              <a:t>supersymmetric</a:t>
            </a:r>
            <a:r>
              <a:rPr lang="en-US" sz="1400" dirty="0"/>
              <a:t> N=4 modification of QCD from the standard field-theory side and, from the "gravity" side, in the spectrum of a string moving in a peculiar curved anti-de Sitter background – a seemingly unrelated problem. However, </a:t>
            </a:r>
            <a:r>
              <a:rPr lang="en-US" sz="1400" dirty="0" err="1"/>
              <a:t>Lipatov's</a:t>
            </a:r>
            <a:r>
              <a:rPr lang="en-US" sz="1400" dirty="0"/>
              <a:t> experience and deep understanding of re-summed perturbation theory has enabled him to move quickly into this new territory where he has developed and tested new ideas, considering first the BFKL and DGLAP equations in the N=4 theory and computing the anomalous dimensions of various operators. The high symmetry of this theory, in contrast to standard QCD, allows calculations to be made at unprecedented high orders and the results then compared with the "dual" predictions of string theory. It also facilitates finding the </a:t>
            </a:r>
            <a:r>
              <a:rPr lang="en-US" sz="1400" dirty="0" err="1"/>
              <a:t>integrable</a:t>
            </a:r>
            <a:r>
              <a:rPr lang="en-US" sz="1400" dirty="0"/>
              <a:t> structures in the theory (</a:t>
            </a:r>
            <a:r>
              <a:rPr lang="en-US" sz="1400" dirty="0" err="1"/>
              <a:t>Lipatov</a:t>
            </a:r>
            <a:r>
              <a:rPr lang="en-US" sz="1400" dirty="0"/>
              <a:t> 2009).</a:t>
            </a:r>
          </a:p>
        </p:txBody>
      </p:sp>
      <p:sp>
        <p:nvSpPr>
          <p:cNvPr id="12" name="TextBox 11"/>
          <p:cNvSpPr txBox="1"/>
          <p:nvPr/>
        </p:nvSpPr>
        <p:spPr>
          <a:xfrm>
            <a:off x="626116" y="6144932"/>
            <a:ext cx="2802144" cy="307777"/>
          </a:xfrm>
          <a:prstGeom prst="rect">
            <a:avLst/>
          </a:prstGeom>
          <a:noFill/>
        </p:spPr>
        <p:txBody>
          <a:bodyPr wrap="none" rtlCol="0">
            <a:spAutoFit/>
          </a:bodyPr>
          <a:lstStyle/>
          <a:p>
            <a:r>
              <a:rPr lang="en-US" sz="1400" dirty="0" smtClean="0"/>
              <a:t>D </a:t>
            </a:r>
            <a:r>
              <a:rPr lang="en-US" sz="1400" dirty="0" err="1" smtClean="0"/>
              <a:t>Diakonov</a:t>
            </a:r>
            <a:r>
              <a:rPr lang="en-US" sz="1400" dirty="0" smtClean="0"/>
              <a:t>, CERN Courier July 2010</a:t>
            </a:r>
            <a:endParaRPr lang="en-US" sz="1400" dirty="0"/>
          </a:p>
        </p:txBody>
      </p:sp>
      <p:sp>
        <p:nvSpPr>
          <p:cNvPr id="13" name="TextBox 12"/>
          <p:cNvSpPr txBox="1"/>
          <p:nvPr/>
        </p:nvSpPr>
        <p:spPr>
          <a:xfrm>
            <a:off x="465545" y="2703766"/>
            <a:ext cx="7186583" cy="369332"/>
          </a:xfrm>
          <a:prstGeom prst="rect">
            <a:avLst/>
          </a:prstGeom>
          <a:noFill/>
        </p:spPr>
        <p:txBody>
          <a:bodyPr wrap="none" rtlCol="0">
            <a:spAutoFit/>
          </a:bodyPr>
          <a:lstStyle/>
          <a:p>
            <a:r>
              <a:rPr lang="en-US" b="1" dirty="0" smtClean="0"/>
              <a:t>Small x Physics in </a:t>
            </a:r>
            <a:r>
              <a:rPr lang="en-US" b="1" dirty="0" err="1" smtClean="0"/>
              <a:t>perturbative</a:t>
            </a:r>
            <a:r>
              <a:rPr lang="en-US" b="1" dirty="0" smtClean="0"/>
              <a:t> QCD </a:t>
            </a:r>
            <a:r>
              <a:rPr lang="en-US" sz="1400" dirty="0" smtClean="0"/>
              <a:t>Physics Reports 286 (1997)131, </a:t>
            </a:r>
            <a:r>
              <a:rPr lang="en-US" sz="1400" dirty="0" err="1" smtClean="0"/>
              <a:t>hep-ph</a:t>
            </a:r>
            <a:r>
              <a:rPr lang="en-US" sz="1400" dirty="0" smtClean="0"/>
              <a:t>/9610276</a:t>
            </a:r>
            <a:endParaRPr lang="en-US" sz="1400" dirty="0"/>
          </a:p>
        </p:txBody>
      </p:sp>
    </p:spTree>
    <p:extLst>
      <p:ext uri="{BB962C8B-B14F-4D97-AF65-F5344CB8AC3E}">
        <p14:creationId xmlns:p14="http://schemas.microsoft.com/office/powerpoint/2010/main" val="260355798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958"/>
            <a:ext cx="7772400" cy="805772"/>
          </a:xfrm>
        </p:spPr>
        <p:txBody>
          <a:bodyPr>
            <a:normAutofit/>
          </a:bodyPr>
          <a:lstStyle/>
          <a:p>
            <a:r>
              <a:rPr lang="en-US" sz="3200" dirty="0" smtClean="0"/>
              <a:t>title</a:t>
            </a:r>
            <a:endParaRPr lang="en-US" sz="3200" dirty="0"/>
          </a:p>
        </p:txBody>
      </p:sp>
      <p:pic>
        <p:nvPicPr>
          <p:cNvPr id="3" name="Picture 2"/>
          <p:cNvPicPr>
            <a:picLocks noChangeAspect="1"/>
          </p:cNvPicPr>
          <p:nvPr/>
        </p:nvPicPr>
        <p:blipFill>
          <a:blip r:embed="rId2"/>
          <a:stretch>
            <a:fillRect/>
          </a:stretch>
        </p:blipFill>
        <p:spPr>
          <a:xfrm>
            <a:off x="685800" y="225469"/>
            <a:ext cx="7772400" cy="5507182"/>
          </a:xfrm>
          <a:prstGeom prst="rect">
            <a:avLst/>
          </a:prstGeom>
          <a:ln>
            <a:solidFill>
              <a:srgbClr val="000090">
                <a:alpha val="37000"/>
              </a:srgbClr>
            </a:solidFill>
          </a:ln>
        </p:spPr>
      </p:pic>
      <p:sp>
        <p:nvSpPr>
          <p:cNvPr id="4" name="TextBox 3"/>
          <p:cNvSpPr txBox="1"/>
          <p:nvPr/>
        </p:nvSpPr>
        <p:spPr>
          <a:xfrm>
            <a:off x="103408" y="5950956"/>
            <a:ext cx="8969122" cy="646331"/>
          </a:xfrm>
          <a:prstGeom prst="rect">
            <a:avLst/>
          </a:prstGeom>
          <a:noFill/>
        </p:spPr>
        <p:txBody>
          <a:bodyPr wrap="none" rtlCol="0">
            <a:spAutoFit/>
          </a:bodyPr>
          <a:lstStyle/>
          <a:p>
            <a:r>
              <a:rPr lang="en-US" b="1" dirty="0" smtClean="0">
                <a:solidFill>
                  <a:srgbClr val="000090"/>
                </a:solidFill>
              </a:rPr>
              <a:t>CDR: Default configuration, 60 </a:t>
            </a:r>
            <a:r>
              <a:rPr lang="en-US" b="1" dirty="0" err="1" smtClean="0">
                <a:solidFill>
                  <a:srgbClr val="000090"/>
                </a:solidFill>
              </a:rPr>
              <a:t>GeV</a:t>
            </a:r>
            <a:r>
              <a:rPr lang="en-US" b="1" dirty="0" smtClean="0">
                <a:solidFill>
                  <a:srgbClr val="000090"/>
                </a:solidFill>
              </a:rPr>
              <a:t>, 3 passes, 720 MHz, synchronous </a:t>
            </a:r>
            <a:r>
              <a:rPr lang="en-US" b="1" dirty="0" err="1" smtClean="0">
                <a:solidFill>
                  <a:srgbClr val="000090"/>
                </a:solidFill>
              </a:rPr>
              <a:t>ep+pp</a:t>
            </a:r>
            <a:r>
              <a:rPr lang="en-US" b="1" dirty="0" smtClean="0">
                <a:solidFill>
                  <a:srgbClr val="000090"/>
                </a:solidFill>
              </a:rPr>
              <a:t>, </a:t>
            </a:r>
            <a:r>
              <a:rPr lang="en-US" b="1" dirty="0" err="1" smtClean="0">
                <a:solidFill>
                  <a:srgbClr val="000090"/>
                </a:solidFill>
              </a:rPr>
              <a:t>L</a:t>
            </a:r>
            <a:r>
              <a:rPr lang="en-US" b="1" baseline="-25000" dirty="0" err="1" smtClean="0">
                <a:solidFill>
                  <a:srgbClr val="000090"/>
                </a:solidFill>
              </a:rPr>
              <a:t>ep</a:t>
            </a:r>
            <a:r>
              <a:rPr lang="en-US" b="1" dirty="0" smtClean="0">
                <a:solidFill>
                  <a:srgbClr val="000090"/>
                </a:solidFill>
              </a:rPr>
              <a:t>=10</a:t>
            </a:r>
            <a:r>
              <a:rPr lang="en-US" b="1" baseline="30000" dirty="0" smtClean="0">
                <a:solidFill>
                  <a:srgbClr val="000090"/>
                </a:solidFill>
              </a:rPr>
              <a:t>33 </a:t>
            </a:r>
            <a:r>
              <a:rPr lang="en-US" b="1" dirty="0" smtClean="0">
                <a:solidFill>
                  <a:srgbClr val="000090"/>
                </a:solidFill>
              </a:rPr>
              <a:t>cm</a:t>
            </a:r>
            <a:r>
              <a:rPr lang="en-US" b="1" baseline="30000" dirty="0" smtClean="0">
                <a:solidFill>
                  <a:srgbClr val="000090"/>
                </a:solidFill>
              </a:rPr>
              <a:t>-2 </a:t>
            </a:r>
            <a:r>
              <a:rPr lang="en-US" b="1" dirty="0" smtClean="0">
                <a:solidFill>
                  <a:srgbClr val="000090"/>
                </a:solidFill>
              </a:rPr>
              <a:t>s</a:t>
            </a:r>
            <a:r>
              <a:rPr lang="en-US" b="1" baseline="30000" dirty="0" smtClean="0">
                <a:solidFill>
                  <a:srgbClr val="000090"/>
                </a:solidFill>
              </a:rPr>
              <a:t>-1</a:t>
            </a:r>
            <a:endParaRPr lang="en-US" b="1" dirty="0" smtClean="0">
              <a:solidFill>
                <a:srgbClr val="000090"/>
              </a:solidFill>
            </a:endParaRPr>
          </a:p>
          <a:p>
            <a:r>
              <a:rPr lang="en-US" b="1" dirty="0" smtClean="0">
                <a:solidFill>
                  <a:srgbClr val="800000"/>
                </a:solidFill>
                <a:sym typeface="Wingdings"/>
              </a:rPr>
              <a:t></a:t>
            </a:r>
            <a:r>
              <a:rPr lang="en-US" b="1" dirty="0" smtClean="0">
                <a:solidFill>
                  <a:srgbClr val="800000"/>
                </a:solidFill>
              </a:rPr>
              <a:t>Update in 2018 (to be published in the fall): 60 </a:t>
            </a:r>
            <a:r>
              <a:rPr lang="en-US" b="1" dirty="0" err="1" smtClean="0">
                <a:solidFill>
                  <a:srgbClr val="800000"/>
                </a:solidFill>
              </a:rPr>
              <a:t>GeV</a:t>
            </a:r>
            <a:r>
              <a:rPr lang="en-US" b="1" dirty="0" smtClean="0">
                <a:solidFill>
                  <a:srgbClr val="800000"/>
                </a:solidFill>
              </a:rPr>
              <a:t> + staging, 802 MHz, joint </a:t>
            </a:r>
            <a:r>
              <a:rPr lang="en-US" b="1" dirty="0" err="1" smtClean="0">
                <a:solidFill>
                  <a:srgbClr val="800000"/>
                </a:solidFill>
              </a:rPr>
              <a:t>ep+pp</a:t>
            </a:r>
            <a:r>
              <a:rPr lang="en-US" b="1" dirty="0" smtClean="0">
                <a:solidFill>
                  <a:srgbClr val="800000"/>
                </a:solidFill>
              </a:rPr>
              <a:t>, 10</a:t>
            </a:r>
            <a:r>
              <a:rPr lang="en-US" b="1" baseline="30000" dirty="0" smtClean="0">
                <a:solidFill>
                  <a:srgbClr val="800000"/>
                </a:solidFill>
              </a:rPr>
              <a:t>34</a:t>
            </a:r>
            <a:r>
              <a:rPr lang="en-US" b="1" dirty="0" smtClean="0">
                <a:solidFill>
                  <a:srgbClr val="800000"/>
                </a:solidFill>
              </a:rPr>
              <a:t> </a:t>
            </a:r>
            <a:endParaRPr lang="en-US" b="1" dirty="0">
              <a:solidFill>
                <a:srgbClr val="800000"/>
              </a:solidFill>
            </a:endParaRPr>
          </a:p>
        </p:txBody>
      </p:sp>
    </p:spTree>
    <p:extLst>
      <p:ext uri="{BB962C8B-B14F-4D97-AF65-F5344CB8AC3E}">
        <p14:creationId xmlns:p14="http://schemas.microsoft.com/office/powerpoint/2010/main" val="273148339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8468"/>
            <a:ext cx="7772400" cy="859527"/>
          </a:xfrm>
        </p:spPr>
        <p:txBody>
          <a:bodyPr>
            <a:normAutofit/>
          </a:bodyPr>
          <a:lstStyle/>
          <a:p>
            <a:r>
              <a:rPr lang="en-US" sz="3200" dirty="0" smtClean="0"/>
              <a:t>Forward Tracking at </a:t>
            </a:r>
            <a:r>
              <a:rPr lang="en-US" sz="3200" dirty="0" err="1" smtClean="0"/>
              <a:t>LHeC</a:t>
            </a:r>
            <a:endParaRPr lang="en-US" sz="3200" dirty="0"/>
          </a:p>
        </p:txBody>
      </p:sp>
      <p:grpSp>
        <p:nvGrpSpPr>
          <p:cNvPr id="3" name="Group"/>
          <p:cNvGrpSpPr/>
          <p:nvPr/>
        </p:nvGrpSpPr>
        <p:grpSpPr>
          <a:xfrm>
            <a:off x="163110" y="955033"/>
            <a:ext cx="5048293" cy="3507668"/>
            <a:chOff x="0" y="0"/>
            <a:chExt cx="7669407" cy="4868915"/>
          </a:xfrm>
        </p:grpSpPr>
        <p:grpSp>
          <p:nvGrpSpPr>
            <p:cNvPr id="4" name="Group"/>
            <p:cNvGrpSpPr/>
            <p:nvPr/>
          </p:nvGrpSpPr>
          <p:grpSpPr>
            <a:xfrm>
              <a:off x="0" y="0"/>
              <a:ext cx="7669408" cy="4868916"/>
              <a:chOff x="0" y="0"/>
              <a:chExt cx="7669407" cy="4868915"/>
            </a:xfrm>
          </p:grpSpPr>
          <p:pic>
            <p:nvPicPr>
              <p:cNvPr id="6" name="pasted-image.tiff" descr="pasted-image.tiff"/>
              <p:cNvPicPr>
                <a:picLocks noChangeAspect="1"/>
              </p:cNvPicPr>
              <p:nvPr/>
            </p:nvPicPr>
            <p:blipFill>
              <a:blip r:embed="rId2">
                <a:extLst/>
              </a:blip>
              <a:stretch>
                <a:fillRect/>
              </a:stretch>
            </p:blipFill>
            <p:spPr>
              <a:xfrm>
                <a:off x="0" y="444044"/>
                <a:ext cx="1270053" cy="3929974"/>
              </a:xfrm>
              <a:prstGeom prst="rect">
                <a:avLst/>
              </a:prstGeom>
              <a:ln w="12700" cap="flat">
                <a:noFill/>
                <a:miter lim="400000"/>
              </a:ln>
              <a:effectLst/>
            </p:spPr>
          </p:pic>
          <p:pic>
            <p:nvPicPr>
              <p:cNvPr id="7" name="Tracker_LHeC_v1.png" descr="Tracker_LHeC_v1.png"/>
              <p:cNvPicPr>
                <a:picLocks noChangeAspect="1"/>
              </p:cNvPicPr>
              <p:nvPr/>
            </p:nvPicPr>
            <p:blipFill>
              <a:blip r:embed="rId3">
                <a:extLst/>
              </a:blip>
              <a:srcRect l="49306" r="6959"/>
              <a:stretch>
                <a:fillRect/>
              </a:stretch>
            </p:blipFill>
            <p:spPr>
              <a:xfrm>
                <a:off x="1281307" y="0"/>
                <a:ext cx="6388101" cy="4868916"/>
              </a:xfrm>
              <a:prstGeom prst="rect">
                <a:avLst/>
              </a:prstGeom>
              <a:ln w="12700" cap="flat">
                <a:noFill/>
                <a:miter lim="400000"/>
              </a:ln>
              <a:effectLst/>
            </p:spPr>
          </p:pic>
        </p:grpSp>
        <p:sp>
          <p:nvSpPr>
            <p:cNvPr id="5" name="0"/>
            <p:cNvSpPr txBox="1"/>
            <p:nvPr/>
          </p:nvSpPr>
          <p:spPr>
            <a:xfrm>
              <a:off x="562695" y="4106271"/>
              <a:ext cx="329777" cy="43220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2000">
                  <a:latin typeface="+mj-lt"/>
                  <a:ea typeface="+mj-ea"/>
                  <a:cs typeface="+mj-cs"/>
                  <a:sym typeface="Helvetica"/>
                </a:defRPr>
              </a:lvl1pPr>
            </a:lstStyle>
            <a:p>
              <a:r>
                <a:t>0</a:t>
              </a:r>
            </a:p>
          </p:txBody>
        </p:sp>
      </p:grpSp>
      <p:pic>
        <p:nvPicPr>
          <p:cNvPr id="8" name="Number_of_hit_modules_HE-LHeC_v1.png" descr="Number_of_hit_modules_HE-LHeC_v1.png"/>
          <p:cNvPicPr>
            <a:picLocks noChangeAspect="1"/>
          </p:cNvPicPr>
          <p:nvPr/>
        </p:nvPicPr>
        <p:blipFill>
          <a:blip r:embed="rId4">
            <a:extLst/>
          </a:blip>
          <a:stretch>
            <a:fillRect/>
          </a:stretch>
        </p:blipFill>
        <p:spPr>
          <a:xfrm>
            <a:off x="2711704" y="8210268"/>
            <a:ext cx="4381501" cy="2921001"/>
          </a:xfrm>
          <a:prstGeom prst="rect">
            <a:avLst/>
          </a:prstGeom>
          <a:ln w="12700">
            <a:miter lim="400000"/>
          </a:ln>
        </p:spPr>
      </p:pic>
      <p:pic>
        <p:nvPicPr>
          <p:cNvPr id="9" name="Number_of_hit_modules_HE-LHeC_v1.png" descr="Number_of_hit_modules_HE-LHeC_v1.png"/>
          <p:cNvPicPr>
            <a:picLocks noChangeAspect="1"/>
          </p:cNvPicPr>
          <p:nvPr/>
        </p:nvPicPr>
        <p:blipFill>
          <a:blip r:embed="rId4">
            <a:extLst/>
          </a:blip>
          <a:stretch>
            <a:fillRect/>
          </a:stretch>
        </p:blipFill>
        <p:spPr>
          <a:xfrm>
            <a:off x="2864104" y="8362668"/>
            <a:ext cx="4381501" cy="2921001"/>
          </a:xfrm>
          <a:prstGeom prst="rect">
            <a:avLst/>
          </a:prstGeom>
          <a:ln w="12700">
            <a:miter lim="400000"/>
          </a:ln>
        </p:spPr>
      </p:pic>
      <p:pic>
        <p:nvPicPr>
          <p:cNvPr id="10" name="Picture 9"/>
          <p:cNvPicPr>
            <a:picLocks noChangeAspect="1"/>
          </p:cNvPicPr>
          <p:nvPr/>
        </p:nvPicPr>
        <p:blipFill>
          <a:blip r:embed="rId5"/>
          <a:stretch>
            <a:fillRect/>
          </a:stretch>
        </p:blipFill>
        <p:spPr>
          <a:xfrm>
            <a:off x="5121285" y="3244200"/>
            <a:ext cx="3943840" cy="2995032"/>
          </a:xfrm>
          <a:prstGeom prst="rect">
            <a:avLst/>
          </a:prstGeom>
        </p:spPr>
      </p:pic>
      <p:sp>
        <p:nvSpPr>
          <p:cNvPr id="12" name="TextBox 11"/>
          <p:cNvSpPr txBox="1"/>
          <p:nvPr/>
        </p:nvSpPr>
        <p:spPr>
          <a:xfrm>
            <a:off x="685800" y="4826675"/>
            <a:ext cx="6345682" cy="2308324"/>
          </a:xfrm>
          <a:prstGeom prst="rect">
            <a:avLst/>
          </a:prstGeom>
          <a:noFill/>
        </p:spPr>
        <p:txBody>
          <a:bodyPr wrap="none" rtlCol="0">
            <a:spAutoFit/>
          </a:bodyPr>
          <a:lstStyle/>
          <a:p>
            <a:r>
              <a:rPr lang="en-US" b="1" i="1" dirty="0" smtClean="0"/>
              <a:t>Work in progress</a:t>
            </a:r>
            <a:r>
              <a:rPr lang="en-US" dirty="0" smtClean="0"/>
              <a:t>, on tracker layout,</a:t>
            </a:r>
          </a:p>
          <a:p>
            <a:r>
              <a:rPr lang="en-US" dirty="0" smtClean="0"/>
              <a:t>with emphasis on forward acceptance,</a:t>
            </a:r>
          </a:p>
          <a:p>
            <a:r>
              <a:rPr lang="en-US" dirty="0"/>
              <a:t>a</a:t>
            </a:r>
            <a:r>
              <a:rPr lang="en-US" dirty="0" smtClean="0"/>
              <a:t>nd technical issues as asymmetric beam</a:t>
            </a:r>
          </a:p>
          <a:p>
            <a:r>
              <a:rPr lang="en-US" dirty="0"/>
              <a:t>p</a:t>
            </a:r>
            <a:r>
              <a:rPr lang="en-US" dirty="0" smtClean="0"/>
              <a:t>ipe and material budget. </a:t>
            </a:r>
            <a:endParaRPr lang="en-US" dirty="0"/>
          </a:p>
          <a:p>
            <a:r>
              <a:rPr lang="en-US" dirty="0" err="1"/>
              <a:t>c</a:t>
            </a:r>
            <a:r>
              <a:rPr lang="en-US" dirty="0" err="1" smtClean="0"/>
              <a:t>f</a:t>
            </a:r>
            <a:r>
              <a:rPr lang="en-US" dirty="0" smtClean="0"/>
              <a:t> talks by A </a:t>
            </a:r>
            <a:r>
              <a:rPr lang="en-US" dirty="0" err="1" smtClean="0"/>
              <a:t>Pollini</a:t>
            </a:r>
            <a:r>
              <a:rPr lang="en-US" dirty="0" smtClean="0"/>
              <a:t>, P </a:t>
            </a:r>
            <a:r>
              <a:rPr lang="en-US" dirty="0" err="1" smtClean="0"/>
              <a:t>Kostka</a:t>
            </a:r>
            <a:r>
              <a:rPr lang="en-US" dirty="0" smtClean="0"/>
              <a:t> and A </a:t>
            </a:r>
            <a:r>
              <a:rPr lang="en-US" dirty="0" err="1" smtClean="0"/>
              <a:t>Gaddi</a:t>
            </a:r>
            <a:endParaRPr lang="en-US" dirty="0" smtClean="0"/>
          </a:p>
          <a:p>
            <a:r>
              <a:rPr lang="en-US" dirty="0" smtClean="0"/>
              <a:t>September </a:t>
            </a:r>
            <a:r>
              <a:rPr lang="en-US" dirty="0" err="1" smtClean="0"/>
              <a:t>LHeC</a:t>
            </a:r>
            <a:r>
              <a:rPr lang="en-US" dirty="0" smtClean="0"/>
              <a:t> </a:t>
            </a:r>
            <a:r>
              <a:rPr lang="en-US" dirty="0"/>
              <a:t>workshop : </a:t>
            </a:r>
            <a:r>
              <a:rPr lang="en-US" dirty="0">
                <a:hlinkClick r:id="rId6"/>
              </a:rPr>
              <a:t>https://indico.cern.ch/event/</a:t>
            </a:r>
            <a:r>
              <a:rPr lang="en-US" dirty="0" smtClean="0">
                <a:hlinkClick r:id="rId6"/>
              </a:rPr>
              <a:t>639067</a:t>
            </a:r>
            <a:endParaRPr lang="en-US" dirty="0" smtClean="0"/>
          </a:p>
          <a:p>
            <a:endParaRPr lang="en-US" dirty="0" smtClean="0"/>
          </a:p>
          <a:p>
            <a:endParaRPr lang="en-US" dirty="0"/>
          </a:p>
        </p:txBody>
      </p:sp>
      <p:cxnSp>
        <p:nvCxnSpPr>
          <p:cNvPr id="15" name="Straight Connector 14"/>
          <p:cNvCxnSpPr/>
          <p:nvPr/>
        </p:nvCxnSpPr>
        <p:spPr>
          <a:xfrm>
            <a:off x="8086910" y="2954850"/>
            <a:ext cx="0" cy="3121503"/>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79487" y="2923093"/>
            <a:ext cx="1925940" cy="369332"/>
          </a:xfrm>
          <a:prstGeom prst="rect">
            <a:avLst/>
          </a:prstGeom>
          <a:noFill/>
        </p:spPr>
        <p:txBody>
          <a:bodyPr wrap="none" rtlCol="0">
            <a:spAutoFit/>
          </a:bodyPr>
          <a:lstStyle/>
          <a:p>
            <a:r>
              <a:rPr lang="en-US" dirty="0" smtClean="0">
                <a:solidFill>
                  <a:schemeClr val="accent1">
                    <a:lumMod val="75000"/>
                  </a:schemeClr>
                </a:solidFill>
              </a:rPr>
              <a:t>Polar angle &gt; 1</a:t>
            </a:r>
            <a:r>
              <a:rPr lang="en-US" baseline="30000" dirty="0" smtClean="0">
                <a:solidFill>
                  <a:schemeClr val="accent1">
                    <a:lumMod val="75000"/>
                  </a:schemeClr>
                </a:solidFill>
              </a:rPr>
              <a:t>o</a:t>
            </a:r>
            <a:r>
              <a:rPr lang="en-US" dirty="0" smtClean="0">
                <a:solidFill>
                  <a:schemeClr val="accent1">
                    <a:lumMod val="75000"/>
                  </a:schemeClr>
                </a:solidFill>
              </a:rPr>
              <a:t> </a:t>
            </a:r>
            <a:r>
              <a:rPr lang="en-US" dirty="0" smtClean="0">
                <a:solidFill>
                  <a:schemeClr val="accent1">
                    <a:lumMod val="75000"/>
                  </a:schemeClr>
                </a:solidFill>
                <a:sym typeface="Wingdings"/>
              </a:rPr>
              <a:t></a:t>
            </a:r>
            <a:endParaRPr lang="en-US" baseline="30000" dirty="0">
              <a:solidFill>
                <a:schemeClr val="accent1">
                  <a:lumMod val="75000"/>
                </a:schemeClr>
              </a:solidFill>
            </a:endParaRPr>
          </a:p>
        </p:txBody>
      </p:sp>
    </p:spTree>
    <p:extLst>
      <p:ext uri="{BB962C8B-B14F-4D97-AF65-F5344CB8AC3E}">
        <p14:creationId xmlns:p14="http://schemas.microsoft.com/office/powerpoint/2010/main" val="28345878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300"/>
            <a:ext cx="6195272" cy="515338"/>
          </a:xfrm>
        </p:spPr>
        <p:txBody>
          <a:bodyPr>
            <a:normAutofit fontScale="90000"/>
          </a:bodyPr>
          <a:lstStyle/>
          <a:p>
            <a:r>
              <a:rPr lang="en-US" sz="3600" dirty="0" err="1" smtClean="0"/>
              <a:t>Organisation</a:t>
            </a:r>
            <a:r>
              <a:rPr lang="en-US" sz="2200" baseline="30000" dirty="0" smtClean="0"/>
              <a:t>*)</a:t>
            </a:r>
            <a:endParaRPr lang="en-US" sz="2200" baseline="30000" dirty="0"/>
          </a:p>
        </p:txBody>
      </p:sp>
      <p:sp>
        <p:nvSpPr>
          <p:cNvPr id="3" name="TextBox 2"/>
          <p:cNvSpPr txBox="1"/>
          <p:nvPr/>
        </p:nvSpPr>
        <p:spPr>
          <a:xfrm>
            <a:off x="124347" y="1591633"/>
            <a:ext cx="3317923" cy="4801315"/>
          </a:xfrm>
          <a:prstGeom prst="rect">
            <a:avLst/>
          </a:prstGeom>
          <a:solidFill>
            <a:schemeClr val="bg1">
              <a:lumMod val="85000"/>
              <a:alpha val="57000"/>
            </a:schemeClr>
          </a:solidFill>
        </p:spPr>
        <p:txBody>
          <a:bodyPr wrap="none" rtlCol="0">
            <a:spAutoFit/>
          </a:bodyPr>
          <a:lstStyle/>
          <a:p>
            <a:r>
              <a:rPr lang="en-US" dirty="0" smtClean="0"/>
              <a:t>Sergio </a:t>
            </a:r>
            <a:r>
              <a:rPr lang="en-US" dirty="0" err="1" smtClean="0"/>
              <a:t>Bertolucci</a:t>
            </a:r>
            <a:r>
              <a:rPr lang="en-US" dirty="0" smtClean="0"/>
              <a:t> (CERN/Bologna)</a:t>
            </a:r>
          </a:p>
          <a:p>
            <a:r>
              <a:rPr lang="en-US" dirty="0" err="1" smtClean="0"/>
              <a:t>Nichola</a:t>
            </a:r>
            <a:r>
              <a:rPr lang="en-US" dirty="0" smtClean="0"/>
              <a:t> Bianchi (</a:t>
            </a:r>
            <a:r>
              <a:rPr lang="en-US" dirty="0" err="1" smtClean="0"/>
              <a:t>Frascati</a:t>
            </a:r>
            <a:r>
              <a:rPr lang="en-US" dirty="0" smtClean="0"/>
              <a:t>)</a:t>
            </a:r>
          </a:p>
          <a:p>
            <a:r>
              <a:rPr lang="en-US" dirty="0" smtClean="0"/>
              <a:t>Frederick </a:t>
            </a:r>
            <a:r>
              <a:rPr lang="en-US" dirty="0" err="1" smtClean="0"/>
              <a:t>Bordry</a:t>
            </a:r>
            <a:r>
              <a:rPr lang="en-US" dirty="0" smtClean="0"/>
              <a:t> (CERN)</a:t>
            </a:r>
          </a:p>
          <a:p>
            <a:r>
              <a:rPr lang="en-US" dirty="0" smtClean="0"/>
              <a:t>Stan Brodsky (SLAC)</a:t>
            </a:r>
          </a:p>
          <a:p>
            <a:r>
              <a:rPr lang="en-US" dirty="0" err="1" smtClean="0"/>
              <a:t>Hesheng</a:t>
            </a:r>
            <a:r>
              <a:rPr lang="en-US" dirty="0" smtClean="0"/>
              <a:t> Chen (IHEP Beijing)</a:t>
            </a:r>
          </a:p>
          <a:p>
            <a:r>
              <a:rPr lang="en-US" dirty="0" err="1" smtClean="0"/>
              <a:t>Eckhard</a:t>
            </a:r>
            <a:r>
              <a:rPr lang="en-US" dirty="0" smtClean="0"/>
              <a:t> </a:t>
            </a:r>
            <a:r>
              <a:rPr lang="en-US" dirty="0" err="1" smtClean="0"/>
              <a:t>Elsen</a:t>
            </a:r>
            <a:r>
              <a:rPr lang="en-US" dirty="0" smtClean="0"/>
              <a:t> (CERN)</a:t>
            </a:r>
          </a:p>
          <a:p>
            <a:r>
              <a:rPr lang="en-US" dirty="0" smtClean="0"/>
              <a:t>Stefano Forte (Milano)</a:t>
            </a:r>
          </a:p>
          <a:p>
            <a:r>
              <a:rPr lang="en-US" dirty="0" smtClean="0"/>
              <a:t>Andrew Hutton (Jefferson Lab)</a:t>
            </a:r>
          </a:p>
          <a:p>
            <a:r>
              <a:rPr lang="en-US" dirty="0" smtClean="0"/>
              <a:t>Young-</a:t>
            </a:r>
            <a:r>
              <a:rPr lang="en-US" dirty="0" err="1" smtClean="0"/>
              <a:t>Kee</a:t>
            </a:r>
            <a:r>
              <a:rPr lang="en-US" dirty="0" smtClean="0"/>
              <a:t> Kim (Chicago)</a:t>
            </a:r>
          </a:p>
          <a:p>
            <a:r>
              <a:rPr lang="en-US" dirty="0" smtClean="0"/>
              <a:t>Victor A </a:t>
            </a:r>
            <a:r>
              <a:rPr lang="en-US" dirty="0" err="1" smtClean="0"/>
              <a:t>Matveev</a:t>
            </a:r>
            <a:r>
              <a:rPr lang="en-US" dirty="0" smtClean="0"/>
              <a:t> (JINR </a:t>
            </a:r>
            <a:r>
              <a:rPr lang="en-US" dirty="0" err="1" smtClean="0"/>
              <a:t>Dubna</a:t>
            </a:r>
            <a:r>
              <a:rPr lang="en-US" dirty="0" smtClean="0"/>
              <a:t>)</a:t>
            </a:r>
          </a:p>
          <a:p>
            <a:r>
              <a:rPr lang="en-US" dirty="0" smtClean="0"/>
              <a:t>Shin-</a:t>
            </a:r>
            <a:r>
              <a:rPr lang="en-US" dirty="0" err="1" smtClean="0"/>
              <a:t>Ichi</a:t>
            </a:r>
            <a:r>
              <a:rPr lang="en-US" dirty="0" smtClean="0"/>
              <a:t> </a:t>
            </a:r>
            <a:r>
              <a:rPr lang="en-US" dirty="0" err="1" smtClean="0"/>
              <a:t>Kurokawa</a:t>
            </a:r>
            <a:r>
              <a:rPr lang="en-US" dirty="0" smtClean="0"/>
              <a:t> (Tsukuba)</a:t>
            </a:r>
          </a:p>
          <a:p>
            <a:r>
              <a:rPr lang="en-US" dirty="0" smtClean="0"/>
              <a:t>Leandro </a:t>
            </a:r>
            <a:r>
              <a:rPr lang="en-US" dirty="0" err="1" smtClean="0"/>
              <a:t>Nisati</a:t>
            </a:r>
            <a:r>
              <a:rPr lang="en-US" dirty="0" smtClean="0"/>
              <a:t> (Rome)</a:t>
            </a:r>
          </a:p>
          <a:p>
            <a:r>
              <a:rPr lang="en-US" dirty="0" smtClean="0"/>
              <a:t>Leonid </a:t>
            </a:r>
            <a:r>
              <a:rPr lang="en-US" dirty="0" err="1" smtClean="0"/>
              <a:t>Rivkin</a:t>
            </a:r>
            <a:r>
              <a:rPr lang="en-US" dirty="0" smtClean="0"/>
              <a:t> (Lausanne)</a:t>
            </a:r>
          </a:p>
          <a:p>
            <a:r>
              <a:rPr lang="en-US" dirty="0" err="1" smtClean="0"/>
              <a:t>Herwig</a:t>
            </a:r>
            <a:r>
              <a:rPr lang="en-US" dirty="0" smtClean="0"/>
              <a:t> </a:t>
            </a:r>
            <a:r>
              <a:rPr lang="en-US" dirty="0" err="1" smtClean="0"/>
              <a:t>Schopper</a:t>
            </a:r>
            <a:r>
              <a:rPr lang="en-US" dirty="0" smtClean="0"/>
              <a:t> (CERN) – Chair</a:t>
            </a:r>
          </a:p>
          <a:p>
            <a:r>
              <a:rPr lang="en-US" dirty="0" err="1" smtClean="0"/>
              <a:t>Jurgen</a:t>
            </a:r>
            <a:r>
              <a:rPr lang="en-US" dirty="0" smtClean="0"/>
              <a:t> </a:t>
            </a:r>
            <a:r>
              <a:rPr lang="en-US" dirty="0" err="1" smtClean="0"/>
              <a:t>Schukraft</a:t>
            </a:r>
            <a:r>
              <a:rPr lang="en-US" dirty="0" smtClean="0"/>
              <a:t> (CERN)</a:t>
            </a:r>
          </a:p>
          <a:p>
            <a:r>
              <a:rPr lang="en-US" dirty="0" err="1" smtClean="0"/>
              <a:t>Achille</a:t>
            </a:r>
            <a:r>
              <a:rPr lang="en-US" dirty="0" smtClean="0"/>
              <a:t> </a:t>
            </a:r>
            <a:r>
              <a:rPr lang="en-US" dirty="0" err="1" smtClean="0"/>
              <a:t>Stocchi</a:t>
            </a:r>
            <a:r>
              <a:rPr lang="en-US" dirty="0" smtClean="0"/>
              <a:t> (LAL </a:t>
            </a:r>
            <a:r>
              <a:rPr lang="en-US" dirty="0" err="1" smtClean="0"/>
              <a:t>Orsay</a:t>
            </a:r>
            <a:r>
              <a:rPr lang="en-US" dirty="0" smtClean="0"/>
              <a:t>)</a:t>
            </a:r>
          </a:p>
          <a:p>
            <a:r>
              <a:rPr lang="en-US" dirty="0" smtClean="0"/>
              <a:t>John </a:t>
            </a:r>
            <a:r>
              <a:rPr lang="en-US" dirty="0" err="1" smtClean="0"/>
              <a:t>Womersley</a:t>
            </a:r>
            <a:r>
              <a:rPr lang="en-US" dirty="0" smtClean="0"/>
              <a:t> (ESS)</a:t>
            </a:r>
          </a:p>
        </p:txBody>
      </p:sp>
      <p:sp>
        <p:nvSpPr>
          <p:cNvPr id="4" name="TextBox 3"/>
          <p:cNvSpPr txBox="1"/>
          <p:nvPr/>
        </p:nvSpPr>
        <p:spPr>
          <a:xfrm>
            <a:off x="82419" y="663440"/>
            <a:ext cx="3443934" cy="892552"/>
          </a:xfrm>
          <a:prstGeom prst="rect">
            <a:avLst/>
          </a:prstGeom>
          <a:noFill/>
        </p:spPr>
        <p:txBody>
          <a:bodyPr wrap="none" rtlCol="0">
            <a:spAutoFit/>
          </a:bodyPr>
          <a:lstStyle/>
          <a:p>
            <a:r>
              <a:rPr lang="en-US" b="1" dirty="0" smtClean="0">
                <a:solidFill>
                  <a:srgbClr val="000090"/>
                </a:solidFill>
              </a:rPr>
              <a:t>International Advisory Committee</a:t>
            </a:r>
          </a:p>
          <a:p>
            <a:endParaRPr lang="en-US" dirty="0">
              <a:solidFill>
                <a:srgbClr val="000090"/>
              </a:solidFill>
            </a:endParaRPr>
          </a:p>
          <a:p>
            <a:r>
              <a:rPr lang="en-US" sz="1600" dirty="0" smtClean="0">
                <a:solidFill>
                  <a:srgbClr val="000090"/>
                </a:solidFill>
              </a:rPr>
              <a:t>“..Direction for </a:t>
            </a:r>
            <a:r>
              <a:rPr lang="en-US" sz="1600" dirty="0" err="1" smtClean="0">
                <a:solidFill>
                  <a:srgbClr val="000090"/>
                </a:solidFill>
              </a:rPr>
              <a:t>ep</a:t>
            </a:r>
            <a:r>
              <a:rPr lang="en-US" sz="1600" dirty="0" smtClean="0">
                <a:solidFill>
                  <a:srgbClr val="000090"/>
                </a:solidFill>
              </a:rPr>
              <a:t>/A both at LHC+FCC”</a:t>
            </a:r>
            <a:endParaRPr lang="en-US" sz="1600" dirty="0">
              <a:solidFill>
                <a:srgbClr val="000090"/>
              </a:solidFill>
            </a:endParaRPr>
          </a:p>
        </p:txBody>
      </p:sp>
      <p:sp>
        <p:nvSpPr>
          <p:cNvPr id="5" name="Rectangle 4"/>
          <p:cNvSpPr/>
          <p:nvPr/>
        </p:nvSpPr>
        <p:spPr>
          <a:xfrm>
            <a:off x="3690650" y="1895135"/>
            <a:ext cx="2538061" cy="3139321"/>
          </a:xfrm>
          <a:prstGeom prst="rect">
            <a:avLst/>
          </a:prstGeom>
          <a:solidFill>
            <a:schemeClr val="bg1">
              <a:lumMod val="75000"/>
              <a:alpha val="38000"/>
            </a:schemeClr>
          </a:solidFill>
        </p:spPr>
        <p:txBody>
          <a:bodyPr wrap="square">
            <a:spAutoFit/>
          </a:bodyPr>
          <a:lstStyle/>
          <a:p>
            <a:r>
              <a:rPr lang="en-US" dirty="0" smtClean="0"/>
              <a:t>Nestor </a:t>
            </a:r>
            <a:r>
              <a:rPr lang="en-US" dirty="0" err="1"/>
              <a:t>Armesto</a:t>
            </a:r>
            <a:endParaRPr lang="en-US" dirty="0"/>
          </a:p>
          <a:p>
            <a:r>
              <a:rPr lang="en-US" dirty="0"/>
              <a:t>Oliver </a:t>
            </a:r>
            <a:r>
              <a:rPr lang="en-US" dirty="0" err="1" smtClean="0"/>
              <a:t>Brüning</a:t>
            </a:r>
            <a:r>
              <a:rPr lang="en-US" dirty="0" smtClean="0"/>
              <a:t> – Co-Chair</a:t>
            </a:r>
            <a:endParaRPr lang="en-US" dirty="0"/>
          </a:p>
          <a:p>
            <a:r>
              <a:rPr lang="en-US" dirty="0"/>
              <a:t>Andrea </a:t>
            </a:r>
            <a:r>
              <a:rPr lang="en-US" dirty="0" err="1"/>
              <a:t>Gaddi</a:t>
            </a:r>
            <a:endParaRPr lang="en-US" dirty="0"/>
          </a:p>
          <a:p>
            <a:r>
              <a:rPr lang="en-US" dirty="0" err="1"/>
              <a:t>Erk</a:t>
            </a:r>
            <a:r>
              <a:rPr lang="en-US" dirty="0"/>
              <a:t> </a:t>
            </a:r>
            <a:r>
              <a:rPr lang="en-US" dirty="0" smtClean="0"/>
              <a:t>Jensen</a:t>
            </a:r>
          </a:p>
          <a:p>
            <a:r>
              <a:rPr lang="en-US" dirty="0" err="1" smtClean="0"/>
              <a:t>Walid</a:t>
            </a:r>
            <a:r>
              <a:rPr lang="en-US" dirty="0" smtClean="0"/>
              <a:t> </a:t>
            </a:r>
            <a:r>
              <a:rPr lang="en-US" dirty="0" err="1" smtClean="0"/>
              <a:t>Kaabi</a:t>
            </a:r>
            <a:endParaRPr lang="en-US" dirty="0"/>
          </a:p>
          <a:p>
            <a:r>
              <a:rPr lang="en-US" dirty="0"/>
              <a:t>Max </a:t>
            </a:r>
            <a:r>
              <a:rPr lang="en-US" dirty="0" smtClean="0"/>
              <a:t>Klein – Co-Chair</a:t>
            </a:r>
            <a:endParaRPr lang="en-US" dirty="0"/>
          </a:p>
          <a:p>
            <a:r>
              <a:rPr lang="en-US" dirty="0"/>
              <a:t>Peter </a:t>
            </a:r>
            <a:r>
              <a:rPr lang="en-US" dirty="0" err="1"/>
              <a:t>Kostka</a:t>
            </a:r>
            <a:endParaRPr lang="en-US" dirty="0"/>
          </a:p>
          <a:p>
            <a:r>
              <a:rPr lang="en-US" dirty="0"/>
              <a:t>Bruce </a:t>
            </a:r>
            <a:r>
              <a:rPr lang="en-US" dirty="0" err="1"/>
              <a:t>Mellado</a:t>
            </a:r>
            <a:endParaRPr lang="en-US" dirty="0"/>
          </a:p>
          <a:p>
            <a:r>
              <a:rPr lang="en-US" dirty="0"/>
              <a:t>Paul Newman</a:t>
            </a:r>
          </a:p>
          <a:p>
            <a:r>
              <a:rPr lang="en-US" dirty="0"/>
              <a:t>Daniel Schulte</a:t>
            </a:r>
          </a:p>
          <a:p>
            <a:r>
              <a:rPr lang="en-US" dirty="0"/>
              <a:t>Frank Zimmermann</a:t>
            </a:r>
          </a:p>
        </p:txBody>
      </p:sp>
      <p:sp>
        <p:nvSpPr>
          <p:cNvPr id="6" name="TextBox 5"/>
          <p:cNvSpPr txBox="1"/>
          <p:nvPr/>
        </p:nvSpPr>
        <p:spPr>
          <a:xfrm>
            <a:off x="3610048" y="930274"/>
            <a:ext cx="2686252" cy="892552"/>
          </a:xfrm>
          <a:prstGeom prst="rect">
            <a:avLst/>
          </a:prstGeom>
          <a:noFill/>
        </p:spPr>
        <p:txBody>
          <a:bodyPr wrap="none" rtlCol="0">
            <a:spAutoFit/>
          </a:bodyPr>
          <a:lstStyle/>
          <a:p>
            <a:r>
              <a:rPr lang="en-US" b="1" dirty="0" smtClean="0">
                <a:solidFill>
                  <a:srgbClr val="000090"/>
                </a:solidFill>
              </a:rPr>
              <a:t>Coordination Group</a:t>
            </a:r>
          </a:p>
          <a:p>
            <a:endParaRPr lang="en-US" dirty="0">
              <a:solidFill>
                <a:srgbClr val="000090"/>
              </a:solidFill>
            </a:endParaRPr>
          </a:p>
          <a:p>
            <a:r>
              <a:rPr lang="en-US" sz="1600" dirty="0" err="1" smtClean="0">
                <a:solidFill>
                  <a:srgbClr val="000090"/>
                </a:solidFill>
              </a:rPr>
              <a:t>Accelerator+Detector+Physics</a:t>
            </a:r>
            <a:endParaRPr lang="en-US" sz="1600" dirty="0">
              <a:solidFill>
                <a:srgbClr val="000090"/>
              </a:solidFill>
            </a:endParaRPr>
          </a:p>
        </p:txBody>
      </p:sp>
      <p:sp>
        <p:nvSpPr>
          <p:cNvPr id="7" name="TextBox 6"/>
          <p:cNvSpPr txBox="1"/>
          <p:nvPr/>
        </p:nvSpPr>
        <p:spPr>
          <a:xfrm>
            <a:off x="3686733" y="5226574"/>
            <a:ext cx="2592076" cy="1415772"/>
          </a:xfrm>
          <a:prstGeom prst="rect">
            <a:avLst/>
          </a:prstGeom>
          <a:noFill/>
        </p:spPr>
        <p:txBody>
          <a:bodyPr wrap="none" rtlCol="0">
            <a:spAutoFit/>
          </a:bodyPr>
          <a:lstStyle/>
          <a:p>
            <a:r>
              <a:rPr lang="en-US" dirty="0" smtClean="0"/>
              <a:t>5(11) are members of the</a:t>
            </a:r>
          </a:p>
          <a:p>
            <a:r>
              <a:rPr lang="en-US" dirty="0" smtClean="0"/>
              <a:t>FCC coordination team</a:t>
            </a:r>
          </a:p>
          <a:p>
            <a:endParaRPr lang="en-US" dirty="0"/>
          </a:p>
          <a:p>
            <a:r>
              <a:rPr lang="en-US" sz="1600" dirty="0" smtClean="0"/>
              <a:t>OB+MK: FCC-eh </a:t>
            </a:r>
            <a:r>
              <a:rPr lang="en-US" sz="1600" dirty="0" err="1" smtClean="0"/>
              <a:t>responsibles</a:t>
            </a:r>
            <a:endParaRPr lang="en-US" sz="1600" dirty="0" smtClean="0"/>
          </a:p>
          <a:p>
            <a:r>
              <a:rPr lang="en-US" sz="1600" dirty="0" smtClean="0"/>
              <a:t>MDO: physics co-</a:t>
            </a:r>
            <a:r>
              <a:rPr lang="en-US" sz="1600" dirty="0" err="1" smtClean="0"/>
              <a:t>convenor</a:t>
            </a:r>
            <a:endParaRPr lang="en-US" sz="1600" dirty="0"/>
          </a:p>
        </p:txBody>
      </p:sp>
      <p:sp>
        <p:nvSpPr>
          <p:cNvPr id="8" name="Rectangle 7"/>
          <p:cNvSpPr/>
          <p:nvPr/>
        </p:nvSpPr>
        <p:spPr>
          <a:xfrm>
            <a:off x="6583229" y="657138"/>
            <a:ext cx="2241247" cy="5909311"/>
          </a:xfrm>
          <a:prstGeom prst="rect">
            <a:avLst/>
          </a:prstGeom>
          <a:solidFill>
            <a:schemeClr val="bg1">
              <a:lumMod val="65000"/>
              <a:alpha val="18000"/>
            </a:schemeClr>
          </a:solidFill>
        </p:spPr>
        <p:txBody>
          <a:bodyPr wrap="square">
            <a:spAutoFit/>
          </a:bodyPr>
          <a:lstStyle/>
          <a:p>
            <a:r>
              <a:rPr lang="en-US" b="1" dirty="0"/>
              <a:t>PDFs, QCD       </a:t>
            </a:r>
            <a:endParaRPr lang="en-US" b="1" dirty="0" smtClean="0"/>
          </a:p>
          <a:p>
            <a:r>
              <a:rPr lang="en-US" dirty="0" smtClean="0"/>
              <a:t>Fred </a:t>
            </a:r>
            <a:r>
              <a:rPr lang="en-US" dirty="0" err="1"/>
              <a:t>Olness</a:t>
            </a:r>
            <a:r>
              <a:rPr lang="en-US" dirty="0"/>
              <a:t>, </a:t>
            </a:r>
            <a:endParaRPr lang="en-US" dirty="0" smtClean="0"/>
          </a:p>
          <a:p>
            <a:r>
              <a:rPr lang="en-US" dirty="0" smtClean="0"/>
              <a:t>Claire </a:t>
            </a:r>
            <a:r>
              <a:rPr lang="en-US" dirty="0" err="1" smtClean="0"/>
              <a:t>Gwenlan</a:t>
            </a:r>
            <a:endParaRPr lang="en-US" dirty="0"/>
          </a:p>
          <a:p>
            <a:r>
              <a:rPr lang="en-US" b="1" dirty="0"/>
              <a:t>Higgs</a:t>
            </a:r>
            <a:r>
              <a:rPr lang="en-US" dirty="0"/>
              <a:t>               </a:t>
            </a:r>
            <a:endParaRPr lang="en-US" dirty="0" smtClean="0"/>
          </a:p>
          <a:p>
            <a:r>
              <a:rPr lang="en-US" dirty="0" err="1" smtClean="0"/>
              <a:t>Uta</a:t>
            </a:r>
            <a:r>
              <a:rPr lang="en-US" dirty="0" smtClean="0"/>
              <a:t> </a:t>
            </a:r>
            <a:r>
              <a:rPr lang="en-US" dirty="0"/>
              <a:t>Klein, </a:t>
            </a:r>
            <a:endParaRPr lang="en-US" dirty="0" smtClean="0"/>
          </a:p>
          <a:p>
            <a:r>
              <a:rPr lang="en-US" dirty="0" smtClean="0"/>
              <a:t>Masahiro </a:t>
            </a:r>
            <a:r>
              <a:rPr lang="en-US" dirty="0" err="1" smtClean="0"/>
              <a:t>Kuze</a:t>
            </a:r>
            <a:endParaRPr lang="en-US" dirty="0"/>
          </a:p>
          <a:p>
            <a:r>
              <a:rPr lang="en-US" b="1" dirty="0" smtClean="0"/>
              <a:t>BSM</a:t>
            </a:r>
          </a:p>
          <a:p>
            <a:r>
              <a:rPr lang="en-US" dirty="0" smtClean="0"/>
              <a:t>Georges </a:t>
            </a:r>
            <a:r>
              <a:rPr lang="en-US" dirty="0" err="1"/>
              <a:t>Azuelos</a:t>
            </a:r>
            <a:r>
              <a:rPr lang="en-US" dirty="0"/>
              <a:t>, </a:t>
            </a:r>
            <a:endParaRPr lang="en-US" dirty="0" smtClean="0"/>
          </a:p>
          <a:p>
            <a:r>
              <a:rPr lang="en-US" dirty="0" smtClean="0"/>
              <a:t>Monica </a:t>
            </a:r>
            <a:r>
              <a:rPr lang="en-US" dirty="0" err="1"/>
              <a:t>D’Onofrio</a:t>
            </a:r>
            <a:endParaRPr lang="en-US" dirty="0"/>
          </a:p>
          <a:p>
            <a:r>
              <a:rPr lang="en-US" b="1" dirty="0"/>
              <a:t>Top</a:t>
            </a:r>
            <a:r>
              <a:rPr lang="en-US" dirty="0"/>
              <a:t>              </a:t>
            </a:r>
            <a:endParaRPr lang="en-US" dirty="0" smtClean="0"/>
          </a:p>
          <a:p>
            <a:r>
              <a:rPr lang="en-US" dirty="0" smtClean="0"/>
              <a:t>Olaf </a:t>
            </a:r>
            <a:r>
              <a:rPr lang="en-US" dirty="0" err="1"/>
              <a:t>Behnke</a:t>
            </a:r>
            <a:r>
              <a:rPr lang="en-US" dirty="0" smtClean="0"/>
              <a:t>,</a:t>
            </a:r>
          </a:p>
          <a:p>
            <a:r>
              <a:rPr lang="en-US" dirty="0" smtClean="0"/>
              <a:t>Christian </a:t>
            </a:r>
            <a:r>
              <a:rPr lang="en-US" dirty="0" err="1"/>
              <a:t>Schwanenberger</a:t>
            </a:r>
            <a:endParaRPr lang="en-US" dirty="0"/>
          </a:p>
          <a:p>
            <a:r>
              <a:rPr lang="en-US" b="1" dirty="0" err="1" smtClean="0"/>
              <a:t>eA</a:t>
            </a:r>
            <a:r>
              <a:rPr lang="en-US" b="1" dirty="0" smtClean="0"/>
              <a:t> Physics </a:t>
            </a:r>
            <a:r>
              <a:rPr lang="en-US" dirty="0" smtClean="0"/>
              <a:t>             </a:t>
            </a:r>
          </a:p>
          <a:p>
            <a:r>
              <a:rPr lang="en-US" dirty="0" smtClean="0"/>
              <a:t>Nestor </a:t>
            </a:r>
            <a:r>
              <a:rPr lang="en-US" dirty="0" err="1"/>
              <a:t>Armesto</a:t>
            </a:r>
            <a:endParaRPr lang="en-US" dirty="0"/>
          </a:p>
          <a:p>
            <a:r>
              <a:rPr lang="en-US" b="1" dirty="0"/>
              <a:t>Small x            </a:t>
            </a:r>
          </a:p>
          <a:p>
            <a:r>
              <a:rPr lang="en-US" dirty="0" smtClean="0"/>
              <a:t>Paul </a:t>
            </a:r>
            <a:r>
              <a:rPr lang="en-US" dirty="0"/>
              <a:t>Newman, </a:t>
            </a:r>
            <a:endParaRPr lang="en-US" dirty="0" smtClean="0"/>
          </a:p>
          <a:p>
            <a:r>
              <a:rPr lang="en-US" dirty="0" smtClean="0"/>
              <a:t>Anna </a:t>
            </a:r>
            <a:r>
              <a:rPr lang="en-US" dirty="0" err="1" smtClean="0"/>
              <a:t>Stasto</a:t>
            </a:r>
            <a:endParaRPr lang="en-US" dirty="0" smtClean="0"/>
          </a:p>
          <a:p>
            <a:r>
              <a:rPr lang="en-US" b="1" dirty="0" smtClean="0"/>
              <a:t>Detector</a:t>
            </a:r>
          </a:p>
          <a:p>
            <a:r>
              <a:rPr lang="en-US" dirty="0" smtClean="0"/>
              <a:t>Alessandro </a:t>
            </a:r>
            <a:r>
              <a:rPr lang="en-US" dirty="0" err="1" smtClean="0"/>
              <a:t>Polini</a:t>
            </a:r>
            <a:endParaRPr lang="en-US" dirty="0" smtClean="0"/>
          </a:p>
          <a:p>
            <a:r>
              <a:rPr lang="en-US" dirty="0" smtClean="0"/>
              <a:t>Peter </a:t>
            </a:r>
            <a:r>
              <a:rPr lang="en-US" dirty="0" err="1" smtClean="0"/>
              <a:t>Kostka</a:t>
            </a:r>
            <a:endParaRPr lang="en-US" dirty="0"/>
          </a:p>
        </p:txBody>
      </p:sp>
      <p:sp>
        <p:nvSpPr>
          <p:cNvPr id="9" name="TextBox 8"/>
          <p:cNvSpPr txBox="1"/>
          <p:nvPr/>
        </p:nvSpPr>
        <p:spPr>
          <a:xfrm>
            <a:off x="6550667" y="178769"/>
            <a:ext cx="1749197" cy="369332"/>
          </a:xfrm>
          <a:prstGeom prst="rect">
            <a:avLst/>
          </a:prstGeom>
          <a:noFill/>
        </p:spPr>
        <p:txBody>
          <a:bodyPr wrap="none" rtlCol="0">
            <a:spAutoFit/>
          </a:bodyPr>
          <a:lstStyle/>
          <a:p>
            <a:r>
              <a:rPr lang="en-US" b="1" dirty="0" smtClean="0">
                <a:solidFill>
                  <a:srgbClr val="000090"/>
                </a:solidFill>
              </a:rPr>
              <a:t>Working Groups</a:t>
            </a:r>
            <a:endParaRPr lang="en-US" b="1" dirty="0">
              <a:solidFill>
                <a:srgbClr val="000090"/>
              </a:solidFill>
            </a:endParaRPr>
          </a:p>
        </p:txBody>
      </p:sp>
      <p:sp>
        <p:nvSpPr>
          <p:cNvPr id="10" name="TextBox 9"/>
          <p:cNvSpPr txBox="1"/>
          <p:nvPr/>
        </p:nvSpPr>
        <p:spPr>
          <a:xfrm>
            <a:off x="2503013" y="6554465"/>
            <a:ext cx="1538377" cy="307777"/>
          </a:xfrm>
          <a:prstGeom prst="rect">
            <a:avLst/>
          </a:prstGeom>
          <a:noFill/>
        </p:spPr>
        <p:txBody>
          <a:bodyPr wrap="none" rtlCol="0">
            <a:spAutoFit/>
          </a:bodyPr>
          <a:lstStyle/>
          <a:p>
            <a:r>
              <a:rPr lang="en-US" sz="1400" dirty="0" smtClean="0"/>
              <a:t>*)September 2017</a:t>
            </a:r>
            <a:endParaRPr lang="en-US" sz="1400" dirty="0"/>
          </a:p>
        </p:txBody>
      </p:sp>
      <p:sp>
        <p:nvSpPr>
          <p:cNvPr id="11" name="TextBox 10"/>
          <p:cNvSpPr txBox="1"/>
          <p:nvPr/>
        </p:nvSpPr>
        <p:spPr>
          <a:xfrm>
            <a:off x="145740" y="6073950"/>
            <a:ext cx="2491412" cy="646331"/>
          </a:xfrm>
          <a:prstGeom prst="rect">
            <a:avLst/>
          </a:prstGeom>
          <a:noFill/>
        </p:spPr>
        <p:txBody>
          <a:bodyPr wrap="none" rtlCol="0">
            <a:spAutoFit/>
          </a:bodyPr>
          <a:lstStyle/>
          <a:p>
            <a:endParaRPr lang="en-US" dirty="0" smtClean="0">
              <a:solidFill>
                <a:schemeClr val="bg1">
                  <a:lumMod val="65000"/>
                </a:schemeClr>
              </a:solidFill>
            </a:endParaRPr>
          </a:p>
          <a:p>
            <a:r>
              <a:rPr lang="en-US" b="1" dirty="0" smtClean="0"/>
              <a:t>We miss Guido </a:t>
            </a:r>
            <a:r>
              <a:rPr lang="en-US" b="1" dirty="0" err="1" smtClean="0"/>
              <a:t>Altarelli</a:t>
            </a:r>
            <a:r>
              <a:rPr lang="en-US" b="1" dirty="0" smtClean="0"/>
              <a:t>. </a:t>
            </a:r>
            <a:endParaRPr lang="en-US" b="1" dirty="0"/>
          </a:p>
        </p:txBody>
      </p:sp>
    </p:spTree>
    <p:extLst>
      <p:ext uri="{BB962C8B-B14F-4D97-AF65-F5344CB8AC3E}">
        <p14:creationId xmlns:p14="http://schemas.microsoft.com/office/powerpoint/2010/main" val="273735857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2" y="60655"/>
            <a:ext cx="4675144" cy="674654"/>
          </a:xfrm>
        </p:spPr>
        <p:txBody>
          <a:bodyPr>
            <a:normAutofit/>
          </a:bodyPr>
          <a:lstStyle/>
          <a:p>
            <a:r>
              <a:rPr lang="en-US" sz="3200" dirty="0" smtClean="0">
                <a:solidFill>
                  <a:srgbClr val="000090"/>
                </a:solidFill>
              </a:rPr>
              <a:t> </a:t>
            </a:r>
            <a:r>
              <a:rPr lang="en-US" sz="3200" dirty="0" smtClean="0">
                <a:solidFill>
                  <a:srgbClr val="FF0000"/>
                </a:solidFill>
              </a:rPr>
              <a:t>Strong Coupling Constant</a:t>
            </a:r>
            <a:endParaRPr lang="en-US" sz="3200" dirty="0">
              <a:solidFill>
                <a:srgbClr val="FF0000"/>
              </a:solidFill>
            </a:endParaRPr>
          </a:p>
        </p:txBody>
      </p:sp>
      <p:pic>
        <p:nvPicPr>
          <p:cNvPr id="3" name="Picture 2"/>
          <p:cNvPicPr>
            <a:picLocks noChangeAspect="1"/>
          </p:cNvPicPr>
          <p:nvPr/>
        </p:nvPicPr>
        <p:blipFill>
          <a:blip r:embed="rId2"/>
          <a:stretch>
            <a:fillRect/>
          </a:stretch>
        </p:blipFill>
        <p:spPr>
          <a:xfrm>
            <a:off x="471381" y="312729"/>
            <a:ext cx="2642034" cy="2382489"/>
          </a:xfrm>
          <a:prstGeom prst="rect">
            <a:avLst/>
          </a:prstGeom>
        </p:spPr>
      </p:pic>
      <p:sp>
        <p:nvSpPr>
          <p:cNvPr id="5" name="TextBox 4"/>
          <p:cNvSpPr txBox="1"/>
          <p:nvPr/>
        </p:nvSpPr>
        <p:spPr>
          <a:xfrm>
            <a:off x="443159" y="2801459"/>
            <a:ext cx="2830284" cy="954107"/>
          </a:xfrm>
          <a:prstGeom prst="rect">
            <a:avLst/>
          </a:prstGeom>
          <a:noFill/>
        </p:spPr>
        <p:txBody>
          <a:bodyPr wrap="none" rtlCol="0">
            <a:spAutoFit/>
          </a:bodyPr>
          <a:lstStyle/>
          <a:p>
            <a:r>
              <a:rPr lang="en-US" sz="1400" b="1" dirty="0" smtClean="0">
                <a:solidFill>
                  <a:srgbClr val="000090"/>
                </a:solidFill>
              </a:rPr>
              <a:t>Uncertainty on Higgs cross section</a:t>
            </a:r>
            <a:endParaRPr lang="en-US" sz="1400" dirty="0" smtClean="0"/>
          </a:p>
          <a:p>
            <a:r>
              <a:rPr lang="en-US" sz="1400" dirty="0" smtClean="0"/>
              <a:t>Giulia </a:t>
            </a:r>
            <a:r>
              <a:rPr lang="en-US" sz="1400" dirty="0" err="1" smtClean="0"/>
              <a:t>Zanderighi</a:t>
            </a:r>
            <a:r>
              <a:rPr lang="en-US" sz="1400" dirty="0" smtClean="0"/>
              <a:t>, Vietnam 9/16,</a:t>
            </a:r>
          </a:p>
          <a:p>
            <a:r>
              <a:rPr lang="en-US" sz="1400" dirty="0"/>
              <a:t>f</a:t>
            </a:r>
            <a:r>
              <a:rPr lang="en-US" sz="1400" dirty="0" smtClean="0"/>
              <a:t>rom </a:t>
            </a:r>
            <a:r>
              <a:rPr lang="en-US" sz="1400" dirty="0" err="1" smtClean="0"/>
              <a:t>C.Anastasiou</a:t>
            </a:r>
            <a:r>
              <a:rPr lang="en-US" sz="1400" dirty="0" smtClean="0"/>
              <a:t> et al, 1602.00695</a:t>
            </a:r>
          </a:p>
          <a:p>
            <a:r>
              <a:rPr lang="en-US" sz="1400" dirty="0"/>
              <a:t>w</a:t>
            </a:r>
            <a:r>
              <a:rPr lang="en-US" sz="1400" dirty="0" smtClean="0"/>
              <a:t>ho also discuss the ABM </a:t>
            </a:r>
            <a:r>
              <a:rPr lang="en-US" sz="1400" dirty="0" err="1" smtClean="0"/>
              <a:t>alpha_s</a:t>
            </a:r>
            <a:r>
              <a:rPr lang="en-US" sz="1400" dirty="0" smtClean="0"/>
              <a:t>.. </a:t>
            </a:r>
            <a:endParaRPr lang="en-US" sz="1400" dirty="0"/>
          </a:p>
        </p:txBody>
      </p:sp>
      <p:sp>
        <p:nvSpPr>
          <p:cNvPr id="6" name="Text Box 6"/>
          <p:cNvSpPr txBox="1">
            <a:spLocks noChangeArrowheads="1"/>
          </p:cNvSpPr>
          <p:nvPr/>
        </p:nvSpPr>
        <p:spPr bwMode="auto">
          <a:xfrm>
            <a:off x="4143059" y="859064"/>
            <a:ext cx="4686086" cy="2677656"/>
          </a:xfrm>
          <a:prstGeom prst="rect">
            <a:avLst/>
          </a:prstGeom>
          <a:noFill/>
          <a:ln w="9525">
            <a:noFill/>
            <a:miter lim="800000"/>
            <a:headEnd/>
            <a:tailEnd/>
          </a:ln>
        </p:spPr>
        <p:txBody>
          <a:bodyPr wrap="none">
            <a:prstTxWarp prst="textNoShape">
              <a:avLst/>
            </a:prstTxWarp>
            <a:spAutoFit/>
          </a:bodyPr>
          <a:lstStyle/>
          <a:p>
            <a:r>
              <a:rPr lang="en-US" b="1" dirty="0" smtClean="0">
                <a:solidFill>
                  <a:srgbClr val="000090"/>
                </a:solidFill>
                <a:latin typeface="+mj-lt"/>
                <a:cs typeface="Baskerville"/>
                <a:sym typeface="Symbol" charset="2"/>
              </a:rPr>
              <a:t>- </a:t>
            </a:r>
            <a:r>
              <a:rPr lang="en-US" b="1" baseline="-25000" dirty="0">
                <a:solidFill>
                  <a:srgbClr val="000090"/>
                </a:solidFill>
                <a:latin typeface="+mj-lt"/>
                <a:cs typeface="Baskerville"/>
                <a:sym typeface="Symbol" charset="2"/>
              </a:rPr>
              <a:t>s</a:t>
            </a:r>
            <a:r>
              <a:rPr lang="en-US" b="1" dirty="0">
                <a:solidFill>
                  <a:srgbClr val="000090"/>
                </a:solidFill>
                <a:latin typeface="+mj-lt"/>
                <a:cs typeface="Baskerville"/>
                <a:sym typeface="Symbol" charset="2"/>
              </a:rPr>
              <a:t> </a:t>
            </a:r>
            <a:r>
              <a:rPr lang="en-US" b="1" dirty="0">
                <a:solidFill>
                  <a:srgbClr val="000090"/>
                </a:solidFill>
                <a:latin typeface="+mj-lt"/>
                <a:cs typeface="Baskerville"/>
              </a:rPr>
              <a:t>least known of coupling constants </a:t>
            </a:r>
          </a:p>
          <a:p>
            <a:r>
              <a:rPr lang="en-US" sz="1600" b="1" dirty="0">
                <a:solidFill>
                  <a:srgbClr val="FF0000"/>
                </a:solidFill>
                <a:latin typeface="+mj-lt"/>
                <a:cs typeface="Baskerville"/>
              </a:rPr>
              <a:t>Grand Unification predictions </a:t>
            </a:r>
            <a:r>
              <a:rPr lang="en-US" sz="1600" b="1" dirty="0" smtClean="0">
                <a:solidFill>
                  <a:srgbClr val="FF0000"/>
                </a:solidFill>
                <a:latin typeface="+mj-lt"/>
                <a:cs typeface="Baskerville"/>
              </a:rPr>
              <a:t>need smaller </a:t>
            </a:r>
            <a:r>
              <a:rPr lang="en-US" sz="1600" b="1" dirty="0">
                <a:solidFill>
                  <a:srgbClr val="FF0000"/>
                </a:solidFill>
                <a:latin typeface="+mj-lt"/>
                <a:cs typeface="Baskerville"/>
                <a:sym typeface="Symbol" charset="2"/>
              </a:rPr>
              <a:t></a:t>
            </a:r>
            <a:r>
              <a:rPr lang="en-US" sz="1600" b="1" baseline="-25000" dirty="0">
                <a:solidFill>
                  <a:srgbClr val="FF0000"/>
                </a:solidFill>
                <a:latin typeface="+mj-lt"/>
                <a:cs typeface="Baskerville"/>
                <a:sym typeface="Symbol" charset="2"/>
              </a:rPr>
              <a:t>s</a:t>
            </a:r>
            <a:r>
              <a:rPr lang="en-US" sz="1600" b="1" dirty="0">
                <a:solidFill>
                  <a:srgbClr val="FF0000"/>
                </a:solidFill>
                <a:latin typeface="+mj-lt"/>
                <a:cs typeface="Baskerville"/>
              </a:rPr>
              <a:t> </a:t>
            </a:r>
          </a:p>
          <a:p>
            <a:endParaRPr lang="en-US" sz="1600" b="1" dirty="0">
              <a:solidFill>
                <a:srgbClr val="000090"/>
              </a:solidFill>
              <a:latin typeface="+mj-lt"/>
              <a:cs typeface="Baskerville"/>
            </a:endParaRPr>
          </a:p>
          <a:p>
            <a:r>
              <a:rPr lang="en-US" b="1" dirty="0" smtClean="0">
                <a:solidFill>
                  <a:srgbClr val="000090"/>
                </a:solidFill>
                <a:latin typeface="+mj-lt"/>
                <a:cs typeface="Baskerville"/>
              </a:rPr>
              <a:t>- Is </a:t>
            </a:r>
            <a:r>
              <a:rPr lang="en-US" b="1" dirty="0">
                <a:solidFill>
                  <a:srgbClr val="000090"/>
                </a:solidFill>
                <a:cs typeface="Baskerville"/>
                <a:sym typeface="Symbol" charset="2"/>
              </a:rPr>
              <a:t></a:t>
            </a:r>
            <a:r>
              <a:rPr lang="en-US" b="1" baseline="-25000" dirty="0" smtClean="0">
                <a:solidFill>
                  <a:srgbClr val="000090"/>
                </a:solidFill>
                <a:cs typeface="Baskerville"/>
                <a:sym typeface="Symbol" charset="2"/>
              </a:rPr>
              <a:t>s</a:t>
            </a:r>
            <a:r>
              <a:rPr lang="en-US" b="1" dirty="0" smtClean="0">
                <a:solidFill>
                  <a:srgbClr val="000090"/>
                </a:solidFill>
                <a:latin typeface="+mj-lt"/>
                <a:cs typeface="Baskerville"/>
              </a:rPr>
              <a:t>(DIS) lower </a:t>
            </a:r>
            <a:r>
              <a:rPr lang="en-US" b="1" dirty="0">
                <a:solidFill>
                  <a:srgbClr val="000090"/>
                </a:solidFill>
                <a:latin typeface="+mj-lt"/>
                <a:cs typeface="Baskerville"/>
              </a:rPr>
              <a:t>than world </a:t>
            </a:r>
            <a:r>
              <a:rPr lang="en-US" b="1" dirty="0" smtClean="0">
                <a:solidFill>
                  <a:srgbClr val="000090"/>
                </a:solidFill>
                <a:latin typeface="+mj-lt"/>
                <a:cs typeface="Baskerville"/>
              </a:rPr>
              <a:t>average (?)</a:t>
            </a:r>
          </a:p>
          <a:p>
            <a:endParaRPr lang="en-US" sz="1400" b="1" dirty="0">
              <a:latin typeface="+mj-lt"/>
              <a:cs typeface="Baskerville"/>
            </a:endParaRPr>
          </a:p>
          <a:p>
            <a:r>
              <a:rPr lang="en-US" b="1" dirty="0" smtClean="0">
                <a:solidFill>
                  <a:srgbClr val="000090"/>
                </a:solidFill>
                <a:latin typeface="+mj-lt"/>
                <a:cs typeface="Baskerville"/>
              </a:rPr>
              <a:t>- </a:t>
            </a:r>
            <a:r>
              <a:rPr lang="en-US" b="1" dirty="0" err="1" smtClean="0">
                <a:solidFill>
                  <a:srgbClr val="000090"/>
                </a:solidFill>
                <a:latin typeface="+mj-lt"/>
                <a:cs typeface="Baskerville"/>
              </a:rPr>
              <a:t>LHeC</a:t>
            </a:r>
            <a:r>
              <a:rPr lang="en-US" b="1" dirty="0">
                <a:solidFill>
                  <a:srgbClr val="000090"/>
                </a:solidFill>
                <a:latin typeface="+mj-lt"/>
                <a:cs typeface="Baskerville"/>
              </a:rPr>
              <a:t>: per mille </a:t>
            </a:r>
            <a:r>
              <a:rPr lang="en-US" b="1" dirty="0" smtClean="0">
                <a:solidFill>
                  <a:srgbClr val="000090"/>
                </a:solidFill>
                <a:latin typeface="+mj-lt"/>
                <a:cs typeface="Baskerville"/>
              </a:rPr>
              <a:t> - independent </a:t>
            </a:r>
            <a:r>
              <a:rPr lang="en-US" b="1" dirty="0">
                <a:solidFill>
                  <a:srgbClr val="000090"/>
                </a:solidFill>
                <a:latin typeface="+mj-lt"/>
                <a:cs typeface="Baskerville"/>
              </a:rPr>
              <a:t>of </a:t>
            </a:r>
            <a:r>
              <a:rPr lang="en-US" b="1" dirty="0" smtClean="0">
                <a:solidFill>
                  <a:srgbClr val="000090"/>
                </a:solidFill>
                <a:latin typeface="+mj-lt"/>
                <a:cs typeface="Baskerville"/>
              </a:rPr>
              <a:t>BCDMS</a:t>
            </a:r>
            <a:r>
              <a:rPr lang="en-US" b="1" dirty="0">
                <a:solidFill>
                  <a:srgbClr val="000090"/>
                </a:solidFill>
                <a:latin typeface="+mj-lt"/>
                <a:cs typeface="Baskerville"/>
              </a:rPr>
              <a:t>!</a:t>
            </a:r>
            <a:endParaRPr lang="en-US" b="1" dirty="0" smtClean="0">
              <a:solidFill>
                <a:srgbClr val="000090"/>
              </a:solidFill>
              <a:latin typeface="+mj-lt"/>
              <a:cs typeface="Baskerville"/>
            </a:endParaRPr>
          </a:p>
          <a:p>
            <a:endParaRPr lang="en-US" b="1" dirty="0">
              <a:solidFill>
                <a:srgbClr val="000090"/>
              </a:solidFill>
              <a:latin typeface="+mj-lt"/>
              <a:cs typeface="Baskerville"/>
            </a:endParaRPr>
          </a:p>
          <a:p>
            <a:r>
              <a:rPr lang="en-US" b="1" dirty="0" smtClean="0">
                <a:solidFill>
                  <a:srgbClr val="000090"/>
                </a:solidFill>
                <a:latin typeface="+mj-lt"/>
                <a:cs typeface="Baskerville"/>
              </a:rPr>
              <a:t>- High precision from inclusive data – </a:t>
            </a:r>
            <a:r>
              <a:rPr lang="en-US" b="1" dirty="0">
                <a:solidFill>
                  <a:srgbClr val="000090"/>
                </a:solidFill>
                <a:cs typeface="Baskerville"/>
                <a:sym typeface="Symbol" charset="2"/>
              </a:rPr>
              <a:t></a:t>
            </a:r>
            <a:r>
              <a:rPr lang="en-US" b="1" baseline="-25000" dirty="0" smtClean="0">
                <a:solidFill>
                  <a:srgbClr val="000090"/>
                </a:solidFill>
                <a:cs typeface="Baskerville"/>
                <a:sym typeface="Symbol" charset="2"/>
              </a:rPr>
              <a:t>s</a:t>
            </a:r>
            <a:r>
              <a:rPr lang="en-US" b="1" dirty="0" smtClean="0">
                <a:solidFill>
                  <a:srgbClr val="000090"/>
                </a:solidFill>
                <a:latin typeface="+mj-lt"/>
                <a:cs typeface="Baskerville"/>
                <a:sym typeface="Symbol" charset="2"/>
              </a:rPr>
              <a:t>(j</a:t>
            </a:r>
            <a:r>
              <a:rPr lang="en-US" b="1" dirty="0" smtClean="0">
                <a:solidFill>
                  <a:srgbClr val="000090"/>
                </a:solidFill>
                <a:latin typeface="+mj-lt"/>
                <a:cs typeface="Baskerville"/>
              </a:rPr>
              <a:t>ets)??</a:t>
            </a:r>
            <a:endParaRPr lang="en-US" b="1" dirty="0">
              <a:solidFill>
                <a:srgbClr val="000090"/>
              </a:solidFill>
              <a:latin typeface="+mj-lt"/>
              <a:cs typeface="Baskerville"/>
            </a:endParaRPr>
          </a:p>
          <a:p>
            <a:endParaRPr lang="en-US" sz="1400" b="1" dirty="0">
              <a:solidFill>
                <a:srgbClr val="FF0000"/>
              </a:solidFill>
              <a:latin typeface="+mj-lt"/>
              <a:cs typeface="Baskerville"/>
              <a:sym typeface="Wingdings"/>
            </a:endParaRPr>
          </a:p>
          <a:p>
            <a:r>
              <a:rPr lang="en-US" b="1" dirty="0" smtClean="0">
                <a:solidFill>
                  <a:srgbClr val="000090"/>
                </a:solidFill>
                <a:latin typeface="+mj-lt"/>
                <a:cs typeface="Baskerville"/>
                <a:sym typeface="Wingdings"/>
              </a:rPr>
              <a:t>- Challenge lattice QCD</a:t>
            </a:r>
            <a:endParaRPr lang="en-US" sz="1400" dirty="0" smtClean="0">
              <a:solidFill>
                <a:schemeClr val="tx1">
                  <a:lumMod val="95000"/>
                  <a:lumOff val="5000"/>
                </a:schemeClr>
              </a:solidFill>
              <a:latin typeface="+mj-lt"/>
              <a:cs typeface="Baskerville"/>
              <a:sym typeface="Wingdings"/>
            </a:endParaRPr>
          </a:p>
        </p:txBody>
      </p:sp>
      <p:pic>
        <p:nvPicPr>
          <p:cNvPr id="7" name="Picture 6"/>
          <p:cNvPicPr>
            <a:picLocks noChangeAspect="1"/>
          </p:cNvPicPr>
          <p:nvPr/>
        </p:nvPicPr>
        <p:blipFill>
          <a:blip r:embed="rId3"/>
          <a:stretch>
            <a:fillRect/>
          </a:stretch>
        </p:blipFill>
        <p:spPr>
          <a:xfrm>
            <a:off x="3775592" y="4110439"/>
            <a:ext cx="5298841" cy="2479450"/>
          </a:xfrm>
          <a:prstGeom prst="rect">
            <a:avLst/>
          </a:prstGeom>
        </p:spPr>
      </p:pic>
      <p:sp>
        <p:nvSpPr>
          <p:cNvPr id="8" name="TextBox 7"/>
          <p:cNvSpPr txBox="1"/>
          <p:nvPr/>
        </p:nvSpPr>
        <p:spPr>
          <a:xfrm>
            <a:off x="4148668" y="3810000"/>
            <a:ext cx="4771559" cy="369332"/>
          </a:xfrm>
          <a:prstGeom prst="rect">
            <a:avLst/>
          </a:prstGeom>
          <a:noFill/>
        </p:spPr>
        <p:txBody>
          <a:bodyPr wrap="none" rtlCol="0">
            <a:spAutoFit/>
          </a:bodyPr>
          <a:lstStyle/>
          <a:p>
            <a:r>
              <a:rPr lang="en-US" dirty="0" err="1" smtClean="0"/>
              <a:t>LHeC</a:t>
            </a:r>
            <a:r>
              <a:rPr lang="en-US" dirty="0" smtClean="0"/>
              <a:t> simulation, NC+CC inclusive, total </a:t>
            </a:r>
            <a:r>
              <a:rPr lang="en-US" dirty="0" err="1" smtClean="0"/>
              <a:t>exp</a:t>
            </a:r>
            <a:r>
              <a:rPr lang="en-US" dirty="0" smtClean="0"/>
              <a:t> error</a:t>
            </a:r>
            <a:endParaRPr lang="en-US" dirty="0"/>
          </a:p>
        </p:txBody>
      </p:sp>
      <p:pic>
        <p:nvPicPr>
          <p:cNvPr id="9" name="Picture 8"/>
          <p:cNvPicPr>
            <a:picLocks noChangeAspect="1"/>
          </p:cNvPicPr>
          <p:nvPr/>
        </p:nvPicPr>
        <p:blipFill>
          <a:blip r:embed="rId4"/>
          <a:stretch>
            <a:fillRect/>
          </a:stretch>
        </p:blipFill>
        <p:spPr>
          <a:xfrm>
            <a:off x="215643" y="3711223"/>
            <a:ext cx="2902940" cy="3006616"/>
          </a:xfrm>
          <a:prstGeom prst="rect">
            <a:avLst/>
          </a:prstGeom>
        </p:spPr>
      </p:pic>
      <p:pic>
        <p:nvPicPr>
          <p:cNvPr id="10" name="Picture 9"/>
          <p:cNvPicPr>
            <a:picLocks noChangeAspect="1"/>
          </p:cNvPicPr>
          <p:nvPr/>
        </p:nvPicPr>
        <p:blipFill>
          <a:blip r:embed="rId5"/>
          <a:stretch>
            <a:fillRect/>
          </a:stretch>
        </p:blipFill>
        <p:spPr>
          <a:xfrm>
            <a:off x="33867" y="4110439"/>
            <a:ext cx="285263" cy="560339"/>
          </a:xfrm>
          <a:prstGeom prst="rect">
            <a:avLst/>
          </a:prstGeom>
        </p:spPr>
      </p:pic>
      <p:pic>
        <p:nvPicPr>
          <p:cNvPr id="12" name="Picture 11"/>
          <p:cNvPicPr>
            <a:picLocks noChangeAspect="1"/>
          </p:cNvPicPr>
          <p:nvPr/>
        </p:nvPicPr>
        <p:blipFill>
          <a:blip r:embed="rId6"/>
          <a:stretch>
            <a:fillRect/>
          </a:stretch>
        </p:blipFill>
        <p:spPr>
          <a:xfrm rot="16200000">
            <a:off x="2551316" y="5590822"/>
            <a:ext cx="1473200" cy="292100"/>
          </a:xfrm>
          <a:prstGeom prst="rect">
            <a:avLst/>
          </a:prstGeom>
        </p:spPr>
      </p:pic>
      <p:sp>
        <p:nvSpPr>
          <p:cNvPr id="13" name="TextBox 12"/>
          <p:cNvSpPr txBox="1"/>
          <p:nvPr/>
        </p:nvSpPr>
        <p:spPr>
          <a:xfrm>
            <a:off x="832557" y="5602110"/>
            <a:ext cx="569387" cy="523220"/>
          </a:xfrm>
          <a:prstGeom prst="rect">
            <a:avLst/>
          </a:prstGeom>
          <a:noFill/>
        </p:spPr>
        <p:txBody>
          <a:bodyPr wrap="none" rtlCol="0">
            <a:spAutoFit/>
          </a:bodyPr>
          <a:lstStyle/>
          <a:p>
            <a:r>
              <a:rPr lang="en-US" sz="1400" b="1" dirty="0" smtClean="0">
                <a:solidFill>
                  <a:srgbClr val="FF0000"/>
                </a:solidFill>
              </a:rPr>
              <a:t>PDG</a:t>
            </a:r>
          </a:p>
          <a:p>
            <a:r>
              <a:rPr lang="en-US" sz="1400" b="1" dirty="0" err="1" smtClean="0"/>
              <a:t>LHeC</a:t>
            </a:r>
            <a:endParaRPr lang="en-US" sz="1400" b="1" dirty="0"/>
          </a:p>
        </p:txBody>
      </p:sp>
    </p:spTree>
    <p:extLst>
      <p:ext uri="{BB962C8B-B14F-4D97-AF65-F5344CB8AC3E}">
        <p14:creationId xmlns:p14="http://schemas.microsoft.com/office/powerpoint/2010/main" val="207262361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5767"/>
            <a:ext cx="7772400" cy="711799"/>
          </a:xfrm>
        </p:spPr>
        <p:txBody>
          <a:bodyPr>
            <a:normAutofit/>
          </a:bodyPr>
          <a:lstStyle/>
          <a:p>
            <a:r>
              <a:rPr lang="en-US" sz="3200" dirty="0" smtClean="0"/>
              <a:t>Other Facilities</a:t>
            </a:r>
            <a:endParaRPr lang="en-US" sz="3200" dirty="0"/>
          </a:p>
        </p:txBody>
      </p:sp>
      <p:grpSp>
        <p:nvGrpSpPr>
          <p:cNvPr id="3" name="Group 10"/>
          <p:cNvGrpSpPr/>
          <p:nvPr/>
        </p:nvGrpSpPr>
        <p:grpSpPr>
          <a:xfrm>
            <a:off x="334911" y="1150343"/>
            <a:ext cx="4159809" cy="2033127"/>
            <a:chOff x="0" y="3930650"/>
            <a:chExt cx="4572000" cy="2042557"/>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33888"/>
              <a:ext cx="4572000" cy="1169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7"/>
            <p:cNvSpPr txBox="1">
              <a:spLocks noChangeArrowheads="1"/>
            </p:cNvSpPr>
            <p:nvPr/>
          </p:nvSpPr>
          <p:spPr bwMode="auto">
            <a:xfrm>
              <a:off x="601663" y="3930650"/>
              <a:ext cx="3009900" cy="55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723900" algn="l"/>
                  <a:tab pos="1447800" algn="l"/>
                  <a:tab pos="2171700" algn="l"/>
                  <a:tab pos="2895600" algn="l"/>
                </a:tabLst>
                <a:defRPr>
                  <a:solidFill>
                    <a:srgbClr val="000000"/>
                  </a:solidFill>
                  <a:latin typeface="Arial" charset="0"/>
                  <a:ea typeface="Droid Sans Fallback" charset="0"/>
                  <a:cs typeface="Droid Sans Fallback" charset="0"/>
                </a:defRPr>
              </a:lvl1pPr>
              <a:lvl2pPr>
                <a:tabLst>
                  <a:tab pos="723900" algn="l"/>
                  <a:tab pos="1447800" algn="l"/>
                  <a:tab pos="2171700" algn="l"/>
                  <a:tab pos="2895600" algn="l"/>
                </a:tabLst>
                <a:defRPr>
                  <a:solidFill>
                    <a:srgbClr val="000000"/>
                  </a:solidFill>
                  <a:latin typeface="Arial" charset="0"/>
                  <a:ea typeface="Droid Sans Fallback" charset="0"/>
                  <a:cs typeface="Droid Sans Fallback" charset="0"/>
                </a:defRPr>
              </a:lvl2pPr>
              <a:lvl3pPr>
                <a:tabLst>
                  <a:tab pos="723900" algn="l"/>
                  <a:tab pos="1447800" algn="l"/>
                  <a:tab pos="2171700" algn="l"/>
                  <a:tab pos="2895600" algn="l"/>
                </a:tabLst>
                <a:defRPr>
                  <a:solidFill>
                    <a:srgbClr val="000000"/>
                  </a:solidFill>
                  <a:latin typeface="Arial" charset="0"/>
                  <a:ea typeface="Droid Sans Fallback" charset="0"/>
                  <a:cs typeface="Droid Sans Fallback" charset="0"/>
                </a:defRPr>
              </a:lvl3pPr>
              <a:lvl4pPr>
                <a:tabLst>
                  <a:tab pos="723900" algn="l"/>
                  <a:tab pos="1447800" algn="l"/>
                  <a:tab pos="2171700" algn="l"/>
                  <a:tab pos="2895600" algn="l"/>
                </a:tabLst>
                <a:defRPr>
                  <a:solidFill>
                    <a:srgbClr val="000000"/>
                  </a:solidFill>
                  <a:latin typeface="Arial" charset="0"/>
                  <a:ea typeface="Droid Sans Fallback" charset="0"/>
                  <a:cs typeface="Droid Sans Fallback" charset="0"/>
                </a:defRPr>
              </a:lvl4pPr>
              <a:lvl5pPr>
                <a:tabLst>
                  <a:tab pos="723900" algn="l"/>
                  <a:tab pos="1447800" algn="l"/>
                  <a:tab pos="2171700" algn="l"/>
                  <a:tab pos="2895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Droid Sans Fallback" charset="0"/>
                  <a:cs typeface="Droid Sans Fallback" charset="0"/>
                </a:defRPr>
              </a:lvl9pPr>
            </a:lstStyle>
            <a:p>
              <a:pPr algn="ctr" defTabSz="914400">
                <a:lnSpc>
                  <a:spcPct val="123000"/>
                </a:lnSpc>
              </a:pPr>
              <a:r>
                <a:rPr lang="en-US" sz="1300" dirty="0" smtClean="0">
                  <a:latin typeface="Gill Sans MT"/>
                </a:rPr>
                <a:t>Normal </a:t>
              </a:r>
              <a:r>
                <a:rPr lang="en-US" sz="1300" dirty="0">
                  <a:latin typeface="Gill Sans MT"/>
                </a:rPr>
                <a:t>Conducting 180 MHz + DC Gun</a:t>
              </a:r>
            </a:p>
            <a:p>
              <a:pPr algn="ctr" defTabSz="914400">
                <a:lnSpc>
                  <a:spcPct val="123000"/>
                </a:lnSpc>
              </a:pPr>
              <a:r>
                <a:rPr lang="en-US" sz="1200" dirty="0" smtClean="0">
                  <a:latin typeface="Gill Sans MT"/>
                </a:rPr>
                <a:t>30 mA</a:t>
              </a:r>
              <a:r>
                <a:rPr lang="en-US" sz="1200" dirty="0">
                  <a:latin typeface="Gill Sans MT"/>
                </a:rPr>
                <a:t>, </a:t>
              </a:r>
              <a:r>
                <a:rPr lang="en-US" sz="1200" dirty="0" smtClean="0">
                  <a:latin typeface="Gill Sans MT"/>
                </a:rPr>
                <a:t>11 MeV</a:t>
              </a:r>
              <a:r>
                <a:rPr lang="en-US" sz="1200" dirty="0">
                  <a:latin typeface="Gill Sans MT"/>
                </a:rPr>
                <a:t>, </a:t>
              </a:r>
              <a:r>
                <a:rPr lang="en-US" sz="1200" dirty="0" smtClean="0">
                  <a:latin typeface="Gill Sans MT"/>
                </a:rPr>
                <a:t>70-100 ps</a:t>
              </a:r>
              <a:endParaRPr lang="en-US" sz="1200" dirty="0">
                <a:latin typeface="Gill Sans MT"/>
              </a:endParaRPr>
            </a:p>
          </p:txBody>
        </p:sp>
        <p:sp>
          <p:nvSpPr>
            <p:cNvPr id="6" name="TextBox 5"/>
            <p:cNvSpPr txBox="1"/>
            <p:nvPr/>
          </p:nvSpPr>
          <p:spPr>
            <a:xfrm>
              <a:off x="1547664" y="5603875"/>
              <a:ext cx="1913857" cy="369332"/>
            </a:xfrm>
            <a:prstGeom prst="rect">
              <a:avLst/>
            </a:prstGeom>
            <a:noFill/>
          </p:spPr>
          <p:txBody>
            <a:bodyPr wrap="none" rtlCol="0">
              <a:spAutoFit/>
            </a:bodyPr>
            <a:lstStyle/>
            <a:p>
              <a:pPr defTabSz="914400"/>
              <a:r>
                <a:rPr lang="en-GB" dirty="0" smtClean="0">
                  <a:solidFill>
                    <a:prstClr val="black"/>
                  </a:solidFill>
                </a:rPr>
                <a:t>BINP,  Novosibirsk</a:t>
              </a:r>
              <a:endParaRPr lang="en-GB" dirty="0">
                <a:solidFill>
                  <a:prstClr val="black"/>
                </a:solidFill>
              </a:endParaRPr>
            </a:p>
          </p:txBody>
        </p:sp>
      </p:grpSp>
      <p:pic>
        <p:nvPicPr>
          <p:cNvPr id="7" name="Picture 6" descr="Screen Shot 2016-05-03 at 12.51.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11" y="3488854"/>
            <a:ext cx="4254500" cy="2354590"/>
          </a:xfrm>
          <a:prstGeom prst="rect">
            <a:avLst/>
          </a:prstGeom>
        </p:spPr>
      </p:pic>
      <p:pic>
        <p:nvPicPr>
          <p:cNvPr id="8" name="Picture 7"/>
          <p:cNvPicPr>
            <a:picLocks noChangeAspect="1"/>
          </p:cNvPicPr>
          <p:nvPr/>
        </p:nvPicPr>
        <p:blipFill>
          <a:blip r:embed="rId4"/>
          <a:stretch>
            <a:fillRect/>
          </a:stretch>
        </p:blipFill>
        <p:spPr>
          <a:xfrm>
            <a:off x="4494720" y="3652844"/>
            <a:ext cx="4367715" cy="1988288"/>
          </a:xfrm>
          <a:prstGeom prst="rect">
            <a:avLst/>
          </a:prstGeom>
        </p:spPr>
      </p:pic>
      <p:pic>
        <p:nvPicPr>
          <p:cNvPr id="9" name="Picture 8"/>
          <p:cNvPicPr>
            <a:picLocks noChangeAspect="1"/>
          </p:cNvPicPr>
          <p:nvPr/>
        </p:nvPicPr>
        <p:blipFill>
          <a:blip r:embed="rId5"/>
          <a:stretch>
            <a:fillRect/>
          </a:stretch>
        </p:blipFill>
        <p:spPr>
          <a:xfrm>
            <a:off x="4971019" y="1177008"/>
            <a:ext cx="3840617" cy="1718676"/>
          </a:xfrm>
          <a:prstGeom prst="rect">
            <a:avLst/>
          </a:prstGeom>
        </p:spPr>
      </p:pic>
      <p:sp>
        <p:nvSpPr>
          <p:cNvPr id="10" name="TextBox 9"/>
          <p:cNvSpPr txBox="1"/>
          <p:nvPr/>
        </p:nvSpPr>
        <p:spPr>
          <a:xfrm>
            <a:off x="436509" y="5945042"/>
            <a:ext cx="8302273" cy="369332"/>
          </a:xfrm>
          <a:prstGeom prst="rect">
            <a:avLst/>
          </a:prstGeom>
          <a:noFill/>
        </p:spPr>
        <p:txBody>
          <a:bodyPr wrap="none" rtlCol="0">
            <a:spAutoFit/>
          </a:bodyPr>
          <a:lstStyle/>
          <a:p>
            <a:r>
              <a:rPr lang="en-US" dirty="0" smtClean="0"/>
              <a:t>Also: </a:t>
            </a:r>
            <a:r>
              <a:rPr lang="en-US" b="1" dirty="0" smtClean="0"/>
              <a:t>CEBAF</a:t>
            </a:r>
            <a:r>
              <a:rPr lang="en-US" dirty="0" smtClean="0"/>
              <a:t> (single pass, 5 </a:t>
            </a:r>
            <a:r>
              <a:rPr lang="en-US" dirty="0" err="1" smtClean="0"/>
              <a:t>GeV</a:t>
            </a:r>
            <a:r>
              <a:rPr lang="en-US" dirty="0" smtClean="0"/>
              <a:t>, ..                        </a:t>
            </a:r>
            <a:r>
              <a:rPr lang="en-US" dirty="0"/>
              <a:t> </a:t>
            </a:r>
            <a:r>
              <a:rPr lang="en-US" dirty="0" smtClean="0"/>
              <a:t>   </a:t>
            </a:r>
            <a:r>
              <a:rPr lang="en-US" b="1" dirty="0" smtClean="0"/>
              <a:t> CBETA </a:t>
            </a:r>
            <a:r>
              <a:rPr lang="en-US" dirty="0" smtClean="0"/>
              <a:t>(50mA, 3 pass, FFAG, 1.3GHz) </a:t>
            </a:r>
            <a:endParaRPr lang="en-US" dirty="0"/>
          </a:p>
        </p:txBody>
      </p:sp>
      <p:sp>
        <p:nvSpPr>
          <p:cNvPr id="11" name="TextBox 10"/>
          <p:cNvSpPr txBox="1"/>
          <p:nvPr/>
        </p:nvSpPr>
        <p:spPr>
          <a:xfrm>
            <a:off x="347140" y="6382106"/>
            <a:ext cx="8533180" cy="369332"/>
          </a:xfrm>
          <a:prstGeom prst="rect">
            <a:avLst/>
          </a:prstGeom>
          <a:noFill/>
        </p:spPr>
        <p:txBody>
          <a:bodyPr wrap="none" rtlCol="0">
            <a:spAutoFit/>
          </a:bodyPr>
          <a:lstStyle/>
          <a:p>
            <a:r>
              <a:rPr lang="en-US" dirty="0" smtClean="0"/>
              <a:t>Strong possibilities for collaboration (ERL workshop 19-23.6.2017 at CERN, E Jensen et al)</a:t>
            </a:r>
            <a:endParaRPr lang="en-US" dirty="0"/>
          </a:p>
        </p:txBody>
      </p:sp>
      <p:sp>
        <p:nvSpPr>
          <p:cNvPr id="12" name="TextBox 11"/>
          <p:cNvSpPr txBox="1"/>
          <p:nvPr/>
        </p:nvSpPr>
        <p:spPr>
          <a:xfrm>
            <a:off x="4598493" y="2980274"/>
            <a:ext cx="4339650" cy="369332"/>
          </a:xfrm>
          <a:prstGeom prst="rect">
            <a:avLst/>
          </a:prstGeom>
          <a:noFill/>
        </p:spPr>
        <p:txBody>
          <a:bodyPr wrap="none" rtlCol="0">
            <a:spAutoFit/>
          </a:bodyPr>
          <a:lstStyle/>
          <a:p>
            <a:r>
              <a:rPr lang="en-US" dirty="0" smtClean="0"/>
              <a:t>+D: MESA at Mainz and S-</a:t>
            </a:r>
            <a:r>
              <a:rPr lang="en-US" dirty="0" err="1" smtClean="0"/>
              <a:t>Dalinac</a:t>
            </a:r>
            <a:r>
              <a:rPr lang="en-US" dirty="0" smtClean="0"/>
              <a:t> Darmstadt</a:t>
            </a:r>
            <a:endParaRPr lang="en-US" dirty="0"/>
          </a:p>
        </p:txBody>
      </p:sp>
    </p:spTree>
    <p:extLst>
      <p:ext uri="{BB962C8B-B14F-4D97-AF65-F5344CB8AC3E}">
        <p14:creationId xmlns:p14="http://schemas.microsoft.com/office/powerpoint/2010/main" val="231911980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3328415" y="986119"/>
            <a:ext cx="2127924" cy="1177690"/>
          </a:xfrm>
          <a:prstGeom prst="rect">
            <a:avLst/>
          </a:prstGeom>
          <a:ln>
            <a:noFill/>
          </a:ln>
        </p:spPr>
      </p:pic>
      <p:sp>
        <p:nvSpPr>
          <p:cNvPr id="2" name="Title 1"/>
          <p:cNvSpPr>
            <a:spLocks noGrp="1"/>
          </p:cNvSpPr>
          <p:nvPr>
            <p:ph type="title"/>
          </p:nvPr>
        </p:nvSpPr>
        <p:spPr>
          <a:xfrm>
            <a:off x="203202" y="110286"/>
            <a:ext cx="4921623" cy="816068"/>
          </a:xfrm>
        </p:spPr>
        <p:txBody>
          <a:bodyPr>
            <a:normAutofit/>
          </a:bodyPr>
          <a:lstStyle/>
          <a:p>
            <a:r>
              <a:rPr lang="en-US" sz="3200" dirty="0" smtClean="0">
                <a:solidFill>
                  <a:srgbClr val="FF0000"/>
                </a:solidFill>
              </a:rPr>
              <a:t>Energy frontier eh Physics</a:t>
            </a:r>
            <a:endParaRPr lang="en-US" sz="3200" dirty="0">
              <a:solidFill>
                <a:srgbClr val="FF0000"/>
              </a:solidFill>
            </a:endParaRPr>
          </a:p>
        </p:txBody>
      </p:sp>
      <p:pic>
        <p:nvPicPr>
          <p:cNvPr id="4" name="Picture 3"/>
          <p:cNvPicPr>
            <a:picLocks noChangeAspect="1"/>
          </p:cNvPicPr>
          <p:nvPr/>
        </p:nvPicPr>
        <p:blipFill>
          <a:blip r:embed="rId3"/>
          <a:stretch>
            <a:fillRect/>
          </a:stretch>
        </p:blipFill>
        <p:spPr>
          <a:xfrm>
            <a:off x="0" y="3107768"/>
            <a:ext cx="3170071" cy="3242235"/>
          </a:xfrm>
          <a:prstGeom prst="rect">
            <a:avLst/>
          </a:prstGeom>
        </p:spPr>
      </p:pic>
      <p:pic>
        <p:nvPicPr>
          <p:cNvPr id="5" name="Picture 4"/>
          <p:cNvPicPr>
            <a:picLocks noChangeAspect="1"/>
          </p:cNvPicPr>
          <p:nvPr/>
        </p:nvPicPr>
        <p:blipFill>
          <a:blip r:embed="rId4"/>
          <a:stretch>
            <a:fillRect/>
          </a:stretch>
        </p:blipFill>
        <p:spPr>
          <a:xfrm>
            <a:off x="6172487" y="752749"/>
            <a:ext cx="2798196" cy="4093882"/>
          </a:xfrm>
          <a:prstGeom prst="rect">
            <a:avLst/>
          </a:prstGeom>
        </p:spPr>
      </p:pic>
      <p:pic>
        <p:nvPicPr>
          <p:cNvPr id="6" name="Picture 5"/>
          <p:cNvPicPr>
            <a:picLocks noChangeAspect="1"/>
          </p:cNvPicPr>
          <p:nvPr/>
        </p:nvPicPr>
        <p:blipFill>
          <a:blip r:embed="rId5"/>
          <a:stretch>
            <a:fillRect/>
          </a:stretch>
        </p:blipFill>
        <p:spPr>
          <a:xfrm>
            <a:off x="3170071" y="2348474"/>
            <a:ext cx="3499092" cy="2692400"/>
          </a:xfrm>
          <a:prstGeom prst="rect">
            <a:avLst/>
          </a:prstGeom>
        </p:spPr>
      </p:pic>
      <p:sp>
        <p:nvSpPr>
          <p:cNvPr id="7" name="TextBox 6"/>
          <p:cNvSpPr txBox="1"/>
          <p:nvPr/>
        </p:nvSpPr>
        <p:spPr>
          <a:xfrm>
            <a:off x="7156824" y="4975406"/>
            <a:ext cx="1608997" cy="1200329"/>
          </a:xfrm>
          <a:prstGeom prst="rect">
            <a:avLst/>
          </a:prstGeom>
          <a:noFill/>
        </p:spPr>
        <p:txBody>
          <a:bodyPr wrap="none" rtlCol="0">
            <a:spAutoFit/>
          </a:bodyPr>
          <a:lstStyle/>
          <a:p>
            <a:r>
              <a:rPr lang="en-US" dirty="0" smtClean="0">
                <a:solidFill>
                  <a:srgbClr val="000090"/>
                </a:solidFill>
              </a:rPr>
              <a:t>CI to 300 </a:t>
            </a:r>
            <a:r>
              <a:rPr lang="en-US" dirty="0" err="1" smtClean="0">
                <a:solidFill>
                  <a:srgbClr val="000090"/>
                </a:solidFill>
              </a:rPr>
              <a:t>TeV</a:t>
            </a:r>
            <a:endParaRPr lang="en-US" dirty="0" smtClean="0">
              <a:solidFill>
                <a:srgbClr val="000090"/>
              </a:solidFill>
            </a:endParaRPr>
          </a:p>
          <a:p>
            <a:r>
              <a:rPr lang="en-US" dirty="0" smtClean="0">
                <a:solidFill>
                  <a:srgbClr val="000090"/>
                </a:solidFill>
              </a:rPr>
              <a:t>LQ to 4 </a:t>
            </a:r>
            <a:r>
              <a:rPr lang="en-US" dirty="0" err="1" smtClean="0">
                <a:solidFill>
                  <a:srgbClr val="000090"/>
                </a:solidFill>
              </a:rPr>
              <a:t>TeV</a:t>
            </a:r>
            <a:endParaRPr lang="en-US" dirty="0" smtClean="0">
              <a:solidFill>
                <a:srgbClr val="000090"/>
              </a:solidFill>
            </a:endParaRPr>
          </a:p>
          <a:p>
            <a:r>
              <a:rPr lang="en-US" dirty="0" smtClean="0">
                <a:solidFill>
                  <a:srgbClr val="000090"/>
                </a:solidFill>
              </a:rPr>
              <a:t>Compositeness</a:t>
            </a:r>
          </a:p>
          <a:p>
            <a:r>
              <a:rPr lang="en-US" dirty="0" smtClean="0">
                <a:solidFill>
                  <a:srgbClr val="000090"/>
                </a:solidFill>
              </a:rPr>
              <a:t>??</a:t>
            </a:r>
            <a:endParaRPr lang="en-US" dirty="0">
              <a:solidFill>
                <a:srgbClr val="000090"/>
              </a:solidFill>
            </a:endParaRPr>
          </a:p>
        </p:txBody>
      </p:sp>
      <p:sp>
        <p:nvSpPr>
          <p:cNvPr id="8" name="TextBox 7"/>
          <p:cNvSpPr txBox="1"/>
          <p:nvPr/>
        </p:nvSpPr>
        <p:spPr>
          <a:xfrm>
            <a:off x="3630706" y="5154706"/>
            <a:ext cx="3082895" cy="923330"/>
          </a:xfrm>
          <a:prstGeom prst="rect">
            <a:avLst/>
          </a:prstGeom>
          <a:noFill/>
        </p:spPr>
        <p:txBody>
          <a:bodyPr wrap="none" rtlCol="0">
            <a:spAutoFit/>
          </a:bodyPr>
          <a:lstStyle/>
          <a:p>
            <a:r>
              <a:rPr lang="en-US" dirty="0" smtClean="0">
                <a:solidFill>
                  <a:srgbClr val="000090"/>
                </a:solidFill>
              </a:rPr>
              <a:t>Higgs couplings bb to 0.2%</a:t>
            </a:r>
          </a:p>
          <a:p>
            <a:r>
              <a:rPr lang="en-US" dirty="0" smtClean="0">
                <a:solidFill>
                  <a:srgbClr val="000090"/>
                </a:solidFill>
              </a:rPr>
              <a:t>h-</a:t>
            </a:r>
            <a:r>
              <a:rPr lang="en-US" dirty="0" err="1" smtClean="0">
                <a:solidFill>
                  <a:srgbClr val="000090"/>
                </a:solidFill>
              </a:rPr>
              <a:t>hh</a:t>
            </a:r>
            <a:r>
              <a:rPr lang="en-US" dirty="0" smtClean="0">
                <a:solidFill>
                  <a:srgbClr val="000090"/>
                </a:solidFill>
              </a:rPr>
              <a:t> in 4b, cut based: 5-8σ</a:t>
            </a:r>
          </a:p>
          <a:p>
            <a:r>
              <a:rPr lang="en-US" dirty="0" err="1" smtClean="0">
                <a:solidFill>
                  <a:srgbClr val="FF0000"/>
                </a:solidFill>
              </a:rPr>
              <a:t>ep</a:t>
            </a:r>
            <a:r>
              <a:rPr lang="en-US" dirty="0" smtClean="0">
                <a:solidFill>
                  <a:srgbClr val="FF0000"/>
                </a:solidFill>
              </a:rPr>
              <a:t> - cost effective Higgs facility</a:t>
            </a:r>
            <a:endParaRPr lang="en-US" dirty="0">
              <a:solidFill>
                <a:srgbClr val="FF0000"/>
              </a:solidFill>
            </a:endParaRPr>
          </a:p>
        </p:txBody>
      </p:sp>
      <p:sp>
        <p:nvSpPr>
          <p:cNvPr id="9" name="TextBox 8"/>
          <p:cNvSpPr txBox="1"/>
          <p:nvPr/>
        </p:nvSpPr>
        <p:spPr>
          <a:xfrm>
            <a:off x="3979273" y="2163808"/>
            <a:ext cx="1998752" cy="369332"/>
          </a:xfrm>
          <a:prstGeom prst="rect">
            <a:avLst/>
          </a:prstGeom>
          <a:noFill/>
        </p:spPr>
        <p:txBody>
          <a:bodyPr wrap="none" rtlCol="0">
            <a:spAutoFit/>
          </a:bodyPr>
          <a:lstStyle/>
          <a:p>
            <a:r>
              <a:rPr lang="el-GR" dirty="0" smtClean="0">
                <a:solidFill>
                  <a:srgbClr val="000090"/>
                </a:solidFill>
              </a:rPr>
              <a:t>σ</a:t>
            </a:r>
            <a:r>
              <a:rPr lang="en-US" dirty="0" smtClean="0">
                <a:solidFill>
                  <a:srgbClr val="000090"/>
                </a:solidFill>
              </a:rPr>
              <a:t>(ep</a:t>
            </a:r>
            <a:r>
              <a:rPr lang="en-US" dirty="0" smtClean="0">
                <a:solidFill>
                  <a:srgbClr val="000090"/>
                </a:solidFill>
                <a:sym typeface="Wingdings"/>
              </a:rPr>
              <a:t></a:t>
            </a:r>
            <a:r>
              <a:rPr lang="en-US" dirty="0" smtClean="0">
                <a:solidFill>
                  <a:srgbClr val="000090"/>
                </a:solidFill>
              </a:rPr>
              <a:t>νhhX</a:t>
            </a:r>
            <a:r>
              <a:rPr lang="en-US" dirty="0" smtClean="0">
                <a:solidFill>
                  <a:srgbClr val="000090"/>
                </a:solidFill>
                <a:sym typeface="Wingdings"/>
              </a:rPr>
              <a:t>ν4bj</a:t>
            </a:r>
            <a:r>
              <a:rPr lang="en-US" dirty="0" smtClean="0">
                <a:sym typeface="Wingdings"/>
              </a:rPr>
              <a:t>)</a:t>
            </a:r>
            <a:endParaRPr lang="en-US" dirty="0"/>
          </a:p>
        </p:txBody>
      </p:sp>
      <p:sp>
        <p:nvSpPr>
          <p:cNvPr id="10" name="TextBox 9"/>
          <p:cNvSpPr txBox="1"/>
          <p:nvPr/>
        </p:nvSpPr>
        <p:spPr>
          <a:xfrm>
            <a:off x="508000" y="1210797"/>
            <a:ext cx="1824500" cy="1200329"/>
          </a:xfrm>
          <a:prstGeom prst="rect">
            <a:avLst/>
          </a:prstGeom>
          <a:noFill/>
        </p:spPr>
        <p:txBody>
          <a:bodyPr wrap="none" rtlCol="0">
            <a:spAutoFit/>
          </a:bodyPr>
          <a:lstStyle/>
          <a:p>
            <a:r>
              <a:rPr lang="en-US" dirty="0" smtClean="0">
                <a:solidFill>
                  <a:srgbClr val="000090"/>
                </a:solidFill>
              </a:rPr>
              <a:t>Rise or fall of </a:t>
            </a:r>
            <a:r>
              <a:rPr lang="en-US" dirty="0" err="1" smtClean="0">
                <a:solidFill>
                  <a:srgbClr val="000090"/>
                </a:solidFill>
              </a:rPr>
              <a:t>xg</a:t>
            </a:r>
            <a:endParaRPr lang="en-US" dirty="0" smtClean="0">
              <a:solidFill>
                <a:srgbClr val="000090"/>
              </a:solidFill>
            </a:endParaRPr>
          </a:p>
          <a:p>
            <a:r>
              <a:rPr lang="en-US" dirty="0" smtClean="0">
                <a:solidFill>
                  <a:srgbClr val="000090"/>
                </a:solidFill>
              </a:rPr>
              <a:t>Non-linear QCD</a:t>
            </a:r>
          </a:p>
          <a:p>
            <a:r>
              <a:rPr lang="en-US" dirty="0" smtClean="0">
                <a:solidFill>
                  <a:srgbClr val="000090"/>
                </a:solidFill>
              </a:rPr>
              <a:t>Nuclear structure</a:t>
            </a:r>
          </a:p>
          <a:p>
            <a:r>
              <a:rPr lang="en-US" dirty="0" err="1" smtClean="0">
                <a:solidFill>
                  <a:srgbClr val="000090"/>
                </a:solidFill>
              </a:rPr>
              <a:t>UHEν</a:t>
            </a:r>
            <a:r>
              <a:rPr lang="en-US" dirty="0" smtClean="0">
                <a:solidFill>
                  <a:srgbClr val="000090"/>
                </a:solidFill>
              </a:rPr>
              <a:t> physics..</a:t>
            </a:r>
            <a:endParaRPr lang="en-US" dirty="0">
              <a:solidFill>
                <a:srgbClr val="000090"/>
              </a:solidFill>
            </a:endParaRPr>
          </a:p>
        </p:txBody>
      </p:sp>
      <p:sp>
        <p:nvSpPr>
          <p:cNvPr id="11" name="TextBox 10"/>
          <p:cNvSpPr txBox="1"/>
          <p:nvPr/>
        </p:nvSpPr>
        <p:spPr>
          <a:xfrm>
            <a:off x="971176" y="2819543"/>
            <a:ext cx="1236374" cy="369332"/>
          </a:xfrm>
          <a:prstGeom prst="rect">
            <a:avLst/>
          </a:prstGeom>
          <a:noFill/>
        </p:spPr>
        <p:txBody>
          <a:bodyPr wrap="none" rtlCol="0">
            <a:spAutoFit/>
          </a:bodyPr>
          <a:lstStyle/>
          <a:p>
            <a:r>
              <a:rPr lang="en-US" dirty="0" smtClean="0">
                <a:solidFill>
                  <a:srgbClr val="FF0000"/>
                </a:solidFill>
              </a:rPr>
              <a:t>Low x </a:t>
            </a:r>
            <a:r>
              <a:rPr lang="en-US" sz="1600" dirty="0" smtClean="0">
                <a:solidFill>
                  <a:srgbClr val="FF0000"/>
                </a:solidFill>
              </a:rPr>
              <a:t>~</a:t>
            </a:r>
            <a:r>
              <a:rPr lang="en-US" dirty="0" smtClean="0">
                <a:solidFill>
                  <a:srgbClr val="FF0000"/>
                </a:solidFill>
              </a:rPr>
              <a:t> 1/s</a:t>
            </a:r>
            <a:endParaRPr lang="en-US" dirty="0">
              <a:solidFill>
                <a:srgbClr val="FF0000"/>
              </a:solidFill>
            </a:endParaRPr>
          </a:p>
        </p:txBody>
      </p:sp>
      <p:sp>
        <p:nvSpPr>
          <p:cNvPr id="12" name="TextBox 11"/>
          <p:cNvSpPr txBox="1"/>
          <p:nvPr/>
        </p:nvSpPr>
        <p:spPr>
          <a:xfrm>
            <a:off x="5187401" y="1778383"/>
            <a:ext cx="689048" cy="369332"/>
          </a:xfrm>
          <a:prstGeom prst="rect">
            <a:avLst/>
          </a:prstGeom>
          <a:noFill/>
        </p:spPr>
        <p:txBody>
          <a:bodyPr wrap="none" rtlCol="0">
            <a:spAutoFit/>
          </a:bodyPr>
          <a:lstStyle/>
          <a:p>
            <a:r>
              <a:rPr lang="en-US" dirty="0" smtClean="0">
                <a:solidFill>
                  <a:srgbClr val="FF0000"/>
                </a:solidFill>
              </a:rPr>
              <a:t>Higgs</a:t>
            </a:r>
            <a:endParaRPr lang="en-US" dirty="0">
              <a:solidFill>
                <a:srgbClr val="FF0000"/>
              </a:solidFill>
            </a:endParaRPr>
          </a:p>
        </p:txBody>
      </p:sp>
      <p:sp>
        <p:nvSpPr>
          <p:cNvPr id="13" name="TextBox 12"/>
          <p:cNvSpPr txBox="1"/>
          <p:nvPr/>
        </p:nvSpPr>
        <p:spPr>
          <a:xfrm>
            <a:off x="7645537" y="250453"/>
            <a:ext cx="613645" cy="369332"/>
          </a:xfrm>
          <a:prstGeom prst="rect">
            <a:avLst/>
          </a:prstGeom>
          <a:noFill/>
        </p:spPr>
        <p:txBody>
          <a:bodyPr wrap="none" rtlCol="0">
            <a:spAutoFit/>
          </a:bodyPr>
          <a:lstStyle/>
          <a:p>
            <a:r>
              <a:rPr lang="en-US" dirty="0" smtClean="0">
                <a:solidFill>
                  <a:srgbClr val="FF0000"/>
                </a:solidFill>
              </a:rPr>
              <a:t>BSM</a:t>
            </a:r>
            <a:endParaRPr lang="en-US" dirty="0">
              <a:solidFill>
                <a:srgbClr val="FF0000"/>
              </a:solidFill>
            </a:endParaRPr>
          </a:p>
        </p:txBody>
      </p:sp>
      <p:sp>
        <p:nvSpPr>
          <p:cNvPr id="14" name="TextBox 13"/>
          <p:cNvSpPr txBox="1"/>
          <p:nvPr/>
        </p:nvSpPr>
        <p:spPr>
          <a:xfrm>
            <a:off x="5876449" y="4697221"/>
            <a:ext cx="574897" cy="400110"/>
          </a:xfrm>
          <a:prstGeom prst="rect">
            <a:avLst/>
          </a:prstGeom>
          <a:noFill/>
        </p:spPr>
        <p:txBody>
          <a:bodyPr wrap="none" rtlCol="0">
            <a:spAutoFit/>
          </a:bodyPr>
          <a:lstStyle/>
          <a:p>
            <a:r>
              <a:rPr lang="en-US" sz="2000" dirty="0" err="1" smtClean="0"/>
              <a:t>g</a:t>
            </a:r>
            <a:r>
              <a:rPr lang="en-US" sz="2000" baseline="-25000" dirty="0" err="1" smtClean="0"/>
              <a:t>hhh</a:t>
            </a:r>
            <a:endParaRPr lang="en-US" sz="2000" baseline="-25000" dirty="0"/>
          </a:p>
        </p:txBody>
      </p:sp>
      <p:sp>
        <p:nvSpPr>
          <p:cNvPr id="19" name="TextBox 18"/>
          <p:cNvSpPr txBox="1"/>
          <p:nvPr/>
        </p:nvSpPr>
        <p:spPr>
          <a:xfrm>
            <a:off x="3070059" y="6384806"/>
            <a:ext cx="4234684" cy="261610"/>
          </a:xfrm>
          <a:prstGeom prst="rect">
            <a:avLst/>
          </a:prstGeom>
          <a:noFill/>
        </p:spPr>
        <p:txBody>
          <a:bodyPr wrap="none" rtlCol="0">
            <a:spAutoFit/>
          </a:bodyPr>
          <a:lstStyle/>
          <a:p>
            <a:r>
              <a:rPr lang="en-US" sz="1100" dirty="0" smtClean="0">
                <a:solidFill>
                  <a:srgbClr val="7F7F7F"/>
                </a:solidFill>
              </a:rPr>
              <a:t>Update 2018 of : Max Klein Summary FCC-he Washington DC 27.3.2015</a:t>
            </a:r>
            <a:endParaRPr lang="en-US" sz="1100" dirty="0">
              <a:solidFill>
                <a:srgbClr val="7F7F7F"/>
              </a:solidFill>
            </a:endParaRPr>
          </a:p>
        </p:txBody>
      </p:sp>
      <p:cxnSp>
        <p:nvCxnSpPr>
          <p:cNvPr id="20" name="Straight Arrow Connector 19"/>
          <p:cNvCxnSpPr/>
          <p:nvPr/>
        </p:nvCxnSpPr>
        <p:spPr>
          <a:xfrm>
            <a:off x="5359157" y="3899647"/>
            <a:ext cx="0" cy="313764"/>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120101" y="3511178"/>
            <a:ext cx="488084" cy="369332"/>
          </a:xfrm>
          <a:prstGeom prst="rect">
            <a:avLst/>
          </a:prstGeom>
          <a:noFill/>
        </p:spPr>
        <p:txBody>
          <a:bodyPr wrap="none" rtlCol="0">
            <a:spAutoFit/>
          </a:bodyPr>
          <a:lstStyle/>
          <a:p>
            <a:r>
              <a:rPr lang="en-US" dirty="0" smtClean="0">
                <a:solidFill>
                  <a:srgbClr val="008000"/>
                </a:solidFill>
              </a:rPr>
              <a:t>SM</a:t>
            </a:r>
            <a:endParaRPr lang="en-US" dirty="0">
              <a:solidFill>
                <a:srgbClr val="008000"/>
              </a:solidFill>
            </a:endParaRPr>
          </a:p>
        </p:txBody>
      </p:sp>
    </p:spTree>
    <p:extLst>
      <p:ext uri="{BB962C8B-B14F-4D97-AF65-F5344CB8AC3E}">
        <p14:creationId xmlns:p14="http://schemas.microsoft.com/office/powerpoint/2010/main" val="43295723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FCCeh</a:t>
            </a:r>
            <a:endParaRPr lang="en-US" dirty="0"/>
          </a:p>
        </p:txBody>
      </p:sp>
      <p:pic>
        <p:nvPicPr>
          <p:cNvPr id="4" name="Picture 3"/>
          <p:cNvPicPr>
            <a:picLocks noChangeAspect="1"/>
          </p:cNvPicPr>
          <p:nvPr/>
        </p:nvPicPr>
        <p:blipFill>
          <a:blip r:embed="rId2"/>
          <a:stretch>
            <a:fillRect/>
          </a:stretch>
        </p:blipFill>
        <p:spPr>
          <a:xfrm>
            <a:off x="457200" y="186433"/>
            <a:ext cx="8425258" cy="6431417"/>
          </a:xfrm>
          <a:prstGeom prst="rect">
            <a:avLst/>
          </a:prstGeom>
          <a:ln>
            <a:solidFill>
              <a:srgbClr val="FF0000"/>
            </a:solidFill>
          </a:ln>
        </p:spPr>
      </p:pic>
      <p:sp>
        <p:nvSpPr>
          <p:cNvPr id="5" name="TextBox 4"/>
          <p:cNvSpPr txBox="1"/>
          <p:nvPr/>
        </p:nvSpPr>
        <p:spPr>
          <a:xfrm>
            <a:off x="776149" y="6617850"/>
            <a:ext cx="3317735" cy="276999"/>
          </a:xfrm>
          <a:prstGeom prst="rect">
            <a:avLst/>
          </a:prstGeom>
          <a:noFill/>
        </p:spPr>
        <p:txBody>
          <a:bodyPr wrap="none" rtlCol="0">
            <a:spAutoFit/>
          </a:bodyPr>
          <a:lstStyle/>
          <a:p>
            <a:r>
              <a:rPr lang="en-US" sz="1200" dirty="0" smtClean="0"/>
              <a:t>Claire </a:t>
            </a:r>
            <a:r>
              <a:rPr lang="en-US" sz="1200" dirty="0" err="1" smtClean="0"/>
              <a:t>Gwenlan</a:t>
            </a:r>
            <a:r>
              <a:rPr lang="en-US" sz="1200" dirty="0" smtClean="0"/>
              <a:t> PDFs at </a:t>
            </a:r>
            <a:r>
              <a:rPr lang="en-US" sz="1200" dirty="0" err="1" smtClean="0"/>
              <a:t>FCCeh</a:t>
            </a:r>
            <a:r>
              <a:rPr lang="en-US" sz="1200" dirty="0" smtClean="0"/>
              <a:t> </a:t>
            </a:r>
            <a:r>
              <a:rPr lang="mr-IN" sz="1200" dirty="0" smtClean="0"/>
              <a:t>–</a:t>
            </a:r>
            <a:r>
              <a:rPr lang="en-US" sz="1200" dirty="0" smtClean="0"/>
              <a:t> FCC Week 1/2018</a:t>
            </a:r>
            <a:endParaRPr lang="en-US" sz="1200" dirty="0"/>
          </a:p>
        </p:txBody>
      </p:sp>
    </p:spTree>
    <p:extLst>
      <p:ext uri="{BB962C8B-B14F-4D97-AF65-F5344CB8AC3E}">
        <p14:creationId xmlns:p14="http://schemas.microsoft.com/office/powerpoint/2010/main" val="12178490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634" y="39674"/>
            <a:ext cx="7772400" cy="894586"/>
          </a:xfrm>
        </p:spPr>
        <p:txBody>
          <a:bodyPr>
            <a:normAutofit/>
          </a:bodyPr>
          <a:lstStyle/>
          <a:p>
            <a:r>
              <a:rPr lang="en-US" sz="3200" dirty="0" smtClean="0"/>
              <a:t>Future </a:t>
            </a:r>
            <a:r>
              <a:rPr lang="en-US" sz="3200" dirty="0"/>
              <a:t> </a:t>
            </a:r>
            <a:r>
              <a:rPr lang="en-US" sz="3200" dirty="0" smtClean="0"/>
              <a:t>Nuclear PDFs with </a:t>
            </a:r>
            <a:r>
              <a:rPr lang="en-US" sz="3200" dirty="0" err="1" smtClean="0"/>
              <a:t>LHeC</a:t>
            </a:r>
            <a:endParaRPr lang="en-US" sz="3200" dirty="0"/>
          </a:p>
        </p:txBody>
      </p:sp>
      <p:sp>
        <p:nvSpPr>
          <p:cNvPr id="3" name="TextBox 2"/>
          <p:cNvSpPr txBox="1"/>
          <p:nvPr/>
        </p:nvSpPr>
        <p:spPr>
          <a:xfrm>
            <a:off x="733169" y="1127562"/>
            <a:ext cx="7814083" cy="923330"/>
          </a:xfrm>
          <a:prstGeom prst="rect">
            <a:avLst/>
          </a:prstGeom>
          <a:noFill/>
        </p:spPr>
        <p:txBody>
          <a:bodyPr wrap="none" rtlCol="0">
            <a:spAutoFit/>
          </a:bodyPr>
          <a:lstStyle/>
          <a:p>
            <a:r>
              <a:rPr lang="en-US" dirty="0" smtClean="0"/>
              <a:t>From an </a:t>
            </a:r>
            <a:r>
              <a:rPr lang="en-US" dirty="0" err="1" smtClean="0"/>
              <a:t>eA</a:t>
            </a:r>
            <a:r>
              <a:rPr lang="en-US" dirty="0" smtClean="0"/>
              <a:t> collider one can determine nuclear PDFs in a novel, the classic way.</a:t>
            </a:r>
          </a:p>
          <a:p>
            <a:r>
              <a:rPr lang="en-US" dirty="0" smtClean="0"/>
              <a:t>Currently: use some proton PDF base and fit a </a:t>
            </a:r>
            <a:r>
              <a:rPr lang="en-US" dirty="0" err="1" smtClean="0"/>
              <a:t>parameterised</a:t>
            </a:r>
            <a:r>
              <a:rPr lang="en-US" dirty="0" smtClean="0"/>
              <a:t> shadowing term R.</a:t>
            </a:r>
          </a:p>
          <a:p>
            <a:r>
              <a:rPr lang="en-US" dirty="0" smtClean="0"/>
              <a:t>Then: use the NC and CC </a:t>
            </a:r>
            <a:r>
              <a:rPr lang="en-US" dirty="0" err="1" smtClean="0"/>
              <a:t>eA</a:t>
            </a:r>
            <a:r>
              <a:rPr lang="en-US" dirty="0" smtClean="0"/>
              <a:t> cross sections directly and get R(x,Q</a:t>
            </a:r>
            <a:r>
              <a:rPr lang="en-US" baseline="30000" dirty="0" smtClean="0"/>
              <a:t>2</a:t>
            </a:r>
            <a:r>
              <a:rPr lang="en-US" dirty="0" smtClean="0"/>
              <a:t>;p) as </a:t>
            </a:r>
            <a:r>
              <a:rPr lang="en-US" dirty="0" err="1" smtClean="0"/>
              <a:t>p/N</a:t>
            </a:r>
            <a:r>
              <a:rPr lang="en-US" dirty="0" smtClean="0"/>
              <a:t> PDFs.</a:t>
            </a:r>
          </a:p>
        </p:txBody>
      </p:sp>
      <p:pic>
        <p:nvPicPr>
          <p:cNvPr id="4" name="Picture 3"/>
          <p:cNvPicPr>
            <a:picLocks noChangeAspect="1"/>
          </p:cNvPicPr>
          <p:nvPr/>
        </p:nvPicPr>
        <p:blipFill>
          <a:blip r:embed="rId2"/>
          <a:stretch>
            <a:fillRect/>
          </a:stretch>
        </p:blipFill>
        <p:spPr>
          <a:xfrm>
            <a:off x="571634" y="2712156"/>
            <a:ext cx="3658718" cy="3553178"/>
          </a:xfrm>
          <a:prstGeom prst="rect">
            <a:avLst/>
          </a:prstGeom>
        </p:spPr>
      </p:pic>
      <p:sp>
        <p:nvSpPr>
          <p:cNvPr id="6" name="TextBox 5"/>
          <p:cNvSpPr txBox="1"/>
          <p:nvPr/>
        </p:nvSpPr>
        <p:spPr>
          <a:xfrm>
            <a:off x="917222" y="6265334"/>
            <a:ext cx="3545261" cy="369332"/>
          </a:xfrm>
          <a:prstGeom prst="rect">
            <a:avLst/>
          </a:prstGeom>
          <a:noFill/>
        </p:spPr>
        <p:txBody>
          <a:bodyPr wrap="none" rtlCol="0">
            <a:spAutoFit/>
          </a:bodyPr>
          <a:lstStyle/>
          <a:p>
            <a:r>
              <a:rPr lang="en-US" dirty="0" smtClean="0"/>
              <a:t>1fb</a:t>
            </a:r>
            <a:r>
              <a:rPr lang="en-US" baseline="30000" dirty="0" smtClean="0"/>
              <a:t>-1 </a:t>
            </a:r>
            <a:r>
              <a:rPr lang="en-US" dirty="0" smtClean="0"/>
              <a:t>of sole </a:t>
            </a:r>
            <a:r>
              <a:rPr lang="en-US" dirty="0" err="1" smtClean="0"/>
              <a:t>eA</a:t>
            </a:r>
            <a:r>
              <a:rPr lang="en-US" dirty="0" smtClean="0"/>
              <a:t> </a:t>
            </a:r>
            <a:r>
              <a:rPr lang="en-US" dirty="0" err="1" smtClean="0"/>
              <a:t>isoscalar</a:t>
            </a:r>
            <a:r>
              <a:rPr lang="en-US" dirty="0" smtClean="0"/>
              <a:t> data fitted </a:t>
            </a:r>
            <a:endParaRPr lang="en-US" dirty="0"/>
          </a:p>
        </p:txBody>
      </p:sp>
      <p:sp>
        <p:nvSpPr>
          <p:cNvPr id="7" name="TextBox 6"/>
          <p:cNvSpPr txBox="1"/>
          <p:nvPr/>
        </p:nvSpPr>
        <p:spPr>
          <a:xfrm>
            <a:off x="1089498" y="2300111"/>
            <a:ext cx="3140854" cy="369332"/>
          </a:xfrm>
          <a:prstGeom prst="rect">
            <a:avLst/>
          </a:prstGeom>
          <a:noFill/>
        </p:spPr>
        <p:txBody>
          <a:bodyPr wrap="none" rtlCol="0">
            <a:spAutoFit/>
          </a:bodyPr>
          <a:lstStyle/>
          <a:p>
            <a:r>
              <a:rPr lang="en-US" dirty="0" smtClean="0">
                <a:solidFill>
                  <a:srgbClr val="FF0000"/>
                </a:solidFill>
              </a:rPr>
              <a:t>Gluon density uncertainty in </a:t>
            </a:r>
            <a:r>
              <a:rPr lang="en-US" dirty="0" err="1" smtClean="0">
                <a:solidFill>
                  <a:srgbClr val="FF0000"/>
                </a:solidFill>
              </a:rPr>
              <a:t>eA</a:t>
            </a:r>
            <a:endParaRPr lang="en-US" dirty="0">
              <a:solidFill>
                <a:srgbClr val="FF0000"/>
              </a:solidFill>
            </a:endParaRPr>
          </a:p>
        </p:txBody>
      </p:sp>
      <p:sp>
        <p:nvSpPr>
          <p:cNvPr id="8" name="TextBox 7"/>
          <p:cNvSpPr txBox="1"/>
          <p:nvPr/>
        </p:nvSpPr>
        <p:spPr>
          <a:xfrm>
            <a:off x="2243667" y="3303333"/>
            <a:ext cx="1022122" cy="307777"/>
          </a:xfrm>
          <a:prstGeom prst="rect">
            <a:avLst/>
          </a:prstGeom>
          <a:noFill/>
        </p:spPr>
        <p:txBody>
          <a:bodyPr wrap="none" rtlCol="0">
            <a:spAutoFit/>
          </a:bodyPr>
          <a:lstStyle/>
          <a:p>
            <a:r>
              <a:rPr lang="en-US" sz="1400" dirty="0" smtClean="0"/>
              <a:t>preliminary</a:t>
            </a:r>
            <a:endParaRPr lang="en-US" sz="1400" dirty="0"/>
          </a:p>
        </p:txBody>
      </p:sp>
      <p:pic>
        <p:nvPicPr>
          <p:cNvPr id="9" name="Picture 8" descr="f2c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505202" y="1792861"/>
            <a:ext cx="4009567" cy="5674043"/>
          </a:xfrm>
          <a:prstGeom prst="rect">
            <a:avLst/>
          </a:prstGeom>
        </p:spPr>
      </p:pic>
      <p:sp>
        <p:nvSpPr>
          <p:cNvPr id="10" name="TextBox 9"/>
          <p:cNvSpPr txBox="1"/>
          <p:nvPr/>
        </p:nvSpPr>
        <p:spPr>
          <a:xfrm>
            <a:off x="5390442" y="2300111"/>
            <a:ext cx="2378701" cy="369332"/>
          </a:xfrm>
          <a:prstGeom prst="rect">
            <a:avLst/>
          </a:prstGeom>
          <a:noFill/>
        </p:spPr>
        <p:txBody>
          <a:bodyPr wrap="none" rtlCol="0">
            <a:spAutoFit/>
          </a:bodyPr>
          <a:lstStyle/>
          <a:p>
            <a:r>
              <a:rPr lang="en-US" dirty="0" smtClean="0">
                <a:solidFill>
                  <a:srgbClr val="0000FF"/>
                </a:solidFill>
              </a:rPr>
              <a:t>Charm density in nuclei</a:t>
            </a:r>
            <a:endParaRPr lang="en-US" dirty="0">
              <a:solidFill>
                <a:srgbClr val="0000FF"/>
              </a:solidFill>
            </a:endParaRPr>
          </a:p>
        </p:txBody>
      </p:sp>
      <p:sp>
        <p:nvSpPr>
          <p:cNvPr id="11" name="TextBox 10"/>
          <p:cNvSpPr txBox="1"/>
          <p:nvPr/>
        </p:nvSpPr>
        <p:spPr>
          <a:xfrm>
            <a:off x="4769556" y="6491111"/>
            <a:ext cx="3377848" cy="338554"/>
          </a:xfrm>
          <a:prstGeom prst="rect">
            <a:avLst/>
          </a:prstGeom>
          <a:noFill/>
        </p:spPr>
        <p:txBody>
          <a:bodyPr wrap="none" rtlCol="0">
            <a:spAutoFit/>
          </a:bodyPr>
          <a:lstStyle/>
          <a:p>
            <a:r>
              <a:rPr lang="en-US" sz="1600" dirty="0" smtClean="0">
                <a:solidFill>
                  <a:srgbClr val="0000FF"/>
                </a:solidFill>
              </a:rPr>
              <a:t>Impact parameter measurement in </a:t>
            </a:r>
            <a:r>
              <a:rPr lang="en-US" sz="1600" dirty="0" err="1" smtClean="0">
                <a:solidFill>
                  <a:srgbClr val="0000FF"/>
                </a:solidFill>
              </a:rPr>
              <a:t>eA</a:t>
            </a:r>
            <a:endParaRPr lang="en-US" sz="1600" dirty="0">
              <a:solidFill>
                <a:srgbClr val="0000FF"/>
              </a:solidFill>
            </a:endParaRPr>
          </a:p>
        </p:txBody>
      </p:sp>
    </p:spTree>
    <p:extLst>
      <p:ext uri="{BB962C8B-B14F-4D97-AF65-F5344CB8AC3E}">
        <p14:creationId xmlns:p14="http://schemas.microsoft.com/office/powerpoint/2010/main" val="203556229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1041"/>
            <a:ext cx="7772400" cy="1002855"/>
          </a:xfrm>
        </p:spPr>
        <p:txBody>
          <a:bodyPr>
            <a:normAutofit/>
          </a:bodyPr>
          <a:lstStyle/>
          <a:p>
            <a:r>
              <a:rPr lang="en-US" sz="3200" dirty="0" smtClean="0">
                <a:solidFill>
                  <a:srgbClr val="FF0000"/>
                </a:solidFill>
              </a:rPr>
              <a:t>Possible Discoveries Beyond SM with </a:t>
            </a:r>
            <a:r>
              <a:rPr lang="en-US" sz="3200" dirty="0" err="1" smtClean="0">
                <a:solidFill>
                  <a:srgbClr val="FF0000"/>
                </a:solidFill>
              </a:rPr>
              <a:t>LHeC</a:t>
            </a:r>
            <a:endParaRPr lang="en-US" sz="3200" dirty="0">
              <a:solidFill>
                <a:srgbClr val="FF0000"/>
              </a:solidFill>
            </a:endParaRPr>
          </a:p>
        </p:txBody>
      </p:sp>
      <p:pic>
        <p:nvPicPr>
          <p:cNvPr id="3" name="Picture 2"/>
          <p:cNvPicPr>
            <a:picLocks noChangeAspect="1"/>
          </p:cNvPicPr>
          <p:nvPr/>
        </p:nvPicPr>
        <p:blipFill>
          <a:blip r:embed="rId2"/>
          <a:stretch>
            <a:fillRect/>
          </a:stretch>
        </p:blipFill>
        <p:spPr>
          <a:xfrm>
            <a:off x="552229" y="1841701"/>
            <a:ext cx="4104906" cy="3606970"/>
          </a:xfrm>
          <a:prstGeom prst="rect">
            <a:avLst/>
          </a:prstGeom>
        </p:spPr>
      </p:pic>
      <p:sp>
        <p:nvSpPr>
          <p:cNvPr id="4" name="TextBox 3"/>
          <p:cNvSpPr txBox="1"/>
          <p:nvPr/>
        </p:nvSpPr>
        <p:spPr>
          <a:xfrm>
            <a:off x="901967" y="1288317"/>
            <a:ext cx="3860514" cy="369332"/>
          </a:xfrm>
          <a:prstGeom prst="rect">
            <a:avLst/>
          </a:prstGeom>
          <a:noFill/>
        </p:spPr>
        <p:txBody>
          <a:bodyPr wrap="none" rtlCol="0">
            <a:spAutoFit/>
          </a:bodyPr>
          <a:lstStyle/>
          <a:p>
            <a:r>
              <a:rPr lang="en-US" dirty="0" smtClean="0"/>
              <a:t>Search for Sterile Neutrinos (</a:t>
            </a:r>
            <a:r>
              <a:rPr lang="en-US" dirty="0" smtClean="0">
                <a:solidFill>
                  <a:srgbClr val="FF0000"/>
                </a:solidFill>
              </a:rPr>
              <a:t>LHC</a:t>
            </a:r>
            <a:r>
              <a:rPr lang="en-US" dirty="0" smtClean="0"/>
              <a:t> </a:t>
            </a:r>
            <a:r>
              <a:rPr lang="en-US" b="1" dirty="0" err="1" smtClean="0">
                <a:solidFill>
                  <a:schemeClr val="bg2">
                    <a:lumMod val="50000"/>
                  </a:schemeClr>
                </a:solidFill>
              </a:rPr>
              <a:t>LHeC</a:t>
            </a:r>
            <a:r>
              <a:rPr lang="en-US" dirty="0" smtClean="0"/>
              <a:t>)</a:t>
            </a:r>
            <a:endParaRPr lang="en-US" dirty="0"/>
          </a:p>
        </p:txBody>
      </p:sp>
      <p:sp>
        <p:nvSpPr>
          <p:cNvPr id="5" name="TextBox 4"/>
          <p:cNvSpPr txBox="1"/>
          <p:nvPr/>
        </p:nvSpPr>
        <p:spPr>
          <a:xfrm>
            <a:off x="5532436" y="758094"/>
            <a:ext cx="3447541" cy="5355313"/>
          </a:xfrm>
          <a:prstGeom prst="rect">
            <a:avLst/>
          </a:prstGeom>
          <a:noFill/>
        </p:spPr>
        <p:txBody>
          <a:bodyPr wrap="none" rtlCol="0">
            <a:spAutoFit/>
          </a:bodyPr>
          <a:lstStyle/>
          <a:p>
            <a:r>
              <a:rPr lang="en-US" b="1" dirty="0" smtClean="0"/>
              <a:t>QCD:</a:t>
            </a:r>
          </a:p>
          <a:p>
            <a:endParaRPr lang="en-US" b="1" dirty="0">
              <a:solidFill>
                <a:srgbClr val="FF0000"/>
              </a:solidFill>
            </a:endParaRPr>
          </a:p>
          <a:p>
            <a:r>
              <a:rPr lang="en-US" b="1" dirty="0" smtClean="0">
                <a:solidFill>
                  <a:srgbClr val="FF0000"/>
                </a:solidFill>
              </a:rPr>
              <a:t>No saturation</a:t>
            </a:r>
          </a:p>
          <a:p>
            <a:endParaRPr lang="en-US" b="1" dirty="0">
              <a:solidFill>
                <a:srgbClr val="FF0000"/>
              </a:solidFill>
            </a:endParaRPr>
          </a:p>
          <a:p>
            <a:r>
              <a:rPr lang="en-US" b="1" dirty="0" smtClean="0">
                <a:solidFill>
                  <a:srgbClr val="FF0000"/>
                </a:solidFill>
              </a:rPr>
              <a:t>BFKL</a:t>
            </a:r>
          </a:p>
          <a:p>
            <a:endParaRPr lang="en-US" b="1" dirty="0">
              <a:solidFill>
                <a:srgbClr val="FF0000"/>
              </a:solidFill>
            </a:endParaRPr>
          </a:p>
          <a:p>
            <a:r>
              <a:rPr lang="en-US" b="1" dirty="0" err="1" smtClean="0">
                <a:solidFill>
                  <a:srgbClr val="FF0000"/>
                </a:solidFill>
              </a:rPr>
              <a:t>Instantons</a:t>
            </a:r>
            <a:endParaRPr lang="en-US" b="1" dirty="0" smtClean="0">
              <a:solidFill>
                <a:srgbClr val="FF0000"/>
              </a:solidFill>
            </a:endParaRPr>
          </a:p>
          <a:p>
            <a:endParaRPr lang="en-US" b="1" dirty="0">
              <a:solidFill>
                <a:srgbClr val="FF0000"/>
              </a:solidFill>
            </a:endParaRPr>
          </a:p>
          <a:p>
            <a:r>
              <a:rPr lang="en-US" b="1" dirty="0" smtClean="0">
                <a:solidFill>
                  <a:srgbClr val="FF0000"/>
                </a:solidFill>
              </a:rPr>
              <a:t>Higher symmetry embedding QCD</a:t>
            </a:r>
          </a:p>
          <a:p>
            <a:endParaRPr lang="en-US" b="1" dirty="0" smtClean="0">
              <a:solidFill>
                <a:srgbClr val="FF0000"/>
              </a:solidFill>
            </a:endParaRPr>
          </a:p>
          <a:p>
            <a:r>
              <a:rPr lang="en-US" b="1" dirty="0" smtClean="0">
                <a:solidFill>
                  <a:srgbClr val="000000"/>
                </a:solidFill>
              </a:rPr>
              <a:t>Electroweak:</a:t>
            </a:r>
            <a:endParaRPr lang="en-GB" b="1" dirty="0" smtClean="0">
              <a:solidFill>
                <a:srgbClr val="000000"/>
              </a:solidFill>
            </a:endParaRPr>
          </a:p>
          <a:p>
            <a:endParaRPr lang="en-GB" b="1" dirty="0">
              <a:solidFill>
                <a:srgbClr val="FF0000"/>
              </a:solidFill>
            </a:endParaRPr>
          </a:p>
          <a:p>
            <a:r>
              <a:rPr lang="en-GB" b="1" dirty="0" smtClean="0">
                <a:solidFill>
                  <a:srgbClr val="FF0000"/>
                </a:solidFill>
              </a:rPr>
              <a:t>EFTs </a:t>
            </a:r>
          </a:p>
          <a:p>
            <a:endParaRPr lang="en-GB" b="1" dirty="0" smtClean="0">
              <a:solidFill>
                <a:srgbClr val="FF0000"/>
              </a:solidFill>
            </a:endParaRPr>
          </a:p>
          <a:p>
            <a:r>
              <a:rPr lang="en-GB" b="1" dirty="0" smtClean="0">
                <a:solidFill>
                  <a:srgbClr val="FF0000"/>
                </a:solidFill>
              </a:rPr>
              <a:t>Exotic Higgs Decays</a:t>
            </a:r>
          </a:p>
          <a:p>
            <a:endParaRPr lang="en-GB" b="1" dirty="0">
              <a:solidFill>
                <a:srgbClr val="FF0000"/>
              </a:solidFill>
            </a:endParaRPr>
          </a:p>
          <a:p>
            <a:r>
              <a:rPr lang="en-GB" b="1" dirty="0" smtClean="0">
                <a:solidFill>
                  <a:srgbClr val="FF0000"/>
                </a:solidFill>
              </a:rPr>
              <a:t>Extension of Higgs Sector</a:t>
            </a:r>
          </a:p>
          <a:p>
            <a:endParaRPr lang="en-GB" b="1" dirty="0">
              <a:solidFill>
                <a:srgbClr val="FF0000"/>
              </a:solidFill>
            </a:endParaRPr>
          </a:p>
          <a:p>
            <a:r>
              <a:rPr lang="en-GB" b="1" dirty="0" smtClean="0">
                <a:solidFill>
                  <a:srgbClr val="FF0000"/>
                </a:solidFill>
              </a:rPr>
              <a:t>Sterile Neutrinos </a:t>
            </a:r>
            <a:r>
              <a:rPr lang="mr-IN" b="1" dirty="0" smtClean="0">
                <a:solidFill>
                  <a:srgbClr val="FF0000"/>
                </a:solidFill>
              </a:rPr>
              <a:t>…</a:t>
            </a:r>
            <a:endParaRPr lang="en-US" b="1" dirty="0">
              <a:solidFill>
                <a:srgbClr val="FF0000"/>
              </a:solidFill>
            </a:endParaRPr>
          </a:p>
        </p:txBody>
      </p:sp>
      <p:sp>
        <p:nvSpPr>
          <p:cNvPr id="6" name="TextBox 5"/>
          <p:cNvSpPr txBox="1"/>
          <p:nvPr/>
        </p:nvSpPr>
        <p:spPr>
          <a:xfrm>
            <a:off x="259425" y="5448671"/>
            <a:ext cx="5273011" cy="646331"/>
          </a:xfrm>
          <a:prstGeom prst="rect">
            <a:avLst/>
          </a:prstGeom>
          <a:noFill/>
        </p:spPr>
        <p:txBody>
          <a:bodyPr wrap="none" rtlCol="0">
            <a:spAutoFit/>
          </a:bodyPr>
          <a:lstStyle/>
          <a:p>
            <a:r>
              <a:rPr lang="en-US" b="1" dirty="0" smtClean="0"/>
              <a:t>It is a wasted p that does NOT collide with an e beam</a:t>
            </a:r>
          </a:p>
          <a:p>
            <a:r>
              <a:rPr lang="en-US" dirty="0" smtClean="0"/>
              <a:t>(Oliver Fischer - 2017) </a:t>
            </a:r>
            <a:endParaRPr lang="en-US" dirty="0"/>
          </a:p>
        </p:txBody>
      </p:sp>
      <p:sp>
        <p:nvSpPr>
          <p:cNvPr id="7" name="TextBox 6"/>
          <p:cNvSpPr txBox="1"/>
          <p:nvPr/>
        </p:nvSpPr>
        <p:spPr>
          <a:xfrm>
            <a:off x="259425" y="6115575"/>
            <a:ext cx="7973795" cy="646331"/>
          </a:xfrm>
          <a:prstGeom prst="rect">
            <a:avLst/>
          </a:prstGeom>
          <a:noFill/>
        </p:spPr>
        <p:txBody>
          <a:bodyPr wrap="none" rtlCol="0">
            <a:spAutoFit/>
          </a:bodyPr>
          <a:lstStyle/>
          <a:p>
            <a:r>
              <a:rPr lang="en-US" b="1" dirty="0" smtClean="0"/>
              <a:t>It would be a waste not to exploit the 7 </a:t>
            </a:r>
            <a:r>
              <a:rPr lang="en-US" b="1" dirty="0" err="1" smtClean="0"/>
              <a:t>TeV</a:t>
            </a:r>
            <a:r>
              <a:rPr lang="en-US" b="1" dirty="0" smtClean="0"/>
              <a:t> beams for </a:t>
            </a:r>
            <a:r>
              <a:rPr lang="en-US" b="1" dirty="0" err="1" smtClean="0"/>
              <a:t>ep</a:t>
            </a:r>
            <a:r>
              <a:rPr lang="en-US" b="1" dirty="0" smtClean="0"/>
              <a:t> and </a:t>
            </a:r>
            <a:r>
              <a:rPr lang="en-US" b="1" dirty="0" err="1" smtClean="0"/>
              <a:t>eA</a:t>
            </a:r>
            <a:r>
              <a:rPr lang="en-US" b="1" dirty="0" smtClean="0"/>
              <a:t> physics at some </a:t>
            </a:r>
          </a:p>
          <a:p>
            <a:r>
              <a:rPr lang="en-US" b="1" dirty="0"/>
              <a:t>s</a:t>
            </a:r>
            <a:r>
              <a:rPr lang="en-US" b="1" dirty="0" smtClean="0"/>
              <a:t>tage during the LHC time    </a:t>
            </a:r>
            <a:r>
              <a:rPr lang="en-US" dirty="0" smtClean="0"/>
              <a:t>(Guido </a:t>
            </a:r>
            <a:r>
              <a:rPr lang="en-US" dirty="0" err="1" smtClean="0"/>
              <a:t>Altarelli</a:t>
            </a:r>
            <a:r>
              <a:rPr lang="en-US" dirty="0" smtClean="0"/>
              <a:t> </a:t>
            </a:r>
            <a:r>
              <a:rPr lang="mr-IN" dirty="0" smtClean="0"/>
              <a:t>–</a:t>
            </a:r>
            <a:r>
              <a:rPr lang="en-US" dirty="0" smtClean="0"/>
              <a:t> 2008)  </a:t>
            </a:r>
            <a:endParaRPr lang="en-US" dirty="0"/>
          </a:p>
        </p:txBody>
      </p:sp>
    </p:spTree>
    <p:extLst>
      <p:ext uri="{BB962C8B-B14F-4D97-AF65-F5344CB8AC3E}">
        <p14:creationId xmlns:p14="http://schemas.microsoft.com/office/powerpoint/2010/main" val="213225327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FCCeh</a:t>
            </a:r>
            <a:endParaRPr lang="en-US" dirty="0"/>
          </a:p>
        </p:txBody>
      </p:sp>
      <p:sp>
        <p:nvSpPr>
          <p:cNvPr id="5" name="TextBox 4"/>
          <p:cNvSpPr txBox="1"/>
          <p:nvPr/>
        </p:nvSpPr>
        <p:spPr>
          <a:xfrm>
            <a:off x="776149" y="6617850"/>
            <a:ext cx="3317735" cy="276999"/>
          </a:xfrm>
          <a:prstGeom prst="rect">
            <a:avLst/>
          </a:prstGeom>
          <a:noFill/>
        </p:spPr>
        <p:txBody>
          <a:bodyPr wrap="none" rtlCol="0">
            <a:spAutoFit/>
          </a:bodyPr>
          <a:lstStyle/>
          <a:p>
            <a:r>
              <a:rPr lang="en-US" sz="1200" dirty="0" smtClean="0"/>
              <a:t>Claire </a:t>
            </a:r>
            <a:r>
              <a:rPr lang="en-US" sz="1200" dirty="0" err="1" smtClean="0"/>
              <a:t>Gwenlan</a:t>
            </a:r>
            <a:r>
              <a:rPr lang="en-US" sz="1200" dirty="0" smtClean="0"/>
              <a:t> PDFs at </a:t>
            </a:r>
            <a:r>
              <a:rPr lang="en-US" sz="1200" dirty="0" err="1" smtClean="0"/>
              <a:t>FCCeh</a:t>
            </a:r>
            <a:r>
              <a:rPr lang="en-US" sz="1200" dirty="0" smtClean="0"/>
              <a:t> </a:t>
            </a:r>
            <a:r>
              <a:rPr lang="mr-IN" sz="1200" dirty="0" smtClean="0"/>
              <a:t>–</a:t>
            </a:r>
            <a:r>
              <a:rPr lang="en-US" sz="1200" dirty="0" smtClean="0"/>
              <a:t> FCC Week 1/2018</a:t>
            </a:r>
            <a:endParaRPr lang="en-US" sz="1200" dirty="0"/>
          </a:p>
        </p:txBody>
      </p:sp>
    </p:spTree>
    <p:extLst>
      <p:ext uri="{BB962C8B-B14F-4D97-AF65-F5344CB8AC3E}">
        <p14:creationId xmlns:p14="http://schemas.microsoft.com/office/powerpoint/2010/main" val="36557432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587"/>
            <a:ext cx="8229600" cy="907320"/>
          </a:xfrm>
        </p:spPr>
        <p:txBody>
          <a:bodyPr>
            <a:normAutofit fontScale="90000"/>
          </a:bodyPr>
          <a:lstStyle/>
          <a:p>
            <a:r>
              <a:rPr lang="en-US" dirty="0" smtClean="0"/>
              <a:t>Post-Processing - Electropolishing (EP)</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97</a:t>
            </a:fld>
            <a:endParaRPr lang="en-US" dirty="0"/>
          </a:p>
        </p:txBody>
      </p:sp>
      <p:grpSp>
        <p:nvGrpSpPr>
          <p:cNvPr id="6" name="Group 5"/>
          <p:cNvGrpSpPr/>
          <p:nvPr/>
        </p:nvGrpSpPr>
        <p:grpSpPr>
          <a:xfrm>
            <a:off x="19515" y="3208874"/>
            <a:ext cx="9054678" cy="2908990"/>
            <a:chOff x="19515" y="3208874"/>
            <a:chExt cx="9054678" cy="290899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05305" y="3211790"/>
              <a:ext cx="1068888" cy="137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556" y="4763129"/>
              <a:ext cx="1698628" cy="1350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516" y="3211790"/>
              <a:ext cx="1297824" cy="105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24387" y="4763129"/>
              <a:ext cx="1049806" cy="135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515" y="4365366"/>
              <a:ext cx="1297824" cy="175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48556" y="3208874"/>
              <a:ext cx="1667735" cy="1472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59817" y="3210597"/>
              <a:ext cx="4829041" cy="2903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Content Placeholder 2"/>
          <p:cNvSpPr>
            <a:spLocks noGrp="1"/>
          </p:cNvSpPr>
          <p:nvPr>
            <p:ph idx="1"/>
          </p:nvPr>
        </p:nvSpPr>
        <p:spPr>
          <a:xfrm>
            <a:off x="-69807" y="853211"/>
            <a:ext cx="9144000" cy="2320738"/>
          </a:xfrm>
        </p:spPr>
        <p:txBody>
          <a:bodyPr>
            <a:normAutofit/>
          </a:bodyPr>
          <a:lstStyle/>
          <a:p>
            <a:pPr marL="457200">
              <a:spcAft>
                <a:spcPts val="600"/>
              </a:spcAft>
            </a:pPr>
            <a:r>
              <a:rPr lang="en-US" sz="2600" dirty="0"/>
              <a:t>New </a:t>
            </a:r>
            <a:r>
              <a:rPr lang="en-US" sz="2600" dirty="0" smtClean="0"/>
              <a:t>flange adapters were required to enable electropolishing with existing machine</a:t>
            </a:r>
          </a:p>
          <a:p>
            <a:pPr marL="914400" lvl="1">
              <a:spcAft>
                <a:spcPts val="600"/>
              </a:spcAft>
            </a:pPr>
            <a:r>
              <a:rPr lang="en-US" sz="1900" dirty="0"/>
              <a:t>Cavity just fits into system (largest cavity so far eletropolished at JLab</a:t>
            </a:r>
            <a:r>
              <a:rPr lang="en-US" sz="1900" dirty="0" smtClean="0"/>
              <a:t>) </a:t>
            </a:r>
          </a:p>
          <a:p>
            <a:pPr marL="457200">
              <a:spcAft>
                <a:spcPts val="600"/>
              </a:spcAft>
            </a:pPr>
            <a:r>
              <a:rPr lang="en-US" sz="2600" dirty="0" smtClean="0"/>
              <a:t>Electropolishing carried out successfully with outside temperature control (water spraying, cavity walls &lt; 25 deg. C)</a:t>
            </a:r>
          </a:p>
        </p:txBody>
      </p:sp>
    </p:spTree>
    <p:extLst>
      <p:ext uri="{BB962C8B-B14F-4D97-AF65-F5344CB8AC3E}">
        <p14:creationId xmlns:p14="http://schemas.microsoft.com/office/powerpoint/2010/main" val="162367772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9339" y="535566"/>
            <a:ext cx="7027230" cy="5014658"/>
          </a:xfrm>
          <a:prstGeom prst="rect">
            <a:avLst/>
          </a:prstGeom>
          <a:ln>
            <a:solidFill>
              <a:srgbClr val="FF0000"/>
            </a:solidFill>
          </a:ln>
        </p:spPr>
      </p:pic>
      <p:sp>
        <p:nvSpPr>
          <p:cNvPr id="5" name="TextBox 4"/>
          <p:cNvSpPr txBox="1"/>
          <p:nvPr/>
        </p:nvSpPr>
        <p:spPr>
          <a:xfrm>
            <a:off x="458632" y="6499268"/>
            <a:ext cx="3783808" cy="307777"/>
          </a:xfrm>
          <a:prstGeom prst="rect">
            <a:avLst/>
          </a:prstGeom>
          <a:noFill/>
        </p:spPr>
        <p:txBody>
          <a:bodyPr wrap="none" rtlCol="0">
            <a:spAutoFit/>
          </a:bodyPr>
          <a:lstStyle/>
          <a:p>
            <a:r>
              <a:rPr lang="en-US" sz="1400" dirty="0" smtClean="0">
                <a:solidFill>
                  <a:schemeClr val="tx1">
                    <a:lumMod val="50000"/>
                    <a:lumOff val="50000"/>
                  </a:schemeClr>
                </a:solidFill>
              </a:rPr>
              <a:t>Claire </a:t>
            </a:r>
            <a:r>
              <a:rPr lang="en-US" sz="1400" dirty="0" err="1" smtClean="0">
                <a:solidFill>
                  <a:schemeClr val="tx1">
                    <a:lumMod val="50000"/>
                    <a:lumOff val="50000"/>
                  </a:schemeClr>
                </a:solidFill>
              </a:rPr>
              <a:t>Gwenlan</a:t>
            </a:r>
            <a:r>
              <a:rPr lang="en-US" sz="1400" dirty="0" smtClean="0">
                <a:solidFill>
                  <a:schemeClr val="tx1">
                    <a:lumMod val="50000"/>
                    <a:lumOff val="50000"/>
                  </a:schemeClr>
                </a:solidFill>
              </a:rPr>
              <a:t> at FCC Week, January 2018, CERN</a:t>
            </a:r>
            <a:endParaRPr lang="en-US" sz="1400" dirty="0">
              <a:solidFill>
                <a:schemeClr val="tx1">
                  <a:lumMod val="50000"/>
                  <a:lumOff val="50000"/>
                </a:schemeClr>
              </a:solidFill>
            </a:endParaRPr>
          </a:p>
        </p:txBody>
      </p:sp>
      <p:sp>
        <p:nvSpPr>
          <p:cNvPr id="6" name="TextBox 5"/>
          <p:cNvSpPr txBox="1"/>
          <p:nvPr/>
        </p:nvSpPr>
        <p:spPr>
          <a:xfrm>
            <a:off x="1387374" y="5751217"/>
            <a:ext cx="6859195" cy="923330"/>
          </a:xfrm>
          <a:prstGeom prst="rect">
            <a:avLst/>
          </a:prstGeom>
          <a:noFill/>
        </p:spPr>
        <p:txBody>
          <a:bodyPr wrap="none" rtlCol="0">
            <a:spAutoFit/>
          </a:bodyPr>
          <a:lstStyle/>
          <a:p>
            <a:r>
              <a:rPr lang="en-US" dirty="0" smtClean="0"/>
              <a:t>Dissidents are normally excluded  </a:t>
            </a:r>
            <a:r>
              <a:rPr lang="en-US" dirty="0" smtClean="0">
                <a:sym typeface="Wingdings"/>
              </a:rPr>
              <a:t> PDF or α</a:t>
            </a:r>
            <a:r>
              <a:rPr lang="en-US" baseline="-25000" dirty="0" smtClean="0">
                <a:sym typeface="Wingdings"/>
              </a:rPr>
              <a:t>s</a:t>
            </a:r>
            <a:r>
              <a:rPr lang="en-US" dirty="0" smtClean="0">
                <a:sym typeface="Wingdings"/>
              </a:rPr>
              <a:t> uncertainty diminished</a:t>
            </a:r>
          </a:p>
          <a:p>
            <a:r>
              <a:rPr lang="en-US" dirty="0">
                <a:sym typeface="Wingdings"/>
              </a:rPr>
              <a:t> </a:t>
            </a:r>
            <a:r>
              <a:rPr lang="en-US" dirty="0" smtClean="0">
                <a:sym typeface="Wingdings"/>
              </a:rPr>
              <a:t>                                                                 perhaps tolerable  for average use, </a:t>
            </a:r>
          </a:p>
          <a:p>
            <a:r>
              <a:rPr lang="en-US" dirty="0">
                <a:sym typeface="Wingdings"/>
              </a:rPr>
              <a:t> </a:t>
            </a:r>
            <a:r>
              <a:rPr lang="en-US" dirty="0" smtClean="0">
                <a:sym typeface="Wingdings"/>
              </a:rPr>
              <a:t>                                                                  not for precision, not for searches</a:t>
            </a:r>
            <a:endParaRPr lang="en-US" dirty="0"/>
          </a:p>
        </p:txBody>
      </p:sp>
    </p:spTree>
    <p:extLst>
      <p:ext uri="{BB962C8B-B14F-4D97-AF65-F5344CB8AC3E}">
        <p14:creationId xmlns:p14="http://schemas.microsoft.com/office/powerpoint/2010/main" val="394876051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634" y="261198"/>
            <a:ext cx="7772400" cy="894586"/>
          </a:xfrm>
        </p:spPr>
        <p:txBody>
          <a:bodyPr>
            <a:normAutofit/>
          </a:bodyPr>
          <a:lstStyle/>
          <a:p>
            <a:r>
              <a:rPr lang="en-US" sz="3200" dirty="0" smtClean="0">
                <a:solidFill>
                  <a:srgbClr val="008000"/>
                </a:solidFill>
              </a:rPr>
              <a:t>Can CERN host </a:t>
            </a:r>
            <a:r>
              <a:rPr lang="en-US" sz="3200" dirty="0" err="1" smtClean="0">
                <a:solidFill>
                  <a:srgbClr val="008000"/>
                </a:solidFill>
              </a:rPr>
              <a:t>pp</a:t>
            </a:r>
            <a:r>
              <a:rPr lang="en-US" sz="3200" dirty="0" smtClean="0">
                <a:solidFill>
                  <a:srgbClr val="008000"/>
                </a:solidFill>
              </a:rPr>
              <a:t> and DIS at once?</a:t>
            </a:r>
            <a:endParaRPr lang="en-US" sz="3200" dirty="0">
              <a:solidFill>
                <a:srgbClr val="008000"/>
              </a:solidFill>
            </a:endParaRPr>
          </a:p>
        </p:txBody>
      </p:sp>
    </p:spTree>
    <p:extLst>
      <p:ext uri="{BB962C8B-B14F-4D97-AF65-F5344CB8AC3E}">
        <p14:creationId xmlns:p14="http://schemas.microsoft.com/office/powerpoint/2010/main" val="2866641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1043</TotalTime>
  <Words>6647</Words>
  <Application>Microsoft Macintosh PowerPoint</Application>
  <PresentationFormat>On-screen Show (4:3)</PresentationFormat>
  <Paragraphs>860</Paragraphs>
  <Slides>100</Slides>
  <Notes>1</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Future Electron-Hadron Colliders at the energy frontier</vt:lpstr>
      <vt:lpstr>Deep Inelastic Lepton-Hadron Scattering</vt:lpstr>
      <vt:lpstr>Deep Inelastic Lepton-Hadron Scattering</vt:lpstr>
      <vt:lpstr>Pursue New Physics of Deep Inelastic Scattering </vt:lpstr>
      <vt:lpstr>.. and yet, ep is usually treated like the early Cinderella</vt:lpstr>
      <vt:lpstr>Outline</vt:lpstr>
      <vt:lpstr> Particle Physics with pp-ee-ep</vt:lpstr>
      <vt:lpstr> Framework of the Development</vt:lpstr>
      <vt:lpstr>Organisation*)</vt:lpstr>
      <vt:lpstr>title</vt:lpstr>
      <vt:lpstr>PowerPoint Presentation</vt:lpstr>
      <vt:lpstr>Information on LHeC</vt:lpstr>
      <vt:lpstr>Outline</vt:lpstr>
      <vt:lpstr> ep/A with the LHC</vt:lpstr>
      <vt:lpstr>PowerPoint Presentation</vt:lpstr>
      <vt:lpstr>Civil Engineering – full design made  </vt:lpstr>
      <vt:lpstr>Location, Footprint, Use of the Electron Racetrack</vt:lpstr>
      <vt:lpstr>Physics Considerations on the Choice of Ee </vt:lpstr>
      <vt:lpstr>Further use of ERL in between HL and HE LHC</vt:lpstr>
      <vt:lpstr>Luminosity for LHeC, HE-LHeC and FCC-ep</vt:lpstr>
      <vt:lpstr>Collider Luminosities vs Year (pp and ep)</vt:lpstr>
      <vt:lpstr>Frequency Choice: 801.58 MHz</vt:lpstr>
      <vt:lpstr>Outline</vt:lpstr>
      <vt:lpstr>Powerful Energy Recovery Linac for Experiments</vt:lpstr>
      <vt:lpstr>Powerful ERL for Experiments</vt:lpstr>
      <vt:lpstr>title</vt:lpstr>
      <vt:lpstr>PowerPoint Presentation</vt:lpstr>
      <vt:lpstr>Source: DC Photocathode</vt:lpstr>
      <vt:lpstr>PERLE 3 turn optics (80 MeV Arc)</vt:lpstr>
      <vt:lpstr>PERLE Magnets</vt:lpstr>
      <vt:lpstr>Cavity Fabrication</vt:lpstr>
      <vt:lpstr>1st 802 MHz Cavity </vt:lpstr>
      <vt:lpstr>Initial 2K Test of 802 MHz Nb Cavity. December 17</vt:lpstr>
      <vt:lpstr>Next Step:  Cryomodule</vt:lpstr>
      <vt:lpstr>title</vt:lpstr>
      <vt:lpstr>title</vt:lpstr>
      <vt:lpstr>Outline</vt:lpstr>
      <vt:lpstr>title</vt:lpstr>
      <vt:lpstr>Concluding Work on IR (3 beams, cf CDR)</vt:lpstr>
      <vt:lpstr>Installation  Study to fit into LHC  shutdown needs directed to IP2 Andrea Gaddi et al</vt:lpstr>
      <vt:lpstr>Outline</vt:lpstr>
      <vt:lpstr>LHC Folklore: PDFs come from pp</vt:lpstr>
      <vt:lpstr>The LHeC PDF Programme</vt:lpstr>
      <vt:lpstr>PowerPoint Presentation</vt:lpstr>
      <vt:lpstr>PowerPoint Presentation</vt:lpstr>
      <vt:lpstr>Empowering pp Discoveries</vt:lpstr>
      <vt:lpstr>High Precision for the LHC </vt:lpstr>
      <vt:lpstr>LHeC Higgs Physics</vt:lpstr>
      <vt:lpstr>title</vt:lpstr>
      <vt:lpstr>Comparison LH(e)C and CEPC</vt:lpstr>
      <vt:lpstr>Top Physics</vt:lpstr>
      <vt:lpstr>PowerPoint Presentation</vt:lpstr>
      <vt:lpstr>PowerPoint Presentation</vt:lpstr>
      <vt:lpstr>Lots of important new papers on BSM in ep</vt:lpstr>
      <vt:lpstr> QCD - Developments and Discoveries</vt:lpstr>
      <vt:lpstr> Electron-Ion Nuclear and Particle Physics</vt:lpstr>
      <vt:lpstr>Five Major Themes of Electron-Hadron Physics at the energy frontier</vt:lpstr>
      <vt:lpstr>Outline</vt:lpstr>
      <vt:lpstr>FCC-eh</vt:lpstr>
      <vt:lpstr>More than 60 GeV Ee?   Not for the FCC CDR</vt:lpstr>
      <vt:lpstr>Tunnels: Triple Arc and LINACs</vt:lpstr>
      <vt:lpstr>FCCeh</vt:lpstr>
      <vt:lpstr>Electroweak Physics:  LHeC and FCCeh</vt:lpstr>
      <vt:lpstr>FCC-eh</vt:lpstr>
      <vt:lpstr>FCC-eh</vt:lpstr>
      <vt:lpstr>title</vt:lpstr>
      <vt:lpstr>title</vt:lpstr>
      <vt:lpstr>FCCeh: Higgs SM Coupling Prospects</vt:lpstr>
      <vt:lpstr>PowerPoint Presentation</vt:lpstr>
      <vt:lpstr>FCC-eh</vt:lpstr>
      <vt:lpstr>FCC-eh</vt:lpstr>
      <vt:lpstr>Luminosity for LHeC, HE-LHeC and FCC-ep</vt:lpstr>
      <vt:lpstr>title</vt:lpstr>
      <vt:lpstr>Final Remarks</vt:lpstr>
      <vt:lpstr>PowerPoint Presentation</vt:lpstr>
      <vt:lpstr>PowerPoint Presentation</vt:lpstr>
      <vt:lpstr>PowerPoint Presentation</vt:lpstr>
      <vt:lpstr>PowerPoint Presentation</vt:lpstr>
      <vt:lpstr>title</vt:lpstr>
      <vt:lpstr>title</vt:lpstr>
      <vt:lpstr>Exotic Higgs Decays</vt:lpstr>
      <vt:lpstr>title</vt:lpstr>
      <vt:lpstr>FCC-eh Detector Parameters</vt:lpstr>
      <vt:lpstr>Search for Higgsino in ep</vt:lpstr>
      <vt:lpstr>How it developed - DGs</vt:lpstr>
      <vt:lpstr>FCC-eh</vt:lpstr>
      <vt:lpstr>PowerPoint Presentation</vt:lpstr>
      <vt:lpstr>title</vt:lpstr>
      <vt:lpstr>Forward Tracking at LHeC</vt:lpstr>
      <vt:lpstr> Strong Coupling Constant</vt:lpstr>
      <vt:lpstr>Other Facilities</vt:lpstr>
      <vt:lpstr>Energy frontier eh Physics</vt:lpstr>
      <vt:lpstr>FCCeh</vt:lpstr>
      <vt:lpstr>Future  Nuclear PDFs with LHeC</vt:lpstr>
      <vt:lpstr>Possible Discoveries Beyond SM with LHeC</vt:lpstr>
      <vt:lpstr>FCCeh</vt:lpstr>
      <vt:lpstr>Post-Processing - Electropolishing (EP)</vt:lpstr>
      <vt:lpstr>PowerPoint Presentation</vt:lpstr>
      <vt:lpstr>Can CERN host pp and DIS at once?</vt:lpstr>
      <vt:lpstr>.. in the 80ies it successfully did </vt:lpstr>
    </vt:vector>
  </TitlesOfParts>
  <Company>liverpool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ep Colliders at the energy frontier</dc:title>
  <dc:creator>max klein</dc:creator>
  <cp:lastModifiedBy>max klein</cp:lastModifiedBy>
  <cp:revision>90</cp:revision>
  <dcterms:created xsi:type="dcterms:W3CDTF">2018-01-22T10:43:35Z</dcterms:created>
  <dcterms:modified xsi:type="dcterms:W3CDTF">2018-01-24T00:07:24Z</dcterms:modified>
</cp:coreProperties>
</file>