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2" r:id="rId4"/>
    <p:sldId id="259" r:id="rId5"/>
    <p:sldId id="258" r:id="rId6"/>
    <p:sldId id="261" r:id="rId7"/>
    <p:sldId id="270" r:id="rId8"/>
    <p:sldId id="265" r:id="rId9"/>
    <p:sldId id="271" r:id="rId10"/>
    <p:sldId id="266" r:id="rId11"/>
    <p:sldId id="269" r:id="rId12"/>
    <p:sldId id="267" r:id="rId13"/>
    <p:sldId id="25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039690548268"/>
          <c:y val="0.0484552796839902"/>
          <c:w val="0.477639637238289"/>
          <c:h val="0.8288016482425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[MSF]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30.0</c:v>
                </c:pt>
                <c:pt idx="1">
                  <c:v>50.0</c:v>
                </c:pt>
                <c:pt idx="2">
                  <c:v>60.0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280.0</c:v>
                </c:pt>
                <c:pt idx="1">
                  <c:v>625.0</c:v>
                </c:pt>
                <c:pt idx="2">
                  <c:v>895.0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Tunnel [10m]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30.0</c:v>
                </c:pt>
                <c:pt idx="1">
                  <c:v>50.0</c:v>
                </c:pt>
                <c:pt idx="2">
                  <c:v>60.0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170.0</c:v>
                </c:pt>
                <c:pt idx="1">
                  <c:v>550.0</c:v>
                </c:pt>
                <c:pt idx="2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29096"/>
        <c:axId val="733132088"/>
      </c:scatterChart>
      <c:valAx>
        <c:axId val="73312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132088"/>
        <c:crosses val="autoZero"/>
        <c:crossBetween val="midCat"/>
      </c:valAx>
      <c:valAx>
        <c:axId val="73313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31290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27306132551"/>
          <c:y val="0.0480203396028283"/>
          <c:w val="0.481571882794204"/>
          <c:h val="0.830338344047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s(H) [fb]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30.0</c:v>
                </c:pt>
                <c:pt idx="1">
                  <c:v>50.0</c:v>
                </c:pt>
                <c:pt idx="2">
                  <c:v>60.0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48.0</c:v>
                </c:pt>
                <c:pt idx="1">
                  <c:v>80.0</c:v>
                </c:pt>
                <c:pt idx="2">
                  <c:v>96.0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Lumi [10^32]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30.0</c:v>
                </c:pt>
                <c:pt idx="1">
                  <c:v>50.0</c:v>
                </c:pt>
                <c:pt idx="2">
                  <c:v>60.0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100.0</c:v>
                </c:pt>
                <c:pt idx="1">
                  <c:v>60.0</c:v>
                </c:pt>
                <c:pt idx="2">
                  <c:v>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94680"/>
        <c:axId val="733197672"/>
      </c:scatterChart>
      <c:valAx>
        <c:axId val="73319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197672"/>
        <c:crosses val="autoZero"/>
        <c:crossBetween val="midCat"/>
      </c:valAx>
      <c:valAx>
        <c:axId val="73319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3194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8193-330A-4744-8E9E-AFDCB64737E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65C4-E973-1C4E-8DD5-6FAAF733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452"/>
            <a:ext cx="8229600" cy="6660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 with the LHC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34187" y="2551540"/>
            <a:ext cx="4095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LHeC</a:t>
            </a:r>
            <a:r>
              <a:rPr lang="en-US" dirty="0" smtClean="0"/>
              <a:t> – CDR (Refereed, </a:t>
            </a:r>
            <a:r>
              <a:rPr lang="en-US" dirty="0" err="1" smtClean="0"/>
              <a:t>NuPECC</a:t>
            </a:r>
            <a:r>
              <a:rPr lang="en-US" dirty="0" smtClean="0"/>
              <a:t>, ECFA) </a:t>
            </a:r>
          </a:p>
          <a:p>
            <a:pPr marL="342900" indent="-342900">
              <a:buAutoNum type="arabicPeriod"/>
            </a:pPr>
            <a:r>
              <a:rPr lang="en-US" dirty="0" smtClean="0"/>
              <a:t>Scaling the Effort and Physics</a:t>
            </a:r>
          </a:p>
          <a:p>
            <a:pPr marL="342900" indent="-34290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N</a:t>
            </a:r>
            <a:r>
              <a:rPr lang="en-US" dirty="0" smtClean="0"/>
              <a:t>ext Step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300" y="5894350"/>
            <a:ext cx="743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DG of CERN, Rolf </a:t>
            </a:r>
            <a:r>
              <a:rPr lang="en-US" dirty="0" err="1" smtClean="0"/>
              <a:t>Heuer</a:t>
            </a:r>
            <a:r>
              <a:rPr lang="en-US" dirty="0" smtClean="0"/>
              <a:t>.                                    </a:t>
            </a:r>
            <a:r>
              <a:rPr lang="en-US" dirty="0" err="1" smtClean="0"/>
              <a:t>M.Klein</a:t>
            </a:r>
            <a:r>
              <a:rPr lang="en-US" dirty="0" smtClean="0"/>
              <a:t>, CERN, 19.2.2013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902668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Summary of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LHeC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 Physics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[arXiv:1211:4831+5102]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" y="1009056"/>
            <a:ext cx="8790214" cy="5622646"/>
          </a:xfrm>
          <a:prstGeom prst="rect">
            <a:avLst/>
          </a:prstGeom>
          <a:ln w="57150" cmpd="thickThin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10628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dglo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0" y="-1269890"/>
            <a:ext cx="7809294" cy="101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dghi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" y="-1152041"/>
            <a:ext cx="7502167" cy="97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9989" y="261610"/>
            <a:ext cx="541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Ring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Linac</a:t>
            </a:r>
            <a:r>
              <a:rPr lang="en-US" sz="2800" dirty="0" smtClean="0"/>
              <a:t> - Tentative “Core” Cost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94410" y="1062553"/>
          <a:ext cx="6536328" cy="46462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34082"/>
                <a:gridCol w="1634082"/>
                <a:gridCol w="1634082"/>
                <a:gridCol w="1634082"/>
              </a:tblGrid>
              <a:tr h="589285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information</a:t>
                      </a:r>
                      <a:endParaRPr lang="en-US" dirty="0"/>
                    </a:p>
                  </a:txBody>
                  <a:tcPr/>
                </a:tc>
              </a:tr>
              <a:tr h="589285">
                <a:tc>
                  <a:txBody>
                    <a:bodyPr/>
                    <a:lstStyle/>
                    <a:p>
                      <a:r>
                        <a:rPr lang="en-US" dirty="0" smtClean="0"/>
                        <a:t>Civil</a:t>
                      </a:r>
                      <a:r>
                        <a:rPr lang="en-US" baseline="0" dirty="0" smtClean="0"/>
                        <a:t>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98+40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240+96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Amber</a:t>
                      </a:r>
                      <a:r>
                        <a:rPr lang="en-US" baseline="0" dirty="0" smtClean="0"/>
                        <a:t>+40% (LHC model)</a:t>
                      </a:r>
                      <a:endParaRPr lang="en-US" dirty="0"/>
                    </a:p>
                  </a:txBody>
                  <a:tcPr/>
                </a:tc>
              </a:tr>
              <a:tr h="3367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endParaRPr lang="en-US" dirty="0"/>
                    </a:p>
                  </a:txBody>
                  <a:tcPr/>
                </a:tc>
              </a:tr>
              <a:tr h="7562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Magnets+support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22k*3946=87</a:t>
                      </a:r>
                    </a:p>
                    <a:p>
                      <a:r>
                        <a:rPr lang="en-US" dirty="0" smtClean="0"/>
                        <a:t>7k*3000=21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22k*5118=114</a:t>
                      </a:r>
                    </a:p>
                    <a:p>
                      <a:r>
                        <a:rPr lang="en-US" dirty="0" smtClean="0"/>
                        <a:t>10*3600=36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Davide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Tommassini</a:t>
                      </a:r>
                      <a:endParaRPr lang="en-US" dirty="0"/>
                    </a:p>
                  </a:txBody>
                  <a:tcPr/>
                </a:tc>
              </a:tr>
              <a:tr h="336734">
                <a:tc>
                  <a:txBody>
                    <a:bodyPr/>
                    <a:lstStyle/>
                    <a:p>
                      <a:r>
                        <a:rPr lang="en-US" dirty="0" smtClean="0"/>
                        <a:t>Injector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</a:tr>
              <a:tr h="983132">
                <a:tc>
                  <a:txBody>
                    <a:bodyPr/>
                    <a:lstStyle/>
                    <a:p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Friedrich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Haug</a:t>
                      </a:r>
                      <a:r>
                        <a:rPr lang="en-US" baseline="0" dirty="0" smtClean="0"/>
                        <a:t>      </a:t>
                      </a:r>
                      <a:endParaRPr lang="en-US" dirty="0"/>
                    </a:p>
                  </a:txBody>
                  <a:tcPr/>
                </a:tc>
              </a:tr>
              <a:tr h="5293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120*1.8=216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Brinkmann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367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ym typeface="Wingdings"/>
                        </a:rPr>
                        <a:t></a:t>
                      </a:r>
                      <a:r>
                        <a:rPr lang="en-US" baseline="0" dirty="0" smtClean="0">
                          <a:sym typeface="Wingdings"/>
                        </a:rPr>
                        <a:t> 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ym typeface="Wingdings"/>
                        </a:rPr>
                        <a:t></a:t>
                      </a:r>
                      <a:r>
                        <a:rPr lang="en-US" baseline="0" dirty="0" smtClean="0">
                          <a:sym typeface="Wingdings"/>
                        </a:rPr>
                        <a:t> 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</a:t>
                      </a:r>
                      <a:r>
                        <a:rPr lang="en-US" baseline="0" dirty="0" smtClean="0"/>
                        <a:t> extra added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0780" y="6090241"/>
            <a:ext cx="72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 of </a:t>
            </a:r>
            <a:r>
              <a:rPr lang="en-US" dirty="0" err="1" smtClean="0"/>
              <a:t>Linac</a:t>
            </a:r>
            <a:r>
              <a:rPr lang="en-US" dirty="0" smtClean="0"/>
              <a:t> (and Return Arc) cost leads to 590 instead of 887 for 50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17673" y="693221"/>
            <a:ext cx="582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for the CERN Directorate and only indicative 24.1.2012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9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ovhed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3" y="-1034727"/>
            <a:ext cx="7047504" cy="9120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393" y="6325939"/>
            <a:ext cx="759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DIS dreams for the very far future an </a:t>
            </a:r>
            <a:r>
              <a:rPr lang="en-US" dirty="0" err="1" smtClean="0"/>
              <a:t>ep</a:t>
            </a:r>
            <a:r>
              <a:rPr lang="en-US" dirty="0" smtClean="0"/>
              <a:t>/A “bridge” is absolutely crucial.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4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3" y="222648"/>
            <a:ext cx="4633485" cy="5882853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32701" y="193181"/>
            <a:ext cx="3194151" cy="5853983"/>
            <a:chOff x="0" y="15"/>
            <a:chExt cx="2040" cy="4781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2"/>
            <p:cNvSpPr>
              <a:spLocks/>
            </p:cNvSpPr>
            <p:nvPr/>
          </p:nvSpPr>
          <p:spPr bwMode="auto">
            <a:xfrm>
              <a:off x="40" y="15"/>
              <a:ext cx="10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002D99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7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noFill/>
            <a:ln w="25400">
              <a:solidFill>
                <a:srgbClr val="002D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7444" y="6194778"/>
            <a:ext cx="8379517" cy="58477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Published 600 pages conceptual design report (CDR) written by 200 authors from 60 Institutes and</a:t>
            </a:r>
          </a:p>
          <a:p>
            <a:r>
              <a:rPr lang="en-US" sz="1600" dirty="0" smtClean="0"/>
              <a:t>refereed by 24 world experts on physics, accelerator and detector, which CERN had invited.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36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Close Link of </a:t>
            </a:r>
            <a:r>
              <a:rPr lang="en-US" sz="2800" dirty="0" err="1" smtClean="0"/>
              <a:t>ep</a:t>
            </a:r>
            <a:r>
              <a:rPr lang="en-US" sz="2800" dirty="0" smtClean="0"/>
              <a:t> (and </a:t>
            </a:r>
            <a:r>
              <a:rPr lang="en-US" sz="2800" dirty="0" err="1" smtClean="0"/>
              <a:t>eA</a:t>
            </a:r>
            <a:r>
              <a:rPr lang="en-US" sz="2800" dirty="0" smtClean="0"/>
              <a:t>) to the LHC</a:t>
            </a:r>
            <a:endParaRPr lang="en-US" sz="2800" dirty="0"/>
          </a:p>
        </p:txBody>
      </p:sp>
      <p:pic>
        <p:nvPicPr>
          <p:cNvPr id="3" name="Picture 2" descr="kle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0" y="1481540"/>
            <a:ext cx="4317769" cy="3844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881" y="5717976"/>
            <a:ext cx="315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mass searches (SUSY, ED..)</a:t>
            </a:r>
            <a:endParaRPr lang="en-US" dirty="0"/>
          </a:p>
        </p:txBody>
      </p:sp>
      <p:pic>
        <p:nvPicPr>
          <p:cNvPr id="5" name="Picture 4" descr="hix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19" y="2093300"/>
            <a:ext cx="4287581" cy="4318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8177" y="1246375"/>
            <a:ext cx="369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“Removal” of QCD uncertainties for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H at the LHC (PDFs, </a:t>
            </a:r>
            <a:r>
              <a:rPr lang="en-US" dirty="0" err="1" smtClean="0">
                <a:sym typeface="Wingdings"/>
              </a:rPr>
              <a:t>δ</a:t>
            </a:r>
            <a:r>
              <a:rPr lang="en-US" dirty="0" smtClean="0">
                <a:sym typeface="Wingdings"/>
              </a:rPr>
              <a:t>α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sz="1400" dirty="0" smtClean="0">
                <a:sym typeface="Wingdings"/>
              </a:rPr>
              <a:t>~</a:t>
            </a:r>
            <a:r>
              <a:rPr lang="en-US" dirty="0" smtClean="0">
                <a:sym typeface="Wingdings"/>
              </a:rPr>
              <a:t>0.2%, GUT?)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6517" y="5973192"/>
            <a:ext cx="4030283" cy="438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4113609"/>
              </p:ext>
            </p:extLst>
          </p:nvPr>
        </p:nvGraphicFramePr>
        <p:xfrm>
          <a:off x="517391" y="1547623"/>
          <a:ext cx="3939225" cy="414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88267077"/>
              </p:ext>
            </p:extLst>
          </p:nvPr>
        </p:nvGraphicFramePr>
        <p:xfrm>
          <a:off x="4738828" y="1547623"/>
          <a:ext cx="3939225" cy="417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5373" y="293956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Scaling of the </a:t>
            </a:r>
            <a:r>
              <a:rPr lang="en-US" sz="2400" dirty="0" err="1" smtClean="0"/>
              <a:t>LHeC</a:t>
            </a:r>
            <a:r>
              <a:rPr lang="en-US" sz="2400" dirty="0" smtClean="0"/>
              <a:t> with the Electron Beam Energy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5235" y="1094877"/>
            <a:ext cx="239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Tunnel Length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3434" y="1094877"/>
            <a:ext cx="347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Higgs Cross Section </a:t>
            </a:r>
            <a:r>
              <a:rPr lang="en-US" dirty="0" smtClean="0">
                <a:solidFill>
                  <a:srgbClr val="970000"/>
                </a:solidFill>
              </a:rPr>
              <a:t>and Luminosity</a:t>
            </a:r>
            <a:endParaRPr lang="en-US" dirty="0">
              <a:solidFill>
                <a:srgbClr val="97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72" y="5881848"/>
            <a:ext cx="315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Cost w/o contingency.  80GeV ~ 1.5BSF</a:t>
            </a:r>
          </a:p>
          <a:p>
            <a:r>
              <a:rPr lang="en-US" sz="1400" dirty="0" smtClean="0"/>
              <a:t>The core detector cost is 106 MSF (CDR).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13434" y="5840104"/>
            <a:ext cx="4014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Luminosity at constant power ~ 1/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/>
              <a:t> </a:t>
            </a:r>
            <a:r>
              <a:rPr lang="en-US" sz="1400" dirty="0" smtClean="0"/>
              <a:t>while </a:t>
            </a:r>
            <a:r>
              <a:rPr lang="en-US" sz="1400" dirty="0" err="1" smtClean="0"/>
              <a:t>σ</a:t>
            </a:r>
            <a:r>
              <a:rPr lang="en-US" sz="1400" dirty="0" smtClean="0"/>
              <a:t>(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) ~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</a:t>
            </a:r>
            <a:endParaRPr lang="en-US" sz="1400" baseline="-25000" dirty="0" smtClean="0"/>
          </a:p>
          <a:p>
            <a:r>
              <a:rPr lang="en-US" sz="1400" dirty="0" smtClean="0"/>
              <a:t>This corresponds to 5-10k WW</a:t>
            </a:r>
            <a:r>
              <a:rPr lang="en-US" sz="1200" dirty="0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H in e- CC per year,</a:t>
            </a:r>
          </a:p>
          <a:p>
            <a:r>
              <a:rPr lang="en-US" sz="1400" dirty="0" smtClean="0">
                <a:sym typeface="Wingdings"/>
              </a:rPr>
              <a:t>independently of </a:t>
            </a:r>
            <a:r>
              <a:rPr lang="en-US" sz="1400" dirty="0" err="1" smtClean="0">
                <a:sym typeface="Wingdings"/>
              </a:rPr>
              <a:t>E</a:t>
            </a:r>
            <a:r>
              <a:rPr lang="en-US" sz="1400" baseline="-25000" dirty="0" err="1" smtClean="0">
                <a:sym typeface="Wingdings"/>
              </a:rPr>
              <a:t>e</a:t>
            </a:r>
            <a:r>
              <a:rPr lang="en-US" sz="1400" dirty="0" smtClean="0">
                <a:sym typeface="Wingdings"/>
              </a:rPr>
              <a:t> (modulo acceptance change)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01271" y="5115985"/>
            <a:ext cx="779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[</a:t>
            </a:r>
            <a:r>
              <a:rPr lang="en-US" sz="1400" dirty="0" err="1" smtClean="0"/>
              <a:t>GeV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69378" y="5115985"/>
            <a:ext cx="779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[</a:t>
            </a:r>
            <a:r>
              <a:rPr lang="en-US" sz="1400" dirty="0" err="1" smtClean="0"/>
              <a:t>GeV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611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5" y="349044"/>
            <a:ext cx="8180530" cy="50931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22" y="5769612"/>
            <a:ext cx="2575195" cy="4963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02463" y="4938465"/>
            <a:ext cx="130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0551" y="583309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30 </a:t>
            </a:r>
            <a:r>
              <a:rPr lang="en-US" dirty="0" err="1" smtClean="0"/>
              <a:t>GeV</a:t>
            </a:r>
            <a:r>
              <a:rPr lang="en-US" dirty="0" smtClean="0"/>
              <a:t> = 3 </a:t>
            </a:r>
            <a:r>
              <a:rPr lang="en-US" sz="1400" dirty="0" smtClean="0"/>
              <a:t>*</a:t>
            </a:r>
            <a:r>
              <a:rPr lang="en-US" dirty="0" smtClean="0"/>
              <a:t> 2 </a:t>
            </a:r>
            <a:r>
              <a:rPr lang="en-US" sz="1400" dirty="0" smtClean="0"/>
              <a:t>*</a:t>
            </a:r>
            <a:r>
              <a:rPr lang="en-US" dirty="0" smtClean="0"/>
              <a:t> 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569" y="6348424"/>
            <a:ext cx="79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[The tunnel length is not only a function of the energy but also dependent on future upgrade capabilities.]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70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el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4" y="-509237"/>
            <a:ext cx="6961257" cy="8130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50" y="6314181"/>
            <a:ext cx="83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LHC provides the only, single opportunity to develop DIS as part of HEP for decades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5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8" y="330901"/>
            <a:ext cx="7286096" cy="5184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75888" y="5843851"/>
            <a:ext cx="693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LHeC</a:t>
            </a:r>
            <a:r>
              <a:rPr lang="en-US" dirty="0" smtClean="0"/>
              <a:t> project </a:t>
            </a:r>
            <a:r>
              <a:rPr lang="en-US" dirty="0" err="1" smtClean="0"/>
              <a:t>organisation</a:t>
            </a:r>
            <a:r>
              <a:rPr lang="en-US" dirty="0" smtClean="0"/>
              <a:t>, as considered at Chavannes (June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Remark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5730" y="1657913"/>
            <a:ext cx="86407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feasible to </a:t>
            </a:r>
            <a:r>
              <a:rPr lang="en-US" dirty="0" err="1" smtClean="0"/>
              <a:t>realise</a:t>
            </a:r>
            <a:r>
              <a:rPr lang="en-US" dirty="0" smtClean="0"/>
              <a:t> an unchallengeable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eA</a:t>
            </a:r>
            <a:r>
              <a:rPr lang="en-US" dirty="0" smtClean="0"/>
              <a:t> DIS physics </a:t>
            </a:r>
            <a:r>
              <a:rPr lang="en-US" dirty="0" err="1" smtClean="0"/>
              <a:t>programme</a:t>
            </a:r>
            <a:r>
              <a:rPr lang="en-US" dirty="0" smtClean="0"/>
              <a:t> with the LHC.</a:t>
            </a:r>
          </a:p>
          <a:p>
            <a:endParaRPr lang="en-US" dirty="0"/>
          </a:p>
          <a:p>
            <a:r>
              <a:rPr lang="en-US" dirty="0" smtClean="0"/>
              <a:t>An accelerator and detector project </a:t>
            </a:r>
            <a:r>
              <a:rPr lang="en-US" dirty="0" err="1" smtClean="0"/>
              <a:t>organisation</a:t>
            </a:r>
            <a:r>
              <a:rPr lang="en-US" dirty="0" smtClean="0"/>
              <a:t> would have to be  built for preparing </a:t>
            </a:r>
          </a:p>
          <a:p>
            <a:r>
              <a:rPr lang="en-US" dirty="0" smtClean="0"/>
              <a:t>such an experiment for the HL phase of operation, following the example of the first</a:t>
            </a:r>
          </a:p>
          <a:p>
            <a:r>
              <a:rPr lang="en-US" dirty="0" err="1" smtClean="0"/>
              <a:t>MoU’s</a:t>
            </a:r>
            <a:r>
              <a:rPr lang="en-US" dirty="0" smtClean="0"/>
              <a:t> in preparation for the </a:t>
            </a:r>
            <a:r>
              <a:rPr lang="en-US" dirty="0" err="1" smtClean="0"/>
              <a:t>LHeC</a:t>
            </a:r>
            <a:r>
              <a:rPr lang="en-US" dirty="0" smtClean="0"/>
              <a:t> energy recovery </a:t>
            </a:r>
            <a:r>
              <a:rPr lang="en-US" dirty="0" err="1" smtClean="0"/>
              <a:t>testfacility</a:t>
            </a:r>
            <a:r>
              <a:rPr lang="en-US" dirty="0" smtClean="0"/>
              <a:t>. A sketch of such an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rganisation</a:t>
            </a:r>
            <a:r>
              <a:rPr lang="en-US" dirty="0" smtClean="0"/>
              <a:t> has been considered. Collaborators have expressed interest worldwide</a:t>
            </a:r>
          </a:p>
          <a:p>
            <a:r>
              <a:rPr lang="en-US" dirty="0"/>
              <a:t>b</a:t>
            </a:r>
            <a:r>
              <a:rPr lang="en-US" dirty="0" smtClean="0"/>
              <a:t>ut can only be attracted with a declaration of  CERN’s support.</a:t>
            </a:r>
          </a:p>
          <a:p>
            <a:endParaRPr lang="en-US" dirty="0"/>
          </a:p>
          <a:p>
            <a:r>
              <a:rPr lang="en-US" dirty="0" smtClean="0"/>
              <a:t>Reducing the electron beam energy, but using energy recovery techniques, it seems</a:t>
            </a:r>
          </a:p>
          <a:p>
            <a:r>
              <a:rPr lang="en-US" dirty="0"/>
              <a:t>p</a:t>
            </a:r>
            <a:r>
              <a:rPr lang="en-US" dirty="0" smtClean="0"/>
              <a:t>ossible to essentially maintain the full physics </a:t>
            </a:r>
            <a:r>
              <a:rPr lang="en-US" dirty="0" err="1" smtClean="0"/>
              <a:t>programme</a:t>
            </a:r>
            <a:r>
              <a:rPr lang="en-US" dirty="0"/>
              <a:t> </a:t>
            </a:r>
            <a:r>
              <a:rPr lang="en-US" dirty="0" smtClean="0"/>
              <a:t>of the 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LHeC</a:t>
            </a:r>
            <a:r>
              <a:rPr lang="en-US" dirty="0" smtClean="0"/>
              <a:t>. If</a:t>
            </a:r>
          </a:p>
          <a:p>
            <a:r>
              <a:rPr lang="en-US" dirty="0" smtClean="0"/>
              <a:t>the electron beam energy is halved the cost seems to be 1/3 of the full cost, about.</a:t>
            </a:r>
          </a:p>
          <a:p>
            <a:r>
              <a:rPr lang="en-US" dirty="0" smtClean="0"/>
              <a:t>The final choice of energy depends on the 13 </a:t>
            </a:r>
            <a:r>
              <a:rPr lang="en-US" dirty="0" err="1" smtClean="0"/>
              <a:t>TeV</a:t>
            </a:r>
            <a:r>
              <a:rPr lang="en-US" dirty="0" smtClean="0"/>
              <a:t> run, and the developments around</a:t>
            </a:r>
          </a:p>
          <a:p>
            <a:r>
              <a:rPr lang="en-US" dirty="0" smtClean="0"/>
              <a:t>the major facilities, the LHC upgrade and the ILC and future considerations. One can</a:t>
            </a:r>
          </a:p>
          <a:p>
            <a:r>
              <a:rPr lang="en-US" dirty="0"/>
              <a:t>i</a:t>
            </a:r>
            <a:r>
              <a:rPr lang="en-US" dirty="0" smtClean="0"/>
              <a:t>magine also a genuine synergy with the </a:t>
            </a:r>
            <a:r>
              <a:rPr lang="en-US" dirty="0" err="1" smtClean="0"/>
              <a:t>LHeC</a:t>
            </a:r>
            <a:r>
              <a:rPr lang="en-US" dirty="0" smtClean="0"/>
              <a:t> as a </a:t>
            </a:r>
            <a:r>
              <a:rPr lang="en-US" dirty="0" err="1" smtClean="0"/>
              <a:t>yy</a:t>
            </a:r>
            <a:r>
              <a:rPr lang="en-US" dirty="0" smtClean="0"/>
              <a:t> collider (to be studied).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6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600</Words>
  <Application>Microsoft Macintosh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DIS with the LHC</vt:lpstr>
      <vt:lpstr>PowerPoint Presentation</vt:lpstr>
      <vt:lpstr>Close Link of ep (and eA) to the LHC</vt:lpstr>
      <vt:lpstr>PowerPoint Presentation</vt:lpstr>
      <vt:lpstr>PowerPoint Presentation</vt:lpstr>
      <vt:lpstr>PowerPoint Presentation</vt:lpstr>
      <vt:lpstr>PowerPoint Presentation</vt:lpstr>
      <vt:lpstr>Remark</vt:lpstr>
      <vt:lpstr>backup</vt:lpstr>
      <vt:lpstr>Summary of LHeC Physics [arXiv:1211:4831+5102] </vt:lpstr>
      <vt:lpstr>PowerPoint Presentation</vt:lpstr>
      <vt:lpstr>PowerPoint Presentation</vt:lpstr>
      <vt:lpstr>PowerPoint Presentation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klein</dc:creator>
  <cp:lastModifiedBy>max klein</cp:lastModifiedBy>
  <cp:revision>25</cp:revision>
  <cp:lastPrinted>2013-02-20T14:21:34Z</cp:lastPrinted>
  <dcterms:created xsi:type="dcterms:W3CDTF">2013-02-18T19:00:55Z</dcterms:created>
  <dcterms:modified xsi:type="dcterms:W3CDTF">2013-02-20T14:28:23Z</dcterms:modified>
</cp:coreProperties>
</file>