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91" r:id="rId2"/>
    <p:sldId id="257" r:id="rId3"/>
    <p:sldId id="302" r:id="rId4"/>
    <p:sldId id="269" r:id="rId5"/>
    <p:sldId id="278" r:id="rId6"/>
    <p:sldId id="301" r:id="rId7"/>
    <p:sldId id="260" r:id="rId8"/>
    <p:sldId id="303" r:id="rId9"/>
    <p:sldId id="258" r:id="rId10"/>
    <p:sldId id="300" r:id="rId11"/>
    <p:sldId id="259" r:id="rId12"/>
    <p:sldId id="273" r:id="rId13"/>
    <p:sldId id="295" r:id="rId14"/>
    <p:sldId id="268" r:id="rId15"/>
    <p:sldId id="277" r:id="rId16"/>
    <p:sldId id="296" r:id="rId17"/>
    <p:sldId id="292" r:id="rId18"/>
    <p:sldId id="263" r:id="rId19"/>
    <p:sldId id="304" r:id="rId20"/>
    <p:sldId id="293" r:id="rId21"/>
    <p:sldId id="298" r:id="rId22"/>
    <p:sldId id="289" r:id="rId23"/>
    <p:sldId id="294" r:id="rId24"/>
    <p:sldId id="272" r:id="rId25"/>
    <p:sldId id="276" r:id="rId26"/>
    <p:sldId id="287" r:id="rId27"/>
    <p:sldId id="262" r:id="rId28"/>
    <p:sldId id="288" r:id="rId29"/>
    <p:sldId id="299" r:id="rId30"/>
    <p:sldId id="270" r:id="rId31"/>
    <p:sldId id="271" r:id="rId32"/>
    <p:sldId id="290" r:id="rId33"/>
    <p:sldId id="280" r:id="rId34"/>
    <p:sldId id="282" r:id="rId35"/>
    <p:sldId id="283" r:id="rId36"/>
    <p:sldId id="284" r:id="rId37"/>
    <p:sldId id="285" r:id="rId38"/>
    <p:sldId id="297" r:id="rId39"/>
    <p:sldId id="265" r:id="rId40"/>
    <p:sldId id="27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4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28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B7964-21F9-3C41-B2F9-9739F103020F}" type="datetimeFigureOut">
              <a:rPr lang="en-US" smtClean="0"/>
              <a:t>1/19/14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66A98-EB44-C24F-BF3E-AB344DF5B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1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23E5F-2FF8-43C6-BDB5-E4BA530DFBC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4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92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2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40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1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52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48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03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5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0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3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D8CE2-F34F-D743-9562-AAD19E31D172}" type="datetimeFigureOut">
              <a:rPr lang="en-US" smtClean="0"/>
              <a:t>1/19/14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EB0DA-93BD-7E4D-8BEC-892497016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79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4" Type="http://schemas.openxmlformats.org/officeDocument/2006/relationships/image" Target="../media/image43.gif"/><Relationship Id="rId5" Type="http://schemas.openxmlformats.org/officeDocument/2006/relationships/image" Target="../media/image44.jpeg"/><Relationship Id="rId6" Type="http://schemas.openxmlformats.org/officeDocument/2006/relationships/image" Target="../media/image45.gif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10104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P10104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44" y="0"/>
            <a:ext cx="4018555" cy="3013916"/>
          </a:xfrm>
          <a:prstGeom prst="rect">
            <a:avLst/>
          </a:prstGeom>
        </p:spPr>
      </p:pic>
      <p:pic>
        <p:nvPicPr>
          <p:cNvPr id="5" name="Picture 4" descr="IMG_40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018555" cy="3013916"/>
          </a:xfrm>
          <a:prstGeom prst="rect">
            <a:avLst/>
          </a:prstGeom>
        </p:spPr>
      </p:pic>
      <p:pic>
        <p:nvPicPr>
          <p:cNvPr id="6" name="Picture 5" descr="IMG_403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444" y="3844084"/>
            <a:ext cx="4018555" cy="3013916"/>
          </a:xfrm>
          <a:prstGeom prst="rect">
            <a:avLst/>
          </a:prstGeom>
        </p:spPr>
      </p:pic>
      <p:pic>
        <p:nvPicPr>
          <p:cNvPr id="7" name="Picture 6" descr="P101043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4084"/>
            <a:ext cx="4018553" cy="30139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18650" y="2997782"/>
            <a:ext cx="7096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From Chavannes June 2012 to Chavannes January 2014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8553" y="3608193"/>
            <a:ext cx="1120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Max Klein</a:t>
            </a:r>
          </a:p>
          <a:p>
            <a:endParaRPr lang="en-US" dirty="0">
              <a:solidFill>
                <a:srgbClr val="D9D9D9"/>
              </a:solidFill>
            </a:endParaRPr>
          </a:p>
          <a:p>
            <a:r>
              <a:rPr lang="en-US" dirty="0" smtClean="0">
                <a:solidFill>
                  <a:srgbClr val="D9D9D9"/>
                </a:solidFill>
              </a:rPr>
              <a:t>20.1.2014</a:t>
            </a:r>
            <a:endParaRPr lang="en-US" dirty="0">
              <a:solidFill>
                <a:srgbClr val="D9D9D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9967" y="6024316"/>
            <a:ext cx="849635" cy="5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33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2" y="408468"/>
            <a:ext cx="7818264" cy="561155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0385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9952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ER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n-US" sz="3600" dirty="0" smtClean="0"/>
              <a:t> </a:t>
            </a:r>
            <a:r>
              <a:rPr lang="en-US" sz="3600" b="1" dirty="0" smtClean="0">
                <a:solidFill>
                  <a:srgbClr val="953735"/>
                </a:solidFill>
              </a:rPr>
              <a:t>T</a:t>
            </a:r>
            <a:r>
              <a:rPr lang="en-US" sz="3600" dirty="0" smtClean="0"/>
              <a:t>est </a:t>
            </a:r>
            <a:r>
              <a:rPr lang="en-US" sz="3600" b="1" dirty="0" smtClean="0">
                <a:solidFill>
                  <a:srgbClr val="953735"/>
                </a:solidFill>
              </a:rPr>
              <a:t>F</a:t>
            </a:r>
            <a:r>
              <a:rPr lang="en-US" sz="3600" dirty="0" smtClean="0"/>
              <a:t>acility at </a:t>
            </a:r>
            <a:r>
              <a:rPr lang="en-US" sz="3600" b="1" dirty="0" smtClean="0">
                <a:solidFill>
                  <a:srgbClr val="953735"/>
                </a:solidFill>
              </a:rPr>
              <a:t>C</a:t>
            </a:r>
            <a:r>
              <a:rPr lang="en-US" sz="3600" dirty="0" smtClean="0"/>
              <a:t>ERN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5142" y="1543893"/>
            <a:ext cx="4510803" cy="9173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05117" y="2898527"/>
            <a:ext cx="7780496" cy="38779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Applications</a:t>
            </a:r>
          </a:p>
          <a:p>
            <a:pPr algn="ctr"/>
            <a:endParaRPr lang="en-US" sz="2400" dirty="0"/>
          </a:p>
          <a:p>
            <a:pPr algn="ctr"/>
            <a:r>
              <a:rPr lang="en-US" b="1" dirty="0" smtClean="0">
                <a:solidFill>
                  <a:srgbClr val="008000"/>
                </a:solidFill>
              </a:rPr>
              <a:t>Development of </a:t>
            </a:r>
            <a:r>
              <a:rPr lang="en-US" b="1" dirty="0" err="1" smtClean="0">
                <a:solidFill>
                  <a:srgbClr val="008000"/>
                </a:solidFill>
              </a:rPr>
              <a:t>SuperConducting</a:t>
            </a:r>
            <a:r>
              <a:rPr lang="en-US" b="1" dirty="0" smtClean="0">
                <a:solidFill>
                  <a:srgbClr val="008000"/>
                </a:solidFill>
              </a:rPr>
              <a:t> RF </a:t>
            </a:r>
            <a:r>
              <a:rPr lang="en-US" b="1" dirty="0" smtClean="0">
                <a:solidFill>
                  <a:srgbClr val="008000"/>
                </a:solidFill>
              </a:rPr>
              <a:t>technology </a:t>
            </a:r>
            <a:r>
              <a:rPr lang="en-US" b="1" dirty="0" smtClean="0">
                <a:solidFill>
                  <a:srgbClr val="008000"/>
                </a:solidFill>
              </a:rPr>
              <a:t>at </a:t>
            </a:r>
            <a:r>
              <a:rPr lang="en-US" b="1" dirty="0" smtClean="0">
                <a:solidFill>
                  <a:srgbClr val="008000"/>
                </a:solidFill>
              </a:rPr>
              <a:t>CERN (November 13 – ok)</a:t>
            </a:r>
            <a:endParaRPr lang="en-US" b="1" dirty="0" smtClean="0">
              <a:solidFill>
                <a:srgbClr val="008000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Operation and experience </a:t>
            </a:r>
            <a:r>
              <a:rPr lang="en-US" dirty="0" smtClean="0"/>
              <a:t>with S.C energy recovery </a:t>
            </a:r>
            <a:r>
              <a:rPr lang="en-US" dirty="0" err="1" smtClean="0"/>
              <a:t>linac</a:t>
            </a:r>
            <a:r>
              <a:rPr lang="en-US" dirty="0" smtClean="0"/>
              <a:t> </a:t>
            </a:r>
          </a:p>
          <a:p>
            <a:pPr algn="ctr"/>
            <a:endParaRPr lang="en-US" dirty="0"/>
          </a:p>
          <a:p>
            <a:pPr algn="ctr"/>
            <a:r>
              <a:rPr lang="en-US" b="1" dirty="0" smtClean="0"/>
              <a:t>Injector</a:t>
            </a:r>
            <a:r>
              <a:rPr lang="en-US" dirty="0" smtClean="0"/>
              <a:t> to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/>
              <a:t> injector to a future e+/e- machine</a:t>
            </a:r>
          </a:p>
          <a:p>
            <a:pPr algn="ctr"/>
            <a:endParaRPr lang="en-US" dirty="0"/>
          </a:p>
          <a:p>
            <a:pPr algn="ctr"/>
            <a:r>
              <a:rPr lang="en-US" b="1" dirty="0" err="1" smtClean="0"/>
              <a:t>Testbed</a:t>
            </a:r>
            <a:r>
              <a:rPr lang="en-US" dirty="0" smtClean="0"/>
              <a:t> for SC magnets, cables, stacks – in high dose, non-</a:t>
            </a:r>
            <a:r>
              <a:rPr lang="en-US" dirty="0" err="1" smtClean="0"/>
              <a:t>radiative</a:t>
            </a:r>
            <a:r>
              <a:rPr lang="en-US" dirty="0" smtClean="0"/>
              <a:t> environment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Experiments with </a:t>
            </a:r>
            <a:r>
              <a:rPr lang="en-US" b="1" dirty="0" smtClean="0"/>
              <a:t>electron beam</a:t>
            </a:r>
            <a:r>
              <a:rPr lang="en-US" dirty="0" smtClean="0"/>
              <a:t>: PV at Q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sz="1400" dirty="0" smtClean="0"/>
              <a:t>~ </a:t>
            </a:r>
            <a:r>
              <a:rPr lang="en-US" dirty="0" smtClean="0"/>
              <a:t>1 GeV</a:t>
            </a:r>
            <a:r>
              <a:rPr lang="en-US" baseline="30000" dirty="0" smtClean="0"/>
              <a:t>2</a:t>
            </a:r>
            <a:r>
              <a:rPr lang="en-US" dirty="0" smtClean="0"/>
              <a:t>, proton radius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Experiments with </a:t>
            </a:r>
            <a:r>
              <a:rPr lang="en-US" b="1" dirty="0" smtClean="0"/>
              <a:t>photon beam</a:t>
            </a:r>
            <a:r>
              <a:rPr lang="en-US" dirty="0" smtClean="0"/>
              <a:t>: much higher intensity than ELI-NP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9945" y="1045960"/>
            <a:ext cx="765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ERL Workshop at </a:t>
            </a:r>
            <a:r>
              <a:rPr lang="en-US" b="1" dirty="0" err="1" smtClean="0"/>
              <a:t>Daresbury</a:t>
            </a:r>
            <a:r>
              <a:rPr lang="en-US" b="1" dirty="0" smtClean="0"/>
              <a:t>: January 2013. f=801.54 MHz, I=10mA, Q</a:t>
            </a:r>
            <a:r>
              <a:rPr lang="en-US" b="1" baseline="-25000" dirty="0" smtClean="0"/>
              <a:t>0</a:t>
            </a:r>
            <a:r>
              <a:rPr lang="en-US" b="1" dirty="0" smtClean="0"/>
              <a:t> &gt; 2 10</a:t>
            </a:r>
            <a:r>
              <a:rPr lang="en-US" b="1" baseline="30000" dirty="0" smtClean="0"/>
              <a:t>10</a:t>
            </a:r>
            <a:endParaRPr lang="en-US" b="1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800665" y="2461252"/>
            <a:ext cx="5611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Need a design a bit more specific than the poster sketch ..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741" y="144734"/>
            <a:ext cx="142708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January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2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1356"/>
            <a:ext cx="7772400" cy="875497"/>
          </a:xfrm>
        </p:spPr>
        <p:txBody>
          <a:bodyPr>
            <a:normAutofit/>
          </a:bodyPr>
          <a:lstStyle/>
          <a:p>
            <a:r>
              <a:rPr lang="en-US" sz="3200" dirty="0"/>
              <a:t> </a:t>
            </a:r>
            <a:r>
              <a:rPr lang="en-US" sz="3200" dirty="0" smtClean="0"/>
              <a:t>  LPCC mini workshop on </a:t>
            </a:r>
            <a:r>
              <a:rPr lang="en-US" sz="3200" dirty="0" err="1" smtClean="0"/>
              <a:t>LHeC</a:t>
            </a:r>
            <a:r>
              <a:rPr lang="en-US" sz="3200" dirty="0" smtClean="0"/>
              <a:t> </a:t>
            </a:r>
            <a:r>
              <a:rPr lang="en-US" sz="1600" dirty="0" smtClean="0"/>
              <a:t>17/18.4.2013 at CERN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833068" y="2105163"/>
            <a:ext cx="2160092" cy="267765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   </a:t>
            </a:r>
            <a:r>
              <a:rPr lang="en-US" sz="1400" b="1" dirty="0" err="1" smtClean="0"/>
              <a:t>LHeC</a:t>
            </a:r>
            <a:r>
              <a:rPr lang="en-US" sz="1400" b="1" dirty="0" smtClean="0"/>
              <a:t> </a:t>
            </a:r>
            <a:r>
              <a:rPr lang="en-US" sz="1400" b="1" dirty="0"/>
              <a:t> </a:t>
            </a:r>
            <a:r>
              <a:rPr lang="en-US" sz="1400" b="1" dirty="0" smtClean="0"/>
              <a:t> at LPCC</a:t>
            </a:r>
          </a:p>
          <a:p>
            <a:endParaRPr lang="en-US" sz="1400" b="1" dirty="0" smtClean="0"/>
          </a:p>
          <a:p>
            <a:r>
              <a:rPr lang="en-US" sz="1400" dirty="0" smtClean="0"/>
              <a:t>PDFs –                 </a:t>
            </a:r>
            <a:r>
              <a:rPr lang="en-US" sz="1400" dirty="0" err="1" smtClean="0"/>
              <a:t>V.Radescu</a:t>
            </a:r>
            <a:endParaRPr lang="en-US" sz="1400" dirty="0" smtClean="0"/>
          </a:p>
          <a:p>
            <a:r>
              <a:rPr lang="en-US" sz="1400" dirty="0" smtClean="0"/>
              <a:t>Heavy PDFs –    </a:t>
            </a:r>
            <a:r>
              <a:rPr lang="en-US" sz="1400" dirty="0" err="1" smtClean="0"/>
              <a:t>R.Placakyte</a:t>
            </a:r>
            <a:endParaRPr lang="en-US" sz="1400" dirty="0" smtClean="0"/>
          </a:p>
          <a:p>
            <a:r>
              <a:rPr lang="en-US" sz="1400" dirty="0" smtClean="0"/>
              <a:t>Accelerator –     </a:t>
            </a:r>
            <a:r>
              <a:rPr lang="en-US" sz="1400" dirty="0" err="1" smtClean="0"/>
              <a:t>O.Brüning</a:t>
            </a:r>
            <a:endParaRPr lang="en-US" sz="1400" dirty="0" smtClean="0"/>
          </a:p>
          <a:p>
            <a:r>
              <a:rPr lang="en-US" sz="1400" dirty="0" smtClean="0"/>
              <a:t>Higgs –               B. </a:t>
            </a:r>
            <a:r>
              <a:rPr lang="en-US" sz="1400" dirty="0" err="1" smtClean="0"/>
              <a:t>Mellado</a:t>
            </a:r>
            <a:endParaRPr lang="en-US" sz="1400" dirty="0" smtClean="0"/>
          </a:p>
          <a:p>
            <a:r>
              <a:rPr lang="en-US" sz="1400" dirty="0" smtClean="0"/>
              <a:t>BSM LH(e)C – </a:t>
            </a:r>
            <a:r>
              <a:rPr lang="en-US" sz="1400" dirty="0" err="1" smtClean="0"/>
              <a:t>M.D’Onofrio</a:t>
            </a:r>
            <a:endParaRPr lang="en-US" sz="1400" dirty="0" smtClean="0"/>
          </a:p>
          <a:p>
            <a:r>
              <a:rPr lang="en-US" sz="1400" dirty="0" smtClean="0"/>
              <a:t>QCD at low x –      </a:t>
            </a:r>
            <a:r>
              <a:rPr lang="en-US" sz="1400" dirty="0" err="1" smtClean="0"/>
              <a:t>A.Stasto</a:t>
            </a:r>
            <a:endParaRPr lang="en-US" sz="1400" dirty="0" smtClean="0"/>
          </a:p>
          <a:p>
            <a:r>
              <a:rPr lang="en-US" sz="1400" dirty="0" err="1" smtClean="0"/>
              <a:t>eA</a:t>
            </a:r>
            <a:r>
              <a:rPr lang="en-US" sz="1400" dirty="0" smtClean="0"/>
              <a:t> Physics –      </a:t>
            </a:r>
            <a:r>
              <a:rPr lang="en-US" sz="1400" dirty="0" err="1" smtClean="0"/>
              <a:t>N.Armesto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b="1" dirty="0" smtClean="0"/>
              <a:t>http://</a:t>
            </a:r>
            <a:r>
              <a:rPr lang="en-US" sz="1400" b="1" dirty="0" err="1" smtClean="0"/>
              <a:t>cern.ch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lhec</a:t>
            </a:r>
            <a:r>
              <a:rPr lang="en-US" sz="1400" b="1" dirty="0" smtClean="0"/>
              <a:t> </a:t>
            </a:r>
          </a:p>
          <a:p>
            <a:endParaRPr lang="en-US" sz="1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1429"/>
            <a:ext cx="4419600" cy="423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7652068" y="4301522"/>
            <a:ext cx="1612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CDR 6/12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055716" y="3519128"/>
            <a:ext cx="529129" cy="0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0969" y="5893386"/>
            <a:ext cx="83100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1" dirty="0">
                <a:solidFill>
                  <a:srgbClr val="0070C0"/>
                </a:solidFill>
              </a:rPr>
              <a:t>“ The LHC is the primary machine to search for physics beyond the SM at the </a:t>
            </a:r>
            <a:r>
              <a:rPr lang="en-US" sz="1600" i="1" dirty="0" err="1">
                <a:solidFill>
                  <a:srgbClr val="0070C0"/>
                </a:solidFill>
              </a:rPr>
              <a:t>TeV</a:t>
            </a:r>
            <a:r>
              <a:rPr lang="en-US" sz="1600" i="1" dirty="0">
                <a:solidFill>
                  <a:srgbClr val="0070C0"/>
                </a:solidFill>
              </a:rPr>
              <a:t> scale. </a:t>
            </a:r>
            <a:endParaRPr lang="en-US" sz="1600" i="1" dirty="0" smtClean="0">
              <a:solidFill>
                <a:srgbClr val="0070C0"/>
              </a:solidFill>
            </a:endParaRPr>
          </a:p>
          <a:p>
            <a:pPr>
              <a:buNone/>
            </a:pPr>
            <a:r>
              <a:rPr lang="en-US" sz="1600" i="1" dirty="0" smtClean="0">
                <a:solidFill>
                  <a:srgbClr val="0070C0"/>
                </a:solidFill>
              </a:rPr>
              <a:t>The </a:t>
            </a:r>
            <a:r>
              <a:rPr lang="en-US" sz="1600" i="1" dirty="0">
                <a:solidFill>
                  <a:srgbClr val="0070C0"/>
                </a:solidFill>
              </a:rPr>
              <a:t>role of the </a:t>
            </a:r>
            <a:r>
              <a:rPr lang="en-US" sz="1600" i="1" dirty="0" err="1">
                <a:solidFill>
                  <a:srgbClr val="0070C0"/>
                </a:solidFill>
              </a:rPr>
              <a:t>LHeC</a:t>
            </a:r>
            <a:r>
              <a:rPr lang="en-US" sz="1600" i="1" dirty="0">
                <a:solidFill>
                  <a:srgbClr val="0070C0"/>
                </a:solidFill>
              </a:rPr>
              <a:t> is to complement and possibly resolve the observation of new phenomena…” </a:t>
            </a:r>
          </a:p>
          <a:p>
            <a:pPr algn="ctr">
              <a:buNone/>
            </a:pPr>
            <a:r>
              <a:rPr lang="en-US" sz="1600" dirty="0">
                <a:solidFill>
                  <a:srgbClr val="0070C0"/>
                </a:solidFill>
              </a:rPr>
              <a:t>                                                                 </a:t>
            </a:r>
            <a:r>
              <a:rPr lang="en-US" sz="1600" i="1" dirty="0" err="1">
                <a:solidFill>
                  <a:srgbClr val="0070C0"/>
                </a:solidFill>
              </a:rPr>
              <a:t>LHeC</a:t>
            </a:r>
            <a:r>
              <a:rPr lang="en-US" sz="1600" i="1" dirty="0">
                <a:solidFill>
                  <a:srgbClr val="0070C0"/>
                </a:solidFill>
              </a:rPr>
              <a:t> CDR    </a:t>
            </a:r>
            <a:r>
              <a:rPr lang="en-US" sz="1600" i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1292926"/>
            <a:ext cx="2584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Review of CDR</a:t>
            </a:r>
          </a:p>
          <a:p>
            <a:r>
              <a:rPr lang="en-US" sz="1400" dirty="0" smtClean="0"/>
              <a:t>Updates and discussion with LHC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6557" y="5110509"/>
            <a:ext cx="3866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BSM with </a:t>
            </a:r>
            <a:r>
              <a:rPr lang="en-US" dirty="0" err="1" smtClean="0"/>
              <a:t>LHeC</a:t>
            </a:r>
            <a:r>
              <a:rPr lang="en-US" dirty="0" smtClean="0"/>
              <a:t>:</a:t>
            </a:r>
          </a:p>
          <a:p>
            <a:r>
              <a:rPr lang="en-US" dirty="0" smtClean="0"/>
              <a:t>RPV SUSY,LQs,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quark</a:t>
            </a:r>
            <a:r>
              <a:rPr lang="en-US" dirty="0" smtClean="0"/>
              <a:t>, excited leptons, CI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9741" y="144734"/>
            <a:ext cx="11460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April 2013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793664" y="4244952"/>
            <a:ext cx="3260607" cy="11442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583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Possible QCD Developments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272059" y="1204093"/>
            <a:ext cx="2826415" cy="4247317"/>
          </a:xfrm>
          <a:prstGeom prst="rect">
            <a:avLst/>
          </a:prstGeom>
          <a:solidFill>
            <a:schemeClr val="tx1">
              <a:lumMod val="65000"/>
              <a:alpha val="1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AdS</a:t>
            </a:r>
            <a:r>
              <a:rPr lang="en-US" dirty="0" smtClean="0"/>
              <a:t>/CFT</a:t>
            </a:r>
          </a:p>
          <a:p>
            <a:endParaRPr lang="en-US" dirty="0"/>
          </a:p>
          <a:p>
            <a:r>
              <a:rPr lang="en-US" dirty="0" err="1" smtClean="0"/>
              <a:t>Instantons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Odderons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Non </a:t>
            </a:r>
            <a:r>
              <a:rPr lang="en-US" dirty="0" err="1" smtClean="0"/>
              <a:t>pQCD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QGP</a:t>
            </a:r>
          </a:p>
          <a:p>
            <a:endParaRPr lang="en-US" dirty="0"/>
          </a:p>
          <a:p>
            <a:r>
              <a:rPr lang="en-US" dirty="0" err="1" smtClean="0"/>
              <a:t>N</a:t>
            </a:r>
            <a:r>
              <a:rPr lang="en-US" baseline="30000" dirty="0" err="1" smtClean="0"/>
              <a:t>k</a:t>
            </a:r>
            <a:r>
              <a:rPr lang="en-US" dirty="0" err="1" smtClean="0"/>
              <a:t>LO</a:t>
            </a:r>
            <a:endParaRPr lang="en-US" dirty="0" smtClean="0"/>
          </a:p>
          <a:p>
            <a:endParaRPr lang="en-US" dirty="0"/>
          </a:p>
          <a:p>
            <a:r>
              <a:rPr lang="en-US" dirty="0" err="1"/>
              <a:t>R</a:t>
            </a:r>
            <a:r>
              <a:rPr lang="en-US" dirty="0" err="1" smtClean="0"/>
              <a:t>esummation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Non-conventional PDFs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6935" y="5638530"/>
            <a:ext cx="7417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QCD is the richest part of the Standard Model Gauge Field Theory and</a:t>
            </a:r>
          </a:p>
          <a:p>
            <a:r>
              <a:rPr lang="en-US" dirty="0" smtClean="0"/>
              <a:t>will (have to) be developed much further, on its own and as background 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45947" y="1329142"/>
            <a:ext cx="3444948" cy="3416320"/>
          </a:xfrm>
          <a:prstGeom prst="rect">
            <a:avLst/>
          </a:prstGeom>
          <a:solidFill>
            <a:srgbClr val="E3958E">
              <a:alpha val="3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Breaking of </a:t>
            </a:r>
            <a:r>
              <a:rPr lang="en-US" dirty="0" err="1" smtClean="0"/>
              <a:t>Factorisation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Free Quarks</a:t>
            </a:r>
          </a:p>
          <a:p>
            <a:endParaRPr lang="en-US" dirty="0"/>
          </a:p>
          <a:p>
            <a:r>
              <a:rPr lang="en-US" dirty="0" smtClean="0"/>
              <a:t>Unconfined Color</a:t>
            </a:r>
          </a:p>
          <a:p>
            <a:endParaRPr lang="en-US" dirty="0"/>
          </a:p>
          <a:p>
            <a:r>
              <a:rPr lang="en-US" dirty="0" smtClean="0"/>
              <a:t>New kind of </a:t>
            </a:r>
            <a:r>
              <a:rPr lang="en-US" dirty="0" err="1" smtClean="0"/>
              <a:t>coloured</a:t>
            </a:r>
            <a:r>
              <a:rPr lang="en-US" dirty="0" smtClean="0"/>
              <a:t> matter</a:t>
            </a:r>
          </a:p>
          <a:p>
            <a:endParaRPr lang="en-US" dirty="0"/>
          </a:p>
          <a:p>
            <a:r>
              <a:rPr lang="en-US" dirty="0" smtClean="0"/>
              <a:t>Quark substructure</a:t>
            </a:r>
          </a:p>
          <a:p>
            <a:endParaRPr lang="en-US" dirty="0"/>
          </a:p>
          <a:p>
            <a:r>
              <a:rPr lang="en-US" dirty="0" smtClean="0"/>
              <a:t>New symmetry embedding QCD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45947" y="4779732"/>
            <a:ext cx="341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958E"/>
                </a:solidFill>
              </a:rPr>
              <a:t>QCD may break .. (</a:t>
            </a:r>
            <a:r>
              <a:rPr lang="en-US" dirty="0" err="1" smtClean="0">
                <a:solidFill>
                  <a:srgbClr val="E3958E"/>
                </a:solidFill>
              </a:rPr>
              <a:t>Quigg</a:t>
            </a:r>
            <a:r>
              <a:rPr lang="en-US" dirty="0" smtClean="0">
                <a:solidFill>
                  <a:srgbClr val="E3958E"/>
                </a:solidFill>
              </a:rPr>
              <a:t> DIS13)</a:t>
            </a:r>
            <a:endParaRPr lang="en-US" dirty="0">
              <a:solidFill>
                <a:srgbClr val="E3958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741" y="144734"/>
            <a:ext cx="114609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April</a:t>
            </a:r>
            <a:r>
              <a:rPr lang="en-US" dirty="0" smtClean="0"/>
              <a:t> 2013</a:t>
            </a:r>
          </a:p>
          <a:p>
            <a:r>
              <a:rPr lang="en-US" dirty="0" smtClean="0"/>
              <a:t>DIS at </a:t>
            </a:r>
          </a:p>
          <a:p>
            <a:r>
              <a:rPr lang="en-US" dirty="0" smtClean="0"/>
              <a:t>Marseille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39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x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0" y="1129468"/>
            <a:ext cx="5886958" cy="5323665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</p:pic>
      <p:sp>
        <p:nvSpPr>
          <p:cNvPr id="8" name="TextBox 7"/>
          <p:cNvSpPr txBox="1"/>
          <p:nvPr/>
        </p:nvSpPr>
        <p:spPr>
          <a:xfrm>
            <a:off x="6965768" y="424960"/>
            <a:ext cx="1721032" cy="590931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LHeC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endParaRPr lang="en-US" dirty="0" smtClean="0"/>
          </a:p>
          <a:p>
            <a:r>
              <a:rPr lang="en-US" dirty="0" err="1" smtClean="0"/>
              <a:t>Exp</a:t>
            </a:r>
            <a:r>
              <a:rPr lang="en-US" dirty="0" smtClean="0"/>
              <a:t> uncertainty</a:t>
            </a:r>
          </a:p>
          <a:p>
            <a:r>
              <a:rPr lang="en-US" dirty="0" smtClean="0"/>
              <a:t>of predicted H</a:t>
            </a:r>
          </a:p>
          <a:p>
            <a:r>
              <a:rPr lang="en-US" dirty="0"/>
              <a:t>c</a:t>
            </a:r>
            <a:r>
              <a:rPr lang="en-US" dirty="0" smtClean="0"/>
              <a:t>ross section is</a:t>
            </a:r>
          </a:p>
          <a:p>
            <a:r>
              <a:rPr lang="en-US" dirty="0" smtClean="0"/>
              <a:t>0.25% (</a:t>
            </a:r>
            <a:r>
              <a:rPr lang="en-US" dirty="0" err="1" smtClean="0"/>
              <a:t>sys+sta</a:t>
            </a:r>
            <a:r>
              <a:rPr lang="en-US" dirty="0" smtClean="0"/>
              <a:t>),</a:t>
            </a:r>
          </a:p>
          <a:p>
            <a:r>
              <a:rPr lang="en-US" dirty="0" smtClean="0"/>
              <a:t>using </a:t>
            </a:r>
            <a:r>
              <a:rPr lang="en-US" dirty="0" err="1" smtClean="0"/>
              <a:t>LHeC</a:t>
            </a:r>
            <a:r>
              <a:rPr lang="en-US" dirty="0" smtClean="0"/>
              <a:t> only.</a:t>
            </a:r>
          </a:p>
          <a:p>
            <a:endParaRPr lang="en-US" dirty="0" smtClean="0"/>
          </a:p>
          <a:p>
            <a:r>
              <a:rPr lang="en-US" dirty="0" smtClean="0"/>
              <a:t>Leads to H mass</a:t>
            </a:r>
          </a:p>
          <a:p>
            <a:r>
              <a:rPr lang="en-US" dirty="0"/>
              <a:t>s</a:t>
            </a:r>
            <a:r>
              <a:rPr lang="en-US" dirty="0" smtClean="0"/>
              <a:t>ensitivity.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Strong coupling</a:t>
            </a:r>
          </a:p>
          <a:p>
            <a:r>
              <a:rPr lang="en-US" dirty="0"/>
              <a:t>u</a:t>
            </a:r>
            <a:r>
              <a:rPr lang="en-US" dirty="0" smtClean="0"/>
              <a:t>nderlying </a:t>
            </a:r>
          </a:p>
          <a:p>
            <a:r>
              <a:rPr lang="en-US" dirty="0"/>
              <a:t>p</a:t>
            </a:r>
            <a:r>
              <a:rPr lang="en-US" dirty="0" smtClean="0"/>
              <a:t>arameter</a:t>
            </a:r>
          </a:p>
          <a:p>
            <a:r>
              <a:rPr lang="en-US" dirty="0" smtClean="0"/>
              <a:t>(0.005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10%).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0.0002 !</a:t>
            </a:r>
          </a:p>
          <a:p>
            <a:endParaRPr lang="en-US" dirty="0"/>
          </a:p>
          <a:p>
            <a:r>
              <a:rPr lang="en-US" dirty="0" smtClean="0"/>
              <a:t>Needs N</a:t>
            </a:r>
            <a:r>
              <a:rPr lang="en-US" baseline="30000" dirty="0" smtClean="0"/>
              <a:t>3</a:t>
            </a:r>
            <a:r>
              <a:rPr lang="en-US" dirty="0" smtClean="0"/>
              <a:t>LO</a:t>
            </a:r>
          </a:p>
          <a:p>
            <a:endParaRPr lang="en-US" dirty="0"/>
          </a:p>
          <a:p>
            <a:r>
              <a:rPr lang="en-US" dirty="0" smtClean="0"/>
              <a:t>HQ treatment</a:t>
            </a:r>
          </a:p>
          <a:p>
            <a:r>
              <a:rPr lang="en-US" dirty="0"/>
              <a:t>i</a:t>
            </a:r>
            <a:r>
              <a:rPr lang="en-US" dirty="0" smtClean="0"/>
              <a:t>mportant 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90269" y="218403"/>
            <a:ext cx="51696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Precision for Higgs at the LHC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3220" y="6485559"/>
            <a:ext cx="3432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/>
              <a:t>O.Brüning</a:t>
            </a:r>
            <a:r>
              <a:rPr lang="en-US" sz="1200" dirty="0" smtClean="0"/>
              <a:t> and </a:t>
            </a:r>
            <a:r>
              <a:rPr lang="en-US" sz="1200" dirty="0" err="1" smtClean="0"/>
              <a:t>M.Klein</a:t>
            </a:r>
            <a:r>
              <a:rPr lang="en-US" sz="1200" dirty="0" smtClean="0"/>
              <a:t> arXiv:1305.2090, MPLA 2013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59741" y="144734"/>
            <a:ext cx="111723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5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71210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A tunnel under Lac Leman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3" name="Picture 2" descr="IPAC_map2.pdf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t="2035" r="2722" b="3594"/>
          <a:stretch/>
        </p:blipFill>
        <p:spPr bwMode="auto">
          <a:xfrm>
            <a:off x="583477" y="984004"/>
            <a:ext cx="5045360" cy="4943555"/>
          </a:xfrm>
          <a:prstGeom prst="roundRect">
            <a:avLst>
              <a:gd name="adj" fmla="val 3710"/>
            </a:avLst>
          </a:prstGeom>
          <a:ln>
            <a:noFill/>
          </a:ln>
          <a:effectLst>
            <a:softEdge rad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1855" y="1270053"/>
            <a:ext cx="28679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B44F7E"/>
                </a:solidFill>
              </a:rPr>
              <a:t>T</a:t>
            </a:r>
            <a:r>
              <a:rPr lang="en-US" sz="1600" dirty="0" smtClean="0">
                <a:solidFill>
                  <a:srgbClr val="B44F7E"/>
                </a:solidFill>
              </a:rPr>
              <a:t>he ERL may be </a:t>
            </a:r>
            <a:r>
              <a:rPr lang="en-US" sz="1600" dirty="0" smtClean="0">
                <a:solidFill>
                  <a:srgbClr val="B44F7E"/>
                </a:solidFill>
              </a:rPr>
              <a:t>connected</a:t>
            </a:r>
            <a:endParaRPr lang="en-US" sz="1600" dirty="0" smtClean="0">
              <a:solidFill>
                <a:srgbClr val="B44F7E"/>
              </a:solidFill>
            </a:endParaRPr>
          </a:p>
          <a:p>
            <a:r>
              <a:rPr lang="en-US" sz="1600" dirty="0">
                <a:solidFill>
                  <a:srgbClr val="B44F7E"/>
                </a:solidFill>
              </a:rPr>
              <a:t>t</a:t>
            </a:r>
            <a:r>
              <a:rPr lang="en-US" sz="1600" dirty="0" smtClean="0">
                <a:solidFill>
                  <a:srgbClr val="B44F7E"/>
                </a:solidFill>
              </a:rPr>
              <a:t>o the new tunnel </a:t>
            </a:r>
            <a:r>
              <a:rPr lang="en-US" sz="1600" dirty="0" smtClean="0">
                <a:solidFill>
                  <a:srgbClr val="B44F7E"/>
                </a:solidFill>
              </a:rPr>
              <a:t>for an</a:t>
            </a:r>
            <a:endParaRPr lang="en-US" sz="1600" dirty="0" smtClean="0">
              <a:solidFill>
                <a:srgbClr val="B44F7E"/>
              </a:solidFill>
            </a:endParaRPr>
          </a:p>
          <a:p>
            <a:r>
              <a:rPr lang="en-US" sz="1600" dirty="0" smtClean="0">
                <a:solidFill>
                  <a:srgbClr val="B44F7E"/>
                </a:solidFill>
              </a:rPr>
              <a:t>“</a:t>
            </a:r>
            <a:r>
              <a:rPr lang="en-US" sz="1600" dirty="0" err="1" smtClean="0">
                <a:solidFill>
                  <a:srgbClr val="B44F7E"/>
                </a:solidFill>
              </a:rPr>
              <a:t>FHeC</a:t>
            </a:r>
            <a:r>
              <a:rPr lang="en-US" sz="1600" dirty="0" smtClean="0">
                <a:solidFill>
                  <a:srgbClr val="B44F7E"/>
                </a:solidFill>
              </a:rPr>
              <a:t>” if that is included </a:t>
            </a:r>
            <a:r>
              <a:rPr lang="en-US" sz="1600" dirty="0" smtClean="0">
                <a:solidFill>
                  <a:srgbClr val="B44F7E"/>
                </a:solidFill>
              </a:rPr>
              <a:t>in </a:t>
            </a:r>
            <a:r>
              <a:rPr lang="en-US" sz="1600" dirty="0" smtClean="0">
                <a:solidFill>
                  <a:srgbClr val="B44F7E"/>
                </a:solidFill>
              </a:rPr>
              <a:t>the CE planning. </a:t>
            </a:r>
          </a:p>
          <a:p>
            <a:endParaRPr lang="en-US" sz="1600" dirty="0">
              <a:solidFill>
                <a:srgbClr val="B44F7E"/>
              </a:solidFill>
            </a:endParaRPr>
          </a:p>
          <a:p>
            <a:r>
              <a:rPr lang="en-US" sz="1600" dirty="0" smtClean="0">
                <a:solidFill>
                  <a:srgbClr val="B44F7E"/>
                </a:solidFill>
              </a:rPr>
              <a:t>Important</a:t>
            </a:r>
            <a:r>
              <a:rPr lang="en-US" sz="1600" dirty="0">
                <a:solidFill>
                  <a:srgbClr val="B44F7E"/>
                </a:solidFill>
              </a:rPr>
              <a:t> </a:t>
            </a:r>
            <a:r>
              <a:rPr lang="en-US" sz="1600" dirty="0" smtClean="0">
                <a:solidFill>
                  <a:srgbClr val="B44F7E"/>
                </a:solidFill>
              </a:rPr>
              <a:t>constraint will be injection into the big tunnel.</a:t>
            </a:r>
          </a:p>
          <a:p>
            <a:r>
              <a:rPr lang="en-US" sz="1600" dirty="0" smtClean="0">
                <a:solidFill>
                  <a:srgbClr val="B44F7E"/>
                </a:solidFill>
              </a:rPr>
              <a:t>ERL could be injector for “TLEP”. </a:t>
            </a:r>
            <a:r>
              <a:rPr lang="en-US" sz="1600" dirty="0" smtClean="0">
                <a:solidFill>
                  <a:srgbClr val="B44F7E"/>
                </a:solidFill>
              </a:rPr>
              <a:t> </a:t>
            </a:r>
            <a:endParaRPr lang="en-US" sz="1600" dirty="0"/>
          </a:p>
          <a:p>
            <a:endParaRPr lang="en-US" sz="1600" dirty="0" smtClean="0">
              <a:solidFill>
                <a:srgbClr val="B44F7E"/>
              </a:solidFill>
            </a:endParaRPr>
          </a:p>
          <a:p>
            <a:r>
              <a:rPr lang="en-US" sz="1600" dirty="0">
                <a:solidFill>
                  <a:srgbClr val="B44F7E"/>
                </a:solidFill>
              </a:rPr>
              <a:t>T</a:t>
            </a:r>
            <a:r>
              <a:rPr lang="en-US" sz="1600" dirty="0" smtClean="0">
                <a:solidFill>
                  <a:srgbClr val="B44F7E"/>
                </a:solidFill>
              </a:rPr>
              <a:t>hree phases of FCC project</a:t>
            </a:r>
          </a:p>
          <a:p>
            <a:r>
              <a:rPr lang="en-US" sz="1600" dirty="0">
                <a:solidFill>
                  <a:srgbClr val="B44F7E"/>
                </a:solidFill>
              </a:rPr>
              <a:t> </a:t>
            </a:r>
            <a:r>
              <a:rPr lang="en-US" sz="1600" dirty="0" smtClean="0">
                <a:solidFill>
                  <a:srgbClr val="B44F7E"/>
                </a:solidFill>
              </a:rPr>
              <a:t> exploration    2014</a:t>
            </a:r>
          </a:p>
          <a:p>
            <a:r>
              <a:rPr lang="en-US" sz="1600" dirty="0" smtClean="0">
                <a:solidFill>
                  <a:srgbClr val="B44F7E"/>
                </a:solidFill>
              </a:rPr>
              <a:t>  baseline          2015/16</a:t>
            </a:r>
          </a:p>
          <a:p>
            <a:r>
              <a:rPr lang="en-US" sz="1600" dirty="0">
                <a:solidFill>
                  <a:srgbClr val="B44F7E"/>
                </a:solidFill>
              </a:rPr>
              <a:t> </a:t>
            </a:r>
            <a:r>
              <a:rPr lang="en-US" sz="1600" dirty="0" smtClean="0">
                <a:solidFill>
                  <a:srgbClr val="B44F7E"/>
                </a:solidFill>
              </a:rPr>
              <a:t> consolidation 2017 – CDR</a:t>
            </a:r>
          </a:p>
          <a:p>
            <a:endParaRPr lang="en-US" sz="1600" dirty="0">
              <a:solidFill>
                <a:srgbClr val="B44F7E"/>
              </a:solidFill>
            </a:endParaRPr>
          </a:p>
          <a:p>
            <a:r>
              <a:rPr lang="en-US" sz="1600" dirty="0" smtClean="0">
                <a:solidFill>
                  <a:srgbClr val="B44F7E"/>
                </a:solidFill>
              </a:rPr>
              <a:t>The (very) long term FCC future </a:t>
            </a:r>
          </a:p>
          <a:p>
            <a:r>
              <a:rPr lang="en-US" sz="1600" dirty="0">
                <a:solidFill>
                  <a:srgbClr val="B44F7E"/>
                </a:solidFill>
              </a:rPr>
              <a:t>o</a:t>
            </a:r>
            <a:r>
              <a:rPr lang="en-US" sz="1600" dirty="0" smtClean="0">
                <a:solidFill>
                  <a:srgbClr val="B44F7E"/>
                </a:solidFill>
              </a:rPr>
              <a:t>pens a further dimension also</a:t>
            </a:r>
          </a:p>
          <a:p>
            <a:r>
              <a:rPr lang="en-US" sz="1600" dirty="0">
                <a:solidFill>
                  <a:srgbClr val="B44F7E"/>
                </a:solidFill>
              </a:rPr>
              <a:t>f</a:t>
            </a:r>
            <a:r>
              <a:rPr lang="en-US" sz="1600" dirty="0" smtClean="0">
                <a:solidFill>
                  <a:srgbClr val="B44F7E"/>
                </a:solidFill>
              </a:rPr>
              <a:t>or the </a:t>
            </a:r>
            <a:r>
              <a:rPr lang="en-US" sz="1600" dirty="0" err="1" smtClean="0">
                <a:solidFill>
                  <a:srgbClr val="B44F7E"/>
                </a:solidFill>
              </a:rPr>
              <a:t>LHeC</a:t>
            </a:r>
            <a:r>
              <a:rPr lang="en-US" sz="1600" dirty="0" smtClean="0">
                <a:solidFill>
                  <a:srgbClr val="B44F7E"/>
                </a:solidFill>
              </a:rPr>
              <a:t> development.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477" y="6175929"/>
            <a:ext cx="70051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/>
              <a:t>*) “</a:t>
            </a:r>
            <a:r>
              <a:rPr lang="en-US" sz="1400" dirty="0" smtClean="0"/>
              <a:t>Civil Engineering Feasibility Studies for Future Ring Colliders at CERN”, Contributed by</a:t>
            </a:r>
            <a:endParaRPr lang="en-US" sz="1400" baseline="30000" dirty="0" smtClean="0"/>
          </a:p>
          <a:p>
            <a:r>
              <a:rPr lang="en-US" sz="1400" dirty="0" err="1" smtClean="0"/>
              <a:t>O.Brüning</a:t>
            </a:r>
            <a:r>
              <a:rPr lang="en-US" sz="1400" dirty="0" smtClean="0"/>
              <a:t>, </a:t>
            </a:r>
            <a:r>
              <a:rPr lang="en-US" sz="1400" dirty="0" err="1" smtClean="0"/>
              <a:t>M.Klein</a:t>
            </a:r>
            <a:r>
              <a:rPr lang="en-US" sz="1400" dirty="0" smtClean="0"/>
              <a:t>, </a:t>
            </a:r>
            <a:r>
              <a:rPr lang="en-US" sz="1400" dirty="0" err="1" smtClean="0"/>
              <a:t>S.Myers</a:t>
            </a:r>
            <a:r>
              <a:rPr lang="en-US" sz="1400" dirty="0" smtClean="0"/>
              <a:t>,</a:t>
            </a:r>
            <a:r>
              <a:rPr lang="en-US" sz="1400" b="1" dirty="0" smtClean="0"/>
              <a:t> </a:t>
            </a:r>
            <a:r>
              <a:rPr lang="en-US" sz="1400" b="1" u="sng" dirty="0" err="1" smtClean="0"/>
              <a:t>J.Osborne</a:t>
            </a:r>
            <a:r>
              <a:rPr lang="en-US" sz="1400" dirty="0" smtClean="0"/>
              <a:t>, </a:t>
            </a:r>
            <a:r>
              <a:rPr lang="en-US" sz="1400" dirty="0" err="1" smtClean="0"/>
              <a:t>L.Rossi</a:t>
            </a:r>
            <a:r>
              <a:rPr lang="en-US" sz="1400" dirty="0" smtClean="0"/>
              <a:t>, </a:t>
            </a:r>
            <a:r>
              <a:rPr lang="en-US" sz="1400" u="sng" dirty="0" err="1" smtClean="0"/>
              <a:t>C.Waaijer</a:t>
            </a:r>
            <a:r>
              <a:rPr lang="en-US" sz="1400" dirty="0" smtClean="0"/>
              <a:t>, </a:t>
            </a:r>
            <a:r>
              <a:rPr lang="en-US" sz="1400" dirty="0" err="1" smtClean="0"/>
              <a:t>F.Zimmerman</a:t>
            </a:r>
            <a:r>
              <a:rPr lang="en-US" sz="1400" dirty="0" smtClean="0"/>
              <a:t> to </a:t>
            </a:r>
            <a:r>
              <a:rPr lang="en-US" sz="1400" b="1" dirty="0" smtClean="0"/>
              <a:t>IPAC13 Shanghai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9741" y="144734"/>
            <a:ext cx="111723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809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474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5475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412877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Impact" pitchFamily="34" charset="0"/>
              </a:rPr>
              <a:t>Road beyond Standard </a:t>
            </a:r>
            <a:r>
              <a:rPr lang="en-US" dirty="0">
                <a:solidFill>
                  <a:schemeClr val="tx1"/>
                </a:solidFill>
                <a:latin typeface="Impact" pitchFamily="34" charset="0"/>
              </a:rPr>
              <a:t>Model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85476" name="Rectangle 4"/>
          <p:cNvSpPr>
            <a:spLocks noChangeArrowheads="1"/>
          </p:cNvSpPr>
          <p:nvPr/>
        </p:nvSpPr>
        <p:spPr bwMode="auto">
          <a:xfrm>
            <a:off x="1763759" y="3429099"/>
            <a:ext cx="7151687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At the energy frontier through synergy of</a:t>
            </a: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hadron - hadron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(LHC, (V)HE-LHC?)</a:t>
            </a:r>
            <a:endParaRPr lang="en-US" sz="20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- </a:t>
            </a:r>
            <a:r>
              <a:rPr lang="en-US" sz="2800" b="1" dirty="0" err="1" smtClean="0">
                <a:solidFill>
                  <a:srgbClr val="FFFFFF"/>
                </a:solidFill>
                <a:ea typeface="ＭＳ Ｐゴシック" pitchFamily="-112" charset="-128"/>
              </a:rPr>
              <a:t>hadron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</a:t>
            </a:r>
            <a:r>
              <a:rPr lang="en-US" sz="2000" dirty="0" err="1" smtClean="0">
                <a:solidFill>
                  <a:srgbClr val="FFFFFF"/>
                </a:solidFill>
                <a:ea typeface="ＭＳ Ｐゴシック" pitchFamily="-112" charset="-128"/>
              </a:rPr>
              <a:t>LHeC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 ??)</a:t>
            </a:r>
            <a:endParaRPr lang="en-US" sz="2800" b="1" dirty="0" smtClean="0">
              <a:solidFill>
                <a:srgbClr val="FFFFFF"/>
              </a:solidFill>
              <a:ea typeface="ＭＳ Ｐゴシック" pitchFamily="-112" charset="-128"/>
            </a:endParaRPr>
          </a:p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00"/>
                </a:solidFill>
                <a:ea typeface="ＭＳ Ｐゴシック" pitchFamily="-112" charset="-128"/>
              </a:rPr>
              <a:t>lepton - lepton </a:t>
            </a: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    colliders 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(LC </a:t>
            </a:r>
            <a:r>
              <a:rPr lang="en-US" sz="2000" dirty="0" smtClean="0">
                <a:solidFill>
                  <a:srgbClr val="FFC000"/>
                </a:solidFill>
                <a:ea typeface="ＭＳ Ｐゴシック" pitchFamily="-112" charset="-128"/>
              </a:rPr>
              <a:t>(</a:t>
            </a:r>
            <a:r>
              <a:rPr lang="en-US" sz="2000" b="1" dirty="0" smtClean="0">
                <a:solidFill>
                  <a:srgbClr val="FFC000"/>
                </a:solidFill>
                <a:ea typeface="ＭＳ Ｐゴシック" pitchFamily="-112" charset="-128"/>
              </a:rPr>
              <a:t>ILC</a:t>
            </a:r>
            <a:r>
              <a:rPr lang="en-US" sz="2000" dirty="0" smtClean="0">
                <a:solidFill>
                  <a:srgbClr val="FFC000"/>
                </a:solidFill>
                <a:ea typeface="ＭＳ Ｐゴシック" pitchFamily="-112" charset="-128"/>
              </a:rPr>
              <a:t> or CLIC) </a:t>
            </a:r>
            <a:r>
              <a:rPr lang="en-US" sz="2000" dirty="0" smtClean="0">
                <a:solidFill>
                  <a:srgbClr val="FFFFFF"/>
                </a:solidFill>
                <a:ea typeface="ＭＳ Ｐゴシック" pitchFamily="-112" charset="-128"/>
              </a:rPr>
              <a:t>?)</a:t>
            </a:r>
            <a:endParaRPr lang="en-US" sz="2400" b="1" dirty="0" smtClean="0">
              <a:solidFill>
                <a:srgbClr val="000066"/>
              </a:solidFill>
              <a:latin typeface="Lucida Grande" charset="0"/>
              <a:ea typeface="ＭＳ Ｐゴシック" pitchFamily="-112" charset="-128"/>
            </a:endParaRPr>
          </a:p>
          <a:p>
            <a:pPr marL="609465" indent="-609465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385477" name="Rectangle 5"/>
          <p:cNvSpPr>
            <a:spLocks noChangeArrowheads="1"/>
          </p:cNvSpPr>
          <p:nvPr/>
        </p:nvSpPr>
        <p:spPr bwMode="auto">
          <a:xfrm>
            <a:off x="250875" y="260350"/>
            <a:ext cx="396081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90" tIns="45696" rIns="91390" bIns="45696"/>
          <a:lstStyle/>
          <a:p>
            <a:pPr marL="609465" indent="-609465">
              <a:lnSpc>
                <a:spcPct val="120000"/>
              </a:lnSpc>
              <a:spcBef>
                <a:spcPct val="20000"/>
              </a:spcBef>
            </a:pPr>
            <a:r>
              <a:rPr lang="en-US" sz="2800" b="1" dirty="0" smtClean="0">
                <a:solidFill>
                  <a:srgbClr val="FFFFFF"/>
                </a:solidFill>
                <a:ea typeface="ＭＳ Ｐゴシック" pitchFamily="-112" charset="-128"/>
              </a:rPr>
              <a:t>Next decades</a:t>
            </a:r>
            <a:endParaRPr lang="en-US" sz="2800" dirty="0" smtClean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019" y="2245923"/>
            <a:ext cx="5947712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ea typeface="ＭＳ Ｐゴシック" pitchFamily="-112" charset="-128"/>
              </a:rPr>
              <a:t>LHC results vital to guide the way at the energy frontier</a:t>
            </a:r>
            <a:endParaRPr lang="en-US" sz="2000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68013" y="272513"/>
            <a:ext cx="1435985" cy="923330"/>
          </a:xfrm>
          <a:prstGeom prst="rect">
            <a:avLst/>
          </a:prstGeom>
          <a:solidFill>
            <a:schemeClr val="accent1">
              <a:lumMod val="75000"/>
              <a:alpha val="4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Rolf </a:t>
            </a:r>
            <a:r>
              <a:rPr lang="en-US" dirty="0" err="1" smtClean="0"/>
              <a:t>Heuer</a:t>
            </a:r>
            <a:r>
              <a:rPr lang="en-US" dirty="0" smtClean="0"/>
              <a:t> at </a:t>
            </a:r>
          </a:p>
          <a:p>
            <a:r>
              <a:rPr lang="en-US" dirty="0" smtClean="0"/>
              <a:t>Aix Les </a:t>
            </a:r>
            <a:r>
              <a:rPr lang="en-US" dirty="0" err="1" smtClean="0"/>
              <a:t>Bains</a:t>
            </a:r>
            <a:endParaRPr lang="en-US" dirty="0" smtClean="0"/>
          </a:p>
          <a:p>
            <a:r>
              <a:rPr lang="en-US" dirty="0" smtClean="0"/>
              <a:t> 1. 10. 2013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961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60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4724"/>
            <a:ext cx="7772400" cy="75136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297918" y="5978215"/>
            <a:ext cx="44935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>
                <a:solidFill>
                  <a:srgbClr val="FFFFFF"/>
                </a:solidFill>
              </a:rPr>
              <a:t>无法找到该页</a:t>
            </a:r>
          </a:p>
          <a:p>
            <a:r>
              <a:rPr lang="zh-TW" altLang="en-US" sz="1400" dirty="0">
                <a:solidFill>
                  <a:srgbClr val="FFFFFF"/>
                </a:solidFill>
              </a:rPr>
              <a:t>您正在搜索的页面可能已经删除、更名或暂时不可用</a:t>
            </a:r>
            <a:r>
              <a:rPr lang="zh-TW" altLang="en-US" sz="1400" dirty="0" smtClean="0">
                <a:solidFill>
                  <a:srgbClr val="FFFFFF"/>
                </a:solidFill>
              </a:rPr>
              <a:t>。</a:t>
            </a:r>
            <a:endParaRPr lang="zh-TW" altLang="en-US" sz="1400" dirty="0">
              <a:solidFill>
                <a:srgbClr val="FFFFFF"/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76979" y="830869"/>
            <a:ext cx="2281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IPAC13 Shanghai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9741" y="144734"/>
            <a:ext cx="111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May 2013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4827" y="5632954"/>
            <a:ext cx="2200956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9D9D9"/>
                </a:solidFill>
              </a:rPr>
              <a:t>Various contributions</a:t>
            </a:r>
          </a:p>
          <a:p>
            <a:r>
              <a:rPr lang="en-US" dirty="0">
                <a:solidFill>
                  <a:srgbClr val="D9D9D9"/>
                </a:solidFill>
              </a:rPr>
              <a:t>t</a:t>
            </a:r>
            <a:r>
              <a:rPr lang="en-US" dirty="0" smtClean="0">
                <a:solidFill>
                  <a:srgbClr val="D9D9D9"/>
                </a:solidFill>
              </a:rPr>
              <a:t>o IPAC13 and one </a:t>
            </a:r>
          </a:p>
          <a:p>
            <a:r>
              <a:rPr lang="en-US" dirty="0">
                <a:solidFill>
                  <a:srgbClr val="D9D9D9"/>
                </a:solidFill>
              </a:rPr>
              <a:t>i</a:t>
            </a:r>
            <a:r>
              <a:rPr lang="en-US" dirty="0" smtClean="0">
                <a:solidFill>
                  <a:srgbClr val="D9D9D9"/>
                </a:solidFill>
              </a:rPr>
              <a:t>nvited talk on </a:t>
            </a:r>
            <a:r>
              <a:rPr lang="en-US" dirty="0" err="1" smtClean="0">
                <a:solidFill>
                  <a:srgbClr val="D9D9D9"/>
                </a:solidFill>
              </a:rPr>
              <a:t>LHeC</a:t>
            </a:r>
            <a:endParaRPr lang="en-US" dirty="0">
              <a:solidFill>
                <a:srgbClr val="D9D9D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480" y="364839"/>
            <a:ext cx="3093976" cy="255284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 rot="16200000">
            <a:off x="8056159" y="1541750"/>
            <a:ext cx="17475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CERN-</a:t>
            </a:r>
            <a:r>
              <a:rPr lang="en-US" sz="1200" dirty="0" err="1" smtClean="0">
                <a:solidFill>
                  <a:schemeClr val="bg1"/>
                </a:solidFill>
              </a:rPr>
              <a:t>Jlab</a:t>
            </a:r>
            <a:r>
              <a:rPr lang="en-US" sz="1200" dirty="0" smtClean="0">
                <a:solidFill>
                  <a:schemeClr val="bg1"/>
                </a:solidFill>
              </a:rPr>
              <a:t>, </a:t>
            </a:r>
            <a:r>
              <a:rPr lang="en-US" sz="1200" dirty="0" err="1" smtClean="0">
                <a:solidFill>
                  <a:schemeClr val="bg1"/>
                </a:solidFill>
              </a:rPr>
              <a:t>A.Valloni</a:t>
            </a:r>
            <a:r>
              <a:rPr lang="en-US" sz="1200" dirty="0" smtClean="0">
                <a:solidFill>
                  <a:schemeClr val="bg1"/>
                </a:solidFill>
              </a:rPr>
              <a:t> et al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9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EPS Stockholm (H, Searches, </a:t>
            </a:r>
            <a:r>
              <a:rPr lang="en-US" sz="2800" dirty="0" err="1" smtClean="0"/>
              <a:t>eA</a:t>
            </a:r>
            <a:r>
              <a:rPr lang="en-US" sz="2800" dirty="0" smtClean="0"/>
              <a:t>, </a:t>
            </a:r>
            <a:r>
              <a:rPr lang="en-US" sz="2800" dirty="0" err="1" smtClean="0"/>
              <a:t>Det</a:t>
            </a:r>
            <a:r>
              <a:rPr lang="en-US" sz="2800" dirty="0" smtClean="0"/>
              <a:t>, ACC)</a:t>
            </a:r>
            <a:endParaRPr lang="en-US" sz="2800" dirty="0"/>
          </a:p>
        </p:txBody>
      </p:sp>
      <p:pic>
        <p:nvPicPr>
          <p:cNvPr id="2" name="Picture 1" descr="LHeC_CrossSection_Projec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8" y="1138743"/>
            <a:ext cx="6014893" cy="45111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182" y="4688472"/>
            <a:ext cx="1327116" cy="100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00294"/>
            <a:ext cx="86485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BSM poster at EPS13 </a:t>
            </a:r>
            <a:r>
              <a:rPr lang="en-US" dirty="0" err="1" smtClean="0"/>
              <a:t>M.D’Onofrio</a:t>
            </a:r>
            <a:r>
              <a:rPr lang="en-US" dirty="0" smtClean="0"/>
              <a:t> et al. </a:t>
            </a:r>
            <a:r>
              <a:rPr lang="en-US" sz="1600" dirty="0" smtClean="0"/>
              <a:t>see also arXiv:1211:5102  Relation </a:t>
            </a:r>
            <a:r>
              <a:rPr lang="en-US" sz="1600" dirty="0" err="1" smtClean="0"/>
              <a:t>LHeC</a:t>
            </a:r>
            <a:r>
              <a:rPr lang="en-US" sz="1600" dirty="0" smtClean="0"/>
              <a:t>-LHC</a:t>
            </a:r>
          </a:p>
          <a:p>
            <a:r>
              <a:rPr lang="en-US" sz="1600" dirty="0" smtClean="0"/>
              <a:t>Simulated </a:t>
            </a:r>
            <a:r>
              <a:rPr lang="en-US" sz="1600" dirty="0" smtClean="0">
                <a:solidFill>
                  <a:srgbClr val="FF0000"/>
                </a:solidFill>
              </a:rPr>
              <a:t>PDFs from </a:t>
            </a:r>
            <a:r>
              <a:rPr lang="en-US" sz="1600" dirty="0" err="1" smtClean="0">
                <a:solidFill>
                  <a:srgbClr val="FF0000"/>
                </a:solidFill>
              </a:rPr>
              <a:t>LHeC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are on LHAPDF  </a:t>
            </a:r>
            <a:r>
              <a:rPr lang="en-US" sz="1200" dirty="0" smtClean="0"/>
              <a:t>(</a:t>
            </a:r>
            <a:r>
              <a:rPr lang="en-US" sz="1200" dirty="0" err="1" smtClean="0"/>
              <a:t>Partons</a:t>
            </a:r>
            <a:r>
              <a:rPr lang="en-US" sz="1200" dirty="0" smtClean="0"/>
              <a:t> from </a:t>
            </a:r>
            <a:r>
              <a:rPr lang="en-US" sz="1200" dirty="0" err="1" smtClean="0"/>
              <a:t>LHeC</a:t>
            </a:r>
            <a:r>
              <a:rPr lang="en-US" sz="1200" dirty="0" smtClean="0"/>
              <a:t>, MK, </a:t>
            </a:r>
            <a:r>
              <a:rPr lang="en-US" sz="1200" dirty="0" err="1" smtClean="0"/>
              <a:t>V.Radescu</a:t>
            </a:r>
            <a:r>
              <a:rPr lang="en-US" sz="1200" dirty="0" smtClean="0"/>
              <a:t> LHeC-Note</a:t>
            </a:r>
            <a:r>
              <a:rPr lang="en-US" sz="1200" smtClean="0"/>
              <a:t>-2013-002 PHY)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36380" y="1138106"/>
            <a:ext cx="2095445" cy="4678205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dirty="0" smtClean="0"/>
              <a:t>The gain in reach</a:t>
            </a:r>
          </a:p>
          <a:p>
            <a:r>
              <a:rPr lang="en-US" dirty="0"/>
              <a:t>w</a:t>
            </a:r>
            <a:r>
              <a:rPr lang="en-US" dirty="0" smtClean="0"/>
              <a:t>ith high luminosity</a:t>
            </a:r>
          </a:p>
          <a:p>
            <a:r>
              <a:rPr lang="en-US" dirty="0" smtClean="0"/>
              <a:t>at</a:t>
            </a:r>
            <a:r>
              <a:rPr lang="en-US" dirty="0" smtClean="0"/>
              <a:t> the HL LHC is</a:t>
            </a:r>
          </a:p>
          <a:p>
            <a:r>
              <a:rPr lang="en-US" dirty="0"/>
              <a:t>b</a:t>
            </a:r>
            <a:r>
              <a:rPr lang="en-US" dirty="0" smtClean="0"/>
              <a:t>asically similar to</a:t>
            </a:r>
          </a:p>
          <a:p>
            <a:r>
              <a:rPr lang="en-US" dirty="0"/>
              <a:t>t</a:t>
            </a:r>
            <a:r>
              <a:rPr lang="en-US" dirty="0" smtClean="0"/>
              <a:t>he uncertainty at </a:t>
            </a:r>
          </a:p>
          <a:p>
            <a:r>
              <a:rPr lang="en-US" dirty="0"/>
              <a:t>h</a:t>
            </a:r>
            <a:r>
              <a:rPr lang="en-US" dirty="0" smtClean="0"/>
              <a:t>igh mass due to</a:t>
            </a:r>
          </a:p>
          <a:p>
            <a:r>
              <a:rPr lang="en-US" dirty="0"/>
              <a:t>h</a:t>
            </a:r>
            <a:r>
              <a:rPr lang="en-US" dirty="0" smtClean="0"/>
              <a:t>igh x PDFs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+ High </a:t>
            </a:r>
            <a:r>
              <a:rPr lang="en-US" dirty="0" err="1" smtClean="0">
                <a:sym typeface="Wingdings"/>
              </a:rPr>
              <a:t>Lumi</a:t>
            </a:r>
            <a:endParaRPr lang="en-US" dirty="0" smtClean="0">
              <a:sym typeface="Wingdings"/>
            </a:endParaRPr>
          </a:p>
          <a:p>
            <a:r>
              <a:rPr lang="en-US" dirty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or optimum use of</a:t>
            </a:r>
          </a:p>
          <a:p>
            <a:r>
              <a:rPr lang="en-US" dirty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uminosity upgrade.</a:t>
            </a:r>
          </a:p>
          <a:p>
            <a:endParaRPr lang="en-US" sz="1400" dirty="0" smtClean="0">
              <a:sym typeface="Wingdings"/>
            </a:endParaRP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  Example process:</a:t>
            </a: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9741" y="144734"/>
            <a:ext cx="105716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80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7197" y="168453"/>
            <a:ext cx="8229600" cy="78756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Higgs with HL-LHC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20" y="1074053"/>
            <a:ext cx="7733962" cy="4365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0023" y="5546527"/>
            <a:ext cx="46858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F.Cerutti</a:t>
            </a:r>
            <a:r>
              <a:rPr lang="en-US" sz="1400" dirty="0" smtClean="0"/>
              <a:t>, “Properties of the New Boson” EPS13 Stockholm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953272" y="5980436"/>
            <a:ext cx="8036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physics at the LHC is a long term challenge [di-H, CP, M, VV damping..]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741" y="144734"/>
            <a:ext cx="105716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0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5248"/>
            <a:ext cx="7772400" cy="92529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 descr="2510201316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" y="59916"/>
            <a:ext cx="9037655" cy="6778241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280832" y="1645320"/>
            <a:ext cx="2663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The CDR has found its way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nto famous libraries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…</a:t>
            </a:r>
          </a:p>
          <a:p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What does it say?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2358" y="6250725"/>
            <a:ext cx="1442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</a:rPr>
              <a:t>R.Eichhorn@Cornell</a:t>
            </a:r>
            <a:endParaRPr lang="en-US" sz="1200" dirty="0">
              <a:solidFill>
                <a:srgbClr val="FFFFFF"/>
              </a:solidFill>
            </a:endParaRP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5749140" y="543716"/>
            <a:ext cx="3166527" cy="5549203"/>
            <a:chOff x="0" y="24"/>
            <a:chExt cx="2040" cy="4772"/>
          </a:xfrm>
          <a:solidFill>
            <a:srgbClr val="CCFFCC">
              <a:alpha val="21000"/>
            </a:srgbClr>
          </a:solidFill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" y="228"/>
              <a:ext cx="1973" cy="44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2"/>
            <p:cNvSpPr>
              <a:spLocks/>
            </p:cNvSpPr>
            <p:nvPr/>
          </p:nvSpPr>
          <p:spPr bwMode="auto">
            <a:xfrm>
              <a:off x="40" y="24"/>
              <a:ext cx="741" cy="1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1400" dirty="0">
                  <a:solidFill>
                    <a:srgbClr val="A74F26"/>
                  </a:solidFill>
                  <a:latin typeface="Baskerville"/>
                  <a:ea typeface="ＭＳ Ｐゴシック" charset="0"/>
                  <a:cs typeface="Baskerville"/>
                  <a:sym typeface="Arial Bold" charset="0"/>
                </a:rPr>
                <a:t>CERN Referees</a:t>
              </a:r>
            </a:p>
          </p:txBody>
        </p:sp>
        <p:sp>
          <p:nvSpPr>
            <p:cNvPr id="9" name="AutoShape 13"/>
            <p:cNvSpPr>
              <a:spLocks/>
            </p:cNvSpPr>
            <p:nvPr/>
          </p:nvSpPr>
          <p:spPr bwMode="auto">
            <a:xfrm>
              <a:off x="0" y="236"/>
              <a:ext cx="2040" cy="4560"/>
            </a:xfrm>
            <a:prstGeom prst="roundRect">
              <a:avLst>
                <a:gd name="adj" fmla="val 5880"/>
              </a:avLst>
            </a:prstGeom>
            <a:grpFill/>
            <a:ln w="25400">
              <a:solidFill>
                <a:srgbClr val="A74F26"/>
              </a:solidFill>
              <a:miter lim="800000"/>
              <a:headEnd/>
              <a:tailEnd/>
            </a:ln>
            <a:extLst/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73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ilc-vs-tlep-full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94" y="-27914"/>
            <a:ext cx="8987006" cy="6885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460514" cy="6858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solidFill>
                  <a:schemeClr val="bg1"/>
                </a:solidFill>
              </a:rPr>
              <a:t>                L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epton collider o</a:t>
            </a:r>
            <a:r>
              <a:rPr kumimoji="0" lang="en-US" sz="2400" b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ptions beyond LHC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60521" y="5065177"/>
            <a:ext cx="1069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TDR to be</a:t>
            </a:r>
          </a:p>
          <a:p>
            <a:pPr algn="r"/>
            <a:r>
              <a:rPr lang="en-US" sz="1400" dirty="0"/>
              <a:t>w</a:t>
            </a:r>
            <a:r>
              <a:rPr lang="en-US" sz="1400" dirty="0" smtClean="0"/>
              <a:t>orked out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7307751" y="120749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R.Aβ</a:t>
            </a:r>
            <a:r>
              <a:rPr lang="en-US" sz="1400" b="1" dirty="0" err="1" smtClean="0">
                <a:solidFill>
                  <a:srgbClr val="FF0000"/>
                </a:solidFill>
              </a:rPr>
              <a:t>mann</a:t>
            </a:r>
            <a:r>
              <a:rPr lang="en-US" sz="1400" b="1" dirty="0" smtClean="0">
                <a:solidFill>
                  <a:srgbClr val="FF0000"/>
                </a:solidFill>
              </a:rPr>
              <a:t>, EPS13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114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95285"/>
            <a:ext cx="7772400" cy="53474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Structure of further work</a:t>
            </a:r>
            <a:endParaRPr lang="en-US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007751"/>
              </p:ext>
            </p:extLst>
          </p:nvPr>
        </p:nvGraphicFramePr>
        <p:xfrm>
          <a:off x="398691" y="1626863"/>
          <a:ext cx="8461060" cy="2382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212"/>
                <a:gridCol w="1692212"/>
                <a:gridCol w="1692212"/>
                <a:gridCol w="1692212"/>
                <a:gridCol w="169221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Detector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Testfacility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Accelerator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Infrastructure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Higgs</a:t>
                      </a:r>
                    </a:p>
                    <a:p>
                      <a:r>
                        <a:rPr lang="en-US" dirty="0" smtClean="0"/>
                        <a:t>Top</a:t>
                      </a:r>
                    </a:p>
                    <a:p>
                      <a:r>
                        <a:rPr lang="en-US" dirty="0" smtClean="0"/>
                        <a:t>LHC-</a:t>
                      </a:r>
                      <a:r>
                        <a:rPr lang="en-US" dirty="0" err="1" smtClean="0"/>
                        <a:t>LHeC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eA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Low </a:t>
                      </a:r>
                      <a:r>
                        <a:rPr lang="en-US" dirty="0" err="1" smtClean="0"/>
                        <a:t>x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Theory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Simulation</a:t>
                      </a:r>
                    </a:p>
                    <a:p>
                      <a:r>
                        <a:rPr lang="en-US" dirty="0" smtClean="0"/>
                        <a:t>Design</a:t>
                      </a:r>
                    </a:p>
                    <a:p>
                      <a:r>
                        <a:rPr lang="en-US" dirty="0" smtClean="0"/>
                        <a:t>Taggers</a:t>
                      </a:r>
                    </a:p>
                    <a:p>
                      <a:r>
                        <a:rPr lang="en-US" dirty="0" smtClean="0"/>
                        <a:t>Collaboration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Cavcryo</a:t>
                      </a:r>
                      <a:r>
                        <a:rPr lang="en-US" baseline="0" dirty="0" smtClean="0"/>
                        <a:t> module</a:t>
                      </a:r>
                    </a:p>
                    <a:p>
                      <a:r>
                        <a:rPr lang="en-US" baseline="0" dirty="0" smtClean="0"/>
                        <a:t>Magnets</a:t>
                      </a:r>
                    </a:p>
                    <a:p>
                      <a:r>
                        <a:rPr lang="en-US" baseline="0" dirty="0" smtClean="0"/>
                        <a:t>Source</a:t>
                      </a:r>
                    </a:p>
                    <a:p>
                      <a:r>
                        <a:rPr lang="en-US" baseline="0" dirty="0" smtClean="0"/>
                        <a:t>Optics</a:t>
                      </a:r>
                    </a:p>
                    <a:p>
                      <a:r>
                        <a:rPr lang="en-US" baseline="0" dirty="0" smtClean="0"/>
                        <a:t>Operation</a:t>
                      </a:r>
                    </a:p>
                    <a:p>
                      <a:r>
                        <a:rPr lang="en-US" baseline="0" dirty="0" smtClean="0"/>
                        <a:t>Coordination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Optimisation</a:t>
                      </a:r>
                      <a:r>
                        <a:rPr lang="en-US" baseline="0" dirty="0" smtClean="0"/>
                        <a:t> 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Optics</a:t>
                      </a:r>
                    </a:p>
                    <a:p>
                      <a:r>
                        <a:rPr lang="en-US" dirty="0" smtClean="0"/>
                        <a:t>IR</a:t>
                      </a:r>
                    </a:p>
                    <a:p>
                      <a:r>
                        <a:rPr lang="en-US" dirty="0" smtClean="0"/>
                        <a:t>Q1,2</a:t>
                      </a:r>
                    </a:p>
                    <a:p>
                      <a:r>
                        <a:rPr lang="en-US" dirty="0" err="1" smtClean="0"/>
                        <a:t>Pipe+Vacuum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Positrons</a:t>
                      </a:r>
                    </a:p>
                    <a:p>
                      <a:r>
                        <a:rPr lang="en-US" dirty="0" smtClean="0"/>
                        <a:t>Deuterons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Installation</a:t>
                      </a:r>
                    </a:p>
                    <a:p>
                      <a:r>
                        <a:rPr lang="en-US" dirty="0" smtClean="0"/>
                        <a:t>CE</a:t>
                      </a:r>
                    </a:p>
                    <a:p>
                      <a:r>
                        <a:rPr lang="en-US" dirty="0" smtClean="0"/>
                        <a:t>Resources</a:t>
                      </a:r>
                    </a:p>
                    <a:p>
                      <a:r>
                        <a:rPr lang="en-US" dirty="0" smtClean="0"/>
                        <a:t>Conferences</a:t>
                      </a:r>
                    </a:p>
                    <a:p>
                      <a:r>
                        <a:rPr lang="en-US" dirty="0" smtClean="0"/>
                        <a:t>Outreach</a:t>
                      </a:r>
                    </a:p>
                    <a:p>
                      <a:r>
                        <a:rPr lang="en-US" dirty="0" smtClean="0"/>
                        <a:t>Relations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9741" y="144734"/>
            <a:ext cx="174019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September</a:t>
            </a:r>
            <a:r>
              <a:rPr lang="en-US" dirty="0" smtClean="0"/>
              <a:t> 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82635" y="4496674"/>
            <a:ext cx="4441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ERL Workshop at Novosibirsk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006140" y="5537889"/>
            <a:ext cx="6827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Presentations on the </a:t>
            </a:r>
            <a:r>
              <a:rPr lang="en-US" dirty="0" err="1" smtClean="0"/>
              <a:t>LHeC</a:t>
            </a:r>
            <a:r>
              <a:rPr lang="en-US" dirty="0" smtClean="0"/>
              <a:t> and on the ERL </a:t>
            </a:r>
            <a:r>
              <a:rPr lang="en-US" dirty="0" err="1" smtClean="0"/>
              <a:t>Testfacility</a:t>
            </a:r>
            <a:r>
              <a:rPr lang="en-US" dirty="0" smtClean="0"/>
              <a:t> by Oliver and </a:t>
            </a:r>
            <a:r>
              <a:rPr lang="en-US" dirty="0" err="1" smtClean="0"/>
              <a:t>Erk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3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9952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“Snowmass” 2013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15" y="5088123"/>
            <a:ext cx="6613206" cy="1560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38" y="1259443"/>
            <a:ext cx="3998000" cy="2921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774" y="2219120"/>
            <a:ext cx="4973440" cy="23420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774" y="1847274"/>
            <a:ext cx="4833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Strong coupling constant to better than lattice precision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37693" y="4718786"/>
            <a:ext cx="4467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Gluon-gluon luminosity at the LHC, HE LHC and FCC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900421" y="1141326"/>
            <a:ext cx="3135293" cy="584776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Important constraints from </a:t>
            </a:r>
            <a:r>
              <a:rPr lang="en-US" sz="1600" dirty="0" err="1" smtClean="0"/>
              <a:t>pp</a:t>
            </a:r>
            <a:r>
              <a:rPr lang="en-US" sz="1600" dirty="0" smtClean="0"/>
              <a:t>, but</a:t>
            </a:r>
          </a:p>
          <a:p>
            <a:r>
              <a:rPr lang="en-US" sz="1600" dirty="0"/>
              <a:t>p</a:t>
            </a:r>
            <a:r>
              <a:rPr lang="en-US" sz="1600" dirty="0" smtClean="0"/>
              <a:t>recision </a:t>
            </a:r>
            <a:r>
              <a:rPr lang="en-US" sz="1600" dirty="0" smtClean="0"/>
              <a:t>with </a:t>
            </a:r>
            <a:r>
              <a:rPr lang="en-US" sz="1600" dirty="0" err="1" smtClean="0"/>
              <a:t>ep</a:t>
            </a:r>
            <a:r>
              <a:rPr lang="en-US" sz="1600" dirty="0" smtClean="0"/>
              <a:t>!     </a:t>
            </a:r>
            <a:r>
              <a:rPr lang="en-US" sz="1600" dirty="0" err="1" smtClean="0"/>
              <a:t>eA</a:t>
            </a:r>
            <a:r>
              <a:rPr lang="en-US" sz="1600" dirty="0" smtClean="0"/>
              <a:t> is unknown 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50895" y="4201122"/>
            <a:ext cx="2459064" cy="369332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PDFs for QCD, H, </a:t>
            </a:r>
            <a:r>
              <a:rPr lang="en-US" dirty="0" smtClean="0"/>
              <a:t>BSM …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22947" y="519162"/>
            <a:ext cx="1370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arXiv:1310.5189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59741" y="144734"/>
            <a:ext cx="226384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January-Octo</a:t>
            </a:r>
            <a:r>
              <a:rPr lang="en-US" dirty="0" smtClean="0"/>
              <a:t>ber </a:t>
            </a:r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2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267" y="846138"/>
            <a:ext cx="2769085" cy="1430804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>
                <a:solidFill>
                  <a:srgbClr val="000090"/>
                </a:solidFill>
              </a:rPr>
              <a:t>mDetector</a:t>
            </a:r>
            <a:r>
              <a:rPr lang="en-US" sz="3200" dirty="0" smtClean="0">
                <a:solidFill>
                  <a:srgbClr val="000090"/>
                </a:solidFill>
              </a:rPr>
              <a:t> </a:t>
            </a:r>
            <a:br>
              <a:rPr lang="en-US" sz="3200" dirty="0" smtClean="0">
                <a:solidFill>
                  <a:srgbClr val="000090"/>
                </a:solidFill>
              </a:rPr>
            </a:br>
            <a:r>
              <a:rPr lang="en-US" sz="3200" dirty="0" smtClean="0">
                <a:solidFill>
                  <a:srgbClr val="000090"/>
                </a:solidFill>
              </a:rPr>
              <a:t>Workshop </a:t>
            </a:r>
            <a:br>
              <a:rPr lang="en-US" sz="3200" dirty="0" smtClean="0">
                <a:solidFill>
                  <a:srgbClr val="000090"/>
                </a:solidFill>
              </a:rPr>
            </a:br>
            <a:r>
              <a:rPr lang="en-US" sz="3200" dirty="0" smtClean="0">
                <a:solidFill>
                  <a:srgbClr val="000090"/>
                </a:solidFill>
              </a:rPr>
              <a:t>at CERN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741" y="144734"/>
            <a:ext cx="169567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November</a:t>
            </a:r>
            <a:r>
              <a:rPr lang="en-US" dirty="0" smtClean="0"/>
              <a:t> </a:t>
            </a:r>
            <a:r>
              <a:rPr lang="en-US" dirty="0" smtClean="0"/>
              <a:t>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448" y="5705280"/>
            <a:ext cx="7265290" cy="9161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470794" y="6064217"/>
            <a:ext cx="98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P.Kostka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274" y="3695740"/>
            <a:ext cx="6183504" cy="181588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HL LHC optics – synchrotron radiation, detector dipole,</a:t>
            </a:r>
          </a:p>
          <a:p>
            <a:r>
              <a:rPr lang="en-US" sz="1600" dirty="0" smtClean="0"/>
              <a:t>Masks and absorber - IR design</a:t>
            </a:r>
          </a:p>
          <a:p>
            <a:r>
              <a:rPr lang="en-US" sz="1600" dirty="0" smtClean="0"/>
              <a:t>Beam pipe and forward/backward tracking acceptance near beam axis,</a:t>
            </a:r>
          </a:p>
          <a:p>
            <a:r>
              <a:rPr lang="en-US" sz="1600" dirty="0" smtClean="0"/>
              <a:t>Detector performance for </a:t>
            </a:r>
            <a:r>
              <a:rPr lang="en-US" sz="1600" dirty="0" err="1" smtClean="0"/>
              <a:t>vertexing</a:t>
            </a:r>
            <a:r>
              <a:rPr lang="en-US" sz="1600" dirty="0" smtClean="0"/>
              <a:t>, particle flow, </a:t>
            </a:r>
            <a:r>
              <a:rPr lang="en-US" sz="1600" dirty="0" err="1" smtClean="0"/>
              <a:t>fwd</a:t>
            </a:r>
            <a:r>
              <a:rPr lang="en-US" sz="1600" dirty="0" smtClean="0"/>
              <a:t> jets</a:t>
            </a:r>
          </a:p>
          <a:p>
            <a:r>
              <a:rPr lang="en-US" sz="1600" dirty="0" smtClean="0"/>
              <a:t>Solenoid position </a:t>
            </a:r>
          </a:p>
          <a:p>
            <a:r>
              <a:rPr lang="en-US" sz="1600" dirty="0" smtClean="0"/>
              <a:t>Software framework for generation, simulation, reconstruction</a:t>
            </a:r>
          </a:p>
          <a:p>
            <a:r>
              <a:rPr lang="en-US" sz="1600" dirty="0" smtClean="0"/>
              <a:t>Generators for </a:t>
            </a:r>
            <a:r>
              <a:rPr lang="en-US" sz="1600" dirty="0" err="1" smtClean="0"/>
              <a:t>ep</a:t>
            </a:r>
            <a:r>
              <a:rPr lang="en-US" sz="1600" dirty="0" smtClean="0"/>
              <a:t> and </a:t>
            </a:r>
            <a:r>
              <a:rPr lang="en-US" sz="1600" dirty="0" err="1" smtClean="0"/>
              <a:t>eA</a:t>
            </a:r>
            <a:r>
              <a:rPr lang="en-US" sz="1600" dirty="0" smtClean="0"/>
              <a:t>   </a:t>
            </a: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 Realism in Design and Physics Studies (H)</a:t>
            </a:r>
            <a:endParaRPr lang="en-US" sz="1600" b="1" dirty="0">
              <a:solidFill>
                <a:srgbClr val="00009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053" y="293478"/>
            <a:ext cx="4199725" cy="31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3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4066"/>
            <a:ext cx="7772400" cy="75136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long projected lifetime of the LHC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02" y="1431392"/>
            <a:ext cx="8632405" cy="466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0601" y="6103996"/>
            <a:ext cx="1880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F.Bordry</a:t>
            </a:r>
            <a:r>
              <a:rPr lang="en-US" sz="1400" dirty="0" smtClean="0"/>
              <a:t> LHCC 11/2013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59741" y="144734"/>
            <a:ext cx="169567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November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70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0"/>
            <a:ext cx="7325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7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0"/>
            <a:ext cx="738632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216508" y="789492"/>
            <a:ext cx="1718268" cy="94225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750323" y="3093210"/>
            <a:ext cx="1388348" cy="1309801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26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3160"/>
            <a:ext cx="8229600" cy="86320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953735"/>
                </a:solidFill>
              </a:rPr>
              <a:t>International Advisory Committee</a:t>
            </a:r>
            <a:endParaRPr lang="en-US" sz="3600" dirty="0">
              <a:solidFill>
                <a:srgbClr val="95373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741" y="144734"/>
            <a:ext cx="167515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December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49606" y="2327560"/>
            <a:ext cx="4993675" cy="3354765"/>
          </a:xfrm>
          <a:prstGeom prst="rect">
            <a:avLst/>
          </a:prstGeom>
          <a:solidFill>
            <a:schemeClr val="accent4">
              <a:lumMod val="75000"/>
              <a:alpha val="1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Mandate  2014-2017</a:t>
            </a:r>
            <a:endParaRPr lang="en-US" sz="1600" dirty="0"/>
          </a:p>
          <a:p>
            <a:endParaRPr lang="en-US" sz="1400" dirty="0" smtClean="0"/>
          </a:p>
          <a:p>
            <a:r>
              <a:rPr lang="en-US" sz="1400" dirty="0"/>
              <a:t> </a:t>
            </a:r>
            <a:r>
              <a:rPr lang="en-US" sz="1400" dirty="0" smtClean="0"/>
              <a:t>Advice </a:t>
            </a:r>
            <a:r>
              <a:rPr lang="en-US" sz="1400" dirty="0"/>
              <a:t>to the </a:t>
            </a:r>
            <a:r>
              <a:rPr lang="en-US" sz="1400" dirty="0" err="1"/>
              <a:t>LHeC</a:t>
            </a:r>
            <a:r>
              <a:rPr lang="en-US" sz="1400" dirty="0"/>
              <a:t> Coordination Group and the CERN </a:t>
            </a:r>
            <a:r>
              <a:rPr lang="en-US" sz="1400" dirty="0" smtClean="0"/>
              <a:t>directorate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by following the development of options of an </a:t>
            </a:r>
            <a:r>
              <a:rPr lang="en-US" sz="1400" dirty="0" err="1"/>
              <a:t>ep</a:t>
            </a:r>
            <a:r>
              <a:rPr lang="en-US" sz="1400" dirty="0"/>
              <a:t>/</a:t>
            </a:r>
            <a:r>
              <a:rPr lang="en-US" sz="1400" dirty="0" err="1"/>
              <a:t>eA</a:t>
            </a:r>
            <a:endParaRPr lang="en-US" sz="1400" dirty="0"/>
          </a:p>
          <a:p>
            <a:r>
              <a:rPr lang="en-US" sz="1400" dirty="0"/>
              <a:t> collider at the LHC and at FCC, </a:t>
            </a:r>
            <a:r>
              <a:rPr lang="en-US" sz="1400" dirty="0" smtClean="0"/>
              <a:t>especially </a:t>
            </a:r>
            <a:r>
              <a:rPr lang="en-US" sz="1400" dirty="0"/>
              <a:t>with:</a:t>
            </a:r>
          </a:p>
          <a:p>
            <a:endParaRPr lang="en-US" sz="1400" dirty="0"/>
          </a:p>
          <a:p>
            <a:r>
              <a:rPr lang="en-US" sz="1400" dirty="0" smtClean="0"/>
              <a:t> Provision </a:t>
            </a:r>
            <a:r>
              <a:rPr lang="en-US" sz="1400" dirty="0"/>
              <a:t>of scientific and technical direction for the </a:t>
            </a:r>
            <a:r>
              <a:rPr lang="en-US" sz="1400" dirty="0" smtClean="0"/>
              <a:t>physics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potential of the </a:t>
            </a:r>
            <a:r>
              <a:rPr lang="en-US" sz="1400" dirty="0" err="1"/>
              <a:t>ep</a:t>
            </a:r>
            <a:r>
              <a:rPr lang="en-US" sz="1400" dirty="0"/>
              <a:t>/</a:t>
            </a:r>
            <a:r>
              <a:rPr lang="en-US" sz="1400" dirty="0" err="1"/>
              <a:t>eA</a:t>
            </a:r>
            <a:r>
              <a:rPr lang="en-US" sz="1400" dirty="0"/>
              <a:t> </a:t>
            </a:r>
            <a:r>
              <a:rPr lang="en-US" sz="1400" dirty="0" smtClean="0"/>
              <a:t>collider, </a:t>
            </a:r>
            <a:r>
              <a:rPr lang="en-US" sz="1400" dirty="0"/>
              <a:t>both at LHC and at</a:t>
            </a:r>
          </a:p>
          <a:p>
            <a:r>
              <a:rPr lang="en-US" sz="1400" dirty="0"/>
              <a:t> FCC, as a function of the machine parameters and of a </a:t>
            </a:r>
            <a:endParaRPr lang="en-US" sz="1400" dirty="0" smtClean="0"/>
          </a:p>
          <a:p>
            <a:r>
              <a:rPr lang="en-US" sz="1400" dirty="0" smtClean="0"/>
              <a:t> realistic </a:t>
            </a:r>
            <a:r>
              <a:rPr lang="en-US" sz="1400" dirty="0"/>
              <a:t>detector design, as well as for the design and </a:t>
            </a:r>
            <a:endParaRPr lang="en-US" sz="1400" dirty="0" smtClean="0"/>
          </a:p>
          <a:p>
            <a:r>
              <a:rPr lang="en-US" sz="1400" dirty="0" smtClean="0"/>
              <a:t> possible </a:t>
            </a:r>
            <a:r>
              <a:rPr lang="en-US" sz="1400" dirty="0"/>
              <a:t>approval of an ERL test facility at CERN.</a:t>
            </a:r>
          </a:p>
          <a:p>
            <a:endParaRPr lang="en-US" sz="1400" dirty="0"/>
          </a:p>
          <a:p>
            <a:r>
              <a:rPr lang="en-US" sz="1400" dirty="0" smtClean="0"/>
              <a:t> Assistance </a:t>
            </a:r>
            <a:r>
              <a:rPr lang="en-US" sz="1400" dirty="0"/>
              <a:t>in building the international case for the accelerator </a:t>
            </a:r>
            <a:endParaRPr lang="en-US" sz="1400" dirty="0" smtClean="0"/>
          </a:p>
          <a:p>
            <a:r>
              <a:rPr lang="en-US" sz="1400" dirty="0" smtClean="0"/>
              <a:t> and </a:t>
            </a:r>
            <a:r>
              <a:rPr lang="en-US" sz="1400" dirty="0"/>
              <a:t>detector developments as well as guidance </a:t>
            </a:r>
            <a:r>
              <a:rPr lang="en-US" sz="1400" dirty="0" smtClean="0"/>
              <a:t>to the resource, </a:t>
            </a:r>
            <a:endParaRPr lang="en-US" sz="1400" dirty="0"/>
          </a:p>
          <a:p>
            <a:r>
              <a:rPr lang="en-US" sz="1400" dirty="0"/>
              <a:t> </a:t>
            </a:r>
            <a:r>
              <a:rPr lang="en-US" sz="1400" dirty="0" smtClean="0"/>
              <a:t>infrastructure </a:t>
            </a:r>
            <a:r>
              <a:rPr lang="en-US" sz="1400" dirty="0"/>
              <a:t>and science policy aspects of the </a:t>
            </a:r>
            <a:r>
              <a:rPr lang="en-US" sz="1400" dirty="0" err="1"/>
              <a:t>ep</a:t>
            </a:r>
            <a:r>
              <a:rPr lang="en-US" sz="1400" dirty="0"/>
              <a:t>/</a:t>
            </a:r>
            <a:r>
              <a:rPr lang="en-US" sz="1400" dirty="0" err="1"/>
              <a:t>eA</a:t>
            </a:r>
            <a:r>
              <a:rPr lang="en-US" sz="1400" dirty="0"/>
              <a:t> collider.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60" y="1482509"/>
            <a:ext cx="2782259" cy="2726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9606" y="1837200"/>
            <a:ext cx="4942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The IAC was invited in 12/13 by the DG with the following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Picture 7" descr="sesame3.jpg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" y="4616808"/>
            <a:ext cx="2782259" cy="19648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07260" y="1575216"/>
            <a:ext cx="349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949606" y="6513588"/>
            <a:ext cx="298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*) IAC Composition early January 2014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9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2447"/>
            <a:ext cx="8229600" cy="995288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0090"/>
                </a:solidFill>
              </a:rPr>
              <a:t>LHeC</a:t>
            </a:r>
            <a:r>
              <a:rPr lang="en-US" sz="3600" dirty="0" smtClean="0">
                <a:solidFill>
                  <a:srgbClr val="000090"/>
                </a:solidFill>
              </a:rPr>
              <a:t> Coordination Group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741" y="144734"/>
            <a:ext cx="167515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December 2013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62138" y="3954869"/>
            <a:ext cx="5140984" cy="2308324"/>
          </a:xfrm>
          <a:prstGeom prst="rect">
            <a:avLst/>
          </a:prstGeom>
          <a:solidFill>
            <a:srgbClr val="000090">
              <a:alpha val="9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The group has the task to coordinate the study of the scientific potential </a:t>
            </a:r>
            <a:endParaRPr lang="en-US" sz="1200" dirty="0" smtClean="0"/>
          </a:p>
          <a:p>
            <a:r>
              <a:rPr lang="en-US" sz="1200" dirty="0" smtClean="0"/>
              <a:t>and </a:t>
            </a:r>
            <a:r>
              <a:rPr lang="en-US" sz="1200" dirty="0"/>
              <a:t>possible technical </a:t>
            </a:r>
            <a:r>
              <a:rPr lang="en-US" sz="1200" dirty="0" err="1"/>
              <a:t>realisation</a:t>
            </a:r>
            <a:r>
              <a:rPr lang="en-US" sz="1200" dirty="0"/>
              <a:t> of an </a:t>
            </a:r>
            <a:r>
              <a:rPr lang="en-US" sz="1200" dirty="0" err="1"/>
              <a:t>ep</a:t>
            </a:r>
            <a:r>
              <a:rPr lang="en-US" sz="1200" dirty="0"/>
              <a:t>/</a:t>
            </a:r>
            <a:r>
              <a:rPr lang="en-US" sz="1200" dirty="0" err="1"/>
              <a:t>eA</a:t>
            </a:r>
            <a:r>
              <a:rPr lang="en-US" sz="1200" dirty="0"/>
              <a:t> collider and the associated </a:t>
            </a:r>
            <a:endParaRPr lang="en-US" sz="1200" dirty="0" smtClean="0"/>
          </a:p>
          <a:p>
            <a:r>
              <a:rPr lang="en-US" sz="1200" dirty="0" smtClean="0"/>
              <a:t>detectors </a:t>
            </a:r>
            <a:r>
              <a:rPr lang="en-US" sz="1200" dirty="0"/>
              <a:t>at CERN, with the LHC and the </a:t>
            </a:r>
            <a:r>
              <a:rPr lang="en-US" sz="1200" dirty="0" smtClean="0"/>
              <a:t>FCC, </a:t>
            </a:r>
            <a:r>
              <a:rPr lang="en-US" sz="1200" dirty="0"/>
              <a:t>over the next four years</a:t>
            </a:r>
            <a:r>
              <a:rPr lang="en-US" sz="1200" dirty="0" smtClean="0"/>
              <a:t>. It </a:t>
            </a:r>
            <a:endParaRPr lang="en-GB" sz="1200" dirty="0"/>
          </a:p>
          <a:p>
            <a:r>
              <a:rPr lang="en-US" sz="1200" dirty="0" smtClean="0"/>
              <a:t>also </a:t>
            </a:r>
            <a:r>
              <a:rPr lang="en-US" sz="1200" dirty="0"/>
              <a:t>should coordinate the design of an ERL test facility at CERN as part </a:t>
            </a:r>
            <a:r>
              <a:rPr lang="en-US" sz="1200" dirty="0" smtClean="0"/>
              <a:t>of the</a:t>
            </a:r>
          </a:p>
          <a:p>
            <a:r>
              <a:rPr lang="en-US" sz="1200" dirty="0" smtClean="0"/>
              <a:t>preparations </a:t>
            </a:r>
            <a:r>
              <a:rPr lang="en-US" sz="1200" dirty="0"/>
              <a:t>for a larger energy electron accelerator employing ERL techniques.</a:t>
            </a:r>
            <a:endParaRPr lang="en-GB" sz="1200" dirty="0"/>
          </a:p>
          <a:p>
            <a:r>
              <a:rPr lang="en-US" sz="1200" dirty="0"/>
              <a:t> </a:t>
            </a:r>
            <a:endParaRPr lang="en-GB" sz="1200" dirty="0"/>
          </a:p>
          <a:p>
            <a:r>
              <a:rPr lang="en-US" sz="1200" dirty="0"/>
              <a:t>The group will cooperate with CERN and an International Advisory </a:t>
            </a:r>
            <a:r>
              <a:rPr lang="en-US" sz="1200" dirty="0" smtClean="0"/>
              <a:t>Committee, </a:t>
            </a:r>
          </a:p>
          <a:p>
            <a:r>
              <a:rPr lang="en-US" sz="1200" dirty="0" smtClean="0"/>
              <a:t>chaired </a:t>
            </a:r>
            <a:r>
              <a:rPr lang="en-US" sz="1200" dirty="0"/>
              <a:t>by the emeritus DG of CERN, Professor </a:t>
            </a:r>
            <a:r>
              <a:rPr lang="en-US" sz="1200" dirty="0" err="1"/>
              <a:t>Herwig</a:t>
            </a:r>
            <a:r>
              <a:rPr lang="en-US" sz="1200" dirty="0"/>
              <a:t> </a:t>
            </a:r>
            <a:r>
              <a:rPr lang="en-US" sz="1200" dirty="0" err="1"/>
              <a:t>Schopper</a:t>
            </a:r>
            <a:r>
              <a:rPr lang="en-US" sz="1200" dirty="0"/>
              <a:t>, who also </a:t>
            </a:r>
            <a:endParaRPr lang="en-US" sz="1200" dirty="0" smtClean="0"/>
          </a:p>
          <a:p>
            <a:r>
              <a:rPr lang="en-US" sz="1200" dirty="0" smtClean="0"/>
              <a:t>advises </a:t>
            </a:r>
            <a:r>
              <a:rPr lang="en-US" sz="1200" dirty="0"/>
              <a:t>the CERN </a:t>
            </a:r>
            <a:r>
              <a:rPr lang="en-US" sz="1200" dirty="0" smtClean="0"/>
              <a:t>directorate.</a:t>
            </a:r>
            <a:r>
              <a:rPr lang="en-GB" sz="1200" dirty="0"/>
              <a:t> </a:t>
            </a:r>
            <a:r>
              <a:rPr lang="en-US" sz="1200" dirty="0" smtClean="0"/>
              <a:t>The </a:t>
            </a:r>
            <a:r>
              <a:rPr lang="en-US" sz="1200" dirty="0"/>
              <a:t>Coordination Group is asked to represent </a:t>
            </a:r>
            <a:endParaRPr lang="en-US" sz="1200" dirty="0" smtClean="0"/>
          </a:p>
          <a:p>
            <a:r>
              <a:rPr lang="en-US" sz="1200" dirty="0" smtClean="0"/>
              <a:t>the </a:t>
            </a:r>
            <a:r>
              <a:rPr lang="en-US" sz="1200" dirty="0" err="1"/>
              <a:t>ep</a:t>
            </a:r>
            <a:r>
              <a:rPr lang="en-US" sz="1200" dirty="0"/>
              <a:t>/</a:t>
            </a:r>
            <a:r>
              <a:rPr lang="en-US" sz="1200" dirty="0" err="1"/>
              <a:t>eA</a:t>
            </a:r>
            <a:r>
              <a:rPr lang="en-US" sz="1200" dirty="0"/>
              <a:t> collider development towards CERN, its committees and the </a:t>
            </a:r>
            <a:endParaRPr lang="en-US" sz="1200" dirty="0" smtClean="0"/>
          </a:p>
          <a:p>
            <a:r>
              <a:rPr lang="en-US" sz="1200" dirty="0" smtClean="0"/>
              <a:t>international </a:t>
            </a:r>
            <a:r>
              <a:rPr lang="en-US" sz="1200" dirty="0"/>
              <a:t>community. The currently tentative composition is listed </a:t>
            </a:r>
            <a:r>
              <a:rPr lang="en-US" sz="1200" i="1" dirty="0" smtClean="0"/>
              <a:t>left</a:t>
            </a:r>
            <a:r>
              <a:rPr lang="en-US" sz="1200" dirty="0" smtClean="0"/>
              <a:t>.</a:t>
            </a:r>
            <a:endParaRPr lang="en-GB" sz="1200" dirty="0"/>
          </a:p>
          <a:p>
            <a:r>
              <a:rPr lang="en-US" sz="1200" dirty="0"/>
              <a:t>CERN has asked Max Klein to chair and Oliver </a:t>
            </a:r>
            <a:r>
              <a:rPr lang="en-US" sz="1200" dirty="0" err="1" smtClean="0"/>
              <a:t>Brüning</a:t>
            </a:r>
            <a:r>
              <a:rPr lang="en-US" sz="1200" dirty="0" smtClean="0"/>
              <a:t> </a:t>
            </a:r>
            <a:r>
              <a:rPr lang="en-US" sz="1200" dirty="0"/>
              <a:t>to co-chair this activity</a:t>
            </a:r>
            <a:r>
              <a:rPr lang="en-GB" sz="1200" dirty="0"/>
              <a:t> 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80082" y="1664088"/>
            <a:ext cx="3072476" cy="3539430"/>
          </a:xfrm>
          <a:prstGeom prst="rect">
            <a:avLst/>
          </a:prstGeom>
          <a:solidFill>
            <a:schemeClr val="bg1">
              <a:lumMod val="75000"/>
              <a:alpha val="26000"/>
            </a:schemeClr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LCG (</a:t>
            </a:r>
            <a:r>
              <a:rPr lang="en-US" sz="1600" dirty="0"/>
              <a:t>2014-2017</a:t>
            </a:r>
            <a:r>
              <a:rPr lang="en-US" sz="1600" dirty="0" smtClean="0"/>
              <a:t>)                         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*)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600" dirty="0"/>
              <a:t>  </a:t>
            </a:r>
            <a:endParaRPr lang="en-GB" sz="1600" dirty="0"/>
          </a:p>
          <a:p>
            <a:r>
              <a:rPr lang="en-US" sz="1600" dirty="0"/>
              <a:t>Nestor </a:t>
            </a:r>
            <a:r>
              <a:rPr lang="en-US" sz="1600" dirty="0" err="1"/>
              <a:t>Armesto</a:t>
            </a:r>
            <a:endParaRPr lang="en-GB" sz="1600" dirty="0"/>
          </a:p>
          <a:p>
            <a:r>
              <a:rPr lang="en-US" sz="1600" dirty="0"/>
              <a:t>Oliver </a:t>
            </a:r>
            <a:r>
              <a:rPr lang="en-US" sz="1600" dirty="0" err="1" smtClean="0"/>
              <a:t>Brüning</a:t>
            </a:r>
            <a:endParaRPr lang="en-GB" sz="1600" dirty="0"/>
          </a:p>
          <a:p>
            <a:r>
              <a:rPr lang="en-US" sz="1600" dirty="0"/>
              <a:t>Stefano Forte</a:t>
            </a:r>
            <a:endParaRPr lang="en-GB" sz="1600" dirty="0"/>
          </a:p>
          <a:p>
            <a:r>
              <a:rPr lang="fr-CH" sz="1600" dirty="0"/>
              <a:t>Andrea Gaddi</a:t>
            </a:r>
            <a:endParaRPr lang="en-GB" sz="1600" dirty="0"/>
          </a:p>
          <a:p>
            <a:r>
              <a:rPr lang="fr-CH" sz="1600" dirty="0"/>
              <a:t>Bruce Mellado</a:t>
            </a:r>
            <a:endParaRPr lang="en-GB" sz="1600" dirty="0"/>
          </a:p>
          <a:p>
            <a:r>
              <a:rPr lang="fr-CH" sz="1600" dirty="0"/>
              <a:t>Max </a:t>
            </a:r>
            <a:r>
              <a:rPr lang="fr-CH" sz="1600" dirty="0" smtClean="0"/>
              <a:t>Klein</a:t>
            </a:r>
            <a:endParaRPr lang="en-GB" sz="1600" dirty="0"/>
          </a:p>
          <a:p>
            <a:r>
              <a:rPr lang="en-US" sz="1600" dirty="0"/>
              <a:t>Peter </a:t>
            </a:r>
            <a:r>
              <a:rPr lang="en-US" sz="1600" dirty="0" err="1"/>
              <a:t>Kostka</a:t>
            </a:r>
            <a:endParaRPr lang="en-GB" sz="1600" dirty="0"/>
          </a:p>
          <a:p>
            <a:r>
              <a:rPr lang="en-US" sz="1600" dirty="0"/>
              <a:t>Daniel Schulte</a:t>
            </a:r>
            <a:endParaRPr lang="en-GB" sz="1600" dirty="0"/>
          </a:p>
          <a:p>
            <a:r>
              <a:rPr lang="en-US" sz="1600" dirty="0"/>
              <a:t>Frank Zimmermann</a:t>
            </a:r>
            <a:endParaRPr lang="en-GB" sz="1600" dirty="0"/>
          </a:p>
          <a:p>
            <a:endParaRPr lang="en-GB" sz="1600" dirty="0" smtClean="0"/>
          </a:p>
          <a:p>
            <a:r>
              <a:rPr lang="en-US" sz="1600" dirty="0" smtClean="0"/>
              <a:t>Directors </a:t>
            </a:r>
            <a:r>
              <a:rPr lang="en-US" sz="1600" dirty="0"/>
              <a:t>(ex-officio) </a:t>
            </a:r>
            <a:endParaRPr lang="en-US" sz="1600" dirty="0" smtClean="0"/>
          </a:p>
          <a:p>
            <a:r>
              <a:rPr lang="en-US" sz="1600" dirty="0" smtClean="0"/>
              <a:t>Sergio </a:t>
            </a:r>
            <a:r>
              <a:rPr lang="en-US" sz="1600" dirty="0" err="1"/>
              <a:t>Bertolucci</a:t>
            </a:r>
            <a:r>
              <a:rPr lang="en-US" sz="1600" dirty="0"/>
              <a:t>, Frederick </a:t>
            </a:r>
            <a:r>
              <a:rPr lang="en-US" sz="1600" dirty="0" err="1"/>
              <a:t>Bordry</a:t>
            </a:r>
            <a:r>
              <a:rPr lang="en-GB" sz="1600" dirty="0"/>
              <a:t>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239180"/>
            <a:ext cx="2843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*) LCG Composition early January 14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2138" y="2676064"/>
            <a:ext cx="49808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coordination group was invited end of December 2014 by the</a:t>
            </a:r>
          </a:p>
          <a:p>
            <a:r>
              <a:rPr lang="en-US" sz="1400" dirty="0" smtClean="0"/>
              <a:t>CERN directorate with the following mandate (2014-2017)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111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bg2">
              <a:lumMod val="75000"/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can one build a 2-3-km long </a:t>
            </a:r>
            <a:r>
              <a:rPr lang="en-US" sz="3600" dirty="0" err="1" smtClean="0"/>
              <a:t>linac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8" name="Picture 7" descr="eastlina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8416"/>
            <a:ext cx="4953000" cy="3439584"/>
          </a:xfrm>
          <a:prstGeom prst="rect">
            <a:avLst/>
          </a:prstGeom>
        </p:spPr>
      </p:pic>
      <p:pic>
        <p:nvPicPr>
          <p:cNvPr id="9" name="Picture 8" descr="187-1m35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066800"/>
            <a:ext cx="4762500" cy="3019425"/>
          </a:xfrm>
          <a:prstGeom prst="rect">
            <a:avLst/>
          </a:prstGeom>
        </p:spPr>
      </p:pic>
      <p:pic>
        <p:nvPicPr>
          <p:cNvPr id="13" name="Picture 12" descr="SL0025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3810000"/>
            <a:ext cx="3815080" cy="3048000"/>
          </a:xfrm>
          <a:prstGeom prst="rect">
            <a:avLst/>
          </a:prstGeom>
        </p:spPr>
      </p:pic>
      <p:pic>
        <p:nvPicPr>
          <p:cNvPr id="5" name="Picture 4" descr="pief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1066800"/>
            <a:ext cx="2372497" cy="3048000"/>
          </a:xfrm>
          <a:prstGeom prst="rect">
            <a:avLst/>
          </a:prstGeom>
        </p:spPr>
      </p:pic>
      <p:pic>
        <p:nvPicPr>
          <p:cNvPr id="14" name="Picture 13" descr="SL0026M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0709" y="1447800"/>
            <a:ext cx="2033291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98027" y="4357149"/>
            <a:ext cx="46091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it has been done before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7967140" y="5437450"/>
            <a:ext cx="1726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 </a:t>
            </a:r>
            <a:r>
              <a:rPr lang="en-US" sz="1200" dirty="0" err="1" smtClean="0"/>
              <a:t>F.Zimmermann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89605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8454"/>
            <a:ext cx="8229600" cy="643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LHC electron </a:t>
            </a:r>
            <a:r>
              <a:rPr lang="en-US" sz="3200" dirty="0" smtClean="0"/>
              <a:t>beam upgrade </a:t>
            </a:r>
            <a:endParaRPr lang="en-US" sz="3200" dirty="0"/>
          </a:p>
        </p:txBody>
      </p:sp>
      <p:pic>
        <p:nvPicPr>
          <p:cNvPr id="4" name="Picture 3" descr="scd_sche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6" y="971376"/>
            <a:ext cx="7666304" cy="4908745"/>
          </a:xfrm>
          <a:prstGeom prst="rect">
            <a:avLst/>
          </a:prstGeom>
          <a:solidFill>
            <a:schemeClr val="tx1">
              <a:alpha val="14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574258" y="6334231"/>
            <a:ext cx="811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CDR: default design. 60 </a:t>
            </a:r>
            <a:r>
              <a:rPr lang="en-US" dirty="0" err="1" smtClean="0"/>
              <a:t>GeV</a:t>
            </a:r>
            <a:r>
              <a:rPr lang="en-US" dirty="0" smtClean="0"/>
              <a:t>. L=10</a:t>
            </a:r>
            <a:r>
              <a:rPr lang="en-US" baseline="30000" dirty="0" smtClean="0"/>
              <a:t>33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, P&lt; 100 MW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ERL, synchronous </a:t>
            </a:r>
            <a:r>
              <a:rPr lang="en-US" dirty="0" err="1" smtClean="0"/>
              <a:t>ep</a:t>
            </a:r>
            <a:r>
              <a:rPr lang="en-US" dirty="0" smtClean="0"/>
              <a:t>/</a:t>
            </a:r>
            <a:r>
              <a:rPr lang="en-US" dirty="0" err="1" smtClean="0"/>
              <a:t>pp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8200" y="5964899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JPhysG:39(2012)075001, arXiv:1206.2913  http://</a:t>
            </a:r>
            <a:r>
              <a:rPr lang="en-US" dirty="0" err="1" smtClean="0">
                <a:solidFill>
                  <a:srgbClr val="0000FF"/>
                </a:solidFill>
              </a:rPr>
              <a:t>cern.ch</a:t>
            </a:r>
            <a:r>
              <a:rPr lang="en-US" dirty="0" smtClean="0">
                <a:solidFill>
                  <a:srgbClr val="0000FF"/>
                </a:solidFill>
              </a:rPr>
              <a:t>/</a:t>
            </a:r>
            <a:r>
              <a:rPr lang="en-US" dirty="0" err="1" smtClean="0">
                <a:solidFill>
                  <a:srgbClr val="0000FF"/>
                </a:solidFill>
              </a:rPr>
              <a:t>lhec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3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586" y="721178"/>
            <a:ext cx="5098413" cy="388620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339462" y="6293055"/>
            <a:ext cx="298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Alessandra </a:t>
            </a:r>
            <a:r>
              <a:rPr lang="en-US" sz="1200" dirty="0" err="1" smtClean="0">
                <a:solidFill>
                  <a:schemeClr val="accent1">
                    <a:lumMod val="75000"/>
                  </a:schemeClr>
                </a:solidFill>
              </a:rPr>
              <a:t>Valloni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 - </a:t>
            </a:r>
            <a:r>
              <a:rPr lang="en-US" sz="1200" dirty="0" err="1" smtClean="0">
                <a:solidFill>
                  <a:schemeClr val="accent1">
                    <a:lumMod val="75000"/>
                  </a:schemeClr>
                </a:solidFill>
              </a:rPr>
              <a:t>LHeC</a:t>
            </a:r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 Meeting 15.1.2014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2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9952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 New Web Page and Information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040" y="1511050"/>
            <a:ext cx="3818193" cy="5040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4498" y="2906247"/>
            <a:ext cx="203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This comes tonight</a:t>
            </a:r>
            <a:endParaRPr lang="en-US" b="1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9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9952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Workshop Information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85554" y="2265500"/>
            <a:ext cx="834314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Monday: Plenary opening – </a:t>
            </a:r>
            <a:r>
              <a:rPr lang="en-US" dirty="0" smtClean="0">
                <a:solidFill>
                  <a:srgbClr val="008000"/>
                </a:solidFill>
              </a:rPr>
              <a:t>Photograph</a:t>
            </a:r>
            <a:r>
              <a:rPr lang="en-US" dirty="0" smtClean="0"/>
              <a:t> – Lunch – Parallel Sessions – Dinner (19.30)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Tuesday: Parallel sessions – Lunch – Summaries of Physics/</a:t>
            </a:r>
            <a:r>
              <a:rPr lang="en-US" dirty="0" err="1" smtClean="0"/>
              <a:t>Det</a:t>
            </a:r>
            <a:r>
              <a:rPr lang="en-US" dirty="0" smtClean="0"/>
              <a:t> and </a:t>
            </a:r>
            <a:r>
              <a:rPr lang="en-US" dirty="0" err="1" smtClean="0"/>
              <a:t>Acc</a:t>
            </a:r>
            <a:r>
              <a:rPr lang="en-US" dirty="0" smtClean="0"/>
              <a:t>/TF – conclusion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 91 – 89 – 86 – 106 – 103</a:t>
            </a:r>
          </a:p>
          <a:p>
            <a:pPr algn="ctr"/>
            <a:r>
              <a:rPr lang="en-US" dirty="0" smtClean="0"/>
              <a:t>         </a:t>
            </a:r>
          </a:p>
          <a:p>
            <a:pPr algn="ctr"/>
            <a:endParaRPr lang="en-US" b="1" dirty="0">
              <a:solidFill>
                <a:srgbClr val="008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8000"/>
                </a:solidFill>
              </a:rPr>
              <a:t>Welcome to the Workshop</a:t>
            </a:r>
            <a:endParaRPr lang="en-US" sz="2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49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9952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backup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3743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792199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Questions on the FCC – </a:t>
            </a:r>
            <a:r>
              <a:rPr lang="en-US" sz="3600" dirty="0" err="1" smtClean="0">
                <a:solidFill>
                  <a:srgbClr val="000090"/>
                </a:solidFill>
              </a:rPr>
              <a:t>ep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5536" y="1865033"/>
            <a:ext cx="2463648" cy="3877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Isn’t </a:t>
            </a:r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=50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 too high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for acceptance with a</a:t>
            </a:r>
          </a:p>
          <a:p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ower energy electron </a:t>
            </a:r>
          </a:p>
          <a:p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eam (60-200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 ?</a:t>
            </a:r>
          </a:p>
          <a:p>
            <a:endParaRPr lang="en-US" dirty="0"/>
          </a:p>
          <a:p>
            <a:r>
              <a:rPr lang="en-US" dirty="0" smtClean="0"/>
              <a:t>Surprisingly not.</a:t>
            </a:r>
          </a:p>
          <a:p>
            <a:endParaRPr lang="en-US" dirty="0"/>
          </a:p>
          <a:p>
            <a:r>
              <a:rPr lang="en-US" dirty="0" smtClean="0"/>
              <a:t>Low x: 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min</a:t>
            </a:r>
            <a:r>
              <a:rPr lang="en-US" dirty="0" smtClean="0"/>
              <a:t> ~ E</a:t>
            </a:r>
            <a:r>
              <a:rPr lang="en-US" baseline="-25000" dirty="0" smtClean="0"/>
              <a:t>e</a:t>
            </a:r>
            <a:r>
              <a:rPr lang="en-US" baseline="30000" dirty="0" smtClean="0"/>
              <a:t>2 </a:t>
            </a:r>
            <a:endParaRPr lang="en-US" dirty="0" smtClean="0"/>
          </a:p>
          <a:p>
            <a:endParaRPr lang="en-US" baseline="30000" dirty="0"/>
          </a:p>
          <a:p>
            <a:r>
              <a:rPr lang="en-US" dirty="0" smtClean="0"/>
              <a:t>Large x: needs very </a:t>
            </a:r>
            <a:r>
              <a:rPr lang="en-US" dirty="0" err="1" smtClean="0"/>
              <a:t>fwd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tracking (to 1</a:t>
            </a:r>
            <a:r>
              <a:rPr lang="en-US" baseline="30000" dirty="0" smtClean="0"/>
              <a:t>o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err="1" smtClean="0"/>
              <a:t>FHeC</a:t>
            </a:r>
            <a:r>
              <a:rPr lang="en-US" dirty="0" smtClean="0"/>
              <a:t> comes with HERA</a:t>
            </a:r>
          </a:p>
          <a:p>
            <a:r>
              <a:rPr lang="en-US" dirty="0"/>
              <a:t>a</a:t>
            </a:r>
            <a:r>
              <a:rPr lang="en-US" dirty="0" smtClean="0"/>
              <a:t>nd after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6" y="1212843"/>
            <a:ext cx="6318400" cy="546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4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82652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Questions on the FCC – </a:t>
            </a:r>
            <a:r>
              <a:rPr lang="en-US" sz="3600" dirty="0" err="1" smtClean="0">
                <a:solidFill>
                  <a:srgbClr val="000090"/>
                </a:solidFill>
              </a:rPr>
              <a:t>ep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5536" y="1865033"/>
            <a:ext cx="2463648" cy="4093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Isn’t </a:t>
            </a:r>
            <a:r>
              <a:rPr lang="en-US" b="1" dirty="0" err="1" smtClean="0">
                <a:solidFill>
                  <a:srgbClr val="FF0000"/>
                </a:solidFill>
              </a:rPr>
              <a:t>E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=50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 too high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for acceptance with a</a:t>
            </a:r>
          </a:p>
          <a:p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ower energy electron </a:t>
            </a:r>
          </a:p>
          <a:p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eam (60-200 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 ?</a:t>
            </a:r>
          </a:p>
          <a:p>
            <a:endParaRPr lang="en-US" dirty="0"/>
          </a:p>
          <a:p>
            <a:r>
              <a:rPr lang="en-US" dirty="0" smtClean="0"/>
              <a:t>Surprisingly not.</a:t>
            </a:r>
          </a:p>
          <a:p>
            <a:endParaRPr lang="en-US" dirty="0"/>
          </a:p>
          <a:p>
            <a:r>
              <a:rPr lang="en-US" dirty="0" smtClean="0"/>
              <a:t>Low x: Q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min</a:t>
            </a:r>
            <a:r>
              <a:rPr lang="en-US" dirty="0" smtClean="0"/>
              <a:t> ~ E</a:t>
            </a:r>
            <a:r>
              <a:rPr lang="en-US" baseline="-25000" dirty="0" smtClean="0"/>
              <a:t>e</a:t>
            </a:r>
            <a:r>
              <a:rPr lang="en-US" baseline="30000" dirty="0" smtClean="0"/>
              <a:t>2  </a:t>
            </a:r>
            <a:r>
              <a:rPr lang="en-US" sz="1400" dirty="0" smtClean="0">
                <a:sym typeface="Wingdings"/>
              </a:rPr>
              <a:t></a:t>
            </a:r>
          </a:p>
          <a:p>
            <a:r>
              <a:rPr lang="en-US" sz="1400" dirty="0" smtClean="0">
                <a:sym typeface="Wingdings"/>
              </a:rPr>
              <a:t>For low x keep </a:t>
            </a:r>
            <a:r>
              <a:rPr lang="en-US" sz="1400" dirty="0" err="1" smtClean="0">
                <a:sym typeface="Wingdings"/>
              </a:rPr>
              <a:t>Ee</a:t>
            </a:r>
            <a:r>
              <a:rPr lang="en-US" sz="1400" dirty="0" smtClean="0">
                <a:sym typeface="Wingdings"/>
              </a:rPr>
              <a:t> at ~ 60 </a:t>
            </a:r>
            <a:r>
              <a:rPr lang="en-US" sz="1400" dirty="0" err="1" smtClean="0">
                <a:sym typeface="Wingdings"/>
              </a:rPr>
              <a:t>GeV</a:t>
            </a:r>
            <a:endParaRPr lang="en-US" sz="1400" dirty="0" smtClean="0"/>
          </a:p>
          <a:p>
            <a:endParaRPr lang="en-US" baseline="30000" dirty="0"/>
          </a:p>
          <a:p>
            <a:r>
              <a:rPr lang="en-US" dirty="0" smtClean="0"/>
              <a:t>Large x: needs very </a:t>
            </a:r>
            <a:r>
              <a:rPr lang="en-US" dirty="0" err="1" smtClean="0"/>
              <a:t>fwd</a:t>
            </a:r>
            <a:r>
              <a:rPr lang="en-US" dirty="0" smtClean="0"/>
              <a:t> </a:t>
            </a:r>
          </a:p>
          <a:p>
            <a:r>
              <a:rPr lang="en-US" dirty="0" smtClean="0"/>
              <a:t>tracking (to 1</a:t>
            </a:r>
            <a:r>
              <a:rPr lang="en-US" baseline="30000" dirty="0" smtClean="0"/>
              <a:t>o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err="1" smtClean="0"/>
              <a:t>FHeC</a:t>
            </a:r>
            <a:r>
              <a:rPr lang="en-US" dirty="0" smtClean="0"/>
              <a:t> comes with HERA</a:t>
            </a:r>
          </a:p>
          <a:p>
            <a:r>
              <a:rPr lang="en-US" dirty="0"/>
              <a:t>a</a:t>
            </a:r>
            <a:r>
              <a:rPr lang="en-US" dirty="0" smtClean="0"/>
              <a:t>nd after </a:t>
            </a:r>
            <a:r>
              <a:rPr lang="en-US" dirty="0" err="1" smtClean="0"/>
              <a:t>LHeC</a:t>
            </a:r>
            <a:r>
              <a:rPr lang="en-US" dirty="0" smtClean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36" y="1250775"/>
            <a:ext cx="6318400" cy="5431306"/>
          </a:xfrm>
          <a:prstGeom prst="rect">
            <a:avLst/>
          </a:prstGeom>
        </p:spPr>
      </p:pic>
      <p:sp>
        <p:nvSpPr>
          <p:cNvPr id="3" name="Right Triangle 2"/>
          <p:cNvSpPr/>
          <p:nvPr/>
        </p:nvSpPr>
        <p:spPr>
          <a:xfrm rot="16200000">
            <a:off x="2442586" y="2019534"/>
            <a:ext cx="3626925" cy="4233265"/>
          </a:xfrm>
          <a:prstGeom prst="rtTriangle">
            <a:avLst/>
          </a:prstGeom>
          <a:solidFill>
            <a:schemeClr val="accent3">
              <a:lumMod val="40000"/>
              <a:lumOff val="60000"/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172595">
            <a:off x="4759342" y="4191348"/>
            <a:ext cx="70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9304957">
            <a:off x="4519086" y="372720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22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9952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Questions on the FCC – </a:t>
            </a:r>
            <a:r>
              <a:rPr lang="en-US" sz="3600" dirty="0" err="1" smtClean="0">
                <a:solidFill>
                  <a:srgbClr val="000090"/>
                </a:solidFill>
              </a:rPr>
              <a:t>ep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5536" y="2334151"/>
            <a:ext cx="23164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How would a detector</a:t>
            </a:r>
          </a:p>
          <a:p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ook like?</a:t>
            </a:r>
          </a:p>
          <a:p>
            <a:endParaRPr lang="en-US" dirty="0"/>
          </a:p>
          <a:p>
            <a:r>
              <a:rPr lang="en-US" dirty="0" smtClean="0"/>
              <a:t>Perhaps </a:t>
            </a:r>
            <a:r>
              <a:rPr lang="en-US" dirty="0" err="1" smtClean="0"/>
              <a:t>sth</a:t>
            </a:r>
            <a:r>
              <a:rPr lang="en-US" dirty="0" smtClean="0"/>
              <a:t> between 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err="1" smtClean="0"/>
              <a:t>LHeC</a:t>
            </a:r>
            <a:r>
              <a:rPr lang="en-US" dirty="0" smtClean="0"/>
              <a:t> and the FCC</a:t>
            </a:r>
          </a:p>
          <a:p>
            <a:r>
              <a:rPr lang="en-US" dirty="0" smtClean="0"/>
              <a:t>detector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45" y="1388990"/>
            <a:ext cx="6150840" cy="421754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5633" y="6161272"/>
            <a:ext cx="5966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FHC:  From </a:t>
            </a:r>
            <a:r>
              <a:rPr lang="en-US" sz="1200" dirty="0" err="1"/>
              <a:t>D</a:t>
            </a:r>
            <a:r>
              <a:rPr lang="en-US" sz="1200" dirty="0" err="1" smtClean="0"/>
              <a:t>.Fournier</a:t>
            </a:r>
            <a:r>
              <a:rPr lang="en-US" sz="1200" dirty="0" smtClean="0"/>
              <a:t> with </a:t>
            </a:r>
            <a:r>
              <a:rPr lang="en-US" sz="1200" dirty="0" err="1" smtClean="0"/>
              <a:t>F.Gianotti</a:t>
            </a:r>
            <a:r>
              <a:rPr lang="en-US" sz="1200" dirty="0" smtClean="0"/>
              <a:t>, </a:t>
            </a:r>
            <a:r>
              <a:rPr lang="en-US" sz="1200" dirty="0" err="1" smtClean="0"/>
              <a:t>L.Pontecorvo</a:t>
            </a:r>
            <a:r>
              <a:rPr lang="en-US" sz="1200" dirty="0" smtClean="0"/>
              <a:t>, </a:t>
            </a:r>
            <a:r>
              <a:rPr lang="en-US" sz="1200" dirty="0" err="1" smtClean="0"/>
              <a:t>H.TenKate</a:t>
            </a:r>
            <a:r>
              <a:rPr lang="en-US" sz="1200" dirty="0"/>
              <a:t> </a:t>
            </a:r>
            <a:r>
              <a:rPr lang="en-US" sz="1200" dirty="0" smtClean="0"/>
              <a:t>Nov13 FHC Meeting at CERN</a:t>
            </a:r>
          </a:p>
          <a:p>
            <a:r>
              <a:rPr lang="en-US" sz="1200" dirty="0" err="1" smtClean="0"/>
              <a:t>LHeC</a:t>
            </a:r>
            <a:r>
              <a:rPr lang="en-US" sz="1200" dirty="0" smtClean="0"/>
              <a:t>: From Conceptual Design Report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700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995288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Questions on the FCC – </a:t>
            </a:r>
            <a:r>
              <a:rPr lang="en-US" sz="3600" dirty="0" err="1" smtClean="0">
                <a:solidFill>
                  <a:srgbClr val="000090"/>
                </a:solidFill>
              </a:rPr>
              <a:t>ep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5536" y="2334151"/>
            <a:ext cx="231648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How would a detector</a:t>
            </a:r>
          </a:p>
          <a:p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b="1" dirty="0" smtClean="0">
                <a:solidFill>
                  <a:srgbClr val="FF0000"/>
                </a:solidFill>
              </a:rPr>
              <a:t>ook like?</a:t>
            </a:r>
          </a:p>
          <a:p>
            <a:endParaRPr lang="en-US" dirty="0"/>
          </a:p>
          <a:p>
            <a:r>
              <a:rPr lang="en-US" dirty="0" smtClean="0"/>
              <a:t>Perhaps </a:t>
            </a:r>
            <a:r>
              <a:rPr lang="en-US" dirty="0" err="1" smtClean="0"/>
              <a:t>sth</a:t>
            </a:r>
            <a:r>
              <a:rPr lang="en-US" dirty="0" smtClean="0"/>
              <a:t> between </a:t>
            </a:r>
          </a:p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err="1" smtClean="0"/>
              <a:t>LHeC</a:t>
            </a:r>
            <a:r>
              <a:rPr lang="en-US" dirty="0" smtClean="0"/>
              <a:t> and the FCC</a:t>
            </a:r>
          </a:p>
          <a:p>
            <a:r>
              <a:rPr lang="en-US" dirty="0" smtClean="0"/>
              <a:t>detector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45" y="1388990"/>
            <a:ext cx="6150840" cy="421754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75633" y="6161272"/>
            <a:ext cx="6719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FHC:   From </a:t>
            </a:r>
            <a:r>
              <a:rPr lang="en-US" sz="1200" dirty="0" err="1"/>
              <a:t>D</a:t>
            </a:r>
            <a:r>
              <a:rPr lang="en-US" sz="1200" dirty="0" err="1" smtClean="0"/>
              <a:t>.Fournier</a:t>
            </a:r>
            <a:r>
              <a:rPr lang="en-US" sz="1200" dirty="0" smtClean="0"/>
              <a:t> with </a:t>
            </a:r>
            <a:r>
              <a:rPr lang="en-US" sz="1200" dirty="0" err="1" smtClean="0"/>
              <a:t>F.Gianotti</a:t>
            </a:r>
            <a:r>
              <a:rPr lang="en-US" sz="1200" dirty="0" smtClean="0"/>
              <a:t>, </a:t>
            </a:r>
            <a:r>
              <a:rPr lang="en-US" sz="1200" dirty="0" err="1" smtClean="0"/>
              <a:t>L.Pontecorvo</a:t>
            </a:r>
            <a:r>
              <a:rPr lang="en-US" sz="1200" dirty="0" smtClean="0"/>
              <a:t>, </a:t>
            </a:r>
            <a:r>
              <a:rPr lang="en-US" sz="1200" dirty="0" err="1" smtClean="0"/>
              <a:t>H.TenKate</a:t>
            </a:r>
            <a:r>
              <a:rPr lang="en-US" sz="1200" dirty="0"/>
              <a:t> </a:t>
            </a:r>
            <a:r>
              <a:rPr lang="en-US" sz="1200" dirty="0" smtClean="0"/>
              <a:t>November 2013  - FHC Meeting at CERN</a:t>
            </a:r>
          </a:p>
          <a:p>
            <a:r>
              <a:rPr lang="en-US" sz="1200" dirty="0" err="1" smtClean="0"/>
              <a:t>LHeC</a:t>
            </a:r>
            <a:r>
              <a:rPr lang="en-US" sz="1200" dirty="0" smtClean="0"/>
              <a:t>: From Conceptual Design Report</a:t>
            </a:r>
            <a:endParaRPr lang="en-US" sz="12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45" y="2804753"/>
            <a:ext cx="2597045" cy="1661573"/>
          </a:xfrm>
          <a:prstGeom prst="rect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75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4724"/>
            <a:ext cx="7772400" cy="75136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FEC- future electron-positron colliders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47" y="1122161"/>
            <a:ext cx="6591619" cy="4927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803" y="6264240"/>
            <a:ext cx="775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Plenary ECFA talk by Juan </a:t>
            </a:r>
            <a:r>
              <a:rPr lang="en-US" dirty="0" err="1" smtClean="0"/>
              <a:t>Fuster</a:t>
            </a:r>
            <a:r>
              <a:rPr lang="en-US" dirty="0" smtClean="0"/>
              <a:t>, November 2013 at CERN, on the Linear Collider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3126363" y="1122161"/>
            <a:ext cx="1306721" cy="3797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38897" y="976093"/>
            <a:ext cx="11312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Juan </a:t>
            </a:r>
            <a:r>
              <a:rPr lang="en-US" sz="1400" dirty="0" err="1" smtClean="0">
                <a:solidFill>
                  <a:srgbClr val="FF0000"/>
                </a:solidFill>
              </a:rPr>
              <a:t>Fuster’s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74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033" y="0"/>
            <a:ext cx="9002721" cy="5593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229600" cy="1143000"/>
          </a:xfrm>
        </p:spPr>
        <p:txBody>
          <a:bodyPr/>
          <a:lstStyle/>
          <a:p>
            <a:r>
              <a:rPr lang="en-US" dirty="0" smtClean="0"/>
              <a:t> 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615297"/>
              </p:ext>
            </p:extLst>
          </p:nvPr>
        </p:nvGraphicFramePr>
        <p:xfrm>
          <a:off x="68033" y="559388"/>
          <a:ext cx="9017575" cy="6097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190"/>
                <a:gridCol w="1466261"/>
                <a:gridCol w="1256795"/>
                <a:gridCol w="218655"/>
                <a:gridCol w="1466261"/>
                <a:gridCol w="1687413"/>
              </a:tblGrid>
              <a:tr h="435562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solidFill>
                            <a:srgbClr val="FFFF99"/>
                          </a:solidFill>
                        </a:rPr>
                        <a:t>collider parameter</a:t>
                      </a:r>
                      <a:r>
                        <a:rPr lang="en-GB" sz="1600" baseline="0" dirty="0" smtClean="0">
                          <a:solidFill>
                            <a:srgbClr val="FFFF99"/>
                          </a:solidFill>
                        </a:rPr>
                        <a:t>s</a:t>
                      </a:r>
                      <a:endParaRPr lang="en-GB" sz="1600" dirty="0">
                        <a:solidFill>
                          <a:srgbClr val="FFFF99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i="1" baseline="0" dirty="0" smtClean="0">
                          <a:latin typeface="+mn-lt"/>
                        </a:rPr>
                        <a:t>e</a:t>
                      </a:r>
                      <a:r>
                        <a:rPr lang="en-US" sz="1600" baseline="30000" dirty="0" smtClean="0">
                          <a:latin typeface="Calibri"/>
                        </a:rPr>
                        <a:t>± </a:t>
                      </a:r>
                      <a:r>
                        <a:rPr lang="en-US" sz="1600" dirty="0" smtClean="0"/>
                        <a:t>scenarios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protons</a:t>
                      </a:r>
                      <a:endParaRPr lang="en-GB" sz="1600" dirty="0"/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kumimoji="0" lang="en-US" sz="1600" b="1" i="0" u="none" strike="noStrike" kern="1200" cap="none" spc="0" normalizeH="0" baseline="3000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±</a:t>
                      </a:r>
                      <a:endParaRPr kumimoji="0" lang="en-GB" sz="16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e</a:t>
                      </a:r>
                      <a:r>
                        <a:rPr kumimoji="0" lang="en-US" sz="1600" b="1" i="0" u="none" strike="noStrike" kern="1200" cap="none" spc="0" normalizeH="0" baseline="3000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cs typeface="Calibri"/>
                        </a:rPr>
                        <a:t>±</a:t>
                      </a:r>
                      <a:endParaRPr kumimoji="0" lang="en-GB" sz="1600" b="1" i="0" u="none" strike="noStrike" kern="1200" cap="none" spc="0" normalizeH="0" baseline="3000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1" i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en-US" sz="1600" b="1" i="0" baseline="30000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±</a:t>
                      </a:r>
                      <a:endParaRPr lang="en-GB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smtClean="0"/>
                        <a:t>p</a:t>
                      </a:r>
                      <a:endParaRPr lang="en-GB" sz="1600" baseline="30000" dirty="0"/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energy  [GeV]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60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50000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bunch spacing [</a:t>
                      </a:r>
                      <a:r>
                        <a:rPr lang="en-US" sz="160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dirty="0" err="1" smtClean="0"/>
                        <a:t>s</a:t>
                      </a:r>
                      <a:r>
                        <a:rPr lang="en-US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0.125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0.125 to 33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bunch</a:t>
                      </a:r>
                      <a:r>
                        <a:rPr lang="en-US" sz="1600" baseline="0" dirty="0" smtClean="0"/>
                        <a:t> intensity [10</a:t>
                      </a:r>
                      <a:r>
                        <a:rPr lang="en-US" sz="1600" baseline="30000" dirty="0" smtClean="0"/>
                        <a:t>11</a:t>
                      </a:r>
                      <a:r>
                        <a:rPr lang="en-US" sz="1600" baseline="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3.8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3.7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3.3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3.0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current [mA]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477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29.8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1.6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384 (max)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rms</a:t>
                      </a:r>
                      <a:r>
                        <a:rPr lang="en-US" sz="1600" dirty="0" smtClean="0"/>
                        <a:t> bunch length</a:t>
                      </a:r>
                      <a:r>
                        <a:rPr lang="en-US" sz="1600" baseline="0" dirty="0" smtClean="0"/>
                        <a:t> [cm]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0.25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0.21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0.18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rms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emittance</a:t>
                      </a:r>
                      <a:r>
                        <a:rPr lang="en-US" sz="1600" dirty="0" smtClean="0"/>
                        <a:t> [</a:t>
                      </a:r>
                      <a:r>
                        <a:rPr lang="en-US" sz="1600" dirty="0" smtClean="0">
                          <a:latin typeface="+mn-lt"/>
                        </a:rPr>
                        <a:t>nm</a:t>
                      </a:r>
                      <a:r>
                        <a:rPr lang="en-US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6.0, 3.0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7.5, 3.75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4, 2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0.06, 0.03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baseline="0" dirty="0" err="1" smtClean="0">
                          <a:latin typeface="Symbol" pitchFamily="18" charset="2"/>
                        </a:rPr>
                        <a:t>b</a:t>
                      </a:r>
                      <a:r>
                        <a:rPr lang="en-US" sz="1600" baseline="-25000" dirty="0" err="1" smtClean="0">
                          <a:latin typeface="+mn-lt"/>
                        </a:rPr>
                        <a:t>x,y</a:t>
                      </a:r>
                      <a:r>
                        <a:rPr lang="en-US" sz="1600" baseline="0" dirty="0" smtClean="0"/>
                        <a:t>*[mm]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5.0, 2.5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4.0, 2.0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9.3, 4.5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500, 250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Symbol" pitchFamily="18" charset="2"/>
                        </a:rPr>
                        <a:t>s</a:t>
                      </a:r>
                      <a:r>
                        <a:rPr lang="en-US" sz="1600" baseline="-25000" dirty="0" err="1" smtClean="0"/>
                        <a:t>x,y</a:t>
                      </a:r>
                      <a:r>
                        <a:rPr lang="en-US" sz="1600" dirty="0" smtClean="0"/>
                        <a:t>* [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dirty="0" smtClean="0"/>
                        <a:t>m]</a:t>
                      </a:r>
                      <a:endParaRPr lang="en-GB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5.5, 2.7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b-b parameter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>
                          <a:latin typeface="Symbol" pitchFamily="18" charset="2"/>
                        </a:rPr>
                        <a:t>x</a:t>
                      </a:r>
                      <a:endParaRPr lang="en-GB" sz="16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</a:rPr>
                        <a:t>0.050</a:t>
                      </a:r>
                      <a:endParaRPr kumimoji="0" lang="en-GB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0.056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0.017</a:t>
                      </a:r>
                      <a:endParaRPr lang="en-GB" sz="1600" b="0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hourglass reduction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0.42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0.36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0.68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CM energy [</a:t>
                      </a:r>
                      <a:r>
                        <a:rPr lang="en-US" sz="1600" dirty="0" err="1" smtClean="0"/>
                        <a:t>TeV</a:t>
                      </a:r>
                      <a:r>
                        <a:rPr lang="en-US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3.5</a:t>
                      </a:r>
                      <a:endParaRPr lang="en-GB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4.9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7.1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  <a:tr h="43556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luminosity[10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dirty="0" smtClean="0"/>
                        <a:t>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en-GB" sz="16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1.2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0.07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0" y="-315416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FF00"/>
                </a:solidFill>
              </a:rPr>
              <a:t>Tentative Parameters for </a:t>
            </a:r>
            <a:r>
              <a:rPr lang="en-US" sz="3200" b="1" dirty="0" err="1" smtClean="0">
                <a:solidFill>
                  <a:srgbClr val="FFFF00"/>
                </a:solidFill>
              </a:rPr>
              <a:t>FHeC</a:t>
            </a:r>
            <a:r>
              <a:rPr lang="en-US" sz="3200" b="1" dirty="0" smtClean="0">
                <a:solidFill>
                  <a:srgbClr val="FFFF00"/>
                </a:solidFill>
              </a:rPr>
              <a:t> (RR)</a:t>
            </a:r>
            <a:r>
              <a:rPr lang="en-US" sz="3200" b="1" i="1" dirty="0" smtClean="0">
                <a:solidFill>
                  <a:srgbClr val="FF0000"/>
                </a:solidFill>
              </a:rPr>
              <a:t> 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80469" y="6525863"/>
            <a:ext cx="2690285" cy="307777"/>
          </a:xfrm>
          <a:prstGeom prst="rect">
            <a:avLst/>
          </a:prstGeom>
          <a:solidFill>
            <a:schemeClr val="accent1">
              <a:lumMod val="60000"/>
              <a:lumOff val="40000"/>
              <a:alpha val="7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F.Zimmermann</a:t>
            </a:r>
            <a:r>
              <a:rPr lang="en-US" sz="1400" dirty="0" smtClean="0"/>
              <a:t> at Beijing 16.12.13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2304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918"/>
            <a:ext cx="7772400" cy="6805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Energy Frontier Electron </a:t>
            </a:r>
            <a:r>
              <a:rPr lang="en-US" sz="3200" dirty="0" smtClean="0"/>
              <a:t>Ion Collider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896417" y="5547057"/>
            <a:ext cx="4779336" cy="923330"/>
          </a:xfrm>
          <a:prstGeom prst="rect">
            <a:avLst/>
          </a:prstGeom>
          <a:solidFill>
            <a:schemeClr val="bg2">
              <a:lumMod val="75000"/>
              <a:alpha val="23000"/>
            </a:schemeClr>
          </a:solidFill>
          <a:ln>
            <a:solidFill>
              <a:srgbClr val="D9C07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Precision QCD study of </a:t>
            </a:r>
            <a:r>
              <a:rPr lang="en-US" dirty="0" err="1" smtClean="0"/>
              <a:t>parton</a:t>
            </a:r>
            <a:r>
              <a:rPr lang="en-US" dirty="0" smtClean="0"/>
              <a:t> dynamics in nuclei</a:t>
            </a:r>
          </a:p>
          <a:p>
            <a:r>
              <a:rPr lang="en-US" dirty="0" smtClean="0"/>
              <a:t>Investigation of high density matter and QGP</a:t>
            </a:r>
          </a:p>
          <a:p>
            <a:r>
              <a:rPr lang="en-US" dirty="0" smtClean="0"/>
              <a:t>Gluon saturation at low x, in DIS region.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52150" y="1947335"/>
            <a:ext cx="346761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Extension of kinematic range in </a:t>
            </a:r>
            <a:r>
              <a:rPr lang="en-US" dirty="0" err="1" smtClean="0"/>
              <a:t>lA</a:t>
            </a:r>
            <a:endParaRPr lang="en-US" dirty="0" smtClean="0"/>
          </a:p>
          <a:p>
            <a:r>
              <a:rPr lang="en-US" dirty="0"/>
              <a:t>b</a:t>
            </a:r>
            <a:r>
              <a:rPr lang="en-US" dirty="0" smtClean="0"/>
              <a:t>y </a:t>
            </a:r>
            <a:r>
              <a:rPr lang="en-US" dirty="0" smtClean="0"/>
              <a:t>four</a:t>
            </a:r>
            <a:r>
              <a:rPr lang="en-US" dirty="0" smtClean="0"/>
              <a:t> </a:t>
            </a:r>
            <a:r>
              <a:rPr lang="en-US" dirty="0" smtClean="0"/>
              <a:t>orders of magnitude will</a:t>
            </a:r>
          </a:p>
          <a:p>
            <a:r>
              <a:rPr lang="en-US" dirty="0" smtClean="0"/>
              <a:t>change QCD view on nuclear </a:t>
            </a:r>
          </a:p>
          <a:p>
            <a:r>
              <a:rPr lang="en-US" dirty="0"/>
              <a:t>s</a:t>
            </a:r>
            <a:r>
              <a:rPr lang="en-US" dirty="0" smtClean="0"/>
              <a:t>tructure and </a:t>
            </a:r>
            <a:r>
              <a:rPr lang="en-US" dirty="0" err="1" smtClean="0"/>
              <a:t>parton</a:t>
            </a:r>
            <a:r>
              <a:rPr lang="en-US" dirty="0" smtClean="0"/>
              <a:t> dynamics </a:t>
            </a:r>
          </a:p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ay lead to genuine surprises…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No saturation of </a:t>
            </a:r>
            <a:r>
              <a:rPr lang="en-US" dirty="0" err="1" smtClean="0"/>
              <a:t>xg</a:t>
            </a:r>
            <a:r>
              <a:rPr lang="en-US" dirty="0" smtClean="0"/>
              <a:t> (x,Q</a:t>
            </a:r>
            <a:r>
              <a:rPr lang="en-US" baseline="30000" dirty="0" smtClean="0"/>
              <a:t>2</a:t>
            </a:r>
            <a:r>
              <a:rPr lang="en-US" dirty="0" smtClean="0"/>
              <a:t>)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Small fraction of diffraction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Broken </a:t>
            </a:r>
            <a:r>
              <a:rPr lang="en-US" dirty="0" err="1" smtClean="0"/>
              <a:t>isospin</a:t>
            </a:r>
            <a:r>
              <a:rPr lang="en-US" dirty="0" smtClean="0"/>
              <a:t> invariance ?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dependent shadowing ?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0634" y="5674058"/>
            <a:ext cx="28102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Expect saturation of rise at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</a:t>
            </a:r>
            <a:r>
              <a:rPr lang="en-US" b="1" dirty="0" smtClean="0">
                <a:solidFill>
                  <a:srgbClr val="000090"/>
                </a:solidFill>
              </a:rPr>
              <a:t>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baseline="-25000" dirty="0" smtClean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  ≈ </a:t>
            </a:r>
            <a:r>
              <a:rPr lang="en-US" b="1" dirty="0" err="1" smtClean="0">
                <a:solidFill>
                  <a:srgbClr val="000090"/>
                </a:solidFill>
              </a:rPr>
              <a:t>xg</a:t>
            </a:r>
            <a:r>
              <a:rPr lang="en-US" b="1" dirty="0" smtClean="0">
                <a:solidFill>
                  <a:srgbClr val="000090"/>
                </a:solidFill>
              </a:rPr>
              <a:t> α</a:t>
            </a:r>
            <a:r>
              <a:rPr lang="en-US" b="1" baseline="-25000" dirty="0" smtClean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 ≈ c x</a:t>
            </a:r>
            <a:r>
              <a:rPr lang="en-US" b="1" baseline="30000" dirty="0" smtClean="0">
                <a:solidFill>
                  <a:srgbClr val="000090"/>
                </a:solidFill>
              </a:rPr>
              <a:t>-λ</a:t>
            </a:r>
            <a:r>
              <a:rPr lang="en-US" b="1" dirty="0" smtClean="0">
                <a:solidFill>
                  <a:srgbClr val="000090"/>
                </a:solidFill>
              </a:rPr>
              <a:t>A</a:t>
            </a:r>
            <a:r>
              <a:rPr lang="en-US" b="1" baseline="30000" dirty="0" smtClean="0">
                <a:solidFill>
                  <a:srgbClr val="000090"/>
                </a:solidFill>
              </a:rPr>
              <a:t>1/3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4444" y="1031501"/>
            <a:ext cx="2684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is part of </a:t>
            </a:r>
            <a:r>
              <a:rPr lang="en-US" dirty="0" err="1" smtClean="0">
                <a:solidFill>
                  <a:srgbClr val="000090"/>
                </a:solidFill>
              </a:rPr>
              <a:t>NuPECCs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l</a:t>
            </a:r>
            <a:r>
              <a:rPr lang="en-US" dirty="0" smtClean="0">
                <a:solidFill>
                  <a:srgbClr val="000090"/>
                </a:solidFill>
              </a:rPr>
              <a:t>ong range plan since 2010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L</a:t>
            </a:r>
            <a:r>
              <a:rPr lang="en-US" baseline="-25000" dirty="0" err="1" smtClean="0">
                <a:solidFill>
                  <a:srgbClr val="000090"/>
                </a:solidFill>
              </a:rPr>
              <a:t>eN</a:t>
            </a:r>
            <a:r>
              <a:rPr lang="en-US" dirty="0" smtClean="0">
                <a:solidFill>
                  <a:srgbClr val="000090"/>
                </a:solidFill>
              </a:rPr>
              <a:t> ~ 10</a:t>
            </a:r>
            <a:r>
              <a:rPr lang="en-US" baseline="30000" dirty="0" smtClean="0">
                <a:solidFill>
                  <a:srgbClr val="000090"/>
                </a:solidFill>
              </a:rPr>
              <a:t>32</a:t>
            </a:r>
            <a:r>
              <a:rPr lang="en-US" dirty="0" smtClean="0">
                <a:solidFill>
                  <a:srgbClr val="000090"/>
                </a:solidFill>
              </a:rPr>
              <a:t> cm</a:t>
            </a:r>
            <a:r>
              <a:rPr lang="en-US" baseline="30000" dirty="0" smtClean="0">
                <a:solidFill>
                  <a:srgbClr val="000090"/>
                </a:solidFill>
              </a:rPr>
              <a:t>-2 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 </a:t>
            </a:r>
            <a:endParaRPr lang="en-US" baseline="30000" dirty="0">
              <a:solidFill>
                <a:srgbClr val="00009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83" y="860426"/>
            <a:ext cx="4742964" cy="4615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4526224" y="4354943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D.D’Enterria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15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474"/>
            <a:ext cx="7772400" cy="74700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Design Parameters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049" y="1173475"/>
            <a:ext cx="6428414" cy="4894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5416" y="6307482"/>
            <a:ext cx="719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Designed for </a:t>
            </a:r>
            <a:r>
              <a:rPr lang="en-US" b="1" dirty="0" smtClean="0">
                <a:solidFill>
                  <a:srgbClr val="0000FF"/>
                </a:solidFill>
              </a:rPr>
              <a:t> synchronous </a:t>
            </a:r>
            <a:r>
              <a:rPr lang="en-US" b="1" dirty="0" err="1" smtClean="0">
                <a:solidFill>
                  <a:srgbClr val="0000FF"/>
                </a:solidFill>
              </a:rPr>
              <a:t>ep</a:t>
            </a:r>
            <a:r>
              <a:rPr lang="en-US" b="1" dirty="0" smtClean="0">
                <a:solidFill>
                  <a:srgbClr val="0000FF"/>
                </a:solidFill>
              </a:rPr>
              <a:t> and </a:t>
            </a:r>
            <a:r>
              <a:rPr lang="en-US" b="1" dirty="0" err="1" smtClean="0">
                <a:solidFill>
                  <a:srgbClr val="0000FF"/>
                </a:solidFill>
              </a:rPr>
              <a:t>pp</a:t>
            </a:r>
            <a:r>
              <a:rPr lang="en-US" b="1" dirty="0" smtClean="0">
                <a:solidFill>
                  <a:srgbClr val="0000FF"/>
                </a:solidFill>
              </a:rPr>
              <a:t> operation </a:t>
            </a:r>
            <a:r>
              <a:rPr lang="en-US" b="1" dirty="0" smtClean="0"/>
              <a:t>during the HL-LHC phase.</a:t>
            </a:r>
            <a:endParaRPr lang="en-US" b="1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85800" y="1911325"/>
            <a:ext cx="7345268" cy="25655"/>
          </a:xfrm>
          <a:prstGeom prst="line">
            <a:avLst/>
          </a:prstGeom>
          <a:ln w="127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85800" y="4039188"/>
            <a:ext cx="7345268" cy="25655"/>
          </a:xfrm>
          <a:prstGeom prst="line">
            <a:avLst/>
          </a:prstGeom>
          <a:ln w="127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85800" y="5886374"/>
            <a:ext cx="7345268" cy="25655"/>
          </a:xfrm>
          <a:prstGeom prst="line">
            <a:avLst/>
          </a:prstGeom>
          <a:ln w="127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6200000">
            <a:off x="7885385" y="5414123"/>
            <a:ext cx="1478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arXiv:1211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:5102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4545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911" y="282222"/>
            <a:ext cx="7902668" cy="1143001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Summary of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LHeC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 Physics 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venir Heavy"/>
                <a:cs typeface="Avenir Heavy"/>
              </a:rPr>
              <a:t>[arXiv:1211:4831+5102]</a:t>
            </a:r>
            <a:r>
              <a:rPr lang="en-US" dirty="0" smtClean="0">
                <a:latin typeface="Avenir Heavy"/>
                <a:cs typeface="Avenir Heavy"/>
              </a:rPr>
              <a:t/>
            </a:r>
            <a:br>
              <a:rPr lang="en-US" dirty="0" smtClean="0">
                <a:latin typeface="Avenir Heavy"/>
                <a:cs typeface="Avenir Heavy"/>
              </a:rPr>
            </a:br>
            <a:endParaRPr lang="en-US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28" y="1009056"/>
            <a:ext cx="8790214" cy="5622646"/>
          </a:xfrm>
          <a:prstGeom prst="rect">
            <a:avLst/>
          </a:prstGeom>
          <a:ln w="57150" cmpd="thickThin">
            <a:solidFill>
              <a:srgbClr val="008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11866" y="2860480"/>
            <a:ext cx="2002127" cy="3318156"/>
          </a:xfrm>
          <a:prstGeom prst="rect">
            <a:avLst/>
          </a:prstGeom>
          <a:solidFill>
            <a:srgbClr val="008000">
              <a:alpha val="11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11866" y="1670520"/>
            <a:ext cx="8260204" cy="411909"/>
          </a:xfrm>
          <a:prstGeom prst="rect">
            <a:avLst/>
          </a:prstGeom>
          <a:solidFill>
            <a:srgbClr val="008000">
              <a:alpha val="8000"/>
            </a:srgb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13993" y="3970346"/>
            <a:ext cx="6258077" cy="228838"/>
          </a:xfrm>
          <a:prstGeom prst="rect">
            <a:avLst/>
          </a:prstGeom>
          <a:solidFill>
            <a:srgbClr val="008000">
              <a:alpha val="14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90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3851"/>
          </a:xfrm>
          <a:noFill/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Baskerville"/>
              </a:rPr>
              <a:t>LHeC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Baskerville"/>
              </a:rPr>
              <a:t>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Baskerville"/>
              </a:rPr>
              <a:t>Baseline Detector - CDR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+mn-lt"/>
              <a:cs typeface="Baskervil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119336"/>
            <a:ext cx="9143999" cy="738664"/>
          </a:xfrm>
          <a:prstGeom prst="rect">
            <a:avLst/>
          </a:prstGeom>
          <a:solidFill>
            <a:schemeClr val="accent6">
              <a:lumMod val="20000"/>
              <a:lumOff val="80000"/>
              <a:alpha val="6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Forward/backward asymmetry in energy deposited and thus in geometry and technology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Present dimensions: </a:t>
            </a:r>
            <a:r>
              <a:rPr lang="en-US" sz="1400" b="1" dirty="0" err="1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LxD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=14x9m</a:t>
            </a:r>
            <a:r>
              <a:rPr lang="en-US" sz="1400" b="1" baseline="29000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[CMS 21 </a:t>
            </a:r>
            <a:r>
              <a:rPr lang="en-US" sz="1400" b="1" dirty="0" err="1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15m</a:t>
            </a:r>
            <a:r>
              <a:rPr lang="en-US" sz="1400" b="1" baseline="29000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2 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, ATLAS 45 </a:t>
            </a:r>
            <a:r>
              <a:rPr lang="en-US" sz="1400" b="1" dirty="0" err="1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x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 25 m</a:t>
            </a:r>
            <a:r>
              <a:rPr lang="en-US" sz="1400" b="1" baseline="29000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2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]</a:t>
            </a: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Taggers at -62m (e),100m (γ,LR), -22.4m (γ,RR), +100m (</a:t>
            </a:r>
            <a:r>
              <a:rPr lang="en-US" sz="1400" b="1" dirty="0" err="1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), +420m (</a:t>
            </a:r>
            <a:r>
              <a:rPr lang="en-US" sz="1400" b="1" dirty="0" err="1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latin typeface="+mj-lt"/>
                <a:ea typeface="Arial" charset="0"/>
                <a:cs typeface="Baskerville"/>
                <a:sym typeface="Arial" charset="0"/>
              </a:rPr>
              <a:t>)</a:t>
            </a:r>
            <a:endParaRPr lang="en-US" sz="1400" b="1" dirty="0">
              <a:solidFill>
                <a:srgbClr val="000000"/>
              </a:solidFill>
              <a:latin typeface="+mj-lt"/>
              <a:ea typeface="Arial" charset="0"/>
              <a:cs typeface="Baskerville"/>
              <a:sym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09709" y="4052957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Tile Calorimeter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09709" y="3489739"/>
            <a:ext cx="2533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LAr</a:t>
            </a:r>
            <a:r>
              <a:rPr lang="en-US" sz="1400" dirty="0" smtClean="0">
                <a:solidFill>
                  <a:srgbClr val="000000"/>
                </a:solidFill>
              </a:rPr>
              <a:t> electromagnetic calorimeter 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1" y="663851"/>
            <a:ext cx="8202099" cy="52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32294" y="5842337"/>
            <a:ext cx="3546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option 1 for LR and full acceptance coverage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0667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4066"/>
            <a:ext cx="8229600" cy="857533"/>
          </a:xfrm>
        </p:spPr>
        <p:txBody>
          <a:bodyPr>
            <a:normAutofit/>
          </a:bodyPr>
          <a:lstStyle/>
          <a:p>
            <a:r>
              <a:rPr lang="en-US" dirty="0" smtClean="0"/>
              <a:t>   </a:t>
            </a:r>
            <a:r>
              <a:rPr lang="en-US" sz="3600" dirty="0" smtClean="0"/>
              <a:t>A New Era of Particle Physics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75" y="2000589"/>
            <a:ext cx="8055489" cy="3649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78629" y="1577556"/>
            <a:ext cx="3311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4.7.2012 greeting Melbourne from CERN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723476" y="5979707"/>
            <a:ext cx="5367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“The Higgs: So simple and yet so unnatural” G.Altarelli,arXiv:1308.0545 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741" y="144734"/>
            <a:ext cx="105716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July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6488668"/>
            <a:ext cx="850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LHeC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presented at Melbourne in various sessions, including a talk (UK) on the Higgs in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ep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12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418" y="872837"/>
            <a:ext cx="4111772" cy="40775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2620" y="135140"/>
            <a:ext cx="3590570" cy="71210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L</a:t>
            </a:r>
            <a:r>
              <a:rPr lang="en-US" sz="3600" dirty="0" smtClean="0">
                <a:solidFill>
                  <a:srgbClr val="000090"/>
                </a:solidFill>
              </a:rPr>
              <a:t>uminosity</a:t>
            </a:r>
            <a:endParaRPr lang="en-US" sz="3600" dirty="0">
              <a:solidFill>
                <a:srgbClr val="00009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260386"/>
              </p:ext>
            </p:extLst>
          </p:nvPr>
        </p:nvGraphicFramePr>
        <p:xfrm>
          <a:off x="949151" y="1368684"/>
          <a:ext cx="1589671" cy="2896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4" imgW="1143000" imgH="2082800" progId="Equation.3">
                  <p:embed/>
                </p:oleObj>
              </mc:Choice>
              <mc:Fallback>
                <p:oleObj name="Equation" r:id="rId4" imgW="1143000" imgH="208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49151" y="1368684"/>
                        <a:ext cx="1589671" cy="2896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711284"/>
              </p:ext>
            </p:extLst>
          </p:nvPr>
        </p:nvGraphicFramePr>
        <p:xfrm>
          <a:off x="922338" y="4486125"/>
          <a:ext cx="1616075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Equation" r:id="rId6" imgW="1244600" imgH="1320800" progId="Equation.3">
                  <p:embed/>
                </p:oleObj>
              </mc:Choice>
              <mc:Fallback>
                <p:oleObj name="Equation" r:id="rId6" imgW="1244600" imgH="1320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2338" y="4486125"/>
                        <a:ext cx="1616075" cy="1716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2206" y="956660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The CDR Luminosity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2293" y="6338823"/>
            <a:ext cx="1968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H*pinch(e</a:t>
            </a:r>
            <a:r>
              <a:rPr lang="en-US" sz="1400" baseline="30000" dirty="0" smtClean="0"/>
              <a:t>-</a:t>
            </a:r>
            <a:r>
              <a:rPr lang="en-US" sz="1400" dirty="0" smtClean="0"/>
              <a:t>)*gap-loss ~ 1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710850" y="5124994"/>
            <a:ext cx="3147665" cy="1077218"/>
          </a:xfrm>
          <a:prstGeom prst="rect">
            <a:avLst/>
          </a:prstGeom>
          <a:solidFill>
            <a:schemeClr val="bg1">
              <a:lumMod val="85000"/>
              <a:alpha val="53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</a:rPr>
              <a:t>a</a:t>
            </a:r>
            <a:r>
              <a:rPr lang="en-US" sz="1600" dirty="0" smtClean="0">
                <a:solidFill>
                  <a:srgbClr val="000090"/>
                </a:solidFill>
              </a:rPr>
              <a:t>fter the </a:t>
            </a:r>
            <a:r>
              <a:rPr lang="en-US" sz="1600" dirty="0" smtClean="0">
                <a:solidFill>
                  <a:srgbClr val="000090"/>
                </a:solidFill>
              </a:rPr>
              <a:t>Higgs   arXiv</a:t>
            </a:r>
            <a:r>
              <a:rPr lang="en-US" sz="1600" dirty="0" smtClean="0">
                <a:solidFill>
                  <a:srgbClr val="000090"/>
                </a:solidFill>
              </a:rPr>
              <a:t>:1211.5102</a:t>
            </a:r>
          </a:p>
          <a:p>
            <a:r>
              <a:rPr lang="en-US" sz="1600" dirty="0" smtClean="0"/>
              <a:t>2.5 </a:t>
            </a:r>
            <a:r>
              <a:rPr lang="en-US" sz="1600" dirty="0" smtClean="0"/>
              <a:t>* </a:t>
            </a:r>
            <a:r>
              <a:rPr lang="en-US" sz="1600" dirty="0" smtClean="0"/>
              <a:t>brightness,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sz="1600" dirty="0" smtClean="0"/>
              <a:t>2 </a:t>
            </a:r>
            <a:r>
              <a:rPr lang="en-US" sz="1600" dirty="0" smtClean="0"/>
              <a:t>* </a:t>
            </a:r>
            <a:r>
              <a:rPr lang="en-US" sz="1600" dirty="0" err="1" smtClean="0"/>
              <a:t>I</a:t>
            </a:r>
            <a:r>
              <a:rPr lang="en-US" sz="1600" baseline="-25000" dirty="0" err="1" smtClean="0"/>
              <a:t>e</a:t>
            </a:r>
            <a:r>
              <a:rPr lang="en-US" sz="1600" dirty="0" smtClean="0"/>
              <a:t> </a:t>
            </a:r>
            <a:r>
              <a:rPr lang="en-US" sz="1600" dirty="0" smtClean="0"/>
              <a:t>,</a:t>
            </a:r>
            <a:r>
              <a:rPr lang="en-US" sz="1600" dirty="0"/>
              <a:t> </a:t>
            </a:r>
            <a:r>
              <a:rPr lang="en-US" sz="1600" dirty="0" smtClean="0"/>
              <a:t>0.5 </a:t>
            </a:r>
            <a:r>
              <a:rPr lang="en-US" sz="1600" dirty="0" smtClean="0"/>
              <a:t>* β</a:t>
            </a:r>
            <a:r>
              <a:rPr lang="en-US" sz="1600" dirty="0" smtClean="0"/>
              <a:t>*</a:t>
            </a:r>
          </a:p>
          <a:p>
            <a:endParaRPr lang="en-US" sz="1600" dirty="0" smtClean="0"/>
          </a:p>
          <a:p>
            <a:r>
              <a:rPr lang="en-US" sz="1600" b="1" dirty="0" err="1" smtClean="0">
                <a:solidFill>
                  <a:srgbClr val="000090"/>
                </a:solidFill>
              </a:rPr>
              <a:t>LHeC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</a:rPr>
              <a:t>Luminosity    </a:t>
            </a: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 10</a:t>
            </a:r>
            <a:r>
              <a:rPr lang="en-US" sz="1600" b="1" baseline="30000" dirty="0" smtClean="0">
                <a:solidFill>
                  <a:srgbClr val="000090"/>
                </a:solidFill>
                <a:sym typeface="Wingdings"/>
              </a:rPr>
              <a:t>34 </a:t>
            </a: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cm</a:t>
            </a:r>
            <a:r>
              <a:rPr lang="en-US" sz="1600" b="1" baseline="30000" dirty="0" smtClean="0">
                <a:solidFill>
                  <a:srgbClr val="000090"/>
                </a:solidFill>
                <a:sym typeface="Wingdings"/>
              </a:rPr>
              <a:t>-2 </a:t>
            </a:r>
            <a:r>
              <a:rPr lang="en-US" sz="1600" b="1" dirty="0" smtClean="0">
                <a:solidFill>
                  <a:srgbClr val="000090"/>
                </a:solidFill>
                <a:sym typeface="Wingdings"/>
              </a:rPr>
              <a:t>s</a:t>
            </a:r>
            <a:r>
              <a:rPr lang="en-US" sz="1600" b="1" baseline="30000" dirty="0" smtClean="0">
                <a:solidFill>
                  <a:srgbClr val="000090"/>
                </a:solidFill>
                <a:sym typeface="Wingdings"/>
              </a:rPr>
              <a:t>-</a:t>
            </a:r>
            <a:r>
              <a:rPr lang="en-US" sz="1600" b="1" baseline="30000" dirty="0" smtClean="0">
                <a:solidFill>
                  <a:srgbClr val="000090"/>
                </a:solidFill>
                <a:sym typeface="Wingdings"/>
              </a:rPr>
              <a:t>1</a:t>
            </a:r>
            <a:endParaRPr lang="en-US" sz="1600" b="1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2206" y="956660"/>
            <a:ext cx="2186970" cy="5689940"/>
          </a:xfrm>
          <a:prstGeom prst="rect">
            <a:avLst/>
          </a:prstGeom>
          <a:solidFill>
            <a:schemeClr val="bg1">
              <a:lumMod val="85000"/>
              <a:alpha val="27000"/>
            </a:scheme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9741" y="144734"/>
            <a:ext cx="14709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October 2012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134498" y="1353110"/>
            <a:ext cx="1856297" cy="2062103"/>
          </a:xfrm>
          <a:prstGeom prst="rect">
            <a:avLst/>
          </a:prstGeom>
          <a:solidFill>
            <a:schemeClr val="accent1">
              <a:lumMod val="75000"/>
              <a:alpha val="1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Higgs in </a:t>
            </a:r>
            <a:r>
              <a:rPr lang="en-US" sz="1600" dirty="0" err="1" smtClean="0"/>
              <a:t>ep</a:t>
            </a:r>
            <a:r>
              <a:rPr lang="en-US" sz="1600" dirty="0" smtClean="0"/>
              <a:t> sets </a:t>
            </a:r>
            <a:endParaRPr lang="en-US" sz="1600" dirty="0" smtClean="0"/>
          </a:p>
          <a:p>
            <a:r>
              <a:rPr lang="en-US" sz="1600" dirty="0" smtClean="0"/>
              <a:t>scale </a:t>
            </a:r>
            <a:r>
              <a:rPr lang="en-US" sz="1600" dirty="0" smtClean="0"/>
              <a:t>for </a:t>
            </a:r>
            <a:r>
              <a:rPr lang="en-US" sz="1600" dirty="0" smtClean="0"/>
              <a:t>luminosity!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… s</a:t>
            </a:r>
            <a:r>
              <a:rPr lang="en-US" sz="1600" dirty="0" smtClean="0"/>
              <a:t>o </a:t>
            </a:r>
            <a:r>
              <a:rPr lang="en-US" sz="1600" dirty="0" smtClean="0"/>
              <a:t>do searches, </a:t>
            </a:r>
            <a:endParaRPr lang="en-US" sz="1600" dirty="0" smtClean="0"/>
          </a:p>
          <a:p>
            <a:r>
              <a:rPr lang="en-US" sz="1600" dirty="0" smtClean="0"/>
              <a:t>high x and </a:t>
            </a:r>
            <a:r>
              <a:rPr lang="en-US" sz="1600" dirty="0" smtClean="0"/>
              <a:t>special </a:t>
            </a:r>
            <a:endParaRPr lang="en-US" sz="1600" dirty="0" smtClean="0"/>
          </a:p>
          <a:p>
            <a:r>
              <a:rPr lang="en-US" sz="1600" dirty="0"/>
              <a:t>c</a:t>
            </a:r>
            <a:r>
              <a:rPr lang="en-US" sz="1600" dirty="0" smtClean="0"/>
              <a:t>onditions</a:t>
            </a:r>
            <a:r>
              <a:rPr lang="en-US" sz="1600" dirty="0" smtClean="0"/>
              <a:t> </a:t>
            </a:r>
            <a:r>
              <a:rPr lang="en-US" sz="1600" dirty="0" smtClean="0"/>
              <a:t>such </a:t>
            </a:r>
            <a:r>
              <a:rPr lang="en-US" sz="1600" dirty="0" smtClean="0"/>
              <a:t>as </a:t>
            </a:r>
            <a:endParaRPr lang="en-US" sz="1600" dirty="0" smtClean="0"/>
          </a:p>
          <a:p>
            <a:r>
              <a:rPr lang="en-US" sz="1600" dirty="0" smtClean="0"/>
              <a:t>positron</a:t>
            </a:r>
            <a:r>
              <a:rPr lang="en-US" sz="1600" dirty="0" smtClean="0"/>
              <a:t>, </a:t>
            </a:r>
            <a:r>
              <a:rPr lang="en-US" sz="1600" dirty="0" smtClean="0"/>
              <a:t>deuteron</a:t>
            </a:r>
            <a:r>
              <a:rPr lang="en-US" sz="1600" dirty="0" smtClean="0"/>
              <a:t>,</a:t>
            </a:r>
            <a:endParaRPr lang="en-US" sz="1600" dirty="0" smtClean="0"/>
          </a:p>
          <a:p>
            <a:r>
              <a:rPr lang="en-US" sz="1600" dirty="0" err="1" smtClean="0"/>
              <a:t>eA</a:t>
            </a:r>
            <a:r>
              <a:rPr lang="en-US" sz="1600" dirty="0" smtClean="0"/>
              <a:t> or low </a:t>
            </a:r>
            <a:r>
              <a:rPr lang="en-US" sz="1600" dirty="0" smtClean="0"/>
              <a:t>energy..</a:t>
            </a:r>
          </a:p>
        </p:txBody>
      </p:sp>
      <p:sp>
        <p:nvSpPr>
          <p:cNvPr id="12" name="Regular Pentagon 11"/>
          <p:cNvSpPr>
            <a:spLocks noChangeAspect="1"/>
          </p:cNvSpPr>
          <p:nvPr/>
        </p:nvSpPr>
        <p:spPr>
          <a:xfrm flipH="1" flipV="1">
            <a:off x="5001441" y="3903078"/>
            <a:ext cx="145950" cy="124489"/>
          </a:xfrm>
          <a:prstGeom prst="pentagon">
            <a:avLst/>
          </a:prstGeom>
          <a:solidFill>
            <a:srgbClr val="3366FF">
              <a:alpha val="91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259343" y="1547408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CDR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33505" y="5124994"/>
            <a:ext cx="1552328" cy="1077218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L(E,P) subject of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urrent study:</a:t>
            </a:r>
          </a:p>
          <a:p>
            <a:r>
              <a:rPr lang="en-US" sz="1600" dirty="0" smtClean="0"/>
              <a:t>beam-beam, ion</a:t>
            </a:r>
          </a:p>
          <a:p>
            <a:r>
              <a:rPr lang="en-US" sz="1600" dirty="0"/>
              <a:t>g</a:t>
            </a:r>
            <a:r>
              <a:rPr lang="en-US" sz="1600" dirty="0" smtClean="0"/>
              <a:t>ap stability…</a:t>
            </a:r>
          </a:p>
        </p:txBody>
      </p:sp>
    </p:spTree>
    <p:extLst>
      <p:ext uri="{BB962C8B-B14F-4D97-AF65-F5344CB8AC3E}">
        <p14:creationId xmlns:p14="http://schemas.microsoft.com/office/powerpoint/2010/main" val="254367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038"/>
            <a:ext cx="8229600" cy="99528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Higgs in Deep Inelastic Scattering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409" y="962899"/>
            <a:ext cx="2353970" cy="1302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793" y="1284652"/>
            <a:ext cx="5137315" cy="5098665"/>
          </a:xfrm>
          <a:prstGeom prst="rect">
            <a:avLst/>
          </a:prstGeom>
        </p:spPr>
      </p:pic>
      <p:sp>
        <p:nvSpPr>
          <p:cNvPr id="6" name="Regular Pentagon 5"/>
          <p:cNvSpPr>
            <a:spLocks noChangeAspect="1"/>
          </p:cNvSpPr>
          <p:nvPr/>
        </p:nvSpPr>
        <p:spPr>
          <a:xfrm>
            <a:off x="1189834" y="3157968"/>
            <a:ext cx="143501" cy="122400"/>
          </a:xfrm>
          <a:prstGeom prst="pentagon">
            <a:avLst/>
          </a:prstGeom>
          <a:solidFill>
            <a:srgbClr val="3366FF">
              <a:alpha val="91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gular Pentagon 6"/>
          <p:cNvSpPr>
            <a:spLocks noChangeAspect="1"/>
          </p:cNvSpPr>
          <p:nvPr/>
        </p:nvSpPr>
        <p:spPr>
          <a:xfrm>
            <a:off x="1083760" y="5793265"/>
            <a:ext cx="143501" cy="122400"/>
          </a:xfrm>
          <a:prstGeom prst="pentagon">
            <a:avLst/>
          </a:prstGeom>
          <a:solidFill>
            <a:srgbClr val="3366FF">
              <a:alpha val="91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gular Pentagon 7"/>
          <p:cNvSpPr>
            <a:spLocks noChangeAspect="1"/>
          </p:cNvSpPr>
          <p:nvPr/>
        </p:nvSpPr>
        <p:spPr>
          <a:xfrm>
            <a:off x="1719778" y="2143293"/>
            <a:ext cx="143501" cy="122400"/>
          </a:xfrm>
          <a:prstGeom prst="pentagon">
            <a:avLst/>
          </a:prstGeom>
          <a:solidFill>
            <a:srgbClr val="3366FF">
              <a:alpha val="91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>
            <a:spLocks noChangeAspect="1"/>
          </p:cNvSpPr>
          <p:nvPr/>
        </p:nvSpPr>
        <p:spPr>
          <a:xfrm>
            <a:off x="2760883" y="1719942"/>
            <a:ext cx="143501" cy="122400"/>
          </a:xfrm>
          <a:prstGeom prst="pentagon">
            <a:avLst/>
          </a:prstGeom>
          <a:solidFill>
            <a:srgbClr val="3366FF">
              <a:alpha val="91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108" y="2315482"/>
            <a:ext cx="3605370" cy="24825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5003" y="6393485"/>
            <a:ext cx="4891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Charged current </a:t>
            </a:r>
            <a:r>
              <a:rPr lang="en-US" sz="1600" dirty="0" err="1" smtClean="0"/>
              <a:t>ep</a:t>
            </a:r>
            <a:r>
              <a:rPr lang="en-US" sz="1600" dirty="0" smtClean="0"/>
              <a:t>: Cross section as large as at TLEP/ILC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017410" y="4842213"/>
            <a:ext cx="2437286" cy="181588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LHeC</a:t>
            </a:r>
            <a:r>
              <a:rPr lang="en-US" sz="1600" dirty="0" smtClean="0"/>
              <a:t> O(10</a:t>
            </a:r>
            <a:r>
              <a:rPr lang="en-US" sz="1600" baseline="30000" dirty="0" smtClean="0"/>
              <a:t>5</a:t>
            </a:r>
            <a:r>
              <a:rPr lang="en-US" sz="1600" dirty="0" smtClean="0"/>
              <a:t>) H from VBF</a:t>
            </a:r>
          </a:p>
          <a:p>
            <a:endParaRPr lang="en-US" sz="1600" dirty="0" smtClean="0"/>
          </a:p>
          <a:p>
            <a:r>
              <a:rPr lang="en-US" sz="1600" dirty="0"/>
              <a:t>bb: S/N = 1: coupling to 1</a:t>
            </a:r>
            <a:r>
              <a:rPr lang="en-US" sz="1600" dirty="0" smtClean="0"/>
              <a:t>%</a:t>
            </a:r>
          </a:p>
          <a:p>
            <a:endParaRPr lang="en-US" sz="1600" dirty="0" smtClean="0"/>
          </a:p>
          <a:p>
            <a:r>
              <a:rPr lang="en-US" sz="1600" dirty="0" smtClean="0"/>
              <a:t>Under s</a:t>
            </a:r>
            <a:r>
              <a:rPr lang="en-US" sz="1600" dirty="0" smtClean="0"/>
              <a:t>tudy </a:t>
            </a:r>
            <a:r>
              <a:rPr lang="en-US" sz="1600" dirty="0" smtClean="0"/>
              <a:t>cc, </a:t>
            </a:r>
            <a:r>
              <a:rPr lang="en-US" sz="1600" dirty="0" err="1" smtClean="0"/>
              <a:t>ττ</a:t>
            </a:r>
            <a:r>
              <a:rPr lang="en-US" sz="1600" dirty="0" smtClean="0"/>
              <a:t>,  …. CP </a:t>
            </a:r>
          </a:p>
          <a:p>
            <a:r>
              <a:rPr lang="en-US" sz="1600" dirty="0" smtClean="0"/>
              <a:t>with </a:t>
            </a:r>
            <a:r>
              <a:rPr lang="en-US" sz="1600" dirty="0" err="1" smtClean="0"/>
              <a:t>LHeC</a:t>
            </a:r>
            <a:r>
              <a:rPr lang="en-US" sz="1600" dirty="0" smtClean="0"/>
              <a:t> </a:t>
            </a:r>
            <a:r>
              <a:rPr lang="en-US" sz="1600" dirty="0" smtClean="0"/>
              <a:t>detector</a:t>
            </a:r>
          </a:p>
          <a:p>
            <a:r>
              <a:rPr lang="en-US" sz="1600" dirty="0" smtClean="0"/>
              <a:t>takes </a:t>
            </a:r>
            <a:r>
              <a:rPr lang="en-US" sz="1600" dirty="0" smtClean="0"/>
              <a:t>much </a:t>
            </a:r>
            <a:r>
              <a:rPr lang="en-US" sz="1600" dirty="0" err="1" smtClean="0"/>
              <a:t>effort+time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4930953" y="5469236"/>
            <a:ext cx="561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 UK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59741" y="144734"/>
            <a:ext cx="1470925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October 2012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33335" y="559509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EIC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79969" y="2973302"/>
            <a:ext cx="70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HERA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30016" y="214329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LHeC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15048" y="1535276"/>
            <a:ext cx="672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F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HeC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Regular Pentagon 17"/>
          <p:cNvSpPr>
            <a:spLocks noChangeAspect="1"/>
          </p:cNvSpPr>
          <p:nvPr/>
        </p:nvSpPr>
        <p:spPr>
          <a:xfrm>
            <a:off x="1723419" y="1826574"/>
            <a:ext cx="143501" cy="122400"/>
          </a:xfrm>
          <a:prstGeom prst="pentagon">
            <a:avLst/>
          </a:prstGeom>
          <a:solidFill>
            <a:srgbClr val="3366FF">
              <a:alpha val="91000"/>
            </a:srgbClr>
          </a:solidFill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7770285" y="1141326"/>
            <a:ext cx="1833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R. </a:t>
            </a:r>
            <a:r>
              <a:rPr lang="en-US" sz="1200" dirty="0" err="1" smtClean="0"/>
              <a:t>Godbole</a:t>
            </a:r>
            <a:r>
              <a:rPr lang="en-US" sz="1200" dirty="0" smtClean="0"/>
              <a:t> PRD 18 (78) 95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13393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786</TotalTime>
  <Words>2253</Words>
  <Application>Microsoft Macintosh PowerPoint</Application>
  <PresentationFormat>On-screen Show (4:3)</PresentationFormat>
  <Paragraphs>496</Paragraphs>
  <Slides>40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Office Theme</vt:lpstr>
      <vt:lpstr>Equation</vt:lpstr>
      <vt:lpstr>PowerPoint Presentation</vt:lpstr>
      <vt:lpstr>title</vt:lpstr>
      <vt:lpstr>LHC electron beam upgrade </vt:lpstr>
      <vt:lpstr>Energy Frontier Electron Ion Collider</vt:lpstr>
      <vt:lpstr>Summary of LHeC Physics [arXiv:1211:4831+5102] </vt:lpstr>
      <vt:lpstr>LHeC Baseline Detector - CDR</vt:lpstr>
      <vt:lpstr>   A New Era of Particle Physics</vt:lpstr>
      <vt:lpstr>Luminosity</vt:lpstr>
      <vt:lpstr>Higgs in Deep Inelastic Scattering</vt:lpstr>
      <vt:lpstr>PowerPoint Presentation</vt:lpstr>
      <vt:lpstr>ERL Test Facility at CERN</vt:lpstr>
      <vt:lpstr>   LPCC mini workshop on LHeC 17/18.4.2013 at CERN</vt:lpstr>
      <vt:lpstr>Possible QCD Developments</vt:lpstr>
      <vt:lpstr>PowerPoint Presentation</vt:lpstr>
      <vt:lpstr>A tunnel under Lac Leman</vt:lpstr>
      <vt:lpstr>Road beyond Standard Model</vt:lpstr>
      <vt:lpstr>title</vt:lpstr>
      <vt:lpstr>EPS Stockholm (H, Searches, eA, Det, ACC)</vt:lpstr>
      <vt:lpstr>Higgs with HL-LHC </vt:lpstr>
      <vt:lpstr>PowerPoint Presentation</vt:lpstr>
      <vt:lpstr>Structure of further work</vt:lpstr>
      <vt:lpstr>“Snowmass” 2013</vt:lpstr>
      <vt:lpstr>mDetector  Workshop  at CERN</vt:lpstr>
      <vt:lpstr>A long projected lifetime of the LHC</vt:lpstr>
      <vt:lpstr>PowerPoint Presentation</vt:lpstr>
      <vt:lpstr>PowerPoint Presentation</vt:lpstr>
      <vt:lpstr>International Advisory Committee</vt:lpstr>
      <vt:lpstr>LHeC Coordination Group</vt:lpstr>
      <vt:lpstr>PowerPoint Presentation</vt:lpstr>
      <vt:lpstr>PowerPoint Presentation</vt:lpstr>
      <vt:lpstr>A New Web Page and Information</vt:lpstr>
      <vt:lpstr>Workshop Information</vt:lpstr>
      <vt:lpstr>backup</vt:lpstr>
      <vt:lpstr>Questions on the FCC – ep</vt:lpstr>
      <vt:lpstr>Questions on the FCC – ep</vt:lpstr>
      <vt:lpstr>Questions on the FCC – ep</vt:lpstr>
      <vt:lpstr>Questions on the FCC – ep</vt:lpstr>
      <vt:lpstr>FEC- future electron-positron colliders</vt:lpstr>
      <vt:lpstr> </vt:lpstr>
      <vt:lpstr>Design Parameters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max klein</dc:creator>
  <cp:lastModifiedBy>max klein</cp:lastModifiedBy>
  <cp:revision>74</cp:revision>
  <dcterms:created xsi:type="dcterms:W3CDTF">2013-11-15T17:21:47Z</dcterms:created>
  <dcterms:modified xsi:type="dcterms:W3CDTF">2014-01-19T14:14:31Z</dcterms:modified>
</cp:coreProperties>
</file>