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64" r:id="rId3"/>
    <p:sldId id="270" r:id="rId4"/>
    <p:sldId id="265" r:id="rId5"/>
    <p:sldId id="276" r:id="rId6"/>
    <p:sldId id="277" r:id="rId7"/>
    <p:sldId id="268" r:id="rId8"/>
    <p:sldId id="256" r:id="rId9"/>
    <p:sldId id="260" r:id="rId10"/>
    <p:sldId id="262" r:id="rId11"/>
    <p:sldId id="278" r:id="rId12"/>
    <p:sldId id="273" r:id="rId13"/>
    <p:sldId id="266" r:id="rId14"/>
    <p:sldId id="274" r:id="rId15"/>
    <p:sldId id="261" r:id="rId16"/>
    <p:sldId id="279" r:id="rId17"/>
    <p:sldId id="259" r:id="rId18"/>
    <p:sldId id="258" r:id="rId19"/>
    <p:sldId id="267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279C0"/>
    <a:srgbClr val="D8B540"/>
    <a:srgbClr val="002B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Relationship Id="rId2" Type="http://schemas.openxmlformats.org/officeDocument/2006/relationships/image" Target="../media/image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B2CAD-E47E-924F-A503-C5634B4A04EC}" type="datetimeFigureOut">
              <a:rPr lang="en-US" smtClean="0"/>
              <a:t>11/11/10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8EE6D-C38C-B342-9AA9-FA69C767F6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D35D9-8649-46CA-9166-1CA18C30859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C2F743-F40E-4343-95E0-57798A473327}" type="slidenum">
              <a:rPr lang="en-US">
                <a:solidFill>
                  <a:srgbClr val="C0504D"/>
                </a:solidFill>
              </a:rPr>
              <a:pPr/>
              <a:t>16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2C47-2665-E24A-87D9-82C710FF4FC6}" type="datetimeFigureOut">
              <a:rPr lang="en-US" smtClean="0"/>
              <a:t>11/11/10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577C-0749-7642-8750-90469B5A6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2C47-2665-E24A-87D9-82C710FF4FC6}" type="datetimeFigureOut">
              <a:rPr lang="en-US" smtClean="0"/>
              <a:t>11/11/10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577C-0749-7642-8750-90469B5A6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2C47-2665-E24A-87D9-82C710FF4FC6}" type="datetimeFigureOut">
              <a:rPr lang="en-US" smtClean="0"/>
              <a:t>11/11/10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577C-0749-7642-8750-90469B5A6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2C47-2665-E24A-87D9-82C710FF4FC6}" type="datetimeFigureOut">
              <a:rPr lang="en-US" smtClean="0"/>
              <a:t>11/11/10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577C-0749-7642-8750-90469B5A6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2C47-2665-E24A-87D9-82C710FF4FC6}" type="datetimeFigureOut">
              <a:rPr lang="en-US" smtClean="0"/>
              <a:t>11/11/10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577C-0749-7642-8750-90469B5A6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2C47-2665-E24A-87D9-82C710FF4FC6}" type="datetimeFigureOut">
              <a:rPr lang="en-US" smtClean="0"/>
              <a:t>11/11/10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577C-0749-7642-8750-90469B5A6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2C47-2665-E24A-87D9-82C710FF4FC6}" type="datetimeFigureOut">
              <a:rPr lang="en-US" smtClean="0"/>
              <a:t>11/11/10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577C-0749-7642-8750-90469B5A6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2C47-2665-E24A-87D9-82C710FF4FC6}" type="datetimeFigureOut">
              <a:rPr lang="en-US" smtClean="0"/>
              <a:t>11/11/10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577C-0749-7642-8750-90469B5A6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2C47-2665-E24A-87D9-82C710FF4FC6}" type="datetimeFigureOut">
              <a:rPr lang="en-US" smtClean="0"/>
              <a:t>11/11/10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577C-0749-7642-8750-90469B5A6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2C47-2665-E24A-87D9-82C710FF4FC6}" type="datetimeFigureOut">
              <a:rPr lang="en-US" smtClean="0"/>
              <a:t>11/11/10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577C-0749-7642-8750-90469B5A6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2C47-2665-E24A-87D9-82C710FF4FC6}" type="datetimeFigureOut">
              <a:rPr lang="en-US" smtClean="0"/>
              <a:t>11/11/10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577C-0749-7642-8750-90469B5A6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D2C47-2665-E24A-87D9-82C710FF4FC6}" type="datetimeFigureOut">
              <a:rPr lang="en-US" smtClean="0"/>
              <a:t>11/11/10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577C-0749-7642-8750-90469B5A6F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4261"/>
            <a:ext cx="7772400" cy="8074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5367B"/>
                </a:solidFill>
              </a:rPr>
              <a:t>From </a:t>
            </a:r>
            <a:r>
              <a:rPr lang="en-US" sz="2800" b="1" dirty="0" err="1" smtClean="0">
                <a:solidFill>
                  <a:srgbClr val="25367B"/>
                </a:solidFill>
              </a:rPr>
              <a:t>Divonn</a:t>
            </a:r>
            <a:r>
              <a:rPr lang="en-US" sz="2800" b="1" dirty="0" err="1" smtClean="0">
                <a:solidFill>
                  <a:srgbClr val="25367B"/>
                </a:solidFill>
              </a:rPr>
              <a:t>e</a:t>
            </a:r>
            <a:r>
              <a:rPr lang="en-US" sz="2800" b="1" dirty="0" smtClean="0">
                <a:solidFill>
                  <a:srgbClr val="25367B"/>
                </a:solidFill>
              </a:rPr>
              <a:t> to Chavannes and Beyond</a:t>
            </a:r>
            <a:endParaRPr lang="en-US" sz="2800" b="1" dirty="0">
              <a:solidFill>
                <a:srgbClr val="25367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0183" y="1910522"/>
            <a:ext cx="2916183" cy="954107"/>
          </a:xfrm>
          <a:prstGeom prst="rect">
            <a:avLst/>
          </a:prstGeom>
          <a:noFill/>
          <a:ln w="22225">
            <a:solidFill>
              <a:srgbClr val="BBA757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B8A"/>
                </a:solidFill>
              </a:rPr>
              <a:t>Introduction</a:t>
            </a:r>
          </a:p>
          <a:p>
            <a:pPr algn="ctr"/>
            <a:r>
              <a:rPr lang="en-US" sz="1400" b="1" dirty="0">
                <a:solidFill>
                  <a:srgbClr val="002B8A"/>
                </a:solidFill>
              </a:rPr>
              <a:t>t</a:t>
            </a:r>
            <a:r>
              <a:rPr lang="en-US" sz="1400" b="1" dirty="0" smtClean="0">
                <a:solidFill>
                  <a:srgbClr val="002B8A"/>
                </a:solidFill>
              </a:rPr>
              <a:t>o the 3</a:t>
            </a:r>
            <a:r>
              <a:rPr lang="en-US" sz="1400" b="1" baseline="30000" dirty="0" smtClean="0">
                <a:solidFill>
                  <a:srgbClr val="002B8A"/>
                </a:solidFill>
              </a:rPr>
              <a:t>rd</a:t>
            </a:r>
            <a:r>
              <a:rPr lang="en-US" sz="1400" b="1" dirty="0" smtClean="0">
                <a:solidFill>
                  <a:srgbClr val="002B8A"/>
                </a:solidFill>
              </a:rPr>
              <a:t> CERN/ECFA/</a:t>
            </a:r>
            <a:r>
              <a:rPr lang="en-US" sz="1400" b="1" dirty="0" err="1" smtClean="0">
                <a:solidFill>
                  <a:srgbClr val="002B8A"/>
                </a:solidFill>
              </a:rPr>
              <a:t>NuPECC</a:t>
            </a:r>
            <a:endParaRPr lang="en-US" sz="1400" b="1" dirty="0" smtClean="0">
              <a:solidFill>
                <a:srgbClr val="002B8A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2B8A"/>
                </a:solidFill>
              </a:rPr>
              <a:t>Workshop on the Design of the </a:t>
            </a:r>
            <a:r>
              <a:rPr lang="en-US" sz="1400" b="1" dirty="0" err="1" smtClean="0">
                <a:solidFill>
                  <a:srgbClr val="002B8A"/>
                </a:solidFill>
              </a:rPr>
              <a:t>LHeC</a:t>
            </a:r>
            <a:endParaRPr lang="en-US" sz="1400" b="1" dirty="0" smtClean="0">
              <a:solidFill>
                <a:srgbClr val="002B8A"/>
              </a:solidFill>
            </a:endParaRPr>
          </a:p>
          <a:p>
            <a:pPr algn="ctr"/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958993" y="3567043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Klein</a:t>
            </a:r>
            <a:endParaRPr lang="en-US" dirty="0"/>
          </a:p>
        </p:txBody>
      </p:sp>
      <p:pic>
        <p:nvPicPr>
          <p:cNvPr id="7" name="Picture 6" descr="liv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756" y="4723713"/>
            <a:ext cx="2128701" cy="535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4969" y="6062870"/>
            <a:ext cx="453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LHeC</a:t>
            </a:r>
            <a:r>
              <a:rPr lang="en-US" dirty="0" smtClean="0"/>
              <a:t> Workshop Chavannes-de-</a:t>
            </a:r>
            <a:r>
              <a:rPr lang="en-US" dirty="0" err="1" smtClean="0"/>
              <a:t>Bogis</a:t>
            </a:r>
            <a:r>
              <a:rPr lang="en-US" dirty="0" smtClean="0"/>
              <a:t>, 12.11.10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7142" y="143566"/>
            <a:ext cx="5521234" cy="83930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SLAC 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3" y="1383508"/>
            <a:ext cx="3659698" cy="3839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13" y="5611527"/>
            <a:ext cx="35770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“A bold extrapolation of existing technology ‘</a:t>
            </a:r>
            <a:r>
              <a:rPr lang="en-US" sz="1400" dirty="0" smtClean="0"/>
              <a:t>’</a:t>
            </a:r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R.Taylor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48478" y="1383508"/>
            <a:ext cx="283643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CalTech</a:t>
            </a:r>
            <a:r>
              <a:rPr lang="en-US" dirty="0" smtClean="0"/>
              <a:t>-SLAC-MIT</a:t>
            </a:r>
          </a:p>
          <a:p>
            <a:endParaRPr lang="en-US" dirty="0" smtClean="0"/>
          </a:p>
          <a:p>
            <a:r>
              <a:rPr lang="en-US" sz="1600" dirty="0" smtClean="0"/>
              <a:t>“… to collect data which may be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f use for future experiments..”</a:t>
            </a:r>
            <a:endParaRPr lang="en-US" sz="16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1741" y="4687645"/>
            <a:ext cx="4634115" cy="969593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268376" y="5780804"/>
            <a:ext cx="118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Gell</a:t>
            </a:r>
            <a:r>
              <a:rPr lang="en-US" sz="1200" dirty="0"/>
              <a:t>-</a:t>
            </a:r>
            <a:r>
              <a:rPr lang="en-US" sz="1200" dirty="0" smtClean="0"/>
              <a:t>Mann 1966</a:t>
            </a: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148478" y="1383508"/>
            <a:ext cx="829623" cy="396907"/>
          </a:xfrm>
          <a:prstGeom prst="line">
            <a:avLst/>
          </a:prstGeom>
          <a:ln w="63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1741" y="3084541"/>
            <a:ext cx="2698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3km: Q</a:t>
            </a:r>
            <a:r>
              <a:rPr lang="en-US" baseline="30000" dirty="0" smtClean="0"/>
              <a:t>2</a:t>
            </a:r>
            <a:r>
              <a:rPr lang="en-US" dirty="0" smtClean="0"/>
              <a:t>=20 GeV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9-26 km: Q</a:t>
            </a:r>
            <a:r>
              <a:rPr lang="en-US" baseline="30000" dirty="0" smtClean="0"/>
              <a:t>2</a:t>
            </a:r>
            <a:r>
              <a:rPr lang="en-US" dirty="0" smtClean="0"/>
              <a:t>=1000000GeV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47" y="254000"/>
            <a:ext cx="6935305" cy="51764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84076" y="4276255"/>
            <a:ext cx="31548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Detector design and</a:t>
            </a:r>
          </a:p>
          <a:p>
            <a:r>
              <a:rPr lang="en-US" b="1" dirty="0">
                <a:solidFill>
                  <a:srgbClr val="008000"/>
                </a:solidFill>
              </a:rPr>
              <a:t>m</a:t>
            </a:r>
            <a:r>
              <a:rPr lang="en-US" b="1" dirty="0" smtClean="0">
                <a:solidFill>
                  <a:srgbClr val="008000"/>
                </a:solidFill>
              </a:rPr>
              <a:t>achine-detector</a:t>
            </a:r>
          </a:p>
          <a:p>
            <a:r>
              <a:rPr lang="en-US" b="1" dirty="0">
                <a:solidFill>
                  <a:srgbClr val="008000"/>
                </a:solidFill>
              </a:rPr>
              <a:t>i</a:t>
            </a:r>
            <a:r>
              <a:rPr lang="en-US" b="1" dirty="0" smtClean="0">
                <a:solidFill>
                  <a:srgbClr val="008000"/>
                </a:solidFill>
              </a:rPr>
              <a:t>nterface consolidating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400" b="1" dirty="0" smtClean="0"/>
              <a:t>Use existing technology (developments)</a:t>
            </a: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Detector for 150*15000 GeV</a:t>
            </a:r>
            <a:r>
              <a:rPr lang="en-US" b="1" baseline="30000" dirty="0" smtClean="0">
                <a:solidFill>
                  <a:srgbClr val="008000"/>
                </a:solidFill>
              </a:rPr>
              <a:t>2 </a:t>
            </a:r>
            <a:r>
              <a:rPr lang="en-US" b="1" dirty="0" smtClean="0">
                <a:solidFill>
                  <a:srgbClr val="008000"/>
                </a:solidFill>
              </a:rPr>
              <a:t>?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652" y="5529036"/>
            <a:ext cx="4359827" cy="88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82696" y="6094472"/>
            <a:ext cx="644434" cy="32054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104082" tIns="52040" rIns="104082" bIns="52040">
            <a:spAutoFit/>
          </a:bodyPr>
          <a:lstStyle/>
          <a:p>
            <a:pPr defTabSz="1042731">
              <a:defRPr/>
            </a:pPr>
            <a:r>
              <a:rPr lang="en-GB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1.2m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174" y="5808870"/>
            <a:ext cx="70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ATLAS</a:t>
            </a:r>
          </a:p>
          <a:p>
            <a:r>
              <a:rPr lang="en-US" sz="1200" dirty="0" smtClean="0"/>
              <a:t>upgrade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Seminar at Ulaan Baatar Max Klein March 16th 2006</a:t>
            </a:r>
            <a:endParaRPr lang="en-US"/>
          </a:p>
        </p:txBody>
      </p:sp>
      <p:pic>
        <p:nvPicPr>
          <p:cNvPr id="63490" name="Picture 1026" descr="Hera_Protonri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34925"/>
            <a:ext cx="9180513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402" y="1667566"/>
            <a:ext cx="5246380" cy="3270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9011" y="5422348"/>
            <a:ext cx="2931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B.Wiik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  <a:r>
              <a:rPr lang="en-US" sz="1400" dirty="0" err="1" smtClean="0">
                <a:solidFill>
                  <a:schemeClr val="bg1"/>
                </a:solidFill>
              </a:rPr>
              <a:t>C.Llewellyn</a:t>
            </a:r>
            <a:r>
              <a:rPr lang="en-US" sz="1400" dirty="0" smtClean="0">
                <a:solidFill>
                  <a:schemeClr val="bg1"/>
                </a:solidFill>
              </a:rPr>
              <a:t> Smith, DESY 77/38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73651"/>
          </a:xfrm>
          <a:noFill/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Lepton-Proton Scattering Experiments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4" y="1048027"/>
            <a:ext cx="5355878" cy="4423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2899" y="4903304"/>
            <a:ext cx="8556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Status 2009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7262064" y="3079645"/>
            <a:ext cx="7785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d</a:t>
            </a:r>
            <a:r>
              <a:rPr lang="en-US" sz="1400" dirty="0" smtClean="0">
                <a:solidFill>
                  <a:srgbClr val="0000FF"/>
                </a:solidFill>
              </a:rPr>
              <a:t>one</a:t>
            </a:r>
          </a:p>
          <a:p>
            <a:endParaRPr lang="en-US" sz="1400" dirty="0" smtClean="0"/>
          </a:p>
          <a:p>
            <a:r>
              <a:rPr lang="en-US" sz="1400" dirty="0" smtClean="0">
                <a:solidFill>
                  <a:srgbClr val="FF0000"/>
                </a:solidFill>
              </a:rPr>
              <a:t>planned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9740" y="5471893"/>
            <a:ext cx="7594222" cy="98488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                      </a:t>
            </a:r>
            <a:r>
              <a:rPr lang="en-US" sz="1600" b="1" dirty="0" err="1" smtClean="0">
                <a:solidFill>
                  <a:srgbClr val="FF0000"/>
                </a:solidFill>
              </a:rPr>
              <a:t>LHeC</a:t>
            </a:r>
            <a:r>
              <a:rPr lang="en-US" sz="1600" b="1" dirty="0" smtClean="0">
                <a:solidFill>
                  <a:srgbClr val="FF0000"/>
                </a:solidFill>
              </a:rPr>
              <a:t> is </a:t>
            </a:r>
            <a:r>
              <a:rPr lang="en-US" sz="1600" b="1" dirty="0">
                <a:solidFill>
                  <a:srgbClr val="FF0000"/>
                </a:solidFill>
              </a:rPr>
              <a:t>a</a:t>
            </a:r>
            <a:r>
              <a:rPr lang="en-US" sz="1600" b="1" dirty="0" smtClean="0">
                <a:solidFill>
                  <a:srgbClr val="FF0000"/>
                </a:solidFill>
              </a:rPr>
              <a:t> unique DIS machine project at the high energy frontier</a:t>
            </a: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 Scale of new physics is </a:t>
            </a:r>
            <a:r>
              <a:rPr lang="en-US" sz="1400" b="1" dirty="0" err="1" smtClean="0">
                <a:solidFill>
                  <a:srgbClr val="FF0000"/>
                </a:solidFill>
              </a:rPr>
              <a:t>TeV</a:t>
            </a:r>
            <a:r>
              <a:rPr lang="en-US" sz="1400" b="1" dirty="0" smtClean="0">
                <a:solidFill>
                  <a:srgbClr val="FF0000"/>
                </a:solidFill>
              </a:rPr>
              <a:t>, </a:t>
            </a:r>
            <a:r>
              <a:rPr lang="en-US" sz="1400" b="1" dirty="0" err="1" smtClean="0">
                <a:solidFill>
                  <a:srgbClr val="FF0000"/>
                </a:solidFill>
              </a:rPr>
              <a:t>Unitarity</a:t>
            </a:r>
            <a:r>
              <a:rPr lang="en-US" sz="1400" b="1" dirty="0" smtClean="0">
                <a:solidFill>
                  <a:srgbClr val="FF0000"/>
                </a:solidFill>
              </a:rPr>
              <a:t> violation in </a:t>
            </a:r>
            <a:r>
              <a:rPr lang="en-US" sz="1400" b="1" dirty="0" err="1" smtClean="0">
                <a:solidFill>
                  <a:srgbClr val="FF0000"/>
                </a:solidFill>
              </a:rPr>
              <a:t>ep</a:t>
            </a:r>
            <a:r>
              <a:rPr lang="en-US" sz="1400" b="1" dirty="0" smtClean="0">
                <a:solidFill>
                  <a:srgbClr val="FF0000"/>
                </a:solidFill>
              </a:rPr>
              <a:t> and </a:t>
            </a:r>
            <a:r>
              <a:rPr lang="en-US" sz="1400" b="1" dirty="0" err="1" smtClean="0">
                <a:solidFill>
                  <a:srgbClr val="FF0000"/>
                </a:solidFill>
              </a:rPr>
              <a:t>eA</a:t>
            </a:r>
            <a:r>
              <a:rPr lang="en-US" sz="1400" b="1" dirty="0" smtClean="0">
                <a:solidFill>
                  <a:srgbClr val="FF0000"/>
                </a:solidFill>
              </a:rPr>
              <a:t>, Electroweak physics, Single top, Higgs..</a:t>
            </a:r>
          </a:p>
          <a:p>
            <a:r>
              <a:rPr lang="en-US" sz="1400" b="1" dirty="0" smtClean="0"/>
              <a:t> This machine also does large </a:t>
            </a:r>
            <a:r>
              <a:rPr lang="en-US" sz="1400" b="1" dirty="0" err="1" smtClean="0"/>
              <a:t>x</a:t>
            </a:r>
            <a:r>
              <a:rPr lang="en-US" sz="1400" b="1" dirty="0" smtClean="0"/>
              <a:t>, low 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, </a:t>
            </a:r>
            <a:r>
              <a:rPr lang="en-US" sz="1400" b="1" dirty="0" err="1" smtClean="0"/>
              <a:t>photoproduction</a:t>
            </a:r>
            <a:r>
              <a:rPr lang="en-US" sz="1400" b="1" dirty="0" smtClean="0"/>
              <a:t>, amplitudes…, NOT </a:t>
            </a:r>
            <a:r>
              <a:rPr lang="en-US" sz="1400" b="1" dirty="0" err="1" smtClean="0"/>
              <a:t>polarised-polarised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lN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6261652" y="3445565"/>
            <a:ext cx="320261" cy="37274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643217" y="3818309"/>
            <a:ext cx="375479" cy="3671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61652" y="3445565"/>
            <a:ext cx="176696" cy="37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8250" y="342348"/>
            <a:ext cx="4409949" cy="72493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    Editorial Process</a:t>
            </a:r>
            <a:endParaRPr lang="en-US" sz="2800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06" y="603488"/>
            <a:ext cx="3895140" cy="5549117"/>
          </a:xfrm>
          <a:prstGeom prst="rect">
            <a:avLst/>
          </a:prstGeom>
          <a:ln w="25400">
            <a:solidFill>
              <a:srgbClr val="008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07597" y="1067284"/>
            <a:ext cx="3903219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ECFA 26.11.2010</a:t>
            </a:r>
          </a:p>
          <a:p>
            <a:endParaRPr lang="en-US" dirty="0" smtClean="0"/>
          </a:p>
          <a:p>
            <a:r>
              <a:rPr lang="en-US" dirty="0" smtClean="0"/>
              <a:t>Draft 0.9 [about 500 pages]</a:t>
            </a:r>
          </a:p>
          <a:p>
            <a:endParaRPr lang="en-US" dirty="0" smtClean="0"/>
          </a:p>
          <a:p>
            <a:r>
              <a:rPr lang="en-US" dirty="0" smtClean="0"/>
              <a:t>Editorial Board: </a:t>
            </a:r>
          </a:p>
          <a:p>
            <a:r>
              <a:rPr lang="en-US" sz="1400" dirty="0" smtClean="0"/>
              <a:t>Oliver </a:t>
            </a:r>
            <a:r>
              <a:rPr lang="en-US" sz="1400" dirty="0" err="1" smtClean="0"/>
              <a:t>Bruening</a:t>
            </a:r>
            <a:r>
              <a:rPr lang="en-US" sz="1400" dirty="0" smtClean="0"/>
              <a:t>, John </a:t>
            </a:r>
            <a:r>
              <a:rPr lang="en-US" sz="1400" dirty="0" err="1" smtClean="0"/>
              <a:t>Dainton</a:t>
            </a:r>
            <a:r>
              <a:rPr lang="en-US" sz="1400" dirty="0" smtClean="0"/>
              <a:t>, Stefano Forte, </a:t>
            </a:r>
          </a:p>
          <a:p>
            <a:r>
              <a:rPr lang="en-US" sz="1400" dirty="0" smtClean="0"/>
              <a:t>Max Klein, Paul </a:t>
            </a:r>
            <a:r>
              <a:rPr lang="en-US" sz="1400" dirty="0" err="1" smtClean="0"/>
              <a:t>Laycock</a:t>
            </a:r>
            <a:r>
              <a:rPr lang="en-US" sz="1400" dirty="0" smtClean="0"/>
              <a:t>, Wesley Smith</a:t>
            </a:r>
          </a:p>
          <a:p>
            <a:endParaRPr lang="en-US" sz="1400" dirty="0" smtClean="0"/>
          </a:p>
          <a:p>
            <a:r>
              <a:rPr lang="en-US" dirty="0" smtClean="0"/>
              <a:t>31.1. – Draft 1.0 to Referees</a:t>
            </a:r>
          </a:p>
          <a:p>
            <a:endParaRPr lang="en-US" dirty="0" smtClean="0"/>
          </a:p>
          <a:p>
            <a:r>
              <a:rPr lang="en-US" dirty="0" smtClean="0"/>
              <a:t>31.3. – Feedback from Referees</a:t>
            </a:r>
          </a:p>
          <a:p>
            <a:r>
              <a:rPr lang="en-US" dirty="0" smtClean="0"/>
              <a:t>      (consultation with </a:t>
            </a:r>
            <a:r>
              <a:rPr lang="en-US" dirty="0" err="1" smtClean="0"/>
              <a:t>authors+CERN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     </a:t>
            </a:r>
          </a:p>
          <a:p>
            <a:r>
              <a:rPr lang="en-US" dirty="0" smtClean="0"/>
              <a:t>… Update of CDR</a:t>
            </a:r>
            <a:r>
              <a:rPr lang="en-US" baseline="30000" dirty="0" smtClean="0"/>
              <a:t>*)</a:t>
            </a:r>
            <a:r>
              <a:rPr lang="en-US" dirty="0" smtClean="0"/>
              <a:t> including plan for</a:t>
            </a:r>
          </a:p>
          <a:p>
            <a:r>
              <a:rPr lang="en-US" dirty="0" smtClean="0"/>
              <a:t>    R+D, installation, schedule </a:t>
            </a:r>
            <a:r>
              <a:rPr lang="en-US" sz="1400" dirty="0" smtClean="0"/>
              <a:t>[Oliver today]</a:t>
            </a:r>
          </a:p>
          <a:p>
            <a:endParaRPr lang="en-US" sz="1400" dirty="0" smtClean="0"/>
          </a:p>
          <a:p>
            <a:r>
              <a:rPr lang="en-US" dirty="0" smtClean="0"/>
              <a:t>… formal response from referees</a:t>
            </a:r>
          </a:p>
          <a:p>
            <a:endParaRPr lang="en-US" dirty="0" smtClean="0"/>
          </a:p>
          <a:p>
            <a:r>
              <a:rPr lang="en-US" dirty="0" smtClean="0"/>
              <a:t>-- Print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Europe’s Strategy Debate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206" y="6338957"/>
            <a:ext cx="3931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</a:rPr>
              <a:t>LHeC</a:t>
            </a:r>
            <a:r>
              <a:rPr lang="en-US" sz="1600" dirty="0" smtClean="0">
                <a:solidFill>
                  <a:srgbClr val="008000"/>
                </a:solidFill>
              </a:rPr>
              <a:t> CDR Referees invited by CERN Directors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7242" y="6369734"/>
            <a:ext cx="4206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chemeClr val="bg1">
                    <a:lumMod val="75000"/>
                  </a:schemeClr>
                </a:solidFill>
              </a:rPr>
              <a:t>*)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this CDR presents a design concept and its motivation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title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57" y="233682"/>
            <a:ext cx="7641843" cy="5719662"/>
          </a:xfrm>
          <a:prstGeom prst="rect">
            <a:avLst/>
          </a:prstGeom>
          <a:ln w="508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87662" y="6092984"/>
            <a:ext cx="694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4279C0"/>
                </a:solidFill>
              </a:rPr>
              <a:t>Rolf </a:t>
            </a:r>
            <a:r>
              <a:rPr lang="en-US" sz="1400" b="1" dirty="0" err="1" smtClean="0">
                <a:solidFill>
                  <a:srgbClr val="4279C0"/>
                </a:solidFill>
              </a:rPr>
              <a:t>Heuer</a:t>
            </a:r>
            <a:r>
              <a:rPr lang="en-US" sz="1400" b="1" dirty="0" smtClean="0">
                <a:solidFill>
                  <a:srgbClr val="4279C0"/>
                </a:solidFill>
              </a:rPr>
              <a:t>: 3/4. 12. 09 at CERN: From the Proton </a:t>
            </a:r>
            <a:r>
              <a:rPr lang="en-US" sz="1400" b="1" dirty="0" err="1" smtClean="0">
                <a:solidFill>
                  <a:srgbClr val="4279C0"/>
                </a:solidFill>
              </a:rPr>
              <a:t>Synchroton</a:t>
            </a:r>
            <a:r>
              <a:rPr lang="en-US" sz="1400" b="1" dirty="0" smtClean="0">
                <a:solidFill>
                  <a:srgbClr val="4279C0"/>
                </a:solidFill>
              </a:rPr>
              <a:t> to the Large </a:t>
            </a:r>
            <a:r>
              <a:rPr lang="en-US" sz="1400" b="1" dirty="0" err="1" smtClean="0">
                <a:solidFill>
                  <a:srgbClr val="4279C0"/>
                </a:solidFill>
              </a:rPr>
              <a:t>Hadron</a:t>
            </a:r>
            <a:r>
              <a:rPr lang="en-US" sz="1400" b="1" dirty="0" smtClean="0">
                <a:solidFill>
                  <a:srgbClr val="4279C0"/>
                </a:solidFill>
              </a:rPr>
              <a:t> Collider </a:t>
            </a:r>
          </a:p>
          <a:p>
            <a:r>
              <a:rPr lang="en-US" sz="1400" b="1" dirty="0" smtClean="0">
                <a:solidFill>
                  <a:srgbClr val="4279C0"/>
                </a:solidFill>
              </a:rPr>
              <a:t>                                                                    50 Years of Nobel Memories in High-Energy Physics</a:t>
            </a:r>
            <a:endParaRPr lang="en-US" sz="1400" b="1" dirty="0">
              <a:solidFill>
                <a:srgbClr val="4279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93675"/>
            <a:ext cx="8229600" cy="720725"/>
          </a:xfrm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Conclusion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" y="1066800"/>
            <a:ext cx="8837613" cy="2492375"/>
            <a:chOff x="288" y="2160"/>
            <a:chExt cx="5567" cy="1570"/>
          </a:xfrm>
        </p:grpSpPr>
        <p:sp>
          <p:nvSpPr>
            <p:cNvPr id="50188" name="Rectangle 13"/>
            <p:cNvSpPr>
              <a:spLocks noChangeArrowheads="1"/>
            </p:cNvSpPr>
            <p:nvPr/>
          </p:nvSpPr>
          <p:spPr bwMode="auto">
            <a:xfrm>
              <a:off x="288" y="2256"/>
              <a:ext cx="337" cy="143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91369" tIns="45685" rIns="91369" bIns="45685" anchor="ctr">
              <a:prstTxWarp prst="textNoShape">
                <a:avLst/>
              </a:prstTxWarp>
            </a:bodyPr>
            <a:lstStyle/>
            <a:p>
              <a:pPr algn="l" eaLnBrk="1" hangingPunct="1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189" name="Text Box 14"/>
            <p:cNvSpPr txBox="1">
              <a:spLocks noChangeArrowheads="1"/>
            </p:cNvSpPr>
            <p:nvPr/>
          </p:nvSpPr>
          <p:spPr bwMode="auto">
            <a:xfrm>
              <a:off x="674" y="2160"/>
              <a:ext cx="5181" cy="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9" tIns="45685" rIns="91369" bIns="45685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en-US">
                  <a:solidFill>
                    <a:srgbClr val="3333CC"/>
                  </a:solidFill>
                </a:rPr>
                <a:t>Keeping an LHeC option open for the LHC requires:</a:t>
              </a:r>
              <a:endParaRPr lang="en-US">
                <a:solidFill>
                  <a:srgbClr val="000000"/>
                </a:solidFill>
              </a:endParaRPr>
            </a:p>
            <a:p>
              <a:pPr algn="l" eaLnBrk="1" hangingPunct="1">
                <a:buFont typeface="Wingdings" charset="2"/>
                <a:buChar char="è"/>
              </a:pPr>
              <a:r>
                <a:rPr lang="en-US" sz="2200">
                  <a:solidFill>
                    <a:srgbClr val="800000"/>
                  </a:solidFill>
                  <a:sym typeface="Wingdings" charset="2"/>
                </a:rPr>
                <a:t> launch of R&amp;D and design activities for key components </a:t>
              </a:r>
            </a:p>
            <a:p>
              <a:pPr algn="l" eaLnBrk="1" hangingPunct="1"/>
              <a:r>
                <a:rPr lang="en-US" sz="2200">
                  <a:solidFill>
                    <a:srgbClr val="800000"/>
                  </a:solidFill>
                  <a:sym typeface="Wingdings" charset="2"/>
                </a:rPr>
                <a:t>     (magnets, RF) needs to start very soon</a:t>
              </a:r>
            </a:p>
            <a:p>
              <a:pPr algn="l" eaLnBrk="1" hangingPunct="1">
                <a:buFont typeface="Wingdings" charset="2"/>
                <a:buChar char="è"/>
              </a:pPr>
              <a:r>
                <a:rPr lang="en-US" sz="2200">
                  <a:solidFill>
                    <a:srgbClr val="800000"/>
                  </a:solidFill>
                  <a:sym typeface="Wingdings" charset="2"/>
                </a:rPr>
                <a:t> planning the installation of the ring-ring option requires careful </a:t>
              </a:r>
            </a:p>
            <a:p>
              <a:pPr algn="l" eaLnBrk="1" hangingPunct="1"/>
              <a:r>
                <a:rPr lang="en-US" sz="2200">
                  <a:solidFill>
                    <a:srgbClr val="800000"/>
                  </a:solidFill>
                  <a:sym typeface="Wingdings" charset="2"/>
                </a:rPr>
                <a:t>     synchronization with LHC operation schedule (assume minimum of</a:t>
              </a:r>
            </a:p>
            <a:p>
              <a:pPr algn="l" eaLnBrk="1" hangingPunct="1"/>
              <a:r>
                <a:rPr lang="en-US" sz="2200">
                  <a:solidFill>
                    <a:srgbClr val="800000"/>
                  </a:solidFill>
                  <a:sym typeface="Wingdings" charset="2"/>
                </a:rPr>
                <a:t>     two long shut downs for installation)</a:t>
              </a:r>
            </a:p>
            <a:p>
              <a:pPr algn="l" eaLnBrk="1" hangingPunct="1">
                <a:buFont typeface="Wingdings" charset="2"/>
                <a:buChar char="è"/>
              </a:pPr>
              <a:r>
                <a:rPr lang="en-US" sz="2200">
                  <a:solidFill>
                    <a:srgbClr val="800000"/>
                  </a:solidFill>
                  <a:sym typeface="Wingdings" charset="2"/>
                </a:rPr>
                <a:t> Civil engineering must start before 2018</a:t>
              </a:r>
            </a:p>
          </p:txBody>
        </p:sp>
      </p:grp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5791200" y="6556375"/>
            <a:ext cx="33528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prstTxWarp prst="textNoShape">
              <a:avLst/>
            </a:prstTxWarp>
            <a:spAutoFit/>
          </a:bodyPr>
          <a:lstStyle/>
          <a:p>
            <a:pPr algn="r" eaLnBrk="1" hangingPunct="1"/>
            <a:fld id="{6412CD4C-99EB-BB40-9BD5-0B6E2198D4E4}" type="slidenum">
              <a:rPr lang="en-US" sz="1500">
                <a:solidFill>
                  <a:srgbClr val="006633"/>
                </a:solidFill>
                <a:latin typeface="Comic Sans MS" charset="0"/>
              </a:rPr>
              <a:pPr algn="r" eaLnBrk="1" hangingPunct="1"/>
              <a:t>16</a:t>
            </a:fld>
            <a:endParaRPr lang="en-US" sz="1500" b="1">
              <a:solidFill>
                <a:srgbClr val="006633"/>
              </a:solidFill>
              <a:latin typeface="Garamond" charset="0"/>
            </a:endParaRP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0" y="6556375"/>
            <a:ext cx="6705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500">
                <a:solidFill>
                  <a:srgbClr val="006633"/>
                </a:solidFill>
                <a:latin typeface="Comic Sans MS" charset="0"/>
              </a:rPr>
              <a:t>3</a:t>
            </a:r>
            <a:r>
              <a:rPr lang="en-US" sz="1500" baseline="30000">
                <a:solidFill>
                  <a:srgbClr val="006633"/>
                </a:solidFill>
                <a:latin typeface="Comic Sans MS" charset="0"/>
              </a:rPr>
              <a:t>rd</a:t>
            </a:r>
            <a:r>
              <a:rPr lang="en-US" sz="1500">
                <a:solidFill>
                  <a:srgbClr val="006633"/>
                </a:solidFill>
                <a:latin typeface="Comic Sans MS" charset="0"/>
              </a:rPr>
              <a:t> CERN-ECFA-NuPECC workshop on the LHeC , 12-13 November 2010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76200" y="3822700"/>
            <a:ext cx="8658225" cy="1138238"/>
            <a:chOff x="288" y="2160"/>
            <a:chExt cx="5454" cy="717"/>
          </a:xfrm>
        </p:grpSpPr>
        <p:sp>
          <p:nvSpPr>
            <p:cNvPr id="50186" name="Rectangle 13"/>
            <p:cNvSpPr>
              <a:spLocks noChangeArrowheads="1"/>
            </p:cNvSpPr>
            <p:nvPr/>
          </p:nvSpPr>
          <p:spPr bwMode="auto">
            <a:xfrm>
              <a:off x="288" y="2256"/>
              <a:ext cx="337" cy="143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91369" tIns="45685" rIns="91369" bIns="45685" anchor="ctr">
              <a:prstTxWarp prst="textNoShape">
                <a:avLst/>
              </a:prstTxWarp>
            </a:bodyPr>
            <a:lstStyle/>
            <a:p>
              <a:pPr algn="l" eaLnBrk="1" hangingPunct="1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187" name="Text Box 14"/>
            <p:cNvSpPr txBox="1">
              <a:spLocks noChangeArrowheads="1"/>
            </p:cNvSpPr>
            <p:nvPr/>
          </p:nvSpPr>
          <p:spPr bwMode="auto">
            <a:xfrm>
              <a:off x="674" y="2160"/>
              <a:ext cx="5068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9" tIns="45685" rIns="91369" bIns="45685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en-US">
                  <a:solidFill>
                    <a:srgbClr val="3333CC"/>
                  </a:solidFill>
                </a:rPr>
                <a:t>Requirements:</a:t>
              </a:r>
              <a:endParaRPr lang="en-US">
                <a:solidFill>
                  <a:srgbClr val="000000"/>
                </a:solidFill>
              </a:endParaRPr>
            </a:p>
            <a:p>
              <a:pPr algn="l" eaLnBrk="1" hangingPunct="1">
                <a:buFont typeface="Wingdings" charset="2"/>
                <a:buChar char="è"/>
              </a:pPr>
              <a:r>
                <a:rPr lang="en-US" sz="2200">
                  <a:solidFill>
                    <a:srgbClr val="800000"/>
                  </a:solidFill>
                  <a:sym typeface="Wingdings" charset="2"/>
                </a:rPr>
                <a:t> The above work can not be done with the current arrangement and</a:t>
              </a:r>
            </a:p>
            <a:p>
              <a:pPr algn="l" eaLnBrk="1" hangingPunct="1"/>
              <a:r>
                <a:rPr lang="en-US" sz="2200">
                  <a:solidFill>
                    <a:srgbClr val="800000"/>
                  </a:solidFill>
                  <a:sym typeface="Wingdings" charset="2"/>
                </a:rPr>
                <a:t>      requires a focused team and sufficient resources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6200" y="5334000"/>
            <a:ext cx="6888163" cy="800100"/>
            <a:chOff x="288" y="2160"/>
            <a:chExt cx="4339" cy="504"/>
          </a:xfrm>
        </p:grpSpPr>
        <p:sp>
          <p:nvSpPr>
            <p:cNvPr id="50184" name="Rectangle 13"/>
            <p:cNvSpPr>
              <a:spLocks noChangeArrowheads="1"/>
            </p:cNvSpPr>
            <p:nvPr/>
          </p:nvSpPr>
          <p:spPr bwMode="auto">
            <a:xfrm>
              <a:off x="288" y="2256"/>
              <a:ext cx="337" cy="143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91369" tIns="45685" rIns="91369" bIns="45685" anchor="ctr">
              <a:prstTxWarp prst="textNoShape">
                <a:avLst/>
              </a:prstTxWarp>
            </a:bodyPr>
            <a:lstStyle/>
            <a:p>
              <a:pPr algn="l" eaLnBrk="1" hangingPunct="1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185" name="Text Box 14"/>
            <p:cNvSpPr txBox="1">
              <a:spLocks noChangeArrowheads="1"/>
            </p:cNvSpPr>
            <p:nvPr/>
          </p:nvSpPr>
          <p:spPr bwMode="auto">
            <a:xfrm>
              <a:off x="674" y="2160"/>
              <a:ext cx="3953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9" tIns="45685" rIns="91369" bIns="45685">
              <a:prstTxWarp prst="textNoShape">
                <a:avLst/>
              </a:prstTxWarp>
              <a:spAutoFit/>
            </a:bodyPr>
            <a:lstStyle/>
            <a:p>
              <a:pPr algn="l" eaLnBrk="1" hangingPunct="1"/>
              <a:r>
                <a:rPr lang="en-US">
                  <a:solidFill>
                    <a:srgbClr val="3333CC"/>
                  </a:solidFill>
                </a:rPr>
                <a:t>Conclusion:</a:t>
              </a:r>
              <a:endParaRPr lang="en-US">
                <a:solidFill>
                  <a:srgbClr val="000000"/>
                </a:solidFill>
              </a:endParaRPr>
            </a:p>
            <a:p>
              <a:pPr algn="l" eaLnBrk="1" hangingPunct="1">
                <a:buFont typeface="Wingdings" charset="2"/>
                <a:buChar char="è"/>
              </a:pPr>
              <a:r>
                <a:rPr lang="en-US" sz="2200">
                  <a:solidFill>
                    <a:srgbClr val="800000"/>
                  </a:solidFill>
                  <a:sym typeface="Wingdings" charset="2"/>
                </a:rPr>
                <a:t> Decision on LHeC option should be taken by 2012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471478" y="257073"/>
            <a:ext cx="2459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[Oliver in the afternoon]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566"/>
            <a:ext cx="7772400" cy="83930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title</a:t>
            </a:r>
            <a:endParaRPr lang="en-US" sz="28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15732"/>
            <a:ext cx="7497094" cy="562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20844" y="6261652"/>
            <a:ext cx="3866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Chateau </a:t>
            </a:r>
            <a:r>
              <a:rPr lang="en-US" dirty="0" err="1" smtClean="0"/>
              <a:t>Ferney</a:t>
            </a:r>
            <a:r>
              <a:rPr lang="en-US" dirty="0" smtClean="0"/>
              <a:t> Voltaire (bought 1758)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566"/>
            <a:ext cx="7772400" cy="83930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title</a:t>
            </a:r>
            <a:endParaRPr lang="en-US" sz="2800" b="1" dirty="0"/>
          </a:p>
        </p:txBody>
      </p:sp>
      <p:pic>
        <p:nvPicPr>
          <p:cNvPr id="3" name="Picture 2" descr="fac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3368"/>
            <a:ext cx="7620000" cy="485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9453" y="5712551"/>
            <a:ext cx="6158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Chateau </a:t>
            </a:r>
            <a:r>
              <a:rPr lang="en-US" dirty="0" err="1" smtClean="0"/>
              <a:t>Coppet</a:t>
            </a:r>
            <a:r>
              <a:rPr lang="en-US" dirty="0" smtClean="0"/>
              <a:t> – </a:t>
            </a:r>
            <a:r>
              <a:rPr lang="en-US" dirty="0" err="1" smtClean="0"/>
              <a:t>Jaques</a:t>
            </a:r>
            <a:r>
              <a:rPr lang="en-US" dirty="0" smtClean="0"/>
              <a:t> Neckar (1776 Louis XVI;  bought 1784)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8177" y="6361043"/>
            <a:ext cx="207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Thanks to Johannes </a:t>
            </a:r>
            <a:r>
              <a:rPr lang="en-US" sz="1200" dirty="0" err="1" smtClean="0"/>
              <a:t>Bluemlein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566"/>
            <a:ext cx="7772400" cy="83930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Workshop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840" y="982870"/>
            <a:ext cx="7661360" cy="507831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Friday:       </a:t>
            </a:r>
            <a:r>
              <a:rPr lang="en-US" b="1" dirty="0" smtClean="0"/>
              <a:t> 10.30-13.00                  14:00-16:30                     17:00-19:30</a:t>
            </a:r>
          </a:p>
          <a:p>
            <a:endParaRPr lang="en-US" dirty="0" smtClean="0"/>
          </a:p>
          <a:p>
            <a:r>
              <a:rPr lang="en-US" dirty="0" smtClean="0"/>
              <a:t>Physics:  QCD/electroweak    New Physics at High Scales   High Parton Densities</a:t>
            </a:r>
          </a:p>
          <a:p>
            <a:endParaRPr lang="en-US" dirty="0" smtClean="0"/>
          </a:p>
          <a:p>
            <a:r>
              <a:rPr lang="en-US" dirty="0" smtClean="0"/>
              <a:t>Detector: Overview/Tracking     joint IR                                  Comparison/</a:t>
            </a:r>
            <a:r>
              <a:rPr lang="en-US" dirty="0" err="1" smtClean="0"/>
              <a:t>Calo/y,n</a:t>
            </a:r>
            <a:r>
              <a:rPr lang="en-US" dirty="0" smtClean="0"/>
              <a:t>..</a:t>
            </a:r>
          </a:p>
          <a:p>
            <a:endParaRPr lang="en-US" dirty="0" smtClean="0"/>
          </a:p>
          <a:p>
            <a:r>
              <a:rPr lang="en-US" dirty="0" smtClean="0"/>
              <a:t>Accelerator:  Overview                 IR                                          Hardware</a:t>
            </a:r>
          </a:p>
          <a:p>
            <a:endParaRPr lang="en-US" dirty="0" smtClean="0"/>
          </a:p>
          <a:p>
            <a:r>
              <a:rPr lang="en-US" b="1" dirty="0" smtClean="0"/>
              <a:t>                                         </a:t>
            </a:r>
            <a:r>
              <a:rPr lang="en-US" b="1" dirty="0" smtClean="0">
                <a:solidFill>
                  <a:srgbClr val="008000"/>
                </a:solidFill>
              </a:rPr>
              <a:t>Lunch 13:00-14:00  Dinner at 20:00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Saturday:</a:t>
            </a:r>
          </a:p>
          <a:p>
            <a:endParaRPr lang="en-US" dirty="0" smtClean="0"/>
          </a:p>
          <a:p>
            <a:r>
              <a:rPr lang="en-US" dirty="0" smtClean="0"/>
              <a:t>9-10:30 Physics    11:00-12:30 Detector and Accelerators 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Thank you all for coming, for your continuous interest and encouraging work</a:t>
            </a:r>
          </a:p>
          <a:p>
            <a:endParaRPr lang="en-US" dirty="0" smtClean="0"/>
          </a:p>
          <a:p>
            <a:r>
              <a:rPr lang="en-US" dirty="0" smtClean="0"/>
              <a:t>Thanks to CERN </a:t>
            </a:r>
            <a:r>
              <a:rPr lang="en-US" sz="1400" dirty="0" smtClean="0"/>
              <a:t>(Rolf, Sergio, Steve) </a:t>
            </a:r>
            <a:r>
              <a:rPr lang="en-US" dirty="0" smtClean="0"/>
              <a:t>/ECFA </a:t>
            </a:r>
            <a:r>
              <a:rPr lang="en-US" sz="1400" dirty="0" smtClean="0"/>
              <a:t>(Tatsuya) </a:t>
            </a:r>
            <a:r>
              <a:rPr lang="en-US" dirty="0" smtClean="0"/>
              <a:t>/</a:t>
            </a:r>
            <a:r>
              <a:rPr lang="en-US" dirty="0" err="1" smtClean="0"/>
              <a:t>NuPECC</a:t>
            </a:r>
            <a:r>
              <a:rPr lang="en-US" dirty="0" smtClean="0"/>
              <a:t> </a:t>
            </a:r>
            <a:r>
              <a:rPr lang="en-US" sz="1400" dirty="0" smtClean="0"/>
              <a:t>(Guenther, JJ) </a:t>
            </a:r>
            <a:r>
              <a:rPr lang="en-US" dirty="0" smtClean="0"/>
              <a:t>for support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566"/>
            <a:ext cx="7772400" cy="839304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Divonne</a:t>
            </a:r>
            <a:r>
              <a:rPr lang="en-US" sz="2800" b="1" dirty="0" smtClean="0"/>
              <a:t> 2009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174" y="1263650"/>
            <a:ext cx="5179943" cy="3890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8522" y="1402522"/>
            <a:ext cx="320205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Rudern</a:t>
            </a:r>
            <a:r>
              <a:rPr lang="en-US" b="1" dirty="0" smtClean="0"/>
              <a:t> </a:t>
            </a:r>
            <a:r>
              <a:rPr lang="en-US" b="1" dirty="0" err="1" smtClean="0"/>
              <a:t>zwei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err="1" smtClean="0"/>
              <a:t>Rudern</a:t>
            </a:r>
            <a:r>
              <a:rPr lang="en-US" dirty="0" smtClean="0"/>
              <a:t> </a:t>
            </a:r>
            <a:r>
              <a:rPr lang="en-US" dirty="0" err="1" smtClean="0"/>
              <a:t>zwei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die </a:t>
            </a:r>
            <a:r>
              <a:rPr lang="en-US" dirty="0" err="1" smtClean="0"/>
              <a:t>Nacht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kundig</a:t>
            </a:r>
            <a:r>
              <a:rPr lang="en-US" dirty="0" smtClean="0"/>
              <a:t> des </a:t>
            </a:r>
            <a:r>
              <a:rPr lang="en-US" dirty="0" err="1" smtClean="0"/>
              <a:t>Meeres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kundig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Sterne</a:t>
            </a:r>
          </a:p>
          <a:p>
            <a:endParaRPr lang="en-US" dirty="0" smtClean="0"/>
          </a:p>
          <a:p>
            <a:r>
              <a:rPr lang="en-US" dirty="0" smtClean="0"/>
              <a:t>Und in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Erinnerung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Das Meer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blau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200" b="1" dirty="0" smtClean="0"/>
              <a:t>Reiner </a:t>
            </a:r>
            <a:r>
              <a:rPr lang="en-US" sz="1200" b="1" dirty="0" err="1" smtClean="0"/>
              <a:t>Kunze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46260" y="5372840"/>
            <a:ext cx="267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Dedicated to Anna-Dorothea Klein</a:t>
            </a:r>
          </a:p>
          <a:p>
            <a:r>
              <a:rPr lang="en-US" sz="1400" dirty="0"/>
              <a:t>b</a:t>
            </a:r>
            <a:r>
              <a:rPr lang="en-US" sz="1400" dirty="0" smtClean="0"/>
              <a:t>orn 12. November 1925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260" y="1402522"/>
            <a:ext cx="2677574" cy="18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566"/>
            <a:ext cx="7772400" cy="83930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Chavannes 2010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87" y="2296319"/>
            <a:ext cx="7259154" cy="1986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870" y="6151217"/>
            <a:ext cx="1193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dirty="0" smtClean="0"/>
              <a:t>. </a:t>
            </a:r>
            <a:r>
              <a:rPr lang="en-US" sz="1200" dirty="0" err="1" smtClean="0"/>
              <a:t>Russenschuck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996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Two Options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841875" y="4196522"/>
          <a:ext cx="3887788" cy="1985962"/>
        </p:xfrm>
        <a:graphic>
          <a:graphicData uri="http://schemas.openxmlformats.org/presentationml/2006/ole">
            <p:oleObj spid="_x0000_s22530" name="Equation" r:id="rId3" imgW="3162300" imgH="1612900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942975" y="1356622"/>
          <a:ext cx="3898900" cy="2078037"/>
        </p:xfrm>
        <a:graphic>
          <a:graphicData uri="http://schemas.openxmlformats.org/presentationml/2006/ole">
            <p:oleObj spid="_x0000_s22531" name="Equation" r:id="rId4" imgW="3175000" imgH="16891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44435" y="1204942"/>
            <a:ext cx="3493264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Ring-Ring</a:t>
            </a:r>
          </a:p>
          <a:p>
            <a:r>
              <a:rPr lang="en-US" dirty="0" smtClean="0"/>
              <a:t>Power Limit of 100 MW wall plug</a:t>
            </a:r>
          </a:p>
          <a:p>
            <a:r>
              <a:rPr lang="en-US" dirty="0" smtClean="0"/>
              <a:t>“ultimate” LHC proton </a:t>
            </a:r>
            <a:r>
              <a:rPr lang="en-US" dirty="0" smtClean="0"/>
              <a:t>beam</a:t>
            </a:r>
          </a:p>
          <a:p>
            <a:r>
              <a:rPr lang="en-US" dirty="0" smtClean="0"/>
              <a:t>60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smtClean="0"/>
              <a:t>± </a:t>
            </a:r>
            <a:r>
              <a:rPr lang="en-US" dirty="0" smtClean="0"/>
              <a:t>beam</a:t>
            </a:r>
            <a:endParaRPr lang="en-US" baseline="30000" dirty="0" smtClean="0"/>
          </a:p>
          <a:p>
            <a:endParaRPr lang="en-US" dirty="0" smtClean="0"/>
          </a:p>
          <a:p>
            <a:pPr>
              <a:buFont typeface="Wingdings" charset="2"/>
              <a:buChar char="à"/>
            </a:pPr>
            <a:r>
              <a:rPr lang="en-US" dirty="0" smtClean="0">
                <a:sym typeface="Wingdings"/>
              </a:rPr>
              <a:t>L = 2 10</a:t>
            </a:r>
            <a:r>
              <a:rPr lang="en-US" baseline="30000" dirty="0" smtClean="0">
                <a:sym typeface="Wingdings"/>
              </a:rPr>
              <a:t>33</a:t>
            </a:r>
            <a:r>
              <a:rPr lang="en-US" dirty="0" smtClean="0">
                <a:sym typeface="Wingdings"/>
              </a:rPr>
              <a:t> cm</a:t>
            </a:r>
            <a:r>
              <a:rPr lang="en-US" baseline="30000" dirty="0" smtClean="0">
                <a:sym typeface="Wingdings"/>
              </a:rPr>
              <a:t>-2</a:t>
            </a:r>
            <a:r>
              <a:rPr lang="en-US" dirty="0" smtClean="0">
                <a:sym typeface="Wingdings"/>
              </a:rPr>
              <a:t>s</a:t>
            </a:r>
            <a:r>
              <a:rPr lang="en-US" baseline="30000" dirty="0" smtClean="0">
                <a:sym typeface="Wingdings"/>
              </a:rPr>
              <a:t>-1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O(100) fb</a:t>
            </a:r>
            <a:r>
              <a:rPr lang="en-US" baseline="30000" dirty="0" smtClean="0">
                <a:sym typeface="Wingdings"/>
              </a:rPr>
              <a:t>-1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  HERA 0.5fb</a:t>
            </a:r>
            <a:r>
              <a:rPr lang="en-US" baseline="30000" dirty="0" smtClean="0">
                <a:sym typeface="Wingdings"/>
              </a:rPr>
              <a:t>-1 </a:t>
            </a:r>
            <a:r>
              <a:rPr lang="en-US" dirty="0" smtClean="0">
                <a:sym typeface="Wingdings"/>
              </a:rPr>
              <a:t> with 100 times less </a:t>
            </a:r>
            <a:r>
              <a:rPr lang="en-US" dirty="0" smtClean="0">
                <a:sym typeface="Wingdings"/>
              </a:rPr>
              <a:t>L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[1 and 10</a:t>
            </a:r>
            <a:r>
              <a:rPr lang="en-US" baseline="30000" dirty="0" smtClean="0">
                <a:sym typeface="Wingdings"/>
              </a:rPr>
              <a:t>o</a:t>
            </a:r>
            <a:r>
              <a:rPr lang="en-US" dirty="0" smtClean="0">
                <a:sym typeface="Wingdings"/>
              </a:rPr>
              <a:t> differ by factor 2..]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2975" y="3821043"/>
            <a:ext cx="3050910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E01A"/>
                </a:solidFill>
              </a:rPr>
              <a:t>LINAC Ring </a:t>
            </a:r>
          </a:p>
          <a:p>
            <a:r>
              <a:rPr lang="en-US" dirty="0" smtClean="0"/>
              <a:t>Pulsed</a:t>
            </a:r>
            <a:r>
              <a:rPr lang="en-US" b="1" dirty="0" smtClean="0"/>
              <a:t>, 60 </a:t>
            </a:r>
            <a:r>
              <a:rPr lang="en-US" b="1" dirty="0" err="1" smtClean="0"/>
              <a:t>GeV</a:t>
            </a:r>
            <a:r>
              <a:rPr lang="en-US" dirty="0" smtClean="0"/>
              <a:t>: ~10</a:t>
            </a:r>
            <a:r>
              <a:rPr lang="en-US" baseline="30000" dirty="0" smtClean="0"/>
              <a:t>32</a:t>
            </a:r>
            <a:endParaRPr lang="en-US" dirty="0" smtClean="0"/>
          </a:p>
          <a:p>
            <a:r>
              <a:rPr lang="en-US" dirty="0" smtClean="0"/>
              <a:t>High luminosity:</a:t>
            </a:r>
          </a:p>
          <a:p>
            <a:r>
              <a:rPr lang="en-US" b="1" dirty="0" smtClean="0"/>
              <a:t>Energy recovery</a:t>
            </a:r>
            <a:r>
              <a:rPr lang="en-US" dirty="0" smtClean="0"/>
              <a:t>: P=P</a:t>
            </a:r>
            <a:r>
              <a:rPr lang="en-US" baseline="-25000" dirty="0" smtClean="0"/>
              <a:t>0</a:t>
            </a:r>
            <a:r>
              <a:rPr lang="en-US" dirty="0" smtClean="0"/>
              <a:t>/(1-η)</a:t>
            </a:r>
          </a:p>
          <a:p>
            <a:r>
              <a:rPr lang="en-US" dirty="0" err="1" smtClean="0"/>
              <a:t>β</a:t>
            </a:r>
            <a:r>
              <a:rPr lang="en-US" dirty="0" smtClean="0"/>
              <a:t>*=0.1m</a:t>
            </a:r>
          </a:p>
          <a:p>
            <a:r>
              <a:rPr lang="en-US" sz="1400" dirty="0" smtClean="0"/>
              <a:t>[5 times smaller than LHC by</a:t>
            </a:r>
          </a:p>
          <a:p>
            <a:r>
              <a:rPr lang="en-US" sz="1400" dirty="0" smtClean="0"/>
              <a:t> reduced </a:t>
            </a:r>
            <a:r>
              <a:rPr lang="en-US" sz="1400" dirty="0" err="1" smtClean="0"/>
              <a:t>l</a:t>
            </a:r>
            <a:r>
              <a:rPr lang="en-US" sz="1400" dirty="0" smtClean="0"/>
              <a:t>*, only one </a:t>
            </a:r>
            <a:r>
              <a:rPr lang="en-US" sz="1400" dirty="0" err="1" smtClean="0"/>
              <a:t>p</a:t>
            </a:r>
            <a:r>
              <a:rPr lang="en-US" sz="1400" dirty="0" smtClean="0"/>
              <a:t> squeezed</a:t>
            </a:r>
          </a:p>
          <a:p>
            <a:r>
              <a:rPr lang="en-US" sz="1400" dirty="0" smtClean="0"/>
              <a:t> and IR quads as for HL-LHC]</a:t>
            </a:r>
          </a:p>
          <a:p>
            <a:r>
              <a:rPr lang="en-US" dirty="0" smtClean="0">
                <a:sym typeface="Wingdings"/>
              </a:rPr>
              <a:t>L =  10</a:t>
            </a:r>
            <a:r>
              <a:rPr lang="en-US" baseline="30000" dirty="0" smtClean="0">
                <a:sym typeface="Wingdings"/>
              </a:rPr>
              <a:t>33</a:t>
            </a:r>
            <a:r>
              <a:rPr lang="en-US" dirty="0" smtClean="0">
                <a:sym typeface="Wingdings"/>
              </a:rPr>
              <a:t> cm</a:t>
            </a:r>
            <a:r>
              <a:rPr lang="en-US" baseline="30000" dirty="0" smtClean="0">
                <a:sym typeface="Wingdings"/>
              </a:rPr>
              <a:t>-2</a:t>
            </a:r>
            <a:r>
              <a:rPr lang="en-US" dirty="0" smtClean="0">
                <a:sym typeface="Wingdings"/>
              </a:rPr>
              <a:t>s</a:t>
            </a:r>
            <a:r>
              <a:rPr lang="en-US" baseline="30000" dirty="0" smtClean="0">
                <a:sym typeface="Wingdings"/>
              </a:rPr>
              <a:t>-1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O(100) fb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baseline="30000" dirty="0" smtClean="0">
                <a:sym typeface="Wingdings"/>
              </a:rPr>
              <a:t>1</a:t>
            </a:r>
          </a:p>
          <a:p>
            <a:r>
              <a:rPr lang="en-US" b="1" dirty="0" smtClean="0">
                <a:sym typeface="Wingdings"/>
              </a:rPr>
              <a:t> 140 </a:t>
            </a:r>
            <a:r>
              <a:rPr lang="en-US" b="1" dirty="0" err="1" smtClean="0">
                <a:sym typeface="Wingdings"/>
              </a:rPr>
              <a:t>GeV</a:t>
            </a:r>
            <a:r>
              <a:rPr lang="en-US" b="1" dirty="0" smtClean="0">
                <a:sym typeface="Wingdings"/>
              </a:rPr>
              <a:t> LINAC </a:t>
            </a:r>
            <a:r>
              <a:rPr lang="en-US" dirty="0" smtClean="0">
                <a:sym typeface="Wingdings"/>
              </a:rPr>
              <a:t>few times </a:t>
            </a:r>
            <a:r>
              <a:rPr lang="en-US" dirty="0" smtClean="0"/>
              <a:t>10</a:t>
            </a:r>
            <a:r>
              <a:rPr lang="en-US" baseline="30000" dirty="0" smtClean="0"/>
              <a:t>32</a:t>
            </a:r>
            <a:r>
              <a:rPr lang="en-US" dirty="0" smtClean="0">
                <a:sym typeface="Wingdings"/>
              </a:rPr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m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21633" y="704874"/>
            <a:ext cx="7014701" cy="44357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4192" y="76159"/>
            <a:ext cx="351956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A 60 </a:t>
            </a:r>
            <a:r>
              <a:rPr lang="en-US" b="1" dirty="0" err="1" smtClean="0">
                <a:solidFill>
                  <a:srgbClr val="000090"/>
                </a:solidFill>
              </a:rPr>
              <a:t>GeV</a:t>
            </a:r>
            <a:r>
              <a:rPr lang="en-US" b="1" dirty="0" smtClean="0">
                <a:solidFill>
                  <a:srgbClr val="000090"/>
                </a:solidFill>
              </a:rPr>
              <a:t> Energy Recovery “LINAC”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807" y="5928051"/>
            <a:ext cx="7172739" cy="9014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1148" y="5558719"/>
            <a:ext cx="249118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A 140 </a:t>
            </a:r>
            <a:r>
              <a:rPr lang="en-US" b="1" dirty="0" err="1" smtClean="0">
                <a:solidFill>
                  <a:srgbClr val="000090"/>
                </a:solidFill>
              </a:rPr>
              <a:t>GeV</a:t>
            </a:r>
            <a:r>
              <a:rPr lang="en-US" b="1" dirty="0" smtClean="0">
                <a:solidFill>
                  <a:srgbClr val="000090"/>
                </a:solidFill>
              </a:rPr>
              <a:t> pulsed LINAC</a:t>
            </a:r>
            <a:endParaRPr lang="en-US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88" y="800027"/>
            <a:ext cx="6841196" cy="4887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520" y="5550451"/>
            <a:ext cx="5844761" cy="1168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0174" y="287130"/>
            <a:ext cx="417373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A 60 </a:t>
            </a:r>
            <a:r>
              <a:rPr lang="en-US" b="1" dirty="0" err="1" smtClean="0">
                <a:solidFill>
                  <a:srgbClr val="000090"/>
                </a:solidFill>
              </a:rPr>
              <a:t>GeV</a:t>
            </a:r>
            <a:r>
              <a:rPr lang="en-US" b="1" dirty="0" smtClean="0">
                <a:solidFill>
                  <a:srgbClr val="000090"/>
                </a:solidFill>
              </a:rPr>
              <a:t> Ring with 10 </a:t>
            </a:r>
            <a:r>
              <a:rPr lang="en-US" b="1" dirty="0" err="1" smtClean="0">
                <a:solidFill>
                  <a:srgbClr val="000090"/>
                </a:solidFill>
              </a:rPr>
              <a:t>GeV</a:t>
            </a:r>
            <a:r>
              <a:rPr lang="en-US" b="1" dirty="0" smtClean="0">
                <a:solidFill>
                  <a:srgbClr val="000090"/>
                </a:solidFill>
              </a:rPr>
              <a:t> LINAC Injector</a:t>
            </a:r>
            <a:endParaRPr lang="en-US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15925" y="0"/>
            <a:ext cx="8348663" cy="435429"/>
          </a:xfrm>
          <a:noFill/>
          <a:ln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000" b="1" dirty="0" smtClean="0">
                <a:solidFill>
                  <a:schemeClr val="tx1"/>
                </a:solidFill>
              </a:rPr>
              <a:t>The First Bit of Hardware Built for the </a:t>
            </a:r>
            <a:r>
              <a:rPr lang="en-US" sz="3000" b="1" dirty="0" err="1" smtClean="0">
                <a:solidFill>
                  <a:schemeClr val="tx1"/>
                </a:solidFill>
              </a:rPr>
              <a:t>LHeC</a:t>
            </a:r>
            <a:r>
              <a:rPr lang="en-US" sz="3000" b="1" dirty="0" smtClean="0">
                <a:solidFill>
                  <a:schemeClr val="tx1"/>
                </a:solidFill>
              </a:rPr>
              <a:t> - BINP</a:t>
            </a:r>
            <a:endParaRPr lang="en-US" sz="30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27669" b="43056"/>
          <a:stretch>
            <a:fillRect/>
          </a:stretch>
        </p:blipFill>
        <p:spPr bwMode="auto">
          <a:xfrm>
            <a:off x="261257" y="638629"/>
            <a:ext cx="2921000" cy="1716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 descr="DSC00159"/>
          <p:cNvPicPr>
            <a:picLocks noChangeAspect="1" noChangeArrowheads="1"/>
          </p:cNvPicPr>
          <p:nvPr/>
        </p:nvPicPr>
        <p:blipFill>
          <a:blip r:embed="rId4" cstate="print">
            <a:lum bright="-8000" contrast="20000"/>
          </a:blip>
          <a:srcRect t="5905" r="664" b="10335"/>
          <a:stretch>
            <a:fillRect/>
          </a:stretch>
        </p:blipFill>
        <p:spPr bwMode="auto">
          <a:xfrm>
            <a:off x="261258" y="2380342"/>
            <a:ext cx="2945482" cy="187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SC00157"/>
          <p:cNvPicPr>
            <a:picLocks noChangeAspect="1" noChangeArrowheads="1"/>
          </p:cNvPicPr>
          <p:nvPr/>
        </p:nvPicPr>
        <p:blipFill>
          <a:blip r:embed="rId5" cstate="print">
            <a:lum contrast="-14000"/>
          </a:blip>
          <a:srcRect l="5536" t="4430" r="12180" b="8858"/>
          <a:stretch>
            <a:fillRect/>
          </a:stretch>
        </p:blipFill>
        <p:spPr bwMode="auto">
          <a:xfrm>
            <a:off x="3454400" y="638630"/>
            <a:ext cx="2148684" cy="171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SC00136"/>
          <p:cNvPicPr>
            <a:picLocks noChangeAspect="1" noChangeArrowheads="1"/>
          </p:cNvPicPr>
          <p:nvPr/>
        </p:nvPicPr>
        <p:blipFill>
          <a:blip r:embed="rId6" cstate="print">
            <a:lum bright="22000" contrast="20000"/>
          </a:blip>
          <a:srcRect l="15677" t="2953" r="8269" b="10925"/>
          <a:stretch>
            <a:fillRect/>
          </a:stretch>
        </p:blipFill>
        <p:spPr bwMode="auto">
          <a:xfrm>
            <a:off x="3439885" y="2409373"/>
            <a:ext cx="2165681" cy="18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0228" y="609600"/>
            <a:ext cx="30099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742" y="2699657"/>
            <a:ext cx="298608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834742" y="4717142"/>
            <a:ext cx="3309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3408 grain oriented steel</a:t>
            </a:r>
          </a:p>
          <a:p>
            <a:r>
              <a:rPr lang="en-US" sz="2000" dirty="0" smtClean="0"/>
              <a:t>0.35 mm thick laminations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547429" y="1480456"/>
            <a:ext cx="87085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6A/m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445829" y="645884"/>
            <a:ext cx="116840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22A/m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 l="5943" t="48851" r="17828" b="7713"/>
          <a:stretch>
            <a:fillRect/>
          </a:stretch>
        </p:blipFill>
        <p:spPr bwMode="auto">
          <a:xfrm>
            <a:off x="0" y="4441372"/>
            <a:ext cx="3178629" cy="139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0" y="5943600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laminations of alternated rolling</a:t>
            </a:r>
            <a:endParaRPr lang="en-US" sz="16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 l="7924" t="56564" r="33787" b="7713"/>
          <a:stretch>
            <a:fillRect/>
          </a:stretch>
        </p:blipFill>
        <p:spPr bwMode="auto">
          <a:xfrm>
            <a:off x="3280228" y="4455886"/>
            <a:ext cx="2467429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316514" y="5704114"/>
            <a:ext cx="243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same results for the two alternatives</a:t>
            </a:r>
            <a:endParaRPr lang="en-US" sz="1600" dirty="0"/>
          </a:p>
        </p:txBody>
      </p:sp>
      <p:pic>
        <p:nvPicPr>
          <p:cNvPr id="1035" name="Picture 11" descr="C_sharpe"/>
          <p:cNvPicPr>
            <a:picLocks noChangeAspect="1" noChangeArrowheads="1"/>
          </p:cNvPicPr>
          <p:nvPr/>
        </p:nvPicPr>
        <p:blipFill>
          <a:blip r:embed="rId11" cstate="print"/>
          <a:srcRect t="4904" b="40601"/>
          <a:stretch>
            <a:fillRect/>
          </a:stretch>
        </p:blipFill>
        <p:spPr bwMode="auto">
          <a:xfrm>
            <a:off x="5863770" y="5558971"/>
            <a:ext cx="2921000" cy="86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15925" y="6425985"/>
            <a:ext cx="502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Reproducibility of injection filed is below 0.1 Gauss!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32257" y="6518318"/>
            <a:ext cx="1673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Cf</a:t>
            </a:r>
            <a:r>
              <a:rPr lang="en-US" sz="1200" dirty="0" smtClean="0"/>
              <a:t> talk of D. </a:t>
            </a:r>
            <a:r>
              <a:rPr lang="en-US" sz="1200" dirty="0" err="1" smtClean="0"/>
              <a:t>Tommassini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pagelo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1934" y="435201"/>
            <a:ext cx="7721360" cy="5967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1721" y="450387"/>
            <a:ext cx="30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7970" y="435201"/>
            <a:ext cx="30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2067" y="450387"/>
            <a:ext cx="30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7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3291" y="2120622"/>
            <a:ext cx="30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0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4861" y="3782616"/>
            <a:ext cx="45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7970" y="2120622"/>
            <a:ext cx="45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7970" y="3782616"/>
            <a:ext cx="45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0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6453" y="3782616"/>
            <a:ext cx="45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0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46453" y="2120622"/>
            <a:ext cx="45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34" y="1882976"/>
            <a:ext cx="3048001" cy="2049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72" y="490409"/>
            <a:ext cx="635062" cy="42699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>
            <a:off x="2048566" y="3395869"/>
            <a:ext cx="4958521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53652" y="2620377"/>
            <a:ext cx="173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 an alternative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6261" y="4527826"/>
            <a:ext cx="2247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B8A"/>
                </a:solidFill>
              </a:rPr>
              <a:t>Oxford</a:t>
            </a:r>
          </a:p>
          <a:p>
            <a:r>
              <a:rPr lang="en-US" dirty="0" smtClean="0">
                <a:solidFill>
                  <a:srgbClr val="D8B540"/>
                </a:solidFill>
              </a:rPr>
              <a:t>Georgia – on my mind</a:t>
            </a:r>
            <a:endParaRPr lang="en-US" dirty="0">
              <a:solidFill>
                <a:srgbClr val="D8B5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890</Words>
  <Application>Microsoft Macintosh PowerPoint</Application>
  <PresentationFormat>On-screen Show (4:3)</PresentationFormat>
  <Paragraphs>169</Paragraphs>
  <Slides>20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Equation</vt:lpstr>
      <vt:lpstr>Microsoft Equation</vt:lpstr>
      <vt:lpstr>From Divonne to Chavannes and Beyond</vt:lpstr>
      <vt:lpstr>Divonne 2009</vt:lpstr>
      <vt:lpstr>Chavannes 2010</vt:lpstr>
      <vt:lpstr>Two Options </vt:lpstr>
      <vt:lpstr>Slide 5</vt:lpstr>
      <vt:lpstr>Slide 6</vt:lpstr>
      <vt:lpstr>The First Bit of Hardware Built for the LHeC - BINP</vt:lpstr>
      <vt:lpstr>Slide 8</vt:lpstr>
      <vt:lpstr>Slide 9</vt:lpstr>
      <vt:lpstr>SLAC </vt:lpstr>
      <vt:lpstr>Slide 11</vt:lpstr>
      <vt:lpstr>Slide 12</vt:lpstr>
      <vt:lpstr>Lepton-Proton Scattering Experiments</vt:lpstr>
      <vt:lpstr>    Editorial Process</vt:lpstr>
      <vt:lpstr>title</vt:lpstr>
      <vt:lpstr>Conclusion</vt:lpstr>
      <vt:lpstr>title</vt:lpstr>
      <vt:lpstr>title</vt:lpstr>
      <vt:lpstr>Workshop</vt:lpstr>
      <vt:lpstr>Slide 20</vt:lpstr>
    </vt:vector>
  </TitlesOfParts>
  <Company>Liverpool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Divonne to Chavannes and Beyond</dc:title>
  <dc:creator>max klein</dc:creator>
  <cp:lastModifiedBy>max klein</cp:lastModifiedBy>
  <cp:revision>15</cp:revision>
  <dcterms:created xsi:type="dcterms:W3CDTF">2010-11-11T14:15:07Z</dcterms:created>
  <dcterms:modified xsi:type="dcterms:W3CDTF">2010-11-11T23:30:46Z</dcterms:modified>
</cp:coreProperties>
</file>