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91" r:id="rId3"/>
    <p:sldId id="256" r:id="rId4"/>
    <p:sldId id="279" r:id="rId5"/>
    <p:sldId id="257" r:id="rId6"/>
    <p:sldId id="262" r:id="rId7"/>
    <p:sldId id="269" r:id="rId8"/>
    <p:sldId id="282" r:id="rId9"/>
    <p:sldId id="273" r:id="rId10"/>
    <p:sldId id="266" r:id="rId11"/>
    <p:sldId id="261" r:id="rId12"/>
    <p:sldId id="289" r:id="rId13"/>
    <p:sldId id="281" r:id="rId14"/>
    <p:sldId id="278" r:id="rId15"/>
    <p:sldId id="274" r:id="rId16"/>
    <p:sldId id="268" r:id="rId17"/>
    <p:sldId id="285" r:id="rId18"/>
    <p:sldId id="276" r:id="rId19"/>
    <p:sldId id="290" r:id="rId20"/>
    <p:sldId id="265" r:id="rId21"/>
    <p:sldId id="280" r:id="rId22"/>
    <p:sldId id="283" r:id="rId23"/>
    <p:sldId id="287" r:id="rId24"/>
    <p:sldId id="272" r:id="rId25"/>
    <p:sldId id="271" r:id="rId26"/>
    <p:sldId id="267" r:id="rId27"/>
    <p:sldId id="277" r:id="rId28"/>
    <p:sldId id="270" r:id="rId29"/>
    <p:sldId id="286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C177"/>
    <a:srgbClr val="B860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85" d="100"/>
          <a:sy n="85" d="100"/>
        </p:scale>
        <p:origin x="-784" y="-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LHC</c:v>
                </c:pt>
              </c:strCache>
            </c:strRef>
          </c:tx>
          <c:spPr>
            <a:solidFill>
              <a:srgbClr val="008000">
                <a:alpha val="49000"/>
              </a:srgbClr>
            </a:solidFill>
          </c:spPr>
          <c:invertIfNegative val="0"/>
          <c:cat>
            <c:strRef>
              <c:f>Sheet1!$A$2:$A$11</c:f>
              <c:strCache>
                <c:ptCount val="10"/>
                <c:pt idx="0">
                  <c:v>WW</c:v>
                </c:pt>
                <c:pt idx="1">
                  <c:v>ZZ</c:v>
                </c:pt>
                <c:pt idx="2">
                  <c:v>gg</c:v>
                </c:pt>
                <c:pt idx="3">
                  <c:v>γγ</c:v>
                </c:pt>
                <c:pt idx="4">
                  <c:v>Zγ</c:v>
                </c:pt>
                <c:pt idx="5">
                  <c:v>cc</c:v>
                </c:pt>
                <c:pt idx="6">
                  <c:v>tt</c:v>
                </c:pt>
                <c:pt idx="7">
                  <c:v>bb</c:v>
                </c:pt>
                <c:pt idx="8">
                  <c:v>μμ</c:v>
                </c:pt>
                <c:pt idx="9">
                  <c:v>ττ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5.8</c:v>
                </c:pt>
                <c:pt idx="1">
                  <c:v>4.1</c:v>
                </c:pt>
                <c:pt idx="2">
                  <c:v>7.5</c:v>
                </c:pt>
                <c:pt idx="3">
                  <c:v>5.9</c:v>
                </c:pt>
                <c:pt idx="4">
                  <c:v>15.6</c:v>
                </c:pt>
                <c:pt idx="5">
                  <c:v>0.0</c:v>
                </c:pt>
                <c:pt idx="6">
                  <c:v>9.9</c:v>
                </c:pt>
                <c:pt idx="7">
                  <c:v>11.3</c:v>
                </c:pt>
                <c:pt idx="8">
                  <c:v>9.1</c:v>
                </c:pt>
                <c:pt idx="9">
                  <c:v>11.3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LHeC</c:v>
                </c:pt>
              </c:strCache>
            </c:strRef>
          </c:tx>
          <c:spPr>
            <a:solidFill>
              <a:srgbClr val="000090">
                <a:alpha val="73000"/>
              </a:srgbClr>
            </a:solidFill>
          </c:spPr>
          <c:invertIfNegative val="0"/>
          <c:cat>
            <c:strRef>
              <c:f>Sheet1!$A$2:$A$11</c:f>
              <c:strCache>
                <c:ptCount val="10"/>
                <c:pt idx="0">
                  <c:v>WW</c:v>
                </c:pt>
                <c:pt idx="1">
                  <c:v>ZZ</c:v>
                </c:pt>
                <c:pt idx="2">
                  <c:v>gg</c:v>
                </c:pt>
                <c:pt idx="3">
                  <c:v>γγ</c:v>
                </c:pt>
                <c:pt idx="4">
                  <c:v>Zγ</c:v>
                </c:pt>
                <c:pt idx="5">
                  <c:v>cc</c:v>
                </c:pt>
                <c:pt idx="6">
                  <c:v>tt</c:v>
                </c:pt>
                <c:pt idx="7">
                  <c:v>bb</c:v>
                </c:pt>
                <c:pt idx="8">
                  <c:v>μμ</c:v>
                </c:pt>
                <c:pt idx="9">
                  <c:v>ττ</c:v>
                </c:pt>
              </c:strCache>
            </c:strRef>
          </c:cat>
          <c:val>
            <c:numRef>
              <c:f>Sheet1!$C$2:$C$11</c:f>
              <c:numCache>
                <c:formatCode>General</c:formatCode>
                <c:ptCount val="10"/>
                <c:pt idx="0">
                  <c:v>0.55</c:v>
                </c:pt>
                <c:pt idx="1">
                  <c:v>1.19</c:v>
                </c:pt>
                <c:pt idx="2">
                  <c:v>3.05</c:v>
                </c:pt>
                <c:pt idx="3">
                  <c:v>7.22</c:v>
                </c:pt>
                <c:pt idx="4">
                  <c:v>0.0</c:v>
                </c:pt>
                <c:pt idx="5">
                  <c:v>3.73</c:v>
                </c:pt>
                <c:pt idx="6">
                  <c:v>0.0</c:v>
                </c:pt>
                <c:pt idx="7">
                  <c:v>1.4</c:v>
                </c:pt>
                <c:pt idx="8">
                  <c:v>0.0</c:v>
                </c:pt>
                <c:pt idx="9">
                  <c:v>2.82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ep+pp</c:v>
                </c:pt>
              </c:strCache>
            </c:strRef>
          </c:tx>
          <c:spPr>
            <a:solidFill>
              <a:schemeClr val="accent6">
                <a:lumMod val="75000"/>
                <a:alpha val="47000"/>
              </a:schemeClr>
            </a:solidFill>
          </c:spPr>
          <c:invertIfNegative val="0"/>
          <c:cat>
            <c:strRef>
              <c:f>Sheet1!$A$2:$A$11</c:f>
              <c:strCache>
                <c:ptCount val="10"/>
                <c:pt idx="0">
                  <c:v>WW</c:v>
                </c:pt>
                <c:pt idx="1">
                  <c:v>ZZ</c:v>
                </c:pt>
                <c:pt idx="2">
                  <c:v>gg</c:v>
                </c:pt>
                <c:pt idx="3">
                  <c:v>γγ</c:v>
                </c:pt>
                <c:pt idx="4">
                  <c:v>Zγ</c:v>
                </c:pt>
                <c:pt idx="5">
                  <c:v>cc</c:v>
                </c:pt>
                <c:pt idx="6">
                  <c:v>tt</c:v>
                </c:pt>
                <c:pt idx="7">
                  <c:v>bb</c:v>
                </c:pt>
                <c:pt idx="8">
                  <c:v>μμ</c:v>
                </c:pt>
                <c:pt idx="9">
                  <c:v>ττ</c:v>
                </c:pt>
              </c:strCache>
            </c:strRef>
          </c:cat>
          <c:val>
            <c:numRef>
              <c:f>Sheet1!$D$2:$D$11</c:f>
              <c:numCache>
                <c:formatCode>General</c:formatCode>
                <c:ptCount val="10"/>
                <c:pt idx="0">
                  <c:v>0.53</c:v>
                </c:pt>
                <c:pt idx="1">
                  <c:v>1.08</c:v>
                </c:pt>
                <c:pt idx="2">
                  <c:v>2.63</c:v>
                </c:pt>
                <c:pt idx="3">
                  <c:v>3.79</c:v>
                </c:pt>
                <c:pt idx="4">
                  <c:v>14.9</c:v>
                </c:pt>
                <c:pt idx="5">
                  <c:v>3.71</c:v>
                </c:pt>
                <c:pt idx="6">
                  <c:v>7.1</c:v>
                </c:pt>
                <c:pt idx="7">
                  <c:v>1.34</c:v>
                </c:pt>
                <c:pt idx="8">
                  <c:v>7.88</c:v>
                </c:pt>
                <c:pt idx="9">
                  <c:v>2.73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ep+pp, no thy unc</c:v>
                </c:pt>
              </c:strCache>
            </c:strRef>
          </c:tx>
          <c:spPr>
            <a:solidFill>
              <a:srgbClr val="800000"/>
            </a:solidFill>
          </c:spPr>
          <c:invertIfNegative val="0"/>
          <c:cat>
            <c:strRef>
              <c:f>Sheet1!$A$2:$A$11</c:f>
              <c:strCache>
                <c:ptCount val="10"/>
                <c:pt idx="0">
                  <c:v>WW</c:v>
                </c:pt>
                <c:pt idx="1">
                  <c:v>ZZ</c:v>
                </c:pt>
                <c:pt idx="2">
                  <c:v>gg</c:v>
                </c:pt>
                <c:pt idx="3">
                  <c:v>γγ</c:v>
                </c:pt>
                <c:pt idx="4">
                  <c:v>Zγ</c:v>
                </c:pt>
                <c:pt idx="5">
                  <c:v>cc</c:v>
                </c:pt>
                <c:pt idx="6">
                  <c:v>tt</c:v>
                </c:pt>
                <c:pt idx="7">
                  <c:v>bb</c:v>
                </c:pt>
                <c:pt idx="8">
                  <c:v>μμ</c:v>
                </c:pt>
                <c:pt idx="9">
                  <c:v>ττ</c:v>
                </c:pt>
              </c:strCache>
            </c:strRef>
          </c:cat>
          <c:val>
            <c:numRef>
              <c:f>Sheet1!$E$2:$E$11</c:f>
              <c:numCache>
                <c:formatCode>General</c:formatCode>
                <c:ptCount val="10"/>
                <c:pt idx="0">
                  <c:v>0.5</c:v>
                </c:pt>
                <c:pt idx="1">
                  <c:v>1.01</c:v>
                </c:pt>
                <c:pt idx="2">
                  <c:v>1.93</c:v>
                </c:pt>
                <c:pt idx="3">
                  <c:v>2.01</c:v>
                </c:pt>
                <c:pt idx="4">
                  <c:v>13.4</c:v>
                </c:pt>
                <c:pt idx="5">
                  <c:v>3.69</c:v>
                </c:pt>
                <c:pt idx="6">
                  <c:v>5.47</c:v>
                </c:pt>
                <c:pt idx="7">
                  <c:v>1.28</c:v>
                </c:pt>
                <c:pt idx="8">
                  <c:v>6.23</c:v>
                </c:pt>
                <c:pt idx="9">
                  <c:v>2.66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40276792"/>
        <c:axId val="2140279912"/>
      </c:barChart>
      <c:catAx>
        <c:axId val="2140276792"/>
        <c:scaling>
          <c:orientation val="minMax"/>
        </c:scaling>
        <c:delete val="0"/>
        <c:axPos val="b"/>
        <c:majorTickMark val="out"/>
        <c:minorTickMark val="none"/>
        <c:tickLblPos val="nextTo"/>
        <c:crossAx val="2140279912"/>
        <c:crosses val="autoZero"/>
        <c:auto val="1"/>
        <c:lblAlgn val="ctr"/>
        <c:lblOffset val="100"/>
        <c:noMultiLvlLbl val="0"/>
      </c:catAx>
      <c:valAx>
        <c:axId val="21402799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4027679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LHeC</c:v>
                </c:pt>
              </c:strCache>
            </c:strRef>
          </c:tx>
          <c:spPr>
            <a:solidFill>
              <a:srgbClr val="000090">
                <a:alpha val="72000"/>
              </a:srgbClr>
            </a:solidFill>
          </c:spPr>
          <c:invertIfNegative val="0"/>
          <c:cat>
            <c:strRef>
              <c:f>Sheet1!$A$2:$A$8</c:f>
              <c:strCache>
                <c:ptCount val="7"/>
                <c:pt idx="0">
                  <c:v>bb</c:v>
                </c:pt>
                <c:pt idx="1">
                  <c:v>WW</c:v>
                </c:pt>
                <c:pt idx="2">
                  <c:v>gg</c:v>
                </c:pt>
                <c:pt idx="3">
                  <c:v>ττ</c:v>
                </c:pt>
                <c:pt idx="4">
                  <c:v>cc</c:v>
                </c:pt>
                <c:pt idx="5">
                  <c:v>ZZ</c:v>
                </c:pt>
                <c:pt idx="6">
                  <c:v>γγ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1.4</c:v>
                </c:pt>
                <c:pt idx="1">
                  <c:v>0.54</c:v>
                </c:pt>
                <c:pt idx="2">
                  <c:v>3.0</c:v>
                </c:pt>
                <c:pt idx="3">
                  <c:v>2.8</c:v>
                </c:pt>
                <c:pt idx="4">
                  <c:v>3.7</c:v>
                </c:pt>
                <c:pt idx="5">
                  <c:v>1.2</c:v>
                </c:pt>
                <c:pt idx="6">
                  <c:v>7.2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CLIC350</c:v>
                </c:pt>
              </c:strCache>
            </c:strRef>
          </c:tx>
          <c:spPr>
            <a:solidFill>
              <a:schemeClr val="bg2">
                <a:lumMod val="50000"/>
                <a:alpha val="48000"/>
              </a:schemeClr>
            </a:solidFill>
          </c:spPr>
          <c:invertIfNegative val="0"/>
          <c:cat>
            <c:strRef>
              <c:f>Sheet1!$A$2:$A$8</c:f>
              <c:strCache>
                <c:ptCount val="7"/>
                <c:pt idx="0">
                  <c:v>bb</c:v>
                </c:pt>
                <c:pt idx="1">
                  <c:v>WW</c:v>
                </c:pt>
                <c:pt idx="2">
                  <c:v>gg</c:v>
                </c:pt>
                <c:pt idx="3">
                  <c:v>ττ</c:v>
                </c:pt>
                <c:pt idx="4">
                  <c:v>cc</c:v>
                </c:pt>
                <c:pt idx="5">
                  <c:v>ZZ</c:v>
                </c:pt>
                <c:pt idx="6">
                  <c:v>γγ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1.8</c:v>
                </c:pt>
                <c:pt idx="1">
                  <c:v>1.1</c:v>
                </c:pt>
                <c:pt idx="2">
                  <c:v>3.0</c:v>
                </c:pt>
                <c:pt idx="3">
                  <c:v>3.9</c:v>
                </c:pt>
                <c:pt idx="4">
                  <c:v>5.8</c:v>
                </c:pt>
                <c:pt idx="5">
                  <c:v>0.6</c:v>
                </c:pt>
                <c:pt idx="6">
                  <c:v>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44881704"/>
        <c:axId val="2144240424"/>
      </c:barChart>
      <c:catAx>
        <c:axId val="2044881704"/>
        <c:scaling>
          <c:orientation val="minMax"/>
        </c:scaling>
        <c:delete val="0"/>
        <c:axPos val="b"/>
        <c:majorTickMark val="out"/>
        <c:minorTickMark val="none"/>
        <c:tickLblPos val="nextTo"/>
        <c:crossAx val="2144240424"/>
        <c:crosses val="autoZero"/>
        <c:auto val="1"/>
        <c:lblAlgn val="ctr"/>
        <c:lblOffset val="100"/>
        <c:noMultiLvlLbl val="0"/>
      </c:catAx>
      <c:valAx>
        <c:axId val="214424042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04488170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B43A-A386-1849-B1DB-0F5A311FA182}" type="datetimeFigureOut">
              <a:rPr lang="en-US" smtClean="0"/>
              <a:t>18.04.18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A2B81-E05F-104D-BD1D-851C06CA5F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550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B43A-A386-1849-B1DB-0F5A311FA182}" type="datetimeFigureOut">
              <a:rPr lang="en-US" smtClean="0"/>
              <a:t>18.04.18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A2B81-E05F-104D-BD1D-851C06CA5F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4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B43A-A386-1849-B1DB-0F5A311FA182}" type="datetimeFigureOut">
              <a:rPr lang="en-US" smtClean="0"/>
              <a:t>18.04.18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A2B81-E05F-104D-BD1D-851C06CA5F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039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B43A-A386-1849-B1DB-0F5A311FA182}" type="datetimeFigureOut">
              <a:rPr lang="en-US" smtClean="0"/>
              <a:t>18.04.18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A2B81-E05F-104D-BD1D-851C06CA5F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975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B43A-A386-1849-B1DB-0F5A311FA182}" type="datetimeFigureOut">
              <a:rPr lang="en-US" smtClean="0"/>
              <a:t>18.04.18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A2B81-E05F-104D-BD1D-851C06CA5F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519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B43A-A386-1849-B1DB-0F5A311FA182}" type="datetimeFigureOut">
              <a:rPr lang="en-US" smtClean="0"/>
              <a:t>18.04.18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A2B81-E05F-104D-BD1D-851C06CA5F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108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B43A-A386-1849-B1DB-0F5A311FA182}" type="datetimeFigureOut">
              <a:rPr lang="en-US" smtClean="0"/>
              <a:t>18.04.18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A2B81-E05F-104D-BD1D-851C06CA5F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742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B43A-A386-1849-B1DB-0F5A311FA182}" type="datetimeFigureOut">
              <a:rPr lang="en-US" smtClean="0"/>
              <a:t>18.04.18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A2B81-E05F-104D-BD1D-851C06CA5F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406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B43A-A386-1849-B1DB-0F5A311FA182}" type="datetimeFigureOut">
              <a:rPr lang="en-US" smtClean="0"/>
              <a:t>18.04.18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A2B81-E05F-104D-BD1D-851C06CA5F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800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B43A-A386-1849-B1DB-0F5A311FA182}" type="datetimeFigureOut">
              <a:rPr lang="en-US" smtClean="0"/>
              <a:t>18.04.18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A2B81-E05F-104D-BD1D-851C06CA5F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450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B43A-A386-1849-B1DB-0F5A311FA182}" type="datetimeFigureOut">
              <a:rPr lang="en-US" smtClean="0"/>
              <a:t>18.04.18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A2B81-E05F-104D-BD1D-851C06CA5F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342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A6B43A-A386-1849-B1DB-0F5A311FA182}" type="datetimeFigureOut">
              <a:rPr lang="en-US" smtClean="0"/>
              <a:t>18.04.18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2A2B81-E05F-104D-BD1D-851C06CA5F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269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lhec.web.cern.ch" TargetMode="External"/><Relationship Id="rId4" Type="http://schemas.openxmlformats.org/officeDocument/2006/relationships/image" Target="../media/image2.png"/><Relationship Id="rId5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lhec.web.cern.ch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hart" Target="../charts/char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emf"/><Relationship Id="rId3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hart" Target="../charts/chart1.xml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7195" y="398743"/>
            <a:ext cx="8785918" cy="974704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The Case for the </a:t>
            </a:r>
            <a:r>
              <a:rPr lang="en-US" dirty="0" err="1" smtClean="0">
                <a:solidFill>
                  <a:srgbClr val="000090"/>
                </a:solidFill>
              </a:rPr>
              <a:t>LHeC</a:t>
            </a:r>
            <a:r>
              <a:rPr lang="en-US" dirty="0" smtClean="0">
                <a:solidFill>
                  <a:srgbClr val="000090"/>
                </a:solidFill>
              </a:rPr>
              <a:t/>
            </a:r>
            <a:br>
              <a:rPr lang="en-US" dirty="0" smtClean="0">
                <a:solidFill>
                  <a:srgbClr val="000090"/>
                </a:solidFill>
              </a:rPr>
            </a:br>
            <a:r>
              <a:rPr lang="en-US" sz="2200" dirty="0" smtClean="0">
                <a:solidFill>
                  <a:srgbClr val="000090"/>
                </a:solidFill>
              </a:rPr>
              <a:t>From the CDR 2012 to the time ahead 2018+ </a:t>
            </a:r>
            <a:r>
              <a:rPr lang="en-US" dirty="0" smtClean="0">
                <a:solidFill>
                  <a:srgbClr val="000090"/>
                </a:solidFill>
              </a:rPr>
              <a:t/>
            </a:r>
            <a:br>
              <a:rPr lang="en-US" dirty="0" smtClean="0">
                <a:solidFill>
                  <a:srgbClr val="000090"/>
                </a:solidFill>
              </a:rPr>
            </a:br>
            <a:endParaRPr lang="en-US" dirty="0">
              <a:solidFill>
                <a:srgbClr val="000090"/>
              </a:solidFill>
            </a:endParaRPr>
          </a:p>
        </p:txBody>
      </p:sp>
      <p:pic>
        <p:nvPicPr>
          <p:cNvPr id="3" name="Picture 2" descr="liv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2179" y="5525411"/>
            <a:ext cx="1302397" cy="3275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39224" y="4947360"/>
            <a:ext cx="1106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Max Klein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95325" y="6173114"/>
            <a:ext cx="8504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Contribution to a Panel on Future DIS, 17.4.2018, Kobe, for the </a:t>
            </a:r>
            <a:r>
              <a:rPr lang="en-US" dirty="0" err="1" smtClean="0">
                <a:solidFill>
                  <a:srgbClr val="000090"/>
                </a:solidFill>
              </a:rPr>
              <a:t>LHeC</a:t>
            </a:r>
            <a:r>
              <a:rPr lang="en-US" dirty="0" smtClean="0">
                <a:solidFill>
                  <a:srgbClr val="000090"/>
                </a:solidFill>
              </a:rPr>
              <a:t>/</a:t>
            </a:r>
            <a:r>
              <a:rPr lang="en-US" dirty="0" err="1" smtClean="0">
                <a:solidFill>
                  <a:srgbClr val="000090"/>
                </a:solidFill>
              </a:rPr>
              <a:t>FCCeh</a:t>
            </a:r>
            <a:r>
              <a:rPr lang="en-US" dirty="0" smtClean="0">
                <a:solidFill>
                  <a:srgbClr val="000090"/>
                </a:solidFill>
              </a:rPr>
              <a:t> Study Group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5325" y="6518377"/>
            <a:ext cx="16551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Max Klein Kobe 17.4.18 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26301" y="6507831"/>
            <a:ext cx="2417699" cy="369332"/>
          </a:xfrm>
          <a:prstGeom prst="rect">
            <a:avLst/>
          </a:prstGeom>
          <a:noFill/>
          <a:ln w="19050">
            <a:solidFill>
              <a:srgbClr val="AC9F6D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lhec.web.cern.ch</a:t>
            </a:r>
            <a:endParaRPr lang="en-US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195" y="1314375"/>
            <a:ext cx="2938484" cy="4911278"/>
          </a:xfrm>
          <a:prstGeom prst="rect">
            <a:avLst/>
          </a:prstGeom>
        </p:spPr>
      </p:pic>
      <p:pic>
        <p:nvPicPr>
          <p:cNvPr id="11" name="Picture 10" descr="postere4lhc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068" y="1465540"/>
            <a:ext cx="3220704" cy="455989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628815" y="2333382"/>
            <a:ext cx="162095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Particle Physics</a:t>
            </a:r>
          </a:p>
          <a:p>
            <a:endParaRPr lang="en-US" dirty="0"/>
          </a:p>
          <a:p>
            <a:r>
              <a:rPr lang="en-US" dirty="0" smtClean="0"/>
              <a:t>Physics Case</a:t>
            </a:r>
          </a:p>
          <a:p>
            <a:endParaRPr lang="en-US" dirty="0"/>
          </a:p>
          <a:p>
            <a:r>
              <a:rPr lang="en-US" dirty="0" smtClean="0"/>
              <a:t>Preparations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313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436" y="58621"/>
            <a:ext cx="7772400" cy="823221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90"/>
                </a:solidFill>
              </a:rPr>
              <a:t>New Physics through High Precision</a:t>
            </a:r>
            <a:endParaRPr lang="en-US" sz="3200" b="1" dirty="0">
              <a:solidFill>
                <a:srgbClr val="00009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5667" y="740732"/>
            <a:ext cx="367826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Masses:</a:t>
            </a:r>
            <a:endParaRPr lang="en-US" dirty="0"/>
          </a:p>
          <a:p>
            <a:r>
              <a:rPr lang="en-US" b="1" dirty="0" smtClean="0">
                <a:solidFill>
                  <a:srgbClr val="000090"/>
                </a:solidFill>
              </a:rPr>
              <a:t>Charm</a:t>
            </a:r>
            <a:r>
              <a:rPr lang="en-US" dirty="0" smtClean="0"/>
              <a:t> HERA 40 MeV </a:t>
            </a:r>
            <a:r>
              <a:rPr lang="en-US" dirty="0" err="1" smtClean="0"/>
              <a:t>LHeC</a:t>
            </a:r>
            <a:r>
              <a:rPr lang="en-US" dirty="0" smtClean="0"/>
              <a:t> 3 MeV</a:t>
            </a:r>
            <a:endParaRPr lang="en-US" dirty="0"/>
          </a:p>
          <a:p>
            <a:r>
              <a:rPr lang="en-US" b="1" dirty="0" smtClean="0">
                <a:solidFill>
                  <a:srgbClr val="000090"/>
                </a:solidFill>
              </a:rPr>
              <a:t>W</a:t>
            </a:r>
            <a:r>
              <a:rPr lang="en-US" dirty="0" smtClean="0"/>
              <a:t> LHC 19</a:t>
            </a:r>
            <a:r>
              <a:rPr lang="en-US" sz="1400" dirty="0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10 MeV </a:t>
            </a:r>
            <a:r>
              <a:rPr lang="en-US" dirty="0" err="1" smtClean="0">
                <a:sym typeface="Wingdings"/>
              </a:rPr>
              <a:t>LHeC</a:t>
            </a:r>
            <a:r>
              <a:rPr lang="en-US" dirty="0" smtClean="0">
                <a:sym typeface="Wingdings"/>
              </a:rPr>
              <a:t> 15 MeV</a:t>
            </a:r>
          </a:p>
          <a:p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   and prediction to ±2.8 MeV for </a:t>
            </a:r>
            <a:r>
              <a:rPr lang="en-US" dirty="0" err="1" smtClean="0">
                <a:sym typeface="Wingdings"/>
              </a:rPr>
              <a:t>pp</a:t>
            </a:r>
            <a:endParaRPr lang="en-US" dirty="0" smtClean="0">
              <a:sym typeface="Wingdings"/>
            </a:endParaRPr>
          </a:p>
          <a:p>
            <a:r>
              <a:rPr lang="en-US" b="1" dirty="0" smtClean="0">
                <a:solidFill>
                  <a:srgbClr val="000090"/>
                </a:solidFill>
                <a:sym typeface="Wingdings"/>
              </a:rPr>
              <a:t>Top</a:t>
            </a:r>
            <a:r>
              <a:rPr lang="en-US" dirty="0" smtClean="0">
                <a:sym typeface="Wingdings"/>
              </a:rPr>
              <a:t>: to be studied</a:t>
            </a:r>
          </a:p>
          <a:p>
            <a:r>
              <a:rPr lang="en-US" b="1" dirty="0" smtClean="0">
                <a:solidFill>
                  <a:srgbClr val="000090"/>
                </a:solidFill>
                <a:sym typeface="Wingdings"/>
              </a:rPr>
              <a:t>Proton</a:t>
            </a:r>
            <a:r>
              <a:rPr lang="en-US" dirty="0" smtClean="0">
                <a:sym typeface="Wingdings"/>
              </a:rPr>
              <a:t>: gluon we are made of</a:t>
            </a:r>
            <a:r>
              <a:rPr lang="mr-IN" dirty="0" smtClean="0">
                <a:sym typeface="Wingdings"/>
              </a:rPr>
              <a:t>…</a:t>
            </a:r>
            <a:endParaRPr lang="en-US" dirty="0" smtClean="0">
              <a:sym typeface="Wingdings"/>
            </a:endParaRPr>
          </a:p>
          <a:p>
            <a:r>
              <a:rPr lang="en-US" b="1" dirty="0" smtClean="0">
                <a:solidFill>
                  <a:srgbClr val="000090"/>
                </a:solidFill>
                <a:sym typeface="Wingdings"/>
              </a:rPr>
              <a:t>Higgs</a:t>
            </a:r>
            <a:r>
              <a:rPr lang="en-US" dirty="0" smtClean="0">
                <a:sym typeface="Wingdings"/>
              </a:rPr>
              <a:t>: Cross section to 0.3%: Mass</a:t>
            </a:r>
          </a:p>
          <a:p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    dependent. </a:t>
            </a:r>
            <a:r>
              <a:rPr lang="en-US" sz="1400" dirty="0" smtClean="0">
                <a:sym typeface="Wingdings"/>
              </a:rPr>
              <a:t>OB, MK 1305.2090</a:t>
            </a:r>
            <a:endParaRPr lang="en-US" dirty="0">
              <a:sym typeface="Wingdings"/>
            </a:endParaRPr>
          </a:p>
          <a:p>
            <a:r>
              <a:rPr lang="en-US" dirty="0" smtClean="0">
                <a:sym typeface="Wingdings"/>
              </a:rPr>
              <a:t>Neutrinos: </a:t>
            </a:r>
            <a:r>
              <a:rPr lang="en-US" b="1" dirty="0">
                <a:solidFill>
                  <a:srgbClr val="000090"/>
                </a:solidFill>
                <a:sym typeface="Wingdings"/>
              </a:rPr>
              <a:t>H</a:t>
            </a:r>
            <a:r>
              <a:rPr lang="en-US" b="1" dirty="0" smtClean="0">
                <a:solidFill>
                  <a:srgbClr val="000090"/>
                </a:solidFill>
                <a:sym typeface="Wingdings"/>
              </a:rPr>
              <a:t>eavy “sterile” Neutrinos</a:t>
            </a:r>
            <a:endParaRPr lang="en-US" b="1" dirty="0">
              <a:solidFill>
                <a:srgbClr val="00009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57" y="3429002"/>
            <a:ext cx="4116211" cy="28786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00" y="6424764"/>
            <a:ext cx="2781300" cy="203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5667" y="6183675"/>
            <a:ext cx="32111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Antusch</a:t>
            </a:r>
            <a:r>
              <a:rPr lang="en-US" sz="1200" dirty="0" smtClean="0"/>
              <a:t>, </a:t>
            </a:r>
            <a:r>
              <a:rPr lang="en-US" sz="1200" dirty="0" err="1" smtClean="0"/>
              <a:t>Cazzato</a:t>
            </a:r>
            <a:r>
              <a:rPr lang="en-US" sz="1200" dirty="0" smtClean="0"/>
              <a:t>, Fischer </a:t>
            </a:r>
            <a:r>
              <a:rPr lang="mr-IN" sz="1200" dirty="0" smtClean="0"/>
              <a:t>–</a:t>
            </a:r>
            <a:r>
              <a:rPr lang="en-US" sz="1200" dirty="0" smtClean="0"/>
              <a:t> work still in progress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5362222" y="881842"/>
            <a:ext cx="3086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CKM, electroweak, </a:t>
            </a:r>
            <a:r>
              <a:rPr lang="en-US" b="1" dirty="0" err="1" smtClean="0">
                <a:solidFill>
                  <a:srgbClr val="FF0000"/>
                </a:solidFill>
              </a:rPr>
              <a:t>alpha_s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mr-IN" b="1" dirty="0" smtClean="0">
                <a:solidFill>
                  <a:srgbClr val="FF0000"/>
                </a:solidFill>
              </a:rPr>
              <a:t>…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07001" y="1284113"/>
            <a:ext cx="3708492" cy="2862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0090"/>
                </a:solidFill>
              </a:rPr>
              <a:t>V</a:t>
            </a:r>
            <a:r>
              <a:rPr lang="en-US" b="1" baseline="-25000" dirty="0" err="1" smtClean="0">
                <a:solidFill>
                  <a:srgbClr val="000090"/>
                </a:solidFill>
              </a:rPr>
              <a:t>tb</a:t>
            </a:r>
            <a:r>
              <a:rPr lang="en-US" dirty="0" smtClean="0"/>
              <a:t>: to 0.01</a:t>
            </a:r>
          </a:p>
          <a:p>
            <a:r>
              <a:rPr lang="en-US" b="1" dirty="0" err="1" smtClean="0">
                <a:solidFill>
                  <a:srgbClr val="000090"/>
                </a:solidFill>
              </a:rPr>
              <a:t>V</a:t>
            </a:r>
            <a:r>
              <a:rPr lang="en-US" b="1" baseline="-25000" dirty="0" err="1" smtClean="0">
                <a:solidFill>
                  <a:srgbClr val="000090"/>
                </a:solidFill>
              </a:rPr>
              <a:t>cs</a:t>
            </a:r>
            <a:r>
              <a:rPr lang="en-US" dirty="0" smtClean="0"/>
              <a:t>: to 0.02 [</a:t>
            </a:r>
            <a:r>
              <a:rPr lang="en-US" dirty="0" err="1" smtClean="0"/>
              <a:t>LHC+LHeC</a:t>
            </a:r>
            <a:r>
              <a:rPr lang="en-US" dirty="0" smtClean="0"/>
              <a:t>,</a:t>
            </a:r>
            <a:r>
              <a:rPr lang="en-US" sz="1400" dirty="0" smtClean="0"/>
              <a:t> like ATLAS+HERA</a:t>
            </a:r>
            <a:r>
              <a:rPr lang="en-US" dirty="0" smtClean="0"/>
              <a:t>]</a:t>
            </a:r>
          </a:p>
          <a:p>
            <a:endParaRPr lang="en-US" dirty="0"/>
          </a:p>
          <a:p>
            <a:r>
              <a:rPr lang="en-US" b="1" dirty="0" smtClean="0">
                <a:solidFill>
                  <a:srgbClr val="000090"/>
                </a:solidFill>
              </a:rPr>
              <a:t>α</a:t>
            </a:r>
            <a:r>
              <a:rPr lang="en-US" b="1" baseline="-25000" dirty="0" smtClean="0">
                <a:solidFill>
                  <a:srgbClr val="000090"/>
                </a:solidFill>
              </a:rPr>
              <a:t>s</a:t>
            </a:r>
            <a:r>
              <a:rPr lang="en-US" dirty="0" smtClean="0"/>
              <a:t> to 0.2% [0.1% with HERA] </a:t>
            </a:r>
            <a:r>
              <a:rPr lang="mr-IN" dirty="0" smtClean="0"/>
              <a:t>–</a:t>
            </a:r>
            <a:r>
              <a:rPr lang="en-US" dirty="0" smtClean="0"/>
              <a:t> GUT?</a:t>
            </a:r>
          </a:p>
          <a:p>
            <a:endParaRPr lang="en-US" dirty="0"/>
          </a:p>
          <a:p>
            <a:r>
              <a:rPr lang="en-US" b="1" dirty="0" smtClean="0">
                <a:solidFill>
                  <a:srgbClr val="000090"/>
                </a:solidFill>
              </a:rPr>
              <a:t>sin</a:t>
            </a:r>
            <a:r>
              <a:rPr lang="en-US" b="1" baseline="30000" dirty="0" smtClean="0">
                <a:solidFill>
                  <a:srgbClr val="000090"/>
                </a:solidFill>
              </a:rPr>
              <a:t>2</a:t>
            </a:r>
            <a:r>
              <a:rPr lang="en-US" b="1" dirty="0" smtClean="0">
                <a:solidFill>
                  <a:srgbClr val="000090"/>
                </a:solidFill>
              </a:rPr>
              <a:t>θ</a:t>
            </a:r>
            <a:r>
              <a:rPr lang="en-US" b="1" baseline="-25000" dirty="0" smtClean="0">
                <a:solidFill>
                  <a:srgbClr val="000090"/>
                </a:solidFill>
              </a:rPr>
              <a:t>W</a:t>
            </a:r>
            <a:r>
              <a:rPr lang="en-US" b="1" dirty="0" smtClean="0">
                <a:solidFill>
                  <a:srgbClr val="000090"/>
                </a:solidFill>
              </a:rPr>
              <a:t> (μ)</a:t>
            </a:r>
          </a:p>
          <a:p>
            <a:r>
              <a:rPr lang="en-US" dirty="0" smtClean="0"/>
              <a:t>LHC: better than LEP with </a:t>
            </a:r>
            <a:r>
              <a:rPr lang="en-US" dirty="0" err="1" smtClean="0"/>
              <a:t>LHeC</a:t>
            </a:r>
            <a:r>
              <a:rPr lang="en-US" dirty="0" smtClean="0"/>
              <a:t> PDFs</a:t>
            </a:r>
          </a:p>
          <a:p>
            <a:r>
              <a:rPr lang="en-US" dirty="0" err="1" smtClean="0"/>
              <a:t>LHeC</a:t>
            </a:r>
            <a:r>
              <a:rPr lang="en-US" dirty="0" smtClean="0"/>
              <a:t>: scale dependence from </a:t>
            </a:r>
          </a:p>
          <a:p>
            <a:r>
              <a:rPr lang="en-US" dirty="0" smtClean="0"/>
              <a:t>0.4 </a:t>
            </a:r>
            <a:r>
              <a:rPr lang="en-US" dirty="0" err="1" smtClean="0"/>
              <a:t>GeV</a:t>
            </a:r>
            <a:r>
              <a:rPr lang="en-US" dirty="0" smtClean="0"/>
              <a:t> (PERLE) to 1 </a:t>
            </a:r>
            <a:r>
              <a:rPr lang="en-US" dirty="0" err="1" smtClean="0"/>
              <a:t>TeV</a:t>
            </a:r>
            <a:r>
              <a:rPr lang="en-US" dirty="0" smtClean="0"/>
              <a:t> (</a:t>
            </a:r>
            <a:r>
              <a:rPr lang="en-US" dirty="0" err="1" smtClean="0"/>
              <a:t>LHeC</a:t>
            </a:r>
            <a:r>
              <a:rPr lang="en-US" dirty="0" smtClean="0"/>
              <a:t>)</a:t>
            </a:r>
          </a:p>
          <a:p>
            <a:r>
              <a:rPr lang="en-US" b="1" dirty="0" smtClean="0">
                <a:solidFill>
                  <a:srgbClr val="000090"/>
                </a:solidFill>
              </a:rPr>
              <a:t>NC couplings</a:t>
            </a:r>
            <a:endParaRPr lang="en-US" b="1" dirty="0">
              <a:solidFill>
                <a:srgbClr val="00009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5332" y="4205113"/>
            <a:ext cx="3394473" cy="239712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78670" y="6519334"/>
            <a:ext cx="37240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Britzger</a:t>
            </a:r>
            <a:r>
              <a:rPr lang="en-US" sz="1200" dirty="0" smtClean="0"/>
              <a:t>, MK, </a:t>
            </a:r>
            <a:r>
              <a:rPr lang="en-US" sz="1200" dirty="0" err="1" smtClean="0"/>
              <a:t>Spiessberger</a:t>
            </a:r>
            <a:r>
              <a:rPr lang="en-US" sz="1200" dirty="0" smtClean="0"/>
              <a:t>, Zhang </a:t>
            </a:r>
            <a:r>
              <a:rPr lang="mr-IN" sz="1200" dirty="0" smtClean="0"/>
              <a:t>–</a:t>
            </a:r>
            <a:r>
              <a:rPr lang="en-US" sz="1200" dirty="0" smtClean="0"/>
              <a:t> work still in progress</a:t>
            </a:r>
            <a:endParaRPr lang="en-US" sz="1200" dirty="0"/>
          </a:p>
        </p:txBody>
      </p:sp>
      <p:sp>
        <p:nvSpPr>
          <p:cNvPr id="11" name="Rectangle 10"/>
          <p:cNvSpPr/>
          <p:nvPr/>
        </p:nvSpPr>
        <p:spPr>
          <a:xfrm>
            <a:off x="4826000" y="4118214"/>
            <a:ext cx="914400" cy="2138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95325" y="6518377"/>
            <a:ext cx="16551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Max Klein Kobe 17.4.18 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900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773" y="86843"/>
            <a:ext cx="4695117" cy="823221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>
                <a:solidFill>
                  <a:srgbClr val="000090"/>
                </a:solidFill>
              </a:rPr>
              <a:t>Beyond the Standard Model</a:t>
            </a:r>
            <a:endParaRPr lang="en-US" sz="3200" b="1" dirty="0">
              <a:solidFill>
                <a:srgbClr val="00009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4575" y="993624"/>
            <a:ext cx="3352075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Higgs into Dark Matter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Higgs into </a:t>
            </a:r>
            <a:r>
              <a:rPr lang="en-US" dirty="0" err="1" smtClean="0">
                <a:solidFill>
                  <a:srgbClr val="000090"/>
                </a:solidFill>
              </a:rPr>
              <a:t>Neutralinos</a:t>
            </a:r>
            <a:r>
              <a:rPr lang="en-US" dirty="0" smtClean="0">
                <a:solidFill>
                  <a:srgbClr val="000090"/>
                </a:solidFill>
              </a:rPr>
              <a:t> (RPV SUSY)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Higgs into Scalars </a:t>
            </a:r>
            <a:r>
              <a:rPr lang="en-US" dirty="0" smtClean="0">
                <a:solidFill>
                  <a:srgbClr val="000090"/>
                </a:solidFill>
                <a:sym typeface="Wingdings"/>
              </a:rPr>
              <a:t></a:t>
            </a:r>
            <a:r>
              <a:rPr lang="en-US" dirty="0" smtClean="0">
                <a:solidFill>
                  <a:srgbClr val="000090"/>
                </a:solidFill>
              </a:rPr>
              <a:t> 4b</a:t>
            </a: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H</a:t>
            </a:r>
            <a:r>
              <a:rPr lang="en-US" baseline="30000" dirty="0" smtClean="0">
                <a:solidFill>
                  <a:srgbClr val="000090"/>
                </a:solidFill>
              </a:rPr>
              <a:t>±± </a:t>
            </a:r>
            <a:r>
              <a:rPr lang="en-US" dirty="0" smtClean="0">
                <a:solidFill>
                  <a:srgbClr val="000090"/>
                </a:solidFill>
              </a:rPr>
              <a:t>in Vector Boson Scattering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H</a:t>
            </a:r>
            <a:r>
              <a:rPr lang="en-US" baseline="30000" dirty="0" smtClean="0">
                <a:solidFill>
                  <a:srgbClr val="000090"/>
                </a:solidFill>
              </a:rPr>
              <a:t>±</a:t>
            </a:r>
            <a:r>
              <a:rPr lang="en-US" dirty="0" smtClean="0">
                <a:solidFill>
                  <a:srgbClr val="000090"/>
                </a:solidFill>
              </a:rPr>
              <a:t> in Vector Boson Scattering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H</a:t>
            </a:r>
            <a:r>
              <a:rPr lang="en-US" baseline="30000" dirty="0" smtClean="0">
                <a:solidFill>
                  <a:srgbClr val="000090"/>
                </a:solidFill>
              </a:rPr>
              <a:t>+</a:t>
            </a:r>
            <a:r>
              <a:rPr lang="en-US" dirty="0" smtClean="0">
                <a:solidFill>
                  <a:srgbClr val="000090"/>
                </a:solidFill>
              </a:rPr>
              <a:t> in 2HDM</a:t>
            </a: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Triple Gauge Couplings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Top FCNC 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Contact Interactions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Empower LHC Discoveries</a:t>
            </a:r>
            <a:endParaRPr lang="en-US" dirty="0">
              <a:solidFill>
                <a:srgbClr val="00009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273" y="5063851"/>
            <a:ext cx="5029553" cy="1357671"/>
          </a:xfrm>
          <a:prstGeom prst="rect">
            <a:avLst/>
          </a:prstGeom>
          <a:ln w="19050">
            <a:solidFill>
              <a:srgbClr val="00009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553340" y="4624424"/>
            <a:ext cx="14610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arXiv:1712.07135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2411468" y="4663026"/>
            <a:ext cx="11418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 Curtin et al</a:t>
            </a:r>
            <a:endParaRPr lang="en-US" sz="1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6035" y="364065"/>
            <a:ext cx="4269913" cy="36717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58556" y="3960259"/>
            <a:ext cx="3278336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Higgsinos</a:t>
            </a:r>
            <a:r>
              <a:rPr lang="en-US" dirty="0" smtClean="0"/>
              <a:t>: mass degenerate</a:t>
            </a:r>
          </a:p>
          <a:p>
            <a:r>
              <a:rPr lang="en-US" dirty="0" smtClean="0"/>
              <a:t>Wino/</a:t>
            </a:r>
            <a:r>
              <a:rPr lang="en-US" dirty="0" err="1" smtClean="0"/>
              <a:t>bino</a:t>
            </a:r>
            <a:r>
              <a:rPr lang="en-US" dirty="0" smtClean="0"/>
              <a:t> compressed</a:t>
            </a:r>
          </a:p>
          <a:p>
            <a:r>
              <a:rPr lang="en-US" dirty="0" smtClean="0"/>
              <a:t>Prompt decays or long lifetimes</a:t>
            </a:r>
          </a:p>
          <a:p>
            <a:endParaRPr lang="en-US" dirty="0"/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SUSY </a:t>
            </a:r>
            <a:r>
              <a:rPr lang="en-US" dirty="0" err="1" smtClean="0">
                <a:sym typeface="Wingdings"/>
              </a:rPr>
              <a:t>ewk</a:t>
            </a:r>
            <a:r>
              <a:rPr lang="en-US" dirty="0" smtClean="0">
                <a:sym typeface="Wingdings"/>
              </a:rPr>
              <a:t> sector most </a:t>
            </a:r>
          </a:p>
          <a:p>
            <a:r>
              <a:rPr lang="en-US" dirty="0">
                <a:sym typeface="Wingdings"/>
              </a:rPr>
              <a:t>c</a:t>
            </a:r>
            <a:r>
              <a:rPr lang="en-US" dirty="0" smtClean="0">
                <a:sym typeface="Wingdings"/>
              </a:rPr>
              <a:t>hallenging for </a:t>
            </a:r>
            <a:r>
              <a:rPr lang="en-US" dirty="0" err="1" smtClean="0">
                <a:sym typeface="Wingdings"/>
              </a:rPr>
              <a:t>pp</a:t>
            </a:r>
            <a:r>
              <a:rPr lang="en-US" dirty="0" smtClean="0">
                <a:sym typeface="Wingdings"/>
              </a:rPr>
              <a:t> colliders</a:t>
            </a:r>
          </a:p>
          <a:p>
            <a:endParaRPr lang="en-US" dirty="0" smtClean="0">
              <a:sym typeface="Wingdings"/>
            </a:endParaRPr>
          </a:p>
          <a:p>
            <a:r>
              <a:rPr lang="en-US" sz="1400" dirty="0" err="1" smtClean="0">
                <a:solidFill>
                  <a:srgbClr val="000090"/>
                </a:solidFill>
                <a:sym typeface="Wingdings"/>
              </a:rPr>
              <a:t>cf</a:t>
            </a:r>
            <a:r>
              <a:rPr lang="en-US" sz="1400" dirty="0" smtClean="0">
                <a:solidFill>
                  <a:srgbClr val="000090"/>
                </a:solidFill>
                <a:sym typeface="Wingdings"/>
              </a:rPr>
              <a:t> U Klein + M </a:t>
            </a:r>
            <a:r>
              <a:rPr lang="en-US" sz="1400" dirty="0" err="1" smtClean="0">
                <a:solidFill>
                  <a:srgbClr val="000090"/>
                </a:solidFill>
                <a:sym typeface="Wingdings"/>
              </a:rPr>
              <a:t>Donofrio</a:t>
            </a:r>
            <a:r>
              <a:rPr lang="en-US" sz="1400" dirty="0" smtClean="0">
                <a:solidFill>
                  <a:srgbClr val="000090"/>
                </a:solidFill>
                <a:sym typeface="Wingdings"/>
              </a:rPr>
              <a:t> at Amsterdam FCC</a:t>
            </a:r>
            <a:endParaRPr lang="en-US" sz="1400" dirty="0" smtClean="0">
              <a:solidFill>
                <a:srgbClr val="00009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5325" y="6518377"/>
            <a:ext cx="16551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Max Klein Kobe 17.4.18 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235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9918"/>
            <a:ext cx="7772400" cy="680508"/>
          </a:xfrm>
        </p:spPr>
        <p:txBody>
          <a:bodyPr>
            <a:normAutofit/>
          </a:bodyPr>
          <a:lstStyle/>
          <a:p>
            <a:r>
              <a:rPr lang="en-US" sz="3200" b="1" dirty="0" err="1" smtClean="0">
                <a:solidFill>
                  <a:srgbClr val="000090"/>
                </a:solidFill>
              </a:rPr>
              <a:t>LHeC</a:t>
            </a:r>
            <a:r>
              <a:rPr lang="en-US" sz="3200" b="1" dirty="0" smtClean="0">
                <a:solidFill>
                  <a:srgbClr val="000090"/>
                </a:solidFill>
              </a:rPr>
              <a:t> as Electron</a:t>
            </a:r>
            <a:r>
              <a:rPr lang="en-US" sz="3200" b="1" dirty="0">
                <a:solidFill>
                  <a:srgbClr val="000090"/>
                </a:solidFill>
              </a:rPr>
              <a:t> </a:t>
            </a:r>
            <a:r>
              <a:rPr lang="en-US" sz="3200" b="1" dirty="0" smtClean="0">
                <a:solidFill>
                  <a:srgbClr val="000090"/>
                </a:solidFill>
              </a:rPr>
              <a:t>Ion Collider</a:t>
            </a:r>
            <a:endParaRPr lang="en-US" sz="3200" b="1" dirty="0">
              <a:solidFill>
                <a:srgbClr val="00009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337" y="5420487"/>
            <a:ext cx="4779336" cy="923330"/>
          </a:xfrm>
          <a:prstGeom prst="rect">
            <a:avLst/>
          </a:prstGeom>
          <a:noFill/>
          <a:ln>
            <a:solidFill>
              <a:srgbClr val="D9C07A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Precision QCD study of </a:t>
            </a:r>
            <a:r>
              <a:rPr lang="en-US" dirty="0" err="1" smtClean="0">
                <a:solidFill>
                  <a:srgbClr val="000090"/>
                </a:solidFill>
              </a:rPr>
              <a:t>parton</a:t>
            </a:r>
            <a:r>
              <a:rPr lang="en-US" dirty="0" smtClean="0">
                <a:solidFill>
                  <a:srgbClr val="000090"/>
                </a:solidFill>
              </a:rPr>
              <a:t> dynamics in nuclei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Investigation of high density matter and QGP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DGLAP to BFKL </a:t>
            </a:r>
            <a:r>
              <a:rPr lang="mr-IN" dirty="0" smtClean="0">
                <a:solidFill>
                  <a:srgbClr val="000090"/>
                </a:solidFill>
              </a:rPr>
              <a:t>–</a:t>
            </a:r>
            <a:r>
              <a:rPr lang="en-US" dirty="0" smtClean="0">
                <a:solidFill>
                  <a:srgbClr val="000090"/>
                </a:solidFill>
              </a:rPr>
              <a:t> vital for LHC and </a:t>
            </a:r>
            <a:r>
              <a:rPr lang="en-US" dirty="0" err="1" smtClean="0">
                <a:solidFill>
                  <a:srgbClr val="000090"/>
                </a:solidFill>
              </a:rPr>
              <a:t>FCCpp</a:t>
            </a:r>
            <a:r>
              <a:rPr lang="en-US" dirty="0" smtClean="0">
                <a:solidFill>
                  <a:srgbClr val="000090"/>
                </a:solidFill>
              </a:rPr>
              <a:t> physics</a:t>
            </a:r>
            <a:endParaRPr lang="en-US" dirty="0">
              <a:solidFill>
                <a:srgbClr val="000090"/>
              </a:solidFill>
            </a:endParaRPr>
          </a:p>
        </p:txBody>
      </p:sp>
      <p:pic>
        <p:nvPicPr>
          <p:cNvPr id="8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24812" y="1046779"/>
            <a:ext cx="4231884" cy="4509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452150" y="1031501"/>
            <a:ext cx="3467616" cy="4770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Extension of kinematic range in </a:t>
            </a:r>
            <a:r>
              <a:rPr lang="en-US" b="1" dirty="0" err="1" smtClean="0">
                <a:solidFill>
                  <a:srgbClr val="000090"/>
                </a:solidFill>
              </a:rPr>
              <a:t>lA</a:t>
            </a:r>
            <a:endParaRPr lang="en-US" b="1" dirty="0" smtClean="0">
              <a:solidFill>
                <a:srgbClr val="000090"/>
              </a:solidFill>
            </a:endParaRPr>
          </a:p>
          <a:p>
            <a:r>
              <a:rPr lang="en-US" b="1" dirty="0">
                <a:solidFill>
                  <a:srgbClr val="000090"/>
                </a:solidFill>
              </a:rPr>
              <a:t>b</a:t>
            </a:r>
            <a:r>
              <a:rPr lang="en-US" b="1" dirty="0" smtClean="0">
                <a:solidFill>
                  <a:srgbClr val="000090"/>
                </a:solidFill>
              </a:rPr>
              <a:t>y 4-5 orders of magnitude will</a:t>
            </a:r>
          </a:p>
          <a:p>
            <a:r>
              <a:rPr lang="en-US" b="1" dirty="0" smtClean="0">
                <a:solidFill>
                  <a:srgbClr val="000090"/>
                </a:solidFill>
              </a:rPr>
              <a:t>change QCD view on nuclear </a:t>
            </a:r>
          </a:p>
          <a:p>
            <a:r>
              <a:rPr lang="en-US" b="1" dirty="0">
                <a:solidFill>
                  <a:srgbClr val="000090"/>
                </a:solidFill>
              </a:rPr>
              <a:t>s</a:t>
            </a:r>
            <a:r>
              <a:rPr lang="en-US" b="1" dirty="0" smtClean="0">
                <a:solidFill>
                  <a:srgbClr val="000090"/>
                </a:solidFill>
              </a:rPr>
              <a:t>tructure and </a:t>
            </a:r>
            <a:r>
              <a:rPr lang="en-US" b="1" dirty="0" err="1" smtClean="0">
                <a:solidFill>
                  <a:srgbClr val="000090"/>
                </a:solidFill>
              </a:rPr>
              <a:t>parton</a:t>
            </a:r>
            <a:r>
              <a:rPr lang="en-US" b="1" dirty="0" smtClean="0">
                <a:solidFill>
                  <a:srgbClr val="000090"/>
                </a:solidFill>
              </a:rPr>
              <a:t> dynamics </a:t>
            </a:r>
          </a:p>
          <a:p>
            <a:endParaRPr lang="en-US" dirty="0" smtClean="0"/>
          </a:p>
          <a:p>
            <a:r>
              <a:rPr lang="en-US" dirty="0"/>
              <a:t>M</a:t>
            </a:r>
            <a:r>
              <a:rPr lang="en-US" dirty="0" smtClean="0"/>
              <a:t>ay lead to genuine surprises…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No saturation of </a:t>
            </a:r>
            <a:r>
              <a:rPr lang="en-US" dirty="0" err="1" smtClean="0"/>
              <a:t>xg</a:t>
            </a:r>
            <a:r>
              <a:rPr lang="en-US" dirty="0" smtClean="0"/>
              <a:t> (x,Q</a:t>
            </a:r>
            <a:r>
              <a:rPr lang="en-US" baseline="30000" dirty="0" smtClean="0"/>
              <a:t>2</a:t>
            </a:r>
            <a:r>
              <a:rPr lang="en-US" dirty="0" smtClean="0"/>
              <a:t>) ?</a:t>
            </a:r>
          </a:p>
          <a:p>
            <a:r>
              <a:rPr lang="en-US" dirty="0" smtClean="0"/>
              <a:t>     [</a:t>
            </a:r>
            <a:r>
              <a:rPr lang="en-US" sz="1600" dirty="0" smtClean="0"/>
              <a:t>discover saturation in </a:t>
            </a:r>
            <a:r>
              <a:rPr lang="en-US" sz="1600" dirty="0" err="1" smtClean="0"/>
              <a:t>ep</a:t>
            </a:r>
            <a:endParaRPr lang="en-US" sz="1600" dirty="0"/>
          </a:p>
          <a:p>
            <a:r>
              <a:rPr lang="en-US" sz="1600" dirty="0" smtClean="0"/>
              <a:t>       THEN </a:t>
            </a:r>
            <a:r>
              <a:rPr lang="en-US" sz="1600" dirty="0" err="1" smtClean="0"/>
              <a:t>analyse</a:t>
            </a:r>
            <a:r>
              <a:rPr lang="en-US" sz="1600" dirty="0" smtClean="0"/>
              <a:t> </a:t>
            </a:r>
            <a:r>
              <a:rPr lang="en-US" sz="1600" dirty="0" err="1" smtClean="0"/>
              <a:t>eA</a:t>
            </a:r>
            <a:r>
              <a:rPr lang="en-US" sz="1600" dirty="0" smtClean="0"/>
              <a:t> </a:t>
            </a:r>
            <a:r>
              <a:rPr lang="mr-IN" sz="1600" dirty="0" smtClean="0"/>
              <a:t>–</a:t>
            </a:r>
            <a:r>
              <a:rPr lang="en-US" sz="1600" dirty="0" smtClean="0"/>
              <a:t>separate</a:t>
            </a:r>
          </a:p>
          <a:p>
            <a:r>
              <a:rPr lang="en-US" sz="1600" dirty="0" smtClean="0"/>
              <a:t>      nonlinear g from nuclear effects</a:t>
            </a:r>
            <a:r>
              <a:rPr lang="en-US" dirty="0" smtClean="0"/>
              <a:t>]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Small fraction of diffraction ?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Broken </a:t>
            </a:r>
            <a:r>
              <a:rPr lang="en-US" dirty="0" err="1" smtClean="0"/>
              <a:t>isospin</a:t>
            </a:r>
            <a:r>
              <a:rPr lang="en-US" dirty="0" smtClean="0"/>
              <a:t> invariance ?</a:t>
            </a:r>
          </a:p>
          <a:p>
            <a:pPr marL="285750" indent="-285750">
              <a:buFontTx/>
              <a:buChar char="-"/>
            </a:pPr>
            <a:r>
              <a:rPr lang="en-US" dirty="0" err="1" smtClean="0"/>
              <a:t>Flavour</a:t>
            </a:r>
            <a:r>
              <a:rPr lang="en-US" dirty="0" smtClean="0"/>
              <a:t> dependent shadowing ?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Safe: nuclear PDFs like at HERA</a:t>
            </a:r>
          </a:p>
          <a:p>
            <a:r>
              <a:rPr lang="en-US" sz="1600" dirty="0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</a:t>
            </a:r>
            <a:r>
              <a:rPr lang="en-US" dirty="0" smtClean="0"/>
              <a:t>R(x,Q</a:t>
            </a:r>
            <a:r>
              <a:rPr lang="en-US" baseline="30000" dirty="0" smtClean="0"/>
              <a:t>2</a:t>
            </a:r>
            <a:r>
              <a:rPr lang="en-US" dirty="0" smtClean="0"/>
              <a:t>) </a:t>
            </a:r>
            <a:r>
              <a:rPr lang="en-US" dirty="0" err="1" smtClean="0"/>
              <a:t>flavour</a:t>
            </a:r>
            <a:r>
              <a:rPr lang="en-US" dirty="0" smtClean="0"/>
              <a:t> dependent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046748" y="5915109"/>
            <a:ext cx="1920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90"/>
                </a:solidFill>
              </a:rPr>
              <a:t>L</a:t>
            </a:r>
            <a:r>
              <a:rPr lang="en-US" baseline="-25000" dirty="0" err="1" smtClean="0">
                <a:solidFill>
                  <a:srgbClr val="000090"/>
                </a:solidFill>
              </a:rPr>
              <a:t>eN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  <a:r>
              <a:rPr lang="en-US" sz="1400" dirty="0">
                <a:solidFill>
                  <a:srgbClr val="000090"/>
                </a:solidFill>
              </a:rPr>
              <a:t>=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  <a:r>
              <a:rPr lang="en-US" dirty="0">
                <a:solidFill>
                  <a:srgbClr val="000090"/>
                </a:solidFill>
              </a:rPr>
              <a:t>6</a:t>
            </a:r>
            <a:r>
              <a:rPr lang="en-US" dirty="0" smtClean="0">
                <a:solidFill>
                  <a:srgbClr val="000090"/>
                </a:solidFill>
              </a:rPr>
              <a:t> 10</a:t>
            </a:r>
            <a:r>
              <a:rPr lang="en-US" baseline="30000" dirty="0" smtClean="0">
                <a:solidFill>
                  <a:srgbClr val="000090"/>
                </a:solidFill>
              </a:rPr>
              <a:t>32</a:t>
            </a:r>
            <a:r>
              <a:rPr lang="en-US" dirty="0" smtClean="0">
                <a:solidFill>
                  <a:srgbClr val="000090"/>
                </a:solidFill>
              </a:rPr>
              <a:t> cm</a:t>
            </a:r>
            <a:r>
              <a:rPr lang="en-US" baseline="30000" dirty="0" smtClean="0">
                <a:solidFill>
                  <a:srgbClr val="000090"/>
                </a:solidFill>
              </a:rPr>
              <a:t>-2 </a:t>
            </a:r>
            <a:r>
              <a:rPr lang="en-US" dirty="0" smtClean="0">
                <a:solidFill>
                  <a:srgbClr val="000090"/>
                </a:solidFill>
              </a:rPr>
              <a:t>s</a:t>
            </a:r>
            <a:r>
              <a:rPr lang="en-US" baseline="30000" dirty="0" smtClean="0">
                <a:solidFill>
                  <a:srgbClr val="000090"/>
                </a:solidFill>
              </a:rPr>
              <a:t>-1  </a:t>
            </a:r>
            <a:endParaRPr lang="en-US" dirty="0">
              <a:solidFill>
                <a:srgbClr val="000090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1226656" y="1327588"/>
            <a:ext cx="3232600" cy="2741757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4156200" y="1031501"/>
            <a:ext cx="843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FCC-he</a:t>
            </a:r>
            <a:endParaRPr lang="en-US" dirty="0">
              <a:solidFill>
                <a:srgbClr val="008000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3063245" y="2525059"/>
            <a:ext cx="2087641" cy="1755558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610253" y="4257167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  EIC 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42709" y="1947335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LHeC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95325" y="6518377"/>
            <a:ext cx="16551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Max Klein Kobe 17.4.18 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160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20159"/>
            <a:ext cx="7772400" cy="849842"/>
          </a:xfrm>
        </p:spPr>
        <p:txBody>
          <a:bodyPr/>
          <a:lstStyle/>
          <a:p>
            <a:r>
              <a:rPr lang="en-US" dirty="0" smtClean="0"/>
              <a:t>title</a:t>
            </a:r>
            <a:endParaRPr lang="en-US" dirty="0"/>
          </a:p>
        </p:txBody>
      </p:sp>
      <p:pic>
        <p:nvPicPr>
          <p:cNvPr id="111" name="Picture 1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724406"/>
            <a:ext cx="7734403" cy="5196898"/>
          </a:xfrm>
          <a:prstGeom prst="rect">
            <a:avLst/>
          </a:prstGeom>
        </p:spPr>
      </p:pic>
      <p:sp>
        <p:nvSpPr>
          <p:cNvPr id="112" name="TextBox 111"/>
          <p:cNvSpPr txBox="1"/>
          <p:nvPr/>
        </p:nvSpPr>
        <p:spPr>
          <a:xfrm>
            <a:off x="1598900" y="221524"/>
            <a:ext cx="570019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LHeC</a:t>
            </a:r>
            <a:r>
              <a:rPr lang="en-US" sz="3200" dirty="0" smtClean="0"/>
              <a:t> Detector for the HL/HE LHC</a:t>
            </a:r>
            <a:endParaRPr lang="en-US" sz="3200" dirty="0"/>
          </a:p>
        </p:txBody>
      </p:sp>
      <p:sp>
        <p:nvSpPr>
          <p:cNvPr id="113" name="TextBox 112"/>
          <p:cNvSpPr txBox="1"/>
          <p:nvPr/>
        </p:nvSpPr>
        <p:spPr>
          <a:xfrm>
            <a:off x="280558" y="3086567"/>
            <a:ext cx="3396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e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7486473" y="5109009"/>
            <a:ext cx="13067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P.Kostka</a:t>
            </a:r>
            <a:r>
              <a:rPr lang="en-US" sz="1600" dirty="0" smtClean="0"/>
              <a:t> et al</a:t>
            </a:r>
            <a:endParaRPr lang="en-US" sz="1600" dirty="0"/>
          </a:p>
        </p:txBody>
      </p:sp>
      <p:sp>
        <p:nvSpPr>
          <p:cNvPr id="115" name="TextBox 114"/>
          <p:cNvSpPr txBox="1"/>
          <p:nvPr/>
        </p:nvSpPr>
        <p:spPr>
          <a:xfrm>
            <a:off x="984333" y="5762282"/>
            <a:ext cx="740911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Length x Diameter: </a:t>
            </a:r>
            <a:r>
              <a:rPr lang="en-US" dirty="0" err="1" smtClean="0">
                <a:solidFill>
                  <a:srgbClr val="FF0000"/>
                </a:solidFill>
              </a:rPr>
              <a:t>LHeC</a:t>
            </a:r>
            <a:r>
              <a:rPr lang="en-US" dirty="0" smtClean="0">
                <a:solidFill>
                  <a:srgbClr val="FF0000"/>
                </a:solidFill>
              </a:rPr>
              <a:t> (13.3 x 9 m</a:t>
            </a:r>
            <a:r>
              <a:rPr lang="en-US" baseline="30000" dirty="0" smtClean="0">
                <a:solidFill>
                  <a:srgbClr val="FF0000"/>
                </a:solidFill>
              </a:rPr>
              <a:t>2</a:t>
            </a:r>
            <a:r>
              <a:rPr lang="en-US" dirty="0" smtClean="0">
                <a:solidFill>
                  <a:srgbClr val="FF0000"/>
                </a:solidFill>
              </a:rPr>
              <a:t>)    HE-LHC (15.6 x 10.4)  </a:t>
            </a:r>
            <a:r>
              <a:rPr lang="en-US" dirty="0" err="1" smtClean="0">
                <a:solidFill>
                  <a:srgbClr val="FF0000"/>
                </a:solidFill>
              </a:rPr>
              <a:t>FCCeh</a:t>
            </a:r>
            <a:r>
              <a:rPr lang="en-US" dirty="0" smtClean="0">
                <a:solidFill>
                  <a:srgbClr val="FF0000"/>
                </a:solidFill>
              </a:rPr>
              <a:t> (19 x 12)</a:t>
            </a:r>
          </a:p>
          <a:p>
            <a:r>
              <a:rPr lang="en-US" dirty="0" smtClean="0"/>
              <a:t>ATLAS (45 x 25)  CMS (21 x 15):  [</a:t>
            </a:r>
            <a:r>
              <a:rPr lang="en-US" dirty="0" err="1" smtClean="0"/>
              <a:t>LHeC</a:t>
            </a:r>
            <a:r>
              <a:rPr lang="en-US" dirty="0" smtClean="0"/>
              <a:t> &lt; CMS, FCC-eh </a:t>
            </a:r>
            <a:r>
              <a:rPr lang="en-US" sz="1400" dirty="0" smtClean="0"/>
              <a:t>~</a:t>
            </a:r>
            <a:r>
              <a:rPr lang="en-US" dirty="0" smtClean="0"/>
              <a:t> CMS size]</a:t>
            </a:r>
          </a:p>
          <a:p>
            <a:r>
              <a:rPr lang="en-US" sz="1600" dirty="0" smtClean="0"/>
              <a:t>If CERN decides that the HE LHC comes, the </a:t>
            </a:r>
            <a:r>
              <a:rPr lang="en-US" sz="1600" dirty="0" err="1" smtClean="0"/>
              <a:t>LHeC</a:t>
            </a:r>
            <a:r>
              <a:rPr lang="en-US" sz="1600" dirty="0" smtClean="0"/>
              <a:t> detector should anticipate that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295325" y="6518377"/>
            <a:ext cx="16551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Max Klein Kobe 17.4.18 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227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436" y="17011"/>
            <a:ext cx="7772400" cy="551180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>
                <a:solidFill>
                  <a:srgbClr val="000090"/>
                </a:solidFill>
              </a:rPr>
              <a:t>Civil Engineering and Cost </a:t>
            </a:r>
            <a:r>
              <a:rPr lang="en-US" sz="3200" b="1" dirty="0" err="1" smtClean="0">
                <a:solidFill>
                  <a:srgbClr val="000090"/>
                </a:solidFill>
              </a:rPr>
              <a:t>Optimisation</a:t>
            </a:r>
            <a:endParaRPr lang="en-US" sz="3200" b="1" dirty="0">
              <a:solidFill>
                <a:srgbClr val="00009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889" y="3691118"/>
            <a:ext cx="6148912" cy="279559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092" y="752021"/>
            <a:ext cx="3110253" cy="26180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3585" y="635039"/>
            <a:ext cx="3164439" cy="2757731"/>
          </a:xfrm>
          <a:prstGeom prst="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609144" y="985981"/>
            <a:ext cx="1959979" cy="1754327"/>
          </a:xfrm>
          <a:prstGeom prst="rect">
            <a:avLst/>
          </a:prstGeom>
          <a:solidFill>
            <a:schemeClr val="accent1">
              <a:lumMod val="75000"/>
              <a:alpha val="26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B86069"/>
                </a:solidFill>
              </a:rPr>
              <a:t>Linac</a:t>
            </a:r>
            <a:r>
              <a:rPr lang="en-US" b="1" dirty="0" smtClean="0">
                <a:solidFill>
                  <a:srgbClr val="B86069"/>
                </a:solidFill>
              </a:rPr>
              <a:t> cost driver</a:t>
            </a:r>
          </a:p>
          <a:p>
            <a:endParaRPr lang="en-US" b="1" dirty="0">
              <a:solidFill>
                <a:srgbClr val="B86069"/>
              </a:solidFill>
            </a:endParaRPr>
          </a:p>
          <a:p>
            <a:r>
              <a:rPr lang="en-US" b="1" dirty="0" err="1" smtClean="0">
                <a:solidFill>
                  <a:srgbClr val="B86069"/>
                </a:solidFill>
              </a:rPr>
              <a:t>E</a:t>
            </a:r>
            <a:r>
              <a:rPr lang="en-US" b="1" baseline="-25000" dirty="0" err="1" smtClean="0">
                <a:solidFill>
                  <a:srgbClr val="B86069"/>
                </a:solidFill>
              </a:rPr>
              <a:t>e</a:t>
            </a:r>
            <a:r>
              <a:rPr lang="en-US" b="1" dirty="0" smtClean="0">
                <a:solidFill>
                  <a:srgbClr val="B86069"/>
                </a:solidFill>
              </a:rPr>
              <a:t>- physics </a:t>
            </a:r>
            <a:r>
              <a:rPr lang="mr-IN" b="1" dirty="0" smtClean="0">
                <a:solidFill>
                  <a:srgbClr val="B86069"/>
                </a:solidFill>
              </a:rPr>
              <a:t>–</a:t>
            </a:r>
            <a:r>
              <a:rPr lang="en-US" b="1" dirty="0" smtClean="0">
                <a:solidFill>
                  <a:srgbClr val="B86069"/>
                </a:solidFill>
              </a:rPr>
              <a:t> cost</a:t>
            </a:r>
          </a:p>
          <a:p>
            <a:r>
              <a:rPr lang="en-US" b="1" dirty="0">
                <a:solidFill>
                  <a:srgbClr val="B86069"/>
                </a:solidFill>
              </a:rPr>
              <a:t>f</a:t>
            </a:r>
            <a:r>
              <a:rPr lang="en-US" b="1" dirty="0" smtClean="0">
                <a:solidFill>
                  <a:srgbClr val="B86069"/>
                </a:solidFill>
              </a:rPr>
              <a:t>or </a:t>
            </a:r>
            <a:r>
              <a:rPr lang="en-US" b="1" dirty="0" err="1" smtClean="0">
                <a:solidFill>
                  <a:srgbClr val="B86069"/>
                </a:solidFill>
              </a:rPr>
              <a:t>Halina</a:t>
            </a:r>
            <a:r>
              <a:rPr lang="en-US" b="1" dirty="0" smtClean="0">
                <a:solidFill>
                  <a:srgbClr val="B86069"/>
                </a:solidFill>
              </a:rPr>
              <a:t> to come</a:t>
            </a:r>
          </a:p>
          <a:p>
            <a:endParaRPr lang="en-US" b="1" dirty="0">
              <a:solidFill>
                <a:srgbClr val="B86069"/>
              </a:solidFill>
            </a:endParaRPr>
          </a:p>
          <a:p>
            <a:r>
              <a:rPr lang="en-US" b="1" dirty="0" smtClean="0">
                <a:solidFill>
                  <a:srgbClr val="B86069"/>
                </a:solidFill>
              </a:rPr>
              <a:t>Staging? HL</a:t>
            </a:r>
            <a:r>
              <a:rPr lang="en-US" sz="1400" b="1" dirty="0" smtClean="0">
                <a:solidFill>
                  <a:srgbClr val="B86069"/>
                </a:solidFill>
                <a:sym typeface="Wingdings"/>
              </a:rPr>
              <a:t></a:t>
            </a:r>
            <a:r>
              <a:rPr lang="en-US" b="1" dirty="0" smtClean="0">
                <a:solidFill>
                  <a:srgbClr val="B86069"/>
                </a:solidFill>
                <a:sym typeface="Wingdings"/>
              </a:rPr>
              <a:t> HE</a:t>
            </a:r>
            <a:endParaRPr lang="en-US" b="1" dirty="0">
              <a:solidFill>
                <a:srgbClr val="B86069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28200" y="4500890"/>
            <a:ext cx="220591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full civil </a:t>
            </a:r>
          </a:p>
          <a:p>
            <a:r>
              <a:rPr lang="en-US" dirty="0" smtClean="0"/>
              <a:t>engineering study</a:t>
            </a:r>
          </a:p>
          <a:p>
            <a:endParaRPr lang="en-US" dirty="0"/>
          </a:p>
          <a:p>
            <a:r>
              <a:rPr lang="en-US" dirty="0" err="1" smtClean="0"/>
              <a:t>Amberg</a:t>
            </a:r>
            <a:r>
              <a:rPr lang="en-US" dirty="0" smtClean="0"/>
              <a:t> + ILF consult</a:t>
            </a:r>
          </a:p>
          <a:p>
            <a:endParaRPr lang="en-US" dirty="0"/>
          </a:p>
          <a:p>
            <a:r>
              <a:rPr lang="en-US" dirty="0" smtClean="0"/>
              <a:t>John Osborne et al</a:t>
            </a:r>
          </a:p>
          <a:p>
            <a:r>
              <a:rPr lang="en-US" sz="1400" dirty="0" smtClean="0"/>
              <a:t>Amsterdam FCC 12.4.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295325" y="6518377"/>
            <a:ext cx="16551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Max Klein Kobe 17.4.18 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51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982" y="714671"/>
            <a:ext cx="8376838" cy="53116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8160" y="4688471"/>
            <a:ext cx="1442845" cy="10646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13101" y="41047"/>
            <a:ext cx="60152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</a:rPr>
              <a:t>P</a:t>
            </a:r>
            <a:r>
              <a:rPr lang="en-US" sz="2800" dirty="0" smtClean="0">
                <a:solidFill>
                  <a:srgbClr val="254061"/>
                </a:solidFill>
              </a:rPr>
              <a:t>owerful</a:t>
            </a:r>
            <a:r>
              <a:rPr lang="en-US" sz="2800" b="1" dirty="0" smtClean="0">
                <a:solidFill>
                  <a:srgbClr val="FF0000"/>
                </a:solidFill>
              </a:rPr>
              <a:t> ERL </a:t>
            </a:r>
            <a:r>
              <a:rPr lang="en-US" sz="2800" dirty="0" smtClean="0">
                <a:solidFill>
                  <a:srgbClr val="254061"/>
                </a:solidFill>
              </a:rPr>
              <a:t>for</a:t>
            </a:r>
            <a:r>
              <a:rPr lang="en-US" sz="2800" b="1" dirty="0" smtClean="0">
                <a:solidFill>
                  <a:srgbClr val="254061"/>
                </a:solidFill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</a:rPr>
              <a:t>E</a:t>
            </a:r>
            <a:r>
              <a:rPr lang="en-US" sz="2800" dirty="0" smtClean="0">
                <a:solidFill>
                  <a:srgbClr val="254061"/>
                </a:solidFill>
              </a:rPr>
              <a:t>xperiments</a:t>
            </a:r>
            <a:r>
              <a:rPr lang="en-US" sz="2800" b="1" dirty="0" smtClean="0">
                <a:solidFill>
                  <a:srgbClr val="FF0000"/>
                </a:solidFill>
              </a:rPr>
              <a:t> at </a:t>
            </a:r>
            <a:r>
              <a:rPr lang="en-US" sz="2800" b="1" dirty="0" err="1" smtClean="0">
                <a:solidFill>
                  <a:srgbClr val="FF0000"/>
                </a:solidFill>
              </a:rPr>
              <a:t>Orsay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91947" y="2528950"/>
            <a:ext cx="1216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5.5 x 24m</a:t>
            </a:r>
            <a:r>
              <a:rPr lang="en-US" baseline="300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2</a:t>
            </a:r>
            <a:endParaRPr lang="en-US" baseline="300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25599" y="1687864"/>
            <a:ext cx="1996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t 20mA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  <a:sym typeface="Wingdings"/>
              </a:rPr>
              <a:t> 10 MW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9437" y="6199983"/>
            <a:ext cx="8661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New SCRF, High Intensity (100 x ELI) ERL  Development Facility with unique low E Physics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58763" y="5987063"/>
            <a:ext cx="27109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cf</a:t>
            </a:r>
            <a:r>
              <a:rPr lang="en-US" sz="1400" dirty="0" smtClean="0"/>
              <a:t> </a:t>
            </a:r>
            <a:r>
              <a:rPr lang="en-US" sz="1400" dirty="0" err="1" smtClean="0"/>
              <a:t>Walid</a:t>
            </a:r>
            <a:r>
              <a:rPr lang="en-US" sz="1400" dirty="0" smtClean="0"/>
              <a:t> </a:t>
            </a:r>
            <a:r>
              <a:rPr lang="en-US" sz="1400" dirty="0" err="1" smtClean="0"/>
              <a:t>Kaabi</a:t>
            </a:r>
            <a:r>
              <a:rPr lang="en-US" sz="1400" dirty="0" smtClean="0"/>
              <a:t> at Amsterdam FCC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295325" y="6518377"/>
            <a:ext cx="16551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Max Klein Kobe 17.4.18 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145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77349" y="83679"/>
            <a:ext cx="874405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Towards PERLE</a:t>
            </a:r>
            <a:r>
              <a:rPr lang="en-US" sz="3200" dirty="0" smtClean="0"/>
              <a:t>: </a:t>
            </a:r>
            <a:r>
              <a:rPr lang="en-US" sz="2400" dirty="0" smtClean="0"/>
              <a:t>802 MHz cavity, Source, </a:t>
            </a:r>
            <a:r>
              <a:rPr lang="en-US" sz="2400" dirty="0" err="1" smtClean="0"/>
              <a:t>Cryomodule</a:t>
            </a:r>
            <a:r>
              <a:rPr lang="en-US" sz="2400" dirty="0" smtClean="0"/>
              <a:t>, Magnets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434434" y="752016"/>
            <a:ext cx="4264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First 802 MHz cavity successfully built (</a:t>
            </a:r>
            <a:r>
              <a:rPr lang="en-US" dirty="0" err="1" smtClean="0"/>
              <a:t>Jlab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0552" y="884323"/>
            <a:ext cx="2573186" cy="25987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434" y="1171483"/>
            <a:ext cx="4043578" cy="24393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307" y="3795498"/>
            <a:ext cx="4043578" cy="27554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0101" y="3610860"/>
            <a:ext cx="3695518" cy="223337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700182" y="6366261"/>
            <a:ext cx="4154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CDR 1705.08783 [</a:t>
            </a:r>
            <a:r>
              <a:rPr lang="en-US" dirty="0" err="1" smtClean="0">
                <a:solidFill>
                  <a:srgbClr val="FF0000"/>
                </a:solidFill>
              </a:rPr>
              <a:t>J.Phys</a:t>
            </a:r>
            <a:r>
              <a:rPr lang="en-US" dirty="0" smtClean="0">
                <a:solidFill>
                  <a:srgbClr val="FF0000"/>
                </a:solidFill>
              </a:rPr>
              <a:t> G] 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 TDR in 2019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05193" y="5996929"/>
            <a:ext cx="4634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BINP, CERN, </a:t>
            </a:r>
            <a:r>
              <a:rPr lang="en-US" dirty="0" err="1" smtClean="0">
                <a:solidFill>
                  <a:srgbClr val="FF0000"/>
                </a:solidFill>
              </a:rPr>
              <a:t>Daresbury</a:t>
            </a:r>
            <a:r>
              <a:rPr lang="en-US" dirty="0" smtClean="0">
                <a:solidFill>
                  <a:srgbClr val="FF0000"/>
                </a:solidFill>
              </a:rPr>
              <a:t>/Liverpool, </a:t>
            </a:r>
            <a:r>
              <a:rPr lang="en-US" dirty="0" err="1" smtClean="0">
                <a:solidFill>
                  <a:srgbClr val="FF0000"/>
                </a:solidFill>
              </a:rPr>
              <a:t>Jlab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Orsay</a:t>
            </a:r>
            <a:r>
              <a:rPr lang="en-US" dirty="0" smtClean="0">
                <a:solidFill>
                  <a:srgbClr val="FF0000"/>
                </a:solidFill>
              </a:rPr>
              <a:t>, +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5325" y="6518377"/>
            <a:ext cx="16551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Max Klein Kobe 17.4.18 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727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436" y="284397"/>
            <a:ext cx="7772400" cy="823221"/>
          </a:xfrm>
        </p:spPr>
        <p:txBody>
          <a:bodyPr>
            <a:normAutofit/>
          </a:bodyPr>
          <a:lstStyle/>
          <a:p>
            <a:r>
              <a:rPr lang="en-US" sz="3200" dirty="0" smtClean="0"/>
              <a:t>Recent Presentations on </a:t>
            </a:r>
            <a:r>
              <a:rPr lang="en-US" sz="3200" dirty="0" err="1" smtClean="0"/>
              <a:t>LHeC</a:t>
            </a:r>
            <a:r>
              <a:rPr lang="en-US" sz="3200" dirty="0" smtClean="0"/>
              <a:t> and </a:t>
            </a:r>
            <a:r>
              <a:rPr lang="en-US" sz="3200" dirty="0" err="1" smtClean="0"/>
              <a:t>FCCeh</a:t>
            </a:r>
            <a:r>
              <a:rPr lang="en-US" sz="3200" dirty="0" smtClean="0"/>
              <a:t> 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582436" y="1292084"/>
            <a:ext cx="3263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FCC Week Amsterdam 9-13.4.18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460" y="1706818"/>
            <a:ext cx="3078074" cy="480131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Theory</a:t>
            </a:r>
          </a:p>
          <a:p>
            <a:r>
              <a:rPr lang="en-US" dirty="0" smtClean="0"/>
              <a:t>Jo </a:t>
            </a:r>
            <a:r>
              <a:rPr lang="en-US" dirty="0" err="1" smtClean="0"/>
              <a:t>Rudermann</a:t>
            </a:r>
            <a:r>
              <a:rPr lang="en-US" dirty="0" smtClean="0"/>
              <a:t>, Jorge de Blas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Overviews</a:t>
            </a:r>
          </a:p>
          <a:p>
            <a:r>
              <a:rPr lang="en-US" dirty="0" smtClean="0"/>
              <a:t>Bruce </a:t>
            </a:r>
            <a:r>
              <a:rPr lang="en-US" dirty="0" err="1" smtClean="0"/>
              <a:t>Mellado</a:t>
            </a:r>
            <a:r>
              <a:rPr lang="en-US" dirty="0" smtClean="0"/>
              <a:t>, </a:t>
            </a:r>
            <a:r>
              <a:rPr lang="en-US" dirty="0" err="1" smtClean="0"/>
              <a:t>Uta</a:t>
            </a:r>
            <a:r>
              <a:rPr lang="en-US" dirty="0" smtClean="0"/>
              <a:t> Klein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000090"/>
                </a:solidFill>
              </a:rPr>
              <a:t>QCD</a:t>
            </a:r>
            <a:r>
              <a:rPr lang="en-US" dirty="0" smtClean="0"/>
              <a:t> Max Klein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Top</a:t>
            </a:r>
            <a:r>
              <a:rPr lang="en-US" dirty="0" smtClean="0"/>
              <a:t> Christian </a:t>
            </a:r>
            <a:r>
              <a:rPr lang="en-US" dirty="0" err="1" smtClean="0"/>
              <a:t>Schwanenberger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and </a:t>
            </a:r>
            <a:r>
              <a:rPr lang="en-US" dirty="0" err="1" smtClean="0"/>
              <a:t>Orhan</a:t>
            </a:r>
            <a:r>
              <a:rPr lang="en-US" dirty="0" smtClean="0"/>
              <a:t> </a:t>
            </a:r>
            <a:r>
              <a:rPr lang="en-US" dirty="0" err="1" smtClean="0"/>
              <a:t>Cakir</a:t>
            </a:r>
            <a:endParaRPr lang="en-US" dirty="0" smtClean="0"/>
          </a:p>
          <a:p>
            <a:r>
              <a:rPr lang="en-US" dirty="0" smtClean="0">
                <a:solidFill>
                  <a:srgbClr val="000090"/>
                </a:solidFill>
              </a:rPr>
              <a:t>Higgs</a:t>
            </a:r>
            <a:r>
              <a:rPr lang="en-US" dirty="0" smtClean="0"/>
              <a:t> </a:t>
            </a:r>
            <a:r>
              <a:rPr lang="en-US" dirty="0" err="1" smtClean="0"/>
              <a:t>Uta</a:t>
            </a:r>
            <a:r>
              <a:rPr lang="en-US" dirty="0" smtClean="0"/>
              <a:t> Klein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BSM</a:t>
            </a:r>
            <a:r>
              <a:rPr lang="en-US" dirty="0" smtClean="0"/>
              <a:t> Monica </a:t>
            </a:r>
            <a:r>
              <a:rPr lang="en-US" dirty="0" err="1" smtClean="0"/>
              <a:t>D’Onofrio</a:t>
            </a:r>
            <a:endParaRPr lang="en-US" dirty="0" smtClean="0"/>
          </a:p>
          <a:p>
            <a:r>
              <a:rPr lang="en-US" dirty="0" smtClean="0">
                <a:solidFill>
                  <a:srgbClr val="000090"/>
                </a:solidFill>
              </a:rPr>
              <a:t>Detector</a:t>
            </a:r>
            <a:r>
              <a:rPr lang="en-US" dirty="0" smtClean="0"/>
              <a:t> Peter </a:t>
            </a:r>
            <a:r>
              <a:rPr lang="en-US" dirty="0" err="1" smtClean="0"/>
              <a:t>Kostka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>
                <a:solidFill>
                  <a:srgbClr val="000090"/>
                </a:solidFill>
              </a:rPr>
              <a:t>Machine</a:t>
            </a:r>
            <a:r>
              <a:rPr lang="en-US" dirty="0" smtClean="0"/>
              <a:t> Oliver </a:t>
            </a:r>
            <a:r>
              <a:rPr lang="en-US" dirty="0" err="1" smtClean="0"/>
              <a:t>Bruening</a:t>
            </a:r>
            <a:endParaRPr lang="en-US" dirty="0" smtClean="0"/>
          </a:p>
          <a:p>
            <a:r>
              <a:rPr lang="en-US" dirty="0" smtClean="0">
                <a:solidFill>
                  <a:srgbClr val="000090"/>
                </a:solidFill>
              </a:rPr>
              <a:t>Civil Engineering </a:t>
            </a:r>
            <a:r>
              <a:rPr lang="en-US" dirty="0" smtClean="0"/>
              <a:t>John Osborne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Cavity</a:t>
            </a:r>
            <a:r>
              <a:rPr lang="en-US" dirty="0" smtClean="0"/>
              <a:t> Frank </a:t>
            </a:r>
            <a:r>
              <a:rPr lang="en-US" dirty="0" err="1" smtClean="0"/>
              <a:t>Marhauser</a:t>
            </a:r>
            <a:endParaRPr lang="en-US" dirty="0" smtClean="0"/>
          </a:p>
          <a:p>
            <a:r>
              <a:rPr lang="en-US" dirty="0" smtClean="0">
                <a:solidFill>
                  <a:srgbClr val="000090"/>
                </a:solidFill>
              </a:rPr>
              <a:t>IR</a:t>
            </a:r>
            <a:r>
              <a:rPr lang="en-US" dirty="0" smtClean="0"/>
              <a:t> Roman Martin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PERLE</a:t>
            </a:r>
            <a:r>
              <a:rPr lang="en-US" dirty="0" smtClean="0"/>
              <a:t> </a:t>
            </a:r>
            <a:r>
              <a:rPr lang="en-US" dirty="0" err="1" smtClean="0"/>
              <a:t>Walid</a:t>
            </a:r>
            <a:r>
              <a:rPr lang="en-US" dirty="0" smtClean="0"/>
              <a:t> </a:t>
            </a:r>
            <a:r>
              <a:rPr lang="en-US" dirty="0" err="1" smtClean="0"/>
              <a:t>Kaabi</a:t>
            </a:r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4999306" y="1796826"/>
            <a:ext cx="3209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DIS Workshop  Kobe 16.4.-18.4. 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99306" y="2377755"/>
            <a:ext cx="3394454" cy="3970318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90"/>
                </a:solidFill>
              </a:rPr>
              <a:t>Machine+PERLE</a:t>
            </a:r>
            <a:r>
              <a:rPr lang="en-US" dirty="0" smtClean="0">
                <a:solidFill>
                  <a:srgbClr val="000090"/>
                </a:solidFill>
              </a:rPr>
              <a:t>   </a:t>
            </a:r>
            <a:r>
              <a:rPr lang="en-US" dirty="0" err="1" smtClean="0"/>
              <a:t>Gianluigi</a:t>
            </a:r>
            <a:r>
              <a:rPr lang="en-US" dirty="0" smtClean="0"/>
              <a:t> </a:t>
            </a:r>
            <a:r>
              <a:rPr lang="en-US" dirty="0" err="1" smtClean="0"/>
              <a:t>Arduini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>
                <a:solidFill>
                  <a:srgbClr val="000090"/>
                </a:solidFill>
              </a:rPr>
              <a:t>PDFs</a:t>
            </a:r>
            <a:r>
              <a:rPr lang="en-US" dirty="0" smtClean="0"/>
              <a:t> Claire </a:t>
            </a:r>
            <a:r>
              <a:rPr lang="en-US" dirty="0" err="1" smtClean="0"/>
              <a:t>Gwenlan</a:t>
            </a:r>
            <a:endParaRPr lang="en-US" dirty="0" smtClean="0"/>
          </a:p>
          <a:p>
            <a:r>
              <a:rPr lang="en-US" dirty="0" smtClean="0">
                <a:solidFill>
                  <a:srgbClr val="000090"/>
                </a:solidFill>
              </a:rPr>
              <a:t>Low </a:t>
            </a:r>
            <a:r>
              <a:rPr lang="en-US" dirty="0" err="1" smtClean="0">
                <a:solidFill>
                  <a:srgbClr val="000090"/>
                </a:solidFill>
              </a:rPr>
              <a:t>x+Diffraction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  <a:r>
              <a:rPr lang="en-US" dirty="0" smtClean="0"/>
              <a:t>Paul Newman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Nuclear PDFs </a:t>
            </a:r>
            <a:r>
              <a:rPr lang="en-US" dirty="0" smtClean="0"/>
              <a:t>Nestor </a:t>
            </a:r>
            <a:r>
              <a:rPr lang="en-US" dirty="0" err="1" smtClean="0"/>
              <a:t>Armesto</a:t>
            </a:r>
            <a:endParaRPr lang="en-US" dirty="0" smtClean="0"/>
          </a:p>
          <a:p>
            <a:r>
              <a:rPr lang="en-US" dirty="0" smtClean="0">
                <a:solidFill>
                  <a:srgbClr val="000090"/>
                </a:solidFill>
              </a:rPr>
              <a:t>Higgs</a:t>
            </a:r>
            <a:r>
              <a:rPr lang="en-US" dirty="0" smtClean="0"/>
              <a:t> </a:t>
            </a:r>
            <a:r>
              <a:rPr lang="en-US" dirty="0" err="1" smtClean="0"/>
              <a:t>Uta</a:t>
            </a:r>
            <a:r>
              <a:rPr lang="en-US" dirty="0" smtClean="0"/>
              <a:t> Klein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Top</a:t>
            </a:r>
            <a:r>
              <a:rPr lang="en-US" dirty="0" smtClean="0"/>
              <a:t> </a:t>
            </a:r>
            <a:r>
              <a:rPr lang="en-US" dirty="0" err="1" smtClean="0"/>
              <a:t>Hao</a:t>
            </a:r>
            <a:r>
              <a:rPr lang="en-US" dirty="0" smtClean="0"/>
              <a:t> Sun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Electroweak</a:t>
            </a:r>
            <a:r>
              <a:rPr lang="en-US" dirty="0" smtClean="0"/>
              <a:t> Max Klein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New and BSM </a:t>
            </a:r>
            <a:r>
              <a:rPr lang="en-US" dirty="0" smtClean="0"/>
              <a:t>Jose </a:t>
            </a:r>
            <a:r>
              <a:rPr lang="en-US" dirty="0" err="1" smtClean="0"/>
              <a:t>Zurita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>
                <a:solidFill>
                  <a:srgbClr val="000090"/>
                </a:solidFill>
              </a:rPr>
              <a:t>Project</a:t>
            </a:r>
            <a:r>
              <a:rPr lang="en-US" dirty="0" smtClean="0"/>
              <a:t> Max Klein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Structure of the Proton </a:t>
            </a:r>
            <a:r>
              <a:rPr lang="en-US" dirty="0" err="1" smtClean="0"/>
              <a:t>Uta</a:t>
            </a:r>
            <a:r>
              <a:rPr lang="en-US" dirty="0" smtClean="0"/>
              <a:t> Klein</a:t>
            </a:r>
          </a:p>
          <a:p>
            <a:endParaRPr lang="en-US" dirty="0"/>
          </a:p>
          <a:p>
            <a:r>
              <a:rPr lang="en-US" dirty="0" smtClean="0"/>
              <a:t>FCC David </a:t>
            </a:r>
            <a:r>
              <a:rPr lang="en-US" dirty="0" err="1" smtClean="0"/>
              <a:t>D’Enterria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999306" y="1107418"/>
            <a:ext cx="2417699" cy="369332"/>
          </a:xfrm>
          <a:prstGeom prst="rect">
            <a:avLst/>
          </a:prstGeom>
          <a:noFill/>
          <a:ln w="19050">
            <a:solidFill>
              <a:srgbClr val="AC9F6D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lhec.web.cern.ch</a:t>
            </a:r>
            <a:endParaRPr lang="en-US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295325" y="6518377"/>
            <a:ext cx="16551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Max Klein Kobe 17.4.18 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22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6963" y="639690"/>
            <a:ext cx="8889188" cy="6155533"/>
          </a:xfrm>
          <a:prstGeom prst="rect">
            <a:avLst/>
          </a:prstGeom>
          <a:solidFill>
            <a:srgbClr val="000090">
              <a:alpha val="2000"/>
            </a:srgbClr>
          </a:solidFill>
          <a:ln>
            <a:solidFill>
              <a:srgbClr val="D5C177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/>
              <a:t>E</a:t>
            </a:r>
            <a:r>
              <a:rPr lang="en-US" baseline="-25000" dirty="0" err="1" smtClean="0"/>
              <a:t>e</a:t>
            </a:r>
            <a:r>
              <a:rPr lang="en-US" dirty="0" smtClean="0"/>
              <a:t> = 10-60 </a:t>
            </a:r>
            <a:r>
              <a:rPr lang="en-US" dirty="0" err="1" smtClean="0"/>
              <a:t>GeV</a:t>
            </a:r>
            <a:r>
              <a:rPr lang="en-US" dirty="0" smtClean="0"/>
              <a:t>, </a:t>
            </a:r>
            <a:r>
              <a:rPr lang="en-US" dirty="0" err="1" smtClean="0"/>
              <a:t>E</a:t>
            </a:r>
            <a:r>
              <a:rPr lang="en-US" baseline="-25000" dirty="0" err="1" smtClean="0"/>
              <a:t>p</a:t>
            </a:r>
            <a:r>
              <a:rPr lang="en-US" dirty="0" smtClean="0"/>
              <a:t> =1-7  </a:t>
            </a:r>
            <a:r>
              <a:rPr lang="en-US" dirty="0" err="1" smtClean="0"/>
              <a:t>TeV</a:t>
            </a:r>
            <a:r>
              <a:rPr lang="en-US" dirty="0" smtClean="0"/>
              <a:t>: √s = 200 </a:t>
            </a:r>
            <a:r>
              <a:rPr lang="mr-IN" dirty="0" smtClean="0"/>
              <a:t>–</a:t>
            </a:r>
            <a:r>
              <a:rPr lang="en-US" dirty="0" smtClean="0"/>
              <a:t> 1300 </a:t>
            </a:r>
            <a:r>
              <a:rPr lang="en-US" dirty="0" err="1" smtClean="0"/>
              <a:t>GeV</a:t>
            </a:r>
            <a:r>
              <a:rPr lang="en-US" dirty="0" smtClean="0"/>
              <a:t>. </a:t>
            </a:r>
            <a:r>
              <a:rPr lang="en-US" b="1" dirty="0" smtClean="0">
                <a:solidFill>
                  <a:srgbClr val="000090"/>
                </a:solidFill>
              </a:rPr>
              <a:t>Kinematics</a:t>
            </a:r>
            <a:r>
              <a:rPr lang="en-US" dirty="0" smtClean="0"/>
              <a:t>: 0 &lt; Q</a:t>
            </a:r>
            <a:r>
              <a:rPr lang="en-US" baseline="30000" dirty="0" smtClean="0"/>
              <a:t>2 </a:t>
            </a:r>
            <a:r>
              <a:rPr lang="en-US" dirty="0" smtClean="0"/>
              <a:t>&lt; s, 1 &gt; x ≥ 10</a:t>
            </a:r>
            <a:r>
              <a:rPr lang="en-US" baseline="30000" dirty="0" smtClean="0"/>
              <a:t>-6  </a:t>
            </a:r>
            <a:r>
              <a:rPr lang="en-US" dirty="0" smtClean="0"/>
              <a:t>(DIS)</a:t>
            </a:r>
            <a:endParaRPr lang="en-US" baseline="30000" dirty="0" smtClean="0"/>
          </a:p>
          <a:p>
            <a:r>
              <a:rPr lang="en-US" dirty="0" smtClean="0"/>
              <a:t>Electron </a:t>
            </a:r>
            <a:r>
              <a:rPr lang="en-US" dirty="0" err="1" smtClean="0"/>
              <a:t>Polarisation</a:t>
            </a:r>
            <a:r>
              <a:rPr lang="en-US" dirty="0"/>
              <a:t> </a:t>
            </a:r>
            <a:r>
              <a:rPr lang="en-US" dirty="0" smtClean="0"/>
              <a:t>P=±80%. Positrons: significantly lower intensity, </a:t>
            </a:r>
            <a:r>
              <a:rPr lang="en-US" dirty="0" err="1" smtClean="0"/>
              <a:t>unpolarised</a:t>
            </a:r>
            <a:r>
              <a:rPr lang="en-US" dirty="0" smtClean="0"/>
              <a:t> </a:t>
            </a:r>
            <a:endParaRPr lang="en-US" dirty="0"/>
          </a:p>
          <a:p>
            <a:r>
              <a:rPr lang="en-US" b="1" dirty="0" smtClean="0">
                <a:solidFill>
                  <a:srgbClr val="000090"/>
                </a:solidFill>
              </a:rPr>
              <a:t>Luminosity</a:t>
            </a:r>
            <a:r>
              <a:rPr lang="en-US" dirty="0" smtClean="0"/>
              <a:t>: O(10</a:t>
            </a:r>
            <a:r>
              <a:rPr lang="en-US" baseline="30000" dirty="0" smtClean="0"/>
              <a:t>34</a:t>
            </a:r>
            <a:r>
              <a:rPr lang="en-US" dirty="0" smtClean="0"/>
              <a:t>) cm</a:t>
            </a:r>
            <a:r>
              <a:rPr lang="en-US" baseline="30000" dirty="0" smtClean="0"/>
              <a:t>-2 </a:t>
            </a:r>
            <a:r>
              <a:rPr lang="en-US" dirty="0" smtClean="0"/>
              <a:t>s</a:t>
            </a:r>
            <a:r>
              <a:rPr lang="en-US" baseline="30000" dirty="0" smtClean="0"/>
              <a:t>-1</a:t>
            </a:r>
            <a:r>
              <a:rPr lang="en-US" dirty="0" smtClean="0"/>
              <a:t>.  integrated O(1) ab</a:t>
            </a:r>
            <a:r>
              <a:rPr lang="en-US" baseline="30000" dirty="0" smtClean="0"/>
              <a:t>-1 </a:t>
            </a:r>
            <a:r>
              <a:rPr lang="en-US" dirty="0" smtClean="0"/>
              <a:t>for HL </a:t>
            </a:r>
            <a:r>
              <a:rPr lang="en-US" dirty="0"/>
              <a:t>L</a:t>
            </a:r>
            <a:r>
              <a:rPr lang="en-US" dirty="0" smtClean="0"/>
              <a:t>HC and 2 ab</a:t>
            </a:r>
            <a:r>
              <a:rPr lang="en-US" baseline="30000" dirty="0" smtClean="0"/>
              <a:t>-1 </a:t>
            </a:r>
            <a:r>
              <a:rPr lang="en-US" dirty="0" smtClean="0"/>
              <a:t>for HE LHC/</a:t>
            </a:r>
            <a:r>
              <a:rPr lang="en-US" dirty="0" err="1" smtClean="0"/>
              <a:t>FCCeh</a:t>
            </a:r>
            <a:endParaRPr lang="en-US" dirty="0" smtClean="0"/>
          </a:p>
          <a:p>
            <a:r>
              <a:rPr lang="en-US" dirty="0" smtClean="0"/>
              <a:t>e-ions 6 10</a:t>
            </a:r>
            <a:r>
              <a:rPr lang="en-US" baseline="30000" dirty="0" smtClean="0"/>
              <a:t>32</a:t>
            </a:r>
            <a:r>
              <a:rPr lang="en-US" dirty="0" smtClean="0"/>
              <a:t> cm</a:t>
            </a:r>
            <a:r>
              <a:rPr lang="en-US" baseline="30000" dirty="0" smtClean="0"/>
              <a:t>-2 </a:t>
            </a:r>
            <a:r>
              <a:rPr lang="en-US" dirty="0" smtClean="0"/>
              <a:t>s</a:t>
            </a:r>
            <a:r>
              <a:rPr lang="en-US" baseline="30000" dirty="0" smtClean="0"/>
              <a:t>-1  </a:t>
            </a:r>
            <a:r>
              <a:rPr lang="en-US" dirty="0" smtClean="0"/>
              <a:t>O(10)fb</a:t>
            </a:r>
            <a:r>
              <a:rPr lang="en-US" baseline="30000" dirty="0" smtClean="0"/>
              <a:t>-1</a:t>
            </a:r>
            <a:r>
              <a:rPr lang="en-US" dirty="0" smtClean="0"/>
              <a:t> in </a:t>
            </a:r>
            <a:r>
              <a:rPr lang="en-US" dirty="0" err="1" smtClean="0"/>
              <a:t>ePb</a:t>
            </a:r>
            <a:r>
              <a:rPr lang="en-US" dirty="0" smtClean="0"/>
              <a:t> .   O(1)fb</a:t>
            </a:r>
            <a:r>
              <a:rPr lang="en-US" baseline="30000" dirty="0" smtClean="0"/>
              <a:t>-1</a:t>
            </a:r>
            <a:r>
              <a:rPr lang="en-US" dirty="0" smtClean="0"/>
              <a:t> for </a:t>
            </a:r>
            <a:r>
              <a:rPr lang="en-US" dirty="0" err="1" smtClean="0"/>
              <a:t>ep</a:t>
            </a:r>
            <a:r>
              <a:rPr lang="en-US" dirty="0" smtClean="0"/>
              <a:t> F</a:t>
            </a:r>
            <a:r>
              <a:rPr lang="en-US" baseline="-25000" dirty="0" smtClean="0"/>
              <a:t>L</a:t>
            </a:r>
            <a:r>
              <a:rPr lang="en-US" dirty="0" smtClean="0"/>
              <a:t> measurements</a:t>
            </a:r>
          </a:p>
          <a:p>
            <a:endParaRPr lang="en-US" dirty="0"/>
          </a:p>
          <a:p>
            <a:r>
              <a:rPr lang="en-US" b="1" dirty="0" smtClean="0">
                <a:solidFill>
                  <a:srgbClr val="000090"/>
                </a:solidFill>
              </a:rPr>
              <a:t>Physics</a:t>
            </a:r>
            <a:r>
              <a:rPr lang="en-US" dirty="0" smtClean="0"/>
              <a:t>: QCD: </a:t>
            </a:r>
            <a:r>
              <a:rPr lang="en-US" dirty="0" err="1" smtClean="0"/>
              <a:t>develop+break</a:t>
            </a:r>
            <a:r>
              <a:rPr lang="en-US" dirty="0" smtClean="0"/>
              <a:t>? The worlds best microscope.  BSM (H, top, </a:t>
            </a:r>
            <a:r>
              <a:rPr lang="en-US" dirty="0" err="1" smtClean="0"/>
              <a:t>ν</a:t>
            </a:r>
            <a:r>
              <a:rPr lang="en-US" dirty="0" smtClean="0"/>
              <a:t>, SUSY..)</a:t>
            </a:r>
          </a:p>
          <a:p>
            <a:r>
              <a:rPr lang="en-US" dirty="0" smtClean="0"/>
              <a:t>Transformations: Searches at LHC, LHC as Higgs Precision Facility, QCD of Nuclear Dynamics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The </a:t>
            </a:r>
            <a:r>
              <a:rPr lang="en-US" dirty="0" err="1" smtClean="0">
                <a:solidFill>
                  <a:srgbClr val="000090"/>
                </a:solidFill>
              </a:rPr>
              <a:t>LHeC</a:t>
            </a:r>
            <a:r>
              <a:rPr lang="en-US" dirty="0" smtClean="0">
                <a:solidFill>
                  <a:srgbClr val="000090"/>
                </a:solidFill>
              </a:rPr>
              <a:t> has a deep, unique QCD, H and BSM precision and discovery physics </a:t>
            </a:r>
            <a:r>
              <a:rPr lang="en-US" dirty="0" err="1" smtClean="0">
                <a:solidFill>
                  <a:srgbClr val="000090"/>
                </a:solidFill>
              </a:rPr>
              <a:t>programme</a:t>
            </a:r>
            <a:r>
              <a:rPr lang="en-US" dirty="0" smtClean="0">
                <a:solidFill>
                  <a:srgbClr val="000090"/>
                </a:solidFill>
              </a:rPr>
              <a:t>.</a:t>
            </a:r>
          </a:p>
          <a:p>
            <a:endParaRPr lang="en-US" dirty="0"/>
          </a:p>
          <a:p>
            <a:r>
              <a:rPr lang="en-US" b="1" dirty="0" smtClean="0">
                <a:solidFill>
                  <a:srgbClr val="000090"/>
                </a:solidFill>
              </a:rPr>
              <a:t>Time</a:t>
            </a:r>
            <a:r>
              <a:rPr lang="en-US" dirty="0" smtClean="0"/>
              <a:t>: Determined by the Large Hadron Collider </a:t>
            </a:r>
            <a:r>
              <a:rPr lang="en-US" sz="1600" dirty="0" smtClean="0"/>
              <a:t>(HL LHC needs till ~2040 for 3 ab</a:t>
            </a:r>
            <a:r>
              <a:rPr lang="en-US" sz="1600" baseline="30000" dirty="0" smtClean="0"/>
              <a:t>-1 </a:t>
            </a:r>
            <a:r>
              <a:rPr lang="en-US" sz="1600" dirty="0" smtClean="0"/>
              <a:t>)</a:t>
            </a:r>
            <a:endParaRPr lang="en-US" sz="1600" baseline="30000" dirty="0" smtClean="0"/>
          </a:p>
          <a:p>
            <a:r>
              <a:rPr lang="en-US" dirty="0"/>
              <a:t> </a:t>
            </a:r>
            <a:r>
              <a:rPr lang="en-US" dirty="0" smtClean="0"/>
              <a:t>          </a:t>
            </a:r>
            <a:r>
              <a:rPr lang="en-US" dirty="0" err="1" smtClean="0"/>
              <a:t>LHeC</a:t>
            </a:r>
            <a:r>
              <a:rPr lang="en-US" dirty="0" smtClean="0"/>
              <a:t>: Detector Installation in 2 years, earliest in LS4 (2030/31). </a:t>
            </a:r>
          </a:p>
          <a:p>
            <a:r>
              <a:rPr lang="en-US" dirty="0"/>
              <a:t> </a:t>
            </a:r>
            <a:r>
              <a:rPr lang="en-US" dirty="0" smtClean="0"/>
              <a:t>          HE LHC: re-use ERL. In between HL-HE,  10 years time of ERL Physics (laser, </a:t>
            </a:r>
            <a:r>
              <a:rPr lang="en-US" dirty="0" err="1" smtClean="0"/>
              <a:t>γγ</a:t>
            </a:r>
            <a:r>
              <a:rPr lang="en-US" dirty="0" smtClean="0"/>
              <a:t>..)</a:t>
            </a:r>
          </a:p>
          <a:p>
            <a:r>
              <a:rPr lang="en-US" dirty="0"/>
              <a:t> </a:t>
            </a:r>
            <a:r>
              <a:rPr lang="en-US" dirty="0" smtClean="0"/>
              <a:t>          Very long term: FCC-eh </a:t>
            </a:r>
            <a:r>
              <a:rPr lang="en-US" dirty="0" smtClean="0"/>
              <a:t> </a:t>
            </a:r>
            <a:endParaRPr lang="en-US" dirty="0" smtClean="0"/>
          </a:p>
          <a:p>
            <a:endParaRPr lang="en-US" dirty="0"/>
          </a:p>
          <a:p>
            <a:r>
              <a:rPr lang="en-US" b="1" dirty="0" smtClean="0">
                <a:solidFill>
                  <a:srgbClr val="000090"/>
                </a:solidFill>
              </a:rPr>
              <a:t>Challenges</a:t>
            </a:r>
            <a:r>
              <a:rPr lang="en-US" dirty="0" smtClean="0"/>
              <a:t>: Development of ERL Technology (high electron current, multi-turn)</a:t>
            </a:r>
          </a:p>
          <a:p>
            <a:r>
              <a:rPr lang="en-US" dirty="0" smtClean="0"/>
              <a:t>Design 3-beam IR for concurrent </a:t>
            </a:r>
            <a:r>
              <a:rPr lang="en-US" dirty="0" err="1" smtClean="0"/>
              <a:t>ep+pp</a:t>
            </a:r>
            <a:r>
              <a:rPr lang="en-US" dirty="0" smtClean="0"/>
              <a:t> operation, New Detector with Taggers - in 10 years.</a:t>
            </a:r>
          </a:p>
          <a:p>
            <a:endParaRPr lang="en-US" dirty="0"/>
          </a:p>
          <a:p>
            <a:r>
              <a:rPr lang="en-US" b="1" dirty="0" smtClean="0">
                <a:solidFill>
                  <a:srgbClr val="000090"/>
                </a:solidFill>
              </a:rPr>
              <a:t>The </a:t>
            </a:r>
            <a:r>
              <a:rPr lang="en-US" b="1" dirty="0" err="1" smtClean="0">
                <a:solidFill>
                  <a:srgbClr val="000090"/>
                </a:solidFill>
              </a:rPr>
              <a:t>LHeC</a:t>
            </a:r>
            <a:r>
              <a:rPr lang="en-US" b="1" dirty="0" smtClean="0">
                <a:solidFill>
                  <a:srgbClr val="000090"/>
                </a:solidFill>
              </a:rPr>
              <a:t> is a great opportunity to sustain deep inelastic physics within future HEP.</a:t>
            </a:r>
          </a:p>
          <a:p>
            <a:r>
              <a:rPr lang="en-US" sz="1600" dirty="0" smtClean="0"/>
              <a:t>The cost of an </a:t>
            </a:r>
            <a:r>
              <a:rPr lang="en-US" sz="1600" dirty="0" err="1" smtClean="0"/>
              <a:t>ep</a:t>
            </a:r>
            <a:r>
              <a:rPr lang="en-US" sz="1600" dirty="0" smtClean="0"/>
              <a:t> Higgs event is O(1/10) of that at any of the 4 </a:t>
            </a:r>
            <a:r>
              <a:rPr lang="en-US" sz="1600" dirty="0" err="1" smtClean="0"/>
              <a:t>e</a:t>
            </a:r>
            <a:r>
              <a:rPr lang="en-US" sz="1600" baseline="30000" dirty="0" err="1" smtClean="0"/>
              <a:t>+</a:t>
            </a:r>
            <a:r>
              <a:rPr lang="en-US" sz="1600" dirty="0" err="1" smtClean="0"/>
              <a:t>e</a:t>
            </a:r>
            <a:r>
              <a:rPr lang="en-US" sz="1600" baseline="30000" dirty="0" smtClean="0"/>
              <a:t>-</a:t>
            </a:r>
            <a:r>
              <a:rPr lang="en-US" sz="1600" dirty="0" smtClean="0"/>
              <a:t> machines under consideration  </a:t>
            </a:r>
            <a:endParaRPr lang="en-US" sz="1600" b="1" dirty="0" smtClean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It can be done: the </a:t>
            </a:r>
            <a:r>
              <a:rPr lang="en-US" dirty="0" err="1" smtClean="0">
                <a:solidFill>
                  <a:srgbClr val="000090"/>
                </a:solidFill>
              </a:rPr>
              <a:t>Linac</a:t>
            </a:r>
            <a:r>
              <a:rPr lang="en-US" dirty="0" smtClean="0">
                <a:solidFill>
                  <a:srgbClr val="000090"/>
                </a:solidFill>
              </a:rPr>
              <a:t> is shorter than 2 miles and the time we have longer than HERA had.</a:t>
            </a: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b="1" dirty="0" smtClean="0">
                <a:solidFill>
                  <a:srgbClr val="000090"/>
                </a:solidFill>
              </a:rPr>
              <a:t>CERN and world HEP:</a:t>
            </a:r>
            <a:r>
              <a:rPr lang="en-US" dirty="0" smtClean="0"/>
              <a:t> </a:t>
            </a:r>
            <a:r>
              <a:rPr lang="en-US" dirty="0"/>
              <a:t>V</a:t>
            </a:r>
            <a:r>
              <a:rPr lang="en-US" dirty="0" smtClean="0"/>
              <a:t>ital to make the High Luminosity LHC </a:t>
            </a:r>
            <a:r>
              <a:rPr lang="en-US" dirty="0" err="1" smtClean="0"/>
              <a:t>programme</a:t>
            </a:r>
            <a:r>
              <a:rPr lang="en-US" dirty="0" smtClean="0"/>
              <a:t> a success.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436" y="33718"/>
            <a:ext cx="7772400" cy="567892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>
                <a:solidFill>
                  <a:srgbClr val="000090"/>
                </a:solidFill>
              </a:rPr>
              <a:t>Large Hadron Electron Collider </a:t>
            </a:r>
            <a:r>
              <a:rPr lang="en-US" sz="3200" dirty="0" smtClean="0">
                <a:solidFill>
                  <a:srgbClr val="000090"/>
                </a:solidFill>
              </a:rPr>
              <a:t>on one page</a:t>
            </a:r>
            <a:endParaRPr lang="en-US" sz="3200" dirty="0">
              <a:solidFill>
                <a:srgbClr val="00009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6668" y="1563435"/>
            <a:ext cx="963862" cy="5944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50980" y="6549001"/>
            <a:ext cx="16551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Max Klein Kobe 17.4.18 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06878" y="3003176"/>
            <a:ext cx="11724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D5C177"/>
                </a:solidFill>
              </a:rPr>
              <a:t>1802.04317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42130" y="4058413"/>
            <a:ext cx="2417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D5C177"/>
                </a:solidFill>
              </a:rPr>
              <a:t>http</a:t>
            </a:r>
            <a:r>
              <a:rPr lang="en-US" dirty="0">
                <a:solidFill>
                  <a:srgbClr val="D5C177"/>
                </a:solidFill>
              </a:rPr>
              <a:t>://</a:t>
            </a:r>
            <a:r>
              <a:rPr lang="en-US" dirty="0" err="1">
                <a:solidFill>
                  <a:srgbClr val="D5C177"/>
                </a:solidFill>
              </a:rPr>
              <a:t>lhec.web.cern.ch</a:t>
            </a:r>
            <a:endParaRPr lang="en-US" dirty="0">
              <a:solidFill>
                <a:srgbClr val="D5C1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637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436" y="284397"/>
            <a:ext cx="7772400" cy="823221"/>
          </a:xfrm>
        </p:spPr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602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6319"/>
            <a:ext cx="7772400" cy="722889"/>
          </a:xfrm>
        </p:spPr>
        <p:txBody>
          <a:bodyPr>
            <a:normAutofit/>
          </a:bodyPr>
          <a:lstStyle/>
          <a:p>
            <a:r>
              <a:rPr lang="en-GB" sz="3600" dirty="0" smtClean="0">
                <a:solidFill>
                  <a:srgbClr val="000090"/>
                </a:solidFill>
              </a:rPr>
              <a:t> 60 </a:t>
            </a:r>
            <a:r>
              <a:rPr lang="en-GB" sz="3600" dirty="0" err="1" smtClean="0">
                <a:solidFill>
                  <a:srgbClr val="000090"/>
                </a:solidFill>
              </a:rPr>
              <a:t>GeV</a:t>
            </a:r>
            <a:r>
              <a:rPr lang="en-GB" sz="3600" dirty="0" smtClean="0">
                <a:solidFill>
                  <a:srgbClr val="000090"/>
                </a:solidFill>
              </a:rPr>
              <a:t> Electron ERL added to LHC </a:t>
            </a:r>
            <a:endParaRPr lang="en-US" sz="3600" dirty="0">
              <a:solidFill>
                <a:srgbClr val="000090"/>
              </a:solidFill>
              <a:latin typeface="Apple Chancery"/>
              <a:cs typeface="Apple Chancery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006" y="1121328"/>
            <a:ext cx="8268658" cy="37963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1783" y="5127855"/>
            <a:ext cx="8327921" cy="1200329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Concurrent operation to </a:t>
            </a:r>
            <a:r>
              <a:rPr lang="en-US" b="1" dirty="0" err="1" smtClean="0">
                <a:solidFill>
                  <a:srgbClr val="000090"/>
                </a:solidFill>
              </a:rPr>
              <a:t>pp</a:t>
            </a:r>
            <a:r>
              <a:rPr lang="en-US" b="1" dirty="0" smtClean="0">
                <a:solidFill>
                  <a:srgbClr val="000090"/>
                </a:solidFill>
              </a:rPr>
              <a:t>, LHC/FCC become 3 beam facilities. Power limit: 100 MW</a:t>
            </a:r>
          </a:p>
          <a:p>
            <a:r>
              <a:rPr lang="en-US" b="1" dirty="0" smtClean="0">
                <a:solidFill>
                  <a:srgbClr val="000090"/>
                </a:solidFill>
              </a:rPr>
              <a:t>10</a:t>
            </a:r>
            <a:r>
              <a:rPr lang="en-US" b="1" baseline="30000" dirty="0" smtClean="0">
                <a:solidFill>
                  <a:srgbClr val="000090"/>
                </a:solidFill>
              </a:rPr>
              <a:t>34 </a:t>
            </a:r>
            <a:r>
              <a:rPr lang="en-US" b="1" dirty="0" smtClean="0">
                <a:solidFill>
                  <a:srgbClr val="000090"/>
                </a:solidFill>
              </a:rPr>
              <a:t>cm</a:t>
            </a:r>
            <a:r>
              <a:rPr lang="en-US" b="1" baseline="30000" dirty="0" smtClean="0">
                <a:solidFill>
                  <a:srgbClr val="000090"/>
                </a:solidFill>
              </a:rPr>
              <a:t>-2 </a:t>
            </a:r>
            <a:r>
              <a:rPr lang="en-US" b="1" dirty="0" smtClean="0">
                <a:solidFill>
                  <a:srgbClr val="000090"/>
                </a:solidFill>
              </a:rPr>
              <a:t>s</a:t>
            </a:r>
            <a:r>
              <a:rPr lang="en-US" b="1" baseline="30000" dirty="0" smtClean="0">
                <a:solidFill>
                  <a:srgbClr val="000090"/>
                </a:solidFill>
              </a:rPr>
              <a:t>-1 </a:t>
            </a:r>
            <a:r>
              <a:rPr lang="en-US" b="1" dirty="0" smtClean="0">
                <a:solidFill>
                  <a:srgbClr val="000090"/>
                </a:solidFill>
              </a:rPr>
              <a:t>luminosity and factor of 15/120 (LHC/</a:t>
            </a:r>
            <a:r>
              <a:rPr lang="en-US" b="1" dirty="0" err="1" smtClean="0">
                <a:solidFill>
                  <a:srgbClr val="000090"/>
                </a:solidFill>
              </a:rPr>
              <a:t>FCCeh</a:t>
            </a:r>
            <a:r>
              <a:rPr lang="en-US" b="1" dirty="0" smtClean="0">
                <a:solidFill>
                  <a:srgbClr val="000090"/>
                </a:solidFill>
              </a:rPr>
              <a:t>) extension of Q</a:t>
            </a:r>
            <a:r>
              <a:rPr lang="en-US" b="1" baseline="30000" dirty="0" smtClean="0">
                <a:solidFill>
                  <a:srgbClr val="000090"/>
                </a:solidFill>
              </a:rPr>
              <a:t>2</a:t>
            </a:r>
            <a:r>
              <a:rPr lang="en-US" b="1" dirty="0" smtClean="0">
                <a:solidFill>
                  <a:srgbClr val="000090"/>
                </a:solidFill>
              </a:rPr>
              <a:t>, 1/x reach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                1000 times HERA luminosity. It therefore extends up to  x</a:t>
            </a:r>
            <a:r>
              <a:rPr lang="en-US" sz="1400" dirty="0" smtClean="0">
                <a:solidFill>
                  <a:srgbClr val="000090"/>
                </a:solidFill>
              </a:rPr>
              <a:t>~</a:t>
            </a:r>
            <a:r>
              <a:rPr lang="en-US" dirty="0" smtClean="0">
                <a:solidFill>
                  <a:srgbClr val="000090"/>
                </a:solidFill>
              </a:rPr>
              <a:t>1. 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Four orders of magnitude extension in deep inelastic lepton-nucleus (ion) scattering.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58980" y="2823584"/>
            <a:ext cx="2054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U(ERL) = 1/3 U(LHC)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5325" y="6518377"/>
            <a:ext cx="16551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Max Klein Kobe 17.4.18 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902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6189"/>
            <a:ext cx="7772400" cy="58037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dis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88" y="176189"/>
            <a:ext cx="8934823" cy="6024399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964847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3869"/>
            <a:ext cx="7772400" cy="1002855"/>
          </a:xfrm>
        </p:spPr>
        <p:txBody>
          <a:bodyPr>
            <a:normAutofit/>
          </a:bodyPr>
          <a:lstStyle/>
          <a:p>
            <a:r>
              <a:rPr lang="en-GB" sz="3200" dirty="0" smtClean="0">
                <a:solidFill>
                  <a:srgbClr val="000090"/>
                </a:solidFill>
              </a:rPr>
              <a:t>Luminosity for </a:t>
            </a:r>
            <a:r>
              <a:rPr lang="en-GB" sz="3200" dirty="0" err="1" smtClean="0">
                <a:solidFill>
                  <a:srgbClr val="000090"/>
                </a:solidFill>
              </a:rPr>
              <a:t>LHeC</a:t>
            </a:r>
            <a:r>
              <a:rPr lang="en-GB" sz="3200" dirty="0" smtClean="0">
                <a:solidFill>
                  <a:srgbClr val="000090"/>
                </a:solidFill>
              </a:rPr>
              <a:t>, HE-</a:t>
            </a:r>
            <a:r>
              <a:rPr lang="en-GB" sz="3200" dirty="0" err="1" smtClean="0">
                <a:solidFill>
                  <a:srgbClr val="000090"/>
                </a:solidFill>
              </a:rPr>
              <a:t>LHeC</a:t>
            </a:r>
            <a:r>
              <a:rPr lang="en-GB" sz="3200" dirty="0" smtClean="0">
                <a:solidFill>
                  <a:srgbClr val="000090"/>
                </a:solidFill>
              </a:rPr>
              <a:t> and FCC-</a:t>
            </a:r>
            <a:r>
              <a:rPr lang="en-GB" sz="3200" dirty="0" err="1" smtClean="0">
                <a:solidFill>
                  <a:srgbClr val="000090"/>
                </a:solidFill>
              </a:rPr>
              <a:t>ep</a:t>
            </a:r>
            <a:endParaRPr lang="en-US" sz="3200" dirty="0">
              <a:solidFill>
                <a:srgbClr val="00009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408" y="1270000"/>
            <a:ext cx="9144000" cy="42994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7262" y="5153277"/>
            <a:ext cx="8798856" cy="360945"/>
          </a:xfrm>
          <a:prstGeom prst="rect">
            <a:avLst/>
          </a:prstGeom>
          <a:noFill/>
          <a:ln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65670" y="1679978"/>
            <a:ext cx="8798856" cy="565378"/>
          </a:xfrm>
          <a:prstGeom prst="rect">
            <a:avLst/>
          </a:prstGeom>
          <a:noFill/>
          <a:ln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123525" y="6021885"/>
            <a:ext cx="2695995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</a:rPr>
              <a:t>Contains  update on </a:t>
            </a:r>
            <a:r>
              <a:rPr lang="en-US" sz="2000" dirty="0" err="1" smtClean="0">
                <a:solidFill>
                  <a:srgbClr val="000090"/>
                </a:solidFill>
              </a:rPr>
              <a:t>eA</a:t>
            </a:r>
            <a:r>
              <a:rPr lang="en-US" sz="2000" dirty="0" smtClean="0">
                <a:solidFill>
                  <a:srgbClr val="000090"/>
                </a:solidFill>
              </a:rPr>
              <a:t>:</a:t>
            </a:r>
          </a:p>
          <a:p>
            <a:r>
              <a:rPr lang="en-US" sz="2000" dirty="0" smtClean="0">
                <a:solidFill>
                  <a:srgbClr val="000090"/>
                </a:solidFill>
              </a:rPr>
              <a:t>6 10</a:t>
            </a:r>
            <a:r>
              <a:rPr lang="en-US" sz="2000" baseline="30000" dirty="0" smtClean="0">
                <a:solidFill>
                  <a:srgbClr val="000090"/>
                </a:solidFill>
              </a:rPr>
              <a:t>32</a:t>
            </a:r>
            <a:r>
              <a:rPr lang="en-US" sz="2000" dirty="0" smtClean="0">
                <a:solidFill>
                  <a:srgbClr val="000090"/>
                </a:solidFill>
              </a:rPr>
              <a:t> in e-</a:t>
            </a:r>
            <a:r>
              <a:rPr lang="en-US" sz="2000" dirty="0" err="1" smtClean="0">
                <a:solidFill>
                  <a:srgbClr val="000090"/>
                </a:solidFill>
              </a:rPr>
              <a:t>Pb</a:t>
            </a:r>
            <a:r>
              <a:rPr lang="en-US" sz="2000" dirty="0" smtClean="0">
                <a:solidFill>
                  <a:srgbClr val="000090"/>
                </a:solidFill>
              </a:rPr>
              <a:t> for </a:t>
            </a:r>
            <a:r>
              <a:rPr lang="en-US" sz="2000" dirty="0" err="1" smtClean="0">
                <a:solidFill>
                  <a:srgbClr val="000090"/>
                </a:solidFill>
              </a:rPr>
              <a:t>LHeC</a:t>
            </a:r>
            <a:r>
              <a:rPr lang="en-US" sz="2000" dirty="0">
                <a:solidFill>
                  <a:srgbClr val="000090"/>
                </a:solidFill>
              </a:rPr>
              <a:t>.</a:t>
            </a:r>
            <a:endParaRPr lang="en-US" sz="2000" dirty="0" smtClean="0">
              <a:solidFill>
                <a:srgbClr val="00009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905" y="6375828"/>
            <a:ext cx="4562362" cy="4516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753220"/>
            <a:ext cx="5259644" cy="62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904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3508"/>
            <a:ext cx="8229600" cy="73090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LHC Folklore: PDFs come from </a:t>
            </a:r>
            <a:r>
              <a:rPr lang="en-US" sz="3200" dirty="0" err="1" smtClean="0"/>
              <a:t>pp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42" y="1194738"/>
            <a:ext cx="3881996" cy="36742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22702" y="1212380"/>
            <a:ext cx="4948089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LHC data constrain PDFs, BUT do not determine them:</a:t>
            </a:r>
          </a:p>
          <a:p>
            <a:endParaRPr lang="en-US" sz="1600" dirty="0"/>
          </a:p>
          <a:p>
            <a:pPr marL="285750" indent="-285750">
              <a:buFontTx/>
              <a:buChar char="-"/>
            </a:pPr>
            <a:r>
              <a:rPr lang="en-US" sz="1600" dirty="0" smtClean="0"/>
              <a:t>Needs complete </a:t>
            </a:r>
            <a:r>
              <a:rPr lang="en-US" sz="1600" dirty="0" err="1" smtClean="0"/>
              <a:t>q</a:t>
            </a:r>
            <a:r>
              <a:rPr lang="en-US" sz="1600" baseline="-25000" dirty="0" err="1" smtClean="0"/>
              <a:t>i</a:t>
            </a:r>
            <a:r>
              <a:rPr lang="en-US" sz="1600" dirty="0" err="1" smtClean="0"/>
              <a:t>,g</a:t>
            </a:r>
            <a:r>
              <a:rPr lang="en-US" sz="1600" dirty="0" smtClean="0"/>
              <a:t> unfolding (miss variety)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at all x, as there are sum-rules</a:t>
            </a:r>
          </a:p>
          <a:p>
            <a:r>
              <a:rPr lang="en-US" sz="1600" dirty="0" smtClean="0"/>
              <a:t>-     Needs strong coupling to per mille precision, not in </a:t>
            </a:r>
            <a:r>
              <a:rPr lang="en-US" sz="1600" dirty="0" err="1" smtClean="0"/>
              <a:t>pp</a:t>
            </a:r>
            <a:endParaRPr lang="en-US" sz="1600" dirty="0" smtClean="0"/>
          </a:p>
          <a:p>
            <a:pPr marL="285750" indent="-285750">
              <a:buFontTx/>
              <a:buChar char="-"/>
            </a:pPr>
            <a:r>
              <a:rPr lang="en-US" sz="1600" dirty="0" smtClean="0"/>
              <a:t>Needs stronger effects  (miss Q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 variation)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cannot come from W,Z at Q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=10</a:t>
            </a:r>
            <a:r>
              <a:rPr lang="en-US" sz="1600" baseline="30000" dirty="0" smtClean="0"/>
              <a:t>4</a:t>
            </a:r>
            <a:r>
              <a:rPr lang="en-US" sz="1600" dirty="0" smtClean="0"/>
              <a:t> GeV</a:t>
            </a:r>
            <a:r>
              <a:rPr lang="en-US" sz="1600" baseline="30000" dirty="0" smtClean="0"/>
              <a:t>2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Needs clear theory (</a:t>
            </a:r>
            <a:r>
              <a:rPr lang="en-US" sz="1600" dirty="0" err="1" smtClean="0"/>
              <a:t>hadronisation</a:t>
            </a:r>
            <a:r>
              <a:rPr lang="en-US" sz="1600" dirty="0" smtClean="0"/>
              <a:t>, one scale)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Needs heavy </a:t>
            </a:r>
            <a:r>
              <a:rPr lang="en-US" sz="1600" dirty="0" err="1" smtClean="0"/>
              <a:t>flavour</a:t>
            </a:r>
            <a:r>
              <a:rPr lang="en-US" sz="1600" dirty="0" smtClean="0"/>
              <a:t> </a:t>
            </a:r>
            <a:r>
              <a:rPr lang="en-US" sz="1600" dirty="0" err="1" smtClean="0"/>
              <a:t>s,c,b,t</a:t>
            </a:r>
            <a:r>
              <a:rPr lang="en-US" sz="1600" dirty="0" smtClean="0"/>
              <a:t> measured and VFNS fixed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Needs verification of BFKL at low x (only F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-F</a:t>
            </a:r>
            <a:r>
              <a:rPr lang="en-US" sz="1600" baseline="-25000" dirty="0" smtClean="0"/>
              <a:t>L</a:t>
            </a:r>
            <a:r>
              <a:rPr lang="en-US" sz="1600" dirty="0" smtClean="0"/>
              <a:t>)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Needs N</a:t>
            </a:r>
            <a:r>
              <a:rPr lang="en-US" sz="1600" baseline="30000" dirty="0" smtClean="0"/>
              <a:t>3</a:t>
            </a:r>
            <a:r>
              <a:rPr lang="en-US" sz="1600" dirty="0" smtClean="0"/>
              <a:t>LO (as for Higgs)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Needs external input to find QCD subtleties</a:t>
            </a:r>
          </a:p>
          <a:p>
            <a:r>
              <a:rPr lang="en-US" sz="1600" dirty="0" smtClean="0"/>
              <a:t>      such as </a:t>
            </a:r>
            <a:r>
              <a:rPr lang="en-US" sz="1600" dirty="0" err="1" smtClean="0"/>
              <a:t>factorisation</a:t>
            </a:r>
            <a:r>
              <a:rPr lang="en-US" sz="1600" dirty="0" smtClean="0"/>
              <a:t>, </a:t>
            </a:r>
            <a:r>
              <a:rPr lang="en-US" sz="1600" dirty="0" err="1" smtClean="0"/>
              <a:t>resummation</a:t>
            </a:r>
            <a:r>
              <a:rPr lang="mr-IN" sz="1600" dirty="0" smtClean="0"/>
              <a:t>…</a:t>
            </a:r>
            <a:r>
              <a:rPr lang="en-US" sz="1600" dirty="0" smtClean="0"/>
              <a:t>to not go wrong</a:t>
            </a:r>
            <a:endParaRPr lang="en-US" sz="1600" dirty="0"/>
          </a:p>
          <a:p>
            <a:r>
              <a:rPr lang="en-US" sz="1600" dirty="0" smtClean="0"/>
              <a:t>-     Needs external precise input for subtle discoveries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Needs data which yet (W,Z) will hardly be better 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Needs agreement between the </a:t>
            </a:r>
            <a:r>
              <a:rPr lang="en-US" sz="1600" dirty="0" err="1" smtClean="0"/>
              <a:t>PDfs</a:t>
            </a:r>
            <a:r>
              <a:rPr lang="en-US" sz="1600" dirty="0" smtClean="0"/>
              <a:t> and χ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+1 ..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158760" y="5288423"/>
            <a:ext cx="889058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PDFs are not derived from </a:t>
            </a:r>
            <a:r>
              <a:rPr lang="en-US" dirty="0" err="1" smtClean="0"/>
              <a:t>pp</a:t>
            </a:r>
            <a:r>
              <a:rPr lang="en-US" dirty="0" smtClean="0"/>
              <a:t> scattering. And yet we try, as there is nothing else.., sometimes</a:t>
            </a:r>
          </a:p>
          <a:p>
            <a:r>
              <a:rPr lang="en-US" dirty="0"/>
              <a:t>w</a:t>
            </a:r>
            <a:r>
              <a:rPr lang="en-US" dirty="0" smtClean="0"/>
              <a:t>ith interesting results as on the light </a:t>
            </a:r>
            <a:r>
              <a:rPr lang="en-US" dirty="0" err="1" smtClean="0"/>
              <a:t>flavour</a:t>
            </a:r>
            <a:r>
              <a:rPr lang="en-US" dirty="0" smtClean="0"/>
              <a:t> democracy at x ~ 0.01 (</a:t>
            </a:r>
            <a:r>
              <a:rPr lang="en-US" dirty="0" err="1" smtClean="0"/>
              <a:t>nonsuppressed</a:t>
            </a:r>
            <a:r>
              <a:rPr lang="en-US" dirty="0" smtClean="0"/>
              <a:t> s/</a:t>
            </a:r>
            <a:r>
              <a:rPr lang="en-US" dirty="0" err="1" smtClean="0"/>
              <a:t>dbar</a:t>
            </a:r>
            <a:r>
              <a:rPr lang="en-US" dirty="0" smtClean="0"/>
              <a:t>).</a:t>
            </a:r>
          </a:p>
          <a:p>
            <a:r>
              <a:rPr lang="en-US" dirty="0" smtClean="0"/>
              <a:t>Can take low pileup runs, mitigate PDF influence</a:t>
            </a:r>
            <a:r>
              <a:rPr lang="en-US" dirty="0"/>
              <a:t> </a:t>
            </a:r>
            <a:r>
              <a:rPr lang="en-US" dirty="0" smtClean="0"/>
              <a:t>.. </a:t>
            </a:r>
            <a:r>
              <a:rPr lang="mr-IN" dirty="0" smtClean="0"/>
              <a:t>–</a:t>
            </a:r>
            <a:r>
              <a:rPr lang="en-US" dirty="0" smtClean="0"/>
              <a:t> but can’t do what is sometimes stated.</a:t>
            </a:r>
          </a:p>
          <a:p>
            <a:endParaRPr lang="en-US" dirty="0"/>
          </a:p>
          <a:p>
            <a:r>
              <a:rPr lang="en-US" b="1" dirty="0" err="1" smtClean="0">
                <a:solidFill>
                  <a:srgbClr val="000090"/>
                </a:solidFill>
              </a:rPr>
              <a:t>LHeC</a:t>
            </a:r>
            <a:r>
              <a:rPr lang="en-US" b="1" dirty="0" smtClean="0">
                <a:solidFill>
                  <a:srgbClr val="000090"/>
                </a:solidFill>
              </a:rPr>
              <a:t> </a:t>
            </a:r>
            <a:r>
              <a:rPr lang="en-US" b="1" dirty="0" err="1" smtClean="0">
                <a:solidFill>
                  <a:srgbClr val="000090"/>
                </a:solidFill>
              </a:rPr>
              <a:t>vs</a:t>
            </a:r>
            <a:r>
              <a:rPr lang="en-US" b="1" dirty="0" smtClean="0">
                <a:solidFill>
                  <a:srgbClr val="000090"/>
                </a:solidFill>
              </a:rPr>
              <a:t> HERA: Higher Q</a:t>
            </a:r>
            <a:r>
              <a:rPr lang="en-US" b="1" baseline="30000" dirty="0" smtClean="0">
                <a:solidFill>
                  <a:srgbClr val="000090"/>
                </a:solidFill>
              </a:rPr>
              <a:t>2</a:t>
            </a:r>
            <a:r>
              <a:rPr lang="en-US" b="1" dirty="0" smtClean="0">
                <a:solidFill>
                  <a:srgbClr val="000090"/>
                </a:solidFill>
              </a:rPr>
              <a:t>: CC; higher s: small x/g saturation?; high </a:t>
            </a:r>
            <a:r>
              <a:rPr lang="en-US" b="1" dirty="0" err="1" smtClean="0">
                <a:solidFill>
                  <a:srgbClr val="000090"/>
                </a:solidFill>
              </a:rPr>
              <a:t>lumi</a:t>
            </a:r>
            <a:r>
              <a:rPr lang="en-US" b="1" dirty="0" smtClean="0">
                <a:solidFill>
                  <a:srgbClr val="000090"/>
                </a:solidFill>
              </a:rPr>
              <a:t>:  x</a:t>
            </a:r>
            <a:r>
              <a:rPr lang="en-US" sz="1400" b="1" dirty="0" smtClean="0">
                <a:solidFill>
                  <a:srgbClr val="000090"/>
                </a:solidFill>
                <a:sym typeface="Wingdings"/>
              </a:rPr>
              <a:t></a:t>
            </a:r>
            <a:r>
              <a:rPr lang="en-US" b="1" dirty="0" smtClean="0">
                <a:solidFill>
                  <a:srgbClr val="000090"/>
                </a:solidFill>
                <a:sym typeface="Wingdings"/>
              </a:rPr>
              <a:t> 1</a:t>
            </a:r>
            <a:r>
              <a:rPr lang="en-US" b="1" dirty="0" smtClean="0">
                <a:solidFill>
                  <a:srgbClr val="000090"/>
                </a:solidFill>
              </a:rPr>
              <a:t>; s, </a:t>
            </a:r>
            <a:r>
              <a:rPr lang="en-US" b="1" dirty="0" err="1" smtClean="0">
                <a:solidFill>
                  <a:srgbClr val="000090"/>
                </a:solidFill>
              </a:rPr>
              <a:t>c,b,t</a:t>
            </a:r>
            <a:r>
              <a:rPr lang="en-US" b="1" dirty="0" smtClean="0">
                <a:solidFill>
                  <a:srgbClr val="000090"/>
                </a:solidFill>
              </a:rPr>
              <a:t>. </a:t>
            </a:r>
            <a:r>
              <a:rPr lang="mr-IN" b="1" dirty="0" smtClean="0">
                <a:solidFill>
                  <a:srgbClr val="000090"/>
                </a:solidFill>
              </a:rPr>
              <a:t>…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58385" y="4868960"/>
            <a:ext cx="26340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NNPDF3.1   arXiv:1706.00428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98482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4897"/>
            <a:ext cx="8229600" cy="659642"/>
          </a:xfrm>
          <a:solidFill>
            <a:schemeClr val="tx1">
              <a:lumMod val="65000"/>
              <a:lumOff val="35000"/>
            </a:schemeClr>
          </a:solidFill>
        </p:spPr>
        <p:txBody>
          <a:bodyPr>
            <a:normAutofit/>
          </a:bodyPr>
          <a:lstStyle/>
          <a:p>
            <a:pPr algn="just"/>
            <a:r>
              <a:rPr lang="en-US" sz="3600" b="1" dirty="0" smtClean="0"/>
              <a:t>            </a:t>
            </a: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Apple Chancery"/>
                <a:cs typeface="Apple Chancery"/>
              </a:rPr>
              <a:t>That’s it??   That may not be it..</a:t>
            </a:r>
            <a:endParaRPr lang="en-US" sz="2800" dirty="0">
              <a:solidFill>
                <a:schemeClr val="bg1">
                  <a:lumMod val="95000"/>
                </a:schemeClr>
              </a:solidFill>
              <a:latin typeface="Apple Chancery"/>
              <a:cs typeface="Apple Chancery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43099" y="1301232"/>
            <a:ext cx="2739602" cy="5355313"/>
          </a:xfrm>
          <a:prstGeom prst="rect">
            <a:avLst/>
          </a:prstGeom>
          <a:solidFill>
            <a:schemeClr val="tx1">
              <a:lumMod val="65000"/>
              <a:alpha val="14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AdS</a:t>
            </a:r>
            <a:r>
              <a:rPr lang="en-US" dirty="0" smtClean="0"/>
              <a:t>/CFT</a:t>
            </a:r>
          </a:p>
          <a:p>
            <a:r>
              <a:rPr lang="en-US" dirty="0" err="1" smtClean="0"/>
              <a:t>Instantons</a:t>
            </a:r>
            <a:endParaRPr lang="en-US" dirty="0" smtClean="0"/>
          </a:p>
          <a:p>
            <a:r>
              <a:rPr lang="en-US" dirty="0" err="1" smtClean="0"/>
              <a:t>Odderons</a:t>
            </a:r>
            <a:endParaRPr lang="en-US" dirty="0" smtClean="0"/>
          </a:p>
          <a:p>
            <a:r>
              <a:rPr lang="en-US" dirty="0" smtClean="0"/>
              <a:t>TOTEM ? </a:t>
            </a:r>
            <a:r>
              <a:rPr lang="en-US" sz="1400" dirty="0" smtClean="0"/>
              <a:t>CERN EP 2017-335</a:t>
            </a:r>
          </a:p>
          <a:p>
            <a:endParaRPr lang="en-US" dirty="0"/>
          </a:p>
          <a:p>
            <a:r>
              <a:rPr lang="en-US" dirty="0" smtClean="0"/>
              <a:t>Non </a:t>
            </a:r>
            <a:r>
              <a:rPr lang="en-US" dirty="0" err="1" smtClean="0"/>
              <a:t>pQCD</a:t>
            </a:r>
            <a:r>
              <a:rPr lang="en-US" dirty="0" smtClean="0"/>
              <a:t>, Spin</a:t>
            </a:r>
          </a:p>
          <a:p>
            <a:r>
              <a:rPr lang="en-US" dirty="0" smtClean="0"/>
              <a:t>Quark Gluon Plasma</a:t>
            </a:r>
          </a:p>
          <a:p>
            <a:endParaRPr lang="en-US" dirty="0" smtClean="0"/>
          </a:p>
          <a:p>
            <a:r>
              <a:rPr lang="en-US" dirty="0" smtClean="0"/>
              <a:t>QCD of Higgs boson</a:t>
            </a:r>
          </a:p>
          <a:p>
            <a:endParaRPr lang="en-US" dirty="0"/>
          </a:p>
          <a:p>
            <a:r>
              <a:rPr lang="en-US" dirty="0" err="1" smtClean="0"/>
              <a:t>N</a:t>
            </a:r>
            <a:r>
              <a:rPr lang="en-US" baseline="30000" dirty="0" err="1" smtClean="0"/>
              <a:t>k</a:t>
            </a:r>
            <a:r>
              <a:rPr lang="en-US" dirty="0" err="1" smtClean="0"/>
              <a:t>LO</a:t>
            </a:r>
            <a:r>
              <a:rPr lang="en-US" dirty="0" smtClean="0"/>
              <a:t>, Monte Carlos..</a:t>
            </a:r>
          </a:p>
          <a:p>
            <a:r>
              <a:rPr lang="en-US" dirty="0" err="1" smtClean="0"/>
              <a:t>Resummation</a:t>
            </a:r>
            <a:endParaRPr lang="en-US" dirty="0" smtClean="0"/>
          </a:p>
          <a:p>
            <a:r>
              <a:rPr lang="en-US" dirty="0" smtClean="0"/>
              <a:t>Saturation and BFKL</a:t>
            </a:r>
          </a:p>
          <a:p>
            <a:endParaRPr lang="en-US" dirty="0"/>
          </a:p>
          <a:p>
            <a:r>
              <a:rPr lang="en-US" dirty="0" smtClean="0"/>
              <a:t>Photon, </a:t>
            </a:r>
            <a:r>
              <a:rPr lang="en-US" dirty="0" err="1" smtClean="0"/>
              <a:t>Pomeron</a:t>
            </a:r>
            <a:r>
              <a:rPr lang="en-US" dirty="0" smtClean="0"/>
              <a:t>, n PDFs</a:t>
            </a:r>
          </a:p>
          <a:p>
            <a:r>
              <a:rPr lang="en-US" dirty="0" smtClean="0"/>
              <a:t>Non-conventional </a:t>
            </a:r>
            <a:r>
              <a:rPr lang="en-US" dirty="0" err="1" smtClean="0"/>
              <a:t>partons</a:t>
            </a:r>
            <a:endParaRPr lang="en-US" dirty="0" smtClean="0"/>
          </a:p>
          <a:p>
            <a:r>
              <a:rPr lang="en-US" dirty="0" smtClean="0"/>
              <a:t>(</a:t>
            </a:r>
            <a:r>
              <a:rPr lang="en-US" dirty="0" err="1" smtClean="0"/>
              <a:t>unintegrated</a:t>
            </a:r>
            <a:r>
              <a:rPr lang="en-US" dirty="0" smtClean="0"/>
              <a:t>, </a:t>
            </a:r>
            <a:r>
              <a:rPr lang="en-US" dirty="0" err="1" smtClean="0"/>
              <a:t>generalised</a:t>
            </a:r>
            <a:r>
              <a:rPr lang="en-US" dirty="0" smtClean="0"/>
              <a:t>)</a:t>
            </a:r>
          </a:p>
          <a:p>
            <a:r>
              <a:rPr lang="en-US" dirty="0" smtClean="0"/>
              <a:t>Vector Mesons</a:t>
            </a:r>
            <a:endParaRPr lang="en-US" dirty="0"/>
          </a:p>
          <a:p>
            <a:r>
              <a:rPr lang="en-US" dirty="0" smtClean="0"/>
              <a:t>The 3 D view on hadrons..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58404" y="2847174"/>
            <a:ext cx="3264498" cy="3139321"/>
          </a:xfrm>
          <a:prstGeom prst="rect">
            <a:avLst/>
          </a:prstGeom>
          <a:solidFill>
            <a:srgbClr val="DDC98E">
              <a:alpha val="3400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Breaking of </a:t>
            </a:r>
            <a:r>
              <a:rPr lang="en-US" dirty="0" err="1" smtClean="0"/>
              <a:t>Factorisation</a:t>
            </a:r>
            <a:r>
              <a:rPr lang="en-US" dirty="0" smtClean="0"/>
              <a:t> [</a:t>
            </a:r>
            <a:r>
              <a:rPr lang="en-US" dirty="0" err="1" smtClean="0"/>
              <a:t>ep-pp</a:t>
            </a:r>
            <a:r>
              <a:rPr lang="en-US" dirty="0" smtClean="0"/>
              <a:t>]</a:t>
            </a:r>
          </a:p>
          <a:p>
            <a:endParaRPr lang="en-US" dirty="0"/>
          </a:p>
          <a:p>
            <a:r>
              <a:rPr lang="en-US" dirty="0" smtClean="0"/>
              <a:t>Free Quarks</a:t>
            </a:r>
          </a:p>
          <a:p>
            <a:endParaRPr lang="en-US" dirty="0"/>
          </a:p>
          <a:p>
            <a:r>
              <a:rPr lang="en-US" dirty="0" smtClean="0"/>
              <a:t>Unconfined Color</a:t>
            </a:r>
          </a:p>
          <a:p>
            <a:endParaRPr lang="en-US" dirty="0"/>
          </a:p>
          <a:p>
            <a:r>
              <a:rPr lang="en-US" dirty="0" smtClean="0"/>
              <a:t>New kind of </a:t>
            </a:r>
            <a:r>
              <a:rPr lang="en-US" dirty="0" err="1" smtClean="0"/>
              <a:t>coloured</a:t>
            </a:r>
            <a:r>
              <a:rPr lang="en-US" dirty="0" smtClean="0"/>
              <a:t> matter</a:t>
            </a:r>
          </a:p>
          <a:p>
            <a:endParaRPr lang="en-US" dirty="0"/>
          </a:p>
          <a:p>
            <a:r>
              <a:rPr lang="en-US" dirty="0" smtClean="0"/>
              <a:t>Quark substructure</a:t>
            </a:r>
          </a:p>
          <a:p>
            <a:endParaRPr lang="en-US" dirty="0"/>
          </a:p>
          <a:p>
            <a:r>
              <a:rPr lang="en-US" dirty="0" smtClean="0"/>
              <a:t>New symmetry embedding QCD</a:t>
            </a:r>
          </a:p>
        </p:txBody>
      </p:sp>
      <p:sp>
        <p:nvSpPr>
          <p:cNvPr id="6" name="TextBox 5"/>
          <p:cNvSpPr txBox="1"/>
          <p:nvPr/>
        </p:nvSpPr>
        <p:spPr>
          <a:xfrm rot="16200000">
            <a:off x="6864727" y="4624103"/>
            <a:ext cx="22757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C. </a:t>
            </a:r>
            <a:r>
              <a:rPr lang="en-US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Quigg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arXiv1308.6637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75574" y="1448671"/>
            <a:ext cx="3891961" cy="1200329"/>
          </a:xfrm>
          <a:prstGeom prst="rect">
            <a:avLst/>
          </a:prstGeom>
          <a:solidFill>
            <a:schemeClr val="bg2">
              <a:lumMod val="90000"/>
              <a:alpha val="78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CP violation in QCD?</a:t>
            </a:r>
          </a:p>
          <a:p>
            <a:r>
              <a:rPr lang="en-US" dirty="0" smtClean="0"/>
              <a:t>Massless quarks?? Would solve it.. </a:t>
            </a:r>
          </a:p>
          <a:p>
            <a:r>
              <a:rPr lang="en-US" dirty="0" smtClean="0"/>
              <a:t>Electric dipole moment of the neutron? </a:t>
            </a:r>
          </a:p>
          <a:p>
            <a:r>
              <a:rPr lang="en-US" dirty="0" err="1" smtClean="0"/>
              <a:t>Axions</a:t>
            </a:r>
            <a:r>
              <a:rPr lang="en-US" dirty="0" smtClean="0"/>
              <a:t>, candidates for Dark Matter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399093" y="904288"/>
            <a:ext cx="53369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Apple Chancery"/>
                <a:cs typeface="Apple Chancery"/>
              </a:rPr>
              <a:t>Developments                                  Discoveries </a:t>
            </a:r>
            <a:endParaRPr lang="en-US" sz="2000" b="1" dirty="0">
              <a:latin typeface="Apple Chancery"/>
              <a:cs typeface="Apple Chancery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93313" y="6240194"/>
            <a:ext cx="4202070" cy="369332"/>
          </a:xfrm>
          <a:prstGeom prst="rect">
            <a:avLst/>
          </a:prstGeom>
          <a:solidFill>
            <a:schemeClr val="bg2">
              <a:lumMod val="10000"/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pple Chancery"/>
                <a:cs typeface="Apple Chancery"/>
              </a:rPr>
              <a:t>QCD has an exciting future with the FCC </a:t>
            </a:r>
            <a:endParaRPr lang="en-US" dirty="0">
              <a:solidFill>
                <a:schemeClr val="bg1"/>
              </a:solidFill>
              <a:latin typeface="Apple Chancery"/>
              <a:cs typeface="Apple Chancery"/>
            </a:endParaRPr>
          </a:p>
        </p:txBody>
      </p:sp>
    </p:spTree>
    <p:extLst>
      <p:ext uri="{BB962C8B-B14F-4D97-AF65-F5344CB8AC3E}">
        <p14:creationId xmlns:p14="http://schemas.microsoft.com/office/powerpoint/2010/main" val="3815832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837848942"/>
              </p:ext>
            </p:extLst>
          </p:nvPr>
        </p:nvGraphicFramePr>
        <p:xfrm>
          <a:off x="1621693" y="2540000"/>
          <a:ext cx="6662615" cy="292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160654" y="1508090"/>
            <a:ext cx="44933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SM Higgs Couplings from the </a:t>
            </a:r>
            <a:r>
              <a:rPr lang="en-US" sz="2400" dirty="0" err="1" smtClean="0"/>
              <a:t>LHeC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937843" y="2165135"/>
            <a:ext cx="122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δκ</a:t>
            </a:r>
            <a:r>
              <a:rPr lang="en-US" sz="2400" dirty="0" smtClean="0"/>
              <a:t>/</a:t>
            </a:r>
            <a:r>
              <a:rPr lang="en-US" sz="2400" dirty="0" err="1" smtClean="0"/>
              <a:t>κ</a:t>
            </a:r>
            <a:r>
              <a:rPr lang="en-US" sz="2400" dirty="0"/>
              <a:t> </a:t>
            </a:r>
            <a:r>
              <a:rPr lang="en-US" sz="2400" dirty="0" smtClean="0"/>
              <a:t>[%]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774728" y="5386214"/>
            <a:ext cx="12588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M+U Klein 3.4.18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8116" y="5780256"/>
            <a:ext cx="83681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0090"/>
                </a:solidFill>
              </a:rPr>
              <a:t>LHeC</a:t>
            </a:r>
            <a:r>
              <a:rPr lang="en-US" b="1" dirty="0" smtClean="0">
                <a:solidFill>
                  <a:srgbClr val="000090"/>
                </a:solidFill>
              </a:rPr>
              <a:t>: 60 </a:t>
            </a:r>
            <a:r>
              <a:rPr lang="en-US" b="1" dirty="0" err="1" smtClean="0">
                <a:solidFill>
                  <a:srgbClr val="000090"/>
                </a:solidFill>
              </a:rPr>
              <a:t>GeV</a:t>
            </a:r>
            <a:r>
              <a:rPr lang="en-US" b="1" dirty="0" smtClean="0">
                <a:solidFill>
                  <a:srgbClr val="000090"/>
                </a:solidFill>
              </a:rPr>
              <a:t> x 7 </a:t>
            </a:r>
            <a:r>
              <a:rPr lang="en-US" b="1" dirty="0" err="1" smtClean="0">
                <a:solidFill>
                  <a:srgbClr val="000090"/>
                </a:solidFill>
              </a:rPr>
              <a:t>TeV</a:t>
            </a:r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.   CLIC: 350 </a:t>
            </a:r>
            <a:r>
              <a:rPr lang="en-US" b="1" dirty="0" err="1" smtClean="0">
                <a:solidFill>
                  <a:schemeClr val="bg2">
                    <a:lumMod val="50000"/>
                  </a:schemeClr>
                </a:solidFill>
              </a:rPr>
              <a:t>GeV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dirty="0" smtClean="0"/>
              <a:t>[arXiv:1608.07538, “model dependent fit”]</a:t>
            </a:r>
          </a:p>
          <a:p>
            <a:r>
              <a:rPr lang="en-US" sz="1600" dirty="0" smtClean="0"/>
              <a:t>The principal advantage of </a:t>
            </a:r>
            <a:r>
              <a:rPr lang="en-US" sz="1600" dirty="0" err="1" smtClean="0"/>
              <a:t>e</a:t>
            </a:r>
            <a:r>
              <a:rPr lang="en-US" sz="1600" baseline="30000" dirty="0" err="1" smtClean="0"/>
              <a:t>+</a:t>
            </a:r>
            <a:r>
              <a:rPr lang="en-US" sz="1600" dirty="0" err="1" smtClean="0"/>
              <a:t>e</a:t>
            </a:r>
            <a:r>
              <a:rPr lang="en-US" sz="1600" baseline="30000" dirty="0" smtClean="0"/>
              <a:t>-</a:t>
            </a:r>
            <a:r>
              <a:rPr lang="en-US" sz="1600" dirty="0" smtClean="0"/>
              <a:t> is the measurement of the inclusive ZH product</a:t>
            </a:r>
            <a:r>
              <a:rPr lang="en-US" dirty="0" smtClean="0"/>
              <a:t>ion cross section.</a:t>
            </a:r>
          </a:p>
          <a:p>
            <a:r>
              <a:rPr lang="en-US" sz="1600" dirty="0" smtClean="0"/>
              <a:t>For a joint </a:t>
            </a:r>
            <a:r>
              <a:rPr lang="en-US" sz="1600" dirty="0" err="1" smtClean="0"/>
              <a:t>ee</a:t>
            </a:r>
            <a:r>
              <a:rPr lang="en-US" sz="1600" dirty="0" smtClean="0"/>
              <a:t>/</a:t>
            </a:r>
            <a:r>
              <a:rPr lang="en-US" sz="1600" dirty="0" err="1" smtClean="0"/>
              <a:t>ep</a:t>
            </a:r>
            <a:r>
              <a:rPr lang="en-US" sz="1600" dirty="0" smtClean="0"/>
              <a:t>/</a:t>
            </a:r>
            <a:r>
              <a:rPr lang="en-US" sz="1600" dirty="0" err="1" smtClean="0"/>
              <a:t>pp</a:t>
            </a:r>
            <a:r>
              <a:rPr lang="en-US" sz="1600" dirty="0" smtClean="0"/>
              <a:t> FCC Higgs analysis see Jorge De Blas Amsterdam FCC week. 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3216148" y="2868170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preliminary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987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919" y="188881"/>
            <a:ext cx="7125888" cy="79899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QCD of the Higgs Boson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723" y="1088661"/>
            <a:ext cx="6365055" cy="44894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515" y="5695300"/>
            <a:ext cx="5962355" cy="64935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flipV="1">
            <a:off x="2493663" y="1796782"/>
            <a:ext cx="3035737" cy="720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612870" y="1610914"/>
            <a:ext cx="95795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sym typeface="Wingdings"/>
              </a:rPr>
              <a:t> </a:t>
            </a:r>
            <a:r>
              <a:rPr lang="en-US" dirty="0" err="1" smtClean="0">
                <a:solidFill>
                  <a:srgbClr val="FF0000"/>
                </a:solidFill>
              </a:rPr>
              <a:t>LHeC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US" sz="1400" dirty="0" smtClean="0"/>
              <a:t>1305.2090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1362984" y="6344657"/>
            <a:ext cx="3600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 </a:t>
            </a:r>
            <a:r>
              <a:rPr lang="en-US" dirty="0" err="1" smtClean="0"/>
              <a:t>Anastasiou</a:t>
            </a:r>
            <a:r>
              <a:rPr lang="en-US" dirty="0" smtClean="0"/>
              <a:t> et al, arXiv:1602.00695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889329" y="2298964"/>
            <a:ext cx="2249334" cy="4431983"/>
          </a:xfrm>
          <a:prstGeom prst="rect">
            <a:avLst/>
          </a:prstGeom>
          <a:solidFill>
            <a:schemeClr val="bg1">
              <a:lumMod val="75000"/>
              <a:alpha val="47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True PDF errors?</a:t>
            </a:r>
          </a:p>
          <a:p>
            <a:endParaRPr lang="en-US" dirty="0" smtClean="0"/>
          </a:p>
          <a:p>
            <a:r>
              <a:rPr lang="en-US" dirty="0" smtClean="0"/>
              <a:t>[</a:t>
            </a:r>
            <a:r>
              <a:rPr lang="en-US" dirty="0" err="1" smtClean="0"/>
              <a:t>LHeC</a:t>
            </a:r>
            <a:r>
              <a:rPr lang="en-US" dirty="0" smtClean="0"/>
              <a:t>/</a:t>
            </a:r>
            <a:r>
              <a:rPr lang="en-US" dirty="0" err="1" smtClean="0"/>
              <a:t>FCCeh</a:t>
            </a:r>
            <a:r>
              <a:rPr lang="en-US" dirty="0" smtClean="0"/>
              <a:t> at </a:t>
            </a:r>
          </a:p>
          <a:p>
            <a:r>
              <a:rPr lang="en-US" dirty="0"/>
              <a:t>p</a:t>
            </a:r>
            <a:r>
              <a:rPr lang="en-US" dirty="0" smtClean="0"/>
              <a:t>er-mille level,</a:t>
            </a:r>
          </a:p>
          <a:p>
            <a:r>
              <a:rPr lang="en-US" dirty="0"/>
              <a:t>m</a:t>
            </a:r>
            <a:r>
              <a:rPr lang="en-US" dirty="0" smtClean="0"/>
              <a:t>ass and </a:t>
            </a:r>
            <a:r>
              <a:rPr lang="en-US" dirty="0" err="1" smtClean="0"/>
              <a:t>xsection</a:t>
            </a:r>
            <a:r>
              <a:rPr lang="en-US" dirty="0" smtClean="0"/>
              <a:t>]</a:t>
            </a:r>
          </a:p>
          <a:p>
            <a:endParaRPr lang="en-US" dirty="0"/>
          </a:p>
          <a:p>
            <a:r>
              <a:rPr lang="en-US" dirty="0" smtClean="0"/>
              <a:t>PDFs to N</a:t>
            </a:r>
            <a:r>
              <a:rPr lang="en-US" baseline="30000" dirty="0" smtClean="0"/>
              <a:t>3</a:t>
            </a:r>
            <a:r>
              <a:rPr lang="en-US" dirty="0" smtClean="0"/>
              <a:t>LO </a:t>
            </a:r>
            <a:r>
              <a:rPr lang="en-US" dirty="0" smtClean="0">
                <a:sym typeface="Wingdings"/>
              </a:rPr>
              <a:t></a:t>
            </a:r>
          </a:p>
          <a:p>
            <a:r>
              <a:rPr lang="en-US" dirty="0" smtClean="0">
                <a:sym typeface="Wingdings"/>
              </a:rPr>
              <a:t>DIS to N</a:t>
            </a:r>
            <a:r>
              <a:rPr lang="en-US" baseline="30000" dirty="0" smtClean="0">
                <a:sym typeface="Wingdings"/>
              </a:rPr>
              <a:t>3</a:t>
            </a:r>
            <a:r>
              <a:rPr lang="en-US" dirty="0" smtClean="0">
                <a:sym typeface="Wingdings"/>
              </a:rPr>
              <a:t>LO</a:t>
            </a:r>
          </a:p>
          <a:p>
            <a:r>
              <a:rPr lang="en-US" dirty="0" smtClean="0">
                <a:sym typeface="Wingdings"/>
              </a:rPr>
              <a:t>[10 years program]</a:t>
            </a:r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σ</a:t>
            </a:r>
            <a:r>
              <a:rPr lang="en-US" dirty="0" smtClean="0"/>
              <a:t> </a:t>
            </a:r>
            <a:r>
              <a:rPr lang="en-US" sz="1400" dirty="0" smtClean="0"/>
              <a:t>~</a:t>
            </a:r>
            <a:r>
              <a:rPr lang="en-US" dirty="0" smtClean="0"/>
              <a:t> (α</a:t>
            </a:r>
            <a:r>
              <a:rPr lang="en-US" baseline="-25000" dirty="0" smtClean="0"/>
              <a:t>s</a:t>
            </a:r>
            <a:r>
              <a:rPr lang="en-US" dirty="0" smtClean="0"/>
              <a:t> </a:t>
            </a:r>
            <a:r>
              <a:rPr lang="en-US" dirty="0" err="1" smtClean="0"/>
              <a:t>xg</a:t>
            </a:r>
            <a:r>
              <a:rPr lang="en-US" dirty="0" smtClean="0"/>
              <a:t>)</a:t>
            </a:r>
            <a:r>
              <a:rPr lang="en-US" baseline="30000" dirty="0" smtClean="0"/>
              <a:t>2</a:t>
            </a:r>
          </a:p>
          <a:p>
            <a:endParaRPr lang="en-US" baseline="30000" dirty="0"/>
          </a:p>
          <a:p>
            <a:r>
              <a:rPr lang="en-US" dirty="0" smtClean="0"/>
              <a:t>High precision </a:t>
            </a:r>
            <a:r>
              <a:rPr lang="en-US" dirty="0" err="1" smtClean="0"/>
              <a:t>pp</a:t>
            </a:r>
            <a:endParaRPr lang="en-US" dirty="0" smtClean="0"/>
          </a:p>
          <a:p>
            <a:r>
              <a:rPr lang="en-US" dirty="0" smtClean="0"/>
              <a:t>Higgs physics requires</a:t>
            </a:r>
          </a:p>
          <a:p>
            <a:r>
              <a:rPr lang="en-US" dirty="0"/>
              <a:t>h</a:t>
            </a:r>
            <a:r>
              <a:rPr lang="en-US" dirty="0" smtClean="0"/>
              <a:t>igh precision </a:t>
            </a:r>
          </a:p>
          <a:p>
            <a:r>
              <a:rPr lang="en-US" dirty="0"/>
              <a:t>f</a:t>
            </a:r>
            <a:r>
              <a:rPr lang="en-US" dirty="0" smtClean="0"/>
              <a:t>or PDFs and </a:t>
            </a:r>
            <a:r>
              <a:rPr lang="en-US" dirty="0"/>
              <a:t>α</a:t>
            </a:r>
            <a:r>
              <a:rPr lang="en-US" baseline="-25000" dirty="0"/>
              <a:t>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976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716292"/>
          </a:xfrm>
        </p:spPr>
        <p:txBody>
          <a:bodyPr>
            <a:normAutofit fontScale="90000"/>
          </a:bodyPr>
          <a:lstStyle/>
          <a:p>
            <a:r>
              <a:rPr lang="en-US" sz="2800" dirty="0" smtClean="0">
                <a:solidFill>
                  <a:srgbClr val="000090"/>
                </a:solidFill>
              </a:rPr>
              <a:t>Observations post CDR/EUSPP -  2012+ affecting </a:t>
            </a:r>
            <a:r>
              <a:rPr lang="en-US" sz="2800" dirty="0" err="1" smtClean="0">
                <a:solidFill>
                  <a:srgbClr val="000090"/>
                </a:solidFill>
              </a:rPr>
              <a:t>ep</a:t>
            </a:r>
            <a:r>
              <a:rPr lang="en-US" sz="2800" dirty="0" smtClean="0">
                <a:solidFill>
                  <a:srgbClr val="000090"/>
                </a:solidFill>
              </a:rPr>
              <a:t> at CERN:</a:t>
            </a:r>
            <a:endParaRPr lang="en-US" sz="2800" dirty="0">
              <a:solidFill>
                <a:srgbClr val="00009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88951" y="738069"/>
            <a:ext cx="7193233" cy="5447646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LHC lifetime </a:t>
            </a:r>
            <a:r>
              <a:rPr lang="en-US" dirty="0" smtClean="0"/>
              <a:t>now extended to ~2040 to collect 3 [4] ab</a:t>
            </a:r>
            <a:r>
              <a:rPr lang="en-US" baseline="30000" dirty="0" smtClean="0"/>
              <a:t>-1 </a:t>
            </a:r>
            <a:r>
              <a:rPr lang="en-US" dirty="0" smtClean="0"/>
              <a:t>. LS3 2024-2026+..</a:t>
            </a:r>
          </a:p>
          <a:p>
            <a:endParaRPr lang="en-US" dirty="0" smtClean="0"/>
          </a:p>
          <a:p>
            <a:r>
              <a:rPr lang="en-US" sz="2400" b="1" dirty="0" smtClean="0"/>
              <a:t>Discovery of the Higgs</a:t>
            </a:r>
            <a:r>
              <a:rPr lang="en-US" dirty="0" smtClean="0"/>
              <a:t>: </a:t>
            </a:r>
            <a:r>
              <a:rPr lang="en-US" dirty="0" smtClean="0">
                <a:sym typeface="Wingdings"/>
              </a:rPr>
              <a:t> L(</a:t>
            </a:r>
            <a:r>
              <a:rPr lang="en-US" dirty="0" err="1" smtClean="0">
                <a:sym typeface="Wingdings"/>
              </a:rPr>
              <a:t>ep</a:t>
            </a:r>
            <a:r>
              <a:rPr lang="en-US" dirty="0" smtClean="0">
                <a:sym typeface="Wingdings"/>
              </a:rPr>
              <a:t>): 10</a:t>
            </a:r>
            <a:r>
              <a:rPr lang="en-US" baseline="30000" dirty="0" smtClean="0">
                <a:sym typeface="Wingdings"/>
              </a:rPr>
              <a:t>33</a:t>
            </a:r>
            <a:r>
              <a:rPr lang="en-US" dirty="0" smtClean="0">
                <a:sym typeface="Wingdings"/>
              </a:rPr>
              <a:t> </a:t>
            </a:r>
            <a:r>
              <a:rPr lang="en-US" sz="1400" dirty="0" smtClean="0">
                <a:sym typeface="Wingdings"/>
              </a:rPr>
              <a:t> </a:t>
            </a:r>
            <a:r>
              <a:rPr lang="en-US" dirty="0" smtClean="0">
                <a:sym typeface="Wingdings"/>
              </a:rPr>
              <a:t>10</a:t>
            </a:r>
            <a:r>
              <a:rPr lang="en-US" baseline="30000" dirty="0" smtClean="0">
                <a:sym typeface="Wingdings"/>
              </a:rPr>
              <a:t>34</a:t>
            </a:r>
            <a:r>
              <a:rPr lang="en-US" dirty="0" smtClean="0">
                <a:sym typeface="Wingdings"/>
              </a:rPr>
              <a:t> cm</a:t>
            </a:r>
            <a:r>
              <a:rPr lang="en-US" baseline="30000" dirty="0" smtClean="0">
                <a:sym typeface="Wingdings"/>
              </a:rPr>
              <a:t>-2 </a:t>
            </a:r>
            <a:r>
              <a:rPr lang="en-US" dirty="0" smtClean="0">
                <a:sym typeface="Wingdings"/>
              </a:rPr>
              <a:t>s</a:t>
            </a:r>
            <a:r>
              <a:rPr lang="en-US" baseline="30000" dirty="0" smtClean="0">
                <a:sym typeface="Wingdings"/>
              </a:rPr>
              <a:t>-1 </a:t>
            </a:r>
            <a:r>
              <a:rPr lang="en-US" dirty="0" smtClean="0">
                <a:sym typeface="Wingdings"/>
              </a:rPr>
              <a:t>[HERA in days]</a:t>
            </a:r>
            <a:endParaRPr lang="en-US" baseline="30000" dirty="0" smtClean="0"/>
          </a:p>
          <a:p>
            <a:r>
              <a:rPr lang="en-US" b="1" dirty="0" smtClean="0"/>
              <a:t>LHC</a:t>
            </a:r>
            <a:r>
              <a:rPr lang="en-US" dirty="0" smtClean="0"/>
              <a:t> brightness </a:t>
            </a:r>
            <a:r>
              <a:rPr lang="en-US" dirty="0" err="1" smtClean="0"/>
              <a:t>N</a:t>
            </a:r>
            <a:r>
              <a:rPr lang="en-US" baseline="-25000" dirty="0" err="1" smtClean="0"/>
              <a:t>p</a:t>
            </a:r>
            <a:r>
              <a:rPr lang="en-US" dirty="0" smtClean="0"/>
              <a:t>/</a:t>
            </a:r>
            <a:r>
              <a:rPr lang="en-US" dirty="0" err="1" smtClean="0"/>
              <a:t>ε</a:t>
            </a:r>
            <a:r>
              <a:rPr lang="en-US" dirty="0" smtClean="0"/>
              <a:t>  about 3 times higher than “ultimately” expected</a:t>
            </a:r>
          </a:p>
          <a:p>
            <a:endParaRPr lang="en-US" dirty="0"/>
          </a:p>
          <a:p>
            <a:r>
              <a:rPr lang="en-US" b="1" dirty="0" smtClean="0"/>
              <a:t>No further discovery at the LHC</a:t>
            </a:r>
            <a:r>
              <a:rPr lang="en-US" dirty="0" smtClean="0"/>
              <a:t>, so far</a:t>
            </a:r>
          </a:p>
          <a:p>
            <a:endParaRPr lang="en-US" dirty="0"/>
          </a:p>
          <a:p>
            <a:r>
              <a:rPr lang="en-US" b="1" dirty="0" smtClean="0"/>
              <a:t>Detector technology </a:t>
            </a:r>
            <a:r>
              <a:rPr lang="en-US" dirty="0" smtClean="0"/>
              <a:t>developments (LHC Det. Upgrades)</a:t>
            </a:r>
          </a:p>
          <a:p>
            <a:endParaRPr lang="en-US" dirty="0" smtClean="0"/>
          </a:p>
          <a:p>
            <a:r>
              <a:rPr lang="en-US" dirty="0" smtClean="0"/>
              <a:t>Strong </a:t>
            </a:r>
            <a:r>
              <a:rPr lang="en-US" b="1" dirty="0" smtClean="0"/>
              <a:t>accelerator technology </a:t>
            </a:r>
            <a:r>
              <a:rPr lang="en-US" dirty="0" smtClean="0"/>
              <a:t>developments, notably SCRF </a:t>
            </a:r>
          </a:p>
          <a:p>
            <a:r>
              <a:rPr lang="en-US" dirty="0" smtClean="0"/>
              <a:t>ERL. </a:t>
            </a:r>
            <a:r>
              <a:rPr lang="en-US" dirty="0" err="1" smtClean="0"/>
              <a:t>LHeC</a:t>
            </a:r>
            <a:r>
              <a:rPr lang="en-US" dirty="0" smtClean="0"/>
              <a:t>: 720 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 802 </a:t>
            </a:r>
            <a:r>
              <a:rPr lang="en-US" dirty="0" err="1" smtClean="0"/>
              <a:t>MHz.</a:t>
            </a:r>
            <a:r>
              <a:rPr lang="en-US" dirty="0" smtClean="0"/>
              <a:t>  enhanced Q</a:t>
            </a:r>
            <a:r>
              <a:rPr lang="en-US" baseline="-25000" dirty="0" smtClean="0"/>
              <a:t>0</a:t>
            </a:r>
            <a:r>
              <a:rPr lang="en-US" dirty="0" smtClean="0"/>
              <a:t> &gt; 10</a:t>
            </a:r>
            <a:r>
              <a:rPr lang="en-US" baseline="30000" dirty="0" smtClean="0"/>
              <a:t>10</a:t>
            </a:r>
            <a:r>
              <a:rPr lang="en-US" dirty="0" smtClean="0"/>
              <a:t> </a:t>
            </a:r>
          </a:p>
          <a:p>
            <a:endParaRPr lang="en-US" dirty="0"/>
          </a:p>
          <a:p>
            <a:r>
              <a:rPr lang="en-US" b="1" dirty="0" smtClean="0"/>
              <a:t>EU </a:t>
            </a:r>
            <a:r>
              <a:rPr lang="en-US" b="1" dirty="0"/>
              <a:t>s</a:t>
            </a:r>
            <a:r>
              <a:rPr lang="en-US" b="1" dirty="0" smtClean="0"/>
              <a:t>trategy 13</a:t>
            </a:r>
            <a:r>
              <a:rPr lang="en-US" dirty="0" smtClean="0"/>
              <a:t>: exploit LHC, study Higgs, develop SCRF+, </a:t>
            </a:r>
          </a:p>
          <a:p>
            <a:r>
              <a:rPr lang="en-US" dirty="0" smtClean="0"/>
              <a:t>  CERN: new accelerators “with emphasis on </a:t>
            </a:r>
            <a:r>
              <a:rPr lang="en-US" dirty="0" err="1" smtClean="0"/>
              <a:t>pp</a:t>
            </a:r>
            <a:r>
              <a:rPr lang="en-US" dirty="0" smtClean="0"/>
              <a:t> and </a:t>
            </a:r>
            <a:r>
              <a:rPr lang="en-US" dirty="0" err="1" smtClean="0"/>
              <a:t>ee</a:t>
            </a:r>
            <a:r>
              <a:rPr lang="en-US" dirty="0" smtClean="0"/>
              <a:t>”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</a:t>
            </a:r>
            <a:r>
              <a:rPr lang="en-US" dirty="0" smtClean="0"/>
              <a:t>Fine with the </a:t>
            </a:r>
            <a:r>
              <a:rPr lang="en-US" dirty="0" err="1" smtClean="0"/>
              <a:t>LHeC</a:t>
            </a:r>
            <a:r>
              <a:rPr lang="en-US" dirty="0" smtClean="0"/>
              <a:t> cost being a small fraction of ILC,CLIC,FCC</a:t>
            </a:r>
            <a:endParaRPr lang="en-US" dirty="0"/>
          </a:p>
          <a:p>
            <a:r>
              <a:rPr lang="en-US" dirty="0" smtClean="0"/>
              <a:t>  </a:t>
            </a:r>
            <a:endParaRPr lang="en-US" dirty="0"/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olidFill>
                  <a:srgbClr val="000090"/>
                </a:solidFill>
                <a:sym typeface="Wingdings"/>
              </a:rPr>
              <a:t>CERN in 14 set up a new </a:t>
            </a:r>
            <a:r>
              <a:rPr lang="en-US" dirty="0" err="1" smtClean="0">
                <a:solidFill>
                  <a:srgbClr val="000090"/>
                </a:solidFill>
                <a:sym typeface="Wingdings"/>
              </a:rPr>
              <a:t>LHeC</a:t>
            </a:r>
            <a:r>
              <a:rPr lang="en-US" dirty="0" smtClean="0">
                <a:solidFill>
                  <a:srgbClr val="000090"/>
                </a:solidFill>
                <a:sym typeface="Wingdings"/>
              </a:rPr>
              <a:t> </a:t>
            </a:r>
            <a:r>
              <a:rPr lang="en-US" dirty="0" err="1" smtClean="0">
                <a:solidFill>
                  <a:srgbClr val="000090"/>
                </a:solidFill>
                <a:sym typeface="Wingdings"/>
              </a:rPr>
              <a:t>organisation</a:t>
            </a:r>
            <a:r>
              <a:rPr lang="en-US" dirty="0" smtClean="0">
                <a:solidFill>
                  <a:srgbClr val="000090"/>
                </a:solidFill>
                <a:sym typeface="Wingdings"/>
              </a:rPr>
              <a:t> with a new mandate </a:t>
            </a:r>
          </a:p>
          <a:p>
            <a:r>
              <a:rPr lang="en-US" dirty="0">
                <a:solidFill>
                  <a:srgbClr val="000090"/>
                </a:solidFill>
                <a:sym typeface="Wingdings"/>
              </a:rPr>
              <a:t>a</a:t>
            </a:r>
            <a:r>
              <a:rPr lang="en-US" dirty="0" smtClean="0">
                <a:solidFill>
                  <a:srgbClr val="000090"/>
                </a:solidFill>
                <a:sym typeface="Wingdings"/>
              </a:rPr>
              <a:t>nd IAC (</a:t>
            </a:r>
            <a:r>
              <a:rPr lang="en-US" dirty="0" err="1" smtClean="0">
                <a:solidFill>
                  <a:srgbClr val="000090"/>
                </a:solidFill>
                <a:sym typeface="Wingdings"/>
              </a:rPr>
              <a:t>H.Schopper</a:t>
            </a:r>
            <a:r>
              <a:rPr lang="en-US" dirty="0" smtClean="0">
                <a:solidFill>
                  <a:srgbClr val="000090"/>
                </a:solidFill>
                <a:sym typeface="Wingdings"/>
              </a:rPr>
              <a:t> et al) to prepare for the next EU strategy 2019+</a:t>
            </a:r>
          </a:p>
          <a:p>
            <a:r>
              <a:rPr lang="en-US" b="1" dirty="0" smtClean="0">
                <a:solidFill>
                  <a:srgbClr val="000090"/>
                </a:solidFill>
                <a:sym typeface="Wingdings"/>
              </a:rPr>
              <a:t> Two main tasks (IAC): Update of CDR for HL-</a:t>
            </a:r>
            <a:r>
              <a:rPr lang="en-US" b="1" dirty="0" err="1" smtClean="0">
                <a:solidFill>
                  <a:srgbClr val="000090"/>
                </a:solidFill>
                <a:sym typeface="Wingdings"/>
              </a:rPr>
              <a:t>LHeC</a:t>
            </a:r>
            <a:r>
              <a:rPr lang="en-US" b="1" dirty="0" smtClean="0">
                <a:solidFill>
                  <a:srgbClr val="000090"/>
                </a:solidFill>
                <a:sym typeface="Wingdings"/>
              </a:rPr>
              <a:t>/</a:t>
            </a:r>
            <a:r>
              <a:rPr lang="en-US" b="1" dirty="0" err="1" smtClean="0">
                <a:solidFill>
                  <a:srgbClr val="000090"/>
                </a:solidFill>
                <a:sym typeface="Wingdings"/>
              </a:rPr>
              <a:t>FCCeh</a:t>
            </a:r>
            <a:r>
              <a:rPr lang="en-US" b="1" dirty="0" smtClean="0">
                <a:solidFill>
                  <a:srgbClr val="000090"/>
                </a:solidFill>
                <a:sym typeface="Wingdings"/>
              </a:rPr>
              <a:t> + </a:t>
            </a:r>
            <a:r>
              <a:rPr lang="en-US" b="1" dirty="0" err="1" smtClean="0">
                <a:solidFill>
                  <a:srgbClr val="000090"/>
                </a:solidFill>
                <a:sym typeface="Wingdings"/>
              </a:rPr>
              <a:t>Testfacility</a:t>
            </a:r>
            <a:endParaRPr lang="en-US" b="1" dirty="0" smtClean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53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3958"/>
            <a:ext cx="7772400" cy="80577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title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428" y="177800"/>
            <a:ext cx="8665667" cy="614011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346379" y="6317911"/>
            <a:ext cx="8382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CDR+: Default configuration, 60 </a:t>
            </a:r>
            <a:r>
              <a:rPr lang="en-US" b="1" dirty="0" err="1" smtClean="0">
                <a:solidFill>
                  <a:srgbClr val="FF0000"/>
                </a:solidFill>
              </a:rPr>
              <a:t>GeV</a:t>
            </a:r>
            <a:r>
              <a:rPr lang="en-US" b="1" dirty="0" smtClean="0">
                <a:solidFill>
                  <a:srgbClr val="FF0000"/>
                </a:solidFill>
              </a:rPr>
              <a:t>, 3 passes, 802 MHz, synchronous </a:t>
            </a:r>
            <a:r>
              <a:rPr lang="en-US" b="1" dirty="0" err="1" smtClean="0">
                <a:solidFill>
                  <a:srgbClr val="FF0000"/>
                </a:solidFill>
              </a:rPr>
              <a:t>ep+pp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</a:rPr>
              <a:t>L</a:t>
            </a:r>
            <a:r>
              <a:rPr lang="en-US" b="1" baseline="-25000" dirty="0" err="1" smtClean="0">
                <a:solidFill>
                  <a:srgbClr val="FF0000"/>
                </a:solidFill>
              </a:rPr>
              <a:t>ep</a:t>
            </a:r>
            <a:r>
              <a:rPr lang="en-US" b="1" dirty="0" smtClean="0">
                <a:solidFill>
                  <a:srgbClr val="FF0000"/>
                </a:solidFill>
              </a:rPr>
              <a:t>=10</a:t>
            </a:r>
            <a:r>
              <a:rPr lang="en-US" b="1" baseline="30000" dirty="0" smtClean="0">
                <a:solidFill>
                  <a:srgbClr val="FF0000"/>
                </a:solidFill>
              </a:rPr>
              <a:t>34</a:t>
            </a:r>
            <a:endParaRPr lang="en-US" b="1" baseline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357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461" y="110449"/>
            <a:ext cx="8840293" cy="6625826"/>
          </a:xfrm>
          <a:prstGeom prst="rect">
            <a:avLst/>
          </a:prstGeom>
          <a:ln>
            <a:solidFill>
              <a:srgbClr val="008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6694475" y="6464362"/>
            <a:ext cx="21353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 </a:t>
            </a:r>
            <a:r>
              <a:rPr lang="en-US" sz="1400" dirty="0" err="1" smtClean="0"/>
              <a:t>Gwenlan</a:t>
            </a:r>
            <a:r>
              <a:rPr lang="en-US" sz="1400" dirty="0" smtClean="0"/>
              <a:t>, V </a:t>
            </a:r>
            <a:r>
              <a:rPr lang="en-US" sz="1400" dirty="0" err="1" smtClean="0"/>
              <a:t>Radescu</a:t>
            </a:r>
            <a:r>
              <a:rPr lang="en-US" sz="1400" dirty="0" smtClean="0"/>
              <a:t>, MK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223759" y="5508551"/>
            <a:ext cx="5228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0090"/>
                </a:solidFill>
              </a:rPr>
              <a:t>LHeC</a:t>
            </a:r>
            <a:r>
              <a:rPr lang="en-US" b="1" dirty="0" smtClean="0">
                <a:solidFill>
                  <a:srgbClr val="000090"/>
                </a:solidFill>
              </a:rPr>
              <a:t>: High Precision F</a:t>
            </a:r>
            <a:r>
              <a:rPr lang="en-US" b="1" baseline="-25000" dirty="0" smtClean="0">
                <a:solidFill>
                  <a:srgbClr val="000090"/>
                </a:solidFill>
              </a:rPr>
              <a:t>2</a:t>
            </a:r>
            <a:r>
              <a:rPr lang="en-US" b="1" dirty="0" smtClean="0">
                <a:solidFill>
                  <a:srgbClr val="000090"/>
                </a:solidFill>
              </a:rPr>
              <a:t> and F</a:t>
            </a:r>
            <a:r>
              <a:rPr lang="en-US" b="1" baseline="-25000" dirty="0" smtClean="0">
                <a:solidFill>
                  <a:srgbClr val="000090"/>
                </a:solidFill>
              </a:rPr>
              <a:t>L</a:t>
            </a:r>
            <a:r>
              <a:rPr lang="en-US" b="1" dirty="0" smtClean="0">
                <a:solidFill>
                  <a:srgbClr val="000090"/>
                </a:solidFill>
              </a:rPr>
              <a:t> to discover BFKL (CDR)</a:t>
            </a:r>
            <a:endParaRPr lang="en-US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974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5530"/>
            <a:ext cx="7772400" cy="666445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90"/>
                </a:solidFill>
              </a:rPr>
              <a:t>Nuclear QCD through </a:t>
            </a:r>
            <a:r>
              <a:rPr lang="en-US" sz="3200" dirty="0" err="1" smtClean="0">
                <a:solidFill>
                  <a:srgbClr val="000090"/>
                </a:solidFill>
              </a:rPr>
              <a:t>eA</a:t>
            </a:r>
            <a:r>
              <a:rPr lang="en-US" sz="3200" dirty="0" smtClean="0">
                <a:solidFill>
                  <a:srgbClr val="000090"/>
                </a:solidFill>
              </a:rPr>
              <a:t> at </a:t>
            </a:r>
            <a:r>
              <a:rPr lang="en-US" sz="3200" dirty="0" err="1" smtClean="0">
                <a:solidFill>
                  <a:srgbClr val="000090"/>
                </a:solidFill>
              </a:rPr>
              <a:t>FCCeh</a:t>
            </a:r>
            <a:r>
              <a:rPr lang="en-US" sz="3200" dirty="0" smtClean="0">
                <a:solidFill>
                  <a:srgbClr val="000090"/>
                </a:solidFill>
              </a:rPr>
              <a:t>/</a:t>
            </a:r>
            <a:r>
              <a:rPr lang="en-US" sz="3200" dirty="0" err="1" smtClean="0">
                <a:solidFill>
                  <a:srgbClr val="000090"/>
                </a:solidFill>
              </a:rPr>
              <a:t>LHeC</a:t>
            </a:r>
            <a:endParaRPr lang="en-US" sz="3200" dirty="0">
              <a:solidFill>
                <a:srgbClr val="000090"/>
              </a:solidFill>
            </a:endParaRPr>
          </a:p>
        </p:txBody>
      </p:sp>
      <p:pic>
        <p:nvPicPr>
          <p:cNvPr id="3" name="Picture 2" descr="f2b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58588" y="777710"/>
            <a:ext cx="3652024" cy="49496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748" y="5088124"/>
            <a:ext cx="9098540" cy="1200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eA</a:t>
            </a:r>
            <a:r>
              <a:rPr lang="en-US" dirty="0" smtClean="0"/>
              <a:t>: extends kinematic range in Q</a:t>
            </a:r>
            <a:r>
              <a:rPr lang="en-US" baseline="30000" dirty="0" smtClean="0"/>
              <a:t>2</a:t>
            </a:r>
            <a:r>
              <a:rPr lang="en-US" dirty="0" smtClean="0"/>
              <a:t>, 1/x by 3-4 orders of magnitude. </a:t>
            </a:r>
            <a:r>
              <a:rPr lang="en-US" dirty="0" err="1" smtClean="0"/>
              <a:t>Lumi</a:t>
            </a:r>
            <a:r>
              <a:rPr lang="en-US" dirty="0" smtClean="0"/>
              <a:t> 6 10</a:t>
            </a:r>
            <a:r>
              <a:rPr lang="en-US" baseline="30000" dirty="0" smtClean="0"/>
              <a:t>32</a:t>
            </a:r>
            <a:r>
              <a:rPr lang="en-US" dirty="0" smtClean="0"/>
              <a:t> </a:t>
            </a:r>
            <a:r>
              <a:rPr lang="en-US" sz="1400" dirty="0" smtClean="0"/>
              <a:t>(</a:t>
            </a:r>
            <a:r>
              <a:rPr lang="en-US" sz="1400" dirty="0" err="1" smtClean="0"/>
              <a:t>J.Jowett</a:t>
            </a:r>
            <a:r>
              <a:rPr lang="en-US" sz="1400" dirty="0" smtClean="0"/>
              <a:t>)</a:t>
            </a:r>
          </a:p>
          <a:p>
            <a:r>
              <a:rPr lang="en-US" dirty="0" smtClean="0"/>
              <a:t>Measure </a:t>
            </a:r>
            <a:r>
              <a:rPr lang="en-US" dirty="0" err="1" smtClean="0"/>
              <a:t>nPDFs</a:t>
            </a:r>
            <a:r>
              <a:rPr lang="en-US" dirty="0" smtClean="0"/>
              <a:t> as in </a:t>
            </a:r>
            <a:r>
              <a:rPr lang="en-US" dirty="0" err="1" smtClean="0"/>
              <a:t>ep</a:t>
            </a:r>
            <a:r>
              <a:rPr lang="en-US" dirty="0" smtClean="0"/>
              <a:t> scattering and determine then the ratio R(x,Q</a:t>
            </a:r>
            <a:r>
              <a:rPr lang="en-US" baseline="30000" dirty="0" smtClean="0"/>
              <a:t>2</a:t>
            </a:r>
            <a:r>
              <a:rPr lang="en-US" dirty="0" smtClean="0"/>
              <a:t>)=</a:t>
            </a:r>
            <a:r>
              <a:rPr lang="en-US" dirty="0" err="1" smtClean="0"/>
              <a:t>nPDF</a:t>
            </a:r>
            <a:r>
              <a:rPr lang="en-US" dirty="0" smtClean="0"/>
              <a:t>/PDF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Shadowing? A1/3 amplification? Saturation? </a:t>
            </a:r>
            <a:r>
              <a:rPr lang="en-US" b="1" dirty="0" err="1" smtClean="0">
                <a:solidFill>
                  <a:srgbClr val="FF0000"/>
                </a:solidFill>
              </a:rPr>
              <a:t>Colour</a:t>
            </a:r>
            <a:r>
              <a:rPr lang="en-US" b="1" dirty="0" smtClean="0">
                <a:solidFill>
                  <a:srgbClr val="FF0000"/>
                </a:solidFill>
              </a:rPr>
              <a:t> Flow? QGP initial state, collective effects</a:t>
            </a:r>
          </a:p>
          <a:p>
            <a:r>
              <a:rPr lang="en-US" dirty="0" err="1" smtClean="0">
                <a:solidFill>
                  <a:srgbClr val="000090"/>
                </a:solidFill>
              </a:rPr>
              <a:t>LHeC</a:t>
            </a:r>
            <a:r>
              <a:rPr lang="en-US" dirty="0" smtClean="0">
                <a:solidFill>
                  <a:srgbClr val="000090"/>
                </a:solidFill>
              </a:rPr>
              <a:t> has been co-initiated and supported by </a:t>
            </a:r>
            <a:r>
              <a:rPr lang="en-US" dirty="0" err="1" smtClean="0">
                <a:solidFill>
                  <a:srgbClr val="000090"/>
                </a:solidFill>
              </a:rPr>
              <a:t>NuPECC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  <a:endParaRPr lang="en-US" dirty="0">
              <a:solidFill>
                <a:srgbClr val="00009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5331" y="1595420"/>
            <a:ext cx="3501899" cy="309549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44796" y="6428167"/>
            <a:ext cx="7584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see: Nestor </a:t>
            </a:r>
            <a:r>
              <a:rPr lang="en-US" dirty="0" err="1" smtClean="0"/>
              <a:t>Armesto</a:t>
            </a:r>
            <a:r>
              <a:rPr lang="en-US" dirty="0" smtClean="0"/>
              <a:t> </a:t>
            </a:r>
            <a:r>
              <a:rPr lang="en-US" sz="1400" dirty="0" smtClean="0"/>
              <a:t>FCC week 1/2018, CDR (</a:t>
            </a:r>
            <a:r>
              <a:rPr lang="en-US" sz="1400" dirty="0" err="1" smtClean="0"/>
              <a:t>LHeC</a:t>
            </a:r>
            <a:r>
              <a:rPr lang="en-US" sz="1400" dirty="0" smtClean="0"/>
              <a:t>)  M.K. </a:t>
            </a:r>
            <a:r>
              <a:rPr lang="hr-HR" sz="1400" dirty="0"/>
              <a:t>DOI: 10.1051/epjconf/</a:t>
            </a:r>
            <a:r>
              <a:rPr lang="hr-HR" sz="1400" dirty="0" smtClean="0"/>
              <a:t>201611203002</a:t>
            </a:r>
            <a:endParaRPr lang="hr-HR" dirty="0"/>
          </a:p>
        </p:txBody>
      </p:sp>
      <p:sp>
        <p:nvSpPr>
          <p:cNvPr id="9" name="TextBox 8"/>
          <p:cNvSpPr txBox="1"/>
          <p:nvPr/>
        </p:nvSpPr>
        <p:spPr>
          <a:xfrm>
            <a:off x="2276381" y="1084269"/>
            <a:ext cx="1561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Beauty in Lead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932080" y="1084269"/>
            <a:ext cx="1590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δ</a:t>
            </a:r>
            <a:r>
              <a:rPr lang="en-US" dirty="0" err="1" smtClean="0"/>
              <a:t>Gluon</a:t>
            </a:r>
            <a:r>
              <a:rPr lang="en-US" dirty="0" smtClean="0"/>
              <a:t> in Lead 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7522817" y="2215006"/>
            <a:ext cx="0" cy="247591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288322" y="2245983"/>
            <a:ext cx="1339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u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nknown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sym typeface="Wingdings"/>
              </a:rPr>
              <a:t>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66600" y="2092902"/>
            <a:ext cx="8188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76092"/>
                </a:solidFill>
              </a:rPr>
              <a:t>b</a:t>
            </a:r>
            <a:r>
              <a:rPr lang="en-US" dirty="0" smtClean="0">
                <a:solidFill>
                  <a:srgbClr val="376092"/>
                </a:solidFill>
              </a:rPr>
              <a:t>adly</a:t>
            </a:r>
          </a:p>
          <a:p>
            <a:r>
              <a:rPr lang="en-US" dirty="0" smtClean="0">
                <a:solidFill>
                  <a:srgbClr val="376092"/>
                </a:solidFill>
              </a:rPr>
              <a:t>known</a:t>
            </a:r>
            <a:endParaRPr lang="en-US" dirty="0">
              <a:solidFill>
                <a:srgbClr val="37609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35954" y="1908236"/>
            <a:ext cx="1061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unknown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32080" y="3841409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preliminary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029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436" y="283710"/>
            <a:ext cx="7772400" cy="962917"/>
          </a:xfrm>
        </p:spPr>
        <p:txBody>
          <a:bodyPr>
            <a:normAutofit fontScale="90000"/>
          </a:bodyPr>
          <a:lstStyle/>
          <a:p>
            <a:r>
              <a:rPr lang="en-US" sz="3100" dirty="0" smtClean="0">
                <a:solidFill>
                  <a:srgbClr val="FF0000"/>
                </a:solidFill>
              </a:rPr>
              <a:t>   Towards a strategy for European Particle Physics</a:t>
            </a:r>
            <a:r>
              <a:rPr lang="en-US" sz="2700" dirty="0" smtClean="0">
                <a:solidFill>
                  <a:srgbClr val="FF0000"/>
                </a:solidFill>
              </a:rPr>
              <a:t/>
            </a:r>
            <a:br>
              <a:rPr lang="en-US" sz="2700" dirty="0" smtClean="0">
                <a:solidFill>
                  <a:srgbClr val="FF0000"/>
                </a:solidFill>
              </a:rPr>
            </a:br>
            <a:r>
              <a:rPr lang="en-US" sz="2700" dirty="0" smtClean="0">
                <a:solidFill>
                  <a:srgbClr val="FF0000"/>
                </a:solidFill>
              </a:rPr>
              <a:t/>
            </a:r>
            <a:br>
              <a:rPr lang="en-US" sz="2700" dirty="0" smtClean="0">
                <a:solidFill>
                  <a:srgbClr val="FF0000"/>
                </a:solidFill>
              </a:rPr>
            </a:br>
            <a:r>
              <a:rPr lang="en-US" sz="2800" dirty="0" smtClean="0"/>
              <a:t>“Two Problems” of HEP</a:t>
            </a:r>
            <a:r>
              <a:rPr lang="en-US" sz="2800" b="1" dirty="0" smtClean="0">
                <a:solidFill>
                  <a:srgbClr val="000090"/>
                </a:solidFill>
              </a:rPr>
              <a:t/>
            </a:r>
            <a:br>
              <a:rPr lang="en-US" sz="2800" b="1" dirty="0" smtClean="0">
                <a:solidFill>
                  <a:srgbClr val="000090"/>
                </a:solidFill>
              </a:rPr>
            </a:br>
            <a:endParaRPr lang="en-US" sz="27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3804" y="1403771"/>
            <a:ext cx="8554207" cy="1692771"/>
          </a:xfrm>
          <a:prstGeom prst="rect">
            <a:avLst/>
          </a:prstGeom>
          <a:solidFill>
            <a:schemeClr val="bg1">
              <a:lumMod val="50000"/>
              <a:alpha val="17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1980: Leon Lederman at ICHEP in Madison: </a:t>
            </a:r>
          </a:p>
          <a:p>
            <a:r>
              <a:rPr lang="en-US" sz="2000" b="1" dirty="0" smtClean="0"/>
              <a:t>“Shortage of Money and Overconfidence of Theorists” </a:t>
            </a:r>
            <a:r>
              <a:rPr lang="en-US" dirty="0" smtClean="0"/>
              <a:t>[SU(5)/SUSY ahead times..]</a:t>
            </a:r>
          </a:p>
          <a:p>
            <a:endParaRPr lang="en-US" sz="2400" dirty="0" smtClean="0"/>
          </a:p>
          <a:p>
            <a:r>
              <a:rPr lang="en-US" sz="2000" dirty="0" smtClean="0"/>
              <a:t>Today: </a:t>
            </a:r>
          </a:p>
          <a:p>
            <a:r>
              <a:rPr lang="en-US" sz="2000" b="1" dirty="0" smtClean="0"/>
              <a:t>Shortage of Money and Missing  Confidence of Theory </a:t>
            </a:r>
            <a:r>
              <a:rPr lang="en-US" dirty="0" smtClean="0"/>
              <a:t>[EFT/</a:t>
            </a:r>
            <a:r>
              <a:rPr lang="en-US" dirty="0"/>
              <a:t> </a:t>
            </a:r>
            <a:r>
              <a:rPr lang="en-US" dirty="0" smtClean="0"/>
              <a:t>SUSY passed times?] 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10091" y="4327349"/>
            <a:ext cx="2393804" cy="1477328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Time for high precision,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high energy,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high luminosity</a:t>
            </a:r>
          </a:p>
          <a:p>
            <a:r>
              <a:rPr lang="en-US" dirty="0">
                <a:solidFill>
                  <a:srgbClr val="FF0000"/>
                </a:solidFill>
              </a:rPr>
              <a:t>c</a:t>
            </a:r>
            <a:r>
              <a:rPr lang="en-US" dirty="0" smtClean="0">
                <a:solidFill>
                  <a:srgbClr val="FF0000"/>
                </a:solidFill>
              </a:rPr>
              <a:t>ollider experiments</a:t>
            </a:r>
          </a:p>
          <a:p>
            <a:r>
              <a:rPr lang="en-US" dirty="0" err="1">
                <a:solidFill>
                  <a:srgbClr val="FF0000"/>
                </a:solidFill>
              </a:rPr>
              <a:t>e</a:t>
            </a:r>
            <a:r>
              <a:rPr lang="en-US" dirty="0" err="1" smtClean="0">
                <a:solidFill>
                  <a:srgbClr val="FF0000"/>
                </a:solidFill>
              </a:rPr>
              <a:t>e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pp</a:t>
            </a:r>
            <a:r>
              <a:rPr lang="en-US" dirty="0" smtClean="0">
                <a:solidFill>
                  <a:srgbClr val="FF0000"/>
                </a:solidFill>
              </a:rPr>
              <a:t> and </a:t>
            </a:r>
            <a:r>
              <a:rPr lang="en-US" dirty="0" err="1" smtClean="0">
                <a:solidFill>
                  <a:srgbClr val="FF0000"/>
                </a:solidFill>
              </a:rPr>
              <a:t>ep</a:t>
            </a:r>
            <a:r>
              <a:rPr lang="en-US" dirty="0" smtClean="0">
                <a:solidFill>
                  <a:srgbClr val="FF0000"/>
                </a:solidFill>
              </a:rPr>
              <a:t>: 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9789" y="4343594"/>
            <a:ext cx="3047182" cy="1505771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3006813" y="5893157"/>
            <a:ext cx="29167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7F7F7F"/>
                </a:solidFill>
              </a:rPr>
              <a:t>Guido </a:t>
            </a:r>
            <a:r>
              <a:rPr lang="en-US" sz="1600" dirty="0" err="1" smtClean="0">
                <a:solidFill>
                  <a:srgbClr val="7F7F7F"/>
                </a:solidFill>
              </a:rPr>
              <a:t>Altarelli</a:t>
            </a:r>
            <a:r>
              <a:rPr lang="en-US" sz="1600" dirty="0" smtClean="0">
                <a:solidFill>
                  <a:srgbClr val="7F7F7F"/>
                </a:solidFill>
              </a:rPr>
              <a:t>, DIS 2009, Madrid</a:t>
            </a:r>
            <a:endParaRPr lang="en-US" sz="1600" dirty="0">
              <a:solidFill>
                <a:srgbClr val="7F7F7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4155" y="3334438"/>
            <a:ext cx="61927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Reminiscent of the situation as experienced 50 years ago:</a:t>
            </a:r>
          </a:p>
          <a:p>
            <a:r>
              <a:rPr lang="en-US" sz="2000" dirty="0" smtClean="0"/>
              <a:t>before the SM and </a:t>
            </a:r>
            <a:r>
              <a:rPr lang="en-US" sz="2000" b="1" dirty="0" smtClean="0"/>
              <a:t>discovery of </a:t>
            </a:r>
            <a:r>
              <a:rPr lang="en-US" sz="2000" b="1" dirty="0" err="1" smtClean="0"/>
              <a:t>partons</a:t>
            </a:r>
            <a:r>
              <a:rPr lang="en-US" sz="2000" b="1" dirty="0" smtClean="0"/>
              <a:t> in </a:t>
            </a:r>
            <a:r>
              <a:rPr lang="en-US" sz="2000" b="1" dirty="0" err="1" smtClean="0"/>
              <a:t>ep</a:t>
            </a:r>
            <a:r>
              <a:rPr lang="en-US" sz="2000" b="1" dirty="0" smtClean="0"/>
              <a:t> at Stanford</a:t>
            </a:r>
            <a:r>
              <a:rPr lang="en-US" sz="2000" dirty="0" smtClean="0"/>
              <a:t> </a:t>
            </a:r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420120" y="4123384"/>
            <a:ext cx="2557110" cy="2585323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 2014 CERN decided</a:t>
            </a:r>
          </a:p>
          <a:p>
            <a:r>
              <a:rPr lang="en-US" dirty="0">
                <a:solidFill>
                  <a:srgbClr val="FF0000"/>
                </a:solidFill>
              </a:rPr>
              <a:t>t</a:t>
            </a:r>
            <a:r>
              <a:rPr lang="en-US" dirty="0" smtClean="0">
                <a:solidFill>
                  <a:srgbClr val="FF0000"/>
                </a:solidFill>
              </a:rPr>
              <a:t>o set up a new </a:t>
            </a:r>
            <a:r>
              <a:rPr lang="en-US" dirty="0" err="1" smtClean="0">
                <a:solidFill>
                  <a:srgbClr val="FF0000"/>
                </a:solidFill>
              </a:rPr>
              <a:t>LHeC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US" dirty="0" err="1">
                <a:solidFill>
                  <a:srgbClr val="FF0000"/>
                </a:solidFill>
              </a:rPr>
              <a:t>o</a:t>
            </a:r>
            <a:r>
              <a:rPr lang="en-US" dirty="0" err="1" smtClean="0">
                <a:solidFill>
                  <a:srgbClr val="FF0000"/>
                </a:solidFill>
              </a:rPr>
              <a:t>rganisation</a:t>
            </a:r>
            <a:r>
              <a:rPr lang="en-US" dirty="0" smtClean="0">
                <a:solidFill>
                  <a:srgbClr val="FF0000"/>
                </a:solidFill>
              </a:rPr>
              <a:t> and an IAC</a:t>
            </a:r>
          </a:p>
          <a:p>
            <a:r>
              <a:rPr lang="en-US" dirty="0">
                <a:solidFill>
                  <a:srgbClr val="FF0000"/>
                </a:solidFill>
              </a:rPr>
              <a:t>t</a:t>
            </a:r>
            <a:r>
              <a:rPr lang="en-US" dirty="0" smtClean="0">
                <a:solidFill>
                  <a:srgbClr val="FF0000"/>
                </a:solidFill>
              </a:rPr>
              <a:t>o “assist building the </a:t>
            </a:r>
          </a:p>
          <a:p>
            <a:r>
              <a:rPr lang="en-US" dirty="0">
                <a:solidFill>
                  <a:srgbClr val="FF0000"/>
                </a:solidFill>
              </a:rPr>
              <a:t>i</a:t>
            </a:r>
            <a:r>
              <a:rPr lang="en-US" dirty="0" smtClean="0">
                <a:solidFill>
                  <a:srgbClr val="FF0000"/>
                </a:solidFill>
              </a:rPr>
              <a:t>nternational case  of an</a:t>
            </a:r>
          </a:p>
          <a:p>
            <a:r>
              <a:rPr lang="en-US" dirty="0" err="1">
                <a:solidFill>
                  <a:srgbClr val="FF0000"/>
                </a:solidFill>
              </a:rPr>
              <a:t>e</a:t>
            </a:r>
            <a:r>
              <a:rPr lang="en-US" dirty="0" err="1" smtClean="0">
                <a:solidFill>
                  <a:srgbClr val="FF0000"/>
                </a:solidFill>
              </a:rPr>
              <a:t>p</a:t>
            </a:r>
            <a:r>
              <a:rPr lang="en-US" dirty="0" smtClean="0">
                <a:solidFill>
                  <a:srgbClr val="FF0000"/>
                </a:solidFill>
              </a:rPr>
              <a:t>/A collider” at CERN</a:t>
            </a:r>
          </a:p>
          <a:p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IAC: Two main tasks: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Update CDR + </a:t>
            </a:r>
            <a:r>
              <a:rPr lang="en-US" dirty="0" err="1" smtClean="0">
                <a:solidFill>
                  <a:srgbClr val="FF0000"/>
                </a:solidFill>
              </a:rPr>
              <a:t>Testfacility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26187" y="4904120"/>
            <a:ext cx="41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sym typeface="Wingdings"/>
              </a:rPr>
              <a:t>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5400000">
            <a:off x="1152258" y="3958017"/>
            <a:ext cx="41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sym typeface="Wingdings"/>
              </a:rPr>
              <a:t>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5325" y="6518377"/>
            <a:ext cx="16551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Max Klein Kobe 17.4.18 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065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4300"/>
            <a:ext cx="6195272" cy="515338"/>
          </a:xfrm>
        </p:spPr>
        <p:txBody>
          <a:bodyPr>
            <a:normAutofit fontScale="90000"/>
          </a:bodyPr>
          <a:lstStyle/>
          <a:p>
            <a:r>
              <a:rPr lang="en-US" sz="3600" b="1" dirty="0" err="1" smtClean="0">
                <a:solidFill>
                  <a:srgbClr val="000090"/>
                </a:solidFill>
              </a:rPr>
              <a:t>Organisation</a:t>
            </a:r>
            <a:r>
              <a:rPr lang="en-US" sz="2200" b="1" baseline="30000" dirty="0" smtClean="0">
                <a:solidFill>
                  <a:srgbClr val="000090"/>
                </a:solidFill>
              </a:rPr>
              <a:t>*)</a:t>
            </a:r>
            <a:endParaRPr lang="en-US" sz="2200" b="1" baseline="30000" dirty="0">
              <a:solidFill>
                <a:srgbClr val="00009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4347" y="1591633"/>
            <a:ext cx="3317923" cy="4801315"/>
          </a:xfrm>
          <a:prstGeom prst="rect">
            <a:avLst/>
          </a:prstGeom>
          <a:solidFill>
            <a:schemeClr val="bg1">
              <a:lumMod val="85000"/>
              <a:alpha val="57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Sergio </a:t>
            </a:r>
            <a:r>
              <a:rPr lang="en-US" dirty="0" err="1" smtClean="0"/>
              <a:t>Bertolucci</a:t>
            </a:r>
            <a:r>
              <a:rPr lang="en-US" dirty="0" smtClean="0"/>
              <a:t> (CERN/Bologna)</a:t>
            </a:r>
          </a:p>
          <a:p>
            <a:r>
              <a:rPr lang="en-US" dirty="0" err="1" smtClean="0"/>
              <a:t>Nichola</a:t>
            </a:r>
            <a:r>
              <a:rPr lang="en-US" dirty="0" smtClean="0"/>
              <a:t> Bianchi (</a:t>
            </a:r>
            <a:r>
              <a:rPr lang="en-US" dirty="0" err="1" smtClean="0"/>
              <a:t>Frascati</a:t>
            </a:r>
            <a:r>
              <a:rPr lang="en-US" dirty="0" smtClean="0"/>
              <a:t>)</a:t>
            </a:r>
          </a:p>
          <a:p>
            <a:r>
              <a:rPr lang="en-US" dirty="0" smtClean="0"/>
              <a:t>Frederick </a:t>
            </a:r>
            <a:r>
              <a:rPr lang="en-US" dirty="0" err="1" smtClean="0"/>
              <a:t>Bordry</a:t>
            </a:r>
            <a:r>
              <a:rPr lang="en-US" dirty="0" smtClean="0"/>
              <a:t> (CERN)</a:t>
            </a:r>
          </a:p>
          <a:p>
            <a:r>
              <a:rPr lang="en-US" dirty="0" smtClean="0"/>
              <a:t>Stan Brodsky (SLAC)</a:t>
            </a:r>
          </a:p>
          <a:p>
            <a:r>
              <a:rPr lang="en-US" dirty="0" err="1" smtClean="0"/>
              <a:t>Hesheng</a:t>
            </a:r>
            <a:r>
              <a:rPr lang="en-US" dirty="0" smtClean="0"/>
              <a:t> Chen (IHEP Beijing)</a:t>
            </a:r>
          </a:p>
          <a:p>
            <a:r>
              <a:rPr lang="en-US" dirty="0" err="1" smtClean="0"/>
              <a:t>Eckhard</a:t>
            </a:r>
            <a:r>
              <a:rPr lang="en-US" dirty="0" smtClean="0"/>
              <a:t> </a:t>
            </a:r>
            <a:r>
              <a:rPr lang="en-US" dirty="0" err="1" smtClean="0"/>
              <a:t>Elsen</a:t>
            </a:r>
            <a:r>
              <a:rPr lang="en-US" dirty="0" smtClean="0"/>
              <a:t> (CERN)</a:t>
            </a:r>
          </a:p>
          <a:p>
            <a:r>
              <a:rPr lang="en-US" dirty="0" smtClean="0"/>
              <a:t>Stefano Forte (Milano)</a:t>
            </a:r>
          </a:p>
          <a:p>
            <a:r>
              <a:rPr lang="en-US" dirty="0" smtClean="0"/>
              <a:t>Andrew Hutton (Jefferson Lab)</a:t>
            </a:r>
          </a:p>
          <a:p>
            <a:r>
              <a:rPr lang="en-US" dirty="0" smtClean="0"/>
              <a:t>Young-</a:t>
            </a:r>
            <a:r>
              <a:rPr lang="en-US" dirty="0" err="1" smtClean="0"/>
              <a:t>Kee</a:t>
            </a:r>
            <a:r>
              <a:rPr lang="en-US" dirty="0" smtClean="0"/>
              <a:t> Kim (Chicago)</a:t>
            </a:r>
          </a:p>
          <a:p>
            <a:r>
              <a:rPr lang="en-US" dirty="0" smtClean="0"/>
              <a:t>Victor A </a:t>
            </a:r>
            <a:r>
              <a:rPr lang="en-US" dirty="0" err="1" smtClean="0"/>
              <a:t>Matveev</a:t>
            </a:r>
            <a:r>
              <a:rPr lang="en-US" dirty="0" smtClean="0"/>
              <a:t> (JINR </a:t>
            </a:r>
            <a:r>
              <a:rPr lang="en-US" dirty="0" err="1" smtClean="0"/>
              <a:t>Dubna</a:t>
            </a:r>
            <a:r>
              <a:rPr lang="en-US" dirty="0" smtClean="0"/>
              <a:t>)</a:t>
            </a:r>
          </a:p>
          <a:p>
            <a:r>
              <a:rPr lang="en-US" dirty="0" smtClean="0"/>
              <a:t>Shin-</a:t>
            </a:r>
            <a:r>
              <a:rPr lang="en-US" dirty="0" err="1" smtClean="0"/>
              <a:t>Ichi</a:t>
            </a:r>
            <a:r>
              <a:rPr lang="en-US" dirty="0" smtClean="0"/>
              <a:t> </a:t>
            </a:r>
            <a:r>
              <a:rPr lang="en-US" dirty="0" err="1" smtClean="0"/>
              <a:t>Kurokawa</a:t>
            </a:r>
            <a:r>
              <a:rPr lang="en-US" dirty="0" smtClean="0"/>
              <a:t> (Tsukuba)</a:t>
            </a:r>
          </a:p>
          <a:p>
            <a:r>
              <a:rPr lang="en-US" dirty="0" smtClean="0"/>
              <a:t>Leandro </a:t>
            </a:r>
            <a:r>
              <a:rPr lang="en-US" dirty="0" err="1" smtClean="0"/>
              <a:t>Nisati</a:t>
            </a:r>
            <a:r>
              <a:rPr lang="en-US" dirty="0" smtClean="0"/>
              <a:t> (Rome)</a:t>
            </a:r>
          </a:p>
          <a:p>
            <a:r>
              <a:rPr lang="en-US" dirty="0" smtClean="0"/>
              <a:t>Leonid </a:t>
            </a:r>
            <a:r>
              <a:rPr lang="en-US" dirty="0" err="1" smtClean="0"/>
              <a:t>Rivkin</a:t>
            </a:r>
            <a:r>
              <a:rPr lang="en-US" dirty="0" smtClean="0"/>
              <a:t> (Lausanne)</a:t>
            </a:r>
          </a:p>
          <a:p>
            <a:r>
              <a:rPr lang="en-US" b="1" dirty="0" err="1" smtClean="0"/>
              <a:t>Herwig</a:t>
            </a:r>
            <a:r>
              <a:rPr lang="en-US" b="1" dirty="0" smtClean="0"/>
              <a:t> </a:t>
            </a:r>
            <a:r>
              <a:rPr lang="en-US" b="1" dirty="0" err="1" smtClean="0"/>
              <a:t>Schopper</a:t>
            </a:r>
            <a:r>
              <a:rPr lang="en-US" b="1" dirty="0" smtClean="0"/>
              <a:t> (CERN) – Chair</a:t>
            </a:r>
          </a:p>
          <a:p>
            <a:r>
              <a:rPr lang="en-US" dirty="0" err="1" smtClean="0"/>
              <a:t>Jurgen</a:t>
            </a:r>
            <a:r>
              <a:rPr lang="en-US" dirty="0" smtClean="0"/>
              <a:t> </a:t>
            </a:r>
            <a:r>
              <a:rPr lang="en-US" dirty="0" err="1" smtClean="0"/>
              <a:t>Schukraft</a:t>
            </a:r>
            <a:r>
              <a:rPr lang="en-US" dirty="0" smtClean="0"/>
              <a:t> (CERN)</a:t>
            </a:r>
          </a:p>
          <a:p>
            <a:r>
              <a:rPr lang="en-US" dirty="0" err="1" smtClean="0"/>
              <a:t>Achille</a:t>
            </a:r>
            <a:r>
              <a:rPr lang="en-US" dirty="0" smtClean="0"/>
              <a:t> </a:t>
            </a:r>
            <a:r>
              <a:rPr lang="en-US" dirty="0" err="1" smtClean="0"/>
              <a:t>Stocchi</a:t>
            </a:r>
            <a:r>
              <a:rPr lang="en-US" dirty="0" smtClean="0"/>
              <a:t> (LAL </a:t>
            </a:r>
            <a:r>
              <a:rPr lang="en-US" dirty="0" err="1" smtClean="0"/>
              <a:t>Orsay</a:t>
            </a:r>
            <a:r>
              <a:rPr lang="en-US" dirty="0" smtClean="0"/>
              <a:t>)</a:t>
            </a:r>
          </a:p>
          <a:p>
            <a:r>
              <a:rPr lang="en-US" dirty="0" smtClean="0"/>
              <a:t>John </a:t>
            </a:r>
            <a:r>
              <a:rPr lang="en-US" dirty="0" err="1" smtClean="0"/>
              <a:t>Womersley</a:t>
            </a:r>
            <a:r>
              <a:rPr lang="en-US" dirty="0" smtClean="0"/>
              <a:t> (ESS)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419" y="663440"/>
            <a:ext cx="3443934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International Advisory Committee</a:t>
            </a:r>
          </a:p>
          <a:p>
            <a:r>
              <a:rPr lang="en-US" sz="1600" dirty="0" smtClean="0">
                <a:solidFill>
                  <a:srgbClr val="000090"/>
                </a:solidFill>
              </a:rPr>
              <a:t>Mandate by CERN to define</a:t>
            </a:r>
            <a:endParaRPr lang="en-US" sz="1600" dirty="0">
              <a:solidFill>
                <a:srgbClr val="000090"/>
              </a:solidFill>
            </a:endParaRPr>
          </a:p>
          <a:p>
            <a:r>
              <a:rPr lang="en-US" sz="1600" dirty="0" smtClean="0">
                <a:solidFill>
                  <a:srgbClr val="000090"/>
                </a:solidFill>
              </a:rPr>
              <a:t>“..Direction for </a:t>
            </a:r>
            <a:r>
              <a:rPr lang="en-US" sz="1600" dirty="0" err="1" smtClean="0">
                <a:solidFill>
                  <a:srgbClr val="000090"/>
                </a:solidFill>
              </a:rPr>
              <a:t>ep</a:t>
            </a:r>
            <a:r>
              <a:rPr lang="en-US" sz="1600" dirty="0" smtClean="0">
                <a:solidFill>
                  <a:srgbClr val="000090"/>
                </a:solidFill>
              </a:rPr>
              <a:t>/A both at LHC+FCC”</a:t>
            </a:r>
            <a:endParaRPr lang="en-US" sz="1600" dirty="0">
              <a:solidFill>
                <a:srgbClr val="00009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71410" y="1818159"/>
            <a:ext cx="2538061" cy="3416320"/>
          </a:xfrm>
          <a:prstGeom prst="rect">
            <a:avLst/>
          </a:prstGeom>
          <a:solidFill>
            <a:schemeClr val="bg1">
              <a:lumMod val="75000"/>
              <a:alpha val="38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err="1" smtClean="0"/>
              <a:t>Gianluigi</a:t>
            </a:r>
            <a:r>
              <a:rPr lang="en-US" dirty="0" smtClean="0"/>
              <a:t> </a:t>
            </a:r>
            <a:r>
              <a:rPr lang="en-US" dirty="0" err="1" smtClean="0"/>
              <a:t>Arduini</a:t>
            </a:r>
            <a:endParaRPr lang="en-US" dirty="0" smtClean="0"/>
          </a:p>
          <a:p>
            <a:r>
              <a:rPr lang="en-US" dirty="0" smtClean="0"/>
              <a:t>Nestor </a:t>
            </a:r>
            <a:r>
              <a:rPr lang="en-US" dirty="0" err="1"/>
              <a:t>Armesto</a:t>
            </a:r>
            <a:endParaRPr lang="en-US" dirty="0"/>
          </a:p>
          <a:p>
            <a:r>
              <a:rPr lang="en-US" dirty="0"/>
              <a:t>Oliver </a:t>
            </a:r>
            <a:r>
              <a:rPr lang="en-US" dirty="0" err="1" smtClean="0"/>
              <a:t>Brüning</a:t>
            </a:r>
            <a:r>
              <a:rPr lang="en-US" dirty="0" smtClean="0"/>
              <a:t> – Co-Chair</a:t>
            </a:r>
            <a:endParaRPr lang="en-US" dirty="0"/>
          </a:p>
          <a:p>
            <a:r>
              <a:rPr lang="en-US" dirty="0"/>
              <a:t>Andrea </a:t>
            </a:r>
            <a:r>
              <a:rPr lang="en-US" dirty="0" err="1"/>
              <a:t>Gaddi</a:t>
            </a:r>
            <a:endParaRPr lang="en-US" dirty="0"/>
          </a:p>
          <a:p>
            <a:r>
              <a:rPr lang="en-US" dirty="0" err="1"/>
              <a:t>Erk</a:t>
            </a:r>
            <a:r>
              <a:rPr lang="en-US" dirty="0"/>
              <a:t> </a:t>
            </a:r>
            <a:r>
              <a:rPr lang="en-US" dirty="0" smtClean="0"/>
              <a:t>Jensen</a:t>
            </a:r>
          </a:p>
          <a:p>
            <a:r>
              <a:rPr lang="en-US" dirty="0" err="1" smtClean="0"/>
              <a:t>Walid</a:t>
            </a:r>
            <a:r>
              <a:rPr lang="en-US" dirty="0" smtClean="0"/>
              <a:t> </a:t>
            </a:r>
            <a:r>
              <a:rPr lang="en-US" dirty="0" err="1" smtClean="0"/>
              <a:t>Kaabi</a:t>
            </a:r>
            <a:endParaRPr lang="en-US" dirty="0"/>
          </a:p>
          <a:p>
            <a:r>
              <a:rPr lang="en-US" dirty="0"/>
              <a:t>Max </a:t>
            </a:r>
            <a:r>
              <a:rPr lang="en-US" dirty="0" smtClean="0"/>
              <a:t>Klein – Co-Chair</a:t>
            </a:r>
            <a:endParaRPr lang="en-US" dirty="0"/>
          </a:p>
          <a:p>
            <a:r>
              <a:rPr lang="en-US" dirty="0"/>
              <a:t>Peter </a:t>
            </a:r>
            <a:r>
              <a:rPr lang="en-US" dirty="0" err="1"/>
              <a:t>Kostka</a:t>
            </a:r>
            <a:endParaRPr lang="en-US" dirty="0"/>
          </a:p>
          <a:p>
            <a:r>
              <a:rPr lang="en-US" dirty="0"/>
              <a:t>Bruce </a:t>
            </a:r>
            <a:r>
              <a:rPr lang="en-US" dirty="0" err="1"/>
              <a:t>Mellado</a:t>
            </a:r>
            <a:endParaRPr lang="en-US" dirty="0"/>
          </a:p>
          <a:p>
            <a:r>
              <a:rPr lang="en-US" dirty="0"/>
              <a:t>Paul Newman</a:t>
            </a:r>
          </a:p>
          <a:p>
            <a:r>
              <a:rPr lang="en-US" dirty="0"/>
              <a:t>Daniel Schulte</a:t>
            </a:r>
          </a:p>
          <a:p>
            <a:r>
              <a:rPr lang="en-US" dirty="0"/>
              <a:t>Frank Zimmermann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10048" y="814810"/>
            <a:ext cx="268625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Coordination Group</a:t>
            </a: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sz="1600" dirty="0" err="1" smtClean="0">
                <a:solidFill>
                  <a:srgbClr val="000090"/>
                </a:solidFill>
              </a:rPr>
              <a:t>Accelerator+Detector+Physics</a:t>
            </a:r>
            <a:endParaRPr lang="en-US" sz="1600" dirty="0">
              <a:solidFill>
                <a:srgbClr val="00009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86733" y="5226574"/>
            <a:ext cx="265128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5(12) are members of the</a:t>
            </a:r>
          </a:p>
          <a:p>
            <a:r>
              <a:rPr lang="en-US" b="1" dirty="0" smtClean="0"/>
              <a:t>FCC coordination team</a:t>
            </a:r>
          </a:p>
          <a:p>
            <a:endParaRPr lang="en-US" dirty="0"/>
          </a:p>
          <a:p>
            <a:r>
              <a:rPr lang="en-US" sz="1600" dirty="0" smtClean="0"/>
              <a:t>OB+MK: co-coordinate </a:t>
            </a:r>
            <a:r>
              <a:rPr lang="en-US" sz="1600" dirty="0" err="1" smtClean="0"/>
              <a:t>FCCeh</a:t>
            </a:r>
            <a:endParaRPr lang="en-US" sz="1600" dirty="0" smtClean="0"/>
          </a:p>
        </p:txBody>
      </p:sp>
      <p:sp>
        <p:nvSpPr>
          <p:cNvPr id="8" name="Rectangle 7"/>
          <p:cNvSpPr/>
          <p:nvPr/>
        </p:nvSpPr>
        <p:spPr>
          <a:xfrm>
            <a:off x="6583229" y="657138"/>
            <a:ext cx="2241247" cy="6186310"/>
          </a:xfrm>
          <a:prstGeom prst="rect">
            <a:avLst/>
          </a:prstGeom>
          <a:solidFill>
            <a:schemeClr val="bg1">
              <a:lumMod val="65000"/>
              <a:alpha val="18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/>
              <a:t>PDFs, QCD       </a:t>
            </a:r>
            <a:endParaRPr lang="en-US" b="1" dirty="0" smtClean="0"/>
          </a:p>
          <a:p>
            <a:r>
              <a:rPr lang="en-US" dirty="0" smtClean="0"/>
              <a:t>Fred </a:t>
            </a:r>
            <a:r>
              <a:rPr lang="en-US" dirty="0" err="1"/>
              <a:t>Olness</a:t>
            </a:r>
            <a:r>
              <a:rPr lang="en-US" dirty="0"/>
              <a:t>, </a:t>
            </a:r>
            <a:endParaRPr lang="en-US" dirty="0" smtClean="0"/>
          </a:p>
          <a:p>
            <a:r>
              <a:rPr lang="en-US" dirty="0" smtClean="0"/>
              <a:t>Claire </a:t>
            </a:r>
            <a:r>
              <a:rPr lang="en-US" dirty="0" err="1" smtClean="0"/>
              <a:t>Gwenlan</a:t>
            </a:r>
            <a:endParaRPr lang="en-US" dirty="0"/>
          </a:p>
          <a:p>
            <a:r>
              <a:rPr lang="en-US" b="1" dirty="0"/>
              <a:t>Higgs</a:t>
            </a:r>
            <a:r>
              <a:rPr lang="en-US" dirty="0"/>
              <a:t>               </a:t>
            </a:r>
            <a:endParaRPr lang="en-US" dirty="0" smtClean="0"/>
          </a:p>
          <a:p>
            <a:r>
              <a:rPr lang="en-US" dirty="0" err="1" smtClean="0"/>
              <a:t>Uta</a:t>
            </a:r>
            <a:r>
              <a:rPr lang="en-US" dirty="0" smtClean="0"/>
              <a:t> </a:t>
            </a:r>
            <a:r>
              <a:rPr lang="en-US" dirty="0"/>
              <a:t>Klein, </a:t>
            </a:r>
            <a:endParaRPr lang="en-US" dirty="0" smtClean="0"/>
          </a:p>
          <a:p>
            <a:r>
              <a:rPr lang="en-US" dirty="0" smtClean="0"/>
              <a:t>Masahiro </a:t>
            </a:r>
            <a:r>
              <a:rPr lang="en-US" dirty="0" err="1" smtClean="0"/>
              <a:t>Kuze</a:t>
            </a:r>
            <a:endParaRPr lang="en-US" dirty="0"/>
          </a:p>
          <a:p>
            <a:r>
              <a:rPr lang="en-US" b="1" dirty="0" smtClean="0"/>
              <a:t>BSM</a:t>
            </a:r>
          </a:p>
          <a:p>
            <a:r>
              <a:rPr lang="en-US" dirty="0" smtClean="0"/>
              <a:t>Georges </a:t>
            </a:r>
            <a:r>
              <a:rPr lang="en-US" dirty="0" err="1"/>
              <a:t>Azuelos</a:t>
            </a:r>
            <a:r>
              <a:rPr lang="en-US" dirty="0"/>
              <a:t>, </a:t>
            </a:r>
            <a:endParaRPr lang="en-US" dirty="0" smtClean="0"/>
          </a:p>
          <a:p>
            <a:r>
              <a:rPr lang="en-US" dirty="0" smtClean="0"/>
              <a:t>Monica </a:t>
            </a:r>
            <a:r>
              <a:rPr lang="en-US" dirty="0" err="1" smtClean="0"/>
              <a:t>D’Onofrio</a:t>
            </a:r>
            <a:endParaRPr lang="en-US" dirty="0" smtClean="0"/>
          </a:p>
          <a:p>
            <a:r>
              <a:rPr lang="en-US" dirty="0" smtClean="0"/>
              <a:t>Oliver Fischer</a:t>
            </a:r>
            <a:endParaRPr lang="en-US" dirty="0"/>
          </a:p>
          <a:p>
            <a:r>
              <a:rPr lang="en-US" b="1" dirty="0"/>
              <a:t>Top</a:t>
            </a:r>
            <a:r>
              <a:rPr lang="en-US" dirty="0"/>
              <a:t>              </a:t>
            </a:r>
            <a:endParaRPr lang="en-US" dirty="0" smtClean="0"/>
          </a:p>
          <a:p>
            <a:r>
              <a:rPr lang="en-US" dirty="0" smtClean="0"/>
              <a:t>Olaf </a:t>
            </a:r>
            <a:r>
              <a:rPr lang="en-US" dirty="0" err="1"/>
              <a:t>Behnke</a:t>
            </a:r>
            <a:r>
              <a:rPr lang="en-US" dirty="0" smtClean="0"/>
              <a:t>,</a:t>
            </a:r>
          </a:p>
          <a:p>
            <a:r>
              <a:rPr lang="en-US" dirty="0" smtClean="0"/>
              <a:t>Christian </a:t>
            </a:r>
            <a:r>
              <a:rPr lang="en-US" dirty="0" err="1"/>
              <a:t>Schwanenberger</a:t>
            </a:r>
            <a:endParaRPr lang="en-US" dirty="0"/>
          </a:p>
          <a:p>
            <a:r>
              <a:rPr lang="en-US" b="1" dirty="0" err="1" smtClean="0"/>
              <a:t>eA</a:t>
            </a:r>
            <a:r>
              <a:rPr lang="en-US" b="1" dirty="0" smtClean="0"/>
              <a:t> Physics </a:t>
            </a:r>
            <a:r>
              <a:rPr lang="en-US" dirty="0" smtClean="0"/>
              <a:t>             </a:t>
            </a:r>
          </a:p>
          <a:p>
            <a:r>
              <a:rPr lang="en-US" dirty="0" smtClean="0"/>
              <a:t>Nestor </a:t>
            </a:r>
            <a:r>
              <a:rPr lang="en-US" dirty="0" err="1"/>
              <a:t>Armesto</a:t>
            </a:r>
            <a:endParaRPr lang="en-US" dirty="0"/>
          </a:p>
          <a:p>
            <a:r>
              <a:rPr lang="en-US" b="1" dirty="0"/>
              <a:t>Small x            </a:t>
            </a:r>
          </a:p>
          <a:p>
            <a:r>
              <a:rPr lang="en-US" dirty="0" smtClean="0"/>
              <a:t>Paul </a:t>
            </a:r>
            <a:r>
              <a:rPr lang="en-US" dirty="0"/>
              <a:t>Newman, </a:t>
            </a:r>
            <a:endParaRPr lang="en-US" dirty="0" smtClean="0"/>
          </a:p>
          <a:p>
            <a:r>
              <a:rPr lang="en-US" dirty="0" smtClean="0"/>
              <a:t>Anna </a:t>
            </a:r>
            <a:r>
              <a:rPr lang="en-US" dirty="0" err="1" smtClean="0"/>
              <a:t>Stasto</a:t>
            </a:r>
            <a:endParaRPr lang="en-US" dirty="0" smtClean="0"/>
          </a:p>
          <a:p>
            <a:r>
              <a:rPr lang="en-US" b="1" dirty="0" smtClean="0"/>
              <a:t>Detector</a:t>
            </a:r>
          </a:p>
          <a:p>
            <a:r>
              <a:rPr lang="en-US" dirty="0" smtClean="0"/>
              <a:t>Alessandro </a:t>
            </a:r>
            <a:r>
              <a:rPr lang="en-US" dirty="0" err="1" smtClean="0"/>
              <a:t>Polini</a:t>
            </a:r>
            <a:endParaRPr lang="en-US" dirty="0" smtClean="0"/>
          </a:p>
          <a:p>
            <a:r>
              <a:rPr lang="en-US" dirty="0" smtClean="0"/>
              <a:t>Peter </a:t>
            </a:r>
            <a:r>
              <a:rPr lang="en-US" dirty="0" err="1" smtClean="0"/>
              <a:t>Kostka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550667" y="178769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Working Groups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53890" y="6481817"/>
            <a:ext cx="1120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*)</a:t>
            </a:r>
            <a:r>
              <a:rPr lang="en-US" sz="1400" dirty="0"/>
              <a:t> </a:t>
            </a:r>
            <a:r>
              <a:rPr lang="en-US" sz="1400" dirty="0" smtClean="0"/>
              <a:t>April 2018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145740" y="6006400"/>
            <a:ext cx="2491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b="1" dirty="0" smtClean="0"/>
              <a:t>We miss Guido </a:t>
            </a:r>
            <a:r>
              <a:rPr lang="en-US" b="1" dirty="0" err="1" smtClean="0"/>
              <a:t>Altarelli</a:t>
            </a:r>
            <a:r>
              <a:rPr lang="en-US" b="1" dirty="0" smtClean="0"/>
              <a:t>. 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95325" y="6518377"/>
            <a:ext cx="16551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Max Klein Kobe 17.4.18 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74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305"/>
            <a:ext cx="7772400" cy="816855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0090"/>
                </a:solidFill>
              </a:rPr>
              <a:t>Physics with Energy Frontier DIS</a:t>
            </a:r>
            <a:endParaRPr lang="en-US" sz="3600" dirty="0">
              <a:solidFill>
                <a:srgbClr val="00009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658" y="938160"/>
            <a:ext cx="5952409" cy="58412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23067" y="1175469"/>
            <a:ext cx="2944849" cy="4801315"/>
          </a:xfrm>
          <a:prstGeom prst="rect">
            <a:avLst/>
          </a:prstGeom>
          <a:noFill/>
          <a:ln w="15875">
            <a:solidFill>
              <a:schemeClr val="bg1">
                <a:lumMod val="6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Raison(s) </a:t>
            </a:r>
            <a:r>
              <a:rPr lang="en-US" b="1" dirty="0" err="1">
                <a:solidFill>
                  <a:srgbClr val="000090"/>
                </a:solidFill>
              </a:rPr>
              <a:t>d</a:t>
            </a:r>
            <a:r>
              <a:rPr lang="en-US" b="1" dirty="0" err="1" smtClean="0">
                <a:solidFill>
                  <a:srgbClr val="000090"/>
                </a:solidFill>
              </a:rPr>
              <a:t>’etre</a:t>
            </a:r>
            <a:r>
              <a:rPr lang="en-US" b="1" dirty="0" smtClean="0">
                <a:solidFill>
                  <a:srgbClr val="000090"/>
                </a:solidFill>
              </a:rPr>
              <a:t> of the </a:t>
            </a:r>
            <a:r>
              <a:rPr lang="en-US" b="1" dirty="0" err="1" smtClean="0">
                <a:solidFill>
                  <a:srgbClr val="000090"/>
                </a:solidFill>
              </a:rPr>
              <a:t>LHeC</a:t>
            </a:r>
            <a:endParaRPr lang="en-US" b="1" dirty="0" smtClean="0">
              <a:solidFill>
                <a:srgbClr val="000090"/>
              </a:solidFill>
            </a:endParaRP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>
                <a:solidFill>
                  <a:srgbClr val="000090"/>
                </a:solidFill>
              </a:rPr>
              <a:t>Cleanest High Resolution 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Microscope: QCD Discovery</a:t>
            </a: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Empowering the LHC 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Search </a:t>
            </a:r>
            <a:r>
              <a:rPr lang="en-US" dirty="0" err="1" smtClean="0">
                <a:solidFill>
                  <a:srgbClr val="000090"/>
                </a:solidFill>
              </a:rPr>
              <a:t>Programme</a:t>
            </a:r>
            <a:endParaRPr lang="en-US" dirty="0" smtClean="0">
              <a:solidFill>
                <a:srgbClr val="000090"/>
              </a:solidFill>
            </a:endParaRPr>
          </a:p>
          <a:p>
            <a:endParaRPr lang="en-US" dirty="0" smtClean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Transformation of LHC into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high precision Higgs facility</a:t>
            </a: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Discovery (top, H, heavy </a:t>
            </a:r>
            <a:r>
              <a:rPr lang="en-US" dirty="0" err="1" smtClean="0">
                <a:solidFill>
                  <a:srgbClr val="000090"/>
                </a:solidFill>
              </a:rPr>
              <a:t>ν’s</a:t>
            </a:r>
            <a:r>
              <a:rPr lang="en-US" dirty="0" smtClean="0">
                <a:solidFill>
                  <a:srgbClr val="000090"/>
                </a:solidFill>
              </a:rPr>
              <a:t>..) 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Beyond the Standard Model</a:t>
            </a: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A Unique 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Nuclear Physics Facility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5325" y="6518377"/>
            <a:ext cx="16551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Max Klein Kobe 17.4.18 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244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2690" y="573895"/>
            <a:ext cx="7772400" cy="890039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>
                <a:solidFill>
                  <a:srgbClr val="153591"/>
                </a:solidFill>
              </a:rPr>
              <a:t>Huge increase in energy and luminosity</a:t>
            </a:r>
            <a:br>
              <a:rPr lang="en-US" sz="3200" b="1" dirty="0" smtClean="0">
                <a:solidFill>
                  <a:srgbClr val="153591"/>
                </a:solidFill>
              </a:rPr>
            </a:br>
            <a:r>
              <a:rPr lang="en-US" sz="3200" b="1" dirty="0" smtClean="0">
                <a:solidFill>
                  <a:srgbClr val="153591"/>
                </a:solidFill>
              </a:rPr>
              <a:t>enables unique development of particle physics</a:t>
            </a:r>
            <a:endParaRPr lang="en-US" sz="3200" b="1" dirty="0">
              <a:solidFill>
                <a:srgbClr val="15359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6173" y="2766274"/>
            <a:ext cx="7341110" cy="2585323"/>
          </a:xfrm>
          <a:prstGeom prst="rect">
            <a:avLst/>
          </a:prstGeom>
          <a:noFill/>
          <a:ln>
            <a:solidFill>
              <a:srgbClr val="15359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Generalised</a:t>
            </a:r>
            <a:r>
              <a:rPr lang="en-US" b="1" dirty="0" smtClean="0"/>
              <a:t> Parton Distributions  </a:t>
            </a:r>
            <a:r>
              <a:rPr lang="en-US" dirty="0" smtClean="0"/>
              <a:t>[DVCS] – “proton in 3D - tomography”</a:t>
            </a:r>
          </a:p>
          <a:p>
            <a:endParaRPr lang="en-US" dirty="0"/>
          </a:p>
          <a:p>
            <a:r>
              <a:rPr lang="en-US" b="1" dirty="0" err="1" smtClean="0"/>
              <a:t>Unintegrated</a:t>
            </a:r>
            <a:r>
              <a:rPr lang="en-US" b="1" dirty="0" smtClean="0"/>
              <a:t> Parton Distributions  </a:t>
            </a:r>
            <a:r>
              <a:rPr lang="en-US" dirty="0" smtClean="0"/>
              <a:t>[Final State] – DGLAP/BFKL?</a:t>
            </a:r>
          </a:p>
          <a:p>
            <a:endParaRPr lang="en-US" dirty="0"/>
          </a:p>
          <a:p>
            <a:r>
              <a:rPr lang="en-US" b="1" dirty="0" smtClean="0"/>
              <a:t>Diffractive Parton Distributions  </a:t>
            </a:r>
            <a:r>
              <a:rPr lang="en-US" dirty="0" smtClean="0"/>
              <a:t>[Diffraction] – </a:t>
            </a:r>
            <a:r>
              <a:rPr lang="en-US" dirty="0" err="1" smtClean="0"/>
              <a:t>pomeron</a:t>
            </a:r>
            <a:r>
              <a:rPr lang="en-US" dirty="0" smtClean="0"/>
              <a:t>, confinement??</a:t>
            </a:r>
          </a:p>
          <a:p>
            <a:endParaRPr lang="en-US" b="1" dirty="0"/>
          </a:p>
          <a:p>
            <a:r>
              <a:rPr lang="en-US" b="1" dirty="0" smtClean="0"/>
              <a:t>Photon Parton Distribution  </a:t>
            </a:r>
            <a:r>
              <a:rPr lang="en-US" dirty="0" smtClean="0"/>
              <a:t>[</a:t>
            </a:r>
            <a:r>
              <a:rPr lang="en-US" dirty="0" err="1" smtClean="0"/>
              <a:t>Photoproduction</a:t>
            </a:r>
            <a:r>
              <a:rPr lang="en-US" dirty="0" smtClean="0"/>
              <a:t> </a:t>
            </a:r>
            <a:r>
              <a:rPr lang="en-US" dirty="0" err="1" smtClean="0"/>
              <a:t>Dijets,QQ</a:t>
            </a:r>
            <a:r>
              <a:rPr lang="en-US" dirty="0" smtClean="0"/>
              <a:t>; F</a:t>
            </a:r>
            <a:r>
              <a:rPr lang="en-US" baseline="-25000" dirty="0" smtClean="0"/>
              <a:t>2,L</a:t>
            </a:r>
            <a:r>
              <a:rPr lang="en-US" dirty="0" smtClean="0"/>
              <a:t>]  - fashionable..</a:t>
            </a:r>
          </a:p>
          <a:p>
            <a:endParaRPr lang="en-US" dirty="0"/>
          </a:p>
          <a:p>
            <a:r>
              <a:rPr lang="en-US" b="1" dirty="0" smtClean="0"/>
              <a:t>Neutron Parton Distributions </a:t>
            </a:r>
            <a:r>
              <a:rPr lang="en-US" dirty="0" smtClean="0"/>
              <a:t>[Tagged en (</a:t>
            </a:r>
            <a:r>
              <a:rPr lang="en-US" dirty="0" err="1" smtClean="0"/>
              <a:t>eD</a:t>
            </a:r>
            <a:r>
              <a:rPr lang="en-US" dirty="0" smtClean="0"/>
              <a:t>) Scattering] – ignored at HERA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841254" y="5702838"/>
            <a:ext cx="3485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 see the CDR 1206.2913 + updates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4523" y="1935651"/>
            <a:ext cx="77125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</a:t>
            </a:r>
            <a:r>
              <a:rPr lang="en-US" sz="2400" dirty="0" smtClean="0">
                <a:solidFill>
                  <a:srgbClr val="000090"/>
                </a:solidFill>
              </a:rPr>
              <a:t>Classic DIS </a:t>
            </a:r>
            <a:r>
              <a:rPr lang="en-US" sz="2400" dirty="0" err="1" smtClean="0">
                <a:solidFill>
                  <a:srgbClr val="000090"/>
                </a:solidFill>
              </a:rPr>
              <a:t>Programme</a:t>
            </a:r>
            <a:r>
              <a:rPr lang="en-US" sz="2400" dirty="0" smtClean="0">
                <a:solidFill>
                  <a:srgbClr val="000090"/>
                </a:solidFill>
              </a:rPr>
              <a:t> </a:t>
            </a:r>
            <a:r>
              <a:rPr lang="en-US" dirty="0" smtClean="0"/>
              <a:t>with the </a:t>
            </a:r>
            <a:r>
              <a:rPr lang="en-US" dirty="0" err="1" smtClean="0"/>
              <a:t>LHeC</a:t>
            </a:r>
            <a:r>
              <a:rPr lang="en-US" dirty="0" smtClean="0"/>
              <a:t>: 0 &lt; Q</a:t>
            </a:r>
            <a:r>
              <a:rPr lang="en-US" baseline="30000" dirty="0" smtClean="0"/>
              <a:t>2</a:t>
            </a:r>
            <a:r>
              <a:rPr lang="en-US" dirty="0" smtClean="0"/>
              <a:t> &lt; 10</a:t>
            </a:r>
            <a:r>
              <a:rPr lang="en-US" baseline="30000" dirty="0" smtClean="0"/>
              <a:t>6</a:t>
            </a:r>
            <a:r>
              <a:rPr lang="en-US" dirty="0" smtClean="0"/>
              <a:t> GeV2, 1 &lt; x &lt; 10</a:t>
            </a:r>
            <a:r>
              <a:rPr lang="en-US" baseline="30000" dirty="0" smtClean="0"/>
              <a:t>-6    </a:t>
            </a:r>
            <a:endParaRPr lang="en-US" baseline="30000" dirty="0"/>
          </a:p>
        </p:txBody>
      </p:sp>
      <p:sp>
        <p:nvSpPr>
          <p:cNvPr id="9" name="TextBox 8"/>
          <p:cNvSpPr txBox="1"/>
          <p:nvPr/>
        </p:nvSpPr>
        <p:spPr>
          <a:xfrm>
            <a:off x="295325" y="6518377"/>
            <a:ext cx="16551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Max Klein Kobe 17.4.18 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102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4614"/>
            <a:ext cx="7772400" cy="703592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8000"/>
                </a:solidFill>
              </a:rPr>
              <a:t>The </a:t>
            </a:r>
            <a:r>
              <a:rPr lang="en-US" sz="3200" b="1" dirty="0" err="1" smtClean="0">
                <a:solidFill>
                  <a:srgbClr val="008000"/>
                </a:solidFill>
              </a:rPr>
              <a:t>LHeC</a:t>
            </a:r>
            <a:r>
              <a:rPr lang="en-US" sz="3200" b="1" dirty="0" smtClean="0">
                <a:solidFill>
                  <a:srgbClr val="008000"/>
                </a:solidFill>
              </a:rPr>
              <a:t> </a:t>
            </a:r>
            <a:r>
              <a:rPr lang="en-US" sz="2000" dirty="0" smtClean="0">
                <a:solidFill>
                  <a:srgbClr val="008000"/>
                </a:solidFill>
              </a:rPr>
              <a:t>collinear proton (and nuclear)</a:t>
            </a:r>
            <a:r>
              <a:rPr lang="en-US" sz="3200" b="1" dirty="0" smtClean="0">
                <a:solidFill>
                  <a:srgbClr val="008000"/>
                </a:solidFill>
              </a:rPr>
              <a:t> PDF </a:t>
            </a:r>
            <a:r>
              <a:rPr lang="en-US" sz="3200" b="1" dirty="0" err="1" smtClean="0">
                <a:solidFill>
                  <a:srgbClr val="008000"/>
                </a:solidFill>
              </a:rPr>
              <a:t>Programme</a:t>
            </a:r>
            <a:endParaRPr lang="en-US" sz="3200" b="1" dirty="0">
              <a:solidFill>
                <a:srgbClr val="008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2869" y="809975"/>
            <a:ext cx="84274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Resolve </a:t>
            </a:r>
            <a:r>
              <a:rPr lang="en-US" sz="2000" dirty="0" err="1" smtClean="0"/>
              <a:t>parton</a:t>
            </a:r>
            <a:r>
              <a:rPr lang="en-US" sz="2000" dirty="0" smtClean="0"/>
              <a:t> structure of the proton completely: u</a:t>
            </a:r>
            <a:r>
              <a:rPr lang="en-US" sz="2000" baseline="-25000" dirty="0" smtClean="0"/>
              <a:t>v</a:t>
            </a:r>
            <a:r>
              <a:rPr lang="en-US" sz="2000" dirty="0" smtClean="0"/>
              <a:t>,d</a:t>
            </a:r>
            <a:r>
              <a:rPr lang="en-US" sz="2000" baseline="-25000" dirty="0" smtClean="0"/>
              <a:t>v</a:t>
            </a:r>
            <a:r>
              <a:rPr lang="en-US" sz="2000" dirty="0" smtClean="0"/>
              <a:t>,</a:t>
            </a:r>
            <a:r>
              <a:rPr lang="en-US" sz="2000" dirty="0" err="1" smtClean="0"/>
              <a:t>s</a:t>
            </a:r>
            <a:r>
              <a:rPr lang="en-US" sz="2000" baseline="-25000" dirty="0" err="1" smtClean="0"/>
              <a:t>v</a:t>
            </a:r>
            <a:r>
              <a:rPr lang="en-US" sz="2000" dirty="0" smtClean="0"/>
              <a:t>?,</a:t>
            </a:r>
            <a:r>
              <a:rPr lang="en-US" sz="2000" dirty="0" err="1" smtClean="0"/>
              <a:t>u,d,s,c,b,t</a:t>
            </a:r>
            <a:r>
              <a:rPr lang="en-US" sz="2000" dirty="0" smtClean="0"/>
              <a:t> and </a:t>
            </a:r>
            <a:r>
              <a:rPr lang="en-US" sz="2000" dirty="0" err="1" smtClean="0"/>
              <a:t>xg</a:t>
            </a:r>
            <a:endParaRPr lang="en-US" sz="2000" dirty="0" smtClean="0"/>
          </a:p>
          <a:p>
            <a:r>
              <a:rPr lang="en-US" sz="2000" dirty="0" smtClean="0"/>
              <a:t>Unprecedented range, sub% precision, free of </a:t>
            </a:r>
            <a:r>
              <a:rPr lang="en-US" sz="2000" dirty="0" err="1" smtClean="0"/>
              <a:t>parameterisation</a:t>
            </a:r>
            <a:r>
              <a:rPr lang="en-US" sz="2000" dirty="0" smtClean="0"/>
              <a:t> assumptions,</a:t>
            </a:r>
          </a:p>
          <a:p>
            <a:r>
              <a:rPr lang="en-US" sz="2000" dirty="0" smtClean="0"/>
              <a:t>Resolve p structure, solve non linear and saturation issues, test QCD, N</a:t>
            </a:r>
            <a:r>
              <a:rPr lang="en-US" sz="2000" baseline="30000" dirty="0" smtClean="0"/>
              <a:t>3</a:t>
            </a:r>
            <a:r>
              <a:rPr lang="en-US" sz="2000" dirty="0" smtClean="0"/>
              <a:t>LO</a:t>
            </a:r>
            <a:r>
              <a:rPr lang="mr-IN" sz="2000" dirty="0" smtClean="0"/>
              <a:t>…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314" y="2037109"/>
            <a:ext cx="6658970" cy="476491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553123" y="2226952"/>
            <a:ext cx="901975" cy="3680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318515" y="2226952"/>
            <a:ext cx="901975" cy="3680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553123" y="4403854"/>
            <a:ext cx="901975" cy="3680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281702" y="4348639"/>
            <a:ext cx="901975" cy="3680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429810" y="6478406"/>
            <a:ext cx="4491466" cy="3059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819605" y="6478406"/>
            <a:ext cx="483171" cy="305978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417559" y="6146060"/>
            <a:ext cx="7745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40 </a:t>
            </a:r>
            <a:r>
              <a:rPr lang="en-US" sz="1600" dirty="0" err="1" smtClean="0"/>
              <a:t>TeV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1808985" y="6267711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</a:t>
            </a:r>
            <a:r>
              <a:rPr lang="en-US" sz="1600" dirty="0" smtClean="0"/>
              <a:t>0 </a:t>
            </a:r>
            <a:r>
              <a:rPr lang="en-US" sz="1600" dirty="0" err="1"/>
              <a:t>G</a:t>
            </a:r>
            <a:r>
              <a:rPr lang="en-US" sz="1600" dirty="0" err="1" smtClean="0"/>
              <a:t>eV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157969" y="4251523"/>
            <a:ext cx="1311439" cy="2031325"/>
          </a:xfrm>
          <a:prstGeom prst="rect">
            <a:avLst/>
          </a:prstGeom>
          <a:solidFill>
            <a:schemeClr val="bg1">
              <a:lumMod val="75000"/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PDFs</a:t>
            </a:r>
          </a:p>
          <a:p>
            <a:r>
              <a:rPr lang="en-US" b="1" dirty="0">
                <a:solidFill>
                  <a:srgbClr val="FF0000"/>
                </a:solidFill>
              </a:rPr>
              <a:t>a</a:t>
            </a:r>
            <a:r>
              <a:rPr lang="en-US" b="1" dirty="0" smtClean="0">
                <a:solidFill>
                  <a:srgbClr val="FF0000"/>
                </a:solidFill>
              </a:rPr>
              <a:t>re NOT</a:t>
            </a:r>
          </a:p>
          <a:p>
            <a:r>
              <a:rPr lang="en-US" b="1" dirty="0">
                <a:solidFill>
                  <a:srgbClr val="FF0000"/>
                </a:solidFill>
              </a:rPr>
              <a:t>d</a:t>
            </a:r>
            <a:r>
              <a:rPr lang="en-US" b="1" dirty="0" smtClean="0">
                <a:solidFill>
                  <a:srgbClr val="FF0000"/>
                </a:solidFill>
              </a:rPr>
              <a:t>etermined</a:t>
            </a:r>
          </a:p>
          <a:p>
            <a:r>
              <a:rPr lang="en-US" b="1" dirty="0">
                <a:solidFill>
                  <a:srgbClr val="FF0000"/>
                </a:solidFill>
              </a:rPr>
              <a:t>i</a:t>
            </a:r>
            <a:r>
              <a:rPr lang="en-US" b="1" dirty="0" smtClean="0">
                <a:solidFill>
                  <a:srgbClr val="FF0000"/>
                </a:solidFill>
              </a:rPr>
              <a:t>n </a:t>
            </a:r>
            <a:r>
              <a:rPr lang="en-US" b="1" dirty="0" err="1" smtClean="0">
                <a:solidFill>
                  <a:srgbClr val="FF0000"/>
                </a:solidFill>
              </a:rPr>
              <a:t>pp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b</a:t>
            </a:r>
            <a:r>
              <a:rPr lang="en-US" b="1" dirty="0" smtClean="0">
                <a:solidFill>
                  <a:srgbClr val="FF0000"/>
                </a:solidFill>
              </a:rPr>
              <a:t>ut in </a:t>
            </a:r>
            <a:r>
              <a:rPr lang="en-US" b="1" dirty="0" err="1" smtClean="0">
                <a:solidFill>
                  <a:srgbClr val="FF0000"/>
                </a:solidFill>
              </a:rPr>
              <a:t>ep</a:t>
            </a:r>
            <a:endParaRPr lang="en-US" b="1" dirty="0" smtClean="0">
              <a:solidFill>
                <a:srgbClr val="FF0000"/>
              </a:solidFill>
            </a:endParaRPr>
          </a:p>
          <a:p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 err="1">
                <a:solidFill>
                  <a:srgbClr val="FF0000"/>
                </a:solidFill>
              </a:rPr>
              <a:t>c</a:t>
            </a:r>
            <a:r>
              <a:rPr lang="en-US" b="1" dirty="0" err="1" smtClean="0">
                <a:solidFill>
                  <a:srgbClr val="FF0000"/>
                </a:solidFill>
              </a:rPr>
              <a:t>f</a:t>
            </a:r>
            <a:r>
              <a:rPr lang="en-US" b="1" dirty="0" smtClean="0">
                <a:solidFill>
                  <a:srgbClr val="FF0000"/>
                </a:solidFill>
              </a:rPr>
              <a:t> backup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6127994" y="5464248"/>
            <a:ext cx="1" cy="605498"/>
          </a:xfrm>
          <a:prstGeom prst="straightConnector1">
            <a:avLst/>
          </a:prstGeom>
          <a:ln>
            <a:solidFill>
              <a:srgbClr val="00009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847435" y="5641466"/>
            <a:ext cx="328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H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455098" y="5419946"/>
            <a:ext cx="7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SUSY?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543694" y="3411463"/>
            <a:ext cx="559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NP?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923674" y="6432693"/>
            <a:ext cx="4063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Empowers the LHC H,  BSM + SM Physics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95325" y="6518377"/>
            <a:ext cx="16551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Max Klein Kobe 17.4.18 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672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7369" y="37197"/>
            <a:ext cx="8277857" cy="854575"/>
          </a:xfrm>
        </p:spPr>
        <p:txBody>
          <a:bodyPr>
            <a:normAutofit/>
          </a:bodyPr>
          <a:lstStyle/>
          <a:p>
            <a:r>
              <a:rPr lang="en-GB" sz="3200" dirty="0" smtClean="0">
                <a:solidFill>
                  <a:srgbClr val="FF0000"/>
                </a:solidFill>
              </a:rPr>
              <a:t>Empowering </a:t>
            </a:r>
            <a:r>
              <a:rPr lang="en-GB" sz="3200" dirty="0" err="1" smtClean="0">
                <a:solidFill>
                  <a:srgbClr val="FF0000"/>
                </a:solidFill>
              </a:rPr>
              <a:t>pp</a:t>
            </a:r>
            <a:r>
              <a:rPr lang="en-GB" sz="3200" dirty="0" smtClean="0">
                <a:solidFill>
                  <a:srgbClr val="FF0000"/>
                </a:solidFill>
              </a:rPr>
              <a:t> Discoveries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059" y="2238344"/>
            <a:ext cx="3566367" cy="38828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4017" y="1167840"/>
            <a:ext cx="1464699" cy="11073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" y="1500786"/>
            <a:ext cx="2204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SUSY, RPC, RPV, LQS..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8336" y="724888"/>
            <a:ext cx="9096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90"/>
                </a:solidFill>
              </a:rPr>
              <a:t>E</a:t>
            </a:r>
            <a:r>
              <a:rPr lang="en-US" b="1" dirty="0" smtClean="0">
                <a:solidFill>
                  <a:srgbClr val="000090"/>
                </a:solidFill>
              </a:rPr>
              <a:t>xternal, reliable input (PDFs, </a:t>
            </a:r>
            <a:r>
              <a:rPr lang="en-US" b="1" dirty="0" err="1" smtClean="0">
                <a:solidFill>
                  <a:srgbClr val="000090"/>
                </a:solidFill>
              </a:rPr>
              <a:t>factorisation</a:t>
            </a:r>
            <a:r>
              <a:rPr lang="en-US" b="1" dirty="0" smtClean="0">
                <a:solidFill>
                  <a:srgbClr val="000090"/>
                </a:solidFill>
              </a:rPr>
              <a:t>..) is crucial for range extension + CI interpretation  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56688" y="1167840"/>
            <a:ext cx="877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GLUON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13828" y="1214699"/>
            <a:ext cx="972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QUARKS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5532" y="2183128"/>
            <a:ext cx="4259772" cy="410848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96435" y="1758581"/>
            <a:ext cx="4121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Exotic+ Extra boson searches at high mass</a:t>
            </a:r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 flipH="1" flipV="1">
            <a:off x="6511916" y="2451527"/>
            <a:ext cx="29533" cy="3426231"/>
          </a:xfrm>
          <a:prstGeom prst="line">
            <a:avLst/>
          </a:prstGeom>
          <a:effectLst>
            <a:outerShdw blurRad="40000" dist="20000" dir="60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862197" y="2629585"/>
            <a:ext cx="6378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ATLAS</a:t>
            </a:r>
          </a:p>
          <a:p>
            <a:r>
              <a:rPr lang="en-US" sz="1400" dirty="0" smtClean="0"/>
              <a:t>today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295325" y="6518377"/>
            <a:ext cx="16551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Max Klein Kobe 17.4.18 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933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1313396993"/>
              </p:ext>
            </p:extLst>
          </p:nvPr>
        </p:nvGraphicFramePr>
        <p:xfrm>
          <a:off x="623258" y="1373448"/>
          <a:ext cx="8147893" cy="36740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23258" y="269860"/>
            <a:ext cx="80757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Determination of SM Higgs Couplings, </a:t>
            </a:r>
            <a:r>
              <a:rPr lang="en-US" sz="2400" b="1" dirty="0" smtClean="0">
                <a:solidFill>
                  <a:srgbClr val="008000"/>
                </a:solidFill>
              </a:rPr>
              <a:t>HL-LHC </a:t>
            </a:r>
            <a:r>
              <a:rPr lang="en-US" sz="2400" dirty="0" smtClean="0"/>
              <a:t>and </a:t>
            </a:r>
            <a:r>
              <a:rPr lang="en-US" sz="2400" b="1" dirty="0" err="1" smtClean="0">
                <a:solidFill>
                  <a:srgbClr val="000090"/>
                </a:solidFill>
              </a:rPr>
              <a:t>LHeC</a:t>
            </a:r>
            <a:r>
              <a:rPr lang="en-US" sz="2400" b="1" dirty="0" smtClean="0">
                <a:solidFill>
                  <a:srgbClr val="000090"/>
                </a:solidFill>
              </a:rPr>
              <a:t> </a:t>
            </a:r>
            <a:r>
              <a:rPr lang="en-US" sz="1600" dirty="0" smtClean="0">
                <a:sym typeface="Wingdings"/>
              </a:rPr>
              <a:t></a:t>
            </a:r>
            <a:r>
              <a:rPr lang="en-US" sz="2400" b="1" dirty="0" smtClean="0">
                <a:solidFill>
                  <a:srgbClr val="000090"/>
                </a:solidFill>
                <a:sym typeface="Wingdings"/>
              </a:rPr>
              <a:t> </a:t>
            </a:r>
            <a:r>
              <a:rPr lang="en-US" sz="2400" b="1" dirty="0" smtClean="0">
                <a:solidFill>
                  <a:srgbClr val="800000"/>
                </a:solidFill>
                <a:sym typeface="Wingdings"/>
              </a:rPr>
              <a:t>LHC</a:t>
            </a:r>
            <a:endParaRPr lang="en-US" sz="2400" b="1" dirty="0">
              <a:solidFill>
                <a:srgbClr val="8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59806" y="5044530"/>
            <a:ext cx="26103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J. De Blas, M.+U. Klein, 16.4.2018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10431" y="1535896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F7F7F"/>
                </a:solidFill>
              </a:rPr>
              <a:t>preliminary</a:t>
            </a:r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4194" y="1067162"/>
            <a:ext cx="96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δκ</a:t>
            </a:r>
            <a:r>
              <a:rPr lang="en-US" dirty="0" smtClean="0"/>
              <a:t>/</a:t>
            </a:r>
            <a:r>
              <a:rPr lang="en-US" dirty="0" err="1" smtClean="0"/>
              <a:t>κ</a:t>
            </a:r>
            <a:r>
              <a:rPr lang="en-US" dirty="0" smtClean="0"/>
              <a:t> [%]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64194" y="5636865"/>
            <a:ext cx="83739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The addition of </a:t>
            </a:r>
            <a:r>
              <a:rPr lang="en-US" b="1" dirty="0" err="1" smtClean="0">
                <a:solidFill>
                  <a:srgbClr val="800000"/>
                </a:solidFill>
              </a:rPr>
              <a:t>ep</a:t>
            </a:r>
            <a:r>
              <a:rPr lang="en-US" b="1" dirty="0" smtClean="0">
                <a:solidFill>
                  <a:srgbClr val="800000"/>
                </a:solidFill>
              </a:rPr>
              <a:t> to </a:t>
            </a:r>
            <a:r>
              <a:rPr lang="en-US" b="1" dirty="0" err="1" smtClean="0">
                <a:solidFill>
                  <a:srgbClr val="800000"/>
                </a:solidFill>
              </a:rPr>
              <a:t>pp</a:t>
            </a:r>
            <a:r>
              <a:rPr lang="en-US" b="1" dirty="0" smtClean="0">
                <a:solidFill>
                  <a:srgbClr val="800000"/>
                </a:solidFill>
              </a:rPr>
              <a:t> (</a:t>
            </a:r>
            <a:r>
              <a:rPr lang="en-US" b="1" dirty="0" err="1" smtClean="0">
                <a:solidFill>
                  <a:srgbClr val="800000"/>
                </a:solidFill>
              </a:rPr>
              <a:t>LHeC</a:t>
            </a:r>
            <a:r>
              <a:rPr lang="en-US" b="1" dirty="0" smtClean="0">
                <a:solidFill>
                  <a:srgbClr val="800000"/>
                </a:solidFill>
              </a:rPr>
              <a:t> to LHC (HL,HE) </a:t>
            </a:r>
            <a:r>
              <a:rPr lang="en-US" dirty="0" smtClean="0">
                <a:solidFill>
                  <a:srgbClr val="800000"/>
                </a:solidFill>
              </a:rPr>
              <a:t>and FCC-eh to FCC-</a:t>
            </a:r>
            <a:r>
              <a:rPr lang="en-US" dirty="0" err="1" smtClean="0">
                <a:solidFill>
                  <a:srgbClr val="800000"/>
                </a:solidFill>
              </a:rPr>
              <a:t>pp</a:t>
            </a:r>
            <a:r>
              <a:rPr lang="en-US" dirty="0" smtClean="0">
                <a:solidFill>
                  <a:srgbClr val="800000"/>
                </a:solidFill>
              </a:rPr>
              <a:t>) </a:t>
            </a:r>
            <a:r>
              <a:rPr lang="en-US" b="1" dirty="0" smtClean="0">
                <a:solidFill>
                  <a:srgbClr val="800000"/>
                </a:solidFill>
              </a:rPr>
              <a:t>transforms these</a:t>
            </a:r>
          </a:p>
          <a:p>
            <a:r>
              <a:rPr lang="en-US" b="1" dirty="0" smtClean="0">
                <a:solidFill>
                  <a:srgbClr val="800000"/>
                </a:solidFill>
              </a:rPr>
              <a:t>machines into precision Higgs facilities. Vital complementarity with </a:t>
            </a:r>
            <a:r>
              <a:rPr lang="en-US" b="1" dirty="0" err="1" smtClean="0">
                <a:solidFill>
                  <a:srgbClr val="800000"/>
                </a:solidFill>
              </a:rPr>
              <a:t>e</a:t>
            </a:r>
            <a:r>
              <a:rPr lang="en-US" b="1" baseline="30000" dirty="0" err="1" smtClean="0">
                <a:solidFill>
                  <a:srgbClr val="800000"/>
                </a:solidFill>
              </a:rPr>
              <a:t>+</a:t>
            </a:r>
            <a:r>
              <a:rPr lang="en-US" b="1" dirty="0" err="1" smtClean="0">
                <a:solidFill>
                  <a:srgbClr val="800000"/>
                </a:solidFill>
              </a:rPr>
              <a:t>e</a:t>
            </a:r>
            <a:r>
              <a:rPr lang="en-US" b="1" baseline="30000" dirty="0" smtClean="0">
                <a:solidFill>
                  <a:srgbClr val="800000"/>
                </a:solidFill>
              </a:rPr>
              <a:t>-</a:t>
            </a:r>
            <a:r>
              <a:rPr lang="en-US" b="1" dirty="0" smtClean="0">
                <a:solidFill>
                  <a:srgbClr val="800000"/>
                </a:solidFill>
              </a:rPr>
              <a:t> </a:t>
            </a:r>
            <a:r>
              <a:rPr lang="en-US" sz="1400" dirty="0" smtClean="0">
                <a:solidFill>
                  <a:srgbClr val="800000"/>
                </a:solidFill>
              </a:rPr>
              <a:t>(</a:t>
            </a:r>
            <a:r>
              <a:rPr lang="en-US" sz="1400" dirty="0" err="1" smtClean="0">
                <a:solidFill>
                  <a:srgbClr val="800000"/>
                </a:solidFill>
              </a:rPr>
              <a:t>JdB</a:t>
            </a:r>
            <a:r>
              <a:rPr lang="en-US" sz="1400" dirty="0" smtClean="0">
                <a:solidFill>
                  <a:srgbClr val="800000"/>
                </a:solidFill>
              </a:rPr>
              <a:t> Amsterdam)</a:t>
            </a:r>
          </a:p>
          <a:p>
            <a:r>
              <a:rPr lang="en-US" dirty="0" smtClean="0"/>
              <a:t>Note that the HL LHC prospects are being updated (HL/HE LHC Physics workshop).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6534" y="886776"/>
            <a:ext cx="1790874" cy="1298239"/>
          </a:xfrm>
          <a:prstGeom prst="rect">
            <a:avLst/>
          </a:prstGeom>
          <a:ln>
            <a:solidFill>
              <a:srgbClr val="000090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623258" y="5300625"/>
            <a:ext cx="32412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8000"/>
                </a:solidFill>
              </a:rPr>
              <a:t>LHC: ATLAS prospects PUB Note 2014-016</a:t>
            </a:r>
            <a:endParaRPr lang="en-US" sz="1400" dirty="0">
              <a:solidFill>
                <a:srgbClr val="008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5325" y="6518377"/>
            <a:ext cx="16551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Max Klein Kobe 17.4.18 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16534" y="5115959"/>
            <a:ext cx="1981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90"/>
                </a:solidFill>
              </a:rPr>
              <a:t>ttH</a:t>
            </a:r>
            <a:r>
              <a:rPr lang="en-US" dirty="0" smtClean="0">
                <a:solidFill>
                  <a:srgbClr val="000090"/>
                </a:solidFill>
              </a:rPr>
              <a:t> at </a:t>
            </a:r>
            <a:r>
              <a:rPr lang="en-US" dirty="0" err="1" smtClean="0">
                <a:solidFill>
                  <a:srgbClr val="000090"/>
                </a:solidFill>
              </a:rPr>
              <a:t>LHeC</a:t>
            </a:r>
            <a:r>
              <a:rPr lang="en-US" dirty="0" smtClean="0">
                <a:solidFill>
                  <a:srgbClr val="000090"/>
                </a:solidFill>
              </a:rPr>
              <a:t> to 15%</a:t>
            </a:r>
            <a:endParaRPr lang="en-US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752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1657</TotalTime>
  <Words>3005</Words>
  <Application>Microsoft Macintosh PowerPoint</Application>
  <PresentationFormat>On-screen Show (4:3)</PresentationFormat>
  <Paragraphs>478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The Case for the LHeC From the CDR 2012 to the time ahead 2018+  </vt:lpstr>
      <vt:lpstr> 60 GeV Electron ERL added to LHC </vt:lpstr>
      <vt:lpstr>   Towards a strategy for European Particle Physics  “Two Problems” of HEP </vt:lpstr>
      <vt:lpstr>Organisation*)</vt:lpstr>
      <vt:lpstr>Physics with Energy Frontier DIS</vt:lpstr>
      <vt:lpstr>Huge increase in energy and luminosity enables unique development of particle physics</vt:lpstr>
      <vt:lpstr>The LHeC collinear proton (and nuclear) PDF Programme</vt:lpstr>
      <vt:lpstr>Empowering pp Discoveries</vt:lpstr>
      <vt:lpstr>PowerPoint Presentation</vt:lpstr>
      <vt:lpstr>New Physics through High Precision</vt:lpstr>
      <vt:lpstr>Beyond the Standard Model</vt:lpstr>
      <vt:lpstr>LHeC as Electron Ion Collider</vt:lpstr>
      <vt:lpstr>title</vt:lpstr>
      <vt:lpstr>Civil Engineering and Cost Optimisation</vt:lpstr>
      <vt:lpstr>PowerPoint Presentation</vt:lpstr>
      <vt:lpstr>PowerPoint Presentation</vt:lpstr>
      <vt:lpstr>Recent Presentations on LHeC and FCCeh </vt:lpstr>
      <vt:lpstr>Large Hadron Electron Collider on one page</vt:lpstr>
      <vt:lpstr>backup</vt:lpstr>
      <vt:lpstr>dis</vt:lpstr>
      <vt:lpstr>Luminosity for LHeC, HE-LHeC and FCC-ep</vt:lpstr>
      <vt:lpstr>LHC Folklore: PDFs come from pp</vt:lpstr>
      <vt:lpstr>            That’s it??   That may not be it..</vt:lpstr>
      <vt:lpstr>PowerPoint Presentation</vt:lpstr>
      <vt:lpstr>QCD of the Higgs Boson</vt:lpstr>
      <vt:lpstr>Observations post CDR/EUSPP -  2012+ affecting ep at CERN:</vt:lpstr>
      <vt:lpstr>title</vt:lpstr>
      <vt:lpstr>PowerPoint Presentation</vt:lpstr>
      <vt:lpstr>Nuclear QCD through eA at FCCeh/LHeC</vt:lpstr>
    </vt:vector>
  </TitlesOfParts>
  <Company>liverpool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Case for the LHeC</dc:title>
  <dc:creator>max klein</dc:creator>
  <cp:lastModifiedBy>max klein</cp:lastModifiedBy>
  <cp:revision>93</cp:revision>
  <dcterms:created xsi:type="dcterms:W3CDTF">2018-04-16T03:13:57Z</dcterms:created>
  <dcterms:modified xsi:type="dcterms:W3CDTF">2018-04-18T00:47:09Z</dcterms:modified>
</cp:coreProperties>
</file>