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310" r:id="rId2"/>
    <p:sldId id="311" r:id="rId3"/>
    <p:sldId id="268" r:id="rId4"/>
    <p:sldId id="280" r:id="rId5"/>
    <p:sldId id="281" r:id="rId6"/>
    <p:sldId id="313" r:id="rId7"/>
    <p:sldId id="289" r:id="rId8"/>
    <p:sldId id="259" r:id="rId9"/>
    <p:sldId id="315" r:id="rId10"/>
    <p:sldId id="283" r:id="rId11"/>
    <p:sldId id="301" r:id="rId12"/>
    <p:sldId id="309" r:id="rId13"/>
    <p:sldId id="257" r:id="rId14"/>
    <p:sldId id="272" r:id="rId15"/>
    <p:sldId id="273" r:id="rId16"/>
    <p:sldId id="284" r:id="rId17"/>
    <p:sldId id="277" r:id="rId18"/>
    <p:sldId id="260" r:id="rId19"/>
    <p:sldId id="314" r:id="rId20"/>
    <p:sldId id="270" r:id="rId21"/>
    <p:sldId id="278" r:id="rId22"/>
    <p:sldId id="292" r:id="rId23"/>
    <p:sldId id="312" r:id="rId24"/>
    <p:sldId id="294" r:id="rId25"/>
    <p:sldId id="307" r:id="rId26"/>
    <p:sldId id="304" r:id="rId27"/>
    <p:sldId id="305" r:id="rId28"/>
    <p:sldId id="306" r:id="rId29"/>
    <p:sldId id="291" r:id="rId30"/>
    <p:sldId id="295" r:id="rId31"/>
    <p:sldId id="296" r:id="rId32"/>
    <p:sldId id="297" r:id="rId33"/>
    <p:sldId id="285" r:id="rId34"/>
    <p:sldId id="279" r:id="rId35"/>
    <p:sldId id="302" r:id="rId36"/>
    <p:sldId id="286" r:id="rId37"/>
    <p:sldId id="274" r:id="rId38"/>
    <p:sldId id="264" r:id="rId39"/>
    <p:sldId id="316" r:id="rId40"/>
    <p:sldId id="308" r:id="rId41"/>
    <p:sldId id="261" r:id="rId42"/>
    <p:sldId id="262" r:id="rId43"/>
    <p:sldId id="265" r:id="rId44"/>
    <p:sldId id="290" r:id="rId45"/>
    <p:sldId id="298" r:id="rId46"/>
    <p:sldId id="293"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3" d="100"/>
          <a:sy n="73" d="100"/>
        </p:scale>
        <p:origin x="-1344" y="-104"/>
      </p:cViewPr>
      <p:guideLst>
        <p:guide orient="horz" pos="2160"/>
        <p:guide pos="2880"/>
      </p:guideLst>
    </p:cSldViewPr>
  </p:slideViewPr>
  <p:notesTextViewPr>
    <p:cViewPr>
      <p:scale>
        <a:sx n="100" d="100"/>
        <a:sy n="100" d="100"/>
      </p:scale>
      <p:origin x="0" y="0"/>
    </p:cViewPr>
  </p:notesTextViewPr>
  <p:sorterViewPr>
    <p:cViewPr>
      <p:scale>
        <a:sx n="46" d="100"/>
        <a:sy n="4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LHeC</c:v>
                </c:pt>
              </c:strCache>
            </c:strRef>
          </c:tx>
          <c:spPr>
            <a:solidFill>
              <a:schemeClr val="accent6">
                <a:lumMod val="50000"/>
                <a:alpha val="67000"/>
              </a:schemeClr>
            </a:solidFill>
            <a:ln>
              <a:noFill/>
            </a:ln>
          </c:spPr>
          <c:invertIfNegative val="0"/>
          <c:cat>
            <c:strRef>
              <c:f>Sheet1!$A$2:$A$7</c:f>
              <c:strCache>
                <c:ptCount val="6"/>
                <c:pt idx="0">
                  <c:v>bb</c:v>
                </c:pt>
                <c:pt idx="1">
                  <c:v>WW</c:v>
                </c:pt>
                <c:pt idx="2">
                  <c:v>ZZ</c:v>
                </c:pt>
                <c:pt idx="3">
                  <c:v>gg</c:v>
                </c:pt>
                <c:pt idx="4">
                  <c:v>ττ</c:v>
                </c:pt>
                <c:pt idx="5">
                  <c:v>cc</c:v>
                </c:pt>
              </c:strCache>
            </c:strRef>
          </c:cat>
          <c:val>
            <c:numRef>
              <c:f>Sheet1!$B$2:$B$7</c:f>
              <c:numCache>
                <c:formatCode>General</c:formatCode>
                <c:ptCount val="6"/>
                <c:pt idx="0">
                  <c:v>1.4</c:v>
                </c:pt>
                <c:pt idx="1">
                  <c:v>0.5</c:v>
                </c:pt>
                <c:pt idx="2">
                  <c:v>1.2</c:v>
                </c:pt>
                <c:pt idx="3">
                  <c:v>3.0</c:v>
                </c:pt>
                <c:pt idx="4">
                  <c:v>2.8</c:v>
                </c:pt>
                <c:pt idx="5">
                  <c:v>3.7</c:v>
                </c:pt>
              </c:numCache>
            </c:numRef>
          </c:val>
        </c:ser>
        <c:ser>
          <c:idx val="1"/>
          <c:order val="1"/>
          <c:tx>
            <c:strRef>
              <c:f>Sheet1!$C$1</c:f>
              <c:strCache>
                <c:ptCount val="1"/>
                <c:pt idx="0">
                  <c:v>ILC</c:v>
                </c:pt>
              </c:strCache>
            </c:strRef>
          </c:tx>
          <c:spPr>
            <a:solidFill>
              <a:schemeClr val="accent1">
                <a:lumMod val="75000"/>
                <a:alpha val="78000"/>
              </a:schemeClr>
            </a:solidFill>
          </c:spPr>
          <c:invertIfNegative val="0"/>
          <c:cat>
            <c:strRef>
              <c:f>Sheet1!$A$2:$A$7</c:f>
              <c:strCache>
                <c:ptCount val="6"/>
                <c:pt idx="0">
                  <c:v>bb</c:v>
                </c:pt>
                <c:pt idx="1">
                  <c:v>WW</c:v>
                </c:pt>
                <c:pt idx="2">
                  <c:v>ZZ</c:v>
                </c:pt>
                <c:pt idx="3">
                  <c:v>gg</c:v>
                </c:pt>
                <c:pt idx="4">
                  <c:v>ττ</c:v>
                </c:pt>
                <c:pt idx="5">
                  <c:v>cc</c:v>
                </c:pt>
              </c:strCache>
            </c:strRef>
          </c:cat>
          <c:val>
            <c:numRef>
              <c:f>Sheet1!$C$2:$C$7</c:f>
              <c:numCache>
                <c:formatCode>General</c:formatCode>
                <c:ptCount val="6"/>
                <c:pt idx="0">
                  <c:v>1.8</c:v>
                </c:pt>
                <c:pt idx="1">
                  <c:v>1.7</c:v>
                </c:pt>
                <c:pt idx="2">
                  <c:v>0.4</c:v>
                </c:pt>
                <c:pt idx="3">
                  <c:v>2.2</c:v>
                </c:pt>
                <c:pt idx="4">
                  <c:v>1.9</c:v>
                </c:pt>
                <c:pt idx="5">
                  <c:v>1.8</c:v>
                </c:pt>
              </c:numCache>
            </c:numRef>
          </c:val>
        </c:ser>
        <c:ser>
          <c:idx val="2"/>
          <c:order val="2"/>
          <c:tx>
            <c:strRef>
              <c:f>Sheet1!$D$1</c:f>
              <c:strCache>
                <c:ptCount val="1"/>
                <c:pt idx="0">
                  <c:v>ILC+LHeC</c:v>
                </c:pt>
              </c:strCache>
            </c:strRef>
          </c:tx>
          <c:spPr>
            <a:solidFill>
              <a:schemeClr val="accent3">
                <a:lumMod val="50000"/>
                <a:alpha val="86000"/>
              </a:schemeClr>
            </a:solidFill>
          </c:spPr>
          <c:invertIfNegative val="0"/>
          <c:cat>
            <c:strRef>
              <c:f>Sheet1!$A$2:$A$7</c:f>
              <c:strCache>
                <c:ptCount val="6"/>
                <c:pt idx="0">
                  <c:v>bb</c:v>
                </c:pt>
                <c:pt idx="1">
                  <c:v>WW</c:v>
                </c:pt>
                <c:pt idx="2">
                  <c:v>ZZ</c:v>
                </c:pt>
                <c:pt idx="3">
                  <c:v>gg</c:v>
                </c:pt>
                <c:pt idx="4">
                  <c:v>ττ</c:v>
                </c:pt>
                <c:pt idx="5">
                  <c:v>cc</c:v>
                </c:pt>
              </c:strCache>
            </c:strRef>
          </c:cat>
          <c:val>
            <c:numRef>
              <c:f>Sheet1!$D$2:$D$7</c:f>
              <c:numCache>
                <c:formatCode>General</c:formatCode>
                <c:ptCount val="6"/>
                <c:pt idx="0">
                  <c:v>0.9</c:v>
                </c:pt>
                <c:pt idx="1">
                  <c:v>0.5</c:v>
                </c:pt>
                <c:pt idx="2">
                  <c:v>0.4</c:v>
                </c:pt>
                <c:pt idx="3">
                  <c:v>1.4</c:v>
                </c:pt>
                <c:pt idx="4">
                  <c:v>1.0</c:v>
                </c:pt>
                <c:pt idx="5">
                  <c:v>1.6</c:v>
                </c:pt>
              </c:numCache>
            </c:numRef>
          </c:val>
        </c:ser>
        <c:ser>
          <c:idx val="3"/>
          <c:order val="3"/>
          <c:tx>
            <c:strRef>
              <c:f>Sheet1!$E$1</c:f>
              <c:strCache>
                <c:ptCount val="1"/>
                <c:pt idx="0">
                  <c:v>ee+ep+pp</c:v>
                </c:pt>
              </c:strCache>
            </c:strRef>
          </c:tx>
          <c:spPr>
            <a:solidFill>
              <a:srgbClr val="000090">
                <a:alpha val="80000"/>
              </a:srgbClr>
            </a:solidFill>
          </c:spPr>
          <c:invertIfNegative val="0"/>
          <c:cat>
            <c:strRef>
              <c:f>Sheet1!$A$2:$A$7</c:f>
              <c:strCache>
                <c:ptCount val="6"/>
                <c:pt idx="0">
                  <c:v>bb</c:v>
                </c:pt>
                <c:pt idx="1">
                  <c:v>WW</c:v>
                </c:pt>
                <c:pt idx="2">
                  <c:v>ZZ</c:v>
                </c:pt>
                <c:pt idx="3">
                  <c:v>gg</c:v>
                </c:pt>
                <c:pt idx="4">
                  <c:v>ττ</c:v>
                </c:pt>
                <c:pt idx="5">
                  <c:v>cc</c:v>
                </c:pt>
              </c:strCache>
            </c:strRef>
          </c:cat>
          <c:val>
            <c:numRef>
              <c:f>Sheet1!$E$2:$E$7</c:f>
              <c:numCache>
                <c:formatCode>General</c:formatCode>
                <c:ptCount val="6"/>
                <c:pt idx="0">
                  <c:v>0.9</c:v>
                </c:pt>
                <c:pt idx="1">
                  <c:v>0.5</c:v>
                </c:pt>
                <c:pt idx="2">
                  <c:v>0.4</c:v>
                </c:pt>
                <c:pt idx="3">
                  <c:v>1.2</c:v>
                </c:pt>
                <c:pt idx="4">
                  <c:v>1.0</c:v>
                </c:pt>
                <c:pt idx="5">
                  <c:v>1.6</c:v>
                </c:pt>
              </c:numCache>
            </c:numRef>
          </c:val>
        </c:ser>
        <c:dLbls>
          <c:showLegendKey val="0"/>
          <c:showVal val="0"/>
          <c:showCatName val="0"/>
          <c:showSerName val="0"/>
          <c:showPercent val="0"/>
          <c:showBubbleSize val="0"/>
        </c:dLbls>
        <c:gapWidth val="150"/>
        <c:axId val="-2135915304"/>
        <c:axId val="-2131251304"/>
      </c:barChart>
      <c:catAx>
        <c:axId val="-2135915304"/>
        <c:scaling>
          <c:orientation val="minMax"/>
        </c:scaling>
        <c:delete val="0"/>
        <c:axPos val="b"/>
        <c:majorTickMark val="out"/>
        <c:minorTickMark val="none"/>
        <c:tickLblPos val="nextTo"/>
        <c:crossAx val="-2131251304"/>
        <c:crosses val="autoZero"/>
        <c:auto val="1"/>
        <c:lblAlgn val="ctr"/>
        <c:lblOffset val="100"/>
        <c:noMultiLvlLbl val="0"/>
      </c:catAx>
      <c:valAx>
        <c:axId val="-2131251304"/>
        <c:scaling>
          <c:orientation val="minMax"/>
        </c:scaling>
        <c:delete val="0"/>
        <c:axPos val="l"/>
        <c:majorGridlines/>
        <c:numFmt formatCode="General" sourceLinked="1"/>
        <c:majorTickMark val="out"/>
        <c:minorTickMark val="none"/>
        <c:tickLblPos val="nextTo"/>
        <c:crossAx val="-213591530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HL LHC</c:v>
                </c:pt>
              </c:strCache>
            </c:strRef>
          </c:tx>
          <c:spPr>
            <a:solidFill>
              <a:schemeClr val="accent4">
                <a:lumMod val="75000"/>
                <a:alpha val="75000"/>
              </a:schemeClr>
            </a:solidFill>
            <a:ln>
              <a:noFill/>
            </a:ln>
          </c:spPr>
          <c:invertIfNegative val="0"/>
          <c:cat>
            <c:strRef>
              <c:f>Sheet1!$A$2:$A$5</c:f>
              <c:strCache>
                <c:ptCount val="4"/>
                <c:pt idx="0">
                  <c:v>γγ</c:v>
                </c:pt>
                <c:pt idx="1">
                  <c:v>Zγ</c:v>
                </c:pt>
                <c:pt idx="2">
                  <c:v>μμ</c:v>
                </c:pt>
                <c:pt idx="3">
                  <c:v>tt</c:v>
                </c:pt>
              </c:strCache>
            </c:strRef>
          </c:cat>
          <c:val>
            <c:numRef>
              <c:f>Sheet1!$B$2:$B$5</c:f>
              <c:numCache>
                <c:formatCode>General</c:formatCode>
                <c:ptCount val="4"/>
                <c:pt idx="0">
                  <c:v>4.2</c:v>
                </c:pt>
                <c:pt idx="1">
                  <c:v>14.0</c:v>
                </c:pt>
                <c:pt idx="2">
                  <c:v>7.2</c:v>
                </c:pt>
                <c:pt idx="3">
                  <c:v>7.4</c:v>
                </c:pt>
              </c:numCache>
            </c:numRef>
          </c:val>
        </c:ser>
        <c:ser>
          <c:idx val="1"/>
          <c:order val="1"/>
          <c:tx>
            <c:strRef>
              <c:f>Sheet1!$C$1</c:f>
              <c:strCache>
                <c:ptCount val="1"/>
                <c:pt idx="0">
                  <c:v>LHeC</c:v>
                </c:pt>
              </c:strCache>
            </c:strRef>
          </c:tx>
          <c:spPr>
            <a:solidFill>
              <a:schemeClr val="accent6">
                <a:lumMod val="50000"/>
                <a:alpha val="72000"/>
              </a:schemeClr>
            </a:solidFill>
            <a:ln>
              <a:noFill/>
            </a:ln>
          </c:spPr>
          <c:invertIfNegative val="0"/>
          <c:cat>
            <c:strRef>
              <c:f>Sheet1!$A$2:$A$5</c:f>
              <c:strCache>
                <c:ptCount val="4"/>
                <c:pt idx="0">
                  <c:v>γγ</c:v>
                </c:pt>
                <c:pt idx="1">
                  <c:v>Zγ</c:v>
                </c:pt>
                <c:pt idx="2">
                  <c:v>μμ</c:v>
                </c:pt>
                <c:pt idx="3">
                  <c:v>tt</c:v>
                </c:pt>
              </c:strCache>
            </c:strRef>
          </c:cat>
          <c:val>
            <c:numRef>
              <c:f>Sheet1!$C$2:$C$5</c:f>
              <c:numCache>
                <c:formatCode>General</c:formatCode>
                <c:ptCount val="4"/>
                <c:pt idx="0">
                  <c:v>7.2</c:v>
                </c:pt>
                <c:pt idx="1">
                  <c:v>0.0</c:v>
                </c:pt>
                <c:pt idx="2">
                  <c:v>0.0</c:v>
                </c:pt>
                <c:pt idx="3">
                  <c:v>20.0</c:v>
                </c:pt>
              </c:numCache>
            </c:numRef>
          </c:val>
        </c:ser>
        <c:ser>
          <c:idx val="2"/>
          <c:order val="2"/>
          <c:tx>
            <c:strRef>
              <c:f>Sheet1!$D$1</c:f>
              <c:strCache>
                <c:ptCount val="1"/>
                <c:pt idx="0">
                  <c:v>ILC</c:v>
                </c:pt>
              </c:strCache>
            </c:strRef>
          </c:tx>
          <c:spPr>
            <a:solidFill>
              <a:schemeClr val="accent1">
                <a:lumMod val="75000"/>
                <a:alpha val="84000"/>
              </a:schemeClr>
            </a:solidFill>
            <a:ln>
              <a:noFill/>
            </a:ln>
          </c:spPr>
          <c:invertIfNegative val="0"/>
          <c:cat>
            <c:strRef>
              <c:f>Sheet1!$A$2:$A$5</c:f>
              <c:strCache>
                <c:ptCount val="4"/>
                <c:pt idx="0">
                  <c:v>γγ</c:v>
                </c:pt>
                <c:pt idx="1">
                  <c:v>Zγ</c:v>
                </c:pt>
                <c:pt idx="2">
                  <c:v>μμ</c:v>
                </c:pt>
                <c:pt idx="3">
                  <c:v>tt</c:v>
                </c:pt>
              </c:strCache>
            </c:strRef>
          </c:cat>
          <c:val>
            <c:numRef>
              <c:f>Sheet1!$D$2:$D$5</c:f>
              <c:numCache>
                <c:formatCode>General</c:formatCode>
                <c:ptCount val="4"/>
                <c:pt idx="0">
                  <c:v>6.3</c:v>
                </c:pt>
                <c:pt idx="1">
                  <c:v>0.0</c:v>
                </c:pt>
                <c:pt idx="2">
                  <c:v>13.0</c:v>
                </c:pt>
                <c:pt idx="3">
                  <c:v>0.0</c:v>
                </c:pt>
              </c:numCache>
            </c:numRef>
          </c:val>
        </c:ser>
        <c:ser>
          <c:idx val="3"/>
          <c:order val="3"/>
          <c:tx>
            <c:strRef>
              <c:f>Sheet1!$E$1</c:f>
              <c:strCache>
                <c:ptCount val="1"/>
                <c:pt idx="0">
                  <c:v>ee+ep+pp</c:v>
                </c:pt>
              </c:strCache>
            </c:strRef>
          </c:tx>
          <c:spPr>
            <a:solidFill>
              <a:srgbClr val="000090">
                <a:alpha val="80000"/>
              </a:srgbClr>
            </a:solidFill>
            <a:ln>
              <a:noFill/>
            </a:ln>
          </c:spPr>
          <c:invertIfNegative val="0"/>
          <c:cat>
            <c:strRef>
              <c:f>Sheet1!$A$2:$A$5</c:f>
              <c:strCache>
                <c:ptCount val="4"/>
                <c:pt idx="0">
                  <c:v>γγ</c:v>
                </c:pt>
                <c:pt idx="1">
                  <c:v>Zγ</c:v>
                </c:pt>
                <c:pt idx="2">
                  <c:v>μμ</c:v>
                </c:pt>
                <c:pt idx="3">
                  <c:v>tt</c:v>
                </c:pt>
              </c:strCache>
            </c:strRef>
          </c:cat>
          <c:val>
            <c:numRef>
              <c:f>Sheet1!$E$2:$E$5</c:f>
              <c:numCache>
                <c:formatCode>General</c:formatCode>
                <c:ptCount val="4"/>
                <c:pt idx="0">
                  <c:v>1.8</c:v>
                </c:pt>
                <c:pt idx="1">
                  <c:v>13.0</c:v>
                </c:pt>
                <c:pt idx="2">
                  <c:v>5.6</c:v>
                </c:pt>
                <c:pt idx="3">
                  <c:v>5.3</c:v>
                </c:pt>
              </c:numCache>
            </c:numRef>
          </c:val>
        </c:ser>
        <c:dLbls>
          <c:showLegendKey val="0"/>
          <c:showVal val="0"/>
          <c:showCatName val="0"/>
          <c:showSerName val="0"/>
          <c:showPercent val="0"/>
          <c:showBubbleSize val="0"/>
        </c:dLbls>
        <c:gapWidth val="150"/>
        <c:axId val="-2131296504"/>
        <c:axId val="-2131293352"/>
      </c:barChart>
      <c:catAx>
        <c:axId val="-2131296504"/>
        <c:scaling>
          <c:orientation val="minMax"/>
        </c:scaling>
        <c:delete val="0"/>
        <c:axPos val="b"/>
        <c:majorTickMark val="out"/>
        <c:minorTickMark val="none"/>
        <c:tickLblPos val="nextTo"/>
        <c:crossAx val="-2131293352"/>
        <c:crosses val="autoZero"/>
        <c:auto val="1"/>
        <c:lblAlgn val="ctr"/>
        <c:lblOffset val="100"/>
        <c:noMultiLvlLbl val="0"/>
      </c:catAx>
      <c:valAx>
        <c:axId val="-2131293352"/>
        <c:scaling>
          <c:orientation val="minMax"/>
        </c:scaling>
        <c:delete val="0"/>
        <c:axPos val="l"/>
        <c:majorGridlines/>
        <c:numFmt formatCode="General" sourceLinked="1"/>
        <c:majorTickMark val="out"/>
        <c:minorTickMark val="none"/>
        <c:tickLblPos val="nextTo"/>
        <c:crossAx val="-213129650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331B28-95D2-8742-8C7D-6AE842214182}" type="datetimeFigureOut">
              <a:rPr lang="en-US" smtClean="0"/>
              <a:t>07.09.18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735064-E315-3644-B8C1-525C15ED6B21}" type="slidenum">
              <a:rPr lang="en-US" smtClean="0"/>
              <a:t>‹#›</a:t>
            </a:fld>
            <a:endParaRPr lang="en-US"/>
          </a:p>
        </p:txBody>
      </p:sp>
    </p:spTree>
    <p:extLst>
      <p:ext uri="{BB962C8B-B14F-4D97-AF65-F5344CB8AC3E}">
        <p14:creationId xmlns:p14="http://schemas.microsoft.com/office/powerpoint/2010/main" val="1599355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7982CB-BEF5-774D-9201-F0234F38ED37}" type="slidenum">
              <a:rPr lang="en-US"/>
              <a:pPr/>
              <a:t>4</a:t>
            </a:fld>
            <a:endParaRPr lang="en-US"/>
          </a:p>
        </p:txBody>
      </p:sp>
      <p:sp>
        <p:nvSpPr>
          <p:cNvPr id="1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34A4FF-0A4E-184C-A2B5-87CAD7CDCC55}" type="slidenum">
              <a:rPr lang="en-US"/>
              <a:pPr/>
              <a:t>5</a:t>
            </a:fld>
            <a:endParaRPr lang="en-US"/>
          </a:p>
        </p:txBody>
      </p:sp>
      <p:sp>
        <p:nvSpPr>
          <p:cNvPr id="17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06B07A-A20A-4A00-AC67-5CD379C835B9}" type="slidenum">
              <a:rPr lang="en-US"/>
              <a:pPr/>
              <a:t>10</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F386F-3388-B14E-910C-2371D98C00C1}" type="slidenum">
              <a:rPr lang="en-US"/>
              <a:pPr/>
              <a:t>33</a:t>
            </a:fld>
            <a:endParaRPr lang="en-US"/>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F386F-3388-B14E-910C-2371D98C00C1}" type="slidenum">
              <a:rPr lang="en-US"/>
              <a:pPr/>
              <a:t>36</a:t>
            </a:fld>
            <a:endParaRPr lang="en-US"/>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7E1B9458-4029-5942-AC9D-8E3A7D45768D}" type="datetimeFigureOut">
              <a:rPr lang="en-US" smtClean="0"/>
              <a:t>07.09.18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B8722-E0D3-C241-8501-C7B4B7160E3E}" type="slidenum">
              <a:rPr lang="en-US" smtClean="0"/>
              <a:t>‹#›</a:t>
            </a:fld>
            <a:endParaRPr lang="en-US"/>
          </a:p>
        </p:txBody>
      </p:sp>
    </p:spTree>
    <p:extLst>
      <p:ext uri="{BB962C8B-B14F-4D97-AF65-F5344CB8AC3E}">
        <p14:creationId xmlns:p14="http://schemas.microsoft.com/office/powerpoint/2010/main" val="2935336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E1B9458-4029-5942-AC9D-8E3A7D45768D}" type="datetimeFigureOut">
              <a:rPr lang="en-US" smtClean="0"/>
              <a:t>07.09.18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B8722-E0D3-C241-8501-C7B4B7160E3E}" type="slidenum">
              <a:rPr lang="en-US" smtClean="0"/>
              <a:t>‹#›</a:t>
            </a:fld>
            <a:endParaRPr lang="en-US"/>
          </a:p>
        </p:txBody>
      </p:sp>
    </p:spTree>
    <p:extLst>
      <p:ext uri="{BB962C8B-B14F-4D97-AF65-F5344CB8AC3E}">
        <p14:creationId xmlns:p14="http://schemas.microsoft.com/office/powerpoint/2010/main" val="1657456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E1B9458-4029-5942-AC9D-8E3A7D45768D}" type="datetimeFigureOut">
              <a:rPr lang="en-US" smtClean="0"/>
              <a:t>07.09.18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B8722-E0D3-C241-8501-C7B4B7160E3E}" type="slidenum">
              <a:rPr lang="en-US" smtClean="0"/>
              <a:t>‹#›</a:t>
            </a:fld>
            <a:endParaRPr lang="en-US"/>
          </a:p>
        </p:txBody>
      </p:sp>
    </p:spTree>
    <p:extLst>
      <p:ext uri="{BB962C8B-B14F-4D97-AF65-F5344CB8AC3E}">
        <p14:creationId xmlns:p14="http://schemas.microsoft.com/office/powerpoint/2010/main" val="3162323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615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E1B9458-4029-5942-AC9D-8E3A7D45768D}" type="datetimeFigureOut">
              <a:rPr lang="en-US" smtClean="0"/>
              <a:t>07.09.18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B8722-E0D3-C241-8501-C7B4B7160E3E}" type="slidenum">
              <a:rPr lang="en-US" smtClean="0"/>
              <a:t>‹#›</a:t>
            </a:fld>
            <a:endParaRPr lang="en-US"/>
          </a:p>
        </p:txBody>
      </p:sp>
    </p:spTree>
    <p:extLst>
      <p:ext uri="{BB962C8B-B14F-4D97-AF65-F5344CB8AC3E}">
        <p14:creationId xmlns:p14="http://schemas.microsoft.com/office/powerpoint/2010/main" val="44066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7E1B9458-4029-5942-AC9D-8E3A7D45768D}" type="datetimeFigureOut">
              <a:rPr lang="en-US" smtClean="0"/>
              <a:t>07.09.18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B8722-E0D3-C241-8501-C7B4B7160E3E}" type="slidenum">
              <a:rPr lang="en-US" smtClean="0"/>
              <a:t>‹#›</a:t>
            </a:fld>
            <a:endParaRPr lang="en-US"/>
          </a:p>
        </p:txBody>
      </p:sp>
    </p:spTree>
    <p:extLst>
      <p:ext uri="{BB962C8B-B14F-4D97-AF65-F5344CB8AC3E}">
        <p14:creationId xmlns:p14="http://schemas.microsoft.com/office/powerpoint/2010/main" val="1848523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7E1B9458-4029-5942-AC9D-8E3A7D45768D}" type="datetimeFigureOut">
              <a:rPr lang="en-US" smtClean="0"/>
              <a:t>07.09.18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B8722-E0D3-C241-8501-C7B4B7160E3E}" type="slidenum">
              <a:rPr lang="en-US" smtClean="0"/>
              <a:t>‹#›</a:t>
            </a:fld>
            <a:endParaRPr lang="en-US"/>
          </a:p>
        </p:txBody>
      </p:sp>
    </p:spTree>
    <p:extLst>
      <p:ext uri="{BB962C8B-B14F-4D97-AF65-F5344CB8AC3E}">
        <p14:creationId xmlns:p14="http://schemas.microsoft.com/office/powerpoint/2010/main" val="149225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7E1B9458-4029-5942-AC9D-8E3A7D45768D}" type="datetimeFigureOut">
              <a:rPr lang="en-US" smtClean="0"/>
              <a:t>07.09.18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5B8722-E0D3-C241-8501-C7B4B7160E3E}" type="slidenum">
              <a:rPr lang="en-US" smtClean="0"/>
              <a:t>‹#›</a:t>
            </a:fld>
            <a:endParaRPr lang="en-US"/>
          </a:p>
        </p:txBody>
      </p:sp>
    </p:spTree>
    <p:extLst>
      <p:ext uri="{BB962C8B-B14F-4D97-AF65-F5344CB8AC3E}">
        <p14:creationId xmlns:p14="http://schemas.microsoft.com/office/powerpoint/2010/main" val="3511363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E1B9458-4029-5942-AC9D-8E3A7D45768D}" type="datetimeFigureOut">
              <a:rPr lang="en-US" smtClean="0"/>
              <a:t>07.09.18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5B8722-E0D3-C241-8501-C7B4B7160E3E}" type="slidenum">
              <a:rPr lang="en-US" smtClean="0"/>
              <a:t>‹#›</a:t>
            </a:fld>
            <a:endParaRPr lang="en-US"/>
          </a:p>
        </p:txBody>
      </p:sp>
    </p:spTree>
    <p:extLst>
      <p:ext uri="{BB962C8B-B14F-4D97-AF65-F5344CB8AC3E}">
        <p14:creationId xmlns:p14="http://schemas.microsoft.com/office/powerpoint/2010/main" val="3656921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1B9458-4029-5942-AC9D-8E3A7D45768D}" type="datetimeFigureOut">
              <a:rPr lang="en-US" smtClean="0"/>
              <a:t>07.09.18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5B8722-E0D3-C241-8501-C7B4B7160E3E}" type="slidenum">
              <a:rPr lang="en-US" smtClean="0"/>
              <a:t>‹#›</a:t>
            </a:fld>
            <a:endParaRPr lang="en-US"/>
          </a:p>
        </p:txBody>
      </p:sp>
    </p:spTree>
    <p:extLst>
      <p:ext uri="{BB962C8B-B14F-4D97-AF65-F5344CB8AC3E}">
        <p14:creationId xmlns:p14="http://schemas.microsoft.com/office/powerpoint/2010/main" val="3619090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E1B9458-4029-5942-AC9D-8E3A7D45768D}" type="datetimeFigureOut">
              <a:rPr lang="en-US" smtClean="0"/>
              <a:t>07.09.18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B8722-E0D3-C241-8501-C7B4B7160E3E}" type="slidenum">
              <a:rPr lang="en-US" smtClean="0"/>
              <a:t>‹#›</a:t>
            </a:fld>
            <a:endParaRPr lang="en-US"/>
          </a:p>
        </p:txBody>
      </p:sp>
    </p:spTree>
    <p:extLst>
      <p:ext uri="{BB962C8B-B14F-4D97-AF65-F5344CB8AC3E}">
        <p14:creationId xmlns:p14="http://schemas.microsoft.com/office/powerpoint/2010/main" val="2698590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E1B9458-4029-5942-AC9D-8E3A7D45768D}" type="datetimeFigureOut">
              <a:rPr lang="en-US" smtClean="0"/>
              <a:t>07.09.18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B8722-E0D3-C241-8501-C7B4B7160E3E}" type="slidenum">
              <a:rPr lang="en-US" smtClean="0"/>
              <a:t>‹#›</a:t>
            </a:fld>
            <a:endParaRPr lang="en-US"/>
          </a:p>
        </p:txBody>
      </p:sp>
    </p:spTree>
    <p:extLst>
      <p:ext uri="{BB962C8B-B14F-4D97-AF65-F5344CB8AC3E}">
        <p14:creationId xmlns:p14="http://schemas.microsoft.com/office/powerpoint/2010/main" val="19522977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B9458-4029-5942-AC9D-8E3A7D45768D}" type="datetimeFigureOut">
              <a:rPr lang="en-US" smtClean="0"/>
              <a:t>07.09.18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B8722-E0D3-C241-8501-C7B4B7160E3E}" type="slidenum">
              <a:rPr lang="en-US" smtClean="0"/>
              <a:t>‹#›</a:t>
            </a:fld>
            <a:endParaRPr lang="en-US"/>
          </a:p>
        </p:txBody>
      </p:sp>
    </p:spTree>
    <p:extLst>
      <p:ext uri="{BB962C8B-B14F-4D97-AF65-F5344CB8AC3E}">
        <p14:creationId xmlns:p14="http://schemas.microsoft.com/office/powerpoint/2010/main" val="3740262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w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hyperlink" Target="http://lhec.web.cern.ch" TargetMode="External"/><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 Id="rId3" Type="http://schemas.openxmlformats.org/officeDocument/2006/relationships/chart" Target="../charts/char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5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g"/><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 Id="rId3"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387"/>
            <a:ext cx="7772400" cy="1115548"/>
          </a:xfrm>
        </p:spPr>
        <p:txBody>
          <a:bodyPr>
            <a:normAutofit/>
          </a:bodyPr>
          <a:lstStyle/>
          <a:p>
            <a:r>
              <a:rPr lang="en-US" dirty="0" smtClean="0">
                <a:solidFill>
                  <a:srgbClr val="000090"/>
                </a:solidFill>
              </a:rPr>
              <a:t>Electrons for the LHC</a:t>
            </a:r>
            <a:br>
              <a:rPr lang="en-US" dirty="0" smtClean="0">
                <a:solidFill>
                  <a:srgbClr val="000090"/>
                </a:solidFill>
              </a:rPr>
            </a:br>
            <a:r>
              <a:rPr lang="en-US" sz="2200" dirty="0" smtClean="0"/>
              <a:t>and remarks on the past and future of particle physics</a:t>
            </a:r>
            <a:endParaRPr lang="en-US" sz="2200" dirty="0"/>
          </a:p>
        </p:txBody>
      </p:sp>
      <p:sp>
        <p:nvSpPr>
          <p:cNvPr id="4" name="TextBox 3"/>
          <p:cNvSpPr txBox="1"/>
          <p:nvPr/>
        </p:nvSpPr>
        <p:spPr>
          <a:xfrm>
            <a:off x="2607204" y="2290354"/>
            <a:ext cx="3869719" cy="1569660"/>
          </a:xfrm>
          <a:prstGeom prst="rect">
            <a:avLst/>
          </a:prstGeom>
          <a:solidFill>
            <a:srgbClr val="E7CD48">
              <a:alpha val="35000"/>
            </a:srgbClr>
          </a:solidFill>
          <a:ln>
            <a:solidFill>
              <a:srgbClr val="000090"/>
            </a:solidFill>
          </a:ln>
        </p:spPr>
        <p:txBody>
          <a:bodyPr wrap="none" rtlCol="0">
            <a:spAutoFit/>
          </a:bodyPr>
          <a:lstStyle/>
          <a:p>
            <a:pPr algn="ctr"/>
            <a:r>
              <a:rPr lang="en-US" sz="2400" dirty="0" smtClean="0"/>
              <a:t>The Standard Model </a:t>
            </a:r>
          </a:p>
          <a:p>
            <a:pPr algn="ctr"/>
            <a:r>
              <a:rPr lang="en-US" sz="2400" dirty="0" smtClean="0"/>
              <a:t>Large Hadron Collider Physics </a:t>
            </a:r>
          </a:p>
          <a:p>
            <a:pPr algn="ctr"/>
            <a:r>
              <a:rPr lang="en-US" sz="2400" dirty="0" smtClean="0"/>
              <a:t>The </a:t>
            </a:r>
            <a:r>
              <a:rPr lang="en-US" sz="2400" dirty="0" err="1" smtClean="0"/>
              <a:t>LHeC</a:t>
            </a:r>
            <a:endParaRPr lang="en-US" sz="2400" dirty="0" smtClean="0"/>
          </a:p>
          <a:p>
            <a:pPr algn="ctr"/>
            <a:r>
              <a:rPr lang="en-US" sz="2400" dirty="0" smtClean="0"/>
              <a:t>Further Future</a:t>
            </a:r>
            <a:endParaRPr lang="en-US" sz="2400" dirty="0"/>
          </a:p>
        </p:txBody>
      </p:sp>
      <p:sp>
        <p:nvSpPr>
          <p:cNvPr id="5" name="TextBox 4"/>
          <p:cNvSpPr txBox="1"/>
          <p:nvPr/>
        </p:nvSpPr>
        <p:spPr>
          <a:xfrm>
            <a:off x="1318757" y="4636629"/>
            <a:ext cx="6642000" cy="1200329"/>
          </a:xfrm>
          <a:prstGeom prst="rect">
            <a:avLst/>
          </a:prstGeom>
          <a:noFill/>
        </p:spPr>
        <p:txBody>
          <a:bodyPr wrap="none" rtlCol="0">
            <a:spAutoFit/>
          </a:bodyPr>
          <a:lstStyle/>
          <a:p>
            <a:pPr algn="ctr"/>
            <a:r>
              <a:rPr lang="en-US" dirty="0" smtClean="0"/>
              <a:t>Max Klein</a:t>
            </a:r>
          </a:p>
          <a:p>
            <a:pPr algn="ctr"/>
            <a:r>
              <a:rPr lang="en-US" dirty="0" smtClean="0"/>
              <a:t>University of Liverpool, H1 and ATLAS</a:t>
            </a:r>
          </a:p>
          <a:p>
            <a:pPr algn="ctr"/>
            <a:endParaRPr lang="en-US" dirty="0" smtClean="0"/>
          </a:p>
          <a:p>
            <a:pPr algn="ctr"/>
            <a:r>
              <a:rPr lang="en-US" dirty="0" smtClean="0">
                <a:solidFill>
                  <a:srgbClr val="000090"/>
                </a:solidFill>
              </a:rPr>
              <a:t>For the </a:t>
            </a:r>
            <a:r>
              <a:rPr lang="en-US" dirty="0" err="1" smtClean="0">
                <a:solidFill>
                  <a:srgbClr val="000090"/>
                </a:solidFill>
              </a:rPr>
              <a:t>LHeC</a:t>
            </a:r>
            <a:r>
              <a:rPr lang="en-US" dirty="0" smtClean="0">
                <a:solidFill>
                  <a:srgbClr val="000090"/>
                </a:solidFill>
              </a:rPr>
              <a:t> and FCC-eh Study Groups and the PERLE Collaboration </a:t>
            </a:r>
            <a:endParaRPr lang="en-US" dirty="0">
              <a:solidFill>
                <a:srgbClr val="000090"/>
              </a:solidFill>
            </a:endParaRPr>
          </a:p>
        </p:txBody>
      </p:sp>
      <p:sp>
        <p:nvSpPr>
          <p:cNvPr id="6" name="TextBox 5"/>
          <p:cNvSpPr txBox="1"/>
          <p:nvPr/>
        </p:nvSpPr>
        <p:spPr>
          <a:xfrm>
            <a:off x="938193" y="6270865"/>
            <a:ext cx="7520007" cy="369332"/>
          </a:xfrm>
          <a:prstGeom prst="rect">
            <a:avLst/>
          </a:prstGeom>
          <a:noFill/>
        </p:spPr>
        <p:txBody>
          <a:bodyPr wrap="none" rtlCol="0">
            <a:spAutoFit/>
          </a:bodyPr>
          <a:lstStyle/>
          <a:p>
            <a:r>
              <a:rPr lang="en-US" dirty="0" smtClean="0"/>
              <a:t>Invited Talk at the 2018 Session of the Turkish Physical Society, </a:t>
            </a:r>
            <a:r>
              <a:rPr lang="en-US" dirty="0" err="1" smtClean="0"/>
              <a:t>Bodrum</a:t>
            </a:r>
            <a:r>
              <a:rPr lang="en-US" dirty="0" smtClean="0"/>
              <a:t> 8.9.18</a:t>
            </a:r>
            <a:endParaRPr lang="en-US" dirty="0"/>
          </a:p>
        </p:txBody>
      </p:sp>
      <p:pic>
        <p:nvPicPr>
          <p:cNvPr id="7" name="Picture 6"/>
          <p:cNvPicPr>
            <a:picLocks noChangeAspect="1"/>
          </p:cNvPicPr>
          <p:nvPr/>
        </p:nvPicPr>
        <p:blipFill>
          <a:blip r:embed="rId2"/>
          <a:stretch>
            <a:fillRect/>
          </a:stretch>
        </p:blipFill>
        <p:spPr>
          <a:xfrm>
            <a:off x="745859" y="2703675"/>
            <a:ext cx="1482849" cy="91449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013" y="3194159"/>
            <a:ext cx="2095302" cy="876283"/>
          </a:xfrm>
          <a:prstGeom prst="rect">
            <a:avLst/>
          </a:prstGeom>
        </p:spPr>
      </p:pic>
    </p:spTree>
    <p:extLst>
      <p:ext uri="{BB962C8B-B14F-4D97-AF65-F5344CB8AC3E}">
        <p14:creationId xmlns:p14="http://schemas.microsoft.com/office/powerpoint/2010/main" val="14513987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aldy4_bis"/>
          <p:cNvPicPr>
            <a:picLocks noChangeAspect="1" noChangeArrowheads="1"/>
          </p:cNvPicPr>
          <p:nvPr/>
        </p:nvPicPr>
        <p:blipFill>
          <a:blip r:embed="rId3" cstate="print"/>
          <a:srcRect/>
          <a:stretch>
            <a:fillRect/>
          </a:stretch>
        </p:blipFill>
        <p:spPr bwMode="auto">
          <a:xfrm>
            <a:off x="0" y="-30163"/>
            <a:ext cx="9144000" cy="6888163"/>
          </a:xfrm>
          <a:prstGeom prst="rect">
            <a:avLst/>
          </a:prstGeom>
          <a:noFill/>
        </p:spPr>
      </p:pic>
      <p:pic>
        <p:nvPicPr>
          <p:cNvPr id="61443" name="Picture 3"/>
          <p:cNvPicPr>
            <a:picLocks noChangeAspect="1" noChangeArrowheads="1"/>
          </p:cNvPicPr>
          <p:nvPr/>
        </p:nvPicPr>
        <p:blipFill>
          <a:blip r:embed="rId4" cstate="print"/>
          <a:srcRect/>
          <a:stretch>
            <a:fillRect/>
          </a:stretch>
        </p:blipFill>
        <p:spPr bwMode="auto">
          <a:xfrm>
            <a:off x="4567238" y="3424238"/>
            <a:ext cx="9525" cy="7937"/>
          </a:xfrm>
          <a:prstGeom prst="rect">
            <a:avLst/>
          </a:prstGeom>
          <a:noFill/>
          <a:ln w="12700">
            <a:noFill/>
            <a:miter lim="800000"/>
            <a:headEnd type="none" w="sm" len="sm"/>
            <a:tailEnd type="none" w="sm" len="sm"/>
          </a:ln>
          <a:effectLst/>
        </p:spPr>
      </p:pic>
      <p:sp>
        <p:nvSpPr>
          <p:cNvPr id="61444" name="Text Box 4"/>
          <p:cNvSpPr txBox="1">
            <a:spLocks noChangeArrowheads="1"/>
          </p:cNvSpPr>
          <p:nvPr/>
        </p:nvSpPr>
        <p:spPr bwMode="auto">
          <a:xfrm>
            <a:off x="4419600" y="762000"/>
            <a:ext cx="3962400" cy="641350"/>
          </a:xfrm>
          <a:prstGeom prst="rect">
            <a:avLst/>
          </a:prstGeom>
          <a:noFill/>
          <a:ln w="9525">
            <a:noFill/>
            <a:miter lim="800000"/>
            <a:headEnd/>
            <a:tailEnd/>
          </a:ln>
          <a:effectLst/>
        </p:spPr>
        <p:txBody>
          <a:bodyPr>
            <a:spAutoFit/>
          </a:bodyPr>
          <a:lstStyle/>
          <a:p>
            <a:pPr>
              <a:spcBef>
                <a:spcPct val="50000"/>
              </a:spcBef>
            </a:pPr>
            <a:r>
              <a:rPr lang="en-US" sz="3600" b="1" dirty="0">
                <a:solidFill>
                  <a:srgbClr val="F3DD1D"/>
                </a:solidFill>
                <a:latin typeface="Baskerville"/>
                <a:cs typeface="Baskerville"/>
              </a:rPr>
              <a:t>LHC tunnel 2002</a:t>
            </a:r>
            <a:endParaRPr lang="en-US" sz="3600" dirty="0">
              <a:latin typeface="Baskerville"/>
              <a:cs typeface="Baskerville"/>
            </a:endParaRPr>
          </a:p>
        </p:txBody>
      </p:sp>
      <p:sp>
        <p:nvSpPr>
          <p:cNvPr id="2" name="TextBox 1"/>
          <p:cNvSpPr txBox="1"/>
          <p:nvPr/>
        </p:nvSpPr>
        <p:spPr>
          <a:xfrm>
            <a:off x="3131840" y="5877272"/>
            <a:ext cx="5261627" cy="461665"/>
          </a:xfrm>
          <a:prstGeom prst="rect">
            <a:avLst/>
          </a:prstGeom>
          <a:noFill/>
        </p:spPr>
        <p:txBody>
          <a:bodyPr wrap="none" rtlCol="0">
            <a:spAutoFit/>
          </a:bodyPr>
          <a:lstStyle/>
          <a:p>
            <a:r>
              <a:rPr lang="en-US" dirty="0" smtClean="0">
                <a:solidFill>
                  <a:srgbClr val="FFFF00"/>
                </a:solidFill>
                <a:latin typeface="Baskerville"/>
                <a:cs typeface="Baskerville"/>
              </a:rPr>
              <a:t>10 years from here to the Higgs boson …</a:t>
            </a:r>
            <a:endParaRPr lang="en-US" dirty="0">
              <a:solidFill>
                <a:srgbClr val="FFFF00"/>
              </a:solidFill>
              <a:latin typeface="Baskerville"/>
              <a:cs typeface="Baskerville"/>
            </a:endParaRPr>
          </a:p>
        </p:txBody>
      </p:sp>
    </p:spTree>
    <p:extLst>
      <p:ext uri="{BB962C8B-B14F-4D97-AF65-F5344CB8AC3E}">
        <p14:creationId xmlns:p14="http://schemas.microsoft.com/office/powerpoint/2010/main" val="3156421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75220" y="991518"/>
            <a:ext cx="4451459" cy="4440784"/>
          </a:xfrm>
          <a:prstGeom prst="rect">
            <a:avLst/>
          </a:prstGeom>
        </p:spPr>
      </p:pic>
      <p:pic>
        <p:nvPicPr>
          <p:cNvPr id="3" name="Picture 2"/>
          <p:cNvPicPr>
            <a:picLocks noChangeAspect="1"/>
          </p:cNvPicPr>
          <p:nvPr/>
        </p:nvPicPr>
        <p:blipFill>
          <a:blip r:embed="rId3"/>
          <a:stretch>
            <a:fillRect/>
          </a:stretch>
        </p:blipFill>
        <p:spPr>
          <a:xfrm>
            <a:off x="4401297" y="5599061"/>
            <a:ext cx="3760056" cy="374618"/>
          </a:xfrm>
          <a:prstGeom prst="rect">
            <a:avLst/>
          </a:prstGeom>
        </p:spPr>
      </p:pic>
      <p:pic>
        <p:nvPicPr>
          <p:cNvPr id="4" name="Picture 3"/>
          <p:cNvPicPr>
            <a:picLocks noChangeAspect="1"/>
          </p:cNvPicPr>
          <p:nvPr/>
        </p:nvPicPr>
        <p:blipFill>
          <a:blip r:embed="rId4"/>
          <a:stretch>
            <a:fillRect/>
          </a:stretch>
        </p:blipFill>
        <p:spPr>
          <a:xfrm>
            <a:off x="944075" y="4870810"/>
            <a:ext cx="1404442" cy="1080640"/>
          </a:xfrm>
          <a:prstGeom prst="rect">
            <a:avLst/>
          </a:prstGeom>
        </p:spPr>
      </p:pic>
      <p:pic>
        <p:nvPicPr>
          <p:cNvPr id="5" name="Picture 4"/>
          <p:cNvPicPr>
            <a:picLocks noChangeAspect="1"/>
          </p:cNvPicPr>
          <p:nvPr/>
        </p:nvPicPr>
        <p:blipFill>
          <a:blip r:embed="rId5"/>
          <a:stretch>
            <a:fillRect/>
          </a:stretch>
        </p:blipFill>
        <p:spPr>
          <a:xfrm>
            <a:off x="69591" y="658289"/>
            <a:ext cx="3112176" cy="2779644"/>
          </a:xfrm>
          <a:prstGeom prst="rect">
            <a:avLst/>
          </a:prstGeom>
        </p:spPr>
      </p:pic>
      <p:sp>
        <p:nvSpPr>
          <p:cNvPr id="6" name="TextBox 5"/>
          <p:cNvSpPr txBox="1"/>
          <p:nvPr/>
        </p:nvSpPr>
        <p:spPr>
          <a:xfrm>
            <a:off x="1853655" y="369914"/>
            <a:ext cx="1370062" cy="307777"/>
          </a:xfrm>
          <a:prstGeom prst="rect">
            <a:avLst/>
          </a:prstGeom>
          <a:noFill/>
        </p:spPr>
        <p:txBody>
          <a:bodyPr wrap="none" rtlCol="0">
            <a:spAutoFit/>
          </a:bodyPr>
          <a:lstStyle/>
          <a:p>
            <a:r>
              <a:rPr lang="en-US" sz="1400" dirty="0" smtClean="0"/>
              <a:t>arXiv:1207.7214</a:t>
            </a:r>
            <a:endParaRPr lang="en-US" sz="1400" dirty="0"/>
          </a:p>
        </p:txBody>
      </p:sp>
      <p:sp>
        <p:nvSpPr>
          <p:cNvPr id="7" name="TextBox 6"/>
          <p:cNvSpPr txBox="1"/>
          <p:nvPr/>
        </p:nvSpPr>
        <p:spPr>
          <a:xfrm>
            <a:off x="260947" y="3722542"/>
            <a:ext cx="2962770" cy="646331"/>
          </a:xfrm>
          <a:prstGeom prst="rect">
            <a:avLst/>
          </a:prstGeom>
          <a:noFill/>
        </p:spPr>
        <p:txBody>
          <a:bodyPr wrap="none" rtlCol="0">
            <a:spAutoFit/>
          </a:bodyPr>
          <a:lstStyle/>
          <a:p>
            <a:r>
              <a:rPr lang="en-US" dirty="0" smtClean="0"/>
              <a:t>     Discovery: ATLAS+CMS</a:t>
            </a:r>
          </a:p>
          <a:p>
            <a:r>
              <a:rPr lang="en-US" dirty="0" smtClean="0"/>
              <a:t>July 2012 (ICHEP Melbourne)</a:t>
            </a:r>
            <a:endParaRPr lang="en-US" dirty="0"/>
          </a:p>
        </p:txBody>
      </p:sp>
      <p:sp>
        <p:nvSpPr>
          <p:cNvPr id="8" name="TextBox 7"/>
          <p:cNvSpPr txBox="1"/>
          <p:nvPr/>
        </p:nvSpPr>
        <p:spPr>
          <a:xfrm>
            <a:off x="446399" y="6147630"/>
            <a:ext cx="2703196" cy="646331"/>
          </a:xfrm>
          <a:prstGeom prst="rect">
            <a:avLst/>
          </a:prstGeom>
          <a:noFill/>
        </p:spPr>
        <p:txBody>
          <a:bodyPr wrap="none" rtlCol="0">
            <a:spAutoFit/>
          </a:bodyPr>
          <a:lstStyle/>
          <a:p>
            <a:r>
              <a:rPr lang="en-US" dirty="0" smtClean="0"/>
              <a:t>Last week: H </a:t>
            </a:r>
            <a:r>
              <a:rPr lang="en-US" dirty="0" smtClean="0">
                <a:sym typeface="Wingdings"/>
              </a:rPr>
              <a:t> bb with 5σ</a:t>
            </a:r>
          </a:p>
          <a:p>
            <a:r>
              <a:rPr lang="en-US" dirty="0">
                <a:sym typeface="Wingdings"/>
              </a:rPr>
              <a:t>b</a:t>
            </a:r>
            <a:r>
              <a:rPr lang="en-US" dirty="0" smtClean="0">
                <a:sym typeface="Wingdings"/>
              </a:rPr>
              <a:t>oth CMS and ATLAS</a:t>
            </a:r>
            <a:endParaRPr lang="en-US" dirty="0"/>
          </a:p>
        </p:txBody>
      </p:sp>
      <p:sp>
        <p:nvSpPr>
          <p:cNvPr id="9" name="TextBox 8"/>
          <p:cNvSpPr txBox="1"/>
          <p:nvPr/>
        </p:nvSpPr>
        <p:spPr>
          <a:xfrm>
            <a:off x="3600903" y="223175"/>
            <a:ext cx="5162591" cy="523220"/>
          </a:xfrm>
          <a:prstGeom prst="rect">
            <a:avLst/>
          </a:prstGeom>
          <a:noFill/>
        </p:spPr>
        <p:txBody>
          <a:bodyPr wrap="none" rtlCol="0">
            <a:spAutoFit/>
          </a:bodyPr>
          <a:lstStyle/>
          <a:p>
            <a:r>
              <a:rPr lang="en-US" sz="2800" dirty="0" smtClean="0"/>
              <a:t>Higgs Boson: Discovery and Status</a:t>
            </a:r>
            <a:endParaRPr lang="en-US" sz="2800" dirty="0"/>
          </a:p>
        </p:txBody>
      </p:sp>
      <p:sp>
        <p:nvSpPr>
          <p:cNvPr id="10" name="TextBox 9"/>
          <p:cNvSpPr txBox="1"/>
          <p:nvPr/>
        </p:nvSpPr>
        <p:spPr>
          <a:xfrm>
            <a:off x="3809819" y="6252000"/>
            <a:ext cx="5224507" cy="400110"/>
          </a:xfrm>
          <a:prstGeom prst="rect">
            <a:avLst/>
          </a:prstGeom>
          <a:noFill/>
        </p:spPr>
        <p:txBody>
          <a:bodyPr wrap="none" rtlCol="0">
            <a:spAutoFit/>
          </a:bodyPr>
          <a:lstStyle/>
          <a:p>
            <a:r>
              <a:rPr lang="en-US" sz="2000" b="1" dirty="0" smtClean="0"/>
              <a:t>Higgs: Key part of HL LHC </a:t>
            </a:r>
            <a:r>
              <a:rPr lang="en-US" sz="2000" b="1" dirty="0" err="1" smtClean="0"/>
              <a:t>programme</a:t>
            </a:r>
            <a:r>
              <a:rPr lang="en-US" sz="2000" b="1" dirty="0" smtClean="0"/>
              <a:t>: 3000 fb</a:t>
            </a:r>
            <a:r>
              <a:rPr lang="en-US" sz="2000" b="1" baseline="30000" dirty="0" smtClean="0"/>
              <a:t>-1</a:t>
            </a:r>
            <a:endParaRPr lang="en-US" sz="2000" b="1" baseline="30000" dirty="0"/>
          </a:p>
        </p:txBody>
      </p:sp>
      <p:cxnSp>
        <p:nvCxnSpPr>
          <p:cNvPr id="12" name="Straight Arrow Connector 11"/>
          <p:cNvCxnSpPr/>
          <p:nvPr/>
        </p:nvCxnSpPr>
        <p:spPr>
          <a:xfrm flipV="1">
            <a:off x="1113372" y="3183295"/>
            <a:ext cx="0" cy="2546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44075" y="3437933"/>
            <a:ext cx="328485" cy="369332"/>
          </a:xfrm>
          <a:prstGeom prst="rect">
            <a:avLst/>
          </a:prstGeom>
          <a:noFill/>
        </p:spPr>
        <p:txBody>
          <a:bodyPr wrap="none" rtlCol="0">
            <a:spAutoFit/>
          </a:bodyPr>
          <a:lstStyle/>
          <a:p>
            <a:r>
              <a:rPr lang="en-US" dirty="0" smtClean="0">
                <a:solidFill>
                  <a:schemeClr val="accent1">
                    <a:lumMod val="75000"/>
                  </a:schemeClr>
                </a:solidFill>
              </a:rPr>
              <a:t>H</a:t>
            </a:r>
            <a:endParaRPr lang="en-US" dirty="0">
              <a:solidFill>
                <a:schemeClr val="accent1">
                  <a:lumMod val="75000"/>
                </a:schemeClr>
              </a:solidFill>
            </a:endParaRPr>
          </a:p>
        </p:txBody>
      </p:sp>
    </p:spTree>
    <p:extLst>
      <p:ext uri="{BB962C8B-B14F-4D97-AF65-F5344CB8AC3E}">
        <p14:creationId xmlns:p14="http://schemas.microsoft.com/office/powerpoint/2010/main" val="13428658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0835"/>
            <a:ext cx="7772400" cy="804335"/>
          </a:xfrm>
        </p:spPr>
        <p:txBody>
          <a:bodyPr>
            <a:normAutofit/>
          </a:bodyPr>
          <a:lstStyle/>
          <a:p>
            <a:r>
              <a:rPr lang="en-US" sz="3200" dirty="0" smtClean="0"/>
              <a:t>CERN and the Large Hadron Collider</a:t>
            </a:r>
            <a:endParaRPr lang="en-US" sz="3200" dirty="0"/>
          </a:p>
        </p:txBody>
      </p:sp>
      <p:pic>
        <p:nvPicPr>
          <p:cNvPr id="3" name="Picture 2"/>
          <p:cNvPicPr>
            <a:picLocks noChangeAspect="1"/>
          </p:cNvPicPr>
          <p:nvPr/>
        </p:nvPicPr>
        <p:blipFill>
          <a:blip r:embed="rId2"/>
          <a:stretch>
            <a:fillRect/>
          </a:stretch>
        </p:blipFill>
        <p:spPr>
          <a:xfrm>
            <a:off x="-604051" y="-76200"/>
            <a:ext cx="10534034" cy="7010400"/>
          </a:xfrm>
          <a:prstGeom prst="rect">
            <a:avLst/>
          </a:prstGeom>
        </p:spPr>
      </p:pic>
      <p:sp>
        <p:nvSpPr>
          <p:cNvPr id="4" name="TextBox 3"/>
          <p:cNvSpPr txBox="1"/>
          <p:nvPr/>
        </p:nvSpPr>
        <p:spPr>
          <a:xfrm>
            <a:off x="6547090" y="6040783"/>
            <a:ext cx="2596910" cy="369332"/>
          </a:xfrm>
          <a:prstGeom prst="rect">
            <a:avLst/>
          </a:prstGeom>
          <a:noFill/>
        </p:spPr>
        <p:txBody>
          <a:bodyPr wrap="none" rtlCol="0">
            <a:spAutoFit/>
          </a:bodyPr>
          <a:lstStyle/>
          <a:p>
            <a:r>
              <a:rPr lang="en-US" dirty="0" smtClean="0"/>
              <a:t>Consolidation work in LS1</a:t>
            </a:r>
            <a:endParaRPr lang="en-US" dirty="0"/>
          </a:p>
        </p:txBody>
      </p:sp>
    </p:spTree>
    <p:extLst>
      <p:ext uri="{BB962C8B-B14F-4D97-AF65-F5344CB8AC3E}">
        <p14:creationId xmlns:p14="http://schemas.microsoft.com/office/powerpoint/2010/main" val="13895134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0835"/>
            <a:ext cx="7772400" cy="804335"/>
          </a:xfrm>
        </p:spPr>
        <p:txBody>
          <a:bodyPr>
            <a:normAutofit/>
          </a:bodyPr>
          <a:lstStyle/>
          <a:p>
            <a:r>
              <a:rPr lang="en-US" sz="3200" dirty="0" smtClean="0"/>
              <a:t>title</a:t>
            </a:r>
            <a:endParaRPr lang="en-US" sz="3200" dirty="0"/>
          </a:p>
        </p:txBody>
      </p:sp>
      <p:pic>
        <p:nvPicPr>
          <p:cNvPr id="3" name="Picture 2"/>
          <p:cNvPicPr>
            <a:picLocks noChangeAspect="1"/>
          </p:cNvPicPr>
          <p:nvPr/>
        </p:nvPicPr>
        <p:blipFill>
          <a:blip r:embed="rId2"/>
          <a:stretch>
            <a:fillRect/>
          </a:stretch>
        </p:blipFill>
        <p:spPr>
          <a:xfrm>
            <a:off x="529231" y="230835"/>
            <a:ext cx="8244743" cy="5931589"/>
          </a:xfrm>
          <a:prstGeom prst="rect">
            <a:avLst/>
          </a:prstGeom>
          <a:ln>
            <a:solidFill>
              <a:schemeClr val="accent6">
                <a:lumMod val="75000"/>
              </a:schemeClr>
            </a:solidFill>
          </a:ln>
        </p:spPr>
      </p:pic>
      <p:sp>
        <p:nvSpPr>
          <p:cNvPr id="4" name="TextBox 3"/>
          <p:cNvSpPr txBox="1"/>
          <p:nvPr/>
        </p:nvSpPr>
        <p:spPr>
          <a:xfrm>
            <a:off x="417384" y="6331800"/>
            <a:ext cx="8456161" cy="369332"/>
          </a:xfrm>
          <a:prstGeom prst="rect">
            <a:avLst/>
          </a:prstGeom>
          <a:noFill/>
        </p:spPr>
        <p:txBody>
          <a:bodyPr wrap="none" rtlCol="0">
            <a:spAutoFit/>
          </a:bodyPr>
          <a:lstStyle/>
          <a:p>
            <a:r>
              <a:rPr lang="en-US" dirty="0" smtClean="0"/>
              <a:t>Beautiful confirmation of the Standard Model: New analyses &amp;  </a:t>
            </a:r>
            <a:r>
              <a:rPr lang="en-US" dirty="0" err="1" smtClean="0"/>
              <a:t>h.o</a:t>
            </a:r>
            <a:r>
              <a:rPr lang="en-US" dirty="0" smtClean="0"/>
              <a:t>. QCD + </a:t>
            </a:r>
            <a:r>
              <a:rPr lang="en-US" dirty="0" err="1" smtClean="0"/>
              <a:t>Eweak</a:t>
            </a:r>
            <a:r>
              <a:rPr lang="en-US" dirty="0" smtClean="0"/>
              <a:t> theory</a:t>
            </a:r>
            <a:endParaRPr lang="en-US" dirty="0"/>
          </a:p>
        </p:txBody>
      </p:sp>
    </p:spTree>
    <p:extLst>
      <p:ext uri="{BB962C8B-B14F-4D97-AF65-F5344CB8AC3E}">
        <p14:creationId xmlns:p14="http://schemas.microsoft.com/office/powerpoint/2010/main" val="22140821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0835"/>
            <a:ext cx="7772400" cy="804335"/>
          </a:xfrm>
        </p:spPr>
        <p:txBody>
          <a:bodyPr>
            <a:normAutofit/>
          </a:bodyPr>
          <a:lstStyle/>
          <a:p>
            <a:r>
              <a:rPr lang="en-US" sz="3200" dirty="0" smtClean="0"/>
              <a:t>title</a:t>
            </a:r>
            <a:endParaRPr lang="en-US" sz="3200" dirty="0"/>
          </a:p>
        </p:txBody>
      </p:sp>
      <p:pic>
        <p:nvPicPr>
          <p:cNvPr id="3" name="Picture 2" descr="ATLAS_Exotics_Summar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453" y="576064"/>
            <a:ext cx="7853747" cy="5619640"/>
          </a:xfrm>
          <a:prstGeom prst="rect">
            <a:avLst/>
          </a:prstGeom>
          <a:ln>
            <a:solidFill>
              <a:schemeClr val="accent6">
                <a:lumMod val="75000"/>
              </a:schemeClr>
            </a:solidFill>
          </a:ln>
        </p:spPr>
      </p:pic>
      <p:sp>
        <p:nvSpPr>
          <p:cNvPr id="4" name="TextBox 3"/>
          <p:cNvSpPr txBox="1"/>
          <p:nvPr/>
        </p:nvSpPr>
        <p:spPr>
          <a:xfrm>
            <a:off x="278344" y="6352259"/>
            <a:ext cx="8754094" cy="369332"/>
          </a:xfrm>
          <a:prstGeom prst="rect">
            <a:avLst/>
          </a:prstGeom>
          <a:noFill/>
        </p:spPr>
        <p:txBody>
          <a:bodyPr wrap="none" rtlCol="0">
            <a:spAutoFit/>
          </a:bodyPr>
          <a:lstStyle/>
          <a:p>
            <a:r>
              <a:rPr lang="en-US" dirty="0" smtClean="0"/>
              <a:t>So far, no sign for physics beyond the standard model (BSM). Limits from sub </a:t>
            </a:r>
            <a:r>
              <a:rPr lang="en-US" dirty="0" err="1" smtClean="0"/>
              <a:t>TeV</a:t>
            </a:r>
            <a:r>
              <a:rPr lang="en-US" dirty="0" smtClean="0"/>
              <a:t> to 10 </a:t>
            </a:r>
            <a:r>
              <a:rPr lang="en-US" dirty="0" err="1" smtClean="0"/>
              <a:t>TeV</a:t>
            </a:r>
            <a:endParaRPr lang="en-US" dirty="0"/>
          </a:p>
        </p:txBody>
      </p:sp>
    </p:spTree>
    <p:extLst>
      <p:ext uri="{BB962C8B-B14F-4D97-AF65-F5344CB8AC3E}">
        <p14:creationId xmlns:p14="http://schemas.microsoft.com/office/powerpoint/2010/main" val="28700729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4280"/>
            <a:ext cx="7772400" cy="804335"/>
          </a:xfrm>
        </p:spPr>
        <p:txBody>
          <a:bodyPr>
            <a:normAutofit/>
          </a:bodyPr>
          <a:lstStyle/>
          <a:p>
            <a:r>
              <a:rPr lang="en-US" sz="3200" dirty="0" smtClean="0">
                <a:solidFill>
                  <a:srgbClr val="800000"/>
                </a:solidFill>
              </a:rPr>
              <a:t>Search for Dark Matter and </a:t>
            </a:r>
            <a:r>
              <a:rPr lang="en-US" sz="3200" dirty="0" err="1" smtClean="0">
                <a:solidFill>
                  <a:srgbClr val="800000"/>
                </a:solidFill>
              </a:rPr>
              <a:t>Leptoquarks</a:t>
            </a:r>
            <a:endParaRPr lang="en-US" sz="3200" dirty="0">
              <a:solidFill>
                <a:srgbClr val="800000"/>
              </a:solidFill>
            </a:endParaRPr>
          </a:p>
        </p:txBody>
      </p:sp>
      <p:pic>
        <p:nvPicPr>
          <p:cNvPr id="3" name="Picture 2"/>
          <p:cNvPicPr>
            <a:picLocks noChangeAspect="1"/>
          </p:cNvPicPr>
          <p:nvPr/>
        </p:nvPicPr>
        <p:blipFill>
          <a:blip r:embed="rId2"/>
          <a:stretch>
            <a:fillRect/>
          </a:stretch>
        </p:blipFill>
        <p:spPr>
          <a:xfrm>
            <a:off x="177800" y="1337975"/>
            <a:ext cx="3835047" cy="3120828"/>
          </a:xfrm>
          <a:prstGeom prst="rect">
            <a:avLst/>
          </a:prstGeom>
        </p:spPr>
      </p:pic>
      <p:pic>
        <p:nvPicPr>
          <p:cNvPr id="4" name="Picture 3"/>
          <p:cNvPicPr>
            <a:picLocks noChangeAspect="1"/>
          </p:cNvPicPr>
          <p:nvPr/>
        </p:nvPicPr>
        <p:blipFill>
          <a:blip r:embed="rId3"/>
          <a:stretch>
            <a:fillRect/>
          </a:stretch>
        </p:blipFill>
        <p:spPr>
          <a:xfrm>
            <a:off x="4186675" y="1129235"/>
            <a:ext cx="4864680" cy="4402393"/>
          </a:xfrm>
          <a:prstGeom prst="rect">
            <a:avLst/>
          </a:prstGeom>
        </p:spPr>
      </p:pic>
      <p:pic>
        <p:nvPicPr>
          <p:cNvPr id="5" name="Picture 4"/>
          <p:cNvPicPr>
            <a:picLocks noChangeAspect="1"/>
          </p:cNvPicPr>
          <p:nvPr/>
        </p:nvPicPr>
        <p:blipFill>
          <a:blip r:embed="rId4"/>
          <a:stretch>
            <a:fillRect/>
          </a:stretch>
        </p:blipFill>
        <p:spPr>
          <a:xfrm>
            <a:off x="177801" y="4458803"/>
            <a:ext cx="4008874" cy="831576"/>
          </a:xfrm>
          <a:prstGeom prst="rect">
            <a:avLst/>
          </a:prstGeom>
        </p:spPr>
      </p:pic>
      <p:pic>
        <p:nvPicPr>
          <p:cNvPr id="6" name="Picture 5"/>
          <p:cNvPicPr>
            <a:picLocks noChangeAspect="1"/>
          </p:cNvPicPr>
          <p:nvPr/>
        </p:nvPicPr>
        <p:blipFill>
          <a:blip r:embed="rId5"/>
          <a:stretch>
            <a:fillRect/>
          </a:stretch>
        </p:blipFill>
        <p:spPr>
          <a:xfrm>
            <a:off x="576665" y="5556544"/>
            <a:ext cx="7881535" cy="1143551"/>
          </a:xfrm>
          <a:prstGeom prst="rect">
            <a:avLst/>
          </a:prstGeom>
        </p:spPr>
      </p:pic>
      <p:sp>
        <p:nvSpPr>
          <p:cNvPr id="7" name="Rectangle 6"/>
          <p:cNvSpPr/>
          <p:nvPr/>
        </p:nvSpPr>
        <p:spPr>
          <a:xfrm>
            <a:off x="177800" y="1337975"/>
            <a:ext cx="4008875" cy="3952404"/>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73970" y="791640"/>
            <a:ext cx="8586380" cy="369332"/>
          </a:xfrm>
          <a:prstGeom prst="rect">
            <a:avLst/>
          </a:prstGeom>
          <a:noFill/>
        </p:spPr>
        <p:txBody>
          <a:bodyPr wrap="none" rtlCol="0">
            <a:spAutoFit/>
          </a:bodyPr>
          <a:lstStyle/>
          <a:p>
            <a:r>
              <a:rPr lang="en-US" dirty="0" smtClean="0"/>
              <a:t>LHC: Energy frontier: major activity: searches for new physics, increasingly challenging: </a:t>
            </a:r>
            <a:r>
              <a:rPr lang="en-US" dirty="0" err="1" smtClean="0"/>
              <a:t>eg</a:t>
            </a:r>
            <a:r>
              <a:rPr lang="en-US" dirty="0" smtClean="0"/>
              <a:t> </a:t>
            </a:r>
            <a:endParaRPr lang="en-US" dirty="0"/>
          </a:p>
        </p:txBody>
      </p:sp>
      <p:pic>
        <p:nvPicPr>
          <p:cNvPr id="9" name="Picture 8"/>
          <p:cNvPicPr>
            <a:picLocks noChangeAspect="1"/>
          </p:cNvPicPr>
          <p:nvPr/>
        </p:nvPicPr>
        <p:blipFill>
          <a:blip r:embed="rId6"/>
          <a:stretch>
            <a:fillRect/>
          </a:stretch>
        </p:blipFill>
        <p:spPr>
          <a:xfrm>
            <a:off x="247386" y="1364157"/>
            <a:ext cx="2501250" cy="288605"/>
          </a:xfrm>
          <a:prstGeom prst="rect">
            <a:avLst/>
          </a:prstGeom>
        </p:spPr>
      </p:pic>
    </p:spTree>
    <p:extLst>
      <p:ext uri="{BB962C8B-B14F-4D97-AF65-F5344CB8AC3E}">
        <p14:creationId xmlns:p14="http://schemas.microsoft.com/office/powerpoint/2010/main" val="5893622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5993"/>
            <a:ext cx="7772400" cy="762459"/>
          </a:xfrm>
        </p:spPr>
        <p:txBody>
          <a:bodyPr>
            <a:normAutofit/>
          </a:bodyPr>
          <a:lstStyle/>
          <a:p>
            <a:r>
              <a:rPr lang="en-US" sz="3600" dirty="0" smtClean="0"/>
              <a:t>High Field Dipole Magnets</a:t>
            </a:r>
            <a:endParaRPr lang="en-US" sz="3600" dirty="0"/>
          </a:p>
        </p:txBody>
      </p:sp>
      <p:pic>
        <p:nvPicPr>
          <p:cNvPr id="3" name="Picture 2"/>
          <p:cNvPicPr>
            <a:picLocks noChangeAspect="1"/>
          </p:cNvPicPr>
          <p:nvPr/>
        </p:nvPicPr>
        <p:blipFill>
          <a:blip r:embed="rId2"/>
          <a:stretch>
            <a:fillRect/>
          </a:stretch>
        </p:blipFill>
        <p:spPr>
          <a:xfrm>
            <a:off x="30235" y="121760"/>
            <a:ext cx="9063370" cy="6640620"/>
          </a:xfrm>
          <a:prstGeom prst="rect">
            <a:avLst/>
          </a:prstGeom>
          <a:ln>
            <a:solidFill>
              <a:srgbClr val="FF6600"/>
            </a:solidFill>
          </a:ln>
        </p:spPr>
      </p:pic>
      <p:sp>
        <p:nvSpPr>
          <p:cNvPr id="5" name="Oval 4"/>
          <p:cNvSpPr/>
          <p:nvPr/>
        </p:nvSpPr>
        <p:spPr>
          <a:xfrm>
            <a:off x="8122303" y="5284644"/>
            <a:ext cx="1037310" cy="78859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3219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0835"/>
            <a:ext cx="7772400" cy="804335"/>
          </a:xfrm>
        </p:spPr>
        <p:txBody>
          <a:bodyPr>
            <a:normAutofit fontScale="90000"/>
          </a:bodyPr>
          <a:lstStyle/>
          <a:p>
            <a:r>
              <a:rPr lang="en-US" sz="3200" dirty="0" smtClean="0"/>
              <a:t>The LHC and its experiments operate very well.</a:t>
            </a:r>
            <a:endParaRPr lang="en-US" sz="3200" dirty="0"/>
          </a:p>
        </p:txBody>
      </p:sp>
      <p:pic>
        <p:nvPicPr>
          <p:cNvPr id="3" name="Picture 2" descr="intlumivstimeRun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39761" y="278321"/>
            <a:ext cx="4922762" cy="6858000"/>
          </a:xfrm>
          <a:prstGeom prst="rect">
            <a:avLst/>
          </a:prstGeom>
        </p:spPr>
      </p:pic>
    </p:spTree>
    <p:extLst>
      <p:ext uri="{BB962C8B-B14F-4D97-AF65-F5344CB8AC3E}">
        <p14:creationId xmlns:p14="http://schemas.microsoft.com/office/powerpoint/2010/main" val="30521718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0708"/>
            <a:ext cx="5186362" cy="1325563"/>
          </a:xfrm>
        </p:spPr>
        <p:txBody>
          <a:bodyPr>
            <a:normAutofit/>
          </a:bodyPr>
          <a:lstStyle/>
          <a:p>
            <a:pPr algn="ctr"/>
            <a:r>
              <a:rPr lang="en-US" sz="3200" b="1" dirty="0">
                <a:latin typeface="+mn-lt"/>
              </a:rPr>
              <a:t>TR PARTICIPATION IN COLLIDER EXPERIMENTS</a:t>
            </a:r>
          </a:p>
        </p:txBody>
      </p:sp>
      <p:sp>
        <p:nvSpPr>
          <p:cNvPr id="3" name="Content Placeholder 2"/>
          <p:cNvSpPr>
            <a:spLocks noGrp="1"/>
          </p:cNvSpPr>
          <p:nvPr>
            <p:ph idx="1"/>
          </p:nvPr>
        </p:nvSpPr>
        <p:spPr>
          <a:xfrm>
            <a:off x="471056" y="1376132"/>
            <a:ext cx="5167746" cy="5043487"/>
          </a:xfrm>
        </p:spPr>
        <p:txBody>
          <a:bodyPr>
            <a:noAutofit/>
          </a:bodyPr>
          <a:lstStyle/>
          <a:p>
            <a:pPr algn="just" fontAlgn="base"/>
            <a:r>
              <a:rPr lang="en-US" sz="2000" dirty="0">
                <a:solidFill>
                  <a:srgbClr val="0432FF"/>
                </a:solidFill>
              </a:rPr>
              <a:t>Turkish physicists have participated in a number of CERN experiments. They are active in collider experiments ALICE, ATLAS, CMS.</a:t>
            </a:r>
          </a:p>
          <a:p>
            <a:pPr algn="just" fontAlgn="base"/>
            <a:r>
              <a:rPr lang="en-US" sz="2000" dirty="0">
                <a:solidFill>
                  <a:srgbClr val="0432FF"/>
                </a:solidFill>
              </a:rPr>
              <a:t>In CMS, Turkey contributes to data acquisition, trigger and mechanics for the forward HCAL, while the contribution to ATLAS includes mainly software and testing the TRT detector, and that for ALICE is to the computing. For all three high energy experiments, Turkey is also contributing to the physics data analysis. </a:t>
            </a:r>
          </a:p>
          <a:p>
            <a:pPr algn="just" fontAlgn="base"/>
            <a:r>
              <a:rPr lang="en-US" sz="2000" dirty="0">
                <a:solidFill>
                  <a:srgbClr val="0432FF"/>
                </a:solidFill>
              </a:rPr>
              <a:t>A team of Turkish physicists is also engaged in simulations and theoretical work connected with CLIC, </a:t>
            </a:r>
            <a:r>
              <a:rPr lang="en-US" sz="2000" dirty="0" err="1">
                <a:solidFill>
                  <a:srgbClr val="0432FF"/>
                </a:solidFill>
              </a:rPr>
              <a:t>LHeC</a:t>
            </a:r>
            <a:r>
              <a:rPr lang="en-US" sz="2000" dirty="0">
                <a:solidFill>
                  <a:srgbClr val="0432FF"/>
                </a:solidFill>
              </a:rPr>
              <a:t> and FCC.</a:t>
            </a:r>
          </a:p>
        </p:txBody>
      </p:sp>
      <p:sp>
        <p:nvSpPr>
          <p:cNvPr id="6" name="Slide Number Placeholder 5"/>
          <p:cNvSpPr>
            <a:spLocks noGrp="1"/>
          </p:cNvSpPr>
          <p:nvPr>
            <p:ph type="sldNum" sz="quarter" idx="12"/>
          </p:nvPr>
        </p:nvSpPr>
        <p:spPr/>
        <p:txBody>
          <a:bodyPr/>
          <a:lstStyle/>
          <a:p>
            <a:fld id="{BE817F9B-31CC-5C4A-9BA4-EA85634A997C}" type="slidenum">
              <a:rPr lang="en-US" smtClean="0"/>
              <a:t>18</a:t>
            </a:fld>
            <a:endParaRPr lang="en-US"/>
          </a:p>
        </p:txBody>
      </p:sp>
      <p:grpSp>
        <p:nvGrpSpPr>
          <p:cNvPr id="11" name="Group 10"/>
          <p:cNvGrpSpPr/>
          <p:nvPr/>
        </p:nvGrpSpPr>
        <p:grpSpPr>
          <a:xfrm>
            <a:off x="5942159" y="4823218"/>
            <a:ext cx="2544398" cy="1378747"/>
            <a:chOff x="5951815" y="492916"/>
            <a:chExt cx="2544398" cy="1378747"/>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9180" y="492916"/>
              <a:ext cx="2047033" cy="1378747"/>
            </a:xfrm>
            <a:prstGeom prst="rect">
              <a:avLst/>
            </a:prstGeom>
          </p:spPr>
        </p:pic>
        <p:sp>
          <p:nvSpPr>
            <p:cNvPr id="10" name="TextBox 9"/>
            <p:cNvSpPr txBox="1"/>
            <p:nvPr/>
          </p:nvSpPr>
          <p:spPr>
            <a:xfrm rot="18617918">
              <a:off x="5782057" y="942556"/>
              <a:ext cx="708848" cy="369332"/>
            </a:xfrm>
            <a:prstGeom prst="rect">
              <a:avLst/>
            </a:prstGeom>
            <a:noFill/>
          </p:spPr>
          <p:txBody>
            <a:bodyPr wrap="none" rtlCol="0">
              <a:spAutoFit/>
            </a:bodyPr>
            <a:lstStyle/>
            <a:p>
              <a:r>
                <a:rPr lang="en-US" dirty="0">
                  <a:solidFill>
                    <a:schemeClr val="accent1"/>
                  </a:solidFill>
                </a:rPr>
                <a:t>ALICE</a:t>
              </a:r>
            </a:p>
          </p:txBody>
        </p:sp>
      </p:grpSp>
      <p:grpSp>
        <p:nvGrpSpPr>
          <p:cNvPr id="16" name="Group 15"/>
          <p:cNvGrpSpPr/>
          <p:nvPr/>
        </p:nvGrpSpPr>
        <p:grpSpPr>
          <a:xfrm>
            <a:off x="5942159" y="640531"/>
            <a:ext cx="2544398" cy="1383568"/>
            <a:chOff x="5951815" y="1964459"/>
            <a:chExt cx="2544398" cy="138356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1964459"/>
              <a:ext cx="2038263" cy="1383568"/>
            </a:xfrm>
            <a:prstGeom prst="rect">
              <a:avLst/>
            </a:prstGeom>
          </p:spPr>
        </p:pic>
        <p:sp>
          <p:nvSpPr>
            <p:cNvPr id="13" name="TextBox 12"/>
            <p:cNvSpPr txBox="1"/>
            <p:nvPr/>
          </p:nvSpPr>
          <p:spPr>
            <a:xfrm rot="18617918">
              <a:off x="5762212" y="2466723"/>
              <a:ext cx="748538" cy="369332"/>
            </a:xfrm>
            <a:prstGeom prst="rect">
              <a:avLst/>
            </a:prstGeom>
            <a:noFill/>
          </p:spPr>
          <p:txBody>
            <a:bodyPr wrap="none" rtlCol="0">
              <a:spAutoFit/>
            </a:bodyPr>
            <a:lstStyle/>
            <a:p>
              <a:r>
                <a:rPr lang="en-US" dirty="0">
                  <a:solidFill>
                    <a:schemeClr val="accent1"/>
                  </a:solidFill>
                </a:rPr>
                <a:t>ATLAS</a:t>
              </a:r>
            </a:p>
          </p:txBody>
        </p:sp>
      </p:grpSp>
      <p:grpSp>
        <p:nvGrpSpPr>
          <p:cNvPr id="17" name="Group 16"/>
          <p:cNvGrpSpPr/>
          <p:nvPr/>
        </p:nvGrpSpPr>
        <p:grpSpPr>
          <a:xfrm>
            <a:off x="5930384" y="2748809"/>
            <a:ext cx="2556173" cy="1404689"/>
            <a:chOff x="5930384" y="3418146"/>
            <a:chExt cx="2556173" cy="140468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950" y="3418146"/>
              <a:ext cx="2028607" cy="1404689"/>
            </a:xfrm>
            <a:prstGeom prst="rect">
              <a:avLst/>
            </a:prstGeom>
          </p:spPr>
        </p:pic>
        <p:sp>
          <p:nvSpPr>
            <p:cNvPr id="14" name="TextBox 13"/>
            <p:cNvSpPr txBox="1"/>
            <p:nvPr/>
          </p:nvSpPr>
          <p:spPr>
            <a:xfrm rot="18617918">
              <a:off x="5809517" y="3990615"/>
              <a:ext cx="611065" cy="369332"/>
            </a:xfrm>
            <a:prstGeom prst="rect">
              <a:avLst/>
            </a:prstGeom>
            <a:noFill/>
          </p:spPr>
          <p:txBody>
            <a:bodyPr wrap="none" rtlCol="0">
              <a:spAutoFit/>
            </a:bodyPr>
            <a:lstStyle/>
            <a:p>
              <a:r>
                <a:rPr lang="en-US" dirty="0">
                  <a:solidFill>
                    <a:schemeClr val="accent1"/>
                  </a:solidFill>
                </a:rPr>
                <a:t>CMS</a:t>
              </a:r>
            </a:p>
          </p:txBody>
        </p:sp>
      </p:grpSp>
      <p:sp>
        <p:nvSpPr>
          <p:cNvPr id="4" name="TextBox 3">
            <a:extLst>
              <a:ext uri="{FF2B5EF4-FFF2-40B4-BE49-F238E27FC236}">
                <a16:creationId xmlns="" xmlns:a16="http://schemas.microsoft.com/office/drawing/2014/main" id="{0EE0F49D-5591-2C43-A78E-233861304EA0}"/>
              </a:ext>
            </a:extLst>
          </p:cNvPr>
          <p:cNvSpPr txBox="1"/>
          <p:nvPr/>
        </p:nvSpPr>
        <p:spPr>
          <a:xfrm>
            <a:off x="6422685" y="1989627"/>
            <a:ext cx="2107436" cy="369332"/>
          </a:xfrm>
          <a:prstGeom prst="rect">
            <a:avLst/>
          </a:prstGeom>
          <a:noFill/>
        </p:spPr>
        <p:txBody>
          <a:bodyPr wrap="none" rtlCol="0">
            <a:spAutoFit/>
          </a:bodyPr>
          <a:lstStyle/>
          <a:p>
            <a:r>
              <a:rPr lang="en-US" dirty="0"/>
              <a:t>2 Inst &amp; 37 scientists</a:t>
            </a:r>
          </a:p>
        </p:txBody>
      </p:sp>
      <p:sp>
        <p:nvSpPr>
          <p:cNvPr id="15" name="TextBox 14">
            <a:extLst>
              <a:ext uri="{FF2B5EF4-FFF2-40B4-BE49-F238E27FC236}">
                <a16:creationId xmlns="" xmlns:a16="http://schemas.microsoft.com/office/drawing/2014/main" id="{420C7811-2375-DE4F-8280-DD128F0E52A9}"/>
              </a:ext>
            </a:extLst>
          </p:cNvPr>
          <p:cNvSpPr txBox="1"/>
          <p:nvPr/>
        </p:nvSpPr>
        <p:spPr>
          <a:xfrm>
            <a:off x="6272786" y="4119026"/>
            <a:ext cx="2472215" cy="369332"/>
          </a:xfrm>
          <a:prstGeom prst="rect">
            <a:avLst/>
          </a:prstGeom>
          <a:noFill/>
        </p:spPr>
        <p:txBody>
          <a:bodyPr wrap="none" rtlCol="0">
            <a:spAutoFit/>
          </a:bodyPr>
          <a:lstStyle/>
          <a:p>
            <a:r>
              <a:rPr lang="en-US" dirty="0"/>
              <a:t>4 Inst &amp; 95 collaborators</a:t>
            </a:r>
          </a:p>
        </p:txBody>
      </p:sp>
      <p:sp>
        <p:nvSpPr>
          <p:cNvPr id="18" name="TextBox 17">
            <a:extLst>
              <a:ext uri="{FF2B5EF4-FFF2-40B4-BE49-F238E27FC236}">
                <a16:creationId xmlns="" xmlns:a16="http://schemas.microsoft.com/office/drawing/2014/main" id="{66BADC14-E7AA-5247-BA7F-489C6F65ECAD}"/>
              </a:ext>
            </a:extLst>
          </p:cNvPr>
          <p:cNvSpPr txBox="1"/>
          <p:nvPr/>
        </p:nvSpPr>
        <p:spPr>
          <a:xfrm>
            <a:off x="6491264" y="6171685"/>
            <a:ext cx="2018373" cy="369332"/>
          </a:xfrm>
          <a:prstGeom prst="rect">
            <a:avLst/>
          </a:prstGeom>
          <a:noFill/>
        </p:spPr>
        <p:txBody>
          <a:bodyPr wrap="none" rtlCol="0">
            <a:spAutoFit/>
          </a:bodyPr>
          <a:lstStyle/>
          <a:p>
            <a:r>
              <a:rPr lang="en-US" dirty="0"/>
              <a:t>2 Inst &amp; 5 members</a:t>
            </a:r>
          </a:p>
        </p:txBody>
      </p:sp>
    </p:spTree>
    <p:extLst>
      <p:ext uri="{BB962C8B-B14F-4D97-AF65-F5344CB8AC3E}">
        <p14:creationId xmlns:p14="http://schemas.microsoft.com/office/powerpoint/2010/main" val="23993280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538"/>
            <a:ext cx="7772400" cy="593019"/>
          </a:xfrm>
        </p:spPr>
        <p:txBody>
          <a:bodyPr>
            <a:normAutofit fontScale="90000"/>
          </a:bodyPr>
          <a:lstStyle/>
          <a:p>
            <a:r>
              <a:rPr lang="en-US" sz="3600" b="1" dirty="0" smtClean="0">
                <a:solidFill>
                  <a:srgbClr val="FF6600"/>
                </a:solidFill>
              </a:rPr>
              <a:t>HL </a:t>
            </a:r>
            <a:r>
              <a:rPr lang="en-US" sz="3600" b="1" dirty="0" smtClean="0">
                <a:solidFill>
                  <a:srgbClr val="FF6600"/>
                </a:solidFill>
              </a:rPr>
              <a:t>LHC  </a:t>
            </a:r>
            <a:r>
              <a:rPr lang="mr-IN" sz="3200" dirty="0" smtClean="0"/>
              <a:t>–</a:t>
            </a:r>
            <a:r>
              <a:rPr lang="en-US" sz="3200" dirty="0" smtClean="0"/>
              <a:t> </a:t>
            </a:r>
            <a:r>
              <a:rPr lang="en-US" sz="3200" dirty="0" smtClean="0"/>
              <a:t>LHC: Inner </a:t>
            </a:r>
            <a:r>
              <a:rPr lang="en-US" sz="3200" dirty="0" err="1" smtClean="0"/>
              <a:t>Quadrupoles</a:t>
            </a:r>
            <a:r>
              <a:rPr lang="en-US" sz="3200" dirty="0" smtClean="0"/>
              <a:t>, </a:t>
            </a:r>
            <a:r>
              <a:rPr lang="en-US" sz="3200" dirty="0" err="1" smtClean="0"/>
              <a:t>Exp</a:t>
            </a:r>
            <a:r>
              <a:rPr lang="en-US" sz="3200" dirty="0" smtClean="0"/>
              <a:t>: Trackers..</a:t>
            </a:r>
            <a:endParaRPr lang="en-US" sz="3200" dirty="0"/>
          </a:p>
        </p:txBody>
      </p:sp>
      <p:pic>
        <p:nvPicPr>
          <p:cNvPr id="3" name="Picture 2"/>
          <p:cNvPicPr>
            <a:picLocks noChangeAspect="1"/>
          </p:cNvPicPr>
          <p:nvPr/>
        </p:nvPicPr>
        <p:blipFill>
          <a:blip r:embed="rId2"/>
          <a:stretch>
            <a:fillRect/>
          </a:stretch>
        </p:blipFill>
        <p:spPr>
          <a:xfrm>
            <a:off x="785954" y="1539009"/>
            <a:ext cx="7533078" cy="4366632"/>
          </a:xfrm>
          <a:prstGeom prst="rect">
            <a:avLst/>
          </a:prstGeom>
          <a:ln>
            <a:solidFill>
              <a:srgbClr val="0000FF"/>
            </a:solidFill>
          </a:ln>
        </p:spPr>
      </p:pic>
      <p:sp>
        <p:nvSpPr>
          <p:cNvPr id="4" name="TextBox 3"/>
          <p:cNvSpPr txBox="1"/>
          <p:nvPr/>
        </p:nvSpPr>
        <p:spPr>
          <a:xfrm>
            <a:off x="338667" y="762002"/>
            <a:ext cx="8623462" cy="646331"/>
          </a:xfrm>
          <a:prstGeom prst="rect">
            <a:avLst/>
          </a:prstGeom>
          <a:noFill/>
        </p:spPr>
        <p:txBody>
          <a:bodyPr wrap="none" rtlCol="0">
            <a:spAutoFit/>
          </a:bodyPr>
          <a:lstStyle/>
          <a:p>
            <a:r>
              <a:rPr lang="en-US" dirty="0" smtClean="0"/>
              <a:t>Inner triplet </a:t>
            </a:r>
            <a:r>
              <a:rPr lang="en-US" dirty="0" err="1" smtClean="0"/>
              <a:t>quadrupoles</a:t>
            </a:r>
            <a:r>
              <a:rPr lang="en-US" dirty="0" smtClean="0"/>
              <a:t> receive 25MGy of radiation from 300fb</a:t>
            </a:r>
            <a:r>
              <a:rPr lang="en-US" baseline="30000" dirty="0" smtClean="0"/>
              <a:t>-1 </a:t>
            </a:r>
            <a:r>
              <a:rPr lang="en-US" dirty="0" smtClean="0"/>
              <a:t>of </a:t>
            </a:r>
            <a:r>
              <a:rPr lang="en-US" dirty="0" err="1" smtClean="0"/>
              <a:t>pp</a:t>
            </a:r>
            <a:r>
              <a:rPr lang="en-US" dirty="0" smtClean="0"/>
              <a:t> at the LHC </a:t>
            </a:r>
            <a:r>
              <a:rPr lang="en-US" dirty="0" smtClean="0">
                <a:sym typeface="Wingdings"/>
              </a:rPr>
              <a:t></a:t>
            </a:r>
          </a:p>
          <a:p>
            <a:r>
              <a:rPr lang="en-US" dirty="0" smtClean="0">
                <a:sym typeface="Wingdings"/>
              </a:rPr>
              <a:t>Larger aperture, larger field to ensure high luminosity performance: 1-2 decades of design</a:t>
            </a:r>
            <a:endParaRPr lang="en-US" dirty="0"/>
          </a:p>
        </p:txBody>
      </p:sp>
      <p:sp>
        <p:nvSpPr>
          <p:cNvPr id="5" name="TextBox 4"/>
          <p:cNvSpPr txBox="1"/>
          <p:nvPr/>
        </p:nvSpPr>
        <p:spPr>
          <a:xfrm>
            <a:off x="338667" y="6060158"/>
            <a:ext cx="8406268" cy="646331"/>
          </a:xfrm>
          <a:prstGeom prst="rect">
            <a:avLst/>
          </a:prstGeom>
          <a:noFill/>
        </p:spPr>
        <p:txBody>
          <a:bodyPr wrap="none" rtlCol="0">
            <a:spAutoFit/>
          </a:bodyPr>
          <a:lstStyle/>
          <a:p>
            <a:r>
              <a:rPr lang="en-US" b="1" dirty="0" smtClean="0"/>
              <a:t>ATLAS and CMS undertake a huge effort to prepare for higher luminosity </a:t>
            </a:r>
            <a:r>
              <a:rPr lang="en-US" dirty="0" smtClean="0"/>
              <a:t>and radiation</a:t>
            </a:r>
          </a:p>
          <a:p>
            <a:r>
              <a:rPr lang="en-US" dirty="0" smtClean="0"/>
              <a:t>by exchanging their trackers and partially calorimeters and adding new technology also.</a:t>
            </a:r>
            <a:endParaRPr lang="en-US" dirty="0"/>
          </a:p>
        </p:txBody>
      </p:sp>
    </p:spTree>
    <p:extLst>
      <p:ext uri="{BB962C8B-B14F-4D97-AF65-F5344CB8AC3E}">
        <p14:creationId xmlns:p14="http://schemas.microsoft.com/office/powerpoint/2010/main" val="20456784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493"/>
            <a:ext cx="8229600" cy="699485"/>
          </a:xfrm>
        </p:spPr>
        <p:txBody>
          <a:bodyPr>
            <a:normAutofit fontScale="90000"/>
          </a:bodyPr>
          <a:lstStyle/>
          <a:p>
            <a:r>
              <a:rPr lang="en-US" dirty="0" smtClean="0">
                <a:solidFill>
                  <a:srgbClr val="000090"/>
                </a:solidFill>
              </a:rPr>
              <a:t>The early beginning</a:t>
            </a:r>
            <a:endParaRPr lang="en-US" dirty="0">
              <a:solidFill>
                <a:srgbClr val="000090"/>
              </a:solidFill>
            </a:endParaRPr>
          </a:p>
        </p:txBody>
      </p:sp>
      <p:sp>
        <p:nvSpPr>
          <p:cNvPr id="4" name="TextBox 3"/>
          <p:cNvSpPr txBox="1"/>
          <p:nvPr/>
        </p:nvSpPr>
        <p:spPr>
          <a:xfrm>
            <a:off x="457200" y="1147015"/>
            <a:ext cx="3314154" cy="1138773"/>
          </a:xfrm>
          <a:prstGeom prst="rect">
            <a:avLst/>
          </a:prstGeom>
          <a:noFill/>
        </p:spPr>
        <p:txBody>
          <a:bodyPr wrap="none" rtlCol="0">
            <a:spAutoFit/>
          </a:bodyPr>
          <a:lstStyle/>
          <a:p>
            <a:r>
              <a:rPr lang="en-US" sz="2800" b="1" dirty="0" smtClean="0"/>
              <a:t>1900</a:t>
            </a:r>
          </a:p>
          <a:p>
            <a:r>
              <a:rPr lang="en-US" sz="2000" dirty="0" smtClean="0"/>
              <a:t>The electron was discovered, </a:t>
            </a:r>
          </a:p>
          <a:p>
            <a:r>
              <a:rPr lang="en-US" sz="2000" dirty="0" smtClean="0"/>
              <a:t>next to 92 chemical elements.</a:t>
            </a:r>
            <a:endParaRPr lang="en-US" sz="2000" dirty="0"/>
          </a:p>
        </p:txBody>
      </p:sp>
      <p:sp>
        <p:nvSpPr>
          <p:cNvPr id="5" name="Text Box 6"/>
          <p:cNvSpPr txBox="1">
            <a:spLocks noChangeArrowheads="1"/>
          </p:cNvSpPr>
          <p:nvPr/>
        </p:nvSpPr>
        <p:spPr bwMode="auto">
          <a:xfrm>
            <a:off x="439804" y="2382744"/>
            <a:ext cx="4583306"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b="1" dirty="0"/>
              <a:t>Lord Kelvin: There is nothing new to </a:t>
            </a:r>
            <a:endParaRPr lang="en-US" sz="2000" b="1" dirty="0" smtClean="0"/>
          </a:p>
          <a:p>
            <a:r>
              <a:rPr lang="en-US" sz="2000" b="1" dirty="0" smtClean="0"/>
              <a:t>be </a:t>
            </a:r>
            <a:r>
              <a:rPr lang="en-US" sz="2000" b="1" dirty="0"/>
              <a:t>discovered in </a:t>
            </a:r>
            <a:r>
              <a:rPr lang="en-US" sz="2000" b="1" dirty="0" smtClean="0"/>
              <a:t>physics. All </a:t>
            </a:r>
            <a:r>
              <a:rPr lang="en-US" sz="2000" b="1" dirty="0"/>
              <a:t>that remains </a:t>
            </a:r>
            <a:endParaRPr lang="en-US" sz="2000" b="1" dirty="0" smtClean="0"/>
          </a:p>
          <a:p>
            <a:r>
              <a:rPr lang="en-US" sz="2000" b="1" dirty="0" smtClean="0"/>
              <a:t>is </a:t>
            </a:r>
            <a:r>
              <a:rPr lang="en-US" sz="2000" b="1" dirty="0"/>
              <a:t>more and more precise measurement.</a:t>
            </a:r>
          </a:p>
        </p:txBody>
      </p:sp>
      <p:pic>
        <p:nvPicPr>
          <p:cNvPr id="6" name="Picture 5"/>
          <p:cNvPicPr>
            <a:picLocks noChangeAspect="1"/>
          </p:cNvPicPr>
          <p:nvPr/>
        </p:nvPicPr>
        <p:blipFill>
          <a:blip r:embed="rId2"/>
          <a:stretch>
            <a:fillRect/>
          </a:stretch>
        </p:blipFill>
        <p:spPr>
          <a:xfrm>
            <a:off x="5479107" y="1103587"/>
            <a:ext cx="3207693" cy="4949891"/>
          </a:xfrm>
          <a:prstGeom prst="rect">
            <a:avLst/>
          </a:prstGeom>
        </p:spPr>
      </p:pic>
      <p:pic>
        <p:nvPicPr>
          <p:cNvPr id="10" name="Picture 9"/>
          <p:cNvPicPr>
            <a:picLocks noChangeAspect="1"/>
          </p:cNvPicPr>
          <p:nvPr/>
        </p:nvPicPr>
        <p:blipFill>
          <a:blip r:embed="rId3"/>
          <a:stretch>
            <a:fillRect/>
          </a:stretch>
        </p:blipFill>
        <p:spPr>
          <a:xfrm>
            <a:off x="574084" y="5287908"/>
            <a:ext cx="2438281" cy="1252819"/>
          </a:xfrm>
          <a:prstGeom prst="rect">
            <a:avLst/>
          </a:prstGeom>
        </p:spPr>
      </p:pic>
      <p:sp>
        <p:nvSpPr>
          <p:cNvPr id="9" name="TextBox 8"/>
          <p:cNvSpPr txBox="1"/>
          <p:nvPr/>
        </p:nvSpPr>
        <p:spPr>
          <a:xfrm>
            <a:off x="457200" y="3566624"/>
            <a:ext cx="3398286" cy="1354217"/>
          </a:xfrm>
          <a:prstGeom prst="rect">
            <a:avLst/>
          </a:prstGeom>
          <a:noFill/>
        </p:spPr>
        <p:txBody>
          <a:bodyPr wrap="none" rtlCol="0">
            <a:spAutoFit/>
          </a:bodyPr>
          <a:lstStyle/>
          <a:p>
            <a:r>
              <a:rPr lang="en-US" sz="2800" b="1" dirty="0" smtClean="0"/>
              <a:t>1909</a:t>
            </a:r>
          </a:p>
          <a:p>
            <a:endParaRPr lang="en-US" dirty="0"/>
          </a:p>
          <a:p>
            <a:r>
              <a:rPr lang="en-US" dirty="0" smtClean="0"/>
              <a:t>Discovery of the atomic nucleus in </a:t>
            </a:r>
          </a:p>
          <a:p>
            <a:r>
              <a:rPr lang="en-US" dirty="0"/>
              <a:t>a</a:t>
            </a:r>
            <a:r>
              <a:rPr lang="en-US" dirty="0" smtClean="0"/>
              <a:t> scattering experiment</a:t>
            </a:r>
            <a:endParaRPr lang="en-US" dirty="0"/>
          </a:p>
        </p:txBody>
      </p:sp>
      <p:sp>
        <p:nvSpPr>
          <p:cNvPr id="11" name="TextBox 10"/>
          <p:cNvSpPr txBox="1"/>
          <p:nvPr/>
        </p:nvSpPr>
        <p:spPr>
          <a:xfrm>
            <a:off x="3290949" y="5809948"/>
            <a:ext cx="1129073" cy="369332"/>
          </a:xfrm>
          <a:prstGeom prst="rect">
            <a:avLst/>
          </a:prstGeom>
          <a:noFill/>
        </p:spPr>
        <p:txBody>
          <a:bodyPr wrap="none" rtlCol="0">
            <a:spAutoFit/>
          </a:bodyPr>
          <a:lstStyle/>
          <a:p>
            <a:r>
              <a:rPr lang="en-US" dirty="0" smtClean="0"/>
              <a:t>E = 5 MeV</a:t>
            </a:r>
            <a:endParaRPr lang="en-US" dirty="0"/>
          </a:p>
        </p:txBody>
      </p:sp>
      <p:sp>
        <p:nvSpPr>
          <p:cNvPr id="12" name="TextBox 11"/>
          <p:cNvSpPr txBox="1"/>
          <p:nvPr/>
        </p:nvSpPr>
        <p:spPr>
          <a:xfrm>
            <a:off x="5479107" y="6053478"/>
            <a:ext cx="3291862" cy="677108"/>
          </a:xfrm>
          <a:prstGeom prst="rect">
            <a:avLst/>
          </a:prstGeom>
          <a:noFill/>
        </p:spPr>
        <p:txBody>
          <a:bodyPr wrap="none" rtlCol="0">
            <a:spAutoFit/>
          </a:bodyPr>
          <a:lstStyle/>
          <a:p>
            <a:r>
              <a:rPr lang="en-US" sz="2000" b="1" dirty="0"/>
              <a:t>Geiger, </a:t>
            </a:r>
            <a:r>
              <a:rPr lang="en-US" sz="2000" b="1" dirty="0" smtClean="0"/>
              <a:t> </a:t>
            </a:r>
            <a:r>
              <a:rPr lang="en-US" sz="2000" dirty="0" smtClean="0"/>
              <a:t>Marsden</a:t>
            </a:r>
            <a:r>
              <a:rPr lang="en-US" sz="2000" dirty="0"/>
              <a:t>,</a:t>
            </a:r>
            <a:r>
              <a:rPr lang="en-US" sz="2000" b="1" dirty="0"/>
              <a:t> Rutherford </a:t>
            </a:r>
          </a:p>
          <a:p>
            <a:endParaRPr lang="en-US" dirty="0"/>
          </a:p>
        </p:txBody>
      </p:sp>
    </p:spTree>
    <p:extLst>
      <p:ext uri="{BB962C8B-B14F-4D97-AF65-F5344CB8AC3E}">
        <p14:creationId xmlns:p14="http://schemas.microsoft.com/office/powerpoint/2010/main" val="23576781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0835"/>
            <a:ext cx="7772400" cy="804335"/>
          </a:xfrm>
        </p:spPr>
        <p:txBody>
          <a:bodyPr>
            <a:normAutofit/>
          </a:bodyPr>
          <a:lstStyle/>
          <a:p>
            <a:r>
              <a:rPr lang="en-US" sz="3200" dirty="0" smtClean="0"/>
              <a:t>title</a:t>
            </a:r>
            <a:endParaRPr lang="en-US" sz="3200" dirty="0"/>
          </a:p>
        </p:txBody>
      </p:sp>
      <p:pic>
        <p:nvPicPr>
          <p:cNvPr id="3" name="Picture 2"/>
          <p:cNvPicPr>
            <a:picLocks noChangeAspect="1"/>
          </p:cNvPicPr>
          <p:nvPr/>
        </p:nvPicPr>
        <p:blipFill>
          <a:blip r:embed="rId2"/>
          <a:stretch>
            <a:fillRect/>
          </a:stretch>
        </p:blipFill>
        <p:spPr>
          <a:xfrm>
            <a:off x="633612" y="230835"/>
            <a:ext cx="7880585" cy="5830547"/>
          </a:xfrm>
          <a:prstGeom prst="rect">
            <a:avLst/>
          </a:prstGeom>
          <a:ln>
            <a:solidFill>
              <a:schemeClr val="bg1">
                <a:lumMod val="65000"/>
              </a:schemeClr>
            </a:solidFill>
          </a:ln>
        </p:spPr>
      </p:pic>
      <p:sp>
        <p:nvSpPr>
          <p:cNvPr id="4" name="TextBox 3"/>
          <p:cNvSpPr txBox="1"/>
          <p:nvPr/>
        </p:nvSpPr>
        <p:spPr>
          <a:xfrm>
            <a:off x="104386" y="6314405"/>
            <a:ext cx="9058527" cy="369332"/>
          </a:xfrm>
          <a:prstGeom prst="rect">
            <a:avLst/>
          </a:prstGeom>
          <a:noFill/>
        </p:spPr>
        <p:txBody>
          <a:bodyPr wrap="none" rtlCol="0">
            <a:spAutoFit/>
          </a:bodyPr>
          <a:lstStyle/>
          <a:p>
            <a:r>
              <a:rPr lang="en-US" dirty="0" smtClean="0"/>
              <a:t>High precision defines the sub distance frontier, high luminosity extends mass range. Needs </a:t>
            </a:r>
            <a:r>
              <a:rPr lang="en-US" dirty="0" err="1" smtClean="0"/>
              <a:t>ep</a:t>
            </a:r>
            <a:endParaRPr lang="en-US" dirty="0"/>
          </a:p>
        </p:txBody>
      </p:sp>
      <p:sp>
        <p:nvSpPr>
          <p:cNvPr id="5" name="TextBox 4"/>
          <p:cNvSpPr txBox="1"/>
          <p:nvPr/>
        </p:nvSpPr>
        <p:spPr>
          <a:xfrm>
            <a:off x="939407" y="4296578"/>
            <a:ext cx="736049" cy="369332"/>
          </a:xfrm>
          <a:prstGeom prst="rect">
            <a:avLst/>
          </a:prstGeom>
          <a:noFill/>
        </p:spPr>
        <p:txBody>
          <a:bodyPr wrap="none" rtlCol="0">
            <a:spAutoFit/>
          </a:bodyPr>
          <a:lstStyle/>
          <a:p>
            <a:r>
              <a:rPr lang="en-US" dirty="0" smtClean="0"/>
              <a:t>F Riva</a:t>
            </a:r>
            <a:endParaRPr lang="en-US" dirty="0"/>
          </a:p>
        </p:txBody>
      </p:sp>
    </p:spTree>
    <p:extLst>
      <p:ext uri="{BB962C8B-B14F-4D97-AF65-F5344CB8AC3E}">
        <p14:creationId xmlns:p14="http://schemas.microsoft.com/office/powerpoint/2010/main" val="306319153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9070"/>
            <a:ext cx="7772400" cy="804335"/>
          </a:xfrm>
        </p:spPr>
        <p:txBody>
          <a:bodyPr>
            <a:normAutofit/>
          </a:bodyPr>
          <a:lstStyle/>
          <a:p>
            <a:r>
              <a:rPr lang="en-US" sz="3200" dirty="0" smtClean="0"/>
              <a:t>Electrons for the LHC</a:t>
            </a:r>
            <a:endParaRPr lang="en-US" sz="3200" dirty="0"/>
          </a:p>
        </p:txBody>
      </p:sp>
      <p:pic>
        <p:nvPicPr>
          <p:cNvPr id="3" name="Picture 2"/>
          <p:cNvPicPr>
            <a:picLocks noChangeAspect="1"/>
          </p:cNvPicPr>
          <p:nvPr/>
        </p:nvPicPr>
        <p:blipFill>
          <a:blip r:embed="rId2"/>
          <a:stretch>
            <a:fillRect/>
          </a:stretch>
        </p:blipFill>
        <p:spPr>
          <a:xfrm>
            <a:off x="417514" y="1575302"/>
            <a:ext cx="2431017" cy="4063116"/>
          </a:xfrm>
          <a:prstGeom prst="rect">
            <a:avLst/>
          </a:prstGeom>
        </p:spPr>
      </p:pic>
      <p:pic>
        <p:nvPicPr>
          <p:cNvPr id="4" name="Picture 3" descr="postere4lh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031" y="1575302"/>
            <a:ext cx="2749060" cy="3892136"/>
          </a:xfrm>
          <a:prstGeom prst="rect">
            <a:avLst/>
          </a:prstGeom>
        </p:spPr>
      </p:pic>
      <p:sp>
        <p:nvSpPr>
          <p:cNvPr id="5" name="TextBox 4"/>
          <p:cNvSpPr txBox="1"/>
          <p:nvPr/>
        </p:nvSpPr>
        <p:spPr>
          <a:xfrm>
            <a:off x="6404995" y="6251812"/>
            <a:ext cx="2417699" cy="369332"/>
          </a:xfrm>
          <a:prstGeom prst="rect">
            <a:avLst/>
          </a:prstGeom>
          <a:noFill/>
          <a:ln w="19050">
            <a:solidFill>
              <a:srgbClr val="AC9F6D"/>
            </a:solidFill>
          </a:ln>
        </p:spPr>
        <p:txBody>
          <a:bodyPr wrap="none" rtlCol="0">
            <a:spAutoFit/>
          </a:bodyPr>
          <a:lstStyle/>
          <a:p>
            <a:r>
              <a:rPr lang="en-US" dirty="0">
                <a:hlinkClick r:id="rId4"/>
              </a:rPr>
              <a:t>http://</a:t>
            </a:r>
            <a:r>
              <a:rPr lang="en-US" dirty="0" smtClean="0">
                <a:hlinkClick r:id="rId4"/>
              </a:rPr>
              <a:t>lhec.web.cern.ch</a:t>
            </a:r>
            <a:endParaRPr lang="en-US" dirty="0" smtClean="0"/>
          </a:p>
        </p:txBody>
      </p:sp>
      <p:sp>
        <p:nvSpPr>
          <p:cNvPr id="6" name="TextBox 5"/>
          <p:cNvSpPr txBox="1"/>
          <p:nvPr/>
        </p:nvSpPr>
        <p:spPr>
          <a:xfrm>
            <a:off x="417514" y="5868813"/>
            <a:ext cx="2209634" cy="369332"/>
          </a:xfrm>
          <a:prstGeom prst="rect">
            <a:avLst/>
          </a:prstGeom>
          <a:noFill/>
        </p:spPr>
        <p:txBody>
          <a:bodyPr wrap="none" rtlCol="0">
            <a:spAutoFit/>
          </a:bodyPr>
          <a:lstStyle/>
          <a:p>
            <a:r>
              <a:rPr lang="en-US" dirty="0" smtClean="0"/>
              <a:t>Design report in 2012</a:t>
            </a:r>
            <a:endParaRPr lang="en-US" dirty="0"/>
          </a:p>
        </p:txBody>
      </p:sp>
      <p:sp>
        <p:nvSpPr>
          <p:cNvPr id="7" name="TextBox 6"/>
          <p:cNvSpPr txBox="1"/>
          <p:nvPr/>
        </p:nvSpPr>
        <p:spPr>
          <a:xfrm>
            <a:off x="6404995" y="5868813"/>
            <a:ext cx="2308820" cy="369332"/>
          </a:xfrm>
          <a:prstGeom prst="rect">
            <a:avLst/>
          </a:prstGeom>
          <a:noFill/>
        </p:spPr>
        <p:txBody>
          <a:bodyPr wrap="none" rtlCol="0">
            <a:spAutoFit/>
          </a:bodyPr>
          <a:lstStyle/>
          <a:p>
            <a:r>
              <a:rPr lang="en-US" dirty="0" smtClean="0"/>
              <a:t>Most recent workshop</a:t>
            </a:r>
            <a:endParaRPr lang="en-US" dirty="0"/>
          </a:p>
        </p:txBody>
      </p:sp>
      <p:pic>
        <p:nvPicPr>
          <p:cNvPr id="8" name="Picture 7"/>
          <p:cNvPicPr>
            <a:picLocks noChangeAspect="1"/>
          </p:cNvPicPr>
          <p:nvPr/>
        </p:nvPicPr>
        <p:blipFill>
          <a:blip r:embed="rId5"/>
          <a:stretch>
            <a:fillRect/>
          </a:stretch>
        </p:blipFill>
        <p:spPr>
          <a:xfrm>
            <a:off x="3195930" y="1035170"/>
            <a:ext cx="2573644" cy="2858380"/>
          </a:xfrm>
          <a:prstGeom prst="rect">
            <a:avLst/>
          </a:prstGeom>
        </p:spPr>
      </p:pic>
      <p:sp>
        <p:nvSpPr>
          <p:cNvPr id="9" name="TextBox 8"/>
          <p:cNvSpPr txBox="1"/>
          <p:nvPr/>
        </p:nvSpPr>
        <p:spPr>
          <a:xfrm>
            <a:off x="3264411" y="3906909"/>
            <a:ext cx="2505163" cy="369332"/>
          </a:xfrm>
          <a:prstGeom prst="rect">
            <a:avLst/>
          </a:prstGeom>
          <a:noFill/>
        </p:spPr>
        <p:txBody>
          <a:bodyPr wrap="none" rtlCol="0">
            <a:spAutoFit/>
          </a:bodyPr>
          <a:lstStyle/>
          <a:p>
            <a:r>
              <a:rPr lang="en-US" dirty="0" smtClean="0"/>
              <a:t>Deep Inelastic Scattering</a:t>
            </a:r>
            <a:endParaRPr lang="en-US" dirty="0"/>
          </a:p>
        </p:txBody>
      </p:sp>
      <p:pic>
        <p:nvPicPr>
          <p:cNvPr id="10" name="Picture 9"/>
          <p:cNvPicPr>
            <a:picLocks noChangeAspect="1"/>
          </p:cNvPicPr>
          <p:nvPr/>
        </p:nvPicPr>
        <p:blipFill>
          <a:blip r:embed="rId6"/>
          <a:stretch>
            <a:fillRect/>
          </a:stretch>
        </p:blipFill>
        <p:spPr>
          <a:xfrm>
            <a:off x="3333995" y="4537167"/>
            <a:ext cx="2319845" cy="1592572"/>
          </a:xfrm>
          <a:prstGeom prst="rect">
            <a:avLst/>
          </a:prstGeom>
          <a:ln>
            <a:solidFill>
              <a:schemeClr val="bg1">
                <a:lumMod val="75000"/>
              </a:schemeClr>
            </a:solidFill>
          </a:ln>
        </p:spPr>
      </p:pic>
    </p:spTree>
    <p:extLst>
      <p:ext uri="{BB962C8B-B14F-4D97-AF65-F5344CB8AC3E}">
        <p14:creationId xmlns:p14="http://schemas.microsoft.com/office/powerpoint/2010/main" val="31088025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319"/>
            <a:ext cx="7772400" cy="722889"/>
          </a:xfrm>
        </p:spPr>
        <p:txBody>
          <a:bodyPr>
            <a:normAutofit/>
          </a:bodyPr>
          <a:lstStyle/>
          <a:p>
            <a:r>
              <a:rPr lang="en-GB" sz="3600" dirty="0" smtClean="0">
                <a:solidFill>
                  <a:srgbClr val="000090"/>
                </a:solidFill>
              </a:rPr>
              <a:t> 60 </a:t>
            </a:r>
            <a:r>
              <a:rPr lang="en-GB" sz="3600" dirty="0" err="1" smtClean="0">
                <a:solidFill>
                  <a:srgbClr val="000090"/>
                </a:solidFill>
              </a:rPr>
              <a:t>GeV</a:t>
            </a:r>
            <a:r>
              <a:rPr lang="en-GB" sz="3600" dirty="0" smtClean="0">
                <a:solidFill>
                  <a:srgbClr val="000090"/>
                </a:solidFill>
              </a:rPr>
              <a:t> Electron ERL added to LHC </a:t>
            </a:r>
            <a:endParaRPr lang="en-US" sz="3600" dirty="0">
              <a:solidFill>
                <a:srgbClr val="000090"/>
              </a:solidFill>
              <a:latin typeface="Apple Chancery"/>
              <a:cs typeface="Apple Chancery"/>
            </a:endParaRPr>
          </a:p>
        </p:txBody>
      </p:sp>
      <p:pic>
        <p:nvPicPr>
          <p:cNvPr id="3" name="Picture 2"/>
          <p:cNvPicPr>
            <a:picLocks noChangeAspect="1"/>
          </p:cNvPicPr>
          <p:nvPr/>
        </p:nvPicPr>
        <p:blipFill>
          <a:blip r:embed="rId2"/>
          <a:stretch>
            <a:fillRect/>
          </a:stretch>
        </p:blipFill>
        <p:spPr>
          <a:xfrm>
            <a:off x="396006" y="1121328"/>
            <a:ext cx="8268658" cy="3796302"/>
          </a:xfrm>
          <a:prstGeom prst="rect">
            <a:avLst/>
          </a:prstGeom>
        </p:spPr>
      </p:pic>
      <p:sp>
        <p:nvSpPr>
          <p:cNvPr id="5" name="TextBox 4"/>
          <p:cNvSpPr txBox="1"/>
          <p:nvPr/>
        </p:nvSpPr>
        <p:spPr>
          <a:xfrm>
            <a:off x="441783" y="5127855"/>
            <a:ext cx="8327921" cy="1200329"/>
          </a:xfrm>
          <a:prstGeom prst="rect">
            <a:avLst/>
          </a:prstGeom>
          <a:noFill/>
          <a:ln>
            <a:solidFill>
              <a:schemeClr val="accent2">
                <a:lumMod val="75000"/>
              </a:schemeClr>
            </a:solidFill>
          </a:ln>
        </p:spPr>
        <p:txBody>
          <a:bodyPr wrap="none" rtlCol="0">
            <a:spAutoFit/>
          </a:bodyPr>
          <a:lstStyle/>
          <a:p>
            <a:r>
              <a:rPr lang="en-US" b="1" dirty="0" smtClean="0">
                <a:solidFill>
                  <a:srgbClr val="000090"/>
                </a:solidFill>
              </a:rPr>
              <a:t>Concurrent operation to </a:t>
            </a:r>
            <a:r>
              <a:rPr lang="en-US" b="1" dirty="0" err="1" smtClean="0">
                <a:solidFill>
                  <a:srgbClr val="000090"/>
                </a:solidFill>
              </a:rPr>
              <a:t>pp</a:t>
            </a:r>
            <a:r>
              <a:rPr lang="en-US" b="1" dirty="0" smtClean="0">
                <a:solidFill>
                  <a:srgbClr val="000090"/>
                </a:solidFill>
              </a:rPr>
              <a:t>, LHC/FCC become 3 beam facilities. Power limit: 100 MW</a:t>
            </a:r>
          </a:p>
          <a:p>
            <a:r>
              <a:rPr lang="en-US" b="1" dirty="0" smtClean="0">
                <a:solidFill>
                  <a:srgbClr val="000090"/>
                </a:solidFill>
              </a:rPr>
              <a:t>10</a:t>
            </a:r>
            <a:r>
              <a:rPr lang="en-US" b="1" baseline="30000" dirty="0" smtClean="0">
                <a:solidFill>
                  <a:srgbClr val="000090"/>
                </a:solidFill>
              </a:rPr>
              <a:t>34 </a:t>
            </a:r>
            <a:r>
              <a:rPr lang="en-US" b="1" dirty="0" smtClean="0">
                <a:solidFill>
                  <a:srgbClr val="000090"/>
                </a:solidFill>
              </a:rPr>
              <a:t>cm</a:t>
            </a:r>
            <a:r>
              <a:rPr lang="en-US" b="1" baseline="30000" dirty="0" smtClean="0">
                <a:solidFill>
                  <a:srgbClr val="000090"/>
                </a:solidFill>
              </a:rPr>
              <a:t>-2 </a:t>
            </a:r>
            <a:r>
              <a:rPr lang="en-US" b="1" dirty="0" smtClean="0">
                <a:solidFill>
                  <a:srgbClr val="000090"/>
                </a:solidFill>
              </a:rPr>
              <a:t>s</a:t>
            </a:r>
            <a:r>
              <a:rPr lang="en-US" b="1" baseline="30000" dirty="0" smtClean="0">
                <a:solidFill>
                  <a:srgbClr val="000090"/>
                </a:solidFill>
              </a:rPr>
              <a:t>-1 </a:t>
            </a:r>
            <a:r>
              <a:rPr lang="en-US" b="1" dirty="0" smtClean="0">
                <a:solidFill>
                  <a:srgbClr val="000090"/>
                </a:solidFill>
              </a:rPr>
              <a:t>luminosity and factor of 15/120 (LHC/</a:t>
            </a:r>
            <a:r>
              <a:rPr lang="en-US" b="1" dirty="0" err="1" smtClean="0">
                <a:solidFill>
                  <a:srgbClr val="000090"/>
                </a:solidFill>
              </a:rPr>
              <a:t>FCCeh</a:t>
            </a:r>
            <a:r>
              <a:rPr lang="en-US" b="1" dirty="0" smtClean="0">
                <a:solidFill>
                  <a:srgbClr val="000090"/>
                </a:solidFill>
              </a:rPr>
              <a:t>) extension of Q</a:t>
            </a:r>
            <a:r>
              <a:rPr lang="en-US" b="1" baseline="30000" dirty="0" smtClean="0">
                <a:solidFill>
                  <a:srgbClr val="000090"/>
                </a:solidFill>
              </a:rPr>
              <a:t>2</a:t>
            </a:r>
            <a:r>
              <a:rPr lang="en-US" b="1" dirty="0" smtClean="0">
                <a:solidFill>
                  <a:srgbClr val="000090"/>
                </a:solidFill>
              </a:rPr>
              <a:t>, 1/x reach</a:t>
            </a:r>
          </a:p>
          <a:p>
            <a:r>
              <a:rPr lang="en-US" dirty="0" smtClean="0">
                <a:solidFill>
                  <a:srgbClr val="000090"/>
                </a:solidFill>
              </a:rPr>
              <a:t>                1000 times HERA luminosity. It therefore extends up to  x</a:t>
            </a:r>
            <a:r>
              <a:rPr lang="en-US" sz="1400" dirty="0" smtClean="0">
                <a:solidFill>
                  <a:srgbClr val="000090"/>
                </a:solidFill>
              </a:rPr>
              <a:t>~</a:t>
            </a:r>
            <a:r>
              <a:rPr lang="en-US" dirty="0" smtClean="0">
                <a:solidFill>
                  <a:srgbClr val="000090"/>
                </a:solidFill>
              </a:rPr>
              <a:t>1. </a:t>
            </a:r>
          </a:p>
          <a:p>
            <a:r>
              <a:rPr lang="en-US" dirty="0" smtClean="0">
                <a:solidFill>
                  <a:srgbClr val="000090"/>
                </a:solidFill>
              </a:rPr>
              <a:t>Four orders of magnitude extension in deep inelastic lepton-nucleus (ion) scattering.</a:t>
            </a:r>
            <a:endParaRPr lang="en-US" dirty="0">
              <a:solidFill>
                <a:srgbClr val="000090"/>
              </a:solidFill>
            </a:endParaRPr>
          </a:p>
        </p:txBody>
      </p:sp>
      <p:sp>
        <p:nvSpPr>
          <p:cNvPr id="6" name="TextBox 5"/>
          <p:cNvSpPr txBox="1"/>
          <p:nvPr/>
        </p:nvSpPr>
        <p:spPr>
          <a:xfrm>
            <a:off x="3458980" y="2823584"/>
            <a:ext cx="2054544" cy="369332"/>
          </a:xfrm>
          <a:prstGeom prst="rect">
            <a:avLst/>
          </a:prstGeom>
          <a:noFill/>
        </p:spPr>
        <p:txBody>
          <a:bodyPr wrap="none" rtlCol="0">
            <a:spAutoFit/>
          </a:bodyPr>
          <a:lstStyle/>
          <a:p>
            <a:r>
              <a:rPr lang="en-US" dirty="0" smtClean="0">
                <a:solidFill>
                  <a:srgbClr val="000090"/>
                </a:solidFill>
              </a:rPr>
              <a:t>U(ERL) = 1/3 U(LHC)</a:t>
            </a:r>
            <a:endParaRPr lang="en-US" dirty="0">
              <a:solidFill>
                <a:srgbClr val="000090"/>
              </a:solidFill>
            </a:endParaRPr>
          </a:p>
        </p:txBody>
      </p:sp>
    </p:spTree>
    <p:extLst>
      <p:ext uri="{BB962C8B-B14F-4D97-AF65-F5344CB8AC3E}">
        <p14:creationId xmlns:p14="http://schemas.microsoft.com/office/powerpoint/2010/main" val="16406874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4610"/>
            <a:ext cx="7772400" cy="818189"/>
          </a:xfrm>
        </p:spPr>
        <p:txBody>
          <a:bodyPr>
            <a:normAutofit fontScale="90000"/>
          </a:bodyPr>
          <a:lstStyle/>
          <a:p>
            <a:r>
              <a:rPr lang="en-GB" sz="3200" dirty="0" smtClean="0"/>
              <a:t>Location, Footprint, Use of the </a:t>
            </a:r>
            <a:r>
              <a:rPr lang="en-GB" sz="3200" dirty="0"/>
              <a:t>E</a:t>
            </a:r>
            <a:r>
              <a:rPr lang="en-GB" sz="3200" dirty="0" smtClean="0"/>
              <a:t>lectron </a:t>
            </a:r>
            <a:r>
              <a:rPr lang="en-GB" sz="3200" dirty="0"/>
              <a:t>R</a:t>
            </a:r>
            <a:r>
              <a:rPr lang="en-GB" sz="3200" dirty="0" smtClean="0"/>
              <a:t>acetrack</a:t>
            </a:r>
            <a:endParaRPr lang="en-US" sz="3200" dirty="0"/>
          </a:p>
        </p:txBody>
      </p:sp>
      <p:sp>
        <p:nvSpPr>
          <p:cNvPr id="4" name="TextBox 3"/>
          <p:cNvSpPr txBox="1"/>
          <p:nvPr/>
        </p:nvSpPr>
        <p:spPr>
          <a:xfrm>
            <a:off x="182743" y="882799"/>
            <a:ext cx="9077575" cy="646331"/>
          </a:xfrm>
          <a:prstGeom prst="rect">
            <a:avLst/>
          </a:prstGeom>
          <a:noFill/>
        </p:spPr>
        <p:txBody>
          <a:bodyPr wrap="none" rtlCol="0">
            <a:spAutoFit/>
          </a:bodyPr>
          <a:lstStyle/>
          <a:p>
            <a:r>
              <a:rPr lang="en-US" b="1" dirty="0" smtClean="0">
                <a:solidFill>
                  <a:srgbClr val="000090"/>
                </a:solidFill>
              </a:rPr>
              <a:t>e  beam external to LHC. Location suitable for both HL and HE LHC. Program in the transition:</a:t>
            </a:r>
          </a:p>
          <a:p>
            <a:r>
              <a:rPr lang="en-US" b="1" dirty="0">
                <a:solidFill>
                  <a:srgbClr val="000090"/>
                </a:solidFill>
              </a:rPr>
              <a:t> </a:t>
            </a:r>
            <a:r>
              <a:rPr lang="en-US" b="1" dirty="0" smtClean="0">
                <a:solidFill>
                  <a:srgbClr val="000090"/>
                </a:solidFill>
              </a:rPr>
              <a:t>                                                                                            </a:t>
            </a:r>
            <a:r>
              <a:rPr lang="en-US" b="1" dirty="0" err="1" smtClean="0">
                <a:solidFill>
                  <a:srgbClr val="000090"/>
                </a:solidFill>
              </a:rPr>
              <a:t>yy</a:t>
            </a:r>
            <a:r>
              <a:rPr lang="en-US" b="1" dirty="0" smtClean="0">
                <a:solidFill>
                  <a:srgbClr val="000090"/>
                </a:solidFill>
              </a:rPr>
              <a:t> collider, high energy FEL, fixed target </a:t>
            </a:r>
            <a:endParaRPr lang="en-US" b="1" dirty="0">
              <a:solidFill>
                <a:srgbClr val="000090"/>
              </a:solidFill>
            </a:endParaRPr>
          </a:p>
        </p:txBody>
      </p:sp>
      <p:sp>
        <p:nvSpPr>
          <p:cNvPr id="6" name="TextBox 5"/>
          <p:cNvSpPr txBox="1"/>
          <p:nvPr/>
        </p:nvSpPr>
        <p:spPr>
          <a:xfrm>
            <a:off x="535806" y="6089922"/>
            <a:ext cx="8405960" cy="646331"/>
          </a:xfrm>
          <a:prstGeom prst="rect">
            <a:avLst/>
          </a:prstGeom>
          <a:noFill/>
        </p:spPr>
        <p:txBody>
          <a:bodyPr wrap="square" rtlCol="0">
            <a:spAutoFit/>
          </a:bodyPr>
          <a:lstStyle/>
          <a:p>
            <a:r>
              <a:rPr lang="en-US" dirty="0" smtClean="0">
                <a:solidFill>
                  <a:srgbClr val="000090"/>
                </a:solidFill>
              </a:rPr>
              <a:t>With much higher investments we would consider much higher </a:t>
            </a:r>
            <a:r>
              <a:rPr lang="en-US" dirty="0" err="1" smtClean="0">
                <a:solidFill>
                  <a:srgbClr val="000090"/>
                </a:solidFill>
              </a:rPr>
              <a:t>E</a:t>
            </a:r>
            <a:r>
              <a:rPr lang="en-US" baseline="-25000" dirty="0" err="1" smtClean="0">
                <a:solidFill>
                  <a:srgbClr val="000090"/>
                </a:solidFill>
              </a:rPr>
              <a:t>e</a:t>
            </a:r>
            <a:r>
              <a:rPr lang="en-US" dirty="0" smtClean="0">
                <a:solidFill>
                  <a:srgbClr val="000090"/>
                </a:solidFill>
              </a:rPr>
              <a:t> (</a:t>
            </a:r>
            <a:r>
              <a:rPr lang="en-US" dirty="0" err="1" smtClean="0">
                <a:solidFill>
                  <a:srgbClr val="000090"/>
                </a:solidFill>
              </a:rPr>
              <a:t>Saleh</a:t>
            </a:r>
            <a:r>
              <a:rPr lang="en-US" dirty="0" smtClean="0">
                <a:solidFill>
                  <a:srgbClr val="000090"/>
                </a:solidFill>
              </a:rPr>
              <a:t> </a:t>
            </a:r>
            <a:r>
              <a:rPr lang="en-US" dirty="0" err="1" smtClean="0">
                <a:solidFill>
                  <a:srgbClr val="000090"/>
                </a:solidFill>
              </a:rPr>
              <a:t>Sultansoy</a:t>
            </a:r>
            <a:r>
              <a:rPr lang="en-US" dirty="0" smtClean="0">
                <a:solidFill>
                  <a:srgbClr val="000090"/>
                </a:solidFill>
              </a:rPr>
              <a:t>)</a:t>
            </a:r>
          </a:p>
          <a:p>
            <a:r>
              <a:rPr lang="en-US" dirty="0" smtClean="0">
                <a:solidFill>
                  <a:srgbClr val="000090"/>
                </a:solidFill>
              </a:rPr>
              <a:t>Physics findings (such as on </a:t>
            </a:r>
            <a:r>
              <a:rPr lang="en-US" dirty="0" err="1" smtClean="0">
                <a:solidFill>
                  <a:srgbClr val="000090"/>
                </a:solidFill>
              </a:rPr>
              <a:t>leptoquarks</a:t>
            </a:r>
            <a:r>
              <a:rPr lang="en-US" dirty="0" smtClean="0">
                <a:solidFill>
                  <a:srgbClr val="000090"/>
                </a:solidFill>
              </a:rPr>
              <a:t>) may eventually justify to increase </a:t>
            </a:r>
            <a:r>
              <a:rPr lang="en-US" dirty="0" err="1" smtClean="0">
                <a:solidFill>
                  <a:srgbClr val="000090"/>
                </a:solidFill>
              </a:rPr>
              <a:t>E</a:t>
            </a:r>
            <a:r>
              <a:rPr lang="en-US" baseline="-25000" dirty="0" err="1" smtClean="0">
                <a:solidFill>
                  <a:srgbClr val="000090"/>
                </a:solidFill>
              </a:rPr>
              <a:t>e</a:t>
            </a:r>
            <a:endParaRPr lang="en-US" baseline="-25000" dirty="0" smtClean="0">
              <a:solidFill>
                <a:srgbClr val="000090"/>
              </a:solidFill>
            </a:endParaRPr>
          </a:p>
        </p:txBody>
      </p:sp>
      <p:pic>
        <p:nvPicPr>
          <p:cNvPr id="8" name="Picture 7"/>
          <p:cNvPicPr>
            <a:picLocks noChangeAspect="1"/>
          </p:cNvPicPr>
          <p:nvPr/>
        </p:nvPicPr>
        <p:blipFill>
          <a:blip r:embed="rId2"/>
          <a:stretch>
            <a:fillRect/>
          </a:stretch>
        </p:blipFill>
        <p:spPr>
          <a:xfrm>
            <a:off x="252273" y="1433608"/>
            <a:ext cx="4521385" cy="3805816"/>
          </a:xfrm>
          <a:prstGeom prst="rect">
            <a:avLst/>
          </a:prstGeom>
        </p:spPr>
      </p:pic>
      <p:pic>
        <p:nvPicPr>
          <p:cNvPr id="9" name="Picture 8"/>
          <p:cNvPicPr>
            <a:picLocks noChangeAspect="1"/>
          </p:cNvPicPr>
          <p:nvPr/>
        </p:nvPicPr>
        <p:blipFill>
          <a:blip r:embed="rId3"/>
          <a:stretch>
            <a:fillRect/>
          </a:stretch>
        </p:blipFill>
        <p:spPr>
          <a:xfrm>
            <a:off x="5097886" y="1742790"/>
            <a:ext cx="3492668" cy="3043775"/>
          </a:xfrm>
          <a:prstGeom prst="rect">
            <a:avLst/>
          </a:prstGeom>
          <a:ln>
            <a:solidFill>
              <a:schemeClr val="accent3">
                <a:lumMod val="60000"/>
                <a:lumOff val="40000"/>
              </a:schemeClr>
            </a:solidFill>
          </a:ln>
        </p:spPr>
      </p:pic>
      <p:sp>
        <p:nvSpPr>
          <p:cNvPr id="10" name="TextBox 9"/>
          <p:cNvSpPr txBox="1"/>
          <p:nvPr/>
        </p:nvSpPr>
        <p:spPr>
          <a:xfrm>
            <a:off x="6701417" y="4883229"/>
            <a:ext cx="1827343" cy="338554"/>
          </a:xfrm>
          <a:prstGeom prst="rect">
            <a:avLst/>
          </a:prstGeom>
          <a:noFill/>
        </p:spPr>
        <p:txBody>
          <a:bodyPr wrap="none" rtlCol="0">
            <a:spAutoFit/>
          </a:bodyPr>
          <a:lstStyle/>
          <a:p>
            <a:r>
              <a:rPr lang="en-US" sz="1600" dirty="0" smtClean="0"/>
              <a:t>MK, F Zimmermann</a:t>
            </a:r>
            <a:endParaRPr lang="en-US" sz="1600" dirty="0"/>
          </a:p>
        </p:txBody>
      </p:sp>
      <p:sp>
        <p:nvSpPr>
          <p:cNvPr id="11" name="TextBox 10"/>
          <p:cNvSpPr txBox="1"/>
          <p:nvPr/>
        </p:nvSpPr>
        <p:spPr>
          <a:xfrm>
            <a:off x="5097886" y="5343189"/>
            <a:ext cx="3700753" cy="584776"/>
          </a:xfrm>
          <a:prstGeom prst="rect">
            <a:avLst/>
          </a:prstGeom>
          <a:noFill/>
        </p:spPr>
        <p:txBody>
          <a:bodyPr wrap="none" rtlCol="0">
            <a:spAutoFit/>
          </a:bodyPr>
          <a:lstStyle/>
          <a:p>
            <a:r>
              <a:rPr lang="en-US" sz="1600" dirty="0" smtClean="0"/>
              <a:t>Initial, tentative, rough scaling estimate of</a:t>
            </a:r>
          </a:p>
          <a:p>
            <a:r>
              <a:rPr lang="en-US" sz="1600" dirty="0" smtClean="0"/>
              <a:t> basic cost (tunnel, </a:t>
            </a:r>
            <a:r>
              <a:rPr lang="en-US" sz="1600" dirty="0" err="1" smtClean="0"/>
              <a:t>linac</a:t>
            </a:r>
            <a:r>
              <a:rPr lang="en-US" sz="1600" dirty="0" smtClean="0"/>
              <a:t> (XFEL), magnets</a:t>
            </a:r>
            <a:endParaRPr lang="en-US" sz="1600" dirty="0"/>
          </a:p>
        </p:txBody>
      </p:sp>
      <p:sp>
        <p:nvSpPr>
          <p:cNvPr id="12" name="TextBox 11"/>
          <p:cNvSpPr txBox="1"/>
          <p:nvPr/>
        </p:nvSpPr>
        <p:spPr>
          <a:xfrm>
            <a:off x="405714" y="5362176"/>
            <a:ext cx="4455066" cy="646331"/>
          </a:xfrm>
          <a:prstGeom prst="rect">
            <a:avLst/>
          </a:prstGeom>
          <a:noFill/>
        </p:spPr>
        <p:txBody>
          <a:bodyPr wrap="none" rtlCol="0">
            <a:spAutoFit/>
          </a:bodyPr>
          <a:lstStyle/>
          <a:p>
            <a:r>
              <a:rPr lang="en-US" dirty="0" smtClean="0"/>
              <a:t>- </a:t>
            </a:r>
            <a:r>
              <a:rPr lang="en-US" dirty="0" smtClean="0"/>
              <a:t>U(ERL) = 1/n U(LHC): 60 </a:t>
            </a:r>
            <a:r>
              <a:rPr lang="en-US" dirty="0" err="1" smtClean="0"/>
              <a:t>GeV</a:t>
            </a:r>
            <a:r>
              <a:rPr lang="en-US" dirty="0" smtClean="0"/>
              <a:t>: 1/3</a:t>
            </a:r>
          </a:p>
          <a:p>
            <a:r>
              <a:rPr lang="en-US" dirty="0" smtClean="0"/>
              <a:t>- BSM, top, Higgs, Low x all want maximum </a:t>
            </a:r>
            <a:r>
              <a:rPr lang="en-US" dirty="0" err="1" smtClean="0"/>
              <a:t>E</a:t>
            </a:r>
            <a:r>
              <a:rPr lang="en-US" baseline="-25000" dirty="0" err="1" smtClean="0"/>
              <a:t>e</a:t>
            </a:r>
            <a:endParaRPr lang="en-US" baseline="-25000" dirty="0"/>
          </a:p>
        </p:txBody>
      </p:sp>
    </p:spTree>
    <p:extLst>
      <p:ext uri="{BB962C8B-B14F-4D97-AF65-F5344CB8AC3E}">
        <p14:creationId xmlns:p14="http://schemas.microsoft.com/office/powerpoint/2010/main" val="42262922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15610" y="1081405"/>
            <a:ext cx="4711546" cy="3231654"/>
          </a:xfrm>
          <a:prstGeom prst="rect">
            <a:avLst/>
          </a:prstGeom>
          <a:solidFill>
            <a:schemeClr val="bg1">
              <a:lumMod val="85000"/>
              <a:alpha val="49000"/>
            </a:schemeClr>
          </a:solidFill>
          <a:ln w="15875">
            <a:solidFill>
              <a:schemeClr val="bg1">
                <a:lumMod val="65000"/>
              </a:schemeClr>
            </a:solidFill>
          </a:ln>
        </p:spPr>
        <p:txBody>
          <a:bodyPr wrap="square" rtlCol="0">
            <a:spAutoFit/>
          </a:bodyPr>
          <a:lstStyle/>
          <a:p>
            <a:r>
              <a:rPr lang="en-US" sz="2400" b="1" dirty="0" smtClean="0">
                <a:solidFill>
                  <a:srgbClr val="800000"/>
                </a:solidFill>
              </a:rPr>
              <a:t>                       Physics</a:t>
            </a:r>
            <a:endParaRPr lang="en-US" sz="2400" dirty="0" smtClean="0">
              <a:solidFill>
                <a:srgbClr val="800000"/>
              </a:solidFill>
            </a:endParaRPr>
          </a:p>
          <a:p>
            <a:endParaRPr lang="en-US" dirty="0"/>
          </a:p>
          <a:p>
            <a:r>
              <a:rPr lang="en-US" dirty="0" smtClean="0">
                <a:solidFill>
                  <a:srgbClr val="000090"/>
                </a:solidFill>
              </a:rPr>
              <a:t>- </a:t>
            </a:r>
            <a:r>
              <a:rPr lang="en-US" b="1" dirty="0" smtClean="0">
                <a:solidFill>
                  <a:srgbClr val="000090"/>
                </a:solidFill>
              </a:rPr>
              <a:t>Microscope</a:t>
            </a:r>
            <a:r>
              <a:rPr lang="en-US" dirty="0" smtClean="0">
                <a:solidFill>
                  <a:srgbClr val="000090"/>
                </a:solidFill>
              </a:rPr>
              <a:t>: World’s Cleanest High Resolution</a:t>
            </a:r>
          </a:p>
          <a:p>
            <a:endParaRPr lang="en-US" dirty="0">
              <a:solidFill>
                <a:srgbClr val="000090"/>
              </a:solidFill>
            </a:endParaRPr>
          </a:p>
          <a:p>
            <a:r>
              <a:rPr lang="en-US" dirty="0" smtClean="0">
                <a:solidFill>
                  <a:srgbClr val="000090"/>
                </a:solidFill>
              </a:rPr>
              <a:t>- </a:t>
            </a:r>
            <a:r>
              <a:rPr lang="en-US" b="1" dirty="0" smtClean="0">
                <a:solidFill>
                  <a:srgbClr val="000090"/>
                </a:solidFill>
              </a:rPr>
              <a:t>Empowerment</a:t>
            </a:r>
            <a:r>
              <a:rPr lang="en-US" dirty="0" smtClean="0">
                <a:solidFill>
                  <a:srgbClr val="000090"/>
                </a:solidFill>
              </a:rPr>
              <a:t> of the LHC Physics </a:t>
            </a:r>
            <a:r>
              <a:rPr lang="en-US" dirty="0" err="1" smtClean="0">
                <a:solidFill>
                  <a:srgbClr val="000090"/>
                </a:solidFill>
              </a:rPr>
              <a:t>Programme</a:t>
            </a:r>
            <a:endParaRPr lang="en-US" dirty="0" smtClean="0">
              <a:solidFill>
                <a:srgbClr val="000090"/>
              </a:solidFill>
            </a:endParaRPr>
          </a:p>
          <a:p>
            <a:endParaRPr lang="en-US" dirty="0" smtClean="0">
              <a:solidFill>
                <a:srgbClr val="000090"/>
              </a:solidFill>
            </a:endParaRPr>
          </a:p>
          <a:p>
            <a:r>
              <a:rPr lang="en-US" dirty="0" smtClean="0">
                <a:solidFill>
                  <a:srgbClr val="000090"/>
                </a:solidFill>
              </a:rPr>
              <a:t>- </a:t>
            </a:r>
            <a:r>
              <a:rPr lang="en-US" b="1" dirty="0" smtClean="0">
                <a:solidFill>
                  <a:srgbClr val="000090"/>
                </a:solidFill>
              </a:rPr>
              <a:t>Creation</a:t>
            </a:r>
            <a:r>
              <a:rPr lang="en-US" dirty="0" smtClean="0">
                <a:solidFill>
                  <a:srgbClr val="000090"/>
                </a:solidFill>
              </a:rPr>
              <a:t> of a high precision, novel Higgs facility</a:t>
            </a:r>
          </a:p>
          <a:p>
            <a:endParaRPr lang="en-US" dirty="0">
              <a:solidFill>
                <a:srgbClr val="000090"/>
              </a:solidFill>
            </a:endParaRPr>
          </a:p>
          <a:p>
            <a:r>
              <a:rPr lang="en-US" dirty="0" smtClean="0">
                <a:solidFill>
                  <a:srgbClr val="000090"/>
                </a:solidFill>
              </a:rPr>
              <a:t>- </a:t>
            </a:r>
            <a:r>
              <a:rPr lang="en-US" b="1" dirty="0" smtClean="0">
                <a:solidFill>
                  <a:srgbClr val="000090"/>
                </a:solidFill>
              </a:rPr>
              <a:t>Discovery</a:t>
            </a:r>
            <a:r>
              <a:rPr lang="en-US" dirty="0" smtClean="0">
                <a:solidFill>
                  <a:srgbClr val="000090"/>
                </a:solidFill>
              </a:rPr>
              <a:t> Beyond the Standard Model</a:t>
            </a:r>
          </a:p>
          <a:p>
            <a:endParaRPr lang="en-US" dirty="0">
              <a:solidFill>
                <a:srgbClr val="000090"/>
              </a:solidFill>
            </a:endParaRPr>
          </a:p>
          <a:p>
            <a:r>
              <a:rPr lang="en-US" dirty="0" smtClean="0">
                <a:solidFill>
                  <a:srgbClr val="000090"/>
                </a:solidFill>
              </a:rPr>
              <a:t>- </a:t>
            </a:r>
            <a:r>
              <a:rPr lang="en-US" b="1" dirty="0" smtClean="0">
                <a:solidFill>
                  <a:srgbClr val="000090"/>
                </a:solidFill>
              </a:rPr>
              <a:t>Revolution</a:t>
            </a:r>
            <a:r>
              <a:rPr lang="en-US" dirty="0" smtClean="0">
                <a:solidFill>
                  <a:srgbClr val="000090"/>
                </a:solidFill>
              </a:rPr>
              <a:t> of Nuclear Particle Physics </a:t>
            </a:r>
            <a:endParaRPr lang="en-US" dirty="0">
              <a:solidFill>
                <a:srgbClr val="000090"/>
              </a:solidFill>
            </a:endParaRPr>
          </a:p>
        </p:txBody>
      </p:sp>
      <p:sp>
        <p:nvSpPr>
          <p:cNvPr id="6" name="Title 5"/>
          <p:cNvSpPr>
            <a:spLocks noGrp="1"/>
          </p:cNvSpPr>
          <p:nvPr>
            <p:ph type="ctrTitle"/>
          </p:nvPr>
        </p:nvSpPr>
        <p:spPr>
          <a:xfrm>
            <a:off x="4115610" y="239173"/>
            <a:ext cx="4711546" cy="668395"/>
          </a:xfrm>
        </p:spPr>
        <p:txBody>
          <a:bodyPr>
            <a:normAutofit fontScale="90000"/>
          </a:bodyPr>
          <a:lstStyle/>
          <a:p>
            <a:r>
              <a:rPr lang="en-US" sz="2800" b="1" dirty="0" smtClean="0">
                <a:solidFill>
                  <a:srgbClr val="800000"/>
                </a:solidFill>
              </a:rPr>
              <a:t>Three </a:t>
            </a:r>
            <a:r>
              <a:rPr lang="en-US" sz="3100" b="1" dirty="0" smtClean="0">
                <a:solidFill>
                  <a:srgbClr val="800000"/>
                </a:solidFill>
              </a:rPr>
              <a:t>Raisons </a:t>
            </a:r>
            <a:r>
              <a:rPr lang="en-US" sz="3100" b="1" dirty="0" err="1" smtClean="0">
                <a:solidFill>
                  <a:srgbClr val="800000"/>
                </a:solidFill>
              </a:rPr>
              <a:t>d’etre</a:t>
            </a:r>
            <a:r>
              <a:rPr lang="en-US" sz="3100" b="1" dirty="0" smtClean="0">
                <a:solidFill>
                  <a:srgbClr val="800000"/>
                </a:solidFill>
              </a:rPr>
              <a:t> </a:t>
            </a:r>
            <a:r>
              <a:rPr lang="en-US" sz="2800" b="1" dirty="0" smtClean="0">
                <a:solidFill>
                  <a:srgbClr val="800000"/>
                </a:solidFill>
              </a:rPr>
              <a:t>of the </a:t>
            </a:r>
            <a:r>
              <a:rPr lang="en-US" sz="2800" b="1" dirty="0" err="1" smtClean="0">
                <a:solidFill>
                  <a:srgbClr val="800000"/>
                </a:solidFill>
              </a:rPr>
              <a:t>LHeC</a:t>
            </a:r>
            <a:r>
              <a:rPr lang="en-US" sz="2800" b="1" dirty="0" smtClean="0">
                <a:solidFill>
                  <a:srgbClr val="800000"/>
                </a:solidFill>
              </a:rPr>
              <a:t> </a:t>
            </a:r>
            <a:endParaRPr lang="en-US" sz="2800" dirty="0"/>
          </a:p>
        </p:txBody>
      </p:sp>
      <p:sp>
        <p:nvSpPr>
          <p:cNvPr id="7" name="TextBox 6"/>
          <p:cNvSpPr txBox="1"/>
          <p:nvPr/>
        </p:nvSpPr>
        <p:spPr>
          <a:xfrm>
            <a:off x="341006" y="2222307"/>
            <a:ext cx="3468392" cy="4493538"/>
          </a:xfrm>
          <a:prstGeom prst="rect">
            <a:avLst/>
          </a:prstGeom>
          <a:solidFill>
            <a:schemeClr val="bg1">
              <a:lumMod val="85000"/>
              <a:alpha val="48000"/>
            </a:schemeClr>
          </a:solidFill>
          <a:ln>
            <a:solidFill>
              <a:schemeClr val="bg1">
                <a:lumMod val="50000"/>
              </a:schemeClr>
            </a:solidFill>
          </a:ln>
        </p:spPr>
        <p:txBody>
          <a:bodyPr wrap="none" rtlCol="0">
            <a:spAutoFit/>
          </a:bodyPr>
          <a:lstStyle/>
          <a:p>
            <a:r>
              <a:rPr lang="en-US" sz="2400" b="1" dirty="0" smtClean="0">
                <a:solidFill>
                  <a:srgbClr val="800000"/>
                </a:solidFill>
              </a:rPr>
              <a:t>  Sustainability and Cost</a:t>
            </a:r>
            <a:endParaRPr lang="en-US" dirty="0"/>
          </a:p>
          <a:p>
            <a:endParaRPr lang="en-US" sz="2000" b="1" dirty="0" smtClean="0">
              <a:solidFill>
                <a:srgbClr val="008000"/>
              </a:solidFill>
            </a:endParaRPr>
          </a:p>
          <a:p>
            <a:r>
              <a:rPr lang="en-US" sz="2000" b="1" dirty="0" smtClean="0">
                <a:solidFill>
                  <a:srgbClr val="000090"/>
                </a:solidFill>
              </a:rPr>
              <a:t>LHC: </a:t>
            </a:r>
          </a:p>
          <a:p>
            <a:r>
              <a:rPr lang="en-US" dirty="0" smtClean="0">
                <a:solidFill>
                  <a:srgbClr val="000090"/>
                </a:solidFill>
              </a:rPr>
              <a:t>- see: SM, Higgs and no BSM</a:t>
            </a:r>
          </a:p>
          <a:p>
            <a:r>
              <a:rPr lang="en-US" dirty="0" smtClean="0">
                <a:solidFill>
                  <a:srgbClr val="000090"/>
                </a:solidFill>
              </a:rPr>
              <a:t>- use: Investment of O(5) BSF</a:t>
            </a:r>
          </a:p>
          <a:p>
            <a:r>
              <a:rPr lang="en-US" dirty="0" smtClean="0">
                <a:solidFill>
                  <a:srgbClr val="000090"/>
                </a:solidFill>
              </a:rPr>
              <a:t>- run: HL LHC until </a:t>
            </a:r>
            <a:r>
              <a:rPr lang="en-US" sz="1400" dirty="0" smtClean="0">
                <a:solidFill>
                  <a:srgbClr val="000090"/>
                </a:solidFill>
              </a:rPr>
              <a:t>~</a:t>
            </a:r>
            <a:r>
              <a:rPr lang="en-US" dirty="0" smtClean="0">
                <a:solidFill>
                  <a:srgbClr val="000090"/>
                </a:solidFill>
              </a:rPr>
              <a:t>2040</a:t>
            </a:r>
            <a:endParaRPr lang="en-US" dirty="0">
              <a:solidFill>
                <a:srgbClr val="000090"/>
              </a:solidFill>
            </a:endParaRPr>
          </a:p>
          <a:p>
            <a:r>
              <a:rPr lang="en-US" sz="2000" b="1" dirty="0" err="1" smtClean="0">
                <a:solidFill>
                  <a:srgbClr val="000090"/>
                </a:solidFill>
              </a:rPr>
              <a:t>LHeC</a:t>
            </a:r>
            <a:r>
              <a:rPr lang="en-US" sz="2000" b="1" dirty="0" smtClean="0">
                <a:solidFill>
                  <a:srgbClr val="000090"/>
                </a:solidFill>
              </a:rPr>
              <a:t>  </a:t>
            </a:r>
            <a:r>
              <a:rPr lang="en-US" dirty="0" smtClean="0"/>
              <a:t>[1206.2913, update 2/19]</a:t>
            </a:r>
            <a:endParaRPr lang="en-US" b="1" dirty="0" smtClean="0">
              <a:solidFill>
                <a:srgbClr val="000090"/>
              </a:solidFill>
            </a:endParaRPr>
          </a:p>
          <a:p>
            <a:r>
              <a:rPr lang="en-US" dirty="0" smtClean="0">
                <a:solidFill>
                  <a:srgbClr val="000090"/>
                </a:solidFill>
              </a:rPr>
              <a:t>- 1.2 </a:t>
            </a:r>
            <a:r>
              <a:rPr lang="en-US" dirty="0" err="1" smtClean="0">
                <a:solidFill>
                  <a:srgbClr val="000090"/>
                </a:solidFill>
              </a:rPr>
              <a:t>TeV</a:t>
            </a:r>
            <a:r>
              <a:rPr lang="en-US" dirty="0" smtClean="0">
                <a:solidFill>
                  <a:srgbClr val="000090"/>
                </a:solidFill>
              </a:rPr>
              <a:t> </a:t>
            </a:r>
            <a:r>
              <a:rPr lang="en-US" dirty="0" err="1" smtClean="0">
                <a:solidFill>
                  <a:srgbClr val="000090"/>
                </a:solidFill>
              </a:rPr>
              <a:t>ep</a:t>
            </a:r>
            <a:r>
              <a:rPr lang="en-US" dirty="0" smtClean="0">
                <a:solidFill>
                  <a:srgbClr val="000090"/>
                </a:solidFill>
              </a:rPr>
              <a:t>/A for O(1)BSF </a:t>
            </a:r>
          </a:p>
          <a:p>
            <a:endParaRPr lang="en-US" dirty="0">
              <a:solidFill>
                <a:srgbClr val="000090"/>
              </a:solidFill>
            </a:endParaRPr>
          </a:p>
          <a:p>
            <a:r>
              <a:rPr lang="en-US" b="1" dirty="0" smtClean="0">
                <a:solidFill>
                  <a:srgbClr val="000090"/>
                </a:solidFill>
                <a:sym typeface="Wingdings"/>
              </a:rPr>
              <a:t> </a:t>
            </a:r>
            <a:r>
              <a:rPr lang="en-US" sz="2000" b="1" dirty="0" smtClean="0">
                <a:solidFill>
                  <a:srgbClr val="000090"/>
                </a:solidFill>
                <a:sym typeface="Wingdings"/>
              </a:rPr>
              <a:t>Establish novel </a:t>
            </a:r>
            <a:r>
              <a:rPr lang="en-US" sz="2000" b="1" dirty="0" err="1" smtClean="0">
                <a:solidFill>
                  <a:srgbClr val="000090"/>
                </a:solidFill>
                <a:sym typeface="Wingdings"/>
              </a:rPr>
              <a:t>ep+pp</a:t>
            </a:r>
            <a:endParaRPr lang="en-US" sz="2000" b="1" dirty="0" smtClean="0">
              <a:solidFill>
                <a:srgbClr val="000090"/>
              </a:solidFill>
              <a:sym typeface="Wingdings"/>
            </a:endParaRPr>
          </a:p>
          <a:p>
            <a:r>
              <a:rPr lang="en-US" sz="2000" b="1" dirty="0" smtClean="0">
                <a:solidFill>
                  <a:srgbClr val="000090"/>
                </a:solidFill>
                <a:sym typeface="Wingdings"/>
              </a:rPr>
              <a:t>Twin Collider Facility at CERN:</a:t>
            </a:r>
          </a:p>
          <a:p>
            <a:r>
              <a:rPr lang="en-US" dirty="0" smtClean="0">
                <a:solidFill>
                  <a:srgbClr val="800000"/>
                </a:solidFill>
                <a:sym typeface="Wingdings"/>
              </a:rPr>
              <a:t>sustains HL LHC and bridges to</a:t>
            </a:r>
          </a:p>
          <a:p>
            <a:r>
              <a:rPr lang="en-US" dirty="0" smtClean="0">
                <a:solidFill>
                  <a:srgbClr val="800000"/>
                </a:solidFill>
                <a:sym typeface="Wingdings"/>
              </a:rPr>
              <a:t>CERN’s long </a:t>
            </a:r>
            <a:r>
              <a:rPr lang="en-US" dirty="0">
                <a:solidFill>
                  <a:srgbClr val="800000"/>
                </a:solidFill>
                <a:sym typeface="Wingdings"/>
              </a:rPr>
              <a:t>t</a:t>
            </a:r>
            <a:r>
              <a:rPr lang="en-US" dirty="0" smtClean="0">
                <a:solidFill>
                  <a:srgbClr val="800000"/>
                </a:solidFill>
                <a:sym typeface="Wingdings"/>
              </a:rPr>
              <a:t>erm future </a:t>
            </a:r>
            <a:r>
              <a:rPr lang="en-US" dirty="0" smtClean="0">
                <a:solidFill>
                  <a:srgbClr val="800000"/>
                </a:solidFill>
              </a:rPr>
              <a:t> </a:t>
            </a:r>
          </a:p>
          <a:p>
            <a:r>
              <a:rPr lang="en-US" b="1" dirty="0" smtClean="0">
                <a:solidFill>
                  <a:srgbClr val="000090"/>
                </a:solidFill>
              </a:rPr>
              <a:t>For installation during LS4 (2030+)</a:t>
            </a:r>
          </a:p>
          <a:p>
            <a:r>
              <a:rPr lang="en-US" b="1" dirty="0">
                <a:solidFill>
                  <a:srgbClr val="000090"/>
                </a:solidFill>
              </a:rPr>
              <a:t>a</a:t>
            </a:r>
            <a:r>
              <a:rPr lang="en-US" b="1" dirty="0" smtClean="0">
                <a:solidFill>
                  <a:srgbClr val="000090"/>
                </a:solidFill>
              </a:rPr>
              <a:t>nd long term use (HE LHC, </a:t>
            </a:r>
            <a:r>
              <a:rPr lang="en-US" b="1" dirty="0" err="1" smtClean="0">
                <a:solidFill>
                  <a:srgbClr val="000090"/>
                </a:solidFill>
              </a:rPr>
              <a:t>FCCeh</a:t>
            </a:r>
            <a:r>
              <a:rPr lang="en-US" b="1" dirty="0" smtClean="0">
                <a:solidFill>
                  <a:srgbClr val="000090"/>
                </a:solidFill>
              </a:rPr>
              <a:t>)</a:t>
            </a:r>
            <a:endParaRPr lang="en-US" b="1" dirty="0">
              <a:solidFill>
                <a:srgbClr val="000090"/>
              </a:solidFill>
            </a:endParaRPr>
          </a:p>
        </p:txBody>
      </p:sp>
      <p:sp>
        <p:nvSpPr>
          <p:cNvPr id="8" name="TextBox 7"/>
          <p:cNvSpPr txBox="1"/>
          <p:nvPr/>
        </p:nvSpPr>
        <p:spPr>
          <a:xfrm>
            <a:off x="4115609" y="4503415"/>
            <a:ext cx="4711546" cy="2215991"/>
          </a:xfrm>
          <a:prstGeom prst="rect">
            <a:avLst/>
          </a:prstGeom>
          <a:solidFill>
            <a:schemeClr val="bg1">
              <a:lumMod val="85000"/>
              <a:alpha val="48000"/>
            </a:schemeClr>
          </a:solidFill>
          <a:ln>
            <a:solidFill>
              <a:schemeClr val="bg1">
                <a:lumMod val="50000"/>
              </a:schemeClr>
            </a:solidFill>
          </a:ln>
        </p:spPr>
        <p:txBody>
          <a:bodyPr wrap="none" rtlCol="0">
            <a:spAutoFit/>
          </a:bodyPr>
          <a:lstStyle/>
          <a:p>
            <a:r>
              <a:rPr lang="en-US" sz="2400" b="1" dirty="0" smtClean="0">
                <a:solidFill>
                  <a:srgbClr val="800000"/>
                </a:solidFill>
              </a:rPr>
              <a:t>                   Technology</a:t>
            </a:r>
          </a:p>
          <a:p>
            <a:endParaRPr lang="en-US" sz="2400" b="1" dirty="0" smtClean="0">
              <a:solidFill>
                <a:srgbClr val="800000"/>
              </a:solidFill>
            </a:endParaRPr>
          </a:p>
          <a:p>
            <a:r>
              <a:rPr lang="en-US" b="1" dirty="0" smtClean="0">
                <a:solidFill>
                  <a:srgbClr val="000090"/>
                </a:solidFill>
              </a:rPr>
              <a:t>Accelerator</a:t>
            </a:r>
            <a:r>
              <a:rPr lang="en-US" dirty="0" smtClean="0">
                <a:solidFill>
                  <a:srgbClr val="000090"/>
                </a:solidFill>
              </a:rPr>
              <a:t>: Novel SRF ERL, green power facility</a:t>
            </a:r>
          </a:p>
          <a:p>
            <a:r>
              <a:rPr lang="en-US" b="1" dirty="0" smtClean="0">
                <a:solidFill>
                  <a:srgbClr val="000090"/>
                </a:solidFill>
              </a:rPr>
              <a:t>Detector</a:t>
            </a:r>
            <a:r>
              <a:rPr lang="en-US" dirty="0" smtClean="0">
                <a:solidFill>
                  <a:srgbClr val="000090"/>
                </a:solidFill>
              </a:rPr>
              <a:t>: Novel high tech (CMOS..) apparatus</a:t>
            </a:r>
          </a:p>
          <a:p>
            <a:endParaRPr lang="en-US" dirty="0" smtClean="0">
              <a:solidFill>
                <a:srgbClr val="000090"/>
              </a:solidFill>
            </a:endParaRPr>
          </a:p>
          <a:p>
            <a:pPr marL="285750" indent="-285750">
              <a:buFont typeface="Wingdings" charset="0"/>
              <a:buChar char="à"/>
            </a:pPr>
            <a:r>
              <a:rPr lang="en-US" dirty="0" smtClean="0">
                <a:solidFill>
                  <a:srgbClr val="000090"/>
                </a:solidFill>
                <a:sym typeface="Wingdings"/>
              </a:rPr>
              <a:t>Keep accelerator and detector base </a:t>
            </a:r>
            <a:r>
              <a:rPr lang="en-US" dirty="0" err="1" smtClean="0">
                <a:solidFill>
                  <a:srgbClr val="000090"/>
                </a:solidFill>
                <a:sym typeface="Wingdings"/>
              </a:rPr>
              <a:t>uptodate</a:t>
            </a:r>
            <a:endParaRPr lang="en-US" dirty="0" smtClean="0">
              <a:solidFill>
                <a:srgbClr val="000090"/>
              </a:solidFill>
              <a:sym typeface="Wingdings"/>
            </a:endParaRPr>
          </a:p>
          <a:p>
            <a:r>
              <a:rPr lang="en-US" dirty="0" smtClean="0">
                <a:solidFill>
                  <a:srgbClr val="000090"/>
                </a:solidFill>
                <a:sym typeface="Wingdings"/>
              </a:rPr>
              <a:t>while preparing for colliders that cost O(10)BSF</a:t>
            </a:r>
            <a:r>
              <a:rPr lang="en-US" dirty="0" smtClean="0">
                <a:sym typeface="Wingdings"/>
              </a:rPr>
              <a:t> </a:t>
            </a:r>
            <a:r>
              <a:rPr lang="en-US" dirty="0" smtClean="0"/>
              <a:t> </a:t>
            </a:r>
            <a:endParaRPr lang="en-US" dirty="0"/>
          </a:p>
        </p:txBody>
      </p:sp>
      <p:pic>
        <p:nvPicPr>
          <p:cNvPr id="2" name="Picture 1"/>
          <p:cNvPicPr>
            <a:picLocks noChangeAspect="1"/>
          </p:cNvPicPr>
          <p:nvPr/>
        </p:nvPicPr>
        <p:blipFill>
          <a:blip r:embed="rId2"/>
          <a:stretch>
            <a:fillRect/>
          </a:stretch>
        </p:blipFill>
        <p:spPr>
          <a:xfrm>
            <a:off x="213206" y="292171"/>
            <a:ext cx="3616703" cy="1784495"/>
          </a:xfrm>
          <a:prstGeom prst="rect">
            <a:avLst/>
          </a:prstGeom>
        </p:spPr>
      </p:pic>
    </p:spTree>
    <p:extLst>
      <p:ext uri="{BB962C8B-B14F-4D97-AF65-F5344CB8AC3E}">
        <p14:creationId xmlns:p14="http://schemas.microsoft.com/office/powerpoint/2010/main" val="50803736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461" y="110449"/>
            <a:ext cx="8840293" cy="6625826"/>
          </a:xfrm>
          <a:prstGeom prst="rect">
            <a:avLst/>
          </a:prstGeom>
          <a:ln>
            <a:solidFill>
              <a:srgbClr val="008000"/>
            </a:solidFill>
          </a:ln>
        </p:spPr>
      </p:pic>
      <p:sp>
        <p:nvSpPr>
          <p:cNvPr id="3" name="TextBox 2"/>
          <p:cNvSpPr txBox="1"/>
          <p:nvPr/>
        </p:nvSpPr>
        <p:spPr>
          <a:xfrm>
            <a:off x="6694475" y="6464362"/>
            <a:ext cx="2135370" cy="307777"/>
          </a:xfrm>
          <a:prstGeom prst="rect">
            <a:avLst/>
          </a:prstGeom>
          <a:noFill/>
        </p:spPr>
        <p:txBody>
          <a:bodyPr wrap="none" rtlCol="0">
            <a:spAutoFit/>
          </a:bodyPr>
          <a:lstStyle/>
          <a:p>
            <a:r>
              <a:rPr lang="en-US" sz="1400" dirty="0" smtClean="0"/>
              <a:t>C </a:t>
            </a:r>
            <a:r>
              <a:rPr lang="en-US" sz="1400" dirty="0" err="1" smtClean="0"/>
              <a:t>Gwenlan</a:t>
            </a:r>
            <a:r>
              <a:rPr lang="en-US" sz="1400" dirty="0" smtClean="0"/>
              <a:t>, V </a:t>
            </a:r>
            <a:r>
              <a:rPr lang="en-US" sz="1400" dirty="0" err="1" smtClean="0"/>
              <a:t>Radescu</a:t>
            </a:r>
            <a:r>
              <a:rPr lang="en-US" sz="1400" dirty="0" smtClean="0"/>
              <a:t>, MK</a:t>
            </a:r>
            <a:endParaRPr lang="en-US" sz="1400" dirty="0"/>
          </a:p>
        </p:txBody>
      </p:sp>
      <p:sp>
        <p:nvSpPr>
          <p:cNvPr id="4" name="TextBox 3"/>
          <p:cNvSpPr txBox="1"/>
          <p:nvPr/>
        </p:nvSpPr>
        <p:spPr>
          <a:xfrm>
            <a:off x="223759" y="5508551"/>
            <a:ext cx="5228640" cy="369332"/>
          </a:xfrm>
          <a:prstGeom prst="rect">
            <a:avLst/>
          </a:prstGeom>
          <a:noFill/>
        </p:spPr>
        <p:txBody>
          <a:bodyPr wrap="none" rtlCol="0">
            <a:spAutoFit/>
          </a:bodyPr>
          <a:lstStyle/>
          <a:p>
            <a:r>
              <a:rPr lang="en-US" b="1" dirty="0" err="1" smtClean="0">
                <a:solidFill>
                  <a:srgbClr val="000090"/>
                </a:solidFill>
              </a:rPr>
              <a:t>LHeC</a:t>
            </a:r>
            <a:r>
              <a:rPr lang="en-US" b="1" dirty="0" smtClean="0">
                <a:solidFill>
                  <a:srgbClr val="000090"/>
                </a:solidFill>
              </a:rPr>
              <a:t>: High Precision F</a:t>
            </a:r>
            <a:r>
              <a:rPr lang="en-US" b="1" baseline="-25000" dirty="0" smtClean="0">
                <a:solidFill>
                  <a:srgbClr val="000090"/>
                </a:solidFill>
              </a:rPr>
              <a:t>2</a:t>
            </a:r>
            <a:r>
              <a:rPr lang="en-US" b="1" dirty="0" smtClean="0">
                <a:solidFill>
                  <a:srgbClr val="000090"/>
                </a:solidFill>
              </a:rPr>
              <a:t> and F</a:t>
            </a:r>
            <a:r>
              <a:rPr lang="en-US" b="1" baseline="-25000" dirty="0" smtClean="0">
                <a:solidFill>
                  <a:srgbClr val="000090"/>
                </a:solidFill>
              </a:rPr>
              <a:t>L</a:t>
            </a:r>
            <a:r>
              <a:rPr lang="en-US" b="1" dirty="0" smtClean="0">
                <a:solidFill>
                  <a:srgbClr val="000090"/>
                </a:solidFill>
              </a:rPr>
              <a:t> to discover BFKL (CDR)</a:t>
            </a:r>
            <a:endParaRPr lang="en-US" b="1" dirty="0">
              <a:solidFill>
                <a:srgbClr val="000090"/>
              </a:solidFill>
            </a:endParaRPr>
          </a:p>
        </p:txBody>
      </p:sp>
    </p:spTree>
    <p:extLst>
      <p:ext uri="{BB962C8B-B14F-4D97-AF65-F5344CB8AC3E}">
        <p14:creationId xmlns:p14="http://schemas.microsoft.com/office/powerpoint/2010/main" val="12835038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7369" y="37197"/>
            <a:ext cx="8277857" cy="854575"/>
          </a:xfrm>
        </p:spPr>
        <p:txBody>
          <a:bodyPr>
            <a:normAutofit fontScale="90000"/>
          </a:bodyPr>
          <a:lstStyle/>
          <a:p>
            <a:r>
              <a:rPr lang="en-GB" sz="3200" dirty="0" smtClean="0">
                <a:solidFill>
                  <a:srgbClr val="FF0000"/>
                </a:solidFill>
              </a:rPr>
              <a:t>Limits at High Mass: insufficient control of p structure </a:t>
            </a:r>
            <a:endParaRPr lang="en-US" sz="3200" dirty="0">
              <a:solidFill>
                <a:srgbClr val="FF0000"/>
              </a:solidFill>
            </a:endParaRPr>
          </a:p>
        </p:txBody>
      </p:sp>
      <p:pic>
        <p:nvPicPr>
          <p:cNvPr id="3" name="Picture 2"/>
          <p:cNvPicPr>
            <a:picLocks noChangeAspect="1"/>
          </p:cNvPicPr>
          <p:nvPr/>
        </p:nvPicPr>
        <p:blipFill>
          <a:blip r:embed="rId2"/>
          <a:stretch>
            <a:fillRect/>
          </a:stretch>
        </p:blipFill>
        <p:spPr>
          <a:xfrm>
            <a:off x="527059" y="2238344"/>
            <a:ext cx="3566367" cy="3882820"/>
          </a:xfrm>
          <a:prstGeom prst="rect">
            <a:avLst/>
          </a:prstGeom>
        </p:spPr>
      </p:pic>
      <p:pic>
        <p:nvPicPr>
          <p:cNvPr id="4" name="Picture 3"/>
          <p:cNvPicPr>
            <a:picLocks noChangeAspect="1"/>
          </p:cNvPicPr>
          <p:nvPr/>
        </p:nvPicPr>
        <p:blipFill>
          <a:blip r:embed="rId3"/>
          <a:stretch>
            <a:fillRect/>
          </a:stretch>
        </p:blipFill>
        <p:spPr>
          <a:xfrm>
            <a:off x="3134017" y="1167840"/>
            <a:ext cx="1464699" cy="1107313"/>
          </a:xfrm>
          <a:prstGeom prst="rect">
            <a:avLst/>
          </a:prstGeom>
        </p:spPr>
      </p:pic>
      <p:sp>
        <p:nvSpPr>
          <p:cNvPr id="5" name="TextBox 4"/>
          <p:cNvSpPr txBox="1"/>
          <p:nvPr/>
        </p:nvSpPr>
        <p:spPr>
          <a:xfrm>
            <a:off x="685800" y="1500786"/>
            <a:ext cx="2204900" cy="369332"/>
          </a:xfrm>
          <a:prstGeom prst="rect">
            <a:avLst/>
          </a:prstGeom>
          <a:noFill/>
        </p:spPr>
        <p:txBody>
          <a:bodyPr wrap="none" rtlCol="0">
            <a:spAutoFit/>
          </a:bodyPr>
          <a:lstStyle/>
          <a:p>
            <a:r>
              <a:rPr lang="en-US" dirty="0" smtClean="0"/>
              <a:t>SUSY, RPC, RPV, LQS..</a:t>
            </a:r>
            <a:endParaRPr lang="en-US" dirty="0"/>
          </a:p>
        </p:txBody>
      </p:sp>
      <p:sp>
        <p:nvSpPr>
          <p:cNvPr id="6" name="TextBox 5"/>
          <p:cNvSpPr txBox="1"/>
          <p:nvPr/>
        </p:nvSpPr>
        <p:spPr>
          <a:xfrm>
            <a:off x="78336" y="724888"/>
            <a:ext cx="9096961" cy="369332"/>
          </a:xfrm>
          <a:prstGeom prst="rect">
            <a:avLst/>
          </a:prstGeom>
          <a:noFill/>
        </p:spPr>
        <p:txBody>
          <a:bodyPr wrap="none" rtlCol="0">
            <a:spAutoFit/>
          </a:bodyPr>
          <a:lstStyle/>
          <a:p>
            <a:r>
              <a:rPr lang="en-US" b="1" dirty="0">
                <a:solidFill>
                  <a:srgbClr val="000090"/>
                </a:solidFill>
              </a:rPr>
              <a:t>E</a:t>
            </a:r>
            <a:r>
              <a:rPr lang="en-US" b="1" dirty="0" smtClean="0">
                <a:solidFill>
                  <a:srgbClr val="000090"/>
                </a:solidFill>
              </a:rPr>
              <a:t>xternal, reliable input (PDFs, </a:t>
            </a:r>
            <a:r>
              <a:rPr lang="en-US" b="1" dirty="0" err="1" smtClean="0">
                <a:solidFill>
                  <a:srgbClr val="000090"/>
                </a:solidFill>
              </a:rPr>
              <a:t>factorisation</a:t>
            </a:r>
            <a:r>
              <a:rPr lang="en-US" b="1" dirty="0" smtClean="0">
                <a:solidFill>
                  <a:srgbClr val="000090"/>
                </a:solidFill>
              </a:rPr>
              <a:t>..) is crucial for range extension + CI interpretation  </a:t>
            </a:r>
            <a:endParaRPr lang="en-US" b="1" dirty="0">
              <a:solidFill>
                <a:srgbClr val="000090"/>
              </a:solidFill>
            </a:endParaRPr>
          </a:p>
        </p:txBody>
      </p:sp>
      <p:sp>
        <p:nvSpPr>
          <p:cNvPr id="7" name="TextBox 6"/>
          <p:cNvSpPr txBox="1"/>
          <p:nvPr/>
        </p:nvSpPr>
        <p:spPr>
          <a:xfrm>
            <a:off x="1656688" y="1167840"/>
            <a:ext cx="877276" cy="369332"/>
          </a:xfrm>
          <a:prstGeom prst="rect">
            <a:avLst/>
          </a:prstGeom>
          <a:noFill/>
        </p:spPr>
        <p:txBody>
          <a:bodyPr wrap="none" rtlCol="0">
            <a:spAutoFit/>
          </a:bodyPr>
          <a:lstStyle/>
          <a:p>
            <a:r>
              <a:rPr lang="en-US" dirty="0" smtClean="0">
                <a:solidFill>
                  <a:srgbClr val="FF0000"/>
                </a:solidFill>
              </a:rPr>
              <a:t>GLUON</a:t>
            </a:r>
            <a:endParaRPr lang="en-US" dirty="0">
              <a:solidFill>
                <a:srgbClr val="FF0000"/>
              </a:solidFill>
            </a:endParaRPr>
          </a:p>
        </p:txBody>
      </p:sp>
      <p:sp>
        <p:nvSpPr>
          <p:cNvPr id="8" name="TextBox 7"/>
          <p:cNvSpPr txBox="1"/>
          <p:nvPr/>
        </p:nvSpPr>
        <p:spPr>
          <a:xfrm>
            <a:off x="6313828" y="1214699"/>
            <a:ext cx="972968" cy="369332"/>
          </a:xfrm>
          <a:prstGeom prst="rect">
            <a:avLst/>
          </a:prstGeom>
          <a:noFill/>
        </p:spPr>
        <p:txBody>
          <a:bodyPr wrap="none" rtlCol="0">
            <a:spAutoFit/>
          </a:bodyPr>
          <a:lstStyle/>
          <a:p>
            <a:r>
              <a:rPr lang="en-US" dirty="0" smtClean="0">
                <a:solidFill>
                  <a:srgbClr val="FF0000"/>
                </a:solidFill>
              </a:rPr>
              <a:t>QUARKS</a:t>
            </a:r>
            <a:endParaRPr lang="en-US" dirty="0">
              <a:solidFill>
                <a:srgbClr val="FF0000"/>
              </a:solidFill>
            </a:endParaRPr>
          </a:p>
        </p:txBody>
      </p:sp>
      <p:pic>
        <p:nvPicPr>
          <p:cNvPr id="9" name="Picture 8"/>
          <p:cNvPicPr>
            <a:picLocks noChangeAspect="1"/>
          </p:cNvPicPr>
          <p:nvPr/>
        </p:nvPicPr>
        <p:blipFill>
          <a:blip r:embed="rId4"/>
          <a:stretch>
            <a:fillRect/>
          </a:stretch>
        </p:blipFill>
        <p:spPr>
          <a:xfrm>
            <a:off x="4635532" y="2183128"/>
            <a:ext cx="4259772" cy="4108483"/>
          </a:xfrm>
          <a:prstGeom prst="rect">
            <a:avLst/>
          </a:prstGeom>
        </p:spPr>
      </p:pic>
      <p:sp>
        <p:nvSpPr>
          <p:cNvPr id="10" name="TextBox 9"/>
          <p:cNvSpPr txBox="1"/>
          <p:nvPr/>
        </p:nvSpPr>
        <p:spPr>
          <a:xfrm>
            <a:off x="4896435" y="1758581"/>
            <a:ext cx="4121641" cy="369332"/>
          </a:xfrm>
          <a:prstGeom prst="rect">
            <a:avLst/>
          </a:prstGeom>
          <a:noFill/>
        </p:spPr>
        <p:txBody>
          <a:bodyPr wrap="none" rtlCol="0">
            <a:spAutoFit/>
          </a:bodyPr>
          <a:lstStyle/>
          <a:p>
            <a:r>
              <a:rPr lang="en-US" dirty="0" smtClean="0"/>
              <a:t>Exotic+ Extra boson searches at high mass</a:t>
            </a:r>
            <a:endParaRPr lang="en-US" dirty="0"/>
          </a:p>
        </p:txBody>
      </p:sp>
      <p:cxnSp>
        <p:nvCxnSpPr>
          <p:cNvPr id="13" name="Straight Connector 12"/>
          <p:cNvCxnSpPr/>
          <p:nvPr/>
        </p:nvCxnSpPr>
        <p:spPr>
          <a:xfrm flipH="1" flipV="1">
            <a:off x="6511916" y="2451527"/>
            <a:ext cx="29533" cy="3426231"/>
          </a:xfrm>
          <a:prstGeom prst="line">
            <a:avLst/>
          </a:prstGeom>
          <a:effectLst>
            <a:outerShdw blurRad="40000" dist="20000" dir="60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862197" y="2629585"/>
            <a:ext cx="637890" cy="523220"/>
          </a:xfrm>
          <a:prstGeom prst="rect">
            <a:avLst/>
          </a:prstGeom>
          <a:noFill/>
        </p:spPr>
        <p:txBody>
          <a:bodyPr wrap="none" rtlCol="0">
            <a:spAutoFit/>
          </a:bodyPr>
          <a:lstStyle/>
          <a:p>
            <a:r>
              <a:rPr lang="en-US" sz="1400" dirty="0" smtClean="0"/>
              <a:t>ATLAS</a:t>
            </a:r>
          </a:p>
          <a:p>
            <a:r>
              <a:rPr lang="en-US" sz="1400" dirty="0" smtClean="0"/>
              <a:t>today</a:t>
            </a:r>
            <a:endParaRPr lang="en-US" sz="1400" dirty="0"/>
          </a:p>
        </p:txBody>
      </p:sp>
    </p:spTree>
    <p:extLst>
      <p:ext uri="{BB962C8B-B14F-4D97-AF65-F5344CB8AC3E}">
        <p14:creationId xmlns:p14="http://schemas.microsoft.com/office/powerpoint/2010/main" val="263961507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2436" y="58621"/>
            <a:ext cx="7772400" cy="823221"/>
          </a:xfrm>
        </p:spPr>
        <p:txBody>
          <a:bodyPr>
            <a:normAutofit/>
          </a:bodyPr>
          <a:lstStyle/>
          <a:p>
            <a:r>
              <a:rPr lang="en-US" sz="3200" b="1" dirty="0" smtClean="0">
                <a:solidFill>
                  <a:srgbClr val="000090"/>
                </a:solidFill>
              </a:rPr>
              <a:t>New Physics through High Precision</a:t>
            </a:r>
            <a:endParaRPr lang="en-US" sz="3200" b="1" dirty="0">
              <a:solidFill>
                <a:srgbClr val="000090"/>
              </a:solidFill>
            </a:endParaRPr>
          </a:p>
        </p:txBody>
      </p:sp>
      <p:sp>
        <p:nvSpPr>
          <p:cNvPr id="3" name="TextBox 2"/>
          <p:cNvSpPr txBox="1"/>
          <p:nvPr/>
        </p:nvSpPr>
        <p:spPr>
          <a:xfrm>
            <a:off x="465667" y="740732"/>
            <a:ext cx="3678261" cy="2585323"/>
          </a:xfrm>
          <a:prstGeom prst="rect">
            <a:avLst/>
          </a:prstGeom>
          <a:noFill/>
        </p:spPr>
        <p:txBody>
          <a:bodyPr wrap="none" rtlCol="0">
            <a:spAutoFit/>
          </a:bodyPr>
          <a:lstStyle/>
          <a:p>
            <a:r>
              <a:rPr lang="en-US" b="1" dirty="0" smtClean="0">
                <a:solidFill>
                  <a:srgbClr val="FF0000"/>
                </a:solidFill>
              </a:rPr>
              <a:t>Masses:</a:t>
            </a:r>
            <a:endParaRPr lang="en-US" dirty="0"/>
          </a:p>
          <a:p>
            <a:r>
              <a:rPr lang="en-US" b="1" dirty="0" smtClean="0">
                <a:solidFill>
                  <a:srgbClr val="000090"/>
                </a:solidFill>
              </a:rPr>
              <a:t>Charm</a:t>
            </a:r>
            <a:r>
              <a:rPr lang="en-US" dirty="0" smtClean="0"/>
              <a:t> HERA 40 MeV </a:t>
            </a:r>
            <a:r>
              <a:rPr lang="en-US" dirty="0" err="1" smtClean="0"/>
              <a:t>LHeC</a:t>
            </a:r>
            <a:r>
              <a:rPr lang="en-US" dirty="0" smtClean="0"/>
              <a:t> 3 MeV</a:t>
            </a:r>
            <a:endParaRPr lang="en-US" dirty="0"/>
          </a:p>
          <a:p>
            <a:r>
              <a:rPr lang="en-US" b="1" dirty="0" smtClean="0">
                <a:solidFill>
                  <a:srgbClr val="000090"/>
                </a:solidFill>
              </a:rPr>
              <a:t>W</a:t>
            </a:r>
            <a:r>
              <a:rPr lang="en-US" dirty="0" smtClean="0"/>
              <a:t> LHC 19</a:t>
            </a:r>
            <a:r>
              <a:rPr lang="en-US" sz="1400" dirty="0" smtClean="0">
                <a:sym typeface="Wingdings"/>
              </a:rPr>
              <a:t></a:t>
            </a:r>
            <a:r>
              <a:rPr lang="en-US" dirty="0" smtClean="0">
                <a:sym typeface="Wingdings"/>
              </a:rPr>
              <a:t> 10 MeV </a:t>
            </a:r>
            <a:r>
              <a:rPr lang="en-US" dirty="0" err="1" smtClean="0">
                <a:sym typeface="Wingdings"/>
              </a:rPr>
              <a:t>LHeC</a:t>
            </a:r>
            <a:r>
              <a:rPr lang="en-US" dirty="0" smtClean="0">
                <a:sym typeface="Wingdings"/>
              </a:rPr>
              <a:t> 15 MeV</a:t>
            </a:r>
          </a:p>
          <a:p>
            <a:r>
              <a:rPr lang="en-US" dirty="0">
                <a:sym typeface="Wingdings"/>
              </a:rPr>
              <a:t> </a:t>
            </a:r>
            <a:r>
              <a:rPr lang="en-US" dirty="0" smtClean="0">
                <a:sym typeface="Wingdings"/>
              </a:rPr>
              <a:t>   and prediction to ±2.8 MeV for </a:t>
            </a:r>
            <a:r>
              <a:rPr lang="en-US" dirty="0" err="1" smtClean="0">
                <a:sym typeface="Wingdings"/>
              </a:rPr>
              <a:t>pp</a:t>
            </a:r>
            <a:endParaRPr lang="en-US" dirty="0" smtClean="0">
              <a:sym typeface="Wingdings"/>
            </a:endParaRPr>
          </a:p>
          <a:p>
            <a:r>
              <a:rPr lang="en-US" b="1" dirty="0" smtClean="0">
                <a:solidFill>
                  <a:srgbClr val="000090"/>
                </a:solidFill>
                <a:sym typeface="Wingdings"/>
              </a:rPr>
              <a:t>Top</a:t>
            </a:r>
            <a:r>
              <a:rPr lang="en-US" dirty="0" smtClean="0">
                <a:sym typeface="Wingdings"/>
              </a:rPr>
              <a:t>: to be studied</a:t>
            </a:r>
          </a:p>
          <a:p>
            <a:r>
              <a:rPr lang="en-US" b="1" dirty="0" smtClean="0">
                <a:solidFill>
                  <a:srgbClr val="000090"/>
                </a:solidFill>
                <a:sym typeface="Wingdings"/>
              </a:rPr>
              <a:t>Proton</a:t>
            </a:r>
            <a:r>
              <a:rPr lang="en-US" dirty="0" smtClean="0">
                <a:sym typeface="Wingdings"/>
              </a:rPr>
              <a:t>: gluon we are made of</a:t>
            </a:r>
            <a:r>
              <a:rPr lang="mr-IN" dirty="0" smtClean="0">
                <a:sym typeface="Wingdings"/>
              </a:rPr>
              <a:t>…</a:t>
            </a:r>
            <a:endParaRPr lang="en-US" dirty="0" smtClean="0">
              <a:sym typeface="Wingdings"/>
            </a:endParaRPr>
          </a:p>
          <a:p>
            <a:r>
              <a:rPr lang="en-US" b="1" dirty="0" smtClean="0">
                <a:solidFill>
                  <a:srgbClr val="000090"/>
                </a:solidFill>
                <a:sym typeface="Wingdings"/>
              </a:rPr>
              <a:t>Higgs</a:t>
            </a:r>
            <a:r>
              <a:rPr lang="en-US" dirty="0" smtClean="0">
                <a:sym typeface="Wingdings"/>
              </a:rPr>
              <a:t>: Cross section to 0.3%: Mass</a:t>
            </a:r>
          </a:p>
          <a:p>
            <a:r>
              <a:rPr lang="en-US" dirty="0">
                <a:sym typeface="Wingdings"/>
              </a:rPr>
              <a:t> </a:t>
            </a:r>
            <a:r>
              <a:rPr lang="en-US" dirty="0" smtClean="0">
                <a:sym typeface="Wingdings"/>
              </a:rPr>
              <a:t>    dependent. </a:t>
            </a:r>
            <a:r>
              <a:rPr lang="en-US" sz="1400" dirty="0" smtClean="0">
                <a:sym typeface="Wingdings"/>
              </a:rPr>
              <a:t>OB, MK 1305.2090</a:t>
            </a:r>
            <a:endParaRPr lang="en-US" dirty="0">
              <a:sym typeface="Wingdings"/>
            </a:endParaRPr>
          </a:p>
          <a:p>
            <a:r>
              <a:rPr lang="en-US" dirty="0" smtClean="0">
                <a:sym typeface="Wingdings"/>
              </a:rPr>
              <a:t>Neutrinos: </a:t>
            </a:r>
            <a:r>
              <a:rPr lang="en-US" b="1" dirty="0">
                <a:solidFill>
                  <a:srgbClr val="000090"/>
                </a:solidFill>
                <a:sym typeface="Wingdings"/>
              </a:rPr>
              <a:t>H</a:t>
            </a:r>
            <a:r>
              <a:rPr lang="en-US" b="1" dirty="0" smtClean="0">
                <a:solidFill>
                  <a:srgbClr val="000090"/>
                </a:solidFill>
                <a:sym typeface="Wingdings"/>
              </a:rPr>
              <a:t>eavy “sterile” Neutrinos</a:t>
            </a:r>
            <a:endParaRPr lang="en-US" b="1" dirty="0">
              <a:solidFill>
                <a:srgbClr val="000090"/>
              </a:solidFill>
            </a:endParaRPr>
          </a:p>
        </p:txBody>
      </p:sp>
      <p:pic>
        <p:nvPicPr>
          <p:cNvPr id="4" name="Picture 3"/>
          <p:cNvPicPr>
            <a:picLocks noChangeAspect="1"/>
          </p:cNvPicPr>
          <p:nvPr/>
        </p:nvPicPr>
        <p:blipFill>
          <a:blip r:embed="rId2"/>
          <a:stretch>
            <a:fillRect/>
          </a:stretch>
        </p:blipFill>
        <p:spPr>
          <a:xfrm>
            <a:off x="32457" y="3429002"/>
            <a:ext cx="4116211" cy="2878667"/>
          </a:xfrm>
          <a:prstGeom prst="rect">
            <a:avLst/>
          </a:prstGeom>
        </p:spPr>
      </p:pic>
      <p:pic>
        <p:nvPicPr>
          <p:cNvPr id="5" name="Picture 4"/>
          <p:cNvPicPr>
            <a:picLocks noChangeAspect="1"/>
          </p:cNvPicPr>
          <p:nvPr/>
        </p:nvPicPr>
        <p:blipFill>
          <a:blip r:embed="rId3"/>
          <a:stretch>
            <a:fillRect/>
          </a:stretch>
        </p:blipFill>
        <p:spPr>
          <a:xfrm>
            <a:off x="1016000" y="6424764"/>
            <a:ext cx="2781300" cy="203200"/>
          </a:xfrm>
          <a:prstGeom prst="rect">
            <a:avLst/>
          </a:prstGeom>
        </p:spPr>
      </p:pic>
      <p:sp>
        <p:nvSpPr>
          <p:cNvPr id="6" name="TextBox 5"/>
          <p:cNvSpPr txBox="1"/>
          <p:nvPr/>
        </p:nvSpPr>
        <p:spPr>
          <a:xfrm>
            <a:off x="465667" y="6183675"/>
            <a:ext cx="3211135" cy="276999"/>
          </a:xfrm>
          <a:prstGeom prst="rect">
            <a:avLst/>
          </a:prstGeom>
          <a:noFill/>
        </p:spPr>
        <p:txBody>
          <a:bodyPr wrap="none" rtlCol="0">
            <a:spAutoFit/>
          </a:bodyPr>
          <a:lstStyle/>
          <a:p>
            <a:r>
              <a:rPr lang="en-US" sz="1200" dirty="0" err="1" smtClean="0"/>
              <a:t>Antusch</a:t>
            </a:r>
            <a:r>
              <a:rPr lang="en-US" sz="1200" dirty="0" smtClean="0"/>
              <a:t>, </a:t>
            </a:r>
            <a:r>
              <a:rPr lang="en-US" sz="1200" dirty="0" err="1" smtClean="0"/>
              <a:t>Cazzato</a:t>
            </a:r>
            <a:r>
              <a:rPr lang="en-US" sz="1200" dirty="0" smtClean="0"/>
              <a:t>, Fischer </a:t>
            </a:r>
            <a:r>
              <a:rPr lang="mr-IN" sz="1200" dirty="0" smtClean="0"/>
              <a:t>–</a:t>
            </a:r>
            <a:r>
              <a:rPr lang="en-US" sz="1200" dirty="0" smtClean="0"/>
              <a:t> work still in progress</a:t>
            </a:r>
            <a:endParaRPr lang="en-US" sz="1200" dirty="0"/>
          </a:p>
        </p:txBody>
      </p:sp>
      <p:sp>
        <p:nvSpPr>
          <p:cNvPr id="7" name="TextBox 6"/>
          <p:cNvSpPr txBox="1"/>
          <p:nvPr/>
        </p:nvSpPr>
        <p:spPr>
          <a:xfrm>
            <a:off x="5362222" y="881842"/>
            <a:ext cx="3086643" cy="369332"/>
          </a:xfrm>
          <a:prstGeom prst="rect">
            <a:avLst/>
          </a:prstGeom>
          <a:noFill/>
        </p:spPr>
        <p:txBody>
          <a:bodyPr wrap="none" rtlCol="0">
            <a:spAutoFit/>
          </a:bodyPr>
          <a:lstStyle/>
          <a:p>
            <a:r>
              <a:rPr lang="en-US" b="1" dirty="0" smtClean="0">
                <a:solidFill>
                  <a:srgbClr val="FF0000"/>
                </a:solidFill>
              </a:rPr>
              <a:t>CKM, electroweak, </a:t>
            </a:r>
            <a:r>
              <a:rPr lang="en-US" b="1" dirty="0" err="1" smtClean="0">
                <a:solidFill>
                  <a:srgbClr val="FF0000"/>
                </a:solidFill>
              </a:rPr>
              <a:t>alpha_s</a:t>
            </a:r>
            <a:r>
              <a:rPr lang="en-US" b="1" dirty="0" smtClean="0">
                <a:solidFill>
                  <a:srgbClr val="FF0000"/>
                </a:solidFill>
              </a:rPr>
              <a:t>, </a:t>
            </a:r>
            <a:r>
              <a:rPr lang="mr-IN" b="1" dirty="0" smtClean="0">
                <a:solidFill>
                  <a:srgbClr val="FF0000"/>
                </a:solidFill>
              </a:rPr>
              <a:t>…</a:t>
            </a:r>
            <a:endParaRPr lang="en-US" b="1" dirty="0">
              <a:solidFill>
                <a:srgbClr val="FF0000"/>
              </a:solidFill>
            </a:endParaRPr>
          </a:p>
        </p:txBody>
      </p:sp>
      <p:sp>
        <p:nvSpPr>
          <p:cNvPr id="8" name="TextBox 7"/>
          <p:cNvSpPr txBox="1"/>
          <p:nvPr/>
        </p:nvSpPr>
        <p:spPr>
          <a:xfrm>
            <a:off x="5207001" y="1284113"/>
            <a:ext cx="3708492" cy="2862323"/>
          </a:xfrm>
          <a:prstGeom prst="rect">
            <a:avLst/>
          </a:prstGeom>
          <a:noFill/>
        </p:spPr>
        <p:txBody>
          <a:bodyPr wrap="none" rtlCol="0">
            <a:spAutoFit/>
          </a:bodyPr>
          <a:lstStyle/>
          <a:p>
            <a:r>
              <a:rPr lang="en-US" b="1" dirty="0" err="1" smtClean="0">
                <a:solidFill>
                  <a:srgbClr val="000090"/>
                </a:solidFill>
              </a:rPr>
              <a:t>V</a:t>
            </a:r>
            <a:r>
              <a:rPr lang="en-US" b="1" baseline="-25000" dirty="0" err="1" smtClean="0">
                <a:solidFill>
                  <a:srgbClr val="000090"/>
                </a:solidFill>
              </a:rPr>
              <a:t>tb</a:t>
            </a:r>
            <a:r>
              <a:rPr lang="en-US" dirty="0" smtClean="0"/>
              <a:t>: to 0.01</a:t>
            </a:r>
          </a:p>
          <a:p>
            <a:r>
              <a:rPr lang="en-US" b="1" dirty="0" err="1" smtClean="0">
                <a:solidFill>
                  <a:srgbClr val="000090"/>
                </a:solidFill>
              </a:rPr>
              <a:t>V</a:t>
            </a:r>
            <a:r>
              <a:rPr lang="en-US" b="1" baseline="-25000" dirty="0" err="1" smtClean="0">
                <a:solidFill>
                  <a:srgbClr val="000090"/>
                </a:solidFill>
              </a:rPr>
              <a:t>cs</a:t>
            </a:r>
            <a:r>
              <a:rPr lang="en-US" dirty="0" smtClean="0"/>
              <a:t>: to 0.02 [</a:t>
            </a:r>
            <a:r>
              <a:rPr lang="en-US" dirty="0" err="1" smtClean="0"/>
              <a:t>LHC+LHeC</a:t>
            </a:r>
            <a:r>
              <a:rPr lang="en-US" dirty="0" smtClean="0"/>
              <a:t>,</a:t>
            </a:r>
            <a:r>
              <a:rPr lang="en-US" sz="1400" dirty="0" smtClean="0"/>
              <a:t> like ATLAS+HERA</a:t>
            </a:r>
            <a:r>
              <a:rPr lang="en-US" dirty="0" smtClean="0"/>
              <a:t>]</a:t>
            </a:r>
          </a:p>
          <a:p>
            <a:endParaRPr lang="en-US" dirty="0"/>
          </a:p>
          <a:p>
            <a:r>
              <a:rPr lang="en-US" b="1" dirty="0" smtClean="0">
                <a:solidFill>
                  <a:srgbClr val="000090"/>
                </a:solidFill>
              </a:rPr>
              <a:t>α</a:t>
            </a:r>
            <a:r>
              <a:rPr lang="en-US" b="1" baseline="-25000" dirty="0" smtClean="0">
                <a:solidFill>
                  <a:srgbClr val="000090"/>
                </a:solidFill>
              </a:rPr>
              <a:t>s</a:t>
            </a:r>
            <a:r>
              <a:rPr lang="en-US" dirty="0" smtClean="0"/>
              <a:t> to 0.2% [0.1% with HERA] </a:t>
            </a:r>
            <a:r>
              <a:rPr lang="mr-IN" dirty="0" smtClean="0"/>
              <a:t>–</a:t>
            </a:r>
            <a:r>
              <a:rPr lang="en-US" dirty="0" smtClean="0"/>
              <a:t> GUT?</a:t>
            </a:r>
          </a:p>
          <a:p>
            <a:endParaRPr lang="en-US" dirty="0"/>
          </a:p>
          <a:p>
            <a:r>
              <a:rPr lang="en-US" b="1" dirty="0" smtClean="0">
                <a:solidFill>
                  <a:srgbClr val="000090"/>
                </a:solidFill>
              </a:rPr>
              <a:t>sin</a:t>
            </a:r>
            <a:r>
              <a:rPr lang="en-US" b="1" baseline="30000" dirty="0" smtClean="0">
                <a:solidFill>
                  <a:srgbClr val="000090"/>
                </a:solidFill>
              </a:rPr>
              <a:t>2</a:t>
            </a:r>
            <a:r>
              <a:rPr lang="en-US" b="1" dirty="0" smtClean="0">
                <a:solidFill>
                  <a:srgbClr val="000090"/>
                </a:solidFill>
              </a:rPr>
              <a:t>θ</a:t>
            </a:r>
            <a:r>
              <a:rPr lang="en-US" b="1" baseline="-25000" dirty="0" smtClean="0">
                <a:solidFill>
                  <a:srgbClr val="000090"/>
                </a:solidFill>
              </a:rPr>
              <a:t>W</a:t>
            </a:r>
            <a:r>
              <a:rPr lang="en-US" b="1" dirty="0" smtClean="0">
                <a:solidFill>
                  <a:srgbClr val="000090"/>
                </a:solidFill>
              </a:rPr>
              <a:t> (μ)</a:t>
            </a:r>
          </a:p>
          <a:p>
            <a:r>
              <a:rPr lang="en-US" dirty="0" smtClean="0"/>
              <a:t>LHC: better than LEP with </a:t>
            </a:r>
            <a:r>
              <a:rPr lang="en-US" dirty="0" err="1" smtClean="0"/>
              <a:t>LHeC</a:t>
            </a:r>
            <a:r>
              <a:rPr lang="en-US" dirty="0" smtClean="0"/>
              <a:t> PDFs</a:t>
            </a:r>
          </a:p>
          <a:p>
            <a:r>
              <a:rPr lang="en-US" dirty="0" err="1" smtClean="0"/>
              <a:t>LHeC</a:t>
            </a:r>
            <a:r>
              <a:rPr lang="en-US" dirty="0" smtClean="0"/>
              <a:t>: scale dependence from </a:t>
            </a:r>
          </a:p>
          <a:p>
            <a:r>
              <a:rPr lang="en-US" dirty="0" smtClean="0"/>
              <a:t>0.4 </a:t>
            </a:r>
            <a:r>
              <a:rPr lang="en-US" dirty="0" err="1" smtClean="0"/>
              <a:t>GeV</a:t>
            </a:r>
            <a:r>
              <a:rPr lang="en-US" dirty="0" smtClean="0"/>
              <a:t> (PERLE) to 1 </a:t>
            </a:r>
            <a:r>
              <a:rPr lang="en-US" dirty="0" err="1" smtClean="0"/>
              <a:t>TeV</a:t>
            </a:r>
            <a:r>
              <a:rPr lang="en-US" dirty="0" smtClean="0"/>
              <a:t> (</a:t>
            </a:r>
            <a:r>
              <a:rPr lang="en-US" dirty="0" err="1" smtClean="0"/>
              <a:t>LHeC</a:t>
            </a:r>
            <a:r>
              <a:rPr lang="en-US" dirty="0" smtClean="0"/>
              <a:t>)</a:t>
            </a:r>
          </a:p>
          <a:p>
            <a:r>
              <a:rPr lang="en-US" b="1" dirty="0" smtClean="0">
                <a:solidFill>
                  <a:srgbClr val="000090"/>
                </a:solidFill>
              </a:rPr>
              <a:t>NC couplings</a:t>
            </a:r>
            <a:endParaRPr lang="en-US" b="1" dirty="0">
              <a:solidFill>
                <a:srgbClr val="000090"/>
              </a:solidFill>
            </a:endParaRPr>
          </a:p>
        </p:txBody>
      </p:sp>
      <p:pic>
        <p:nvPicPr>
          <p:cNvPr id="9" name="Picture 8"/>
          <p:cNvPicPr>
            <a:picLocks noChangeAspect="1"/>
          </p:cNvPicPr>
          <p:nvPr/>
        </p:nvPicPr>
        <p:blipFill>
          <a:blip r:embed="rId4"/>
          <a:stretch>
            <a:fillRect/>
          </a:stretch>
        </p:blipFill>
        <p:spPr>
          <a:xfrm>
            <a:off x="4995332" y="4205113"/>
            <a:ext cx="3394473" cy="2397128"/>
          </a:xfrm>
          <a:prstGeom prst="rect">
            <a:avLst/>
          </a:prstGeom>
        </p:spPr>
      </p:pic>
      <p:sp>
        <p:nvSpPr>
          <p:cNvPr id="10" name="TextBox 9"/>
          <p:cNvSpPr txBox="1"/>
          <p:nvPr/>
        </p:nvSpPr>
        <p:spPr>
          <a:xfrm>
            <a:off x="5178670" y="6519334"/>
            <a:ext cx="3724096" cy="276999"/>
          </a:xfrm>
          <a:prstGeom prst="rect">
            <a:avLst/>
          </a:prstGeom>
          <a:noFill/>
        </p:spPr>
        <p:txBody>
          <a:bodyPr wrap="none" rtlCol="0">
            <a:spAutoFit/>
          </a:bodyPr>
          <a:lstStyle/>
          <a:p>
            <a:r>
              <a:rPr lang="en-US" sz="1200" dirty="0" err="1" smtClean="0"/>
              <a:t>Britzger</a:t>
            </a:r>
            <a:r>
              <a:rPr lang="en-US" sz="1200" dirty="0" smtClean="0"/>
              <a:t>, MK, </a:t>
            </a:r>
            <a:r>
              <a:rPr lang="en-US" sz="1200" dirty="0" err="1" smtClean="0"/>
              <a:t>Spiessberger</a:t>
            </a:r>
            <a:r>
              <a:rPr lang="en-US" sz="1200" dirty="0" smtClean="0"/>
              <a:t>, Zhang </a:t>
            </a:r>
            <a:r>
              <a:rPr lang="mr-IN" sz="1200" dirty="0" smtClean="0"/>
              <a:t>–</a:t>
            </a:r>
            <a:r>
              <a:rPr lang="en-US" sz="1200" dirty="0" smtClean="0"/>
              <a:t> work still in progress</a:t>
            </a:r>
            <a:endParaRPr lang="en-US" sz="1200" dirty="0"/>
          </a:p>
        </p:txBody>
      </p:sp>
      <p:sp>
        <p:nvSpPr>
          <p:cNvPr id="11" name="Rectangle 10"/>
          <p:cNvSpPr/>
          <p:nvPr/>
        </p:nvSpPr>
        <p:spPr>
          <a:xfrm>
            <a:off x="4826000" y="4118214"/>
            <a:ext cx="914400" cy="2138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95325" y="6518377"/>
            <a:ext cx="1655171" cy="276999"/>
          </a:xfrm>
          <a:prstGeom prst="rect">
            <a:avLst/>
          </a:prstGeom>
          <a:noFill/>
        </p:spPr>
        <p:txBody>
          <a:bodyPr wrap="none" rtlCol="0">
            <a:spAutoFit/>
          </a:bodyPr>
          <a:lstStyle/>
          <a:p>
            <a:r>
              <a:rPr lang="en-US" sz="1200" dirty="0" smtClean="0">
                <a:solidFill>
                  <a:schemeClr val="bg1">
                    <a:lumMod val="50000"/>
                  </a:schemeClr>
                </a:solidFill>
              </a:rPr>
              <a:t>Max Klein Kobe 17.4.18 </a:t>
            </a:r>
            <a:endParaRPr lang="en-US" sz="1200" dirty="0">
              <a:solidFill>
                <a:schemeClr val="bg1">
                  <a:lumMod val="50000"/>
                </a:schemeClr>
              </a:solidFill>
            </a:endParaRPr>
          </a:p>
        </p:txBody>
      </p:sp>
    </p:spTree>
    <p:extLst>
      <p:ext uri="{BB962C8B-B14F-4D97-AF65-F5344CB8AC3E}">
        <p14:creationId xmlns:p14="http://schemas.microsoft.com/office/powerpoint/2010/main" val="227572333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773" y="86843"/>
            <a:ext cx="4695117" cy="823221"/>
          </a:xfrm>
        </p:spPr>
        <p:txBody>
          <a:bodyPr>
            <a:normAutofit fontScale="90000"/>
          </a:bodyPr>
          <a:lstStyle/>
          <a:p>
            <a:r>
              <a:rPr lang="en-US" sz="3200" b="1" dirty="0" smtClean="0">
                <a:solidFill>
                  <a:srgbClr val="000090"/>
                </a:solidFill>
              </a:rPr>
              <a:t>Beyond the Standard Model</a:t>
            </a:r>
            <a:endParaRPr lang="en-US" sz="3200" b="1" dirty="0">
              <a:solidFill>
                <a:srgbClr val="000090"/>
              </a:solidFill>
            </a:endParaRPr>
          </a:p>
        </p:txBody>
      </p:sp>
      <p:sp>
        <p:nvSpPr>
          <p:cNvPr id="3" name="TextBox 2"/>
          <p:cNvSpPr txBox="1"/>
          <p:nvPr/>
        </p:nvSpPr>
        <p:spPr>
          <a:xfrm>
            <a:off x="257179" y="889254"/>
            <a:ext cx="3352075" cy="3970318"/>
          </a:xfrm>
          <a:prstGeom prst="rect">
            <a:avLst/>
          </a:prstGeom>
          <a:noFill/>
        </p:spPr>
        <p:txBody>
          <a:bodyPr wrap="none" rtlCol="0">
            <a:spAutoFit/>
          </a:bodyPr>
          <a:lstStyle/>
          <a:p>
            <a:r>
              <a:rPr lang="en-US" dirty="0" smtClean="0">
                <a:solidFill>
                  <a:srgbClr val="000090"/>
                </a:solidFill>
              </a:rPr>
              <a:t>Higgs into Dark Matter</a:t>
            </a:r>
          </a:p>
          <a:p>
            <a:r>
              <a:rPr lang="en-US" dirty="0" smtClean="0">
                <a:solidFill>
                  <a:srgbClr val="000090"/>
                </a:solidFill>
              </a:rPr>
              <a:t>Higgs into </a:t>
            </a:r>
            <a:r>
              <a:rPr lang="en-US" dirty="0" err="1" smtClean="0">
                <a:solidFill>
                  <a:srgbClr val="000090"/>
                </a:solidFill>
              </a:rPr>
              <a:t>Neutralinos</a:t>
            </a:r>
            <a:r>
              <a:rPr lang="en-US" dirty="0" smtClean="0">
                <a:solidFill>
                  <a:srgbClr val="000090"/>
                </a:solidFill>
              </a:rPr>
              <a:t> (RPV SUSY)</a:t>
            </a:r>
          </a:p>
          <a:p>
            <a:r>
              <a:rPr lang="en-US" dirty="0" smtClean="0">
                <a:solidFill>
                  <a:srgbClr val="000090"/>
                </a:solidFill>
              </a:rPr>
              <a:t>Higgs into Scalars </a:t>
            </a:r>
            <a:r>
              <a:rPr lang="en-US" dirty="0" smtClean="0">
                <a:solidFill>
                  <a:srgbClr val="000090"/>
                </a:solidFill>
                <a:sym typeface="Wingdings"/>
              </a:rPr>
              <a:t></a:t>
            </a:r>
            <a:r>
              <a:rPr lang="en-US" dirty="0" smtClean="0">
                <a:solidFill>
                  <a:srgbClr val="000090"/>
                </a:solidFill>
              </a:rPr>
              <a:t> 4b</a:t>
            </a:r>
          </a:p>
          <a:p>
            <a:endParaRPr lang="en-US" dirty="0">
              <a:solidFill>
                <a:srgbClr val="000090"/>
              </a:solidFill>
            </a:endParaRPr>
          </a:p>
          <a:p>
            <a:r>
              <a:rPr lang="en-US" dirty="0" smtClean="0">
                <a:solidFill>
                  <a:srgbClr val="000090"/>
                </a:solidFill>
              </a:rPr>
              <a:t>H</a:t>
            </a:r>
            <a:r>
              <a:rPr lang="en-US" baseline="30000" dirty="0" smtClean="0">
                <a:solidFill>
                  <a:srgbClr val="000090"/>
                </a:solidFill>
              </a:rPr>
              <a:t>±± </a:t>
            </a:r>
            <a:r>
              <a:rPr lang="en-US" dirty="0" smtClean="0">
                <a:solidFill>
                  <a:srgbClr val="000090"/>
                </a:solidFill>
              </a:rPr>
              <a:t>in Vector Boson Scattering</a:t>
            </a:r>
          </a:p>
          <a:p>
            <a:r>
              <a:rPr lang="en-US" dirty="0" smtClean="0">
                <a:solidFill>
                  <a:srgbClr val="000090"/>
                </a:solidFill>
              </a:rPr>
              <a:t>H</a:t>
            </a:r>
            <a:r>
              <a:rPr lang="en-US" baseline="30000" dirty="0" smtClean="0">
                <a:solidFill>
                  <a:srgbClr val="000090"/>
                </a:solidFill>
              </a:rPr>
              <a:t>±</a:t>
            </a:r>
            <a:r>
              <a:rPr lang="en-US" dirty="0" smtClean="0">
                <a:solidFill>
                  <a:srgbClr val="000090"/>
                </a:solidFill>
              </a:rPr>
              <a:t> in Vector Boson Scattering</a:t>
            </a:r>
          </a:p>
          <a:p>
            <a:r>
              <a:rPr lang="en-US" dirty="0" smtClean="0">
                <a:solidFill>
                  <a:srgbClr val="000090"/>
                </a:solidFill>
              </a:rPr>
              <a:t>H</a:t>
            </a:r>
            <a:r>
              <a:rPr lang="en-US" baseline="30000" dirty="0" smtClean="0">
                <a:solidFill>
                  <a:srgbClr val="000090"/>
                </a:solidFill>
              </a:rPr>
              <a:t>+</a:t>
            </a:r>
            <a:r>
              <a:rPr lang="en-US" dirty="0" smtClean="0">
                <a:solidFill>
                  <a:srgbClr val="000090"/>
                </a:solidFill>
              </a:rPr>
              <a:t> in 2HDM</a:t>
            </a:r>
          </a:p>
          <a:p>
            <a:endParaRPr lang="en-US" dirty="0">
              <a:solidFill>
                <a:srgbClr val="000090"/>
              </a:solidFill>
            </a:endParaRPr>
          </a:p>
          <a:p>
            <a:r>
              <a:rPr lang="en-US" dirty="0" smtClean="0">
                <a:solidFill>
                  <a:srgbClr val="000090"/>
                </a:solidFill>
              </a:rPr>
              <a:t>Triple Gauge Couplings</a:t>
            </a:r>
          </a:p>
          <a:p>
            <a:r>
              <a:rPr lang="en-US" dirty="0" smtClean="0">
                <a:solidFill>
                  <a:srgbClr val="000090"/>
                </a:solidFill>
              </a:rPr>
              <a:t>Top FCNC </a:t>
            </a:r>
          </a:p>
          <a:p>
            <a:r>
              <a:rPr lang="en-US" dirty="0" smtClean="0">
                <a:solidFill>
                  <a:srgbClr val="000090"/>
                </a:solidFill>
              </a:rPr>
              <a:t>Contact Interactions</a:t>
            </a:r>
          </a:p>
          <a:p>
            <a:r>
              <a:rPr lang="en-US" dirty="0" smtClean="0">
                <a:solidFill>
                  <a:srgbClr val="000090"/>
                </a:solidFill>
              </a:rPr>
              <a:t>Empower LHC Discoveries</a:t>
            </a:r>
          </a:p>
          <a:p>
            <a:endParaRPr lang="en-US" dirty="0">
              <a:solidFill>
                <a:srgbClr val="000090"/>
              </a:solidFill>
            </a:endParaRPr>
          </a:p>
          <a:p>
            <a:r>
              <a:rPr lang="en-US" dirty="0" smtClean="0">
                <a:solidFill>
                  <a:srgbClr val="000090"/>
                </a:solidFill>
              </a:rPr>
              <a:t>Challenge QCD</a:t>
            </a:r>
            <a:endParaRPr lang="en-US" dirty="0">
              <a:solidFill>
                <a:srgbClr val="000090"/>
              </a:solidFill>
            </a:endParaRPr>
          </a:p>
        </p:txBody>
      </p:sp>
      <p:pic>
        <p:nvPicPr>
          <p:cNvPr id="4" name="Picture 3"/>
          <p:cNvPicPr>
            <a:picLocks noChangeAspect="1"/>
          </p:cNvPicPr>
          <p:nvPr/>
        </p:nvPicPr>
        <p:blipFill>
          <a:blip r:embed="rId2"/>
          <a:stretch>
            <a:fillRect/>
          </a:stretch>
        </p:blipFill>
        <p:spPr>
          <a:xfrm>
            <a:off x="274273" y="5063851"/>
            <a:ext cx="5029553" cy="1357671"/>
          </a:xfrm>
          <a:prstGeom prst="rect">
            <a:avLst/>
          </a:prstGeom>
          <a:ln w="19050">
            <a:solidFill>
              <a:srgbClr val="000090"/>
            </a:solidFill>
          </a:ln>
        </p:spPr>
      </p:pic>
      <p:sp>
        <p:nvSpPr>
          <p:cNvPr id="5" name="TextBox 4"/>
          <p:cNvSpPr txBox="1"/>
          <p:nvPr/>
        </p:nvSpPr>
        <p:spPr>
          <a:xfrm>
            <a:off x="3553340" y="4624424"/>
            <a:ext cx="1461057" cy="307777"/>
          </a:xfrm>
          <a:prstGeom prst="rect">
            <a:avLst/>
          </a:prstGeom>
          <a:noFill/>
        </p:spPr>
        <p:txBody>
          <a:bodyPr wrap="none" rtlCol="0">
            <a:spAutoFit/>
          </a:bodyPr>
          <a:lstStyle/>
          <a:p>
            <a:r>
              <a:rPr lang="en-US" sz="1400" dirty="0" smtClean="0"/>
              <a:t>arXiv:1712.07135</a:t>
            </a:r>
            <a:endParaRPr lang="en-US" sz="1400" dirty="0"/>
          </a:p>
        </p:txBody>
      </p:sp>
      <p:sp>
        <p:nvSpPr>
          <p:cNvPr id="6" name="TextBox 5"/>
          <p:cNvSpPr txBox="1"/>
          <p:nvPr/>
        </p:nvSpPr>
        <p:spPr>
          <a:xfrm>
            <a:off x="2411468" y="4663026"/>
            <a:ext cx="1141872" cy="307777"/>
          </a:xfrm>
          <a:prstGeom prst="rect">
            <a:avLst/>
          </a:prstGeom>
          <a:noFill/>
        </p:spPr>
        <p:txBody>
          <a:bodyPr wrap="none" rtlCol="0">
            <a:spAutoFit/>
          </a:bodyPr>
          <a:lstStyle/>
          <a:p>
            <a:r>
              <a:rPr lang="en-US" sz="1400" dirty="0" smtClean="0"/>
              <a:t>D Curtin et al</a:t>
            </a:r>
            <a:endParaRPr lang="en-US" sz="1400" dirty="0"/>
          </a:p>
        </p:txBody>
      </p:sp>
      <p:pic>
        <p:nvPicPr>
          <p:cNvPr id="7" name="Picture 6"/>
          <p:cNvPicPr>
            <a:picLocks noChangeAspect="1"/>
          </p:cNvPicPr>
          <p:nvPr/>
        </p:nvPicPr>
        <p:blipFill>
          <a:blip r:embed="rId3"/>
          <a:stretch>
            <a:fillRect/>
          </a:stretch>
        </p:blipFill>
        <p:spPr>
          <a:xfrm>
            <a:off x="4746035" y="364065"/>
            <a:ext cx="4269913" cy="3671713"/>
          </a:xfrm>
          <a:prstGeom prst="rect">
            <a:avLst/>
          </a:prstGeom>
        </p:spPr>
      </p:pic>
      <p:sp>
        <p:nvSpPr>
          <p:cNvPr id="8" name="TextBox 7"/>
          <p:cNvSpPr txBox="1"/>
          <p:nvPr/>
        </p:nvSpPr>
        <p:spPr>
          <a:xfrm>
            <a:off x="5658556" y="3960259"/>
            <a:ext cx="3278336" cy="2246769"/>
          </a:xfrm>
          <a:prstGeom prst="rect">
            <a:avLst/>
          </a:prstGeom>
          <a:noFill/>
        </p:spPr>
        <p:txBody>
          <a:bodyPr wrap="none" rtlCol="0">
            <a:spAutoFit/>
          </a:bodyPr>
          <a:lstStyle/>
          <a:p>
            <a:r>
              <a:rPr lang="en-US" dirty="0" err="1" smtClean="0"/>
              <a:t>Higgsinos</a:t>
            </a:r>
            <a:r>
              <a:rPr lang="en-US" dirty="0" smtClean="0"/>
              <a:t>: mass degenerate</a:t>
            </a:r>
          </a:p>
          <a:p>
            <a:r>
              <a:rPr lang="en-US" dirty="0" smtClean="0"/>
              <a:t>Wino/</a:t>
            </a:r>
            <a:r>
              <a:rPr lang="en-US" dirty="0" err="1" smtClean="0"/>
              <a:t>bino</a:t>
            </a:r>
            <a:r>
              <a:rPr lang="en-US" dirty="0" smtClean="0"/>
              <a:t> compressed</a:t>
            </a:r>
          </a:p>
          <a:p>
            <a:r>
              <a:rPr lang="en-US" dirty="0" smtClean="0"/>
              <a:t>Prompt decays or long lifetimes</a:t>
            </a:r>
          </a:p>
          <a:p>
            <a:endParaRPr lang="en-US" dirty="0"/>
          </a:p>
          <a:p>
            <a:pPr marL="285750" indent="-285750">
              <a:buFont typeface="Wingdings" charset="0"/>
              <a:buChar char="à"/>
            </a:pPr>
            <a:r>
              <a:rPr lang="en-US" dirty="0" smtClean="0">
                <a:sym typeface="Wingdings"/>
              </a:rPr>
              <a:t>SUSY </a:t>
            </a:r>
            <a:r>
              <a:rPr lang="en-US" dirty="0" err="1" smtClean="0">
                <a:sym typeface="Wingdings"/>
              </a:rPr>
              <a:t>ewk</a:t>
            </a:r>
            <a:r>
              <a:rPr lang="en-US" dirty="0" smtClean="0">
                <a:sym typeface="Wingdings"/>
              </a:rPr>
              <a:t> sector most </a:t>
            </a:r>
          </a:p>
          <a:p>
            <a:r>
              <a:rPr lang="en-US" dirty="0">
                <a:sym typeface="Wingdings"/>
              </a:rPr>
              <a:t>c</a:t>
            </a:r>
            <a:r>
              <a:rPr lang="en-US" dirty="0" smtClean="0">
                <a:sym typeface="Wingdings"/>
              </a:rPr>
              <a:t>hallenging for </a:t>
            </a:r>
            <a:r>
              <a:rPr lang="en-US" dirty="0" err="1" smtClean="0">
                <a:sym typeface="Wingdings"/>
              </a:rPr>
              <a:t>pp</a:t>
            </a:r>
            <a:r>
              <a:rPr lang="en-US" dirty="0" smtClean="0">
                <a:sym typeface="Wingdings"/>
              </a:rPr>
              <a:t> colliders</a:t>
            </a:r>
          </a:p>
          <a:p>
            <a:endParaRPr lang="en-US" dirty="0" smtClean="0">
              <a:sym typeface="Wingdings"/>
            </a:endParaRPr>
          </a:p>
          <a:p>
            <a:r>
              <a:rPr lang="en-US" sz="1400" dirty="0" err="1" smtClean="0">
                <a:solidFill>
                  <a:srgbClr val="000090"/>
                </a:solidFill>
                <a:sym typeface="Wingdings"/>
              </a:rPr>
              <a:t>cf</a:t>
            </a:r>
            <a:r>
              <a:rPr lang="en-US" sz="1400" dirty="0" smtClean="0">
                <a:solidFill>
                  <a:srgbClr val="000090"/>
                </a:solidFill>
                <a:sym typeface="Wingdings"/>
              </a:rPr>
              <a:t> U Klein + M </a:t>
            </a:r>
            <a:r>
              <a:rPr lang="en-US" sz="1400" dirty="0" err="1" smtClean="0">
                <a:solidFill>
                  <a:srgbClr val="000090"/>
                </a:solidFill>
                <a:sym typeface="Wingdings"/>
              </a:rPr>
              <a:t>Donofrio</a:t>
            </a:r>
            <a:r>
              <a:rPr lang="en-US" sz="1400" dirty="0" smtClean="0">
                <a:solidFill>
                  <a:srgbClr val="000090"/>
                </a:solidFill>
                <a:sym typeface="Wingdings"/>
              </a:rPr>
              <a:t> at Amsterdam FCC</a:t>
            </a:r>
            <a:endParaRPr lang="en-US" sz="1400" dirty="0" smtClean="0">
              <a:solidFill>
                <a:srgbClr val="000090"/>
              </a:solidFill>
            </a:endParaRPr>
          </a:p>
        </p:txBody>
      </p:sp>
    </p:spTree>
    <p:extLst>
      <p:ext uri="{BB962C8B-B14F-4D97-AF65-F5344CB8AC3E}">
        <p14:creationId xmlns:p14="http://schemas.microsoft.com/office/powerpoint/2010/main" val="15786009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233"/>
            <a:ext cx="7772400" cy="762459"/>
          </a:xfrm>
        </p:spPr>
        <p:txBody>
          <a:bodyPr>
            <a:normAutofit/>
          </a:bodyPr>
          <a:lstStyle/>
          <a:p>
            <a:r>
              <a:rPr lang="en-US" sz="3600" dirty="0" smtClean="0"/>
              <a:t>SM Higgs Physics Prospects: </a:t>
            </a:r>
            <a:r>
              <a:rPr lang="en-US" sz="2400" dirty="0" err="1" smtClean="0">
                <a:solidFill>
                  <a:srgbClr val="000090"/>
                </a:solidFill>
              </a:rPr>
              <a:t>pp+ep+ee</a:t>
            </a:r>
            <a:r>
              <a:rPr lang="en-US" sz="2400" dirty="0" smtClean="0">
                <a:solidFill>
                  <a:srgbClr val="000090"/>
                </a:solidFill>
              </a:rPr>
              <a:t> </a:t>
            </a:r>
            <a:endParaRPr lang="en-US" sz="2400" dirty="0">
              <a:solidFill>
                <a:srgbClr val="000090"/>
              </a:solidFill>
            </a:endParaRPr>
          </a:p>
        </p:txBody>
      </p:sp>
      <p:graphicFrame>
        <p:nvGraphicFramePr>
          <p:cNvPr id="3" name="Chart 2"/>
          <p:cNvGraphicFramePr/>
          <p:nvPr>
            <p:extLst>
              <p:ext uri="{D42A27DB-BD31-4B8C-83A1-F6EECF244321}">
                <p14:modId xmlns:p14="http://schemas.microsoft.com/office/powerpoint/2010/main" val="1512062370"/>
              </p:ext>
            </p:extLst>
          </p:nvPr>
        </p:nvGraphicFramePr>
        <p:xfrm>
          <a:off x="294385" y="1175247"/>
          <a:ext cx="5027226" cy="22014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extLst>
              <p:ext uri="{D42A27DB-BD31-4B8C-83A1-F6EECF244321}">
                <p14:modId xmlns:p14="http://schemas.microsoft.com/office/powerpoint/2010/main" val="1068994989"/>
              </p:ext>
            </p:extLst>
          </p:nvPr>
        </p:nvGraphicFramePr>
        <p:xfrm>
          <a:off x="4890322" y="3376712"/>
          <a:ext cx="3958872" cy="3185196"/>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a:off x="5865869" y="3165037"/>
            <a:ext cx="10079" cy="3396871"/>
          </a:xfrm>
          <a:prstGeom prst="line">
            <a:avLst/>
          </a:prstGeom>
          <a:ln w="6350">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775159" y="3235595"/>
            <a:ext cx="2207130" cy="677108"/>
          </a:xfrm>
          <a:prstGeom prst="rect">
            <a:avLst/>
          </a:prstGeom>
          <a:noFill/>
        </p:spPr>
        <p:txBody>
          <a:bodyPr wrap="none" rtlCol="0">
            <a:spAutoFit/>
          </a:bodyPr>
          <a:lstStyle/>
          <a:p>
            <a:r>
              <a:rPr lang="en-US" sz="1400" dirty="0" smtClean="0">
                <a:solidFill>
                  <a:srgbClr val="000090"/>
                </a:solidFill>
                <a:sym typeface="Wingdings"/>
              </a:rPr>
              <a:t>    </a:t>
            </a:r>
            <a:r>
              <a:rPr lang="en-US" sz="2000" dirty="0">
                <a:solidFill>
                  <a:srgbClr val="000090"/>
                </a:solidFill>
                <a:sym typeface="Wingdings"/>
              </a:rPr>
              <a:t>R</a:t>
            </a:r>
            <a:r>
              <a:rPr lang="en-US" sz="2000" dirty="0" smtClean="0">
                <a:solidFill>
                  <a:srgbClr val="000090"/>
                </a:solidFill>
                <a:sym typeface="Wingdings"/>
              </a:rPr>
              <a:t>are SM H decays</a:t>
            </a:r>
          </a:p>
          <a:p>
            <a:r>
              <a:rPr lang="en-US" sz="1400" dirty="0" smtClean="0">
                <a:solidFill>
                  <a:srgbClr val="000090"/>
                </a:solidFill>
                <a:sym typeface="Wingdings"/>
              </a:rPr>
              <a:t></a:t>
            </a:r>
            <a:r>
              <a:rPr lang="en-US" dirty="0" smtClean="0">
                <a:solidFill>
                  <a:srgbClr val="000090"/>
                </a:solidFill>
                <a:sym typeface="Wingdings"/>
              </a:rPr>
              <a:t> </a:t>
            </a:r>
            <a:r>
              <a:rPr lang="en-US" sz="1600" dirty="0" smtClean="0">
                <a:solidFill>
                  <a:srgbClr val="000090"/>
                </a:solidFill>
                <a:sym typeface="Wingdings"/>
              </a:rPr>
              <a:t>HL LHC area</a:t>
            </a:r>
            <a:endParaRPr lang="en-US" sz="1600" dirty="0">
              <a:solidFill>
                <a:srgbClr val="000090"/>
              </a:solidFill>
            </a:endParaRPr>
          </a:p>
        </p:txBody>
      </p:sp>
      <p:sp>
        <p:nvSpPr>
          <p:cNvPr id="8" name="TextBox 7"/>
          <p:cNvSpPr txBox="1"/>
          <p:nvPr/>
        </p:nvSpPr>
        <p:spPr>
          <a:xfrm>
            <a:off x="406807" y="3618625"/>
            <a:ext cx="4200447" cy="1815882"/>
          </a:xfrm>
          <a:prstGeom prst="rect">
            <a:avLst/>
          </a:prstGeom>
          <a:noFill/>
          <a:ln>
            <a:solidFill>
              <a:schemeClr val="accent6">
                <a:lumMod val="50000"/>
              </a:schemeClr>
            </a:solidFill>
          </a:ln>
        </p:spPr>
        <p:txBody>
          <a:bodyPr wrap="square" rtlCol="0">
            <a:spAutoFit/>
          </a:bodyPr>
          <a:lstStyle/>
          <a:p>
            <a:r>
              <a:rPr lang="en-US" sz="1600" dirty="0" smtClean="0">
                <a:sym typeface="Wingdings"/>
              </a:rPr>
              <a:t>≤ 1% from </a:t>
            </a:r>
            <a:r>
              <a:rPr lang="en-US" sz="1600" dirty="0" err="1" smtClean="0">
                <a:sym typeface="Wingdings"/>
              </a:rPr>
              <a:t>ee</a:t>
            </a:r>
            <a:r>
              <a:rPr lang="en-US" sz="1600" dirty="0" smtClean="0">
                <a:sym typeface="Wingdings"/>
              </a:rPr>
              <a:t> and </a:t>
            </a:r>
            <a:r>
              <a:rPr lang="en-US" sz="1600" dirty="0" err="1" smtClean="0">
                <a:sym typeface="Wingdings"/>
              </a:rPr>
              <a:t>ep</a:t>
            </a:r>
            <a:r>
              <a:rPr lang="en-US" sz="1600" dirty="0" smtClean="0">
                <a:sym typeface="Wingdings"/>
              </a:rPr>
              <a:t> combination.</a:t>
            </a:r>
          </a:p>
          <a:p>
            <a:endParaRPr lang="en-US" sz="1600" dirty="0">
              <a:sym typeface="Wingdings"/>
            </a:endParaRPr>
          </a:p>
          <a:p>
            <a:r>
              <a:rPr lang="en-US" sz="1600" dirty="0" smtClean="0">
                <a:sym typeface="Wingdings"/>
              </a:rPr>
              <a:t>Note </a:t>
            </a:r>
            <a:r>
              <a:rPr lang="en-US" sz="1600" dirty="0" smtClean="0">
                <a:solidFill>
                  <a:schemeClr val="accent6">
                    <a:lumMod val="50000"/>
                  </a:schemeClr>
                </a:solidFill>
                <a:sym typeface="Wingdings"/>
              </a:rPr>
              <a:t>WW</a:t>
            </a:r>
            <a:r>
              <a:rPr lang="en-US" sz="1600" dirty="0" smtClean="0">
                <a:sym typeface="Wingdings"/>
              </a:rPr>
              <a:t> &amp; </a:t>
            </a:r>
            <a:r>
              <a:rPr lang="en-US" sz="1600" dirty="0" smtClean="0">
                <a:solidFill>
                  <a:schemeClr val="accent1">
                    <a:lumMod val="75000"/>
                  </a:schemeClr>
                </a:solidFill>
                <a:sym typeface="Wingdings"/>
              </a:rPr>
              <a:t>ZZ </a:t>
            </a:r>
            <a:r>
              <a:rPr lang="en-US" sz="1600" dirty="0" smtClean="0">
                <a:solidFill>
                  <a:schemeClr val="tx1">
                    <a:lumMod val="95000"/>
                    <a:lumOff val="5000"/>
                  </a:schemeClr>
                </a:solidFill>
                <a:sym typeface="Wingdings"/>
              </a:rPr>
              <a:t>synergy.  </a:t>
            </a:r>
            <a:r>
              <a:rPr lang="en-US" sz="1600" dirty="0" err="1" smtClean="0">
                <a:sym typeface="Wingdings"/>
              </a:rPr>
              <a:t>Γ</a:t>
            </a:r>
            <a:r>
              <a:rPr lang="en-US" sz="1600" baseline="-25000" dirty="0" err="1" smtClean="0">
                <a:sym typeface="Wingdings"/>
              </a:rPr>
              <a:t>tot</a:t>
            </a:r>
            <a:r>
              <a:rPr lang="en-US" sz="1600" dirty="0" smtClean="0">
                <a:sym typeface="Wingdings"/>
              </a:rPr>
              <a:t> in </a:t>
            </a:r>
            <a:r>
              <a:rPr lang="en-US" sz="1600" dirty="0" err="1" smtClean="0">
                <a:sym typeface="Wingdings"/>
              </a:rPr>
              <a:t>ee</a:t>
            </a:r>
            <a:endParaRPr lang="en-US" sz="1600" dirty="0" smtClean="0">
              <a:sym typeface="Wingdings"/>
            </a:endParaRPr>
          </a:p>
          <a:p>
            <a:endParaRPr lang="en-US" sz="1600" dirty="0">
              <a:sym typeface="Wingdings"/>
            </a:endParaRPr>
          </a:p>
          <a:p>
            <a:r>
              <a:rPr lang="en-US" sz="1600" dirty="0" smtClean="0">
                <a:sym typeface="Wingdings"/>
              </a:rPr>
              <a:t>Little influence of HL LHC on dominant channels</a:t>
            </a:r>
          </a:p>
          <a:p>
            <a:endParaRPr lang="en-US" sz="1600" dirty="0">
              <a:sym typeface="Wingdings"/>
            </a:endParaRPr>
          </a:p>
          <a:p>
            <a:r>
              <a:rPr lang="en-US" sz="1600" dirty="0" smtClean="0">
                <a:sym typeface="Wingdings"/>
              </a:rPr>
              <a:t>SM rare  Higgs decays are for the </a:t>
            </a:r>
            <a:r>
              <a:rPr lang="en-US" sz="1600" dirty="0" err="1" smtClean="0">
                <a:sym typeface="Wingdings"/>
              </a:rPr>
              <a:t>pp</a:t>
            </a:r>
            <a:r>
              <a:rPr lang="en-US" sz="1600" dirty="0" smtClean="0">
                <a:sym typeface="Wingdings"/>
              </a:rPr>
              <a:t> collider  </a:t>
            </a:r>
          </a:p>
        </p:txBody>
      </p:sp>
      <p:sp>
        <p:nvSpPr>
          <p:cNvPr id="9" name="TextBox 8"/>
          <p:cNvSpPr txBox="1"/>
          <p:nvPr/>
        </p:nvSpPr>
        <p:spPr>
          <a:xfrm>
            <a:off x="5321611" y="960717"/>
            <a:ext cx="3484059" cy="1754327"/>
          </a:xfrm>
          <a:prstGeom prst="rect">
            <a:avLst/>
          </a:prstGeom>
          <a:noFill/>
          <a:ln>
            <a:solidFill>
              <a:srgbClr val="000090"/>
            </a:solidFill>
          </a:ln>
        </p:spPr>
        <p:txBody>
          <a:bodyPr wrap="none" rtlCol="0">
            <a:spAutoFit/>
          </a:bodyPr>
          <a:lstStyle/>
          <a:p>
            <a:r>
              <a:rPr lang="en-US" dirty="0" smtClean="0"/>
              <a:t>Huge potential for exploring Higgs</a:t>
            </a:r>
          </a:p>
          <a:p>
            <a:r>
              <a:rPr lang="en-US" dirty="0"/>
              <a:t>a</a:t>
            </a:r>
            <a:r>
              <a:rPr lang="en-US" dirty="0" smtClean="0"/>
              <a:t>t percent accuracy with </a:t>
            </a:r>
            <a:r>
              <a:rPr lang="en-US" dirty="0" err="1" smtClean="0"/>
              <a:t>pp+ep+ee</a:t>
            </a:r>
            <a:endParaRPr lang="en-US" dirty="0" smtClean="0"/>
          </a:p>
          <a:p>
            <a:r>
              <a:rPr lang="en-US" dirty="0"/>
              <a:t>i</a:t>
            </a:r>
            <a:r>
              <a:rPr lang="en-US" dirty="0" smtClean="0"/>
              <a:t>n the about 20 years ahead.</a:t>
            </a:r>
          </a:p>
          <a:p>
            <a:endParaRPr lang="en-US" dirty="0"/>
          </a:p>
          <a:p>
            <a:r>
              <a:rPr lang="en-US" dirty="0" smtClean="0"/>
              <a:t>Striking example for </a:t>
            </a:r>
            <a:r>
              <a:rPr lang="en-US" dirty="0" err="1" smtClean="0"/>
              <a:t>pp+ep+ee</a:t>
            </a:r>
            <a:r>
              <a:rPr lang="en-US" dirty="0" smtClean="0"/>
              <a:t> </a:t>
            </a:r>
          </a:p>
          <a:p>
            <a:r>
              <a:rPr lang="en-US" dirty="0"/>
              <a:t>s</a:t>
            </a:r>
            <a:r>
              <a:rPr lang="en-US" dirty="0" smtClean="0"/>
              <a:t>ynergy at </a:t>
            </a:r>
            <a:r>
              <a:rPr lang="en-US" dirty="0" err="1" smtClean="0"/>
              <a:t>TeV</a:t>
            </a:r>
            <a:r>
              <a:rPr lang="en-US" dirty="0" smtClean="0"/>
              <a:t> scale.</a:t>
            </a:r>
            <a:endParaRPr lang="en-US" dirty="0"/>
          </a:p>
        </p:txBody>
      </p:sp>
      <p:sp>
        <p:nvSpPr>
          <p:cNvPr id="10" name="TextBox 9"/>
          <p:cNvSpPr txBox="1"/>
          <p:nvPr/>
        </p:nvSpPr>
        <p:spPr>
          <a:xfrm>
            <a:off x="406807" y="5634572"/>
            <a:ext cx="4200447" cy="954107"/>
          </a:xfrm>
          <a:prstGeom prst="rect">
            <a:avLst/>
          </a:prstGeom>
          <a:noFill/>
          <a:ln>
            <a:solidFill>
              <a:schemeClr val="bg1">
                <a:lumMod val="50000"/>
              </a:schemeClr>
            </a:solidFill>
          </a:ln>
        </p:spPr>
        <p:txBody>
          <a:bodyPr wrap="none" rtlCol="0">
            <a:spAutoFit/>
          </a:bodyPr>
          <a:lstStyle/>
          <a:p>
            <a:r>
              <a:rPr lang="en-US" sz="1400" dirty="0" smtClean="0">
                <a:solidFill>
                  <a:schemeClr val="bg1">
                    <a:lumMod val="50000"/>
                  </a:schemeClr>
                </a:solidFill>
              </a:rPr>
              <a:t>Kappa framework analysis by J. De Blas, </a:t>
            </a:r>
            <a:r>
              <a:rPr lang="en-US" sz="1400" dirty="0" err="1" smtClean="0">
                <a:solidFill>
                  <a:schemeClr val="bg1">
                    <a:lumMod val="50000"/>
                  </a:schemeClr>
                </a:solidFill>
              </a:rPr>
              <a:t>prel</a:t>
            </a:r>
            <a:r>
              <a:rPr lang="en-US" sz="1400" dirty="0" smtClean="0">
                <a:solidFill>
                  <a:schemeClr val="bg1">
                    <a:lumMod val="50000"/>
                  </a:schemeClr>
                </a:solidFill>
              </a:rPr>
              <a:t>.: Input: </a:t>
            </a:r>
          </a:p>
          <a:p>
            <a:r>
              <a:rPr lang="en-US" sz="1400" dirty="0" err="1" smtClean="0">
                <a:solidFill>
                  <a:schemeClr val="bg1">
                    <a:lumMod val="50000"/>
                  </a:schemeClr>
                </a:solidFill>
              </a:rPr>
              <a:t>pp</a:t>
            </a:r>
            <a:r>
              <a:rPr lang="en-US" sz="1400" dirty="0" smtClean="0">
                <a:solidFill>
                  <a:schemeClr val="bg1">
                    <a:lumMod val="50000"/>
                  </a:schemeClr>
                </a:solidFill>
              </a:rPr>
              <a:t>: 3 ab</a:t>
            </a:r>
            <a:r>
              <a:rPr lang="en-US" sz="1400" baseline="30000" dirty="0" smtClean="0">
                <a:solidFill>
                  <a:schemeClr val="bg1">
                    <a:lumMod val="50000"/>
                  </a:schemeClr>
                </a:solidFill>
              </a:rPr>
              <a:t>-1 </a:t>
            </a:r>
            <a:r>
              <a:rPr lang="en-US" sz="1400" dirty="0" smtClean="0">
                <a:solidFill>
                  <a:schemeClr val="bg1">
                    <a:lumMod val="50000"/>
                  </a:schemeClr>
                </a:solidFill>
              </a:rPr>
              <a:t>ATLAS’14 w/o thy </a:t>
            </a:r>
            <a:r>
              <a:rPr lang="en-US" sz="1400" dirty="0" err="1" smtClean="0">
                <a:solidFill>
                  <a:schemeClr val="bg1">
                    <a:lumMod val="50000"/>
                  </a:schemeClr>
                </a:solidFill>
              </a:rPr>
              <a:t>unc</a:t>
            </a:r>
            <a:r>
              <a:rPr lang="en-US" sz="1400" dirty="0" smtClean="0">
                <a:solidFill>
                  <a:schemeClr val="bg1">
                    <a:lumMod val="50000"/>
                  </a:schemeClr>
                </a:solidFill>
              </a:rPr>
              <a:t>.</a:t>
            </a:r>
            <a:r>
              <a:rPr lang="mr-IN" sz="1400" dirty="0" smtClean="0">
                <a:solidFill>
                  <a:schemeClr val="bg1">
                    <a:lumMod val="50000"/>
                  </a:schemeClr>
                </a:solidFill>
              </a:rPr>
              <a:t>–</a:t>
            </a:r>
            <a:r>
              <a:rPr lang="en-US" sz="1400" dirty="0" smtClean="0">
                <a:solidFill>
                  <a:schemeClr val="bg1">
                    <a:lumMod val="50000"/>
                  </a:schemeClr>
                </a:solidFill>
              </a:rPr>
              <a:t>  update: HL LHC WS ..</a:t>
            </a:r>
          </a:p>
          <a:p>
            <a:r>
              <a:rPr lang="en-US" sz="1400" dirty="0" err="1">
                <a:solidFill>
                  <a:schemeClr val="bg1">
                    <a:lumMod val="50000"/>
                  </a:schemeClr>
                </a:solidFill>
              </a:rPr>
              <a:t>e</a:t>
            </a:r>
            <a:r>
              <a:rPr lang="en-US" sz="1400" dirty="0" err="1" smtClean="0">
                <a:solidFill>
                  <a:schemeClr val="bg1">
                    <a:lumMod val="50000"/>
                  </a:schemeClr>
                </a:solidFill>
              </a:rPr>
              <a:t>p</a:t>
            </a:r>
            <a:r>
              <a:rPr lang="en-US" sz="1400" dirty="0" smtClean="0">
                <a:solidFill>
                  <a:schemeClr val="bg1">
                    <a:lumMod val="50000"/>
                  </a:schemeClr>
                </a:solidFill>
              </a:rPr>
              <a:t>: 1ab</a:t>
            </a:r>
            <a:r>
              <a:rPr lang="en-US" sz="1400" baseline="30000" dirty="0" smtClean="0">
                <a:solidFill>
                  <a:schemeClr val="bg1">
                    <a:lumMod val="50000"/>
                  </a:schemeClr>
                </a:solidFill>
              </a:rPr>
              <a:t>-1</a:t>
            </a:r>
            <a:r>
              <a:rPr lang="en-US" sz="1400" dirty="0" smtClean="0">
                <a:solidFill>
                  <a:schemeClr val="bg1">
                    <a:lumMod val="50000"/>
                  </a:schemeClr>
                </a:solidFill>
              </a:rPr>
              <a:t>, </a:t>
            </a:r>
            <a:r>
              <a:rPr lang="en-US" sz="1400" dirty="0" err="1" smtClean="0">
                <a:solidFill>
                  <a:schemeClr val="bg1">
                    <a:lumMod val="50000"/>
                  </a:schemeClr>
                </a:solidFill>
              </a:rPr>
              <a:t>LHeC</a:t>
            </a:r>
            <a:r>
              <a:rPr lang="en-US" sz="1400" dirty="0" smtClean="0">
                <a:solidFill>
                  <a:schemeClr val="bg1">
                    <a:lumMod val="50000"/>
                  </a:schemeClr>
                </a:solidFill>
              </a:rPr>
              <a:t> Study Group, </a:t>
            </a:r>
            <a:r>
              <a:rPr lang="en-US" sz="1400" dirty="0" err="1" smtClean="0">
                <a:solidFill>
                  <a:schemeClr val="bg1">
                    <a:lumMod val="50000"/>
                  </a:schemeClr>
                </a:solidFill>
              </a:rPr>
              <a:t>U.Klein</a:t>
            </a:r>
            <a:r>
              <a:rPr lang="en-US" sz="1400" dirty="0" smtClean="0">
                <a:solidFill>
                  <a:schemeClr val="bg1">
                    <a:lumMod val="50000"/>
                  </a:schemeClr>
                </a:solidFill>
              </a:rPr>
              <a:t> et al.,  </a:t>
            </a:r>
            <a:r>
              <a:rPr lang="en-US" sz="1400" dirty="0" err="1" smtClean="0">
                <a:solidFill>
                  <a:schemeClr val="bg1">
                    <a:lumMod val="50000"/>
                  </a:schemeClr>
                </a:solidFill>
              </a:rPr>
              <a:t>prel</a:t>
            </a:r>
            <a:r>
              <a:rPr lang="en-US" sz="1400" dirty="0" smtClean="0">
                <a:solidFill>
                  <a:schemeClr val="bg1">
                    <a:lumMod val="50000"/>
                  </a:schemeClr>
                </a:solidFill>
              </a:rPr>
              <a:t>.,</a:t>
            </a:r>
          </a:p>
          <a:p>
            <a:r>
              <a:rPr lang="en-US" sz="1400" dirty="0" err="1">
                <a:solidFill>
                  <a:schemeClr val="bg1">
                    <a:lumMod val="50000"/>
                  </a:schemeClr>
                </a:solidFill>
              </a:rPr>
              <a:t>e</a:t>
            </a:r>
            <a:r>
              <a:rPr lang="en-US" sz="1400" dirty="0" err="1" smtClean="0">
                <a:solidFill>
                  <a:schemeClr val="bg1">
                    <a:lumMod val="50000"/>
                  </a:schemeClr>
                </a:solidFill>
              </a:rPr>
              <a:t>e</a:t>
            </a:r>
            <a:r>
              <a:rPr lang="en-US" sz="1400" dirty="0" smtClean="0">
                <a:solidFill>
                  <a:schemeClr val="bg1">
                    <a:lumMod val="50000"/>
                  </a:schemeClr>
                </a:solidFill>
              </a:rPr>
              <a:t>: 2 ab</a:t>
            </a:r>
            <a:r>
              <a:rPr lang="en-US" sz="1400" baseline="30000" dirty="0" smtClean="0">
                <a:solidFill>
                  <a:schemeClr val="bg1">
                    <a:lumMod val="50000"/>
                  </a:schemeClr>
                </a:solidFill>
              </a:rPr>
              <a:t>-1 </a:t>
            </a:r>
            <a:r>
              <a:rPr lang="en-US" sz="1400" dirty="0" smtClean="0">
                <a:solidFill>
                  <a:schemeClr val="bg1">
                    <a:lumMod val="50000"/>
                  </a:schemeClr>
                </a:solidFill>
              </a:rPr>
              <a:t>ILC250 signal strength 1708.08912</a:t>
            </a:r>
            <a:endParaRPr lang="en-US" sz="1400" dirty="0">
              <a:solidFill>
                <a:schemeClr val="bg1">
                  <a:lumMod val="50000"/>
                </a:schemeClr>
              </a:solidFill>
            </a:endParaRPr>
          </a:p>
        </p:txBody>
      </p:sp>
      <p:sp>
        <p:nvSpPr>
          <p:cNvPr id="11" name="TextBox 10"/>
          <p:cNvSpPr txBox="1"/>
          <p:nvPr/>
        </p:nvSpPr>
        <p:spPr>
          <a:xfrm>
            <a:off x="770753" y="1330049"/>
            <a:ext cx="671979" cy="369332"/>
          </a:xfrm>
          <a:prstGeom prst="rect">
            <a:avLst/>
          </a:prstGeom>
          <a:noFill/>
        </p:spPr>
        <p:txBody>
          <a:bodyPr wrap="none" rtlCol="0">
            <a:spAutoFit/>
          </a:bodyPr>
          <a:lstStyle/>
          <a:p>
            <a:r>
              <a:rPr lang="el-GR" dirty="0" smtClean="0"/>
              <a:t>δ</a:t>
            </a:r>
            <a:r>
              <a:rPr lang="en-US" dirty="0" err="1" smtClean="0"/>
              <a:t>κ</a:t>
            </a:r>
            <a:r>
              <a:rPr lang="en-US" dirty="0" smtClean="0"/>
              <a:t>/%</a:t>
            </a:r>
            <a:endParaRPr lang="en-US" dirty="0"/>
          </a:p>
        </p:txBody>
      </p:sp>
      <p:sp>
        <p:nvSpPr>
          <p:cNvPr id="12" name="TextBox 11"/>
          <p:cNvSpPr txBox="1"/>
          <p:nvPr/>
        </p:nvSpPr>
        <p:spPr>
          <a:xfrm>
            <a:off x="4890322" y="3658945"/>
            <a:ext cx="557940" cy="307777"/>
          </a:xfrm>
          <a:prstGeom prst="rect">
            <a:avLst/>
          </a:prstGeom>
          <a:noFill/>
        </p:spPr>
        <p:txBody>
          <a:bodyPr wrap="none" rtlCol="0">
            <a:spAutoFit/>
          </a:bodyPr>
          <a:lstStyle/>
          <a:p>
            <a:r>
              <a:rPr lang="el-GR" sz="1400" dirty="0" smtClean="0"/>
              <a:t>δ</a:t>
            </a:r>
            <a:r>
              <a:rPr lang="en-US" sz="1400" dirty="0" err="1" smtClean="0"/>
              <a:t>κ</a:t>
            </a:r>
            <a:r>
              <a:rPr lang="en-US" sz="1400" dirty="0" smtClean="0"/>
              <a:t>/%</a:t>
            </a:r>
            <a:endParaRPr lang="en-US" sz="1400" dirty="0"/>
          </a:p>
        </p:txBody>
      </p:sp>
      <p:sp>
        <p:nvSpPr>
          <p:cNvPr id="13" name="TextBox 12"/>
          <p:cNvSpPr txBox="1"/>
          <p:nvPr/>
        </p:nvSpPr>
        <p:spPr>
          <a:xfrm>
            <a:off x="685800" y="907564"/>
            <a:ext cx="3346664" cy="369332"/>
          </a:xfrm>
          <a:prstGeom prst="rect">
            <a:avLst/>
          </a:prstGeom>
          <a:noFill/>
        </p:spPr>
        <p:txBody>
          <a:bodyPr wrap="none" rtlCol="0">
            <a:spAutoFit/>
          </a:bodyPr>
          <a:lstStyle/>
          <a:p>
            <a:r>
              <a:rPr lang="en-US" dirty="0" smtClean="0">
                <a:solidFill>
                  <a:srgbClr val="000090"/>
                </a:solidFill>
              </a:rPr>
              <a:t>Most abundant SM Higgs decays</a:t>
            </a:r>
            <a:endParaRPr lang="en-US" dirty="0">
              <a:solidFill>
                <a:srgbClr val="000090"/>
              </a:solidFill>
            </a:endParaRPr>
          </a:p>
        </p:txBody>
      </p:sp>
      <p:sp>
        <p:nvSpPr>
          <p:cNvPr id="14" name="TextBox 13"/>
          <p:cNvSpPr txBox="1"/>
          <p:nvPr/>
        </p:nvSpPr>
        <p:spPr>
          <a:xfrm>
            <a:off x="1783949" y="1370368"/>
            <a:ext cx="915635" cy="276999"/>
          </a:xfrm>
          <a:prstGeom prst="rect">
            <a:avLst/>
          </a:prstGeom>
          <a:noFill/>
        </p:spPr>
        <p:txBody>
          <a:bodyPr wrap="none" rtlCol="0">
            <a:spAutoFit/>
          </a:bodyPr>
          <a:lstStyle/>
          <a:p>
            <a:r>
              <a:rPr lang="en-US" sz="1200" dirty="0" smtClean="0">
                <a:solidFill>
                  <a:schemeClr val="bg1">
                    <a:lumMod val="50000"/>
                  </a:schemeClr>
                </a:solidFill>
              </a:rPr>
              <a:t>preliminary</a:t>
            </a:r>
            <a:endParaRPr lang="en-US" sz="1200" dirty="0">
              <a:solidFill>
                <a:schemeClr val="bg1">
                  <a:lumMod val="50000"/>
                </a:schemeClr>
              </a:solidFill>
            </a:endParaRPr>
          </a:p>
        </p:txBody>
      </p:sp>
      <p:sp>
        <p:nvSpPr>
          <p:cNvPr id="15" name="TextBox 14"/>
          <p:cNvSpPr txBox="1"/>
          <p:nvPr/>
        </p:nvSpPr>
        <p:spPr>
          <a:xfrm>
            <a:off x="5914726" y="4133420"/>
            <a:ext cx="915635" cy="276999"/>
          </a:xfrm>
          <a:prstGeom prst="rect">
            <a:avLst/>
          </a:prstGeom>
          <a:noFill/>
        </p:spPr>
        <p:txBody>
          <a:bodyPr wrap="none" rtlCol="0">
            <a:spAutoFit/>
          </a:bodyPr>
          <a:lstStyle/>
          <a:p>
            <a:r>
              <a:rPr lang="en-US" sz="1200" dirty="0" smtClean="0">
                <a:solidFill>
                  <a:schemeClr val="bg1">
                    <a:lumMod val="50000"/>
                  </a:schemeClr>
                </a:solidFill>
              </a:rPr>
              <a:t>preliminary</a:t>
            </a:r>
            <a:endParaRPr lang="en-US" sz="1200" dirty="0">
              <a:solidFill>
                <a:schemeClr val="bg1">
                  <a:lumMod val="50000"/>
                </a:schemeClr>
              </a:solidFill>
            </a:endParaRPr>
          </a:p>
        </p:txBody>
      </p:sp>
    </p:spTree>
    <p:extLst>
      <p:ext uri="{BB962C8B-B14F-4D97-AF65-F5344CB8AC3E}">
        <p14:creationId xmlns:p14="http://schemas.microsoft.com/office/powerpoint/2010/main" val="30256937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0835"/>
            <a:ext cx="7772400" cy="804335"/>
          </a:xfrm>
        </p:spPr>
        <p:txBody>
          <a:bodyPr>
            <a:normAutofit/>
          </a:bodyPr>
          <a:lstStyle/>
          <a:p>
            <a:r>
              <a:rPr lang="en-US" sz="3200" dirty="0" smtClean="0"/>
              <a:t>The Standard Model of Particle Physics </a:t>
            </a:r>
            <a:endParaRPr lang="en-US" sz="3200" dirty="0"/>
          </a:p>
        </p:txBody>
      </p:sp>
      <p:pic>
        <p:nvPicPr>
          <p:cNvPr id="3" name="Picture 2"/>
          <p:cNvPicPr>
            <a:picLocks noChangeAspect="1"/>
          </p:cNvPicPr>
          <p:nvPr/>
        </p:nvPicPr>
        <p:blipFill>
          <a:blip r:embed="rId2"/>
          <a:stretch>
            <a:fillRect/>
          </a:stretch>
        </p:blipFill>
        <p:spPr>
          <a:xfrm>
            <a:off x="2341315" y="1261307"/>
            <a:ext cx="4700964" cy="4354128"/>
          </a:xfrm>
          <a:prstGeom prst="rect">
            <a:avLst/>
          </a:prstGeom>
        </p:spPr>
      </p:pic>
      <p:sp>
        <p:nvSpPr>
          <p:cNvPr id="4" name="Rectangle 3"/>
          <p:cNvSpPr/>
          <p:nvPr/>
        </p:nvSpPr>
        <p:spPr>
          <a:xfrm>
            <a:off x="2435497" y="5357678"/>
            <a:ext cx="1269940" cy="4348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882184" y="2122196"/>
            <a:ext cx="1871426" cy="461665"/>
          </a:xfrm>
          <a:prstGeom prst="rect">
            <a:avLst/>
          </a:prstGeom>
          <a:noFill/>
        </p:spPr>
        <p:txBody>
          <a:bodyPr wrap="none" rtlCol="0">
            <a:spAutoFit/>
          </a:bodyPr>
          <a:lstStyle/>
          <a:p>
            <a:r>
              <a:rPr lang="en-US" sz="2400" dirty="0" smtClean="0">
                <a:solidFill>
                  <a:schemeClr val="accent1">
                    <a:lumMod val="75000"/>
                  </a:schemeClr>
                </a:solidFill>
              </a:rPr>
              <a:t>Down Quarks</a:t>
            </a:r>
          </a:p>
        </p:txBody>
      </p:sp>
      <p:sp>
        <p:nvSpPr>
          <p:cNvPr id="7" name="TextBox 6"/>
          <p:cNvSpPr txBox="1"/>
          <p:nvPr/>
        </p:nvSpPr>
        <p:spPr>
          <a:xfrm>
            <a:off x="776356" y="2222411"/>
            <a:ext cx="1497225" cy="461665"/>
          </a:xfrm>
          <a:prstGeom prst="rect">
            <a:avLst/>
          </a:prstGeom>
          <a:noFill/>
        </p:spPr>
        <p:txBody>
          <a:bodyPr wrap="none" rtlCol="0">
            <a:spAutoFit/>
          </a:bodyPr>
          <a:lstStyle/>
          <a:p>
            <a:r>
              <a:rPr lang="en-US" sz="2400" dirty="0" smtClean="0">
                <a:solidFill>
                  <a:schemeClr val="accent1">
                    <a:lumMod val="75000"/>
                  </a:schemeClr>
                </a:solidFill>
              </a:rPr>
              <a:t>Up Quarks</a:t>
            </a:r>
          </a:p>
        </p:txBody>
      </p:sp>
      <p:sp>
        <p:nvSpPr>
          <p:cNvPr id="8" name="TextBox 7"/>
          <p:cNvSpPr txBox="1"/>
          <p:nvPr/>
        </p:nvSpPr>
        <p:spPr>
          <a:xfrm>
            <a:off x="790219" y="4327212"/>
            <a:ext cx="1224915" cy="830997"/>
          </a:xfrm>
          <a:prstGeom prst="rect">
            <a:avLst/>
          </a:prstGeom>
          <a:noFill/>
        </p:spPr>
        <p:txBody>
          <a:bodyPr wrap="none" rtlCol="0">
            <a:spAutoFit/>
          </a:bodyPr>
          <a:lstStyle/>
          <a:p>
            <a:r>
              <a:rPr lang="en-US" sz="2400" dirty="0" smtClean="0">
                <a:solidFill>
                  <a:schemeClr val="accent1">
                    <a:lumMod val="75000"/>
                  </a:schemeClr>
                </a:solidFill>
              </a:rPr>
              <a:t>Charged</a:t>
            </a:r>
          </a:p>
          <a:p>
            <a:r>
              <a:rPr lang="en-US" sz="2400" dirty="0" smtClean="0">
                <a:solidFill>
                  <a:schemeClr val="accent1">
                    <a:lumMod val="75000"/>
                  </a:schemeClr>
                </a:solidFill>
              </a:rPr>
              <a:t>Leptons</a:t>
            </a:r>
          </a:p>
        </p:txBody>
      </p:sp>
      <p:sp>
        <p:nvSpPr>
          <p:cNvPr id="9" name="TextBox 8"/>
          <p:cNvSpPr txBox="1"/>
          <p:nvPr/>
        </p:nvSpPr>
        <p:spPr>
          <a:xfrm>
            <a:off x="7007487" y="4448978"/>
            <a:ext cx="1423587" cy="461665"/>
          </a:xfrm>
          <a:prstGeom prst="rect">
            <a:avLst/>
          </a:prstGeom>
          <a:noFill/>
        </p:spPr>
        <p:txBody>
          <a:bodyPr wrap="none" rtlCol="0">
            <a:spAutoFit/>
          </a:bodyPr>
          <a:lstStyle/>
          <a:p>
            <a:r>
              <a:rPr lang="en-US" sz="2400" dirty="0" smtClean="0">
                <a:solidFill>
                  <a:schemeClr val="accent1">
                    <a:lumMod val="75000"/>
                  </a:schemeClr>
                </a:solidFill>
              </a:rPr>
              <a:t>Neutrinos</a:t>
            </a:r>
          </a:p>
        </p:txBody>
      </p:sp>
      <p:sp>
        <p:nvSpPr>
          <p:cNvPr id="10" name="TextBox 9"/>
          <p:cNvSpPr txBox="1"/>
          <p:nvPr/>
        </p:nvSpPr>
        <p:spPr>
          <a:xfrm>
            <a:off x="254476" y="5697455"/>
            <a:ext cx="8752629" cy="923330"/>
          </a:xfrm>
          <a:prstGeom prst="rect">
            <a:avLst/>
          </a:prstGeom>
          <a:solidFill>
            <a:schemeClr val="accent1">
              <a:lumMod val="40000"/>
              <a:lumOff val="60000"/>
              <a:alpha val="52000"/>
            </a:schemeClr>
          </a:solidFill>
        </p:spPr>
        <p:txBody>
          <a:bodyPr wrap="none" rtlCol="0">
            <a:spAutoFit/>
          </a:bodyPr>
          <a:lstStyle/>
          <a:p>
            <a:r>
              <a:rPr lang="en-US" dirty="0" smtClean="0"/>
              <a:t>SU(2)</a:t>
            </a:r>
            <a:r>
              <a:rPr lang="en-US" baseline="-25000" dirty="0" smtClean="0"/>
              <a:t>L</a:t>
            </a:r>
            <a:r>
              <a:rPr lang="en-US" dirty="0" smtClean="0"/>
              <a:t> x U(1) x SU(3)</a:t>
            </a:r>
            <a:r>
              <a:rPr lang="en-US" baseline="-25000" dirty="0" smtClean="0"/>
              <a:t>c</a:t>
            </a:r>
            <a:r>
              <a:rPr lang="en-US" dirty="0" smtClean="0"/>
              <a:t>: Gauge Field Theory. Mediators: Photon, W,Z and 8 </a:t>
            </a:r>
            <a:r>
              <a:rPr lang="en-US" dirty="0" err="1" smtClean="0"/>
              <a:t>Coloured</a:t>
            </a:r>
            <a:r>
              <a:rPr lang="en-US" dirty="0" smtClean="0"/>
              <a:t> Gluons</a:t>
            </a:r>
          </a:p>
          <a:p>
            <a:r>
              <a:rPr lang="en-US" dirty="0" smtClean="0"/>
              <a:t>Mass of the Elementary Fermions, of W and Z;  NO Mass for the Photon: Higgs Mechanis</a:t>
            </a:r>
            <a:r>
              <a:rPr lang="en-US" dirty="0"/>
              <a:t>m</a:t>
            </a:r>
            <a:endParaRPr lang="en-US" dirty="0" smtClean="0"/>
          </a:p>
          <a:p>
            <a:r>
              <a:rPr lang="en-US" dirty="0" smtClean="0"/>
              <a:t>Mass of the Proton, Neutron .. the baryonic Universe: Gluon self-interaction NOT the Higgs. </a:t>
            </a:r>
            <a:endParaRPr lang="en-US" dirty="0"/>
          </a:p>
        </p:txBody>
      </p:sp>
    </p:spTree>
    <p:extLst>
      <p:ext uri="{BB962C8B-B14F-4D97-AF65-F5344CB8AC3E}">
        <p14:creationId xmlns:p14="http://schemas.microsoft.com/office/powerpoint/2010/main" val="39838820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32982" y="714671"/>
            <a:ext cx="8376838" cy="5311629"/>
          </a:xfrm>
          <a:prstGeom prst="rect">
            <a:avLst/>
          </a:prstGeom>
        </p:spPr>
      </p:pic>
      <p:pic>
        <p:nvPicPr>
          <p:cNvPr id="3" name="Picture 2"/>
          <p:cNvPicPr>
            <a:picLocks noChangeAspect="1"/>
          </p:cNvPicPr>
          <p:nvPr/>
        </p:nvPicPr>
        <p:blipFill>
          <a:blip r:embed="rId3"/>
          <a:stretch>
            <a:fillRect/>
          </a:stretch>
        </p:blipFill>
        <p:spPr>
          <a:xfrm>
            <a:off x="7168160" y="4688471"/>
            <a:ext cx="1442845" cy="1064624"/>
          </a:xfrm>
          <a:prstGeom prst="rect">
            <a:avLst/>
          </a:prstGeom>
        </p:spPr>
      </p:pic>
      <p:sp>
        <p:nvSpPr>
          <p:cNvPr id="5" name="TextBox 4"/>
          <p:cNvSpPr txBox="1"/>
          <p:nvPr/>
        </p:nvSpPr>
        <p:spPr>
          <a:xfrm>
            <a:off x="1713101" y="41047"/>
            <a:ext cx="6015213" cy="523220"/>
          </a:xfrm>
          <a:prstGeom prst="rect">
            <a:avLst/>
          </a:prstGeom>
          <a:noFill/>
        </p:spPr>
        <p:txBody>
          <a:bodyPr wrap="none" rtlCol="0">
            <a:spAutoFit/>
          </a:bodyPr>
          <a:lstStyle/>
          <a:p>
            <a:r>
              <a:rPr lang="en-US" sz="2800" b="1" dirty="0" smtClean="0">
                <a:solidFill>
                  <a:schemeClr val="accent1">
                    <a:lumMod val="50000"/>
                  </a:schemeClr>
                </a:solidFill>
              </a:rPr>
              <a:t> </a:t>
            </a:r>
            <a:r>
              <a:rPr lang="en-US" sz="2800" b="1" dirty="0" smtClean="0">
                <a:solidFill>
                  <a:srgbClr val="FF0000"/>
                </a:solidFill>
              </a:rPr>
              <a:t>P</a:t>
            </a:r>
            <a:r>
              <a:rPr lang="en-US" sz="2800" dirty="0" smtClean="0">
                <a:solidFill>
                  <a:srgbClr val="254061"/>
                </a:solidFill>
              </a:rPr>
              <a:t>owerful</a:t>
            </a:r>
            <a:r>
              <a:rPr lang="en-US" sz="2800" b="1" dirty="0" smtClean="0">
                <a:solidFill>
                  <a:srgbClr val="FF0000"/>
                </a:solidFill>
              </a:rPr>
              <a:t> ERL </a:t>
            </a:r>
            <a:r>
              <a:rPr lang="en-US" sz="2800" dirty="0" smtClean="0">
                <a:solidFill>
                  <a:srgbClr val="254061"/>
                </a:solidFill>
              </a:rPr>
              <a:t>for</a:t>
            </a:r>
            <a:r>
              <a:rPr lang="en-US" sz="2800" b="1" dirty="0" smtClean="0">
                <a:solidFill>
                  <a:srgbClr val="254061"/>
                </a:solidFill>
              </a:rPr>
              <a:t> </a:t>
            </a:r>
            <a:r>
              <a:rPr lang="en-US" sz="2800" b="1" dirty="0" smtClean="0">
                <a:solidFill>
                  <a:srgbClr val="FF0000"/>
                </a:solidFill>
              </a:rPr>
              <a:t>E</a:t>
            </a:r>
            <a:r>
              <a:rPr lang="en-US" sz="2800" dirty="0" smtClean="0">
                <a:solidFill>
                  <a:srgbClr val="254061"/>
                </a:solidFill>
              </a:rPr>
              <a:t>xperiments</a:t>
            </a:r>
            <a:r>
              <a:rPr lang="en-US" sz="2800" b="1" dirty="0" smtClean="0">
                <a:solidFill>
                  <a:srgbClr val="FF0000"/>
                </a:solidFill>
              </a:rPr>
              <a:t> at </a:t>
            </a:r>
            <a:r>
              <a:rPr lang="en-US" sz="2800" b="1" dirty="0" err="1" smtClean="0">
                <a:solidFill>
                  <a:srgbClr val="FF0000"/>
                </a:solidFill>
              </a:rPr>
              <a:t>Orsay</a:t>
            </a:r>
            <a:endParaRPr lang="en-US" sz="2800" b="1" dirty="0">
              <a:solidFill>
                <a:srgbClr val="FF0000"/>
              </a:solidFill>
            </a:endParaRPr>
          </a:p>
        </p:txBody>
      </p:sp>
      <p:sp>
        <p:nvSpPr>
          <p:cNvPr id="7" name="TextBox 6"/>
          <p:cNvSpPr txBox="1"/>
          <p:nvPr/>
        </p:nvSpPr>
        <p:spPr>
          <a:xfrm>
            <a:off x="6291947" y="2528950"/>
            <a:ext cx="1216649" cy="369332"/>
          </a:xfrm>
          <a:prstGeom prst="rect">
            <a:avLst/>
          </a:prstGeom>
          <a:noFill/>
        </p:spPr>
        <p:txBody>
          <a:bodyPr wrap="none" rtlCol="0">
            <a:spAutoFit/>
          </a:bodyPr>
          <a:lstStyle/>
          <a:p>
            <a:r>
              <a:rPr lang="en-US" dirty="0" smtClean="0">
                <a:solidFill>
                  <a:schemeClr val="tx2">
                    <a:lumMod val="40000"/>
                    <a:lumOff val="60000"/>
                  </a:schemeClr>
                </a:solidFill>
              </a:rPr>
              <a:t>5.5 x 24m</a:t>
            </a:r>
            <a:r>
              <a:rPr lang="en-US" baseline="30000" dirty="0" smtClean="0">
                <a:solidFill>
                  <a:schemeClr val="tx2">
                    <a:lumMod val="40000"/>
                    <a:lumOff val="60000"/>
                  </a:schemeClr>
                </a:solidFill>
              </a:rPr>
              <a:t>2</a:t>
            </a:r>
            <a:endParaRPr lang="en-US" baseline="30000" dirty="0">
              <a:solidFill>
                <a:schemeClr val="tx2">
                  <a:lumMod val="40000"/>
                  <a:lumOff val="60000"/>
                </a:schemeClr>
              </a:solidFill>
            </a:endParaRPr>
          </a:p>
        </p:txBody>
      </p:sp>
      <p:sp>
        <p:nvSpPr>
          <p:cNvPr id="9" name="TextBox 8"/>
          <p:cNvSpPr txBox="1"/>
          <p:nvPr/>
        </p:nvSpPr>
        <p:spPr>
          <a:xfrm>
            <a:off x="3525599" y="1687864"/>
            <a:ext cx="1996047" cy="369332"/>
          </a:xfrm>
          <a:prstGeom prst="rect">
            <a:avLst/>
          </a:prstGeom>
          <a:noFill/>
        </p:spPr>
        <p:txBody>
          <a:bodyPr wrap="none" rtlCol="0">
            <a:spAutoFit/>
          </a:bodyPr>
          <a:lstStyle/>
          <a:p>
            <a:r>
              <a:rPr lang="en-US" dirty="0">
                <a:solidFill>
                  <a:schemeClr val="bg1">
                    <a:lumMod val="85000"/>
                  </a:schemeClr>
                </a:solidFill>
              </a:rPr>
              <a:t>a</a:t>
            </a:r>
            <a:r>
              <a:rPr lang="en-US" dirty="0" smtClean="0">
                <a:solidFill>
                  <a:schemeClr val="bg1">
                    <a:lumMod val="85000"/>
                  </a:schemeClr>
                </a:solidFill>
              </a:rPr>
              <a:t>t 20mA </a:t>
            </a:r>
            <a:r>
              <a:rPr lang="en-US" dirty="0" smtClean="0">
                <a:solidFill>
                  <a:schemeClr val="bg1">
                    <a:lumMod val="85000"/>
                  </a:schemeClr>
                </a:solidFill>
                <a:sym typeface="Wingdings"/>
              </a:rPr>
              <a:t> 10 MW</a:t>
            </a:r>
            <a:endParaRPr lang="en-US" dirty="0">
              <a:solidFill>
                <a:schemeClr val="bg1">
                  <a:lumMod val="85000"/>
                </a:schemeClr>
              </a:solidFill>
            </a:endParaRPr>
          </a:p>
        </p:txBody>
      </p:sp>
      <p:sp>
        <p:nvSpPr>
          <p:cNvPr id="10" name="TextBox 9"/>
          <p:cNvSpPr txBox="1"/>
          <p:nvPr/>
        </p:nvSpPr>
        <p:spPr>
          <a:xfrm>
            <a:off x="349437" y="6199983"/>
            <a:ext cx="8661897" cy="369332"/>
          </a:xfrm>
          <a:prstGeom prst="rect">
            <a:avLst/>
          </a:prstGeom>
          <a:noFill/>
        </p:spPr>
        <p:txBody>
          <a:bodyPr wrap="none" rtlCol="0">
            <a:spAutoFit/>
          </a:bodyPr>
          <a:lstStyle/>
          <a:p>
            <a:r>
              <a:rPr lang="en-US" b="1" dirty="0" smtClean="0">
                <a:solidFill>
                  <a:srgbClr val="FF0000"/>
                </a:solidFill>
              </a:rPr>
              <a:t>New SCRF, High Intensity (100 x ELI) ERL  Development Facility with unique low E Physics</a:t>
            </a:r>
            <a:endParaRPr lang="en-US" b="1" dirty="0">
              <a:solidFill>
                <a:srgbClr val="FF0000"/>
              </a:solidFill>
            </a:endParaRPr>
          </a:p>
        </p:txBody>
      </p:sp>
      <p:sp>
        <p:nvSpPr>
          <p:cNvPr id="11" name="TextBox 10"/>
          <p:cNvSpPr txBox="1"/>
          <p:nvPr/>
        </p:nvSpPr>
        <p:spPr>
          <a:xfrm>
            <a:off x="3458763" y="5987063"/>
            <a:ext cx="2710999" cy="307777"/>
          </a:xfrm>
          <a:prstGeom prst="rect">
            <a:avLst/>
          </a:prstGeom>
          <a:noFill/>
        </p:spPr>
        <p:txBody>
          <a:bodyPr wrap="none" rtlCol="0">
            <a:spAutoFit/>
          </a:bodyPr>
          <a:lstStyle/>
          <a:p>
            <a:r>
              <a:rPr lang="en-US" sz="1400" dirty="0" err="1" smtClean="0"/>
              <a:t>cf</a:t>
            </a:r>
            <a:r>
              <a:rPr lang="en-US" sz="1400" dirty="0" smtClean="0"/>
              <a:t> </a:t>
            </a:r>
            <a:r>
              <a:rPr lang="en-US" sz="1400" dirty="0" err="1" smtClean="0"/>
              <a:t>Walid</a:t>
            </a:r>
            <a:r>
              <a:rPr lang="en-US" sz="1400" dirty="0" smtClean="0"/>
              <a:t> </a:t>
            </a:r>
            <a:r>
              <a:rPr lang="en-US" sz="1400" dirty="0" err="1" smtClean="0"/>
              <a:t>Kaabi</a:t>
            </a:r>
            <a:r>
              <a:rPr lang="en-US" sz="1400" dirty="0" smtClean="0"/>
              <a:t> at Amsterdam FCC</a:t>
            </a:r>
            <a:endParaRPr lang="en-US" sz="1400" dirty="0"/>
          </a:p>
        </p:txBody>
      </p:sp>
      <p:sp>
        <p:nvSpPr>
          <p:cNvPr id="12" name="TextBox 11"/>
          <p:cNvSpPr txBox="1"/>
          <p:nvPr/>
        </p:nvSpPr>
        <p:spPr>
          <a:xfrm>
            <a:off x="295325" y="6518377"/>
            <a:ext cx="1655171" cy="276999"/>
          </a:xfrm>
          <a:prstGeom prst="rect">
            <a:avLst/>
          </a:prstGeom>
          <a:noFill/>
        </p:spPr>
        <p:txBody>
          <a:bodyPr wrap="none" rtlCol="0">
            <a:spAutoFit/>
          </a:bodyPr>
          <a:lstStyle/>
          <a:p>
            <a:r>
              <a:rPr lang="en-US" sz="1200" dirty="0" smtClean="0">
                <a:solidFill>
                  <a:schemeClr val="bg1">
                    <a:lumMod val="50000"/>
                  </a:schemeClr>
                </a:solidFill>
              </a:rPr>
              <a:t>Max Klein Kobe 17.4.18 </a:t>
            </a:r>
            <a:endParaRPr lang="en-US" sz="1200" dirty="0">
              <a:solidFill>
                <a:schemeClr val="bg1">
                  <a:lumMod val="50000"/>
                </a:schemeClr>
              </a:solidFill>
            </a:endParaRPr>
          </a:p>
        </p:txBody>
      </p:sp>
    </p:spTree>
    <p:extLst>
      <p:ext uri="{BB962C8B-B14F-4D97-AF65-F5344CB8AC3E}">
        <p14:creationId xmlns:p14="http://schemas.microsoft.com/office/powerpoint/2010/main" val="10090136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7349" y="83679"/>
            <a:ext cx="8744050" cy="584776"/>
          </a:xfrm>
          <a:prstGeom prst="rect">
            <a:avLst/>
          </a:prstGeom>
          <a:noFill/>
        </p:spPr>
        <p:txBody>
          <a:bodyPr wrap="none" rtlCol="0">
            <a:spAutoFit/>
          </a:bodyPr>
          <a:lstStyle/>
          <a:p>
            <a:r>
              <a:rPr lang="en-US" sz="3200" dirty="0" smtClean="0">
                <a:solidFill>
                  <a:srgbClr val="FF0000"/>
                </a:solidFill>
              </a:rPr>
              <a:t>Towards PERLE</a:t>
            </a:r>
            <a:r>
              <a:rPr lang="en-US" sz="3200" dirty="0" smtClean="0"/>
              <a:t>: </a:t>
            </a:r>
            <a:r>
              <a:rPr lang="en-US" sz="2400" dirty="0" smtClean="0"/>
              <a:t>802 MHz cavity, Source, </a:t>
            </a:r>
            <a:r>
              <a:rPr lang="en-US" sz="2400" dirty="0" err="1" smtClean="0"/>
              <a:t>Cryomodule</a:t>
            </a:r>
            <a:r>
              <a:rPr lang="en-US" sz="2400" dirty="0" smtClean="0"/>
              <a:t>, Magnets</a:t>
            </a:r>
            <a:endParaRPr lang="en-US" sz="3200" dirty="0"/>
          </a:p>
        </p:txBody>
      </p:sp>
      <p:sp>
        <p:nvSpPr>
          <p:cNvPr id="7" name="TextBox 6"/>
          <p:cNvSpPr txBox="1"/>
          <p:nvPr/>
        </p:nvSpPr>
        <p:spPr>
          <a:xfrm>
            <a:off x="434434" y="752016"/>
            <a:ext cx="4264020" cy="369332"/>
          </a:xfrm>
          <a:prstGeom prst="rect">
            <a:avLst/>
          </a:prstGeom>
          <a:noFill/>
        </p:spPr>
        <p:txBody>
          <a:bodyPr wrap="none" rtlCol="0">
            <a:spAutoFit/>
          </a:bodyPr>
          <a:lstStyle/>
          <a:p>
            <a:r>
              <a:rPr lang="en-US" dirty="0" smtClean="0"/>
              <a:t>First 802 MHz cavity successfully built (</a:t>
            </a:r>
            <a:r>
              <a:rPr lang="en-US" dirty="0" err="1" smtClean="0"/>
              <a:t>Jlab</a:t>
            </a:r>
            <a:r>
              <a:rPr lang="en-US" dirty="0" smtClean="0"/>
              <a:t>)</a:t>
            </a:r>
            <a:endParaRPr lang="en-US" dirty="0"/>
          </a:p>
        </p:txBody>
      </p:sp>
      <p:pic>
        <p:nvPicPr>
          <p:cNvPr id="8" name="Picture 7"/>
          <p:cNvPicPr>
            <a:picLocks noChangeAspect="1"/>
          </p:cNvPicPr>
          <p:nvPr/>
        </p:nvPicPr>
        <p:blipFill>
          <a:blip r:embed="rId2"/>
          <a:stretch>
            <a:fillRect/>
          </a:stretch>
        </p:blipFill>
        <p:spPr>
          <a:xfrm>
            <a:off x="5480552" y="884323"/>
            <a:ext cx="2573186" cy="2598790"/>
          </a:xfrm>
          <a:prstGeom prst="rect">
            <a:avLst/>
          </a:prstGeom>
        </p:spPr>
      </p:pic>
      <p:pic>
        <p:nvPicPr>
          <p:cNvPr id="9" name="Picture 8"/>
          <p:cNvPicPr>
            <a:picLocks noChangeAspect="1"/>
          </p:cNvPicPr>
          <p:nvPr/>
        </p:nvPicPr>
        <p:blipFill>
          <a:blip r:embed="rId3"/>
          <a:stretch>
            <a:fillRect/>
          </a:stretch>
        </p:blipFill>
        <p:spPr>
          <a:xfrm>
            <a:off x="434434" y="1171483"/>
            <a:ext cx="4043578" cy="2439377"/>
          </a:xfrm>
          <a:prstGeom prst="rect">
            <a:avLst/>
          </a:prstGeom>
        </p:spPr>
      </p:pic>
      <p:pic>
        <p:nvPicPr>
          <p:cNvPr id="10" name="Picture 9"/>
          <p:cNvPicPr>
            <a:picLocks noChangeAspect="1"/>
          </p:cNvPicPr>
          <p:nvPr/>
        </p:nvPicPr>
        <p:blipFill>
          <a:blip r:embed="rId4"/>
          <a:stretch>
            <a:fillRect/>
          </a:stretch>
        </p:blipFill>
        <p:spPr>
          <a:xfrm>
            <a:off x="384307" y="3795498"/>
            <a:ext cx="4043578" cy="2755429"/>
          </a:xfrm>
          <a:prstGeom prst="rect">
            <a:avLst/>
          </a:prstGeom>
        </p:spPr>
      </p:pic>
      <p:pic>
        <p:nvPicPr>
          <p:cNvPr id="11" name="Picture 10"/>
          <p:cNvPicPr>
            <a:picLocks noChangeAspect="1"/>
          </p:cNvPicPr>
          <p:nvPr/>
        </p:nvPicPr>
        <p:blipFill>
          <a:blip r:embed="rId5"/>
          <a:stretch>
            <a:fillRect/>
          </a:stretch>
        </p:blipFill>
        <p:spPr>
          <a:xfrm>
            <a:off x="5080101" y="3610860"/>
            <a:ext cx="3695518" cy="2233378"/>
          </a:xfrm>
          <a:prstGeom prst="rect">
            <a:avLst/>
          </a:prstGeom>
        </p:spPr>
      </p:pic>
      <p:sp>
        <p:nvSpPr>
          <p:cNvPr id="12" name="TextBox 11"/>
          <p:cNvSpPr txBox="1"/>
          <p:nvPr/>
        </p:nvSpPr>
        <p:spPr>
          <a:xfrm>
            <a:off x="4700182" y="6366261"/>
            <a:ext cx="4154127" cy="369332"/>
          </a:xfrm>
          <a:prstGeom prst="rect">
            <a:avLst/>
          </a:prstGeom>
          <a:noFill/>
        </p:spPr>
        <p:txBody>
          <a:bodyPr wrap="none" rtlCol="0">
            <a:spAutoFit/>
          </a:bodyPr>
          <a:lstStyle/>
          <a:p>
            <a:r>
              <a:rPr lang="en-US" dirty="0" smtClean="0">
                <a:solidFill>
                  <a:srgbClr val="FF0000"/>
                </a:solidFill>
              </a:rPr>
              <a:t>CDR 1705.08783 [</a:t>
            </a:r>
            <a:r>
              <a:rPr lang="en-US" dirty="0" err="1" smtClean="0">
                <a:solidFill>
                  <a:srgbClr val="FF0000"/>
                </a:solidFill>
              </a:rPr>
              <a:t>J.Phys</a:t>
            </a:r>
            <a:r>
              <a:rPr lang="en-US" dirty="0" smtClean="0">
                <a:solidFill>
                  <a:srgbClr val="FF0000"/>
                </a:solidFill>
              </a:rPr>
              <a:t> G] </a:t>
            </a:r>
            <a:r>
              <a:rPr lang="en-US" dirty="0" smtClean="0">
                <a:solidFill>
                  <a:srgbClr val="FF0000"/>
                </a:solidFill>
                <a:sym typeface="Wingdings"/>
              </a:rPr>
              <a:t> TDR in 2019</a:t>
            </a:r>
            <a:endParaRPr lang="en-US" dirty="0">
              <a:solidFill>
                <a:srgbClr val="FF0000"/>
              </a:solidFill>
            </a:endParaRPr>
          </a:p>
        </p:txBody>
      </p:sp>
      <p:sp>
        <p:nvSpPr>
          <p:cNvPr id="13" name="TextBox 12"/>
          <p:cNvSpPr txBox="1"/>
          <p:nvPr/>
        </p:nvSpPr>
        <p:spPr>
          <a:xfrm>
            <a:off x="4605193" y="5996929"/>
            <a:ext cx="4634602" cy="369332"/>
          </a:xfrm>
          <a:prstGeom prst="rect">
            <a:avLst/>
          </a:prstGeom>
          <a:noFill/>
        </p:spPr>
        <p:txBody>
          <a:bodyPr wrap="none" rtlCol="0">
            <a:spAutoFit/>
          </a:bodyPr>
          <a:lstStyle/>
          <a:p>
            <a:r>
              <a:rPr lang="en-US" dirty="0" smtClean="0">
                <a:solidFill>
                  <a:srgbClr val="FF0000"/>
                </a:solidFill>
              </a:rPr>
              <a:t>BINP, CERN, </a:t>
            </a:r>
            <a:r>
              <a:rPr lang="en-US" dirty="0" err="1" smtClean="0">
                <a:solidFill>
                  <a:srgbClr val="FF0000"/>
                </a:solidFill>
              </a:rPr>
              <a:t>Daresbury</a:t>
            </a:r>
            <a:r>
              <a:rPr lang="en-US" dirty="0" smtClean="0">
                <a:solidFill>
                  <a:srgbClr val="FF0000"/>
                </a:solidFill>
              </a:rPr>
              <a:t>/Liverpool, </a:t>
            </a:r>
            <a:r>
              <a:rPr lang="en-US" dirty="0" err="1" smtClean="0">
                <a:solidFill>
                  <a:srgbClr val="FF0000"/>
                </a:solidFill>
              </a:rPr>
              <a:t>Jlab</a:t>
            </a:r>
            <a:r>
              <a:rPr lang="en-US" dirty="0" smtClean="0">
                <a:solidFill>
                  <a:srgbClr val="FF0000"/>
                </a:solidFill>
              </a:rPr>
              <a:t>, </a:t>
            </a:r>
            <a:r>
              <a:rPr lang="en-US" dirty="0" err="1" smtClean="0">
                <a:solidFill>
                  <a:srgbClr val="FF0000"/>
                </a:solidFill>
              </a:rPr>
              <a:t>Orsay</a:t>
            </a:r>
            <a:r>
              <a:rPr lang="en-US" dirty="0" smtClean="0">
                <a:solidFill>
                  <a:srgbClr val="FF0000"/>
                </a:solidFill>
              </a:rPr>
              <a:t>, +</a:t>
            </a:r>
            <a:endParaRPr lang="en-US" dirty="0">
              <a:solidFill>
                <a:srgbClr val="FF0000"/>
              </a:solidFill>
            </a:endParaRPr>
          </a:p>
        </p:txBody>
      </p:sp>
      <p:sp>
        <p:nvSpPr>
          <p:cNvPr id="14" name="TextBox 13"/>
          <p:cNvSpPr txBox="1"/>
          <p:nvPr/>
        </p:nvSpPr>
        <p:spPr>
          <a:xfrm>
            <a:off x="295325" y="6518377"/>
            <a:ext cx="1655171" cy="276999"/>
          </a:xfrm>
          <a:prstGeom prst="rect">
            <a:avLst/>
          </a:prstGeom>
          <a:noFill/>
        </p:spPr>
        <p:txBody>
          <a:bodyPr wrap="none" rtlCol="0">
            <a:spAutoFit/>
          </a:bodyPr>
          <a:lstStyle/>
          <a:p>
            <a:r>
              <a:rPr lang="en-US" sz="1200" dirty="0" smtClean="0">
                <a:solidFill>
                  <a:schemeClr val="bg1">
                    <a:lumMod val="50000"/>
                  </a:schemeClr>
                </a:solidFill>
              </a:rPr>
              <a:t>Max Klein Kobe 17.4.18 </a:t>
            </a:r>
            <a:endParaRPr lang="en-US" sz="1200" dirty="0">
              <a:solidFill>
                <a:schemeClr val="bg1">
                  <a:lumMod val="50000"/>
                </a:schemeClr>
              </a:solidFill>
            </a:endParaRPr>
          </a:p>
        </p:txBody>
      </p:sp>
    </p:spTree>
    <p:extLst>
      <p:ext uri="{BB962C8B-B14F-4D97-AF65-F5344CB8AC3E}">
        <p14:creationId xmlns:p14="http://schemas.microsoft.com/office/powerpoint/2010/main" val="82844070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0159"/>
            <a:ext cx="7772400" cy="849842"/>
          </a:xfrm>
        </p:spPr>
        <p:txBody>
          <a:bodyPr/>
          <a:lstStyle/>
          <a:p>
            <a:r>
              <a:rPr lang="en-US" dirty="0" smtClean="0"/>
              <a:t>title</a:t>
            </a:r>
            <a:endParaRPr lang="en-US" dirty="0"/>
          </a:p>
        </p:txBody>
      </p:sp>
      <p:pic>
        <p:nvPicPr>
          <p:cNvPr id="111" name="Picture 110"/>
          <p:cNvPicPr>
            <a:picLocks noChangeAspect="1"/>
          </p:cNvPicPr>
          <p:nvPr/>
        </p:nvPicPr>
        <p:blipFill>
          <a:blip r:embed="rId2"/>
          <a:stretch>
            <a:fillRect/>
          </a:stretch>
        </p:blipFill>
        <p:spPr>
          <a:xfrm>
            <a:off x="685800" y="724406"/>
            <a:ext cx="7734403" cy="5196898"/>
          </a:xfrm>
          <a:prstGeom prst="rect">
            <a:avLst/>
          </a:prstGeom>
        </p:spPr>
      </p:pic>
      <p:sp>
        <p:nvSpPr>
          <p:cNvPr id="112" name="TextBox 111"/>
          <p:cNvSpPr txBox="1"/>
          <p:nvPr/>
        </p:nvSpPr>
        <p:spPr>
          <a:xfrm>
            <a:off x="1598900" y="221524"/>
            <a:ext cx="5700198" cy="584776"/>
          </a:xfrm>
          <a:prstGeom prst="rect">
            <a:avLst/>
          </a:prstGeom>
          <a:noFill/>
        </p:spPr>
        <p:txBody>
          <a:bodyPr wrap="none" rtlCol="0">
            <a:spAutoFit/>
          </a:bodyPr>
          <a:lstStyle/>
          <a:p>
            <a:r>
              <a:rPr lang="en-US" sz="3200" dirty="0" err="1" smtClean="0"/>
              <a:t>LHeC</a:t>
            </a:r>
            <a:r>
              <a:rPr lang="en-US" sz="3200" dirty="0" smtClean="0"/>
              <a:t> Detector for the HL/HE LHC</a:t>
            </a:r>
            <a:endParaRPr lang="en-US" sz="3200" dirty="0"/>
          </a:p>
        </p:txBody>
      </p:sp>
      <p:sp>
        <p:nvSpPr>
          <p:cNvPr id="113" name="TextBox 112"/>
          <p:cNvSpPr txBox="1"/>
          <p:nvPr/>
        </p:nvSpPr>
        <p:spPr>
          <a:xfrm>
            <a:off x="280558" y="3086567"/>
            <a:ext cx="339606" cy="461665"/>
          </a:xfrm>
          <a:prstGeom prst="rect">
            <a:avLst/>
          </a:prstGeom>
          <a:noFill/>
        </p:spPr>
        <p:txBody>
          <a:bodyPr wrap="none" rtlCol="0">
            <a:spAutoFit/>
          </a:bodyPr>
          <a:lstStyle/>
          <a:p>
            <a:r>
              <a:rPr lang="en-US" sz="2400" dirty="0" smtClean="0">
                <a:solidFill>
                  <a:srgbClr val="FF0000"/>
                </a:solidFill>
              </a:rPr>
              <a:t>e</a:t>
            </a:r>
            <a:endParaRPr lang="en-US" sz="2400" dirty="0">
              <a:solidFill>
                <a:srgbClr val="FF0000"/>
              </a:solidFill>
            </a:endParaRPr>
          </a:p>
        </p:txBody>
      </p:sp>
      <p:sp>
        <p:nvSpPr>
          <p:cNvPr id="114" name="TextBox 113"/>
          <p:cNvSpPr txBox="1"/>
          <p:nvPr/>
        </p:nvSpPr>
        <p:spPr>
          <a:xfrm>
            <a:off x="278761" y="6498279"/>
            <a:ext cx="8781971" cy="338554"/>
          </a:xfrm>
          <a:prstGeom prst="rect">
            <a:avLst/>
          </a:prstGeom>
          <a:noFill/>
        </p:spPr>
        <p:txBody>
          <a:bodyPr wrap="none" rtlCol="0">
            <a:spAutoFit/>
          </a:bodyPr>
          <a:lstStyle/>
          <a:p>
            <a:r>
              <a:rPr lang="en-US" sz="1600" dirty="0" err="1" smtClean="0">
                <a:solidFill>
                  <a:srgbClr val="008000"/>
                </a:solidFill>
              </a:rPr>
              <a:t>P.Kostka</a:t>
            </a:r>
            <a:r>
              <a:rPr lang="en-US" sz="1600" dirty="0" smtClean="0">
                <a:solidFill>
                  <a:srgbClr val="008000"/>
                </a:solidFill>
              </a:rPr>
              <a:t> et </a:t>
            </a:r>
            <a:r>
              <a:rPr lang="en-US" sz="1600" dirty="0" smtClean="0">
                <a:solidFill>
                  <a:srgbClr val="008000"/>
                </a:solidFill>
              </a:rPr>
              <a:t>al: strong participation of many colleagues from Turkish Institutes, which we hope continues</a:t>
            </a:r>
            <a:endParaRPr lang="en-US" sz="1600" dirty="0">
              <a:solidFill>
                <a:srgbClr val="008000"/>
              </a:solidFill>
            </a:endParaRPr>
          </a:p>
        </p:txBody>
      </p:sp>
      <p:sp>
        <p:nvSpPr>
          <p:cNvPr id="115" name="TextBox 114"/>
          <p:cNvSpPr txBox="1"/>
          <p:nvPr/>
        </p:nvSpPr>
        <p:spPr>
          <a:xfrm>
            <a:off x="932145" y="5553542"/>
            <a:ext cx="7409112" cy="892552"/>
          </a:xfrm>
          <a:prstGeom prst="rect">
            <a:avLst/>
          </a:prstGeom>
          <a:noFill/>
        </p:spPr>
        <p:txBody>
          <a:bodyPr wrap="none" rtlCol="0">
            <a:spAutoFit/>
          </a:bodyPr>
          <a:lstStyle/>
          <a:p>
            <a:r>
              <a:rPr lang="en-US" dirty="0" smtClean="0">
                <a:solidFill>
                  <a:srgbClr val="FF0000"/>
                </a:solidFill>
              </a:rPr>
              <a:t>Length x Diameter: </a:t>
            </a:r>
            <a:r>
              <a:rPr lang="en-US" dirty="0" err="1" smtClean="0">
                <a:solidFill>
                  <a:srgbClr val="FF0000"/>
                </a:solidFill>
              </a:rPr>
              <a:t>LHeC</a:t>
            </a:r>
            <a:r>
              <a:rPr lang="en-US" dirty="0" smtClean="0">
                <a:solidFill>
                  <a:srgbClr val="FF0000"/>
                </a:solidFill>
              </a:rPr>
              <a:t> (13.3 x 9 m</a:t>
            </a:r>
            <a:r>
              <a:rPr lang="en-US" baseline="30000" dirty="0" smtClean="0">
                <a:solidFill>
                  <a:srgbClr val="FF0000"/>
                </a:solidFill>
              </a:rPr>
              <a:t>2</a:t>
            </a:r>
            <a:r>
              <a:rPr lang="en-US" dirty="0" smtClean="0">
                <a:solidFill>
                  <a:srgbClr val="FF0000"/>
                </a:solidFill>
              </a:rPr>
              <a:t>)    HE-LHC (15.6 x 10.4)  </a:t>
            </a:r>
            <a:r>
              <a:rPr lang="en-US" dirty="0" err="1" smtClean="0">
                <a:solidFill>
                  <a:srgbClr val="FF0000"/>
                </a:solidFill>
              </a:rPr>
              <a:t>FCCeh</a:t>
            </a:r>
            <a:r>
              <a:rPr lang="en-US" dirty="0" smtClean="0">
                <a:solidFill>
                  <a:srgbClr val="FF0000"/>
                </a:solidFill>
              </a:rPr>
              <a:t> (19 x 12)</a:t>
            </a:r>
          </a:p>
          <a:p>
            <a:r>
              <a:rPr lang="en-US" dirty="0" smtClean="0"/>
              <a:t>ATLAS (45 x 25)  CMS (21 x 15):  [</a:t>
            </a:r>
            <a:r>
              <a:rPr lang="en-US" dirty="0" err="1" smtClean="0"/>
              <a:t>LHeC</a:t>
            </a:r>
            <a:r>
              <a:rPr lang="en-US" dirty="0" smtClean="0"/>
              <a:t> &lt; CMS, FCC-eh </a:t>
            </a:r>
            <a:r>
              <a:rPr lang="en-US" sz="1400" dirty="0" smtClean="0"/>
              <a:t>~</a:t>
            </a:r>
            <a:r>
              <a:rPr lang="en-US" dirty="0" smtClean="0"/>
              <a:t> CMS size]</a:t>
            </a:r>
          </a:p>
          <a:p>
            <a:r>
              <a:rPr lang="en-US" sz="1600" dirty="0" smtClean="0"/>
              <a:t>If CERN decides that the HE LHC comes, the </a:t>
            </a:r>
            <a:r>
              <a:rPr lang="en-US" sz="1600" dirty="0" err="1" smtClean="0"/>
              <a:t>LHeC</a:t>
            </a:r>
            <a:r>
              <a:rPr lang="en-US" sz="1600" dirty="0" smtClean="0"/>
              <a:t> detector should anticipate that</a:t>
            </a:r>
            <a:endParaRPr lang="en-US" sz="1600" dirty="0"/>
          </a:p>
        </p:txBody>
      </p:sp>
    </p:spTree>
    <p:extLst>
      <p:ext uri="{BB962C8B-B14F-4D97-AF65-F5344CB8AC3E}">
        <p14:creationId xmlns:p14="http://schemas.microsoft.com/office/powerpoint/2010/main" val="37600150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Oval 1027"/>
          <p:cNvSpPr>
            <a:spLocks noChangeArrowheads="1"/>
          </p:cNvSpPr>
          <p:nvPr/>
        </p:nvSpPr>
        <p:spPr bwMode="auto">
          <a:xfrm>
            <a:off x="3200400" y="1219200"/>
            <a:ext cx="2819400" cy="2743200"/>
          </a:xfrm>
          <a:prstGeom prst="ellipse">
            <a:avLst/>
          </a:prstGeom>
          <a:noFill/>
          <a:ln w="9525">
            <a:solidFill>
              <a:srgbClr val="00009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6" name="Oval 1028"/>
          <p:cNvSpPr>
            <a:spLocks noChangeArrowheads="1"/>
          </p:cNvSpPr>
          <p:nvPr/>
        </p:nvSpPr>
        <p:spPr bwMode="auto">
          <a:xfrm>
            <a:off x="609600" y="3733800"/>
            <a:ext cx="2819400" cy="2743200"/>
          </a:xfrm>
          <a:prstGeom prst="ellipse">
            <a:avLst/>
          </a:prstGeom>
          <a:noFill/>
          <a:ln w="9525">
            <a:solidFill>
              <a:srgbClr val="000090"/>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7" name="Oval 1029"/>
          <p:cNvSpPr>
            <a:spLocks noChangeArrowheads="1"/>
          </p:cNvSpPr>
          <p:nvPr/>
        </p:nvSpPr>
        <p:spPr bwMode="auto">
          <a:xfrm>
            <a:off x="5867400" y="3657600"/>
            <a:ext cx="2819400" cy="2743200"/>
          </a:xfrm>
          <a:prstGeom prst="ellipse">
            <a:avLst/>
          </a:prstGeom>
          <a:noFill/>
          <a:ln w="9525">
            <a:solidFill>
              <a:srgbClr val="000090"/>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8" name="Text Box 1030"/>
          <p:cNvSpPr txBox="1">
            <a:spLocks noChangeArrowheads="1"/>
          </p:cNvSpPr>
          <p:nvPr/>
        </p:nvSpPr>
        <p:spPr bwMode="auto">
          <a:xfrm>
            <a:off x="3305849" y="2353083"/>
            <a:ext cx="2720162"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1800" dirty="0" smtClean="0"/>
              <a:t>Rare Higgs Decays, H-HH?</a:t>
            </a:r>
          </a:p>
          <a:p>
            <a:pPr algn="ctr"/>
            <a:r>
              <a:rPr lang="en-US" dirty="0"/>
              <a:t>P</a:t>
            </a:r>
            <a:r>
              <a:rPr lang="en-US" sz="1800" dirty="0" smtClean="0"/>
              <a:t>recision </a:t>
            </a:r>
            <a:r>
              <a:rPr lang="en-US" sz="1800" dirty="0" err="1" smtClean="0"/>
              <a:t>W</a:t>
            </a:r>
            <a:r>
              <a:rPr lang="en-US" sz="1800" dirty="0" err="1"/>
              <a:t>,Z,</a:t>
            </a:r>
            <a:r>
              <a:rPr lang="en-US" sz="1800" dirty="0" err="1" smtClean="0"/>
              <a:t>top</a:t>
            </a:r>
            <a:r>
              <a:rPr lang="en-US" dirty="0" smtClean="0"/>
              <a:t>, </a:t>
            </a:r>
          </a:p>
          <a:p>
            <a:pPr algn="ctr"/>
            <a:r>
              <a:rPr lang="en-US" dirty="0" smtClean="0"/>
              <a:t>QCD, </a:t>
            </a:r>
            <a:r>
              <a:rPr lang="en-US" dirty="0" err="1" smtClean="0"/>
              <a:t>Flavour</a:t>
            </a:r>
            <a:endParaRPr lang="en-US" sz="1800" dirty="0"/>
          </a:p>
          <a:p>
            <a:pPr algn="ctr"/>
            <a:r>
              <a:rPr lang="en-US" sz="1800" dirty="0" smtClean="0"/>
              <a:t>No SUSY, BSM - yet</a:t>
            </a:r>
            <a:endParaRPr lang="en-US" sz="1800" dirty="0"/>
          </a:p>
        </p:txBody>
      </p:sp>
      <p:sp>
        <p:nvSpPr>
          <p:cNvPr id="23559" name="Text Box 1031"/>
          <p:cNvSpPr txBox="1">
            <a:spLocks noChangeArrowheads="1"/>
          </p:cNvSpPr>
          <p:nvPr/>
        </p:nvSpPr>
        <p:spPr bwMode="auto">
          <a:xfrm>
            <a:off x="514019" y="4798850"/>
            <a:ext cx="2914981"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dirty="0" err="1" smtClean="0"/>
              <a:t>Maximise</a:t>
            </a:r>
            <a:r>
              <a:rPr lang="en-US" sz="1800" dirty="0" smtClean="0"/>
              <a:t> LHC Physics:</a:t>
            </a:r>
          </a:p>
          <a:p>
            <a:pPr algn="ctr"/>
            <a:r>
              <a:rPr lang="en-US" dirty="0" smtClean="0"/>
              <a:t>Precision QCD,</a:t>
            </a:r>
            <a:r>
              <a:rPr lang="en-US" dirty="0"/>
              <a:t> </a:t>
            </a:r>
            <a:r>
              <a:rPr lang="en-US" dirty="0" smtClean="0"/>
              <a:t>α</a:t>
            </a:r>
            <a:r>
              <a:rPr lang="en-US" baseline="-25000" dirty="0" smtClean="0"/>
              <a:t>s</a:t>
            </a:r>
            <a:r>
              <a:rPr lang="en-US" dirty="0" smtClean="0"/>
              <a:t> , </a:t>
            </a:r>
            <a:r>
              <a:rPr lang="en-US" dirty="0" err="1" smtClean="0"/>
              <a:t>el.weak</a:t>
            </a:r>
            <a:endParaRPr lang="en-US" sz="1800" dirty="0"/>
          </a:p>
          <a:p>
            <a:pPr algn="ctr"/>
            <a:r>
              <a:rPr lang="en-US" sz="1800" dirty="0" smtClean="0"/>
              <a:t>Precision Higgs</a:t>
            </a:r>
            <a:endParaRPr lang="en-US" sz="1800" dirty="0"/>
          </a:p>
          <a:p>
            <a:pPr algn="ctr"/>
            <a:r>
              <a:rPr lang="en-US" dirty="0" smtClean="0"/>
              <a:t>BSM?</a:t>
            </a:r>
          </a:p>
        </p:txBody>
      </p:sp>
      <p:sp>
        <p:nvSpPr>
          <p:cNvPr id="23560" name="Text Box 1032"/>
          <p:cNvSpPr txBox="1">
            <a:spLocks noChangeArrowheads="1"/>
          </p:cNvSpPr>
          <p:nvPr/>
        </p:nvSpPr>
        <p:spPr bwMode="auto">
          <a:xfrm>
            <a:off x="6431230" y="4805665"/>
            <a:ext cx="1813317"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dirty="0" smtClean="0"/>
              <a:t>Precision Higgs</a:t>
            </a:r>
          </a:p>
          <a:p>
            <a:pPr algn="ctr"/>
            <a:r>
              <a:rPr lang="en-US" sz="1800" dirty="0" smtClean="0"/>
              <a:t>Precision </a:t>
            </a:r>
            <a:r>
              <a:rPr lang="en-US" dirty="0" err="1" smtClean="0"/>
              <a:t>el.</a:t>
            </a:r>
            <a:r>
              <a:rPr lang="en-US" sz="1800" dirty="0" err="1" smtClean="0"/>
              <a:t>weak</a:t>
            </a:r>
            <a:endParaRPr lang="en-US" sz="1800" dirty="0" smtClean="0"/>
          </a:p>
          <a:p>
            <a:pPr algn="ctr"/>
            <a:r>
              <a:rPr lang="en-US" sz="1800" dirty="0" smtClean="0"/>
              <a:t>α</a:t>
            </a:r>
            <a:r>
              <a:rPr lang="en-US" sz="1800" baseline="-25000" dirty="0" smtClean="0"/>
              <a:t>s</a:t>
            </a:r>
          </a:p>
          <a:p>
            <a:pPr algn="ctr"/>
            <a:r>
              <a:rPr lang="en-US" dirty="0"/>
              <a:t>BSM</a:t>
            </a:r>
            <a:r>
              <a:rPr lang="en-US" dirty="0" smtClean="0"/>
              <a:t>?</a:t>
            </a:r>
            <a:endParaRPr lang="en-US" dirty="0"/>
          </a:p>
        </p:txBody>
      </p:sp>
      <p:sp>
        <p:nvSpPr>
          <p:cNvPr id="23561" name="Text Box 1033"/>
          <p:cNvSpPr txBox="1">
            <a:spLocks noChangeArrowheads="1"/>
          </p:cNvSpPr>
          <p:nvPr/>
        </p:nvSpPr>
        <p:spPr bwMode="auto">
          <a:xfrm>
            <a:off x="1706488" y="3800875"/>
            <a:ext cx="549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dirty="0" err="1">
                <a:solidFill>
                  <a:srgbClr val="000090"/>
                </a:solidFill>
                <a:latin typeface="Andale Mono" charset="0"/>
              </a:rPr>
              <a:t>ep</a:t>
            </a:r>
            <a:endParaRPr lang="en-US" sz="2400" b="1" dirty="0">
              <a:solidFill>
                <a:srgbClr val="000090"/>
              </a:solidFill>
            </a:endParaRPr>
          </a:p>
        </p:txBody>
      </p:sp>
      <p:sp>
        <p:nvSpPr>
          <p:cNvPr id="23562" name="Rectangle 1034"/>
          <p:cNvSpPr>
            <a:spLocks noChangeArrowheads="1"/>
          </p:cNvSpPr>
          <p:nvPr/>
        </p:nvSpPr>
        <p:spPr bwMode="auto">
          <a:xfrm>
            <a:off x="6853568" y="3754450"/>
            <a:ext cx="7937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dirty="0" err="1">
                <a:solidFill>
                  <a:srgbClr val="000090"/>
                </a:solidFill>
                <a:latin typeface="Andale Mono" charset="0"/>
              </a:rPr>
              <a:t>e</a:t>
            </a:r>
            <a:r>
              <a:rPr lang="en-US" sz="2400" b="1" baseline="30000" dirty="0" err="1">
                <a:solidFill>
                  <a:srgbClr val="000090"/>
                </a:solidFill>
                <a:latin typeface="Andale Mono" charset="0"/>
              </a:rPr>
              <a:t>+</a:t>
            </a:r>
            <a:r>
              <a:rPr lang="en-US" sz="2400" b="1" dirty="0" err="1">
                <a:solidFill>
                  <a:srgbClr val="000090"/>
                </a:solidFill>
                <a:latin typeface="Andale Mono" charset="0"/>
              </a:rPr>
              <a:t>e</a:t>
            </a:r>
            <a:r>
              <a:rPr lang="en-US" sz="2400" b="1" baseline="30000" dirty="0">
                <a:solidFill>
                  <a:srgbClr val="000090"/>
                </a:solidFill>
                <a:latin typeface="Andale Mono" charset="0"/>
              </a:rPr>
              <a:t>-</a:t>
            </a:r>
            <a:endParaRPr lang="en-US" sz="2400" b="1" dirty="0">
              <a:solidFill>
                <a:srgbClr val="000090"/>
              </a:solidFill>
            </a:endParaRPr>
          </a:p>
        </p:txBody>
      </p:sp>
      <p:sp>
        <p:nvSpPr>
          <p:cNvPr id="23563" name="Rectangle 1035"/>
          <p:cNvSpPr>
            <a:spLocks noChangeArrowheads="1"/>
          </p:cNvSpPr>
          <p:nvPr/>
        </p:nvSpPr>
        <p:spPr bwMode="auto">
          <a:xfrm>
            <a:off x="4287358" y="1274530"/>
            <a:ext cx="549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dirty="0" err="1">
                <a:solidFill>
                  <a:srgbClr val="000090"/>
                </a:solidFill>
                <a:latin typeface="Andale Mono" charset="0"/>
              </a:rPr>
              <a:t>pp</a:t>
            </a:r>
            <a:endParaRPr lang="en-US" sz="2400" b="1" dirty="0">
              <a:solidFill>
                <a:srgbClr val="000090"/>
              </a:solidFill>
            </a:endParaRPr>
          </a:p>
        </p:txBody>
      </p:sp>
      <p:sp>
        <p:nvSpPr>
          <p:cNvPr id="23564" name="Rectangle 1036"/>
          <p:cNvSpPr>
            <a:spLocks noChangeArrowheads="1"/>
          </p:cNvSpPr>
          <p:nvPr/>
        </p:nvSpPr>
        <p:spPr bwMode="auto">
          <a:xfrm>
            <a:off x="3535013" y="4337932"/>
            <a:ext cx="2561551" cy="615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1800" b="1" dirty="0" smtClean="0"/>
              <a:t>Higgs +  New Physics?</a:t>
            </a:r>
          </a:p>
          <a:p>
            <a:r>
              <a:rPr lang="en-US" sz="1600" dirty="0" smtClean="0"/>
              <a:t>High Precision &amp; Searches</a:t>
            </a:r>
            <a:endParaRPr lang="en-US" sz="1600" dirty="0"/>
          </a:p>
        </p:txBody>
      </p:sp>
      <p:sp>
        <p:nvSpPr>
          <p:cNvPr id="23566" name="Text Box 1038"/>
          <p:cNvSpPr txBox="1">
            <a:spLocks noChangeArrowheads="1"/>
          </p:cNvSpPr>
          <p:nvPr/>
        </p:nvSpPr>
        <p:spPr bwMode="auto">
          <a:xfrm>
            <a:off x="4064721" y="1770064"/>
            <a:ext cx="102879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dirty="0" smtClean="0">
                <a:solidFill>
                  <a:srgbClr val="000090"/>
                </a:solidFill>
              </a:rPr>
              <a:t>LHC(b)</a:t>
            </a:r>
            <a:endParaRPr lang="en-US" sz="2400" b="1" dirty="0">
              <a:solidFill>
                <a:srgbClr val="000090"/>
              </a:solidFill>
            </a:endParaRPr>
          </a:p>
        </p:txBody>
      </p:sp>
      <p:sp>
        <p:nvSpPr>
          <p:cNvPr id="23567" name="Text Box 1039"/>
          <p:cNvSpPr txBox="1">
            <a:spLocks noChangeArrowheads="1"/>
          </p:cNvSpPr>
          <p:nvPr/>
        </p:nvSpPr>
        <p:spPr bwMode="auto">
          <a:xfrm>
            <a:off x="6359297" y="4338260"/>
            <a:ext cx="1732065"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b="1" dirty="0" smtClean="0">
                <a:solidFill>
                  <a:srgbClr val="000090"/>
                </a:solidFill>
              </a:rPr>
              <a:t>ILC</a:t>
            </a:r>
            <a:r>
              <a:rPr lang="en-US" sz="2000" b="1" dirty="0" smtClean="0">
                <a:solidFill>
                  <a:srgbClr val="000090"/>
                </a:solidFill>
              </a:rPr>
              <a:t>, </a:t>
            </a:r>
            <a:r>
              <a:rPr lang="en-US" sz="2000" b="1" dirty="0" err="1" smtClean="0">
                <a:solidFill>
                  <a:srgbClr val="000090"/>
                </a:solidFill>
              </a:rPr>
              <a:t>CepC</a:t>
            </a:r>
            <a:r>
              <a:rPr lang="en-US" sz="2000" b="1" dirty="0" smtClean="0">
                <a:solidFill>
                  <a:srgbClr val="000090"/>
                </a:solidFill>
              </a:rPr>
              <a:t>, CLIC</a:t>
            </a:r>
            <a:endParaRPr lang="en-US" sz="2000" b="1" dirty="0">
              <a:solidFill>
                <a:srgbClr val="000090"/>
              </a:solidFill>
            </a:endParaRPr>
          </a:p>
        </p:txBody>
      </p:sp>
      <p:sp>
        <p:nvSpPr>
          <p:cNvPr id="23568" name="Text Box 1040"/>
          <p:cNvSpPr txBox="1">
            <a:spLocks noChangeArrowheads="1"/>
          </p:cNvSpPr>
          <p:nvPr/>
        </p:nvSpPr>
        <p:spPr bwMode="auto">
          <a:xfrm>
            <a:off x="1568745" y="4208128"/>
            <a:ext cx="823062"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dirty="0" err="1">
                <a:solidFill>
                  <a:srgbClr val="000090"/>
                </a:solidFill>
              </a:rPr>
              <a:t>LHeC</a:t>
            </a:r>
            <a:endParaRPr lang="en-US" sz="2400" b="1" dirty="0">
              <a:solidFill>
                <a:srgbClr val="000090"/>
              </a:solidFill>
            </a:endParaRPr>
          </a:p>
        </p:txBody>
      </p:sp>
      <p:sp>
        <p:nvSpPr>
          <p:cNvPr id="23570" name="Line 1042"/>
          <p:cNvSpPr>
            <a:spLocks noChangeShapeType="1"/>
          </p:cNvSpPr>
          <p:nvPr/>
        </p:nvSpPr>
        <p:spPr bwMode="auto">
          <a:xfrm>
            <a:off x="5638800" y="3505200"/>
            <a:ext cx="609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1" name="Line 1043"/>
          <p:cNvSpPr>
            <a:spLocks noChangeShapeType="1"/>
          </p:cNvSpPr>
          <p:nvPr/>
        </p:nvSpPr>
        <p:spPr bwMode="auto">
          <a:xfrm flipV="1">
            <a:off x="2971800" y="3581400"/>
            <a:ext cx="609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2" name="Line 1044"/>
          <p:cNvSpPr>
            <a:spLocks noChangeShapeType="1"/>
          </p:cNvSpPr>
          <p:nvPr/>
        </p:nvSpPr>
        <p:spPr bwMode="auto">
          <a:xfrm>
            <a:off x="3429000" y="5105400"/>
            <a:ext cx="2438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Rectangle 2"/>
          <p:cNvSpPr>
            <a:spLocks noGrp="1" noChangeArrowheads="1"/>
          </p:cNvSpPr>
          <p:nvPr>
            <p:ph type="ctrTitle"/>
          </p:nvPr>
        </p:nvSpPr>
        <p:spPr>
          <a:xfrm>
            <a:off x="762000" y="139085"/>
            <a:ext cx="7772400" cy="788249"/>
          </a:xfrm>
        </p:spPr>
        <p:txBody>
          <a:bodyPr>
            <a:normAutofit fontScale="90000"/>
          </a:bodyPr>
          <a:lstStyle/>
          <a:p>
            <a:r>
              <a:rPr lang="en-US" sz="3200" dirty="0" smtClean="0"/>
              <a:t>Particle Physics at O(1) </a:t>
            </a:r>
            <a:r>
              <a:rPr lang="en-US" sz="3200" dirty="0" err="1" smtClean="0"/>
              <a:t>TeV</a:t>
            </a:r>
            <a:r>
              <a:rPr lang="en-US" sz="3200" dirty="0" smtClean="0"/>
              <a:t> </a:t>
            </a:r>
            <a:r>
              <a:rPr lang="en-US" sz="2000" dirty="0" smtClean="0">
                <a:solidFill>
                  <a:srgbClr val="000090"/>
                </a:solidFill>
              </a:rPr>
              <a:t>~2010-2050</a:t>
            </a:r>
            <a:br>
              <a:rPr lang="en-US" sz="2000" dirty="0" smtClean="0">
                <a:solidFill>
                  <a:srgbClr val="000090"/>
                </a:solidFill>
              </a:rPr>
            </a:br>
            <a:r>
              <a:rPr lang="en-US" sz="2000" dirty="0">
                <a:solidFill>
                  <a:srgbClr val="000090"/>
                </a:solidFill>
              </a:rPr>
              <a:t> </a:t>
            </a:r>
            <a:r>
              <a:rPr lang="en-US" sz="2000" dirty="0" smtClean="0">
                <a:solidFill>
                  <a:srgbClr val="000090"/>
                </a:solidFill>
              </a:rPr>
              <a:t>                                                                              Four Decades</a:t>
            </a:r>
            <a:endParaRPr lang="en-US" sz="2000" dirty="0">
              <a:solidFill>
                <a:srgbClr val="000090"/>
              </a:solidFill>
            </a:endParaRPr>
          </a:p>
        </p:txBody>
      </p:sp>
      <p:sp>
        <p:nvSpPr>
          <p:cNvPr id="23" name="TextBox 22"/>
          <p:cNvSpPr txBox="1"/>
          <p:nvPr/>
        </p:nvSpPr>
        <p:spPr>
          <a:xfrm>
            <a:off x="3553405" y="5818976"/>
            <a:ext cx="2384449" cy="738664"/>
          </a:xfrm>
          <a:prstGeom prst="rect">
            <a:avLst/>
          </a:prstGeom>
          <a:noFill/>
          <a:ln w="6350">
            <a:solidFill>
              <a:srgbClr val="000090"/>
            </a:solidFill>
          </a:ln>
        </p:spPr>
        <p:txBody>
          <a:bodyPr wrap="none" rtlCol="0">
            <a:spAutoFit/>
          </a:bodyPr>
          <a:lstStyle/>
          <a:p>
            <a:r>
              <a:rPr lang="en-US" sz="2400" dirty="0" smtClean="0">
                <a:solidFill>
                  <a:srgbClr val="000090"/>
                </a:solidFill>
              </a:rPr>
              <a:t>Neutrino Physics</a:t>
            </a:r>
          </a:p>
          <a:p>
            <a:r>
              <a:rPr lang="en-US" dirty="0" smtClean="0"/>
              <a:t>Hierarchy, CP, .. factory</a:t>
            </a:r>
            <a:endParaRPr lang="en-US" dirty="0"/>
          </a:p>
        </p:txBody>
      </p:sp>
      <p:sp>
        <p:nvSpPr>
          <p:cNvPr id="3" name="TextBox 2"/>
          <p:cNvSpPr txBox="1"/>
          <p:nvPr/>
        </p:nvSpPr>
        <p:spPr>
          <a:xfrm>
            <a:off x="6853568" y="6005994"/>
            <a:ext cx="869161" cy="369332"/>
          </a:xfrm>
          <a:prstGeom prst="rect">
            <a:avLst/>
          </a:prstGeom>
          <a:noFill/>
        </p:spPr>
        <p:txBody>
          <a:bodyPr wrap="none" rtlCol="0">
            <a:spAutoFit/>
          </a:bodyPr>
          <a:lstStyle/>
          <a:p>
            <a:r>
              <a:rPr lang="en-US" b="1" dirty="0" err="1" smtClean="0">
                <a:solidFill>
                  <a:srgbClr val="000090"/>
                </a:solidFill>
              </a:rPr>
              <a:t>SuperB</a:t>
            </a:r>
            <a:endParaRPr lang="en-US" b="1" dirty="0">
              <a:solidFill>
                <a:srgbClr val="000090"/>
              </a:solidFill>
            </a:endParaRPr>
          </a:p>
        </p:txBody>
      </p:sp>
      <p:sp>
        <p:nvSpPr>
          <p:cNvPr id="4" name="TextBox 3"/>
          <p:cNvSpPr txBox="1"/>
          <p:nvPr/>
        </p:nvSpPr>
        <p:spPr>
          <a:xfrm>
            <a:off x="1675759" y="5950335"/>
            <a:ext cx="518091" cy="461665"/>
          </a:xfrm>
          <a:prstGeom prst="rect">
            <a:avLst/>
          </a:prstGeom>
          <a:noFill/>
        </p:spPr>
        <p:txBody>
          <a:bodyPr wrap="none" rtlCol="0">
            <a:spAutoFit/>
          </a:bodyPr>
          <a:lstStyle/>
          <a:p>
            <a:r>
              <a:rPr lang="en-US" sz="2400" dirty="0" err="1" smtClean="0">
                <a:solidFill>
                  <a:srgbClr val="000090"/>
                </a:solidFill>
              </a:rPr>
              <a:t>eA</a:t>
            </a:r>
            <a:endParaRPr lang="en-US" sz="2400" dirty="0">
              <a:solidFill>
                <a:srgbClr val="000090"/>
              </a:solidFill>
            </a:endParaRPr>
          </a:p>
        </p:txBody>
      </p:sp>
      <p:sp>
        <p:nvSpPr>
          <p:cNvPr id="2" name="TextBox 1"/>
          <p:cNvSpPr txBox="1"/>
          <p:nvPr/>
        </p:nvSpPr>
        <p:spPr>
          <a:xfrm>
            <a:off x="287929" y="729073"/>
            <a:ext cx="2561631" cy="3139321"/>
          </a:xfrm>
          <a:prstGeom prst="rect">
            <a:avLst/>
          </a:prstGeom>
          <a:noFill/>
        </p:spPr>
        <p:txBody>
          <a:bodyPr wrap="none" rtlCol="0">
            <a:spAutoFit/>
          </a:bodyPr>
          <a:lstStyle/>
          <a:p>
            <a:r>
              <a:rPr lang="en-US" dirty="0" smtClean="0"/>
              <a:t>The goal of current</a:t>
            </a:r>
          </a:p>
          <a:p>
            <a:r>
              <a:rPr lang="en-US" dirty="0"/>
              <a:t>d</a:t>
            </a:r>
            <a:r>
              <a:rPr lang="en-US" dirty="0" smtClean="0"/>
              <a:t>evelopments is to</a:t>
            </a:r>
          </a:p>
          <a:p>
            <a:r>
              <a:rPr lang="en-US" dirty="0"/>
              <a:t>m</a:t>
            </a:r>
            <a:r>
              <a:rPr lang="en-US" dirty="0" smtClean="0"/>
              <a:t>aximally exploit the</a:t>
            </a:r>
          </a:p>
          <a:p>
            <a:r>
              <a:rPr lang="en-US" dirty="0" smtClean="0"/>
              <a:t>LHC and to complement</a:t>
            </a:r>
          </a:p>
          <a:p>
            <a:r>
              <a:rPr lang="en-US" dirty="0" smtClean="0"/>
              <a:t>It with </a:t>
            </a:r>
            <a:r>
              <a:rPr lang="en-US" dirty="0" err="1" smtClean="0"/>
              <a:t>ep</a:t>
            </a:r>
            <a:r>
              <a:rPr lang="en-US" dirty="0" smtClean="0"/>
              <a:t> (</a:t>
            </a:r>
            <a:r>
              <a:rPr lang="en-US" dirty="0" err="1" smtClean="0"/>
              <a:t>LHeC</a:t>
            </a:r>
            <a:r>
              <a:rPr lang="en-US" dirty="0" smtClean="0"/>
              <a:t>) and</a:t>
            </a:r>
          </a:p>
          <a:p>
            <a:r>
              <a:rPr lang="en-US" dirty="0" err="1" smtClean="0"/>
              <a:t>ee</a:t>
            </a:r>
            <a:r>
              <a:rPr lang="en-US" dirty="0" smtClean="0"/>
              <a:t> (ILC, </a:t>
            </a:r>
            <a:r>
              <a:rPr lang="en-US" dirty="0" err="1" smtClean="0"/>
              <a:t>CepC</a:t>
            </a:r>
            <a:r>
              <a:rPr lang="en-US" dirty="0" smtClean="0"/>
              <a:t>..??)</a:t>
            </a:r>
          </a:p>
          <a:p>
            <a:r>
              <a:rPr lang="en-US" dirty="0"/>
              <a:t>c</a:t>
            </a:r>
            <a:r>
              <a:rPr lang="en-US" dirty="0" smtClean="0"/>
              <a:t>olliders to explore</a:t>
            </a:r>
          </a:p>
          <a:p>
            <a:r>
              <a:rPr lang="en-US" dirty="0"/>
              <a:t>t</a:t>
            </a:r>
            <a:r>
              <a:rPr lang="en-US" dirty="0" smtClean="0"/>
              <a:t>he </a:t>
            </a:r>
            <a:r>
              <a:rPr lang="en-US" dirty="0" err="1" smtClean="0"/>
              <a:t>TeV</a:t>
            </a:r>
            <a:r>
              <a:rPr lang="en-US" dirty="0" smtClean="0"/>
              <a:t> scale and find</a:t>
            </a:r>
          </a:p>
          <a:p>
            <a:r>
              <a:rPr lang="en-US" dirty="0" smtClean="0"/>
              <a:t>new directions of HEP as</a:t>
            </a:r>
          </a:p>
          <a:p>
            <a:r>
              <a:rPr lang="en-US" dirty="0" smtClean="0"/>
              <a:t>theory is less prescriptive</a:t>
            </a:r>
          </a:p>
          <a:p>
            <a:endParaRPr lang="en-US" dirty="0"/>
          </a:p>
        </p:txBody>
      </p:sp>
      <p:sp>
        <p:nvSpPr>
          <p:cNvPr id="5" name="TextBox 4"/>
          <p:cNvSpPr txBox="1"/>
          <p:nvPr/>
        </p:nvSpPr>
        <p:spPr>
          <a:xfrm>
            <a:off x="6326854" y="1187555"/>
            <a:ext cx="2591162" cy="2031325"/>
          </a:xfrm>
          <a:prstGeom prst="rect">
            <a:avLst/>
          </a:prstGeom>
          <a:noFill/>
        </p:spPr>
        <p:txBody>
          <a:bodyPr wrap="none" rtlCol="0">
            <a:spAutoFit/>
          </a:bodyPr>
          <a:lstStyle/>
          <a:p>
            <a:r>
              <a:rPr lang="en-US" dirty="0" smtClean="0"/>
              <a:t>Electrons may be brought</a:t>
            </a:r>
          </a:p>
          <a:p>
            <a:r>
              <a:rPr lang="en-US" dirty="0" smtClean="0"/>
              <a:t>to the LHC and a new</a:t>
            </a:r>
          </a:p>
          <a:p>
            <a:r>
              <a:rPr lang="en-US" dirty="0" smtClean="0"/>
              <a:t>1 </a:t>
            </a:r>
            <a:r>
              <a:rPr lang="en-US" dirty="0" err="1" smtClean="0"/>
              <a:t>TeV</a:t>
            </a:r>
            <a:r>
              <a:rPr lang="en-US" dirty="0" smtClean="0"/>
              <a:t> energy eh collider</a:t>
            </a:r>
          </a:p>
          <a:p>
            <a:r>
              <a:rPr lang="en-US" dirty="0"/>
              <a:t>c</a:t>
            </a:r>
            <a:r>
              <a:rPr lang="en-US" dirty="0" smtClean="0"/>
              <a:t>an be built, with its own</a:t>
            </a:r>
          </a:p>
          <a:p>
            <a:r>
              <a:rPr lang="en-US" dirty="0"/>
              <a:t>f</a:t>
            </a:r>
            <a:r>
              <a:rPr lang="en-US" dirty="0" smtClean="0"/>
              <a:t>undamental physics, at</a:t>
            </a:r>
          </a:p>
          <a:p>
            <a:r>
              <a:rPr lang="en-US" dirty="0"/>
              <a:t>a</a:t>
            </a:r>
            <a:r>
              <a:rPr lang="en-US" dirty="0" smtClean="0"/>
              <a:t> cost O(1/10) that of the</a:t>
            </a:r>
          </a:p>
          <a:p>
            <a:r>
              <a:rPr lang="en-US" dirty="0" err="1"/>
              <a:t>e</a:t>
            </a:r>
            <a:r>
              <a:rPr lang="en-US" dirty="0" err="1" smtClean="0"/>
              <a:t>e</a:t>
            </a:r>
            <a:r>
              <a:rPr lang="en-US" dirty="0" smtClean="0"/>
              <a:t> machines in sight.</a:t>
            </a:r>
            <a:endParaRPr lang="en-US" dirty="0"/>
          </a:p>
        </p:txBody>
      </p:sp>
    </p:spTree>
    <p:extLst>
      <p:ext uri="{BB962C8B-B14F-4D97-AF65-F5344CB8AC3E}">
        <p14:creationId xmlns:p14="http://schemas.microsoft.com/office/powerpoint/2010/main" val="376478538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0835"/>
            <a:ext cx="7772400" cy="804335"/>
          </a:xfrm>
        </p:spPr>
        <p:txBody>
          <a:bodyPr>
            <a:normAutofit/>
          </a:bodyPr>
          <a:lstStyle/>
          <a:p>
            <a:r>
              <a:rPr lang="en-US" sz="3200" dirty="0" smtClean="0"/>
              <a:t>The Far Future of CERN</a:t>
            </a:r>
            <a:endParaRPr lang="en-US" sz="3200" dirty="0"/>
          </a:p>
        </p:txBody>
      </p:sp>
      <p:pic>
        <p:nvPicPr>
          <p:cNvPr id="3" name="Picture 2"/>
          <p:cNvPicPr>
            <a:picLocks noChangeAspect="1"/>
          </p:cNvPicPr>
          <p:nvPr/>
        </p:nvPicPr>
        <p:blipFill>
          <a:blip r:embed="rId2"/>
          <a:stretch>
            <a:fillRect/>
          </a:stretch>
        </p:blipFill>
        <p:spPr>
          <a:xfrm>
            <a:off x="2713846" y="1235050"/>
            <a:ext cx="3724834" cy="3958611"/>
          </a:xfrm>
          <a:prstGeom prst="rect">
            <a:avLst/>
          </a:prstGeom>
        </p:spPr>
      </p:pic>
      <p:sp>
        <p:nvSpPr>
          <p:cNvPr id="4" name="TextBox 3"/>
          <p:cNvSpPr txBox="1"/>
          <p:nvPr/>
        </p:nvSpPr>
        <p:spPr>
          <a:xfrm>
            <a:off x="487101" y="5312832"/>
            <a:ext cx="8533105" cy="1477328"/>
          </a:xfrm>
          <a:prstGeom prst="rect">
            <a:avLst/>
          </a:prstGeom>
          <a:noFill/>
        </p:spPr>
        <p:txBody>
          <a:bodyPr wrap="none" rtlCol="0">
            <a:spAutoFit/>
          </a:bodyPr>
          <a:lstStyle/>
          <a:p>
            <a:r>
              <a:rPr lang="en-US" dirty="0" smtClean="0"/>
              <a:t>A Design Study of a joint electron-positron, hadron-hadron and electron-hadron complex</a:t>
            </a:r>
          </a:p>
          <a:p>
            <a:r>
              <a:rPr lang="en-US" dirty="0" smtClean="0"/>
              <a:t>Most recent FCC workshop: Amsterdam, April 2019.      </a:t>
            </a:r>
            <a:r>
              <a:rPr lang="en-US" b="1" dirty="0" smtClean="0"/>
              <a:t>Conceptual Design Report: 1/19</a:t>
            </a:r>
          </a:p>
          <a:p>
            <a:r>
              <a:rPr lang="en-US" dirty="0" smtClean="0"/>
              <a:t>Key: 100 </a:t>
            </a:r>
            <a:r>
              <a:rPr lang="en-US" dirty="0" err="1" smtClean="0"/>
              <a:t>TeV</a:t>
            </a:r>
            <a:r>
              <a:rPr lang="en-US" dirty="0" smtClean="0"/>
              <a:t> </a:t>
            </a:r>
            <a:r>
              <a:rPr lang="en-US" dirty="0" err="1" smtClean="0"/>
              <a:t>pp</a:t>
            </a:r>
            <a:r>
              <a:rPr lang="en-US" dirty="0" smtClean="0"/>
              <a:t> collider housed in a 100 km tunnel, suitable for </a:t>
            </a:r>
            <a:r>
              <a:rPr lang="en-US" dirty="0" err="1" smtClean="0"/>
              <a:t>ee</a:t>
            </a:r>
            <a:r>
              <a:rPr lang="en-US" dirty="0" smtClean="0"/>
              <a:t>. </a:t>
            </a:r>
            <a:r>
              <a:rPr lang="en-US" dirty="0"/>
              <a:t>a</a:t>
            </a:r>
            <a:r>
              <a:rPr lang="en-US" dirty="0" smtClean="0"/>
              <a:t>nd adjacent </a:t>
            </a:r>
            <a:r>
              <a:rPr lang="en-US" dirty="0" err="1" smtClean="0"/>
              <a:t>ep.</a:t>
            </a:r>
            <a:endParaRPr lang="en-US" dirty="0" smtClean="0"/>
          </a:p>
          <a:p>
            <a:endParaRPr lang="en-US" dirty="0"/>
          </a:p>
          <a:p>
            <a:r>
              <a:rPr lang="en-US" dirty="0" smtClean="0"/>
              <a:t>CERN has also  been pursuing a </a:t>
            </a:r>
            <a:r>
              <a:rPr lang="en-US" b="1" dirty="0" smtClean="0"/>
              <a:t>linear </a:t>
            </a:r>
            <a:r>
              <a:rPr lang="en-US" b="1" dirty="0" err="1" smtClean="0"/>
              <a:t>ee</a:t>
            </a:r>
            <a:r>
              <a:rPr lang="en-US" b="1" dirty="0" smtClean="0"/>
              <a:t> collider design, CLIC</a:t>
            </a:r>
            <a:r>
              <a:rPr lang="en-US" dirty="0" smtClean="0"/>
              <a:t>, with energy up to 3 </a:t>
            </a:r>
            <a:r>
              <a:rPr lang="en-US" dirty="0" err="1" smtClean="0"/>
              <a:t>TeV</a:t>
            </a:r>
            <a:endParaRPr lang="en-US" dirty="0"/>
          </a:p>
        </p:txBody>
      </p:sp>
      <p:sp>
        <p:nvSpPr>
          <p:cNvPr id="5" name="Donut 4"/>
          <p:cNvSpPr/>
          <p:nvPr/>
        </p:nvSpPr>
        <p:spPr>
          <a:xfrm rot="20199993">
            <a:off x="3827276" y="2243964"/>
            <a:ext cx="521836" cy="278321"/>
          </a:xfrm>
          <a:prstGeom prst="donut">
            <a:avLst>
              <a:gd name="adj" fmla="val 4073"/>
            </a:avLst>
          </a:prstGeom>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6" name="TextBox 5"/>
          <p:cNvSpPr txBox="1"/>
          <p:nvPr/>
        </p:nvSpPr>
        <p:spPr>
          <a:xfrm>
            <a:off x="3807037" y="2499163"/>
            <a:ext cx="582211" cy="307777"/>
          </a:xfrm>
          <a:prstGeom prst="rect">
            <a:avLst/>
          </a:prstGeom>
          <a:noFill/>
        </p:spPr>
        <p:txBody>
          <a:bodyPr wrap="none" rtlCol="0">
            <a:spAutoFit/>
          </a:bodyPr>
          <a:lstStyle/>
          <a:p>
            <a:r>
              <a:rPr lang="en-US" sz="1400" dirty="0">
                <a:solidFill>
                  <a:srgbClr val="984807"/>
                </a:solidFill>
              </a:rPr>
              <a:t>e</a:t>
            </a:r>
            <a:r>
              <a:rPr lang="en-US" sz="1400" dirty="0" smtClean="0">
                <a:solidFill>
                  <a:srgbClr val="984807"/>
                </a:solidFill>
              </a:rPr>
              <a:t> ERL</a:t>
            </a:r>
            <a:endParaRPr lang="en-US" sz="1400" dirty="0">
              <a:solidFill>
                <a:srgbClr val="984807"/>
              </a:solidFill>
            </a:endParaRPr>
          </a:p>
        </p:txBody>
      </p:sp>
    </p:spTree>
    <p:extLst>
      <p:ext uri="{BB962C8B-B14F-4D97-AF65-F5344CB8AC3E}">
        <p14:creationId xmlns:p14="http://schemas.microsoft.com/office/powerpoint/2010/main" val="356626793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9466" y="166563"/>
            <a:ext cx="6897641" cy="584776"/>
          </a:xfrm>
          <a:prstGeom prst="rect">
            <a:avLst/>
          </a:prstGeom>
          <a:noFill/>
        </p:spPr>
        <p:txBody>
          <a:bodyPr wrap="none" rtlCol="0">
            <a:spAutoFit/>
          </a:bodyPr>
          <a:lstStyle/>
          <a:p>
            <a:r>
              <a:rPr lang="en-US" sz="3200" dirty="0" smtClean="0"/>
              <a:t>Hadron Collider Energy Frontier at CERN</a:t>
            </a:r>
            <a:endParaRPr lang="en-US" sz="3200" dirty="0"/>
          </a:p>
        </p:txBody>
      </p:sp>
      <p:pic>
        <p:nvPicPr>
          <p:cNvPr id="3" name="Picture 2"/>
          <p:cNvPicPr>
            <a:picLocks noChangeAspect="1"/>
          </p:cNvPicPr>
          <p:nvPr/>
        </p:nvPicPr>
        <p:blipFill>
          <a:blip r:embed="rId2"/>
          <a:stretch>
            <a:fillRect/>
          </a:stretch>
        </p:blipFill>
        <p:spPr>
          <a:xfrm>
            <a:off x="1260935" y="956962"/>
            <a:ext cx="6493073" cy="4574665"/>
          </a:xfrm>
          <a:prstGeom prst="rect">
            <a:avLst/>
          </a:prstGeom>
          <a:ln>
            <a:solidFill>
              <a:schemeClr val="accent6">
                <a:lumMod val="75000"/>
              </a:schemeClr>
            </a:solidFill>
          </a:ln>
        </p:spPr>
      </p:pic>
      <p:sp>
        <p:nvSpPr>
          <p:cNvPr id="4" name="Rectangle 3"/>
          <p:cNvSpPr/>
          <p:nvPr/>
        </p:nvSpPr>
        <p:spPr>
          <a:xfrm>
            <a:off x="1278331" y="4766245"/>
            <a:ext cx="739655" cy="347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2200" y="5809948"/>
            <a:ext cx="9214406" cy="923330"/>
          </a:xfrm>
          <a:prstGeom prst="rect">
            <a:avLst/>
          </a:prstGeom>
          <a:noFill/>
        </p:spPr>
        <p:txBody>
          <a:bodyPr wrap="none" rtlCol="0">
            <a:spAutoFit/>
          </a:bodyPr>
          <a:lstStyle/>
          <a:p>
            <a:r>
              <a:rPr lang="en-US" dirty="0" smtClean="0"/>
              <a:t>Basically the same high field dipole magnets: 16 T.  Options are considered to reach beyond 20 T</a:t>
            </a:r>
          </a:p>
          <a:p>
            <a:r>
              <a:rPr lang="en-US" dirty="0" smtClean="0"/>
              <a:t>Luminosity: HE LHC 20 ab</a:t>
            </a:r>
            <a:r>
              <a:rPr lang="en-US" baseline="30000" dirty="0" smtClean="0"/>
              <a:t>-1  </a:t>
            </a:r>
            <a:r>
              <a:rPr lang="en-US" dirty="0" smtClean="0"/>
              <a:t>in 20 years of operation, commencing 2045+. FCC: 30ab</a:t>
            </a:r>
            <a:r>
              <a:rPr lang="en-US" baseline="30000" dirty="0" smtClean="0"/>
              <a:t>-1 </a:t>
            </a:r>
            <a:r>
              <a:rPr lang="en-US" dirty="0" smtClean="0"/>
              <a:t>in 25 years</a:t>
            </a:r>
          </a:p>
          <a:p>
            <a:r>
              <a:rPr lang="en-US" dirty="0" smtClean="0"/>
              <a:t>The HE LHC is a realistic energy </a:t>
            </a:r>
            <a:r>
              <a:rPr lang="en-US" dirty="0" err="1" smtClean="0"/>
              <a:t>doubler</a:t>
            </a:r>
            <a:r>
              <a:rPr lang="en-US" dirty="0" smtClean="0"/>
              <a:t>, </a:t>
            </a:r>
            <a:r>
              <a:rPr lang="en-US" dirty="0" err="1" smtClean="0"/>
              <a:t>tripler</a:t>
            </a:r>
            <a:r>
              <a:rPr lang="en-US" dirty="0" smtClean="0"/>
              <a:t> of the LHC, but a major enterprise (</a:t>
            </a:r>
            <a:r>
              <a:rPr lang="en-US" dirty="0" err="1" smtClean="0"/>
              <a:t>acc+det</a:t>
            </a:r>
            <a:r>
              <a:rPr lang="en-US" dirty="0"/>
              <a:t>)</a:t>
            </a:r>
          </a:p>
        </p:txBody>
      </p:sp>
    </p:spTree>
    <p:extLst>
      <p:ext uri="{BB962C8B-B14F-4D97-AF65-F5344CB8AC3E}">
        <p14:creationId xmlns:p14="http://schemas.microsoft.com/office/powerpoint/2010/main" val="74190388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Oval 1027"/>
          <p:cNvSpPr>
            <a:spLocks noChangeArrowheads="1"/>
          </p:cNvSpPr>
          <p:nvPr/>
        </p:nvSpPr>
        <p:spPr bwMode="auto">
          <a:xfrm>
            <a:off x="3200400" y="1219200"/>
            <a:ext cx="2819400" cy="2743200"/>
          </a:xfrm>
          <a:prstGeom prst="ellipse">
            <a:avLst/>
          </a:prstGeom>
          <a:noFill/>
          <a:ln w="9525">
            <a:solidFill>
              <a:srgbClr val="000090"/>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6" name="Oval 1028"/>
          <p:cNvSpPr>
            <a:spLocks noChangeArrowheads="1"/>
          </p:cNvSpPr>
          <p:nvPr/>
        </p:nvSpPr>
        <p:spPr bwMode="auto">
          <a:xfrm>
            <a:off x="609600" y="3733800"/>
            <a:ext cx="2819400" cy="2743200"/>
          </a:xfrm>
          <a:prstGeom prst="ellipse">
            <a:avLst/>
          </a:prstGeom>
          <a:noFill/>
          <a:ln w="9525">
            <a:solidFill>
              <a:srgbClr val="000090"/>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7" name="Oval 1029"/>
          <p:cNvSpPr>
            <a:spLocks noChangeArrowheads="1"/>
          </p:cNvSpPr>
          <p:nvPr/>
        </p:nvSpPr>
        <p:spPr bwMode="auto">
          <a:xfrm>
            <a:off x="5867400" y="3657600"/>
            <a:ext cx="2819400" cy="2743200"/>
          </a:xfrm>
          <a:prstGeom prst="ellipse">
            <a:avLst/>
          </a:prstGeom>
          <a:noFill/>
          <a:ln w="9525">
            <a:solidFill>
              <a:srgbClr val="000090"/>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8" name="Text Box 1030"/>
          <p:cNvSpPr txBox="1">
            <a:spLocks noChangeArrowheads="1"/>
          </p:cNvSpPr>
          <p:nvPr/>
        </p:nvSpPr>
        <p:spPr bwMode="auto">
          <a:xfrm>
            <a:off x="3305849" y="2353083"/>
            <a:ext cx="2720162" cy="1477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dirty="0" smtClean="0"/>
              <a:t>Higgs Potential</a:t>
            </a:r>
          </a:p>
          <a:p>
            <a:pPr algn="ctr"/>
            <a:r>
              <a:rPr lang="en-US" dirty="0" smtClean="0"/>
              <a:t>Rare H Decays</a:t>
            </a:r>
          </a:p>
          <a:p>
            <a:pPr algn="ctr"/>
            <a:r>
              <a:rPr lang="en-US" sz="1800" dirty="0" smtClean="0"/>
              <a:t>SUSY</a:t>
            </a:r>
          </a:p>
          <a:p>
            <a:pPr algn="ctr"/>
            <a:r>
              <a:rPr lang="en-US" dirty="0" smtClean="0"/>
              <a:t>GUT</a:t>
            </a:r>
          </a:p>
          <a:p>
            <a:pPr algn="ctr"/>
            <a:r>
              <a:rPr lang="en-US" sz="1800" dirty="0" smtClean="0"/>
              <a:t>??</a:t>
            </a:r>
          </a:p>
        </p:txBody>
      </p:sp>
      <p:sp>
        <p:nvSpPr>
          <p:cNvPr id="23559" name="Text Box 1031"/>
          <p:cNvSpPr txBox="1">
            <a:spLocks noChangeArrowheads="1"/>
          </p:cNvSpPr>
          <p:nvPr/>
        </p:nvSpPr>
        <p:spPr bwMode="auto">
          <a:xfrm>
            <a:off x="514019" y="4798850"/>
            <a:ext cx="2914981"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1800" dirty="0" smtClean="0"/>
              <a:t>High Precision Higgs</a:t>
            </a:r>
            <a:endParaRPr lang="en-US" sz="1800" dirty="0"/>
          </a:p>
          <a:p>
            <a:pPr algn="ctr"/>
            <a:r>
              <a:rPr lang="en-US" dirty="0" smtClean="0"/>
              <a:t>BSM in multi </a:t>
            </a:r>
            <a:r>
              <a:rPr lang="en-US" dirty="0" err="1" smtClean="0"/>
              <a:t>TeV</a:t>
            </a:r>
            <a:r>
              <a:rPr lang="en-US" dirty="0" smtClean="0"/>
              <a:t> range</a:t>
            </a:r>
          </a:p>
          <a:p>
            <a:pPr algn="ctr"/>
            <a:r>
              <a:rPr lang="en-US" dirty="0" smtClean="0"/>
              <a:t>DIS of top, g saturation</a:t>
            </a:r>
          </a:p>
          <a:p>
            <a:pPr algn="ctr"/>
            <a:r>
              <a:rPr lang="en-US" dirty="0" err="1" smtClean="0"/>
              <a:t>Leptoquarks</a:t>
            </a:r>
            <a:r>
              <a:rPr lang="en-US" dirty="0" smtClean="0"/>
              <a:t> and GUT</a:t>
            </a:r>
          </a:p>
        </p:txBody>
      </p:sp>
      <p:sp>
        <p:nvSpPr>
          <p:cNvPr id="23560" name="Text Box 1032"/>
          <p:cNvSpPr txBox="1">
            <a:spLocks noChangeArrowheads="1"/>
          </p:cNvSpPr>
          <p:nvPr/>
        </p:nvSpPr>
        <p:spPr bwMode="auto">
          <a:xfrm>
            <a:off x="6276015" y="4805665"/>
            <a:ext cx="2123748" cy="92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dirty="0" smtClean="0"/>
              <a:t> High Precision Higgs</a:t>
            </a:r>
          </a:p>
          <a:p>
            <a:pPr algn="ctr"/>
            <a:r>
              <a:rPr lang="en-US" dirty="0" smtClean="0"/>
              <a:t>Top and BSM</a:t>
            </a:r>
          </a:p>
          <a:p>
            <a:pPr algn="ctr"/>
            <a:r>
              <a:rPr lang="en-US" sz="1800" dirty="0" smtClean="0"/>
              <a:t>Rh Neutrinos</a:t>
            </a:r>
          </a:p>
        </p:txBody>
      </p:sp>
      <p:sp>
        <p:nvSpPr>
          <p:cNvPr id="23561" name="Text Box 1033"/>
          <p:cNvSpPr txBox="1">
            <a:spLocks noChangeArrowheads="1"/>
          </p:cNvSpPr>
          <p:nvPr/>
        </p:nvSpPr>
        <p:spPr bwMode="auto">
          <a:xfrm>
            <a:off x="1706488" y="3800875"/>
            <a:ext cx="549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dirty="0" err="1">
                <a:solidFill>
                  <a:srgbClr val="000090"/>
                </a:solidFill>
                <a:latin typeface="Andale Mono" charset="0"/>
              </a:rPr>
              <a:t>ep</a:t>
            </a:r>
            <a:endParaRPr lang="en-US" sz="2400" b="1" dirty="0">
              <a:solidFill>
                <a:srgbClr val="000090"/>
              </a:solidFill>
            </a:endParaRPr>
          </a:p>
        </p:txBody>
      </p:sp>
      <p:sp>
        <p:nvSpPr>
          <p:cNvPr id="23562" name="Rectangle 1034"/>
          <p:cNvSpPr>
            <a:spLocks noChangeArrowheads="1"/>
          </p:cNvSpPr>
          <p:nvPr/>
        </p:nvSpPr>
        <p:spPr bwMode="auto">
          <a:xfrm>
            <a:off x="6853568" y="3754450"/>
            <a:ext cx="800319"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dirty="0" err="1">
                <a:solidFill>
                  <a:srgbClr val="000090"/>
                </a:solidFill>
                <a:latin typeface="Andale Mono" charset="0"/>
              </a:rPr>
              <a:t>l</a:t>
            </a:r>
            <a:r>
              <a:rPr lang="en-US" sz="2400" b="1" baseline="30000" dirty="0" err="1" smtClean="0">
                <a:solidFill>
                  <a:srgbClr val="000090"/>
                </a:solidFill>
                <a:latin typeface="Andale Mono" charset="0"/>
              </a:rPr>
              <a:t>+</a:t>
            </a:r>
            <a:r>
              <a:rPr lang="en-US" sz="2400" b="1" dirty="0" err="1">
                <a:solidFill>
                  <a:srgbClr val="000090"/>
                </a:solidFill>
                <a:latin typeface="Andale Mono" charset="0"/>
              </a:rPr>
              <a:t>l</a:t>
            </a:r>
            <a:r>
              <a:rPr lang="en-US" sz="2400" b="1" baseline="30000" dirty="0" smtClean="0">
                <a:solidFill>
                  <a:srgbClr val="000090"/>
                </a:solidFill>
                <a:latin typeface="Andale Mono" charset="0"/>
              </a:rPr>
              <a:t>-</a:t>
            </a:r>
            <a:endParaRPr lang="en-US" sz="2400" b="1" dirty="0">
              <a:solidFill>
                <a:srgbClr val="000090"/>
              </a:solidFill>
            </a:endParaRPr>
          </a:p>
        </p:txBody>
      </p:sp>
      <p:sp>
        <p:nvSpPr>
          <p:cNvPr id="23563" name="Rectangle 1035"/>
          <p:cNvSpPr>
            <a:spLocks noChangeArrowheads="1"/>
          </p:cNvSpPr>
          <p:nvPr/>
        </p:nvSpPr>
        <p:spPr bwMode="auto">
          <a:xfrm>
            <a:off x="4287358" y="1274530"/>
            <a:ext cx="549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dirty="0" err="1">
                <a:solidFill>
                  <a:srgbClr val="000090"/>
                </a:solidFill>
                <a:latin typeface="Andale Mono" charset="0"/>
              </a:rPr>
              <a:t>pp</a:t>
            </a:r>
            <a:endParaRPr lang="en-US" sz="2400" b="1" dirty="0">
              <a:solidFill>
                <a:srgbClr val="000090"/>
              </a:solidFill>
            </a:endParaRPr>
          </a:p>
        </p:txBody>
      </p:sp>
      <p:sp>
        <p:nvSpPr>
          <p:cNvPr id="23566" name="Text Box 1038"/>
          <p:cNvSpPr txBox="1">
            <a:spLocks noChangeArrowheads="1"/>
          </p:cNvSpPr>
          <p:nvPr/>
        </p:nvSpPr>
        <p:spPr bwMode="auto">
          <a:xfrm>
            <a:off x="4064721" y="1770064"/>
            <a:ext cx="121544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dirty="0" smtClean="0">
                <a:solidFill>
                  <a:srgbClr val="000090"/>
                </a:solidFill>
              </a:rPr>
              <a:t>FCC - </a:t>
            </a:r>
            <a:r>
              <a:rPr lang="en-US" sz="2400" b="1" dirty="0" err="1" smtClean="0">
                <a:solidFill>
                  <a:srgbClr val="000090"/>
                </a:solidFill>
              </a:rPr>
              <a:t>hh</a:t>
            </a:r>
            <a:endParaRPr lang="en-US" sz="2400" b="1" dirty="0">
              <a:solidFill>
                <a:srgbClr val="000090"/>
              </a:solidFill>
            </a:endParaRPr>
          </a:p>
        </p:txBody>
      </p:sp>
      <p:sp>
        <p:nvSpPr>
          <p:cNvPr id="23567" name="Text Box 1039"/>
          <p:cNvSpPr txBox="1">
            <a:spLocks noChangeArrowheads="1"/>
          </p:cNvSpPr>
          <p:nvPr/>
        </p:nvSpPr>
        <p:spPr bwMode="auto">
          <a:xfrm>
            <a:off x="6141969" y="4268680"/>
            <a:ext cx="209068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dirty="0">
                <a:solidFill>
                  <a:srgbClr val="000090"/>
                </a:solidFill>
              </a:rPr>
              <a:t> </a:t>
            </a:r>
            <a:r>
              <a:rPr lang="en-US" sz="2400" b="1" dirty="0" smtClean="0">
                <a:solidFill>
                  <a:srgbClr val="000090"/>
                </a:solidFill>
              </a:rPr>
              <a:t>  </a:t>
            </a:r>
            <a:r>
              <a:rPr lang="en-US" sz="2400" b="1" dirty="0" smtClean="0">
                <a:solidFill>
                  <a:srgbClr val="000090"/>
                </a:solidFill>
              </a:rPr>
              <a:t>CLIC, FCC </a:t>
            </a:r>
            <a:r>
              <a:rPr lang="en-US" sz="2400" b="1" dirty="0" smtClean="0">
                <a:solidFill>
                  <a:srgbClr val="000090"/>
                </a:solidFill>
              </a:rPr>
              <a:t>- </a:t>
            </a:r>
            <a:r>
              <a:rPr lang="en-US" sz="2400" b="1" dirty="0" err="1" smtClean="0">
                <a:solidFill>
                  <a:srgbClr val="000090"/>
                </a:solidFill>
              </a:rPr>
              <a:t>ee</a:t>
            </a:r>
            <a:endParaRPr lang="en-US" sz="2400" b="1" dirty="0">
              <a:solidFill>
                <a:srgbClr val="000090"/>
              </a:solidFill>
            </a:endParaRPr>
          </a:p>
        </p:txBody>
      </p:sp>
      <p:sp>
        <p:nvSpPr>
          <p:cNvPr id="23568" name="Text Box 1040"/>
          <p:cNvSpPr txBox="1">
            <a:spLocks noChangeArrowheads="1"/>
          </p:cNvSpPr>
          <p:nvPr/>
        </p:nvSpPr>
        <p:spPr bwMode="auto">
          <a:xfrm>
            <a:off x="1464369" y="4260313"/>
            <a:ext cx="1205228"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dirty="0" smtClean="0">
                <a:solidFill>
                  <a:srgbClr val="000090"/>
                </a:solidFill>
              </a:rPr>
              <a:t>FCC - eh</a:t>
            </a:r>
            <a:endParaRPr lang="en-US" sz="2400" b="1" dirty="0">
              <a:solidFill>
                <a:srgbClr val="000090"/>
              </a:solidFill>
            </a:endParaRPr>
          </a:p>
        </p:txBody>
      </p:sp>
      <p:sp>
        <p:nvSpPr>
          <p:cNvPr id="23570" name="Line 1042"/>
          <p:cNvSpPr>
            <a:spLocks noChangeShapeType="1"/>
          </p:cNvSpPr>
          <p:nvPr/>
        </p:nvSpPr>
        <p:spPr bwMode="auto">
          <a:xfrm>
            <a:off x="5638800" y="3505200"/>
            <a:ext cx="609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1" name="Line 1043"/>
          <p:cNvSpPr>
            <a:spLocks noChangeShapeType="1"/>
          </p:cNvSpPr>
          <p:nvPr/>
        </p:nvSpPr>
        <p:spPr bwMode="auto">
          <a:xfrm flipV="1">
            <a:off x="2971800" y="3581400"/>
            <a:ext cx="609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2" name="Line 1044"/>
          <p:cNvSpPr>
            <a:spLocks noChangeShapeType="1"/>
          </p:cNvSpPr>
          <p:nvPr/>
        </p:nvSpPr>
        <p:spPr bwMode="auto">
          <a:xfrm>
            <a:off x="3429000" y="5105400"/>
            <a:ext cx="2438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Rectangle 2"/>
          <p:cNvSpPr>
            <a:spLocks noGrp="1" noChangeArrowheads="1"/>
          </p:cNvSpPr>
          <p:nvPr>
            <p:ph type="ctrTitle"/>
          </p:nvPr>
        </p:nvSpPr>
        <p:spPr>
          <a:xfrm>
            <a:off x="762000" y="139085"/>
            <a:ext cx="7772400" cy="788249"/>
          </a:xfrm>
        </p:spPr>
        <p:txBody>
          <a:bodyPr>
            <a:normAutofit fontScale="90000"/>
          </a:bodyPr>
          <a:lstStyle/>
          <a:p>
            <a:r>
              <a:rPr lang="en-US" sz="3200" dirty="0" smtClean="0"/>
              <a:t>The FCC - Particle Physics at O(10) </a:t>
            </a:r>
            <a:r>
              <a:rPr lang="en-US" sz="3200" dirty="0" err="1" smtClean="0"/>
              <a:t>TeV</a:t>
            </a:r>
            <a:r>
              <a:rPr lang="en-US" sz="3200" dirty="0" smtClean="0"/>
              <a:t> </a:t>
            </a:r>
            <a:r>
              <a:rPr lang="en-US" sz="2000" dirty="0" smtClean="0">
                <a:solidFill>
                  <a:srgbClr val="000090"/>
                </a:solidFill>
              </a:rPr>
              <a:t>~2050-2100</a:t>
            </a:r>
            <a:br>
              <a:rPr lang="en-US" sz="2000" dirty="0" smtClean="0">
                <a:solidFill>
                  <a:srgbClr val="000090"/>
                </a:solidFill>
              </a:rPr>
            </a:br>
            <a:r>
              <a:rPr lang="en-US" sz="2000" dirty="0">
                <a:solidFill>
                  <a:srgbClr val="000090"/>
                </a:solidFill>
              </a:rPr>
              <a:t> </a:t>
            </a:r>
            <a:r>
              <a:rPr lang="en-US" sz="2000" dirty="0" smtClean="0">
                <a:solidFill>
                  <a:srgbClr val="000090"/>
                </a:solidFill>
              </a:rPr>
              <a:t>                                                                                                                Five Decades</a:t>
            </a:r>
            <a:endParaRPr lang="en-US" sz="2000" dirty="0">
              <a:solidFill>
                <a:srgbClr val="000090"/>
              </a:solidFill>
            </a:endParaRPr>
          </a:p>
        </p:txBody>
      </p:sp>
      <p:sp>
        <p:nvSpPr>
          <p:cNvPr id="23" name="TextBox 22"/>
          <p:cNvSpPr txBox="1"/>
          <p:nvPr/>
        </p:nvSpPr>
        <p:spPr>
          <a:xfrm>
            <a:off x="3553405" y="5818976"/>
            <a:ext cx="2308369" cy="738664"/>
          </a:xfrm>
          <a:prstGeom prst="rect">
            <a:avLst/>
          </a:prstGeom>
          <a:noFill/>
          <a:ln w="6350">
            <a:solidFill>
              <a:srgbClr val="000090"/>
            </a:solidFill>
          </a:ln>
        </p:spPr>
        <p:txBody>
          <a:bodyPr wrap="none" rtlCol="0">
            <a:spAutoFit/>
          </a:bodyPr>
          <a:lstStyle/>
          <a:p>
            <a:r>
              <a:rPr lang="en-US" sz="2400" dirty="0" smtClean="0">
                <a:solidFill>
                  <a:srgbClr val="000090"/>
                </a:solidFill>
              </a:rPr>
              <a:t>Neutrino Physics</a:t>
            </a:r>
          </a:p>
          <a:p>
            <a:r>
              <a:rPr lang="en-US" dirty="0" smtClean="0"/>
              <a:t> Factory, Proton Decay</a:t>
            </a:r>
            <a:endParaRPr lang="en-US" dirty="0"/>
          </a:p>
        </p:txBody>
      </p:sp>
      <p:sp>
        <p:nvSpPr>
          <p:cNvPr id="2" name="TextBox 1"/>
          <p:cNvSpPr txBox="1"/>
          <p:nvPr/>
        </p:nvSpPr>
        <p:spPr>
          <a:xfrm>
            <a:off x="6420305" y="5763785"/>
            <a:ext cx="1877337" cy="400110"/>
          </a:xfrm>
          <a:prstGeom prst="rect">
            <a:avLst/>
          </a:prstGeom>
          <a:noFill/>
        </p:spPr>
        <p:txBody>
          <a:bodyPr wrap="none" rtlCol="0">
            <a:spAutoFit/>
          </a:bodyPr>
          <a:lstStyle/>
          <a:p>
            <a:r>
              <a:rPr lang="en-US" sz="2000" b="1" dirty="0" err="1" smtClean="0">
                <a:solidFill>
                  <a:srgbClr val="000090"/>
                </a:solidFill>
              </a:rPr>
              <a:t>Muon</a:t>
            </a:r>
            <a:r>
              <a:rPr lang="en-US" sz="2000" b="1" dirty="0" smtClean="0">
                <a:solidFill>
                  <a:srgbClr val="000090"/>
                </a:solidFill>
              </a:rPr>
              <a:t> Collider ?</a:t>
            </a:r>
            <a:endParaRPr lang="en-US" sz="2000" b="1" dirty="0">
              <a:solidFill>
                <a:srgbClr val="000090"/>
              </a:solidFill>
            </a:endParaRPr>
          </a:p>
        </p:txBody>
      </p:sp>
      <p:sp>
        <p:nvSpPr>
          <p:cNvPr id="3" name="TextBox 2"/>
          <p:cNvSpPr txBox="1"/>
          <p:nvPr/>
        </p:nvSpPr>
        <p:spPr>
          <a:xfrm>
            <a:off x="96515" y="735989"/>
            <a:ext cx="3120002" cy="3139321"/>
          </a:xfrm>
          <a:prstGeom prst="rect">
            <a:avLst/>
          </a:prstGeom>
          <a:noFill/>
        </p:spPr>
        <p:txBody>
          <a:bodyPr wrap="none" rtlCol="0">
            <a:spAutoFit/>
          </a:bodyPr>
          <a:lstStyle/>
          <a:p>
            <a:r>
              <a:rPr lang="en-US" dirty="0" smtClean="0"/>
              <a:t>The far future is least defined</a:t>
            </a:r>
          </a:p>
          <a:p>
            <a:r>
              <a:rPr lang="en-US" dirty="0" smtClean="0"/>
              <a:t>There will big questions remain </a:t>
            </a:r>
          </a:p>
          <a:p>
            <a:r>
              <a:rPr lang="en-US" dirty="0"/>
              <a:t>a</a:t>
            </a:r>
            <a:r>
              <a:rPr lang="en-US" dirty="0" smtClean="0"/>
              <a:t>nd new ones shall be posed</a:t>
            </a:r>
          </a:p>
          <a:p>
            <a:r>
              <a:rPr lang="en-US" dirty="0" smtClean="0"/>
              <a:t>               Crucial: </a:t>
            </a:r>
          </a:p>
          <a:p>
            <a:r>
              <a:rPr lang="en-US" dirty="0" smtClean="0"/>
              <a:t>LHC and 1 </a:t>
            </a:r>
            <a:r>
              <a:rPr lang="en-US" dirty="0" err="1" smtClean="0"/>
              <a:t>TeV</a:t>
            </a:r>
            <a:r>
              <a:rPr lang="en-US" dirty="0" smtClean="0"/>
              <a:t> exploration</a:t>
            </a:r>
          </a:p>
          <a:p>
            <a:r>
              <a:rPr lang="en-US" dirty="0" smtClean="0"/>
              <a:t>Developments of</a:t>
            </a:r>
          </a:p>
          <a:p>
            <a:r>
              <a:rPr lang="en-US" dirty="0" smtClean="0"/>
              <a:t>Accelerator Technology </a:t>
            </a:r>
          </a:p>
          <a:p>
            <a:r>
              <a:rPr lang="en-US" dirty="0" smtClean="0"/>
              <a:t>Experiments</a:t>
            </a:r>
          </a:p>
          <a:p>
            <a:r>
              <a:rPr lang="en-US" dirty="0" smtClean="0"/>
              <a:t>Theoretical Physics</a:t>
            </a:r>
          </a:p>
          <a:p>
            <a:r>
              <a:rPr lang="en-US" dirty="0" smtClean="0"/>
              <a:t>Peace for world collaboration</a:t>
            </a:r>
          </a:p>
          <a:p>
            <a:endParaRPr lang="en-US" dirty="0"/>
          </a:p>
        </p:txBody>
      </p:sp>
    </p:spTree>
    <p:extLst>
      <p:ext uri="{BB962C8B-B14F-4D97-AF65-F5344CB8AC3E}">
        <p14:creationId xmlns:p14="http://schemas.microsoft.com/office/powerpoint/2010/main" val="203590695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0835"/>
            <a:ext cx="7772400" cy="804335"/>
          </a:xfrm>
        </p:spPr>
        <p:txBody>
          <a:bodyPr>
            <a:normAutofit/>
          </a:bodyPr>
          <a:lstStyle/>
          <a:p>
            <a:r>
              <a:rPr lang="en-US" sz="3200" dirty="0" smtClean="0"/>
              <a:t>title</a:t>
            </a:r>
            <a:endParaRPr lang="en-US" sz="3200" dirty="0"/>
          </a:p>
        </p:txBody>
      </p:sp>
      <p:pic>
        <p:nvPicPr>
          <p:cNvPr id="3" name="Picture 2"/>
          <p:cNvPicPr>
            <a:picLocks noChangeAspect="1"/>
          </p:cNvPicPr>
          <p:nvPr/>
        </p:nvPicPr>
        <p:blipFill>
          <a:blip r:embed="rId2"/>
          <a:stretch>
            <a:fillRect/>
          </a:stretch>
        </p:blipFill>
        <p:spPr>
          <a:xfrm>
            <a:off x="939406" y="377924"/>
            <a:ext cx="6946307" cy="3973402"/>
          </a:xfrm>
          <a:prstGeom prst="rect">
            <a:avLst/>
          </a:prstGeom>
        </p:spPr>
      </p:pic>
      <p:sp>
        <p:nvSpPr>
          <p:cNvPr id="4" name="TextBox 3"/>
          <p:cNvSpPr txBox="1"/>
          <p:nvPr/>
        </p:nvSpPr>
        <p:spPr>
          <a:xfrm>
            <a:off x="146471" y="4738278"/>
            <a:ext cx="8888671" cy="1754327"/>
          </a:xfrm>
          <a:prstGeom prst="rect">
            <a:avLst/>
          </a:prstGeom>
          <a:noFill/>
        </p:spPr>
        <p:txBody>
          <a:bodyPr wrap="none" rtlCol="0">
            <a:spAutoFit/>
          </a:bodyPr>
          <a:lstStyle/>
          <a:p>
            <a:r>
              <a:rPr lang="en-US" dirty="0" smtClean="0"/>
              <a:t>It is a special challenge to determine the path for the future, also since we know, that</a:t>
            </a:r>
          </a:p>
          <a:p>
            <a:r>
              <a:rPr lang="en-US" dirty="0" smtClean="0">
                <a:cs typeface="Baskerville"/>
              </a:rPr>
              <a:t>“</a:t>
            </a:r>
            <a:r>
              <a:rPr lang="en-US" dirty="0">
                <a:cs typeface="Baskerville"/>
              </a:rPr>
              <a:t>The truth does not depend on whether it is shared by a majority of people or not.</a:t>
            </a:r>
            <a:r>
              <a:rPr lang="en-US" dirty="0" smtClean="0">
                <a:cs typeface="Baskerville"/>
              </a:rPr>
              <a:t>”  G Bruno</a:t>
            </a:r>
            <a:r>
              <a:rPr lang="en-US" sz="1600" b="1" dirty="0" smtClean="0"/>
              <a:t>                                                                </a:t>
            </a:r>
            <a:endParaRPr lang="en-US" sz="1600" b="1" dirty="0"/>
          </a:p>
          <a:p>
            <a:endParaRPr lang="en-US" dirty="0" smtClean="0"/>
          </a:p>
          <a:p>
            <a:r>
              <a:rPr lang="en-US" dirty="0" smtClean="0"/>
              <a:t>We, experimentalists, have to extend the basis: HL/E LHC, </a:t>
            </a:r>
            <a:r>
              <a:rPr lang="en-US" dirty="0" err="1" smtClean="0"/>
              <a:t>ep</a:t>
            </a:r>
            <a:r>
              <a:rPr lang="en-US" dirty="0" smtClean="0"/>
              <a:t> at LHC and </a:t>
            </a:r>
            <a:r>
              <a:rPr lang="en-US" dirty="0" err="1" smtClean="0"/>
              <a:t>e</a:t>
            </a:r>
            <a:r>
              <a:rPr lang="en-US" baseline="30000" dirty="0" err="1" smtClean="0"/>
              <a:t>+</a:t>
            </a:r>
            <a:r>
              <a:rPr lang="en-US" dirty="0" err="1" smtClean="0"/>
              <a:t>e</a:t>
            </a:r>
            <a:r>
              <a:rPr lang="en-US" baseline="30000" dirty="0" smtClean="0"/>
              <a:t>-</a:t>
            </a:r>
            <a:r>
              <a:rPr lang="en-US" dirty="0"/>
              <a:t> </a:t>
            </a:r>
            <a:r>
              <a:rPr lang="en-US" dirty="0" smtClean="0"/>
              <a:t>to explore the</a:t>
            </a:r>
          </a:p>
          <a:p>
            <a:r>
              <a:rPr lang="en-US" dirty="0" smtClean="0"/>
              <a:t>O(1) </a:t>
            </a:r>
            <a:r>
              <a:rPr lang="en-US" dirty="0" err="1" smtClean="0"/>
              <a:t>TeV</a:t>
            </a:r>
            <a:r>
              <a:rPr lang="en-US" dirty="0" smtClean="0"/>
              <a:t> energy scale, in a global collaboration. There follows the grand perspective</a:t>
            </a:r>
          </a:p>
          <a:p>
            <a:r>
              <a:rPr lang="en-US" dirty="0" smtClean="0"/>
              <a:t>to reach the O(10) </a:t>
            </a:r>
            <a:r>
              <a:rPr lang="en-US" dirty="0" err="1" smtClean="0"/>
              <a:t>TeV</a:t>
            </a:r>
            <a:r>
              <a:rPr lang="en-US" dirty="0" smtClean="0"/>
              <a:t> scale, through major work in experiment, technology + theory</a:t>
            </a:r>
            <a:endParaRPr lang="en-US" dirty="0"/>
          </a:p>
        </p:txBody>
      </p:sp>
      <p:sp>
        <p:nvSpPr>
          <p:cNvPr id="5" name="TextBox 4"/>
          <p:cNvSpPr txBox="1"/>
          <p:nvPr/>
        </p:nvSpPr>
        <p:spPr>
          <a:xfrm>
            <a:off x="6697611" y="4351326"/>
            <a:ext cx="1233305" cy="307777"/>
          </a:xfrm>
          <a:prstGeom prst="rect">
            <a:avLst/>
          </a:prstGeom>
          <a:noFill/>
        </p:spPr>
        <p:txBody>
          <a:bodyPr wrap="none" rtlCol="0">
            <a:spAutoFit/>
          </a:bodyPr>
          <a:lstStyle/>
          <a:p>
            <a:r>
              <a:rPr lang="en-US" sz="1400" dirty="0" smtClean="0">
                <a:solidFill>
                  <a:schemeClr val="bg1">
                    <a:lumMod val="50000"/>
                  </a:schemeClr>
                </a:solidFill>
              </a:rPr>
              <a:t>Jo </a:t>
            </a:r>
            <a:r>
              <a:rPr lang="en-US" sz="1400" dirty="0" err="1" smtClean="0">
                <a:solidFill>
                  <a:schemeClr val="bg1">
                    <a:lumMod val="50000"/>
                  </a:schemeClr>
                </a:solidFill>
              </a:rPr>
              <a:t>Rudermann</a:t>
            </a:r>
            <a:endParaRPr lang="en-US" sz="1400" dirty="0">
              <a:solidFill>
                <a:schemeClr val="bg1">
                  <a:lumMod val="50000"/>
                </a:schemeClr>
              </a:solidFill>
            </a:endParaRPr>
          </a:p>
        </p:txBody>
      </p:sp>
    </p:spTree>
    <p:extLst>
      <p:ext uri="{BB962C8B-B14F-4D97-AF65-F5344CB8AC3E}">
        <p14:creationId xmlns:p14="http://schemas.microsoft.com/office/powerpoint/2010/main" val="102408081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817F9B-31CC-5C4A-9BA4-EA85634A997C}" type="slidenum">
              <a:rPr lang="en-US" smtClean="0"/>
              <a:t>38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2103" y="241332"/>
            <a:ext cx="4214812" cy="5741380"/>
          </a:xfrm>
          <a:prstGeom prst="rect">
            <a:avLst/>
          </a:prstGeom>
        </p:spPr>
      </p:pic>
      <p:pic>
        <p:nvPicPr>
          <p:cNvPr id="8" name="Picture 7">
            <a:extLst>
              <a:ext uri="{FF2B5EF4-FFF2-40B4-BE49-F238E27FC236}">
                <a16:creationId xmlns="" xmlns:a16="http://schemas.microsoft.com/office/drawing/2014/main" id="{A408A900-5187-3E48-BCAB-B7160197CE98}"/>
              </a:ext>
            </a:extLst>
          </p:cNvPr>
          <p:cNvPicPr>
            <a:picLocks noChangeAspect="1"/>
          </p:cNvPicPr>
          <p:nvPr/>
        </p:nvPicPr>
        <p:blipFill>
          <a:blip r:embed="rId3"/>
          <a:stretch>
            <a:fillRect/>
          </a:stretch>
        </p:blipFill>
        <p:spPr>
          <a:xfrm>
            <a:off x="333060" y="84777"/>
            <a:ext cx="3652746" cy="2793855"/>
          </a:xfrm>
          <a:prstGeom prst="rect">
            <a:avLst/>
          </a:prstGeom>
        </p:spPr>
      </p:pic>
      <p:pic>
        <p:nvPicPr>
          <p:cNvPr id="7" name="Picture 6"/>
          <p:cNvPicPr>
            <a:picLocks noChangeAspect="1"/>
          </p:cNvPicPr>
          <p:nvPr/>
        </p:nvPicPr>
        <p:blipFill>
          <a:blip r:embed="rId4"/>
          <a:stretch>
            <a:fillRect/>
          </a:stretch>
        </p:blipFill>
        <p:spPr>
          <a:xfrm>
            <a:off x="313684" y="2965607"/>
            <a:ext cx="3706914" cy="3755868"/>
          </a:xfrm>
          <a:prstGeom prst="rect">
            <a:avLst/>
          </a:prstGeom>
        </p:spPr>
      </p:pic>
      <p:sp>
        <p:nvSpPr>
          <p:cNvPr id="9" name="TextBox 8"/>
          <p:cNvSpPr txBox="1"/>
          <p:nvPr/>
        </p:nvSpPr>
        <p:spPr>
          <a:xfrm>
            <a:off x="4289915" y="6210034"/>
            <a:ext cx="4323757" cy="369332"/>
          </a:xfrm>
          <a:prstGeom prst="rect">
            <a:avLst/>
          </a:prstGeom>
          <a:noFill/>
        </p:spPr>
        <p:txBody>
          <a:bodyPr wrap="none" rtlCol="0">
            <a:spAutoFit/>
          </a:bodyPr>
          <a:lstStyle/>
          <a:p>
            <a:r>
              <a:rPr lang="en-US" dirty="0" smtClean="0"/>
              <a:t>Thank you and good luck for the joint future</a:t>
            </a:r>
          </a:p>
        </p:txBody>
      </p:sp>
    </p:spTree>
    <p:extLst>
      <p:ext uri="{BB962C8B-B14F-4D97-AF65-F5344CB8AC3E}">
        <p14:creationId xmlns:p14="http://schemas.microsoft.com/office/powerpoint/2010/main" val="113618415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1265" y="476672"/>
            <a:ext cx="7992888" cy="3600986"/>
          </a:xfrm>
          <a:prstGeom prst="rect">
            <a:avLst/>
          </a:prstGeom>
        </p:spPr>
        <p:txBody>
          <a:bodyPr wrap="square">
            <a:spAutoFit/>
          </a:bodyPr>
          <a:lstStyle/>
          <a:p>
            <a:pPr algn="ctr"/>
            <a:r>
              <a:rPr lang="en-GB" sz="3600" dirty="0" smtClean="0">
                <a:solidFill>
                  <a:schemeClr val="accent3">
                    <a:lumMod val="50000"/>
                  </a:schemeClr>
                </a:solidFill>
              </a:rPr>
              <a:t>“The future belongs to those who believe in the beauty of their dreams.”</a:t>
            </a:r>
            <a:endParaRPr lang="en-GB" sz="3600" u="sng" dirty="0" smtClean="0">
              <a:solidFill>
                <a:schemeClr val="accent3">
                  <a:lumMod val="50000"/>
                </a:schemeClr>
              </a:solidFill>
            </a:endParaRPr>
          </a:p>
          <a:p>
            <a:pPr algn="r"/>
            <a:endParaRPr lang="en-GB" sz="4800" u="sng" dirty="0"/>
          </a:p>
          <a:p>
            <a:pPr algn="r"/>
            <a:endParaRPr lang="en-GB" sz="2000" dirty="0" smtClean="0"/>
          </a:p>
          <a:p>
            <a:pPr algn="r"/>
            <a:r>
              <a:rPr lang="en-GB" sz="2000" dirty="0" smtClean="0"/>
              <a:t>Anna </a:t>
            </a:r>
            <a:r>
              <a:rPr lang="en-GB" sz="2000" dirty="0" smtClean="0"/>
              <a:t>Eleanor Roosevelt</a:t>
            </a:r>
          </a:p>
          <a:p>
            <a:pPr algn="r"/>
            <a:r>
              <a:rPr lang="en-GB" sz="2000" dirty="0" smtClean="0"/>
              <a:t>(1884-1962)</a:t>
            </a:r>
            <a:endParaRPr lang="en-GB" sz="2000" dirty="0"/>
          </a:p>
          <a:p>
            <a:endParaRPr lang="en-GB" sz="4800" dirty="0"/>
          </a:p>
        </p:txBody>
      </p:sp>
      <p:pic>
        <p:nvPicPr>
          <p:cNvPr id="4" name="Picture 3" descr="19578-004-6E311E4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520" y="2647956"/>
            <a:ext cx="2514716" cy="2931664"/>
          </a:xfrm>
          <a:prstGeom prst="rect">
            <a:avLst/>
          </a:prstGeom>
        </p:spPr>
      </p:pic>
      <p:sp>
        <p:nvSpPr>
          <p:cNvPr id="6" name="TextBox 5"/>
          <p:cNvSpPr txBox="1"/>
          <p:nvPr/>
        </p:nvSpPr>
        <p:spPr>
          <a:xfrm>
            <a:off x="4238830" y="5192392"/>
            <a:ext cx="4459349" cy="369332"/>
          </a:xfrm>
          <a:prstGeom prst="rect">
            <a:avLst/>
          </a:prstGeom>
          <a:noFill/>
        </p:spPr>
        <p:txBody>
          <a:bodyPr wrap="none" rtlCol="0">
            <a:spAutoFit/>
          </a:bodyPr>
          <a:lstStyle/>
          <a:p>
            <a:r>
              <a:rPr lang="en-US" dirty="0" smtClean="0"/>
              <a:t>Universal Declaration of Human Rights (1948)</a:t>
            </a:r>
            <a:endParaRPr lang="en-US" dirty="0"/>
          </a:p>
        </p:txBody>
      </p:sp>
      <p:sp>
        <p:nvSpPr>
          <p:cNvPr id="7" name="TextBox 6"/>
          <p:cNvSpPr txBox="1"/>
          <p:nvPr/>
        </p:nvSpPr>
        <p:spPr>
          <a:xfrm>
            <a:off x="1574147" y="6160546"/>
            <a:ext cx="6004957" cy="307777"/>
          </a:xfrm>
          <a:prstGeom prst="rect">
            <a:avLst/>
          </a:prstGeom>
          <a:noFill/>
        </p:spPr>
        <p:txBody>
          <a:bodyPr wrap="none" rtlCol="0">
            <a:spAutoFit/>
          </a:bodyPr>
          <a:lstStyle/>
          <a:p>
            <a:r>
              <a:rPr lang="en-US" sz="1400" dirty="0"/>
              <a:t>c</a:t>
            </a:r>
            <a:r>
              <a:rPr lang="en-US" sz="1400" dirty="0" smtClean="0"/>
              <a:t>ited by Frank Zimmermann at the FCC Meeting at Washington DC, March 2015</a:t>
            </a:r>
            <a:endParaRPr lang="en-US" sz="1400" dirty="0"/>
          </a:p>
        </p:txBody>
      </p:sp>
    </p:spTree>
    <p:extLst>
      <p:ext uri="{BB962C8B-B14F-4D97-AF65-F5344CB8AC3E}">
        <p14:creationId xmlns:p14="http://schemas.microsoft.com/office/powerpoint/2010/main" val="2671338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283880" y="179406"/>
            <a:ext cx="7772400" cy="808408"/>
          </a:xfrm>
        </p:spPr>
        <p:txBody>
          <a:bodyPr>
            <a:normAutofit fontScale="90000"/>
          </a:bodyPr>
          <a:lstStyle/>
          <a:p>
            <a:r>
              <a:rPr lang="en-US" sz="3200" b="1" dirty="0" smtClean="0"/>
              <a:t>Particle Physics at O(10) </a:t>
            </a:r>
            <a:r>
              <a:rPr lang="en-US" sz="3200" b="1" dirty="0" err="1" smtClean="0"/>
              <a:t>GeV</a:t>
            </a:r>
            <a:r>
              <a:rPr lang="en-US" sz="3200" b="1" dirty="0" smtClean="0"/>
              <a:t>  </a:t>
            </a:r>
            <a:r>
              <a:rPr lang="en-US" sz="1800" dirty="0" smtClean="0">
                <a:solidFill>
                  <a:srgbClr val="000090"/>
                </a:solidFill>
              </a:rPr>
              <a:t>~</a:t>
            </a:r>
            <a:r>
              <a:rPr lang="en-US" sz="2000" dirty="0" smtClean="0">
                <a:solidFill>
                  <a:srgbClr val="000090"/>
                </a:solidFill>
              </a:rPr>
              <a:t>1968-1988</a:t>
            </a:r>
            <a:br>
              <a:rPr lang="en-US" sz="2000" dirty="0" smtClean="0">
                <a:solidFill>
                  <a:srgbClr val="000090"/>
                </a:solidFill>
              </a:rPr>
            </a:br>
            <a:r>
              <a:rPr lang="en-US" sz="2000" dirty="0">
                <a:solidFill>
                  <a:srgbClr val="000090"/>
                </a:solidFill>
              </a:rPr>
              <a:t> </a:t>
            </a:r>
            <a:r>
              <a:rPr lang="en-US" sz="2000" dirty="0" smtClean="0">
                <a:solidFill>
                  <a:srgbClr val="000090"/>
                </a:solidFill>
              </a:rPr>
              <a:t>                                                                                       Two Decades</a:t>
            </a:r>
            <a:endParaRPr lang="en-US" sz="2000" dirty="0">
              <a:solidFill>
                <a:srgbClr val="000090"/>
              </a:solidFill>
            </a:endParaRPr>
          </a:p>
        </p:txBody>
      </p:sp>
      <p:sp>
        <p:nvSpPr>
          <p:cNvPr id="6153" name="Oval 9"/>
          <p:cNvSpPr>
            <a:spLocks noChangeArrowheads="1"/>
          </p:cNvSpPr>
          <p:nvPr/>
        </p:nvSpPr>
        <p:spPr bwMode="auto">
          <a:xfrm>
            <a:off x="3200400" y="1219200"/>
            <a:ext cx="2819400" cy="2743200"/>
          </a:xfrm>
          <a:prstGeom prst="ellipse">
            <a:avLst/>
          </a:prstGeom>
          <a:noFill/>
          <a:ln w="9525">
            <a:solidFill>
              <a:srgbClr val="00009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154" name="Oval 10"/>
          <p:cNvSpPr>
            <a:spLocks noChangeArrowheads="1"/>
          </p:cNvSpPr>
          <p:nvPr/>
        </p:nvSpPr>
        <p:spPr bwMode="auto">
          <a:xfrm>
            <a:off x="609600" y="3733800"/>
            <a:ext cx="2819400" cy="2743200"/>
          </a:xfrm>
          <a:prstGeom prst="ellipse">
            <a:avLst/>
          </a:prstGeom>
          <a:noFill/>
          <a:ln w="9525">
            <a:solidFill>
              <a:srgbClr val="00009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155" name="Oval 11"/>
          <p:cNvSpPr>
            <a:spLocks noChangeArrowheads="1"/>
          </p:cNvSpPr>
          <p:nvPr/>
        </p:nvSpPr>
        <p:spPr bwMode="auto">
          <a:xfrm>
            <a:off x="5867400" y="3657600"/>
            <a:ext cx="2819400" cy="2743200"/>
          </a:xfrm>
          <a:prstGeom prst="ellipse">
            <a:avLst/>
          </a:prstGeom>
          <a:noFill/>
          <a:ln w="9525">
            <a:solidFill>
              <a:srgbClr val="00009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156" name="Text Box 12"/>
          <p:cNvSpPr txBox="1">
            <a:spLocks noChangeArrowheads="1"/>
          </p:cNvSpPr>
          <p:nvPr/>
        </p:nvSpPr>
        <p:spPr bwMode="auto">
          <a:xfrm>
            <a:off x="838200" y="4648200"/>
            <a:ext cx="22796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800"/>
              <a:t>Quarks </a:t>
            </a:r>
          </a:p>
          <a:p>
            <a:pPr algn="ctr"/>
            <a:r>
              <a:rPr lang="en-US" sz="1800"/>
              <a:t>Neutral currents</a:t>
            </a:r>
          </a:p>
          <a:p>
            <a:pPr algn="ctr"/>
            <a:r>
              <a:rPr lang="en-US" sz="1800"/>
              <a:t>Singlet e</a:t>
            </a:r>
            <a:r>
              <a:rPr lang="en-US" sz="1800" baseline="-25000"/>
              <a:t>R</a:t>
            </a:r>
            <a:endParaRPr lang="en-US" sz="1800"/>
          </a:p>
          <a:p>
            <a:pPr algn="ctr"/>
            <a:r>
              <a:rPr lang="en-US" sz="1800"/>
              <a:t>Asymptotic Freedom</a:t>
            </a:r>
            <a:endParaRPr lang="en-US"/>
          </a:p>
        </p:txBody>
      </p:sp>
      <p:sp>
        <p:nvSpPr>
          <p:cNvPr id="6157" name="Text Box 13"/>
          <p:cNvSpPr txBox="1">
            <a:spLocks noChangeArrowheads="1"/>
          </p:cNvSpPr>
          <p:nvPr/>
        </p:nvSpPr>
        <p:spPr bwMode="auto">
          <a:xfrm>
            <a:off x="4038600" y="2209800"/>
            <a:ext cx="11239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800"/>
              <a:t>Drell Yan</a:t>
            </a:r>
          </a:p>
          <a:p>
            <a:pPr algn="ctr"/>
            <a:r>
              <a:rPr lang="en-US" sz="1800"/>
              <a:t>Charm</a:t>
            </a:r>
          </a:p>
          <a:p>
            <a:pPr algn="ctr"/>
            <a:r>
              <a:rPr lang="en-US" sz="1800"/>
              <a:t>W,Z</a:t>
            </a:r>
          </a:p>
          <a:p>
            <a:pPr algn="ctr"/>
            <a:r>
              <a:rPr lang="en-US" sz="1800"/>
              <a:t>Jets</a:t>
            </a:r>
            <a:endParaRPr lang="en-US"/>
          </a:p>
        </p:txBody>
      </p:sp>
      <p:sp>
        <p:nvSpPr>
          <p:cNvPr id="6158" name="Text Box 14"/>
          <p:cNvSpPr txBox="1">
            <a:spLocks noChangeArrowheads="1"/>
          </p:cNvSpPr>
          <p:nvPr/>
        </p:nvSpPr>
        <p:spPr bwMode="auto">
          <a:xfrm>
            <a:off x="6648450" y="4800600"/>
            <a:ext cx="1276350" cy="9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800"/>
              <a:t>Charm</a:t>
            </a:r>
          </a:p>
          <a:p>
            <a:pPr algn="ctr"/>
            <a:r>
              <a:rPr lang="en-US" sz="1800"/>
              <a:t>3 colours</a:t>
            </a:r>
          </a:p>
          <a:p>
            <a:pPr algn="ctr"/>
            <a:r>
              <a:rPr lang="en-US" sz="1800"/>
              <a:t>Gluon Jets</a:t>
            </a:r>
            <a:endParaRPr lang="en-US"/>
          </a:p>
        </p:txBody>
      </p:sp>
      <p:sp>
        <p:nvSpPr>
          <p:cNvPr id="6159" name="Text Box 15"/>
          <p:cNvSpPr txBox="1">
            <a:spLocks noChangeArrowheads="1"/>
          </p:cNvSpPr>
          <p:nvPr/>
        </p:nvSpPr>
        <p:spPr bwMode="auto">
          <a:xfrm>
            <a:off x="1686330" y="3760555"/>
            <a:ext cx="549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dirty="0" err="1">
                <a:solidFill>
                  <a:srgbClr val="000090"/>
                </a:solidFill>
                <a:latin typeface="Andale Mono" charset="0"/>
              </a:rPr>
              <a:t>lh</a:t>
            </a:r>
            <a:endParaRPr lang="en-US" sz="2400" b="1" dirty="0">
              <a:solidFill>
                <a:srgbClr val="000090"/>
              </a:solidFill>
              <a:latin typeface="Andale Mono" charset="0"/>
            </a:endParaRPr>
          </a:p>
        </p:txBody>
      </p:sp>
      <p:sp>
        <p:nvSpPr>
          <p:cNvPr id="6160" name="Rectangle 16"/>
          <p:cNvSpPr>
            <a:spLocks noChangeArrowheads="1"/>
          </p:cNvSpPr>
          <p:nvPr/>
        </p:nvSpPr>
        <p:spPr bwMode="auto">
          <a:xfrm>
            <a:off x="6893884" y="3744370"/>
            <a:ext cx="800319"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dirty="0" err="1">
                <a:solidFill>
                  <a:srgbClr val="000090"/>
                </a:solidFill>
                <a:latin typeface="Andale Mono" charset="0"/>
              </a:rPr>
              <a:t>e</a:t>
            </a:r>
            <a:r>
              <a:rPr lang="en-US" sz="2400" b="1" baseline="30000" dirty="0" err="1">
                <a:solidFill>
                  <a:srgbClr val="000090"/>
                </a:solidFill>
                <a:latin typeface="Andale Mono" charset="0"/>
              </a:rPr>
              <a:t>+</a:t>
            </a:r>
            <a:r>
              <a:rPr lang="en-US" sz="2400" b="1" dirty="0" err="1">
                <a:solidFill>
                  <a:srgbClr val="000090"/>
                </a:solidFill>
                <a:latin typeface="Andale Mono" charset="0"/>
              </a:rPr>
              <a:t>e</a:t>
            </a:r>
            <a:r>
              <a:rPr lang="en-US" sz="2400" b="1" baseline="30000" dirty="0">
                <a:solidFill>
                  <a:srgbClr val="000090"/>
                </a:solidFill>
                <a:latin typeface="Andale Mono" charset="0"/>
              </a:rPr>
              <a:t>-</a:t>
            </a:r>
            <a:endParaRPr lang="en-US" sz="2400" b="1" dirty="0">
              <a:solidFill>
                <a:srgbClr val="000090"/>
              </a:solidFill>
            </a:endParaRPr>
          </a:p>
        </p:txBody>
      </p:sp>
      <p:sp>
        <p:nvSpPr>
          <p:cNvPr id="6161" name="Rectangle 17"/>
          <p:cNvSpPr>
            <a:spLocks noChangeArrowheads="1"/>
          </p:cNvSpPr>
          <p:nvPr/>
        </p:nvSpPr>
        <p:spPr bwMode="auto">
          <a:xfrm>
            <a:off x="4267200" y="1371600"/>
            <a:ext cx="554058"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dirty="0" err="1">
                <a:solidFill>
                  <a:srgbClr val="000090"/>
                </a:solidFill>
                <a:latin typeface="Andale Mono" charset="0"/>
              </a:rPr>
              <a:t>pp</a:t>
            </a:r>
            <a:endParaRPr lang="en-US" sz="2400" dirty="0">
              <a:solidFill>
                <a:srgbClr val="000090"/>
              </a:solidFill>
            </a:endParaRPr>
          </a:p>
        </p:txBody>
      </p:sp>
      <p:sp>
        <p:nvSpPr>
          <p:cNvPr id="6162" name="Rectangle 18"/>
          <p:cNvSpPr>
            <a:spLocks noChangeArrowheads="1"/>
          </p:cNvSpPr>
          <p:nvPr/>
        </p:nvSpPr>
        <p:spPr bwMode="auto">
          <a:xfrm>
            <a:off x="3886200" y="4343400"/>
            <a:ext cx="1573213"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b="1"/>
              <a:t>SU(2)</a:t>
            </a:r>
            <a:r>
              <a:rPr lang="en-US" sz="1800" b="1" baseline="-25000"/>
              <a:t>L</a:t>
            </a:r>
            <a:r>
              <a:rPr lang="en-US" sz="1800" b="1"/>
              <a:t> x U(1)</a:t>
            </a:r>
          </a:p>
          <a:p>
            <a:r>
              <a:rPr lang="en-US" sz="1800" b="1"/>
              <a:t>       QCD</a:t>
            </a:r>
          </a:p>
        </p:txBody>
      </p:sp>
      <p:sp>
        <p:nvSpPr>
          <p:cNvPr id="6163" name="Line 19"/>
          <p:cNvSpPr>
            <a:spLocks noChangeShapeType="1"/>
          </p:cNvSpPr>
          <p:nvPr/>
        </p:nvSpPr>
        <p:spPr bwMode="auto">
          <a:xfrm>
            <a:off x="5638800" y="3505200"/>
            <a:ext cx="609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4" name="Line 20"/>
          <p:cNvSpPr>
            <a:spLocks noChangeShapeType="1"/>
          </p:cNvSpPr>
          <p:nvPr/>
        </p:nvSpPr>
        <p:spPr bwMode="auto">
          <a:xfrm flipV="1">
            <a:off x="2971800" y="3581400"/>
            <a:ext cx="609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5" name="Line 21"/>
          <p:cNvSpPr>
            <a:spLocks noChangeShapeType="1"/>
          </p:cNvSpPr>
          <p:nvPr/>
        </p:nvSpPr>
        <p:spPr bwMode="auto">
          <a:xfrm>
            <a:off x="3429000" y="5105400"/>
            <a:ext cx="2438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6" name="Text Box 22"/>
          <p:cNvSpPr txBox="1">
            <a:spLocks noChangeArrowheads="1"/>
          </p:cNvSpPr>
          <p:nvPr/>
        </p:nvSpPr>
        <p:spPr bwMode="auto">
          <a:xfrm>
            <a:off x="4419600" y="1295400"/>
            <a:ext cx="58737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dirty="0">
                <a:solidFill>
                  <a:srgbClr val="000090"/>
                </a:solidFill>
              </a:rPr>
              <a:t>(--)</a:t>
            </a:r>
          </a:p>
        </p:txBody>
      </p:sp>
      <p:sp>
        <p:nvSpPr>
          <p:cNvPr id="2" name="TextBox 1"/>
          <p:cNvSpPr txBox="1"/>
          <p:nvPr/>
        </p:nvSpPr>
        <p:spPr>
          <a:xfrm>
            <a:off x="3429000" y="1828800"/>
            <a:ext cx="2317274" cy="369332"/>
          </a:xfrm>
          <a:prstGeom prst="rect">
            <a:avLst/>
          </a:prstGeom>
          <a:noFill/>
        </p:spPr>
        <p:txBody>
          <a:bodyPr wrap="none" rtlCol="0">
            <a:spAutoFit/>
          </a:bodyPr>
          <a:lstStyle/>
          <a:p>
            <a:r>
              <a:rPr lang="en-US" b="1" dirty="0" smtClean="0">
                <a:solidFill>
                  <a:srgbClr val="000090"/>
                </a:solidFill>
              </a:rPr>
              <a:t>Fixed target, ISR, </a:t>
            </a:r>
            <a:r>
              <a:rPr lang="en-US" b="1" dirty="0" err="1" smtClean="0">
                <a:solidFill>
                  <a:srgbClr val="000090"/>
                </a:solidFill>
              </a:rPr>
              <a:t>SppS</a:t>
            </a:r>
            <a:endParaRPr lang="en-US" b="1" dirty="0">
              <a:solidFill>
                <a:srgbClr val="000090"/>
              </a:solidFill>
            </a:endParaRPr>
          </a:p>
        </p:txBody>
      </p:sp>
      <p:sp>
        <p:nvSpPr>
          <p:cNvPr id="3" name="TextBox 2"/>
          <p:cNvSpPr txBox="1"/>
          <p:nvPr/>
        </p:nvSpPr>
        <p:spPr>
          <a:xfrm>
            <a:off x="812766" y="4253919"/>
            <a:ext cx="2492990" cy="338554"/>
          </a:xfrm>
          <a:prstGeom prst="rect">
            <a:avLst/>
          </a:prstGeom>
          <a:noFill/>
        </p:spPr>
        <p:txBody>
          <a:bodyPr wrap="none" rtlCol="0">
            <a:spAutoFit/>
          </a:bodyPr>
          <a:lstStyle/>
          <a:p>
            <a:r>
              <a:rPr lang="en-US" sz="1600" b="1" dirty="0" smtClean="0">
                <a:solidFill>
                  <a:srgbClr val="000090"/>
                </a:solidFill>
              </a:rPr>
              <a:t>SLAC, CDHS, BCDMS, EMC..</a:t>
            </a:r>
            <a:endParaRPr lang="en-US" sz="1600" b="1" dirty="0">
              <a:solidFill>
                <a:srgbClr val="000090"/>
              </a:solidFill>
            </a:endParaRPr>
          </a:p>
        </p:txBody>
      </p:sp>
      <p:sp>
        <p:nvSpPr>
          <p:cNvPr id="4" name="TextBox 3"/>
          <p:cNvSpPr txBox="1"/>
          <p:nvPr/>
        </p:nvSpPr>
        <p:spPr>
          <a:xfrm>
            <a:off x="6248400" y="4172040"/>
            <a:ext cx="2048908" cy="369332"/>
          </a:xfrm>
          <a:prstGeom prst="rect">
            <a:avLst/>
          </a:prstGeom>
          <a:noFill/>
        </p:spPr>
        <p:txBody>
          <a:bodyPr wrap="none" rtlCol="0">
            <a:spAutoFit/>
          </a:bodyPr>
          <a:lstStyle/>
          <a:p>
            <a:r>
              <a:rPr lang="en-US" b="1" dirty="0" smtClean="0">
                <a:solidFill>
                  <a:srgbClr val="000090"/>
                </a:solidFill>
              </a:rPr>
              <a:t>PETRA, PEP, Tristan</a:t>
            </a:r>
            <a:endParaRPr lang="en-US" b="1" dirty="0">
              <a:solidFill>
                <a:srgbClr val="000090"/>
              </a:solidFill>
            </a:endParaRPr>
          </a:p>
        </p:txBody>
      </p:sp>
      <p:sp>
        <p:nvSpPr>
          <p:cNvPr id="5" name="TextBox 4"/>
          <p:cNvSpPr txBox="1"/>
          <p:nvPr/>
        </p:nvSpPr>
        <p:spPr>
          <a:xfrm>
            <a:off x="46837" y="811447"/>
            <a:ext cx="2877711" cy="2585323"/>
          </a:xfrm>
          <a:prstGeom prst="rect">
            <a:avLst/>
          </a:prstGeom>
          <a:noFill/>
        </p:spPr>
        <p:txBody>
          <a:bodyPr wrap="none" rtlCol="0">
            <a:spAutoFit/>
          </a:bodyPr>
          <a:lstStyle/>
          <a:p>
            <a:r>
              <a:rPr lang="en-US" dirty="0" smtClean="0"/>
              <a:t>One may connect the </a:t>
            </a:r>
          </a:p>
          <a:p>
            <a:r>
              <a:rPr lang="en-US" b="1" dirty="0"/>
              <a:t>b</a:t>
            </a:r>
            <a:r>
              <a:rPr lang="en-US" b="1" dirty="0" smtClean="0"/>
              <a:t>irth of the Standard Model </a:t>
            </a:r>
          </a:p>
          <a:p>
            <a:r>
              <a:rPr lang="en-US" dirty="0"/>
              <a:t>w</a:t>
            </a:r>
            <a:r>
              <a:rPr lang="en-US" dirty="0" smtClean="0"/>
              <a:t>ith the </a:t>
            </a:r>
            <a:r>
              <a:rPr lang="en-US" b="1" dirty="0" smtClean="0"/>
              <a:t>discovery of quarks</a:t>
            </a:r>
          </a:p>
          <a:p>
            <a:r>
              <a:rPr lang="en-US" dirty="0" smtClean="0"/>
              <a:t> in </a:t>
            </a:r>
            <a:r>
              <a:rPr lang="en-US" dirty="0" err="1" smtClean="0"/>
              <a:t>ep</a:t>
            </a:r>
            <a:r>
              <a:rPr lang="en-US" dirty="0" smtClean="0"/>
              <a:t>, Stanford 1968, and</a:t>
            </a:r>
          </a:p>
          <a:p>
            <a:r>
              <a:rPr lang="en-US" dirty="0" smtClean="0"/>
              <a:t>“</a:t>
            </a:r>
            <a:r>
              <a:rPr lang="en-US" b="1" dirty="0" smtClean="0"/>
              <a:t>The Model of Leptons</a:t>
            </a:r>
            <a:r>
              <a:rPr lang="en-US" dirty="0" smtClean="0"/>
              <a:t>”</a:t>
            </a:r>
          </a:p>
          <a:p>
            <a:r>
              <a:rPr lang="en-US" dirty="0" smtClean="0"/>
              <a:t> by Steven Weinberg +.. :</a:t>
            </a:r>
          </a:p>
          <a:p>
            <a:r>
              <a:rPr lang="en-US" b="1" dirty="0"/>
              <a:t> </a:t>
            </a:r>
            <a:r>
              <a:rPr lang="en-US" b="1" dirty="0" smtClean="0"/>
              <a:t>Experiment and accelerator</a:t>
            </a:r>
          </a:p>
          <a:p>
            <a:r>
              <a:rPr lang="en-US" b="1" dirty="0" smtClean="0"/>
              <a:t> technology and theory</a:t>
            </a:r>
          </a:p>
          <a:p>
            <a:r>
              <a:rPr lang="en-US" b="1" dirty="0" smtClean="0"/>
              <a:t> have been interlinked.</a:t>
            </a:r>
            <a:endParaRPr lang="en-US" b="1" dirty="0"/>
          </a:p>
        </p:txBody>
      </p:sp>
    </p:spTree>
    <p:extLst>
      <p:ext uri="{BB962C8B-B14F-4D97-AF65-F5344CB8AC3E}">
        <p14:creationId xmlns:p14="http://schemas.microsoft.com/office/powerpoint/2010/main" val="378828324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0835"/>
            <a:ext cx="7772400" cy="804335"/>
          </a:xfrm>
        </p:spPr>
        <p:txBody>
          <a:bodyPr>
            <a:normAutofit/>
          </a:bodyPr>
          <a:lstStyle/>
          <a:p>
            <a:r>
              <a:rPr lang="en-US" sz="3200" dirty="0" smtClean="0"/>
              <a:t>title</a:t>
            </a:r>
            <a:endParaRPr lang="en-US" sz="3200" dirty="0"/>
          </a:p>
        </p:txBody>
      </p:sp>
    </p:spTree>
    <p:extLst>
      <p:ext uri="{BB962C8B-B14F-4D97-AF65-F5344CB8AC3E}">
        <p14:creationId xmlns:p14="http://schemas.microsoft.com/office/powerpoint/2010/main" val="85987374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28650" y="365126"/>
            <a:ext cx="7886700" cy="724039"/>
          </a:xfrm>
        </p:spPr>
        <p:txBody>
          <a:bodyPr>
            <a:normAutofit/>
          </a:bodyPr>
          <a:lstStyle/>
          <a:p>
            <a:pPr algn="ctr"/>
            <a:r>
              <a:rPr lang="tr-TR" sz="3200" b="1" dirty="0">
                <a:latin typeface="+mn-lt"/>
              </a:rPr>
              <a:t>TR INVOLVEMENTS WITHIN ATLAS</a:t>
            </a:r>
          </a:p>
        </p:txBody>
      </p:sp>
      <p:sp>
        <p:nvSpPr>
          <p:cNvPr id="7" name="6 Slayt Numarası Yer Tutucusu"/>
          <p:cNvSpPr>
            <a:spLocks noGrp="1"/>
          </p:cNvSpPr>
          <p:nvPr>
            <p:ph type="sldNum" sz="quarter" idx="12"/>
          </p:nvPr>
        </p:nvSpPr>
        <p:spPr/>
        <p:txBody>
          <a:bodyPr/>
          <a:lstStyle/>
          <a:p>
            <a:fld id="{9DAC5273-7D14-4572-9C83-614D3DBBEDFC}" type="slidenum">
              <a:rPr lang="tr-TR" smtClean="0"/>
              <a:pPr/>
              <a:t>41</a:t>
            </a:fld>
            <a:endParaRPr lang="tr-TR" dirty="0"/>
          </a:p>
        </p:txBody>
      </p:sp>
      <p:sp>
        <p:nvSpPr>
          <p:cNvPr id="6" name="5 Metin kutusu"/>
          <p:cNvSpPr txBox="1"/>
          <p:nvPr/>
        </p:nvSpPr>
        <p:spPr>
          <a:xfrm>
            <a:off x="511628" y="1254569"/>
            <a:ext cx="8077200" cy="5016758"/>
          </a:xfrm>
          <a:prstGeom prst="rect">
            <a:avLst/>
          </a:prstGeom>
          <a:noFill/>
        </p:spPr>
        <p:txBody>
          <a:bodyPr wrap="square" rtlCol="0">
            <a:spAutoFit/>
          </a:bodyPr>
          <a:lstStyle/>
          <a:p>
            <a:pPr marL="342900" lvl="0" indent="-342900">
              <a:buFont typeface="Arial" charset="0"/>
              <a:buChar char="•"/>
            </a:pPr>
            <a:r>
              <a:rPr lang="tr-TR" sz="2000" b="1" dirty="0" err="1"/>
              <a:t>Contributions</a:t>
            </a:r>
            <a:r>
              <a:rPr lang="tr-TR" sz="2000" b="1" dirty="0"/>
              <a:t> in O</a:t>
            </a:r>
            <a:r>
              <a:rPr lang="en-US" sz="2000" b="1" dirty="0" err="1"/>
              <a:t>peration</a:t>
            </a:r>
            <a:r>
              <a:rPr lang="en-US" sz="2000" b="1" dirty="0"/>
              <a:t> </a:t>
            </a:r>
            <a:r>
              <a:rPr lang="tr-TR" sz="2000" b="1" dirty="0"/>
              <a:t>T</a:t>
            </a:r>
            <a:r>
              <a:rPr lang="en-US" sz="2000" b="1" dirty="0"/>
              <a:t>asks</a:t>
            </a:r>
            <a:r>
              <a:rPr lang="tr-TR" sz="2000" b="1" dirty="0"/>
              <a:t>:</a:t>
            </a:r>
          </a:p>
          <a:p>
            <a:pPr lvl="0"/>
            <a:r>
              <a:rPr lang="en-US" sz="2000" dirty="0"/>
              <a:t>ACR, </a:t>
            </a:r>
            <a:r>
              <a:rPr lang="en-US" sz="2000" dirty="0" err="1"/>
              <a:t>ADCoS</a:t>
            </a:r>
            <a:r>
              <a:rPr lang="tr-TR" sz="2000" dirty="0"/>
              <a:t>, </a:t>
            </a:r>
            <a:r>
              <a:rPr lang="en-US" sz="2000" dirty="0"/>
              <a:t>Muon DQ, </a:t>
            </a:r>
          </a:p>
          <a:p>
            <a:pPr lvl="0"/>
            <a:r>
              <a:rPr lang="en-US" sz="2000" dirty="0"/>
              <a:t>Muon RPC, TRT offline </a:t>
            </a:r>
          </a:p>
          <a:p>
            <a:pPr lvl="0"/>
            <a:r>
              <a:rPr lang="tr-TR" sz="2000" dirty="0" err="1"/>
              <a:t>and</a:t>
            </a:r>
            <a:r>
              <a:rPr lang="tr-TR" sz="2000" dirty="0"/>
              <a:t> </a:t>
            </a:r>
            <a:r>
              <a:rPr lang="tr-TR" sz="2000" dirty="0" err="1"/>
              <a:t>qualification</a:t>
            </a:r>
            <a:r>
              <a:rPr lang="en-US" sz="2000" dirty="0"/>
              <a:t> tasks (QT)</a:t>
            </a:r>
            <a:endParaRPr lang="tr-TR" sz="2000" dirty="0"/>
          </a:p>
          <a:p>
            <a:pPr marL="342900" indent="-342900">
              <a:buFont typeface="Arial" charset="0"/>
              <a:buChar char="•"/>
            </a:pPr>
            <a:r>
              <a:rPr lang="tr-TR" sz="2000" b="1" dirty="0" err="1"/>
              <a:t>Institutional</a:t>
            </a:r>
            <a:r>
              <a:rPr lang="tr-TR" sz="2000" b="1" dirty="0"/>
              <a:t> </a:t>
            </a:r>
            <a:r>
              <a:rPr lang="tr-TR" sz="2000" b="1" dirty="0" err="1"/>
              <a:t>Responsibilities</a:t>
            </a:r>
            <a:r>
              <a:rPr lang="tr-TR" sz="2000" b="1" dirty="0"/>
              <a:t> </a:t>
            </a:r>
          </a:p>
          <a:p>
            <a:r>
              <a:rPr lang="tr-TR" sz="2000" b="1" dirty="0"/>
              <a:t>(</a:t>
            </a:r>
            <a:r>
              <a:rPr lang="tr-TR" sz="2000" b="1" dirty="0" err="1"/>
              <a:t>operational</a:t>
            </a:r>
            <a:r>
              <a:rPr lang="tr-TR" sz="2000" b="1" dirty="0"/>
              <a:t>):</a:t>
            </a:r>
          </a:p>
          <a:p>
            <a:r>
              <a:rPr lang="tr-TR" sz="2000" dirty="0"/>
              <a:t>TRT Offline</a:t>
            </a:r>
            <a:r>
              <a:rPr lang="en-US" sz="2000" dirty="0"/>
              <a:t> </a:t>
            </a:r>
            <a:r>
              <a:rPr lang="tr-TR" sz="2000" dirty="0" err="1"/>
              <a:t>Monitoring</a:t>
            </a:r>
            <a:endParaRPr lang="tr-TR" sz="2000" dirty="0"/>
          </a:p>
          <a:p>
            <a:r>
              <a:rPr lang="tr-TR" sz="2000" dirty="0"/>
              <a:t>TRT Data </a:t>
            </a:r>
            <a:r>
              <a:rPr lang="tr-TR" sz="2000" dirty="0" err="1"/>
              <a:t>Quality</a:t>
            </a:r>
            <a:endParaRPr lang="tr-TR" sz="2000" dirty="0"/>
          </a:p>
          <a:p>
            <a:pPr marL="342900" indent="-342900">
              <a:buFont typeface="Arial" charset="0"/>
              <a:buChar char="•"/>
            </a:pPr>
            <a:r>
              <a:rPr lang="tr-TR" sz="2000" b="1" dirty="0" err="1"/>
              <a:t>Detector</a:t>
            </a:r>
            <a:r>
              <a:rPr lang="tr-TR" sz="2000" b="1" dirty="0"/>
              <a:t> </a:t>
            </a:r>
            <a:r>
              <a:rPr lang="tr-TR" sz="2000" b="1" dirty="0" err="1"/>
              <a:t>Activities</a:t>
            </a:r>
            <a:r>
              <a:rPr lang="tr-TR" sz="2000" b="1" dirty="0"/>
              <a:t>:</a:t>
            </a:r>
          </a:p>
          <a:p>
            <a:r>
              <a:rPr lang="tr-TR" sz="2000" dirty="0"/>
              <a:t>TRT </a:t>
            </a:r>
            <a:r>
              <a:rPr lang="tr-TR" sz="2000" dirty="0" err="1"/>
              <a:t>Performance</a:t>
            </a:r>
            <a:r>
              <a:rPr lang="tr-TR" sz="2000" dirty="0"/>
              <a:t> </a:t>
            </a:r>
            <a:r>
              <a:rPr lang="tr-TR" sz="2000" dirty="0" err="1"/>
              <a:t>Studies</a:t>
            </a:r>
            <a:endParaRPr lang="tr-TR" sz="2000" dirty="0"/>
          </a:p>
          <a:p>
            <a:r>
              <a:rPr lang="tr-TR" sz="2000" dirty="0" err="1"/>
              <a:t>TDAQ</a:t>
            </a:r>
            <a:r>
              <a:rPr lang="tr-TR" sz="2000" dirty="0"/>
              <a:t>: B-jet </a:t>
            </a:r>
            <a:r>
              <a:rPr lang="tr-TR" sz="2000" dirty="0" err="1"/>
              <a:t>triggers</a:t>
            </a:r>
            <a:r>
              <a:rPr lang="tr-TR" sz="2000" dirty="0"/>
              <a:t>, </a:t>
            </a:r>
            <a:r>
              <a:rPr lang="tr-TR" sz="2000" dirty="0" err="1"/>
              <a:t>DCS</a:t>
            </a:r>
            <a:endParaRPr lang="tr-TR" sz="2000" dirty="0"/>
          </a:p>
          <a:p>
            <a:r>
              <a:rPr lang="tr-TR" sz="2000" dirty="0" err="1"/>
              <a:t>Phase</a:t>
            </a:r>
            <a:r>
              <a:rPr lang="tr-TR" sz="2000" dirty="0"/>
              <a:t> II </a:t>
            </a:r>
            <a:r>
              <a:rPr lang="tr-TR" sz="2000" dirty="0" err="1"/>
              <a:t>upgrade</a:t>
            </a:r>
            <a:r>
              <a:rPr lang="tr-TR" sz="2000" dirty="0"/>
              <a:t>: </a:t>
            </a:r>
            <a:r>
              <a:rPr lang="tr-TR" sz="2000" dirty="0" err="1"/>
              <a:t>Barrel</a:t>
            </a:r>
            <a:r>
              <a:rPr lang="tr-TR" sz="2000" dirty="0"/>
              <a:t> Inner RPC (2 </a:t>
            </a:r>
            <a:r>
              <a:rPr lang="tr-TR" sz="2000" dirty="0" err="1"/>
              <a:t>students</a:t>
            </a:r>
            <a:r>
              <a:rPr lang="tr-TR" sz="2000" dirty="0"/>
              <a:t> </a:t>
            </a:r>
            <a:r>
              <a:rPr lang="tr-TR" sz="2000" dirty="0" err="1"/>
              <a:t>doing</a:t>
            </a:r>
            <a:r>
              <a:rPr lang="tr-TR" sz="2000" dirty="0"/>
              <a:t> QT + 1 </a:t>
            </a:r>
            <a:r>
              <a:rPr lang="tr-TR" sz="2000" dirty="0" err="1"/>
              <a:t>engineer</a:t>
            </a:r>
            <a:r>
              <a:rPr lang="tr-TR" sz="2000" dirty="0"/>
              <a:t>)</a:t>
            </a:r>
          </a:p>
          <a:p>
            <a:pPr marL="342900" indent="-342900">
              <a:buFont typeface="Arial" charset="0"/>
              <a:buChar char="•"/>
            </a:pPr>
            <a:r>
              <a:rPr lang="tr-TR" sz="2000" b="1" dirty="0" err="1"/>
              <a:t>Physics</a:t>
            </a:r>
            <a:r>
              <a:rPr lang="tr-TR" sz="2000" b="1" dirty="0"/>
              <a:t> </a:t>
            </a:r>
            <a:r>
              <a:rPr lang="tr-TR" sz="2000" b="1" dirty="0" err="1"/>
              <a:t>Analysis</a:t>
            </a:r>
            <a:r>
              <a:rPr lang="tr-TR" sz="2000" b="1" dirty="0"/>
              <a:t>:</a:t>
            </a:r>
          </a:p>
          <a:p>
            <a:pPr lvl="0"/>
            <a:r>
              <a:rPr lang="en-US" sz="2000" dirty="0"/>
              <a:t>Exotics </a:t>
            </a:r>
            <a:r>
              <a:rPr lang="tr-TR" sz="2000" dirty="0" err="1"/>
              <a:t>Physics</a:t>
            </a:r>
            <a:r>
              <a:rPr lang="tr-TR" sz="2000" dirty="0"/>
              <a:t> </a:t>
            </a:r>
            <a:r>
              <a:rPr lang="tr-TR" sz="2000" dirty="0" err="1"/>
              <a:t>WG</a:t>
            </a:r>
            <a:r>
              <a:rPr lang="tr-TR" sz="2000" dirty="0"/>
              <a:t>: </a:t>
            </a:r>
            <a:r>
              <a:rPr lang="en-US" sz="2000" dirty="0" err="1"/>
              <a:t>HQT</a:t>
            </a:r>
            <a:r>
              <a:rPr lang="en-US" sz="2000" dirty="0"/>
              <a:t> subgroup</a:t>
            </a:r>
            <a:r>
              <a:rPr lang="tr-TR" sz="2000" dirty="0"/>
              <a:t>, n</a:t>
            </a:r>
            <a:r>
              <a:rPr lang="en-US" sz="2000" dirty="0" err="1"/>
              <a:t>ew</a:t>
            </a:r>
            <a:r>
              <a:rPr lang="en-US" sz="2000" dirty="0"/>
              <a:t> heavy quark searches (vector-like</a:t>
            </a:r>
            <a:r>
              <a:rPr lang="tr-TR" sz="2000" dirty="0"/>
              <a:t>, E6,</a:t>
            </a:r>
            <a:r>
              <a:rPr lang="en-US" sz="2000" dirty="0"/>
              <a:t> FCNC)</a:t>
            </a:r>
            <a:r>
              <a:rPr lang="tr-TR" sz="2000" dirty="0"/>
              <a:t>, </a:t>
            </a:r>
            <a:r>
              <a:rPr lang="en-US" sz="2000" dirty="0"/>
              <a:t>Compositeness searches (color octet fermions, </a:t>
            </a:r>
            <a:r>
              <a:rPr lang="en-US" sz="2000" dirty="0" err="1"/>
              <a:t>leptoquarks</a:t>
            </a:r>
            <a:r>
              <a:rPr lang="en-US" sz="2000" dirty="0"/>
              <a:t>) </a:t>
            </a:r>
            <a:endParaRPr lang="tr-TR" sz="2000" dirty="0"/>
          </a:p>
          <a:p>
            <a:r>
              <a:rPr lang="tr-TR" sz="2000" dirty="0"/>
              <a:t>B-</a:t>
            </a:r>
            <a:r>
              <a:rPr lang="tr-TR" sz="2000" dirty="0" err="1"/>
              <a:t>Physics</a:t>
            </a:r>
            <a:r>
              <a:rPr lang="tr-TR" sz="2000" dirty="0"/>
              <a:t> </a:t>
            </a:r>
            <a:r>
              <a:rPr lang="tr-TR" sz="2000" dirty="0" err="1"/>
              <a:t>WG</a:t>
            </a:r>
            <a:r>
              <a:rPr lang="tr-TR" sz="2000" dirty="0"/>
              <a:t>:  </a:t>
            </a:r>
            <a:r>
              <a:rPr lang="el-GR" sz="2000" dirty="0"/>
              <a:t>Ξ</a:t>
            </a:r>
            <a:r>
              <a:rPr lang="tr-TR" sz="2000" baseline="-25000" dirty="0"/>
              <a:t>b</a:t>
            </a:r>
            <a:r>
              <a:rPr lang="tr-TR" sz="2000" baseline="30000" dirty="0"/>
              <a:t>-</a:t>
            </a:r>
            <a:r>
              <a:rPr lang="tr-TR" sz="2000" dirty="0"/>
              <a:t>  </a:t>
            </a:r>
            <a:r>
              <a:rPr lang="tr-TR" sz="2000" dirty="0" err="1"/>
              <a:t>and</a:t>
            </a:r>
            <a:r>
              <a:rPr lang="tr-TR" sz="2000" dirty="0"/>
              <a:t> B</a:t>
            </a:r>
            <a:r>
              <a:rPr lang="tr-TR" sz="2000" baseline="30000" dirty="0"/>
              <a:t>+/-</a:t>
            </a:r>
            <a:r>
              <a:rPr lang="tr-TR" sz="2000" dirty="0"/>
              <a:t> </a:t>
            </a:r>
            <a:r>
              <a:rPr lang="tr-TR" sz="2000" dirty="0" err="1"/>
              <a:t>searches</a:t>
            </a:r>
            <a:endParaRPr lang="tr-TR" sz="2000" dirty="0"/>
          </a:p>
        </p:txBody>
      </p:sp>
      <p:pic>
        <p:nvPicPr>
          <p:cNvPr id="1026" name="Picture 2"/>
          <p:cNvPicPr>
            <a:picLocks noChangeAspect="1" noChangeArrowheads="1"/>
          </p:cNvPicPr>
          <p:nvPr/>
        </p:nvPicPr>
        <p:blipFill>
          <a:blip r:embed="rId2" cstate="print"/>
          <a:srcRect l="21339" t="35079" r="35268" b="36984"/>
          <a:stretch>
            <a:fillRect/>
          </a:stretch>
        </p:blipFill>
        <p:spPr bwMode="auto">
          <a:xfrm>
            <a:off x="3971927" y="2223263"/>
            <a:ext cx="4762143" cy="2391610"/>
          </a:xfrm>
          <a:prstGeom prst="rect">
            <a:avLst/>
          </a:prstGeom>
          <a:noFill/>
          <a:ln w="9525">
            <a:noFill/>
            <a:miter lim="800000"/>
            <a:headEnd/>
            <a:tailEnd/>
          </a:ln>
        </p:spPr>
      </p:pic>
      <p:pic>
        <p:nvPicPr>
          <p:cNvPr id="10" name="Picture 9">
            <a:extLst>
              <a:ext uri="{FF2B5EF4-FFF2-40B4-BE49-F238E27FC236}">
                <a16:creationId xmlns="" xmlns:a16="http://schemas.microsoft.com/office/drawing/2014/main" id="{AC982E59-63C9-654C-9847-B887AB686C4A}"/>
              </a:ext>
            </a:extLst>
          </p:cNvPr>
          <p:cNvPicPr>
            <a:picLocks noChangeAspect="1"/>
          </p:cNvPicPr>
          <p:nvPr/>
        </p:nvPicPr>
        <p:blipFill>
          <a:blip r:embed="rId3"/>
          <a:stretch>
            <a:fillRect/>
          </a:stretch>
        </p:blipFill>
        <p:spPr>
          <a:xfrm>
            <a:off x="8354291" y="96979"/>
            <a:ext cx="668438" cy="374074"/>
          </a:xfrm>
          <a:prstGeom prst="rect">
            <a:avLst/>
          </a:prstGeom>
          <a:solidFill>
            <a:schemeClr val="accent1"/>
          </a:solidFill>
        </p:spPr>
      </p:pic>
      <p:pic>
        <p:nvPicPr>
          <p:cNvPr id="8" name="Content Placeholder 6">
            <a:extLst>
              <a:ext uri="{FF2B5EF4-FFF2-40B4-BE49-F238E27FC236}">
                <a16:creationId xmlns="" xmlns:a16="http://schemas.microsoft.com/office/drawing/2014/main" id="{4B5464AE-44C0-7747-B2D4-AB4A4DD1D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6492" y="965576"/>
            <a:ext cx="2164597" cy="1234694"/>
          </a:xfrm>
          <a:prstGeom prst="rect">
            <a:avLst/>
          </a:prstGeom>
        </p:spPr>
      </p:pic>
    </p:spTree>
    <p:extLst>
      <p:ext uri="{BB962C8B-B14F-4D97-AF65-F5344CB8AC3E}">
        <p14:creationId xmlns:p14="http://schemas.microsoft.com/office/powerpoint/2010/main" val="242298407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8-08 at 14.17.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4" y="696258"/>
            <a:ext cx="8017490" cy="1492188"/>
          </a:xfrm>
          <a:prstGeom prst="rect">
            <a:avLst/>
          </a:prstGeom>
        </p:spPr>
      </p:pic>
      <p:pic>
        <p:nvPicPr>
          <p:cNvPr id="5" name="Picture 4" descr="Screen Shot 2017-08-08 at 14.19.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938" y="2188452"/>
            <a:ext cx="6965633" cy="4577021"/>
          </a:xfrm>
          <a:prstGeom prst="rect">
            <a:avLst/>
          </a:prstGeom>
        </p:spPr>
      </p:pic>
      <p:sp>
        <p:nvSpPr>
          <p:cNvPr id="7" name="Rounded Rectangle 6"/>
          <p:cNvSpPr/>
          <p:nvPr/>
        </p:nvSpPr>
        <p:spPr>
          <a:xfrm>
            <a:off x="536554" y="4238777"/>
            <a:ext cx="8017490" cy="302364"/>
          </a:xfrm>
          <a:prstGeom prst="roundRect">
            <a:avLst/>
          </a:prstGeom>
          <a:solidFill>
            <a:srgbClr val="FF0000">
              <a:alpha val="3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552874" y="5721561"/>
            <a:ext cx="8017490" cy="302364"/>
          </a:xfrm>
          <a:prstGeom prst="roundRect">
            <a:avLst/>
          </a:prstGeom>
          <a:solidFill>
            <a:srgbClr val="FF0000">
              <a:alpha val="3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85723" y="91761"/>
            <a:ext cx="8986837" cy="70014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000" b="1" dirty="0">
              <a:latin typeface="+mn-lt"/>
            </a:endParaRPr>
          </a:p>
        </p:txBody>
      </p:sp>
      <p:sp>
        <p:nvSpPr>
          <p:cNvPr id="3" name="Oval 2">
            <a:extLst>
              <a:ext uri="{FF2B5EF4-FFF2-40B4-BE49-F238E27FC236}">
                <a16:creationId xmlns="" xmlns:a16="http://schemas.microsoft.com/office/drawing/2014/main" id="{F61EE2FB-74F0-C34C-9955-F5C8704DCE16}"/>
              </a:ext>
            </a:extLst>
          </p:cNvPr>
          <p:cNvSpPr/>
          <p:nvPr/>
        </p:nvSpPr>
        <p:spPr>
          <a:xfrm>
            <a:off x="536554" y="1639812"/>
            <a:ext cx="2248210" cy="6650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102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31" y="101890"/>
            <a:ext cx="8640041" cy="926018"/>
          </a:xfrm>
        </p:spPr>
        <p:txBody>
          <a:bodyPr>
            <a:normAutofit/>
          </a:bodyPr>
          <a:lstStyle/>
          <a:p>
            <a:pPr algn="ctr"/>
            <a:r>
              <a:rPr lang="en-US" sz="3200" b="1" dirty="0">
                <a:latin typeface="+mn-lt"/>
              </a:rPr>
              <a:t>TR PARTICIPATION TO FCC COLLABORATION</a:t>
            </a:r>
          </a:p>
        </p:txBody>
      </p:sp>
      <p:sp>
        <p:nvSpPr>
          <p:cNvPr id="6" name="Slide Number Placeholder 5"/>
          <p:cNvSpPr>
            <a:spLocks noGrp="1"/>
          </p:cNvSpPr>
          <p:nvPr>
            <p:ph type="sldNum" sz="quarter" idx="12"/>
          </p:nvPr>
        </p:nvSpPr>
        <p:spPr>
          <a:xfrm>
            <a:off x="6400798" y="6356351"/>
            <a:ext cx="2057400" cy="365125"/>
          </a:xfrm>
        </p:spPr>
        <p:txBody>
          <a:bodyPr/>
          <a:lstStyle/>
          <a:p>
            <a:fld id="{BE817F9B-31CC-5C4A-9BA4-EA85634A997C}" type="slidenum">
              <a:rPr lang="en-US" smtClean="0"/>
              <a:t>43</a:t>
            </a:fld>
            <a:endParaRPr lang="en-US"/>
          </a:p>
        </p:txBody>
      </p:sp>
      <p:grpSp>
        <p:nvGrpSpPr>
          <p:cNvPr id="18" name="Group 17"/>
          <p:cNvGrpSpPr/>
          <p:nvPr/>
        </p:nvGrpSpPr>
        <p:grpSpPr>
          <a:xfrm>
            <a:off x="382136" y="1027907"/>
            <a:ext cx="2436124" cy="2579919"/>
            <a:chOff x="223372" y="865319"/>
            <a:chExt cx="2436124" cy="2579919"/>
          </a:xfrm>
        </p:grpSpPr>
        <p:pic>
          <p:nvPicPr>
            <p:cNvPr id="19" name="Picture 6">
              <a:extLst>
                <a:ext uri="{FF2B5EF4-FFF2-40B4-BE49-F238E27FC236}">
                  <a16:creationId xmlns="" xmlns:a16="http://schemas.microsoft.com/office/drawing/2014/main" id="{EE234E1E-8066-4D51-A068-1078B8BD7E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8" r="-173"/>
            <a:stretch/>
          </p:blipFill>
          <p:spPr>
            <a:xfrm>
              <a:off x="223372" y="865319"/>
              <a:ext cx="2436124" cy="2579919"/>
            </a:xfrm>
            <a:prstGeom prst="rect">
              <a:avLst/>
            </a:prstGeom>
          </p:spPr>
        </p:pic>
        <p:sp>
          <p:nvSpPr>
            <p:cNvPr id="20" name="Metin kutusu 16">
              <a:extLst>
                <a:ext uri="{FF2B5EF4-FFF2-40B4-BE49-F238E27FC236}">
                  <a16:creationId xmlns="" xmlns:a16="http://schemas.microsoft.com/office/drawing/2014/main" id="{270D37DF-F82B-49F5-AC7B-7456EAFABC9C}"/>
                </a:ext>
              </a:extLst>
            </p:cNvPr>
            <p:cNvSpPr txBox="1"/>
            <p:nvPr/>
          </p:nvSpPr>
          <p:spPr>
            <a:xfrm>
              <a:off x="1682464" y="2253933"/>
              <a:ext cx="535275" cy="369332"/>
            </a:xfrm>
            <a:prstGeom prst="rect">
              <a:avLst/>
            </a:prstGeom>
            <a:noFill/>
          </p:spPr>
          <p:txBody>
            <a:bodyPr wrap="none" rtlCol="0">
              <a:spAutoFit/>
            </a:bodyPr>
            <a:lstStyle/>
            <a:p>
              <a:r>
                <a:rPr lang="tr-TR" b="1" dirty="0">
                  <a:solidFill>
                    <a:schemeClr val="accent2"/>
                  </a:solidFill>
                </a:rPr>
                <a:t>FCC</a:t>
              </a:r>
            </a:p>
          </p:txBody>
        </p:sp>
      </p:grpSp>
      <p:sp>
        <p:nvSpPr>
          <p:cNvPr id="21" name="Rectangle 20"/>
          <p:cNvSpPr/>
          <p:nvPr/>
        </p:nvSpPr>
        <p:spPr>
          <a:xfrm>
            <a:off x="2976256" y="986343"/>
            <a:ext cx="2521961" cy="2031325"/>
          </a:xfrm>
          <a:prstGeom prst="rect">
            <a:avLst/>
          </a:prstGeom>
        </p:spPr>
        <p:txBody>
          <a:bodyPr wrap="square">
            <a:spAutoFit/>
          </a:bodyPr>
          <a:lstStyle/>
          <a:p>
            <a:pPr>
              <a:tabLst>
                <a:tab pos="989013" algn="l"/>
              </a:tabLst>
            </a:pPr>
            <a:r>
              <a:rPr lang="en-GB" b="1" dirty="0">
                <a:solidFill>
                  <a:srgbClr val="003300"/>
                </a:solidFill>
              </a:rPr>
              <a:t>FCC-</a:t>
            </a:r>
            <a:r>
              <a:rPr lang="en-GB" b="1" dirty="0" err="1">
                <a:solidFill>
                  <a:srgbClr val="003300"/>
                </a:solidFill>
              </a:rPr>
              <a:t>hh</a:t>
            </a:r>
            <a:r>
              <a:rPr lang="en-GB" b="1" dirty="0">
                <a:solidFill>
                  <a:srgbClr val="003300"/>
                </a:solidFill>
              </a:rPr>
              <a:t>: </a:t>
            </a:r>
            <a:r>
              <a:rPr lang="en-GB" dirty="0">
                <a:solidFill>
                  <a:srgbClr val="003300"/>
                </a:solidFill>
              </a:rPr>
              <a:t>100 </a:t>
            </a:r>
            <a:r>
              <a:rPr lang="en-GB" dirty="0" err="1">
                <a:solidFill>
                  <a:srgbClr val="003300"/>
                </a:solidFill>
              </a:rPr>
              <a:t>TeV</a:t>
            </a:r>
            <a:r>
              <a:rPr lang="en-GB" dirty="0">
                <a:solidFill>
                  <a:srgbClr val="003300"/>
                </a:solidFill>
              </a:rPr>
              <a:t> pp collider as long term goal</a:t>
            </a:r>
          </a:p>
          <a:p>
            <a:pPr>
              <a:tabLst>
                <a:tab pos="989013" algn="l"/>
              </a:tabLst>
            </a:pPr>
            <a:r>
              <a:rPr lang="en-GB" b="1" dirty="0">
                <a:solidFill>
                  <a:srgbClr val="003300"/>
                </a:solidFill>
              </a:rPr>
              <a:t>FCC-</a:t>
            </a:r>
            <a:r>
              <a:rPr lang="en-GB" b="1" dirty="0" err="1">
                <a:solidFill>
                  <a:srgbClr val="003300"/>
                </a:solidFill>
              </a:rPr>
              <a:t>ee</a:t>
            </a:r>
            <a:r>
              <a:rPr lang="en-GB" b="1" dirty="0">
                <a:solidFill>
                  <a:srgbClr val="003300"/>
                </a:solidFill>
              </a:rPr>
              <a:t>: </a:t>
            </a:r>
            <a:r>
              <a:rPr lang="en-GB" dirty="0" err="1">
                <a:solidFill>
                  <a:srgbClr val="003300"/>
                </a:solidFill>
              </a:rPr>
              <a:t>e</a:t>
            </a:r>
            <a:r>
              <a:rPr lang="en-GB" baseline="30000" dirty="0" err="1">
                <a:solidFill>
                  <a:srgbClr val="003300"/>
                </a:solidFill>
              </a:rPr>
              <a:t>+</a:t>
            </a:r>
            <a:r>
              <a:rPr lang="en-GB" dirty="0" err="1">
                <a:solidFill>
                  <a:srgbClr val="003300"/>
                </a:solidFill>
              </a:rPr>
              <a:t>e</a:t>
            </a:r>
            <a:r>
              <a:rPr lang="en-GB" baseline="30000" dirty="0">
                <a:solidFill>
                  <a:srgbClr val="003300"/>
                </a:solidFill>
              </a:rPr>
              <a:t>-</a:t>
            </a:r>
            <a:r>
              <a:rPr lang="en-GB" dirty="0">
                <a:solidFill>
                  <a:srgbClr val="003300"/>
                </a:solidFill>
              </a:rPr>
              <a:t> collider, potential intermediate step</a:t>
            </a:r>
          </a:p>
          <a:p>
            <a:pPr>
              <a:tabLst>
                <a:tab pos="1165225" algn="l"/>
              </a:tabLst>
            </a:pPr>
            <a:r>
              <a:rPr lang="en-GB" b="1" dirty="0">
                <a:solidFill>
                  <a:srgbClr val="003300"/>
                </a:solidFill>
              </a:rPr>
              <a:t>FCC-eh:</a:t>
            </a:r>
            <a:r>
              <a:rPr lang="tr-TR" dirty="0">
                <a:solidFill>
                  <a:srgbClr val="003300"/>
                </a:solidFill>
              </a:rPr>
              <a:t> </a:t>
            </a:r>
            <a:r>
              <a:rPr lang="tr-TR" dirty="0" err="1">
                <a:solidFill>
                  <a:srgbClr val="003300"/>
                </a:solidFill>
              </a:rPr>
              <a:t>integration</a:t>
            </a:r>
            <a:r>
              <a:rPr lang="tr-TR" dirty="0">
                <a:solidFill>
                  <a:srgbClr val="003300"/>
                </a:solidFill>
              </a:rPr>
              <a:t> </a:t>
            </a:r>
            <a:r>
              <a:rPr lang="tr-TR" dirty="0" err="1">
                <a:solidFill>
                  <a:srgbClr val="003300"/>
                </a:solidFill>
              </a:rPr>
              <a:t>aspects</a:t>
            </a:r>
            <a:r>
              <a:rPr lang="tr-TR" dirty="0">
                <a:solidFill>
                  <a:srgbClr val="003300"/>
                </a:solidFill>
              </a:rPr>
              <a:t> of </a:t>
            </a:r>
            <a:r>
              <a:rPr lang="tr-TR" dirty="0" err="1"/>
              <a:t>ep</a:t>
            </a:r>
            <a:r>
              <a:rPr lang="tr-TR" dirty="0"/>
              <a:t> </a:t>
            </a:r>
            <a:r>
              <a:rPr lang="tr-TR" dirty="0" err="1"/>
              <a:t>collisions</a:t>
            </a:r>
            <a:endParaRPr lang="en-GB" dirty="0"/>
          </a:p>
        </p:txBody>
      </p:sp>
      <p:sp>
        <p:nvSpPr>
          <p:cNvPr id="22" name="Metin kutusu 48">
            <a:extLst>
              <a:ext uri="{FF2B5EF4-FFF2-40B4-BE49-F238E27FC236}">
                <a16:creationId xmlns="" xmlns:a16="http://schemas.microsoft.com/office/drawing/2014/main" id="{F9A6E333-D5C7-48B9-B038-560588710087}"/>
              </a:ext>
            </a:extLst>
          </p:cNvPr>
          <p:cNvSpPr txBox="1"/>
          <p:nvPr/>
        </p:nvSpPr>
        <p:spPr>
          <a:xfrm>
            <a:off x="207787" y="3587362"/>
            <a:ext cx="2945499" cy="2970044"/>
          </a:xfrm>
          <a:prstGeom prst="rect">
            <a:avLst/>
          </a:prstGeom>
          <a:noFill/>
        </p:spPr>
        <p:txBody>
          <a:bodyPr wrap="square" rtlCol="0">
            <a:spAutoFit/>
          </a:bodyPr>
          <a:lstStyle/>
          <a:p>
            <a:r>
              <a:rPr lang="tr-TR" sz="1700" dirty="0">
                <a:solidFill>
                  <a:srgbClr val="C00000"/>
                </a:solidFill>
              </a:rPr>
              <a:t>Main </a:t>
            </a:r>
            <a:r>
              <a:rPr lang="tr-TR" sz="1700" dirty="0" err="1">
                <a:solidFill>
                  <a:srgbClr val="C00000"/>
                </a:solidFill>
              </a:rPr>
              <a:t>goal</a:t>
            </a:r>
            <a:r>
              <a:rPr lang="tr-TR" sz="1700" dirty="0">
                <a:solidFill>
                  <a:srgbClr val="C00000"/>
                </a:solidFill>
              </a:rPr>
              <a:t> of FCC </a:t>
            </a:r>
            <a:r>
              <a:rPr lang="tr-TR" sz="1700" dirty="0" err="1">
                <a:solidFill>
                  <a:srgbClr val="C00000"/>
                </a:solidFill>
              </a:rPr>
              <a:t>collaboration</a:t>
            </a:r>
            <a:r>
              <a:rPr lang="tr-TR" sz="1700" dirty="0">
                <a:solidFill>
                  <a:srgbClr val="C00000"/>
                </a:solidFill>
              </a:rPr>
              <a:t> is </a:t>
            </a:r>
            <a:r>
              <a:rPr lang="tr-TR" sz="1700" dirty="0" err="1">
                <a:solidFill>
                  <a:srgbClr val="C00000"/>
                </a:solidFill>
              </a:rPr>
              <a:t>to</a:t>
            </a:r>
            <a:r>
              <a:rPr lang="tr-TR" sz="1700" dirty="0">
                <a:solidFill>
                  <a:srgbClr val="C00000"/>
                </a:solidFill>
              </a:rPr>
              <a:t> </a:t>
            </a:r>
            <a:r>
              <a:rPr lang="tr-TR" sz="1700" dirty="0" err="1">
                <a:solidFill>
                  <a:srgbClr val="C00000"/>
                </a:solidFill>
              </a:rPr>
              <a:t>complete</a:t>
            </a:r>
            <a:r>
              <a:rPr lang="tr-TR" sz="1700" dirty="0">
                <a:solidFill>
                  <a:srgbClr val="C00000"/>
                </a:solidFill>
              </a:rPr>
              <a:t> CDR of FCC at </a:t>
            </a:r>
            <a:r>
              <a:rPr lang="tr-TR" sz="1700" dirty="0" err="1">
                <a:solidFill>
                  <a:srgbClr val="C00000"/>
                </a:solidFill>
              </a:rPr>
              <a:t>the</a:t>
            </a:r>
            <a:r>
              <a:rPr lang="tr-TR" sz="1700" dirty="0">
                <a:solidFill>
                  <a:srgbClr val="C00000"/>
                </a:solidFill>
              </a:rPr>
              <a:t> </a:t>
            </a:r>
            <a:r>
              <a:rPr lang="tr-TR" sz="1700" dirty="0" err="1">
                <a:solidFill>
                  <a:srgbClr val="C00000"/>
                </a:solidFill>
              </a:rPr>
              <a:t>end</a:t>
            </a:r>
            <a:r>
              <a:rPr lang="tr-TR" sz="1700" dirty="0">
                <a:solidFill>
                  <a:srgbClr val="C00000"/>
                </a:solidFill>
              </a:rPr>
              <a:t> of 2018</a:t>
            </a:r>
            <a:endParaRPr lang="tr-TR" sz="1700" dirty="0">
              <a:solidFill>
                <a:srgbClr val="0617BA"/>
              </a:solidFill>
            </a:endParaRPr>
          </a:p>
          <a:p>
            <a:pPr marL="285750" indent="-285750">
              <a:buFont typeface="Arial" charset="0"/>
              <a:buChar char="•"/>
            </a:pPr>
            <a:r>
              <a:rPr lang="tr-TR" sz="1700" dirty="0" err="1">
                <a:solidFill>
                  <a:srgbClr val="0617BA"/>
                </a:solidFill>
              </a:rPr>
              <a:t>Recent</a:t>
            </a:r>
            <a:r>
              <a:rPr lang="tr-TR" sz="1700" dirty="0">
                <a:solidFill>
                  <a:srgbClr val="0617BA"/>
                </a:solidFill>
              </a:rPr>
              <a:t> Workshop FCC </a:t>
            </a:r>
            <a:r>
              <a:rPr lang="tr-TR" sz="1700" dirty="0" err="1">
                <a:solidFill>
                  <a:srgbClr val="0617BA"/>
                </a:solidFill>
              </a:rPr>
              <a:t>Week</a:t>
            </a:r>
            <a:r>
              <a:rPr lang="tr-TR" sz="1700" dirty="0">
                <a:solidFill>
                  <a:srgbClr val="0617BA"/>
                </a:solidFill>
              </a:rPr>
              <a:t> 2018 (9-13 April 2018, Amsterdam)</a:t>
            </a:r>
          </a:p>
          <a:p>
            <a:pPr marL="285750" indent="-285750">
              <a:buFont typeface="Arial" charset="0"/>
              <a:buChar char="•"/>
            </a:pPr>
            <a:r>
              <a:rPr lang="tr-TR" sz="1700" dirty="0" err="1">
                <a:solidFill>
                  <a:srgbClr val="0617BA"/>
                </a:solidFill>
              </a:rPr>
              <a:t>Previous</a:t>
            </a:r>
            <a:r>
              <a:rPr lang="tr-TR" sz="1700" dirty="0">
                <a:solidFill>
                  <a:srgbClr val="0617BA"/>
                </a:solidFill>
              </a:rPr>
              <a:t> workshop FCC </a:t>
            </a:r>
            <a:r>
              <a:rPr lang="tr-TR" sz="1700" dirty="0" err="1">
                <a:solidFill>
                  <a:srgbClr val="0617BA"/>
                </a:solidFill>
              </a:rPr>
              <a:t>Week</a:t>
            </a:r>
            <a:r>
              <a:rPr lang="tr-TR" sz="1700" dirty="0">
                <a:solidFill>
                  <a:srgbClr val="0617BA"/>
                </a:solidFill>
              </a:rPr>
              <a:t> 2017 (29 May-02 </a:t>
            </a:r>
            <a:r>
              <a:rPr lang="tr-TR" sz="1700" dirty="0" err="1">
                <a:solidFill>
                  <a:srgbClr val="0617BA"/>
                </a:solidFill>
              </a:rPr>
              <a:t>June</a:t>
            </a:r>
            <a:r>
              <a:rPr lang="tr-TR" sz="1700" dirty="0">
                <a:solidFill>
                  <a:srgbClr val="0617BA"/>
                </a:solidFill>
              </a:rPr>
              <a:t> 2017, Berlin) </a:t>
            </a:r>
            <a:endParaRPr lang="tr-TR" sz="1700" dirty="0"/>
          </a:p>
          <a:p>
            <a:pPr marL="285750" indent="-285750">
              <a:buFont typeface="Wingdings" pitchFamily="2" charset="2"/>
              <a:buChar char="v"/>
            </a:pPr>
            <a:r>
              <a:rPr lang="tr-TR" sz="1700" dirty="0">
                <a:solidFill>
                  <a:schemeClr val="accent1"/>
                </a:solidFill>
              </a:rPr>
              <a:t>TR </a:t>
            </a:r>
            <a:r>
              <a:rPr lang="tr-TR" sz="1700" dirty="0" err="1">
                <a:solidFill>
                  <a:schemeClr val="accent1"/>
                </a:solidFill>
              </a:rPr>
              <a:t>Contributions</a:t>
            </a:r>
            <a:r>
              <a:rPr lang="tr-TR" sz="1700" dirty="0">
                <a:solidFill>
                  <a:schemeClr val="accent1"/>
                </a:solidFill>
              </a:rPr>
              <a:t> in workshop (</a:t>
            </a:r>
            <a:r>
              <a:rPr lang="tr-TR" sz="1700" dirty="0" err="1">
                <a:solidFill>
                  <a:schemeClr val="accent1"/>
                </a:solidFill>
              </a:rPr>
              <a:t>presentations</a:t>
            </a:r>
            <a:r>
              <a:rPr lang="tr-TR" sz="1700" dirty="0">
                <a:solidFill>
                  <a:schemeClr val="accent1"/>
                </a:solidFill>
              </a:rPr>
              <a:t>)</a:t>
            </a:r>
            <a:endParaRPr lang="tr-TR" sz="1700" dirty="0">
              <a:solidFill>
                <a:schemeClr val="accent6">
                  <a:lumMod val="75000"/>
                </a:schemeClr>
              </a:solidFill>
            </a:endParaRPr>
          </a:p>
        </p:txBody>
      </p:sp>
      <p:sp>
        <p:nvSpPr>
          <p:cNvPr id="23" name="Metin kutusu 12">
            <a:extLst>
              <a:ext uri="{FF2B5EF4-FFF2-40B4-BE49-F238E27FC236}">
                <a16:creationId xmlns="" xmlns:a16="http://schemas.microsoft.com/office/drawing/2014/main" id="{A94222AA-5CC0-47A7-A5D7-1D8819A09126}"/>
              </a:ext>
            </a:extLst>
          </p:cNvPr>
          <p:cNvSpPr txBox="1"/>
          <p:nvPr/>
        </p:nvSpPr>
        <p:spPr>
          <a:xfrm>
            <a:off x="3178310" y="3490260"/>
            <a:ext cx="2340667" cy="2585323"/>
          </a:xfrm>
          <a:prstGeom prst="rect">
            <a:avLst/>
          </a:prstGeom>
          <a:noFill/>
          <a:ln w="19050">
            <a:solidFill>
              <a:srgbClr val="FF0000"/>
            </a:solidFill>
          </a:ln>
        </p:spPr>
        <p:txBody>
          <a:bodyPr wrap="square" rtlCol="0">
            <a:spAutoFit/>
          </a:bodyPr>
          <a:lstStyle/>
          <a:p>
            <a:r>
              <a:rPr lang="tr-TR" dirty="0">
                <a:solidFill>
                  <a:srgbClr val="003300"/>
                </a:solidFill>
              </a:rPr>
              <a:t>13 </a:t>
            </a:r>
            <a:r>
              <a:rPr lang="tr-TR" dirty="0" err="1">
                <a:solidFill>
                  <a:srgbClr val="003300"/>
                </a:solidFill>
              </a:rPr>
              <a:t>Turkish</a:t>
            </a:r>
            <a:r>
              <a:rPr lang="tr-TR" dirty="0">
                <a:solidFill>
                  <a:srgbClr val="003300"/>
                </a:solidFill>
              </a:rPr>
              <a:t> </a:t>
            </a:r>
            <a:r>
              <a:rPr lang="tr-TR" dirty="0" err="1">
                <a:solidFill>
                  <a:srgbClr val="003300"/>
                </a:solidFill>
              </a:rPr>
              <a:t>Universities</a:t>
            </a:r>
            <a:r>
              <a:rPr lang="tr-TR" dirty="0">
                <a:solidFill>
                  <a:srgbClr val="003300"/>
                </a:solidFill>
              </a:rPr>
              <a:t> </a:t>
            </a:r>
            <a:r>
              <a:rPr lang="tr-TR" dirty="0" err="1">
                <a:solidFill>
                  <a:srgbClr val="003300"/>
                </a:solidFill>
              </a:rPr>
              <a:t>signed</a:t>
            </a:r>
            <a:r>
              <a:rPr lang="tr-TR" dirty="0">
                <a:solidFill>
                  <a:srgbClr val="003300"/>
                </a:solidFill>
              </a:rPr>
              <a:t> </a:t>
            </a:r>
            <a:r>
              <a:rPr lang="tr-TR" dirty="0" err="1">
                <a:solidFill>
                  <a:srgbClr val="003300"/>
                </a:solidFill>
              </a:rPr>
              <a:t>MoU</a:t>
            </a:r>
            <a:r>
              <a:rPr lang="tr-TR" dirty="0">
                <a:solidFill>
                  <a:srgbClr val="003300"/>
                </a:solidFill>
              </a:rPr>
              <a:t> </a:t>
            </a:r>
            <a:r>
              <a:rPr lang="tr-TR" dirty="0" err="1">
                <a:solidFill>
                  <a:srgbClr val="003300"/>
                </a:solidFill>
              </a:rPr>
              <a:t>and</a:t>
            </a:r>
            <a:r>
              <a:rPr lang="tr-TR" dirty="0">
                <a:solidFill>
                  <a:srgbClr val="003300"/>
                </a:solidFill>
              </a:rPr>
              <a:t> </a:t>
            </a:r>
            <a:r>
              <a:rPr lang="tr-TR" dirty="0" err="1">
                <a:solidFill>
                  <a:srgbClr val="003300"/>
                </a:solidFill>
              </a:rPr>
              <a:t>three</a:t>
            </a:r>
            <a:r>
              <a:rPr lang="tr-TR" dirty="0">
                <a:solidFill>
                  <a:srgbClr val="003300"/>
                </a:solidFill>
              </a:rPr>
              <a:t> of </a:t>
            </a:r>
            <a:r>
              <a:rPr lang="tr-TR" dirty="0" err="1">
                <a:solidFill>
                  <a:srgbClr val="003300"/>
                </a:solidFill>
              </a:rPr>
              <a:t>them</a:t>
            </a:r>
            <a:r>
              <a:rPr lang="tr-TR" dirty="0">
                <a:solidFill>
                  <a:srgbClr val="003300"/>
                </a:solidFill>
              </a:rPr>
              <a:t> (Ankara, AIBU </a:t>
            </a:r>
            <a:r>
              <a:rPr lang="tr-TR" dirty="0" err="1">
                <a:solidFill>
                  <a:srgbClr val="003300"/>
                </a:solidFill>
              </a:rPr>
              <a:t>and</a:t>
            </a:r>
            <a:r>
              <a:rPr lang="tr-TR" dirty="0">
                <a:solidFill>
                  <a:srgbClr val="003300"/>
                </a:solidFill>
              </a:rPr>
              <a:t> Giresun) </a:t>
            </a:r>
            <a:r>
              <a:rPr lang="tr-TR" dirty="0" err="1">
                <a:solidFill>
                  <a:srgbClr val="003300"/>
                </a:solidFill>
              </a:rPr>
              <a:t>signed</a:t>
            </a:r>
            <a:r>
              <a:rPr lang="tr-TR" dirty="0">
                <a:solidFill>
                  <a:srgbClr val="003300"/>
                </a:solidFill>
              </a:rPr>
              <a:t> an</a:t>
            </a:r>
          </a:p>
          <a:p>
            <a:r>
              <a:rPr lang="tr-TR" dirty="0" err="1">
                <a:solidFill>
                  <a:srgbClr val="003300"/>
                </a:solidFill>
              </a:rPr>
              <a:t>Addendum</a:t>
            </a:r>
            <a:r>
              <a:rPr lang="tr-TR" dirty="0">
                <a:solidFill>
                  <a:srgbClr val="003300"/>
                </a:solidFill>
              </a:rPr>
              <a:t> </a:t>
            </a:r>
            <a:r>
              <a:rPr lang="tr-TR" dirty="0" err="1">
                <a:solidFill>
                  <a:srgbClr val="003300"/>
                </a:solidFill>
              </a:rPr>
              <a:t>with</a:t>
            </a:r>
            <a:r>
              <a:rPr lang="tr-TR" dirty="0">
                <a:solidFill>
                  <a:srgbClr val="003300"/>
                </a:solidFill>
              </a:rPr>
              <a:t> CERN-FCC </a:t>
            </a:r>
            <a:r>
              <a:rPr lang="tr-TR" dirty="0" err="1">
                <a:solidFill>
                  <a:srgbClr val="003300"/>
                </a:solidFill>
              </a:rPr>
              <a:t>to</a:t>
            </a:r>
            <a:r>
              <a:rPr lang="tr-TR" dirty="0">
                <a:solidFill>
                  <a:srgbClr val="003300"/>
                </a:solidFill>
              </a:rPr>
              <a:t> </a:t>
            </a:r>
            <a:r>
              <a:rPr lang="tr-TR" dirty="0" err="1">
                <a:solidFill>
                  <a:srgbClr val="003300"/>
                </a:solidFill>
              </a:rPr>
              <a:t>give</a:t>
            </a:r>
            <a:r>
              <a:rPr lang="tr-TR" dirty="0">
                <a:solidFill>
                  <a:srgbClr val="003300"/>
                </a:solidFill>
              </a:rPr>
              <a:t> </a:t>
            </a:r>
            <a:r>
              <a:rPr lang="tr-TR" dirty="0" err="1">
                <a:solidFill>
                  <a:srgbClr val="003300"/>
                </a:solidFill>
              </a:rPr>
              <a:t>contributions</a:t>
            </a:r>
            <a:r>
              <a:rPr lang="tr-TR" dirty="0">
                <a:solidFill>
                  <a:srgbClr val="003300"/>
                </a:solidFill>
              </a:rPr>
              <a:t> on </a:t>
            </a:r>
            <a:r>
              <a:rPr lang="tr-TR" dirty="0" err="1">
                <a:solidFill>
                  <a:srgbClr val="003300"/>
                </a:solidFill>
              </a:rPr>
              <a:t>accelerator</a:t>
            </a:r>
            <a:r>
              <a:rPr lang="tr-TR" dirty="0">
                <a:solidFill>
                  <a:srgbClr val="003300"/>
                </a:solidFill>
              </a:rPr>
              <a:t>, </a:t>
            </a:r>
            <a:r>
              <a:rPr lang="tr-TR" dirty="0" err="1">
                <a:solidFill>
                  <a:srgbClr val="003300"/>
                </a:solidFill>
              </a:rPr>
              <a:t>detector</a:t>
            </a:r>
            <a:r>
              <a:rPr lang="tr-TR" dirty="0">
                <a:solidFill>
                  <a:srgbClr val="003300"/>
                </a:solidFill>
              </a:rPr>
              <a:t> </a:t>
            </a:r>
            <a:r>
              <a:rPr lang="tr-TR" dirty="0" err="1">
                <a:solidFill>
                  <a:srgbClr val="003300"/>
                </a:solidFill>
              </a:rPr>
              <a:t>and</a:t>
            </a:r>
            <a:r>
              <a:rPr lang="tr-TR" dirty="0">
                <a:solidFill>
                  <a:srgbClr val="003300"/>
                </a:solidFill>
              </a:rPr>
              <a:t> </a:t>
            </a:r>
            <a:r>
              <a:rPr lang="tr-TR" dirty="0" err="1">
                <a:solidFill>
                  <a:srgbClr val="003300"/>
                </a:solidFill>
              </a:rPr>
              <a:t>physics</a:t>
            </a:r>
            <a:r>
              <a:rPr lang="tr-TR" dirty="0">
                <a:solidFill>
                  <a:srgbClr val="003300"/>
                </a:solidFill>
              </a:rPr>
              <a:t> </a:t>
            </a:r>
            <a:r>
              <a:rPr lang="tr-TR" dirty="0" err="1">
                <a:solidFill>
                  <a:srgbClr val="003300"/>
                </a:solidFill>
              </a:rPr>
              <a:t>studies</a:t>
            </a:r>
            <a:r>
              <a:rPr lang="tr-TR" dirty="0">
                <a:solidFill>
                  <a:srgbClr val="003300"/>
                </a:solidFill>
              </a:rPr>
              <a:t>.</a:t>
            </a:r>
          </a:p>
        </p:txBody>
      </p:sp>
      <p:grpSp>
        <p:nvGrpSpPr>
          <p:cNvPr id="8" name="Group 7">
            <a:extLst>
              <a:ext uri="{FF2B5EF4-FFF2-40B4-BE49-F238E27FC236}">
                <a16:creationId xmlns="" xmlns:a16="http://schemas.microsoft.com/office/drawing/2014/main" id="{0894B5D3-867E-604B-B8AD-741468BAE1DF}"/>
              </a:ext>
            </a:extLst>
          </p:cNvPr>
          <p:cNvGrpSpPr/>
          <p:nvPr/>
        </p:nvGrpSpPr>
        <p:grpSpPr>
          <a:xfrm>
            <a:off x="5568308" y="984933"/>
            <a:ext cx="3447100" cy="5750399"/>
            <a:chOff x="5696900" y="1013509"/>
            <a:chExt cx="3108559" cy="5750399"/>
          </a:xfrm>
        </p:grpSpPr>
        <p:grpSp>
          <p:nvGrpSpPr>
            <p:cNvPr id="7" name="Group 6">
              <a:extLst>
                <a:ext uri="{FF2B5EF4-FFF2-40B4-BE49-F238E27FC236}">
                  <a16:creationId xmlns="" xmlns:a16="http://schemas.microsoft.com/office/drawing/2014/main" id="{76DA3C12-6EF9-6348-ABC2-C5DAB68247C0}"/>
                </a:ext>
              </a:extLst>
            </p:cNvPr>
            <p:cNvGrpSpPr/>
            <p:nvPr/>
          </p:nvGrpSpPr>
          <p:grpSpPr>
            <a:xfrm>
              <a:off x="5696901" y="2742678"/>
              <a:ext cx="3108558" cy="4021230"/>
              <a:chOff x="5696901" y="2742678"/>
              <a:chExt cx="3108558" cy="4021230"/>
            </a:xfrm>
          </p:grpSpPr>
          <p:sp>
            <p:nvSpPr>
              <p:cNvPr id="17" name="Metin kutusu 1">
                <a:extLst>
                  <a:ext uri="{FF2B5EF4-FFF2-40B4-BE49-F238E27FC236}">
                    <a16:creationId xmlns="" xmlns:a16="http://schemas.microsoft.com/office/drawing/2014/main" id="{A364109A-E726-488D-83D8-C09BFACECE4D}"/>
                  </a:ext>
                </a:extLst>
              </p:cNvPr>
              <p:cNvSpPr txBox="1"/>
              <p:nvPr/>
            </p:nvSpPr>
            <p:spPr>
              <a:xfrm>
                <a:off x="5696901" y="2742678"/>
                <a:ext cx="3108558" cy="338554"/>
              </a:xfrm>
              <a:prstGeom prst="rect">
                <a:avLst/>
              </a:prstGeom>
              <a:solidFill>
                <a:schemeClr val="tx2"/>
              </a:solidFill>
            </p:spPr>
            <p:txBody>
              <a:bodyPr wrap="square" rtlCol="0">
                <a:spAutoFit/>
              </a:bodyPr>
              <a:lstStyle/>
              <a:p>
                <a:pPr algn="ctr"/>
                <a:r>
                  <a:rPr lang="tr-TR" sz="1600" dirty="0">
                    <a:solidFill>
                      <a:schemeClr val="bg1"/>
                    </a:solidFill>
                  </a:rPr>
                  <a:t>FCC </a:t>
                </a:r>
                <a:r>
                  <a:rPr lang="tr-TR" sz="1600" dirty="0" err="1">
                    <a:solidFill>
                      <a:schemeClr val="bg1"/>
                    </a:solidFill>
                  </a:rPr>
                  <a:t>Collaborating</a:t>
                </a:r>
                <a:r>
                  <a:rPr lang="tr-TR" sz="1600" dirty="0">
                    <a:solidFill>
                      <a:schemeClr val="bg1"/>
                    </a:solidFill>
                  </a:rPr>
                  <a:t> TR </a:t>
                </a:r>
                <a:r>
                  <a:rPr lang="tr-TR" sz="1600" dirty="0" err="1">
                    <a:solidFill>
                      <a:schemeClr val="bg1"/>
                    </a:solidFill>
                  </a:rPr>
                  <a:t>Universities</a:t>
                </a:r>
                <a:endParaRPr lang="tr-TR" sz="1600" dirty="0">
                  <a:solidFill>
                    <a:schemeClr val="bg1"/>
                  </a:solidFill>
                </a:endParaRPr>
              </a:p>
            </p:txBody>
          </p:sp>
          <p:sp>
            <p:nvSpPr>
              <p:cNvPr id="3" name="Rectangle 2">
                <a:extLst>
                  <a:ext uri="{FF2B5EF4-FFF2-40B4-BE49-F238E27FC236}">
                    <a16:creationId xmlns="" xmlns:a16="http://schemas.microsoft.com/office/drawing/2014/main" id="{7FFDBB94-E334-764C-91D9-772F1C4971BA}"/>
                  </a:ext>
                </a:extLst>
              </p:cNvPr>
              <p:cNvSpPr/>
              <p:nvPr/>
            </p:nvSpPr>
            <p:spPr>
              <a:xfrm>
                <a:off x="5711993" y="3070589"/>
                <a:ext cx="3062147" cy="3693319"/>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fontAlgn="t"/>
                <a:r>
                  <a:rPr lang="en-US" i="1" dirty="0">
                    <a:solidFill>
                      <a:srgbClr val="333333"/>
                    </a:solidFill>
                    <a:latin typeface="Lato"/>
                  </a:rPr>
                  <a:t>AIBU</a:t>
                </a:r>
                <a:r>
                  <a:rPr lang="en-US" dirty="0">
                    <a:solidFill>
                      <a:srgbClr val="333333"/>
                    </a:solidFill>
                    <a:latin typeface="Lato"/>
                  </a:rPr>
                  <a:t>, </a:t>
                </a:r>
                <a:r>
                  <a:rPr lang="en-US" dirty="0" err="1">
                    <a:solidFill>
                      <a:srgbClr val="333333"/>
                    </a:solidFill>
                    <a:latin typeface="Lato"/>
                  </a:rPr>
                  <a:t>Bolu</a:t>
                </a:r>
                <a:endParaRPr lang="en-US" dirty="0">
                  <a:solidFill>
                    <a:srgbClr val="333333"/>
                  </a:solidFill>
                  <a:latin typeface="Lato"/>
                </a:endParaRPr>
              </a:p>
              <a:p>
                <a:pPr fontAlgn="t"/>
                <a:r>
                  <a:rPr lang="en-US" i="1" dirty="0" err="1">
                    <a:solidFill>
                      <a:srgbClr val="333333"/>
                    </a:solidFill>
                    <a:latin typeface="Lato"/>
                  </a:rPr>
                  <a:t>Akdeniz</a:t>
                </a:r>
                <a:r>
                  <a:rPr lang="en-US" i="1" dirty="0">
                    <a:solidFill>
                      <a:srgbClr val="333333"/>
                    </a:solidFill>
                    <a:latin typeface="Lato"/>
                  </a:rPr>
                  <a:t> U</a:t>
                </a:r>
                <a:r>
                  <a:rPr lang="en-US" dirty="0">
                    <a:solidFill>
                      <a:srgbClr val="333333"/>
                    </a:solidFill>
                    <a:latin typeface="Lato"/>
                  </a:rPr>
                  <a:t>, Antalya</a:t>
                </a:r>
              </a:p>
              <a:p>
                <a:pPr fontAlgn="t"/>
                <a:r>
                  <a:rPr lang="en-US" i="1" dirty="0">
                    <a:solidFill>
                      <a:srgbClr val="333333"/>
                    </a:solidFill>
                    <a:latin typeface="Lato"/>
                  </a:rPr>
                  <a:t>Ankara U</a:t>
                </a:r>
                <a:r>
                  <a:rPr lang="en-US" dirty="0">
                    <a:solidFill>
                      <a:srgbClr val="333333"/>
                    </a:solidFill>
                    <a:latin typeface="Lato"/>
                  </a:rPr>
                  <a:t>, </a:t>
                </a:r>
                <a:r>
                  <a:rPr lang="en-US" dirty="0" err="1">
                    <a:solidFill>
                      <a:srgbClr val="333333"/>
                    </a:solidFill>
                    <a:latin typeface="Lato"/>
                  </a:rPr>
                  <a:t>Tandogan</a:t>
                </a:r>
                <a:r>
                  <a:rPr lang="en-US" dirty="0">
                    <a:solidFill>
                      <a:srgbClr val="333333"/>
                    </a:solidFill>
                    <a:latin typeface="Lato"/>
                  </a:rPr>
                  <a:t>/Ankara</a:t>
                </a:r>
              </a:p>
              <a:p>
                <a:pPr fontAlgn="t"/>
                <a:r>
                  <a:rPr lang="en-US" i="1" dirty="0" err="1">
                    <a:solidFill>
                      <a:srgbClr val="333333"/>
                    </a:solidFill>
                    <a:latin typeface="Lato"/>
                  </a:rPr>
                  <a:t>EgeU</a:t>
                </a:r>
                <a:r>
                  <a:rPr lang="en-US" dirty="0">
                    <a:solidFill>
                      <a:srgbClr val="333333"/>
                    </a:solidFill>
                    <a:latin typeface="Lato"/>
                  </a:rPr>
                  <a:t>, </a:t>
                </a:r>
                <a:r>
                  <a:rPr lang="en-US" dirty="0" err="1">
                    <a:solidFill>
                      <a:srgbClr val="333333"/>
                    </a:solidFill>
                    <a:latin typeface="Lato"/>
                  </a:rPr>
                  <a:t>Bornova</a:t>
                </a:r>
                <a:r>
                  <a:rPr lang="en-US" dirty="0">
                    <a:solidFill>
                      <a:srgbClr val="333333"/>
                    </a:solidFill>
                    <a:latin typeface="Lato"/>
                  </a:rPr>
                  <a:t>-Izmir</a:t>
                </a:r>
              </a:p>
              <a:p>
                <a:pPr fontAlgn="t"/>
                <a:r>
                  <a:rPr lang="en-US" i="1" dirty="0">
                    <a:solidFill>
                      <a:srgbClr val="333333"/>
                    </a:solidFill>
                    <a:latin typeface="Lato"/>
                  </a:rPr>
                  <a:t>Giresun U</a:t>
                </a:r>
                <a:r>
                  <a:rPr lang="en-US" dirty="0">
                    <a:solidFill>
                      <a:srgbClr val="333333"/>
                    </a:solidFill>
                    <a:latin typeface="Lato"/>
                  </a:rPr>
                  <a:t>, Giresun</a:t>
                </a:r>
              </a:p>
              <a:p>
                <a:pPr fontAlgn="t"/>
                <a:r>
                  <a:rPr lang="en-US" i="1" dirty="0" err="1">
                    <a:solidFill>
                      <a:srgbClr val="333333"/>
                    </a:solidFill>
                    <a:latin typeface="Lato"/>
                  </a:rPr>
                  <a:t>Isik</a:t>
                </a:r>
                <a:r>
                  <a:rPr lang="en-US" i="1" dirty="0">
                    <a:solidFill>
                      <a:srgbClr val="333333"/>
                    </a:solidFill>
                    <a:latin typeface="Lato"/>
                  </a:rPr>
                  <a:t> U</a:t>
                </a:r>
                <a:r>
                  <a:rPr lang="en-US" dirty="0">
                    <a:solidFill>
                      <a:srgbClr val="333333"/>
                    </a:solidFill>
                    <a:latin typeface="Lato"/>
                  </a:rPr>
                  <a:t>, </a:t>
                </a:r>
                <a:r>
                  <a:rPr lang="en-US" dirty="0" err="1">
                    <a:solidFill>
                      <a:srgbClr val="333333"/>
                    </a:solidFill>
                    <a:latin typeface="Lato"/>
                  </a:rPr>
                  <a:t>Sile</a:t>
                </a:r>
                <a:r>
                  <a:rPr lang="en-US" dirty="0">
                    <a:solidFill>
                      <a:srgbClr val="333333"/>
                    </a:solidFill>
                    <a:latin typeface="Lato"/>
                  </a:rPr>
                  <a:t>, Istanbul</a:t>
                </a:r>
              </a:p>
              <a:p>
                <a:pPr fontAlgn="t"/>
                <a:r>
                  <a:rPr lang="en-US" i="1" dirty="0">
                    <a:solidFill>
                      <a:srgbClr val="333333"/>
                    </a:solidFill>
                    <a:latin typeface="Lato"/>
                  </a:rPr>
                  <a:t>Istanbul Aydin U</a:t>
                </a:r>
                <a:r>
                  <a:rPr lang="en-US" dirty="0">
                    <a:solidFill>
                      <a:srgbClr val="333333"/>
                    </a:solidFill>
                    <a:latin typeface="Lato"/>
                  </a:rPr>
                  <a:t>, Istanbul</a:t>
                </a:r>
              </a:p>
              <a:p>
                <a:pPr fontAlgn="t"/>
                <a:r>
                  <a:rPr lang="en-US" i="1" dirty="0">
                    <a:solidFill>
                      <a:srgbClr val="333333"/>
                    </a:solidFill>
                    <a:latin typeface="Lato"/>
                  </a:rPr>
                  <a:t>Istanbul U</a:t>
                </a:r>
                <a:r>
                  <a:rPr lang="en-US" dirty="0">
                    <a:solidFill>
                      <a:srgbClr val="333333"/>
                    </a:solidFill>
                    <a:latin typeface="Lato"/>
                  </a:rPr>
                  <a:t>, </a:t>
                </a:r>
                <a:r>
                  <a:rPr lang="en-US" dirty="0" err="1">
                    <a:solidFill>
                      <a:srgbClr val="333333"/>
                    </a:solidFill>
                    <a:latin typeface="Lato"/>
                  </a:rPr>
                  <a:t>Vezneciler</a:t>
                </a:r>
                <a:r>
                  <a:rPr lang="en-US" dirty="0">
                    <a:solidFill>
                      <a:srgbClr val="333333"/>
                    </a:solidFill>
                    <a:latin typeface="Lato"/>
                  </a:rPr>
                  <a:t>-Istanbul</a:t>
                </a:r>
              </a:p>
              <a:p>
                <a:pPr fontAlgn="t"/>
                <a:r>
                  <a:rPr lang="en-US" i="1" dirty="0">
                    <a:solidFill>
                      <a:srgbClr val="333333"/>
                    </a:solidFill>
                    <a:latin typeface="Lato"/>
                  </a:rPr>
                  <a:t>IUE</a:t>
                </a:r>
                <a:r>
                  <a:rPr lang="en-US" dirty="0">
                    <a:solidFill>
                      <a:srgbClr val="333333"/>
                    </a:solidFill>
                    <a:latin typeface="Lato"/>
                  </a:rPr>
                  <a:t>, </a:t>
                </a:r>
                <a:r>
                  <a:rPr lang="en-US" dirty="0" err="1">
                    <a:solidFill>
                      <a:srgbClr val="333333"/>
                    </a:solidFill>
                    <a:latin typeface="Lato"/>
                  </a:rPr>
                  <a:t>Balcova</a:t>
                </a:r>
                <a:r>
                  <a:rPr lang="en-US" dirty="0">
                    <a:solidFill>
                      <a:srgbClr val="333333"/>
                    </a:solidFill>
                    <a:latin typeface="Lato"/>
                  </a:rPr>
                  <a:t>-Izmir</a:t>
                </a:r>
              </a:p>
              <a:p>
                <a:pPr fontAlgn="t"/>
                <a:r>
                  <a:rPr lang="en-US" i="1" dirty="0" err="1">
                    <a:solidFill>
                      <a:srgbClr val="333333"/>
                    </a:solidFill>
                    <a:latin typeface="Lato"/>
                  </a:rPr>
                  <a:t>Okan</a:t>
                </a:r>
                <a:r>
                  <a:rPr lang="en-US" i="1" dirty="0">
                    <a:solidFill>
                      <a:srgbClr val="333333"/>
                    </a:solidFill>
                    <a:latin typeface="Lato"/>
                  </a:rPr>
                  <a:t> U</a:t>
                </a:r>
                <a:r>
                  <a:rPr lang="en-US" dirty="0">
                    <a:solidFill>
                      <a:srgbClr val="333333"/>
                    </a:solidFill>
                    <a:latin typeface="Lato"/>
                  </a:rPr>
                  <a:t>, Istanbul</a:t>
                </a:r>
              </a:p>
              <a:p>
                <a:pPr fontAlgn="t"/>
                <a:r>
                  <a:rPr lang="en-US" i="1" dirty="0">
                    <a:solidFill>
                      <a:srgbClr val="333333"/>
                    </a:solidFill>
                    <a:latin typeface="Lato"/>
                  </a:rPr>
                  <a:t>PRU</a:t>
                </a:r>
                <a:r>
                  <a:rPr lang="en-US" dirty="0">
                    <a:solidFill>
                      <a:srgbClr val="333333"/>
                    </a:solidFill>
                    <a:latin typeface="Lato"/>
                  </a:rPr>
                  <a:t>, Tuzla/Istanbul</a:t>
                </a:r>
              </a:p>
              <a:p>
                <a:pPr fontAlgn="t"/>
                <a:r>
                  <a:rPr lang="en-US" i="1" dirty="0">
                    <a:solidFill>
                      <a:srgbClr val="333333"/>
                    </a:solidFill>
                    <a:latin typeface="Lato"/>
                  </a:rPr>
                  <a:t>TOBB ETU</a:t>
                </a:r>
                <a:r>
                  <a:rPr lang="en-US" dirty="0">
                    <a:solidFill>
                      <a:srgbClr val="333333"/>
                    </a:solidFill>
                    <a:latin typeface="Lato"/>
                  </a:rPr>
                  <a:t>, Ankara</a:t>
                </a:r>
              </a:p>
              <a:p>
                <a:pPr fontAlgn="t"/>
                <a:r>
                  <a:rPr lang="en-US" i="1" dirty="0">
                    <a:solidFill>
                      <a:srgbClr val="333333"/>
                    </a:solidFill>
                    <a:latin typeface="Lato"/>
                  </a:rPr>
                  <a:t>ULUDAG</a:t>
                </a:r>
                <a:r>
                  <a:rPr lang="en-US" dirty="0">
                    <a:solidFill>
                      <a:srgbClr val="333333"/>
                    </a:solidFill>
                    <a:latin typeface="Lato"/>
                  </a:rPr>
                  <a:t>, </a:t>
                </a:r>
                <a:r>
                  <a:rPr lang="en-US" dirty="0" err="1">
                    <a:solidFill>
                      <a:srgbClr val="333333"/>
                    </a:solidFill>
                    <a:latin typeface="Lato"/>
                  </a:rPr>
                  <a:t>Nilüfer</a:t>
                </a:r>
                <a:r>
                  <a:rPr lang="en-US" dirty="0">
                    <a:solidFill>
                      <a:srgbClr val="333333"/>
                    </a:solidFill>
                    <a:latin typeface="Lato"/>
                  </a:rPr>
                  <a:t>-Bursa</a:t>
                </a:r>
                <a:endParaRPr lang="en-US" b="0" i="0" u="none" strike="noStrike" dirty="0">
                  <a:solidFill>
                    <a:srgbClr val="333333"/>
                  </a:solidFill>
                  <a:effectLst/>
                  <a:latin typeface="Lato"/>
                </a:endParaRPr>
              </a:p>
            </p:txBody>
          </p:sp>
        </p:grpSp>
        <p:pic>
          <p:nvPicPr>
            <p:cNvPr id="5" name="Picture 4">
              <a:extLst>
                <a:ext uri="{FF2B5EF4-FFF2-40B4-BE49-F238E27FC236}">
                  <a16:creationId xmlns="" xmlns:a16="http://schemas.microsoft.com/office/drawing/2014/main" id="{738EAA3D-AAEB-614D-B37C-70089FEC7EDA}"/>
                </a:ext>
              </a:extLst>
            </p:cNvPr>
            <p:cNvPicPr>
              <a:picLocks noChangeAspect="1"/>
            </p:cNvPicPr>
            <p:nvPr/>
          </p:nvPicPr>
          <p:blipFill>
            <a:blip r:embed="rId3"/>
            <a:stretch>
              <a:fillRect/>
            </a:stretch>
          </p:blipFill>
          <p:spPr>
            <a:xfrm>
              <a:off x="5696900" y="1013509"/>
              <a:ext cx="3091523" cy="1728302"/>
            </a:xfrm>
            <a:prstGeom prst="rect">
              <a:avLst/>
            </a:prstGeom>
          </p:spPr>
        </p:pic>
      </p:grpSp>
    </p:spTree>
    <p:extLst>
      <p:ext uri="{BB962C8B-B14F-4D97-AF65-F5344CB8AC3E}">
        <p14:creationId xmlns:p14="http://schemas.microsoft.com/office/powerpoint/2010/main" val="4227874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673388"/>
            <a:ext cx="3288080" cy="584776"/>
          </a:xfrm>
          <a:prstGeom prst="rect">
            <a:avLst/>
          </a:prstGeom>
        </p:spPr>
        <p:txBody>
          <a:bodyPr wrap="none">
            <a:spAutoFit/>
          </a:bodyPr>
          <a:lstStyle/>
          <a:p>
            <a:r>
              <a:rPr lang="en-US" sz="3200" dirty="0" smtClean="0">
                <a:latin typeface="Baskerville"/>
                <a:cs typeface="Baskerville"/>
              </a:rPr>
              <a:t>The Way to SUSY</a:t>
            </a:r>
            <a:endParaRPr lang="en-US" sz="3200" dirty="0">
              <a:latin typeface="Baskerville"/>
              <a:cs typeface="Baskerville"/>
            </a:endParaRPr>
          </a:p>
        </p:txBody>
      </p:sp>
      <p:sp>
        <p:nvSpPr>
          <p:cNvPr id="5" name="TextBox 4"/>
          <p:cNvSpPr txBox="1"/>
          <p:nvPr/>
        </p:nvSpPr>
        <p:spPr>
          <a:xfrm>
            <a:off x="827584" y="1556792"/>
            <a:ext cx="7607872" cy="3785652"/>
          </a:xfrm>
          <a:prstGeom prst="rect">
            <a:avLst/>
          </a:prstGeom>
          <a:noFill/>
        </p:spPr>
        <p:txBody>
          <a:bodyPr wrap="none" rtlCol="0">
            <a:spAutoFit/>
          </a:bodyPr>
          <a:lstStyle/>
          <a:p>
            <a:r>
              <a:rPr lang="en-US" sz="1600" dirty="0" smtClean="0">
                <a:latin typeface="Baskerville"/>
                <a:cs typeface="Baskerville"/>
              </a:rPr>
              <a:t>The </a:t>
            </a:r>
            <a:r>
              <a:rPr lang="en-US" sz="1600" b="1" dirty="0" smtClean="0">
                <a:latin typeface="Baskerville"/>
                <a:cs typeface="Baskerville"/>
              </a:rPr>
              <a:t>Higgs mass is subject to vacuum corrections </a:t>
            </a:r>
            <a:r>
              <a:rPr lang="en-US" sz="1600" dirty="0" smtClean="0">
                <a:latin typeface="Baskerville"/>
                <a:cs typeface="Baskerville"/>
              </a:rPr>
              <a:t>(loops with </a:t>
            </a:r>
            <a:r>
              <a:rPr lang="en-US" sz="1600" dirty="0" err="1" smtClean="0">
                <a:latin typeface="Baskerville"/>
                <a:cs typeface="Baskerville"/>
              </a:rPr>
              <a:t>q,l</a:t>
            </a:r>
            <a:r>
              <a:rPr lang="en-US" sz="1600" dirty="0" smtClean="0">
                <a:latin typeface="Baskerville"/>
                <a:cs typeface="Baskerville"/>
              </a:rPr>
              <a:t>, H and W,Z parts)</a:t>
            </a:r>
          </a:p>
          <a:p>
            <a:endParaRPr lang="en-US" sz="1600" dirty="0" smtClean="0">
              <a:latin typeface="Baskerville"/>
              <a:cs typeface="Baskerville"/>
            </a:endParaRPr>
          </a:p>
          <a:p>
            <a:r>
              <a:rPr lang="en-US" sz="1600" dirty="0" smtClean="0">
                <a:latin typeface="Baskerville"/>
                <a:cs typeface="Baskerville"/>
              </a:rPr>
              <a:t>These corrections are </a:t>
            </a:r>
            <a:r>
              <a:rPr lang="en-US" sz="1600" dirty="0" err="1" smtClean="0">
                <a:latin typeface="Baskerville"/>
                <a:cs typeface="Baskerville"/>
              </a:rPr>
              <a:t>quadratically</a:t>
            </a:r>
            <a:r>
              <a:rPr lang="en-US" sz="1600" dirty="0" smtClean="0">
                <a:latin typeface="Baskerville"/>
                <a:cs typeface="Baskerville"/>
              </a:rPr>
              <a:t> divergent. Recall: the W was introduced to</a:t>
            </a:r>
          </a:p>
          <a:p>
            <a:r>
              <a:rPr lang="en-US" sz="1600" dirty="0" smtClean="0">
                <a:latin typeface="Baskerville"/>
                <a:cs typeface="Baskerville"/>
              </a:rPr>
              <a:t>remove the divergence of the 2</a:t>
            </a:r>
            <a:r>
              <a:rPr lang="en-US" sz="1200" dirty="0" smtClean="0">
                <a:latin typeface="Baskerville"/>
                <a:cs typeface="Baskerville"/>
                <a:sym typeface="Wingdings"/>
              </a:rPr>
              <a:t></a:t>
            </a:r>
            <a:r>
              <a:rPr lang="en-US" sz="1600" dirty="0" smtClean="0">
                <a:latin typeface="Baskerville"/>
                <a:cs typeface="Baskerville"/>
                <a:sym typeface="Wingdings"/>
              </a:rPr>
              <a:t>2 </a:t>
            </a:r>
            <a:r>
              <a:rPr lang="en-US" sz="1600" dirty="0" err="1" smtClean="0">
                <a:latin typeface="Baskerville"/>
                <a:cs typeface="Baskerville"/>
                <a:sym typeface="Wingdings"/>
              </a:rPr>
              <a:t>fermion</a:t>
            </a:r>
            <a:r>
              <a:rPr lang="en-US" sz="1600" dirty="0" smtClean="0">
                <a:latin typeface="Baskerville"/>
                <a:cs typeface="Baskerville"/>
                <a:sym typeface="Wingdings"/>
              </a:rPr>
              <a:t> scattering cross section. The Higgs</a:t>
            </a:r>
          </a:p>
          <a:p>
            <a:r>
              <a:rPr lang="en-US" sz="1600" dirty="0" smtClean="0">
                <a:latin typeface="Baskerville"/>
                <a:cs typeface="Baskerville"/>
                <a:sym typeface="Wingdings"/>
              </a:rPr>
              <a:t>is introduced to remove the divergence of the </a:t>
            </a:r>
            <a:r>
              <a:rPr lang="en-US" sz="1600" dirty="0" err="1" smtClean="0">
                <a:latin typeface="Baskerville"/>
                <a:cs typeface="Baskerville"/>
                <a:sym typeface="Wingdings"/>
              </a:rPr>
              <a:t>ff</a:t>
            </a:r>
            <a:r>
              <a:rPr lang="en-US" sz="1200" dirty="0" err="1" smtClean="0">
                <a:latin typeface="Baskerville"/>
                <a:cs typeface="Baskerville"/>
                <a:sym typeface="Wingdings"/>
              </a:rPr>
              <a:t></a:t>
            </a:r>
            <a:r>
              <a:rPr lang="en-US" sz="1600" dirty="0" err="1" smtClean="0">
                <a:latin typeface="Baskerville"/>
                <a:cs typeface="Baskerville"/>
                <a:sym typeface="Wingdings"/>
              </a:rPr>
              <a:t>WW</a:t>
            </a:r>
            <a:r>
              <a:rPr lang="en-US" sz="1600" dirty="0" smtClean="0">
                <a:latin typeface="Baskerville"/>
                <a:cs typeface="Baskerville"/>
                <a:sym typeface="Wingdings"/>
              </a:rPr>
              <a:t> cross section. Now we</a:t>
            </a:r>
          </a:p>
          <a:p>
            <a:r>
              <a:rPr lang="en-US" sz="1600" dirty="0" smtClean="0">
                <a:latin typeface="Baskerville"/>
                <a:cs typeface="Baskerville"/>
                <a:sym typeface="Wingdings"/>
              </a:rPr>
              <a:t>seem to </a:t>
            </a:r>
            <a:r>
              <a:rPr lang="en-US" sz="1600" b="1" dirty="0" smtClean="0">
                <a:latin typeface="Baskerville"/>
                <a:cs typeface="Baskerville"/>
                <a:sym typeface="Wingdings"/>
              </a:rPr>
              <a:t>need something to keep the Higgs mass finite</a:t>
            </a:r>
            <a:r>
              <a:rPr lang="en-US" sz="1600" dirty="0" smtClean="0">
                <a:latin typeface="Baskerville"/>
                <a:cs typeface="Baskerville"/>
                <a:sym typeface="Wingdings"/>
              </a:rPr>
              <a:t>.</a:t>
            </a:r>
          </a:p>
          <a:p>
            <a:endParaRPr lang="en-US" sz="1600" dirty="0" smtClean="0">
              <a:latin typeface="Baskerville"/>
              <a:cs typeface="Baskerville"/>
              <a:sym typeface="Wingdings"/>
            </a:endParaRPr>
          </a:p>
          <a:p>
            <a:r>
              <a:rPr lang="en-US" sz="1600" b="1" dirty="0" smtClean="0">
                <a:latin typeface="Baskerville"/>
                <a:cs typeface="Baskerville"/>
                <a:sym typeface="Wingdings"/>
              </a:rPr>
              <a:t>SM</a:t>
            </a:r>
            <a:r>
              <a:rPr lang="en-US" sz="1600" dirty="0" smtClean="0">
                <a:latin typeface="Baskerville"/>
                <a:cs typeface="Baskerville"/>
                <a:sym typeface="Wingdings"/>
              </a:rPr>
              <a:t>: Incredible fine tuning of parameters [Hierarchy problem]</a:t>
            </a:r>
          </a:p>
          <a:p>
            <a:endParaRPr lang="en-US" sz="1600" dirty="0" smtClean="0">
              <a:latin typeface="Baskerville"/>
              <a:cs typeface="Baskerville"/>
              <a:sym typeface="Wingdings"/>
            </a:endParaRPr>
          </a:p>
          <a:p>
            <a:r>
              <a:rPr lang="en-US" sz="1600" b="1" dirty="0" err="1" smtClean="0">
                <a:latin typeface="Baskerville"/>
                <a:cs typeface="Baskerville"/>
                <a:sym typeface="Wingdings"/>
              </a:rPr>
              <a:t>Technicolour</a:t>
            </a:r>
            <a:r>
              <a:rPr lang="en-US" sz="1600" dirty="0" smtClean="0">
                <a:latin typeface="Baskerville"/>
                <a:cs typeface="Baskerville"/>
                <a:sym typeface="Wingdings"/>
              </a:rPr>
              <a:t>: Higgs not elementary but composite at a scale of 1 </a:t>
            </a:r>
            <a:r>
              <a:rPr lang="en-US" sz="1600" dirty="0" err="1" smtClean="0">
                <a:latin typeface="Baskerville"/>
                <a:cs typeface="Baskerville"/>
                <a:sym typeface="Wingdings"/>
              </a:rPr>
              <a:t>TeV</a:t>
            </a:r>
            <a:r>
              <a:rPr lang="en-US" sz="1600" dirty="0" smtClean="0">
                <a:latin typeface="Baskerville"/>
                <a:cs typeface="Baskerville"/>
                <a:sym typeface="Wingdings"/>
              </a:rPr>
              <a:t> would</a:t>
            </a:r>
          </a:p>
          <a:p>
            <a:r>
              <a:rPr lang="en-US" sz="1600" dirty="0" smtClean="0">
                <a:latin typeface="Baskerville"/>
                <a:cs typeface="Baskerville"/>
                <a:sym typeface="Wingdings"/>
              </a:rPr>
              <a:t>   introduce a cut-off to loop corrections. At this scale the ‘weak interactions</a:t>
            </a:r>
          </a:p>
          <a:p>
            <a:r>
              <a:rPr lang="en-US" sz="1600" dirty="0" smtClean="0">
                <a:latin typeface="Baskerville"/>
                <a:cs typeface="Baskerville"/>
                <a:sym typeface="Wingdings"/>
              </a:rPr>
              <a:t>   become strong’ . [Susskind et al.]</a:t>
            </a:r>
          </a:p>
          <a:p>
            <a:endParaRPr lang="en-US" sz="1600" dirty="0" smtClean="0">
              <a:latin typeface="Baskerville"/>
              <a:cs typeface="Baskerville"/>
              <a:sym typeface="Wingdings"/>
            </a:endParaRPr>
          </a:p>
          <a:p>
            <a:r>
              <a:rPr lang="en-US" sz="1600" b="1" dirty="0" smtClean="0">
                <a:latin typeface="Baskerville"/>
                <a:cs typeface="Baskerville"/>
                <a:sym typeface="Wingdings"/>
              </a:rPr>
              <a:t>SUSY</a:t>
            </a:r>
            <a:r>
              <a:rPr lang="en-US" sz="1600" dirty="0" smtClean="0">
                <a:latin typeface="Baskerville"/>
                <a:cs typeface="Baskerville"/>
                <a:sym typeface="Wingdings"/>
              </a:rPr>
              <a:t>: cancel </a:t>
            </a:r>
            <a:r>
              <a:rPr lang="en-US" sz="1600" dirty="0" err="1" smtClean="0">
                <a:latin typeface="Baskerville"/>
                <a:cs typeface="Baskerville"/>
                <a:sym typeface="Wingdings"/>
              </a:rPr>
              <a:t>divergencies</a:t>
            </a:r>
            <a:r>
              <a:rPr lang="en-US" sz="1600" dirty="0" smtClean="0">
                <a:latin typeface="Baskerville"/>
                <a:cs typeface="Baskerville"/>
                <a:sym typeface="Wingdings"/>
              </a:rPr>
              <a:t> by introducing partners for ALL particles with same</a:t>
            </a:r>
          </a:p>
          <a:p>
            <a:r>
              <a:rPr lang="en-US" sz="1600" dirty="0" smtClean="0">
                <a:latin typeface="Baskerville"/>
                <a:cs typeface="Baskerville"/>
                <a:sym typeface="Wingdings"/>
              </a:rPr>
              <a:t>  quantum numbers and identical couplings, and similar (?) masses   </a:t>
            </a:r>
            <a:endParaRPr lang="en-US" sz="1600" dirty="0">
              <a:latin typeface="Baskerville"/>
              <a:cs typeface="Baskerville"/>
            </a:endParaRPr>
          </a:p>
        </p:txBody>
      </p:sp>
      <p:sp>
        <p:nvSpPr>
          <p:cNvPr id="6" name="TextBox 5"/>
          <p:cNvSpPr txBox="1"/>
          <p:nvPr/>
        </p:nvSpPr>
        <p:spPr>
          <a:xfrm>
            <a:off x="530099" y="5517232"/>
            <a:ext cx="8340745" cy="830997"/>
          </a:xfrm>
          <a:prstGeom prst="rect">
            <a:avLst/>
          </a:prstGeom>
          <a:solidFill>
            <a:srgbClr val="008000">
              <a:alpha val="23000"/>
            </a:srgbClr>
          </a:solidFill>
        </p:spPr>
        <p:txBody>
          <a:bodyPr wrap="none" rtlCol="0">
            <a:spAutoFit/>
          </a:bodyPr>
          <a:lstStyle/>
          <a:p>
            <a:r>
              <a:rPr lang="en-US" sz="1600" dirty="0" smtClean="0">
                <a:solidFill>
                  <a:srgbClr val="000000"/>
                </a:solidFill>
                <a:latin typeface="Baskerville"/>
                <a:cs typeface="Baskerville"/>
              </a:rPr>
              <a:t>There is a huge variety of further theoretical expectations as on mini </a:t>
            </a:r>
            <a:r>
              <a:rPr lang="en-US" sz="1600" dirty="0" err="1" smtClean="0">
                <a:solidFill>
                  <a:srgbClr val="000000"/>
                </a:solidFill>
                <a:latin typeface="Baskerville"/>
                <a:cs typeface="Baskerville"/>
              </a:rPr>
              <a:t>Higgses</a:t>
            </a:r>
            <a:r>
              <a:rPr lang="en-US" sz="1600" dirty="0" smtClean="0">
                <a:solidFill>
                  <a:srgbClr val="000000"/>
                </a:solidFill>
                <a:latin typeface="Baskerville"/>
                <a:cs typeface="Baskerville"/>
              </a:rPr>
              <a:t>, </a:t>
            </a:r>
            <a:r>
              <a:rPr lang="en-US" sz="1600" dirty="0" err="1" smtClean="0">
                <a:solidFill>
                  <a:srgbClr val="000000"/>
                </a:solidFill>
                <a:latin typeface="Baskerville"/>
                <a:cs typeface="Baskerville"/>
              </a:rPr>
              <a:t>Higgsless</a:t>
            </a:r>
            <a:r>
              <a:rPr lang="en-US" sz="1600" dirty="0" smtClean="0">
                <a:solidFill>
                  <a:srgbClr val="000000"/>
                </a:solidFill>
                <a:latin typeface="Baskerville"/>
                <a:cs typeface="Baskerville"/>
              </a:rPr>
              <a:t> theories,</a:t>
            </a:r>
          </a:p>
          <a:p>
            <a:r>
              <a:rPr lang="en-US" sz="1600" dirty="0" smtClean="0">
                <a:solidFill>
                  <a:srgbClr val="000000"/>
                </a:solidFill>
                <a:latin typeface="Baskerville"/>
                <a:cs typeface="Baskerville"/>
              </a:rPr>
              <a:t>Un-Particles, Extra Dimensions, Left-Right Symmetry Models .. </a:t>
            </a:r>
          </a:p>
          <a:p>
            <a:r>
              <a:rPr lang="en-US" sz="1600" dirty="0" smtClean="0">
                <a:solidFill>
                  <a:srgbClr val="000000"/>
                </a:solidFill>
                <a:latin typeface="Baskerville"/>
                <a:cs typeface="Baskerville"/>
              </a:rPr>
              <a:t>                                                         – Nice time for theory, nice + challenging times for experiment-</a:t>
            </a:r>
            <a:endParaRPr lang="en-US" sz="1600" dirty="0">
              <a:solidFill>
                <a:srgbClr val="000000"/>
              </a:solidFill>
              <a:latin typeface="Baskerville"/>
              <a:cs typeface="Baskerville"/>
            </a:endParaRPr>
          </a:p>
        </p:txBody>
      </p:sp>
      <p:cxnSp>
        <p:nvCxnSpPr>
          <p:cNvPr id="3" name="Straight Connector 2"/>
          <p:cNvCxnSpPr/>
          <p:nvPr/>
        </p:nvCxnSpPr>
        <p:spPr>
          <a:xfrm flipV="1">
            <a:off x="7092280" y="5517232"/>
            <a:ext cx="720080" cy="43204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401923" y="6552518"/>
            <a:ext cx="1701132" cy="276999"/>
          </a:xfrm>
          <a:prstGeom prst="rect">
            <a:avLst/>
          </a:prstGeom>
          <a:noFill/>
        </p:spPr>
        <p:txBody>
          <a:bodyPr wrap="none" rtlCol="0">
            <a:spAutoFit/>
          </a:bodyPr>
          <a:lstStyle/>
          <a:p>
            <a:r>
              <a:rPr lang="en-US" sz="1200" dirty="0" err="1" smtClean="0">
                <a:solidFill>
                  <a:srgbClr val="000000"/>
                </a:solidFill>
                <a:latin typeface="Baskerville"/>
                <a:cs typeface="Baskerville"/>
              </a:rPr>
              <a:t>M.Klein</a:t>
            </a:r>
            <a:r>
              <a:rPr lang="en-US" sz="1200" dirty="0" smtClean="0">
                <a:solidFill>
                  <a:srgbClr val="000000"/>
                </a:solidFill>
                <a:latin typeface="Baskerville"/>
                <a:cs typeface="Baskerville"/>
              </a:rPr>
              <a:t> 28.4.2014  L14</a:t>
            </a:r>
            <a:endParaRPr lang="en-US" sz="1200" dirty="0">
              <a:solidFill>
                <a:srgbClr val="000000"/>
              </a:solidFill>
              <a:latin typeface="Baskerville"/>
              <a:cs typeface="Baskerville"/>
            </a:endParaRPr>
          </a:p>
        </p:txBody>
      </p:sp>
    </p:spTree>
    <p:extLst>
      <p:ext uri="{BB962C8B-B14F-4D97-AF65-F5344CB8AC3E}">
        <p14:creationId xmlns:p14="http://schemas.microsoft.com/office/powerpoint/2010/main" val="172654017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305"/>
            <a:ext cx="7772400" cy="816855"/>
          </a:xfrm>
        </p:spPr>
        <p:txBody>
          <a:bodyPr>
            <a:normAutofit/>
          </a:bodyPr>
          <a:lstStyle/>
          <a:p>
            <a:r>
              <a:rPr lang="en-US" sz="3600" dirty="0" smtClean="0">
                <a:solidFill>
                  <a:srgbClr val="000090"/>
                </a:solidFill>
              </a:rPr>
              <a:t>Physics with Energy Frontier DIS</a:t>
            </a:r>
            <a:endParaRPr lang="en-US" sz="3600" dirty="0">
              <a:solidFill>
                <a:srgbClr val="000090"/>
              </a:solidFill>
            </a:endParaRPr>
          </a:p>
        </p:txBody>
      </p:sp>
      <p:pic>
        <p:nvPicPr>
          <p:cNvPr id="3" name="Picture 2"/>
          <p:cNvPicPr>
            <a:picLocks noChangeAspect="1"/>
          </p:cNvPicPr>
          <p:nvPr/>
        </p:nvPicPr>
        <p:blipFill>
          <a:blip r:embed="rId2"/>
          <a:stretch>
            <a:fillRect/>
          </a:stretch>
        </p:blipFill>
        <p:spPr>
          <a:xfrm>
            <a:off x="170658" y="938160"/>
            <a:ext cx="5952409" cy="5841210"/>
          </a:xfrm>
          <a:prstGeom prst="rect">
            <a:avLst/>
          </a:prstGeom>
        </p:spPr>
      </p:pic>
      <p:sp>
        <p:nvSpPr>
          <p:cNvPr id="5" name="TextBox 4"/>
          <p:cNvSpPr txBox="1"/>
          <p:nvPr/>
        </p:nvSpPr>
        <p:spPr>
          <a:xfrm>
            <a:off x="6123067" y="1175469"/>
            <a:ext cx="2944849" cy="4801315"/>
          </a:xfrm>
          <a:prstGeom prst="rect">
            <a:avLst/>
          </a:prstGeom>
          <a:noFill/>
          <a:ln w="15875">
            <a:solidFill>
              <a:schemeClr val="bg1">
                <a:lumMod val="65000"/>
              </a:schemeClr>
            </a:solidFill>
          </a:ln>
        </p:spPr>
        <p:txBody>
          <a:bodyPr wrap="none" rtlCol="0">
            <a:spAutoFit/>
          </a:bodyPr>
          <a:lstStyle/>
          <a:p>
            <a:r>
              <a:rPr lang="en-US" b="1" dirty="0" smtClean="0">
                <a:solidFill>
                  <a:srgbClr val="000090"/>
                </a:solidFill>
              </a:rPr>
              <a:t>Raison(s) </a:t>
            </a:r>
            <a:r>
              <a:rPr lang="en-US" b="1" dirty="0" err="1">
                <a:solidFill>
                  <a:srgbClr val="000090"/>
                </a:solidFill>
              </a:rPr>
              <a:t>d</a:t>
            </a:r>
            <a:r>
              <a:rPr lang="en-US" b="1" dirty="0" err="1" smtClean="0">
                <a:solidFill>
                  <a:srgbClr val="000090"/>
                </a:solidFill>
              </a:rPr>
              <a:t>’etre</a:t>
            </a:r>
            <a:r>
              <a:rPr lang="en-US" b="1" dirty="0" smtClean="0">
                <a:solidFill>
                  <a:srgbClr val="000090"/>
                </a:solidFill>
              </a:rPr>
              <a:t> of the </a:t>
            </a:r>
            <a:r>
              <a:rPr lang="en-US" b="1" dirty="0" err="1" smtClean="0">
                <a:solidFill>
                  <a:srgbClr val="000090"/>
                </a:solidFill>
              </a:rPr>
              <a:t>LHeC</a:t>
            </a:r>
            <a:endParaRPr lang="en-US" b="1" dirty="0" smtClean="0">
              <a:solidFill>
                <a:srgbClr val="000090"/>
              </a:solidFill>
            </a:endParaRPr>
          </a:p>
          <a:p>
            <a:endParaRPr lang="en-US" dirty="0" smtClean="0"/>
          </a:p>
          <a:p>
            <a:endParaRPr lang="en-US" dirty="0"/>
          </a:p>
          <a:p>
            <a:r>
              <a:rPr lang="en-US" dirty="0" smtClean="0">
                <a:solidFill>
                  <a:srgbClr val="000090"/>
                </a:solidFill>
              </a:rPr>
              <a:t>Cleanest High Resolution </a:t>
            </a:r>
          </a:p>
          <a:p>
            <a:r>
              <a:rPr lang="en-US" dirty="0" smtClean="0">
                <a:solidFill>
                  <a:srgbClr val="000090"/>
                </a:solidFill>
              </a:rPr>
              <a:t>Microscope: QCD Discovery</a:t>
            </a:r>
          </a:p>
          <a:p>
            <a:endParaRPr lang="en-US" dirty="0">
              <a:solidFill>
                <a:srgbClr val="000090"/>
              </a:solidFill>
            </a:endParaRPr>
          </a:p>
          <a:p>
            <a:r>
              <a:rPr lang="en-US" dirty="0" smtClean="0">
                <a:solidFill>
                  <a:srgbClr val="000090"/>
                </a:solidFill>
              </a:rPr>
              <a:t>Empowering the LHC </a:t>
            </a:r>
          </a:p>
          <a:p>
            <a:r>
              <a:rPr lang="en-US" dirty="0" smtClean="0">
                <a:solidFill>
                  <a:srgbClr val="000090"/>
                </a:solidFill>
              </a:rPr>
              <a:t>Search </a:t>
            </a:r>
            <a:r>
              <a:rPr lang="en-US" dirty="0" err="1" smtClean="0">
                <a:solidFill>
                  <a:srgbClr val="000090"/>
                </a:solidFill>
              </a:rPr>
              <a:t>Programme</a:t>
            </a:r>
            <a:endParaRPr lang="en-US" dirty="0" smtClean="0">
              <a:solidFill>
                <a:srgbClr val="000090"/>
              </a:solidFill>
            </a:endParaRPr>
          </a:p>
          <a:p>
            <a:endParaRPr lang="en-US" dirty="0" smtClean="0">
              <a:solidFill>
                <a:srgbClr val="000090"/>
              </a:solidFill>
            </a:endParaRPr>
          </a:p>
          <a:p>
            <a:r>
              <a:rPr lang="en-US" dirty="0" smtClean="0">
                <a:solidFill>
                  <a:srgbClr val="000090"/>
                </a:solidFill>
              </a:rPr>
              <a:t>Transformation of LHC into</a:t>
            </a:r>
          </a:p>
          <a:p>
            <a:r>
              <a:rPr lang="en-US" dirty="0" smtClean="0">
                <a:solidFill>
                  <a:srgbClr val="000090"/>
                </a:solidFill>
              </a:rPr>
              <a:t>high precision Higgs facility</a:t>
            </a:r>
          </a:p>
          <a:p>
            <a:endParaRPr lang="en-US" dirty="0">
              <a:solidFill>
                <a:srgbClr val="000090"/>
              </a:solidFill>
            </a:endParaRPr>
          </a:p>
          <a:p>
            <a:r>
              <a:rPr lang="en-US" dirty="0" smtClean="0">
                <a:solidFill>
                  <a:srgbClr val="000090"/>
                </a:solidFill>
              </a:rPr>
              <a:t>Discovery (top, H, heavy </a:t>
            </a:r>
            <a:r>
              <a:rPr lang="en-US" dirty="0" err="1" smtClean="0">
                <a:solidFill>
                  <a:srgbClr val="000090"/>
                </a:solidFill>
              </a:rPr>
              <a:t>ν’s</a:t>
            </a:r>
            <a:r>
              <a:rPr lang="en-US" dirty="0" smtClean="0">
                <a:solidFill>
                  <a:srgbClr val="000090"/>
                </a:solidFill>
              </a:rPr>
              <a:t>..) </a:t>
            </a:r>
          </a:p>
          <a:p>
            <a:r>
              <a:rPr lang="en-US" dirty="0" smtClean="0">
                <a:solidFill>
                  <a:srgbClr val="000090"/>
                </a:solidFill>
              </a:rPr>
              <a:t>Beyond the Standard Model</a:t>
            </a:r>
          </a:p>
          <a:p>
            <a:endParaRPr lang="en-US" dirty="0">
              <a:solidFill>
                <a:srgbClr val="000090"/>
              </a:solidFill>
            </a:endParaRPr>
          </a:p>
          <a:p>
            <a:r>
              <a:rPr lang="en-US" dirty="0" smtClean="0">
                <a:solidFill>
                  <a:srgbClr val="000090"/>
                </a:solidFill>
              </a:rPr>
              <a:t>A Unique </a:t>
            </a:r>
          </a:p>
          <a:p>
            <a:r>
              <a:rPr lang="en-US" dirty="0" smtClean="0">
                <a:solidFill>
                  <a:srgbClr val="000090"/>
                </a:solidFill>
              </a:rPr>
              <a:t>Nuclear Physics Facility</a:t>
            </a:r>
            <a:endParaRPr lang="en-US" dirty="0">
              <a:solidFill>
                <a:srgbClr val="000090"/>
              </a:solidFill>
            </a:endParaRPr>
          </a:p>
        </p:txBody>
      </p:sp>
      <p:sp>
        <p:nvSpPr>
          <p:cNvPr id="6" name="TextBox 5"/>
          <p:cNvSpPr txBox="1"/>
          <p:nvPr/>
        </p:nvSpPr>
        <p:spPr>
          <a:xfrm>
            <a:off x="295325" y="6518377"/>
            <a:ext cx="1655171" cy="276999"/>
          </a:xfrm>
          <a:prstGeom prst="rect">
            <a:avLst/>
          </a:prstGeom>
          <a:noFill/>
        </p:spPr>
        <p:txBody>
          <a:bodyPr wrap="none" rtlCol="0">
            <a:spAutoFit/>
          </a:bodyPr>
          <a:lstStyle/>
          <a:p>
            <a:r>
              <a:rPr lang="en-US" sz="1200" dirty="0" smtClean="0">
                <a:solidFill>
                  <a:schemeClr val="bg1">
                    <a:lumMod val="50000"/>
                  </a:schemeClr>
                </a:solidFill>
              </a:rPr>
              <a:t>Max Klein Kobe 17.4.18 </a:t>
            </a:r>
            <a:endParaRPr lang="en-US" sz="1200" dirty="0">
              <a:solidFill>
                <a:schemeClr val="bg1">
                  <a:lumMod val="50000"/>
                </a:schemeClr>
              </a:solidFill>
            </a:endParaRPr>
          </a:p>
        </p:txBody>
      </p:sp>
    </p:spTree>
    <p:extLst>
      <p:ext uri="{BB962C8B-B14F-4D97-AF65-F5344CB8AC3E}">
        <p14:creationId xmlns:p14="http://schemas.microsoft.com/office/powerpoint/2010/main" val="288666183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4614"/>
            <a:ext cx="7772400" cy="703592"/>
          </a:xfrm>
        </p:spPr>
        <p:txBody>
          <a:bodyPr>
            <a:normAutofit/>
          </a:bodyPr>
          <a:lstStyle/>
          <a:p>
            <a:r>
              <a:rPr lang="en-US" sz="3200" b="1" dirty="0" smtClean="0">
                <a:solidFill>
                  <a:srgbClr val="008000"/>
                </a:solidFill>
              </a:rPr>
              <a:t>The </a:t>
            </a:r>
            <a:r>
              <a:rPr lang="en-US" sz="3200" b="1" dirty="0" err="1" smtClean="0">
                <a:solidFill>
                  <a:srgbClr val="008000"/>
                </a:solidFill>
              </a:rPr>
              <a:t>LHeC</a:t>
            </a:r>
            <a:r>
              <a:rPr lang="en-US" sz="3200" b="1" dirty="0" smtClean="0">
                <a:solidFill>
                  <a:srgbClr val="008000"/>
                </a:solidFill>
              </a:rPr>
              <a:t> </a:t>
            </a:r>
            <a:r>
              <a:rPr lang="en-US" sz="2000" dirty="0" smtClean="0">
                <a:solidFill>
                  <a:srgbClr val="008000"/>
                </a:solidFill>
              </a:rPr>
              <a:t>collinear proton (and nuclear)</a:t>
            </a:r>
            <a:r>
              <a:rPr lang="en-US" sz="3200" b="1" dirty="0" smtClean="0">
                <a:solidFill>
                  <a:srgbClr val="008000"/>
                </a:solidFill>
              </a:rPr>
              <a:t> PDF </a:t>
            </a:r>
            <a:r>
              <a:rPr lang="en-US" sz="3200" b="1" dirty="0" err="1" smtClean="0">
                <a:solidFill>
                  <a:srgbClr val="008000"/>
                </a:solidFill>
              </a:rPr>
              <a:t>Programme</a:t>
            </a:r>
            <a:endParaRPr lang="en-US" sz="3200" b="1" dirty="0">
              <a:solidFill>
                <a:srgbClr val="008000"/>
              </a:solidFill>
            </a:endParaRPr>
          </a:p>
        </p:txBody>
      </p:sp>
      <p:sp>
        <p:nvSpPr>
          <p:cNvPr id="3" name="TextBox 2"/>
          <p:cNvSpPr txBox="1"/>
          <p:nvPr/>
        </p:nvSpPr>
        <p:spPr>
          <a:xfrm>
            <a:off x="372869" y="809975"/>
            <a:ext cx="8427482" cy="1015663"/>
          </a:xfrm>
          <a:prstGeom prst="rect">
            <a:avLst/>
          </a:prstGeom>
          <a:noFill/>
        </p:spPr>
        <p:txBody>
          <a:bodyPr wrap="none" rtlCol="0">
            <a:spAutoFit/>
          </a:bodyPr>
          <a:lstStyle/>
          <a:p>
            <a:r>
              <a:rPr lang="en-US" sz="2000" dirty="0" smtClean="0"/>
              <a:t>Resolve </a:t>
            </a:r>
            <a:r>
              <a:rPr lang="en-US" sz="2000" dirty="0" err="1" smtClean="0"/>
              <a:t>parton</a:t>
            </a:r>
            <a:r>
              <a:rPr lang="en-US" sz="2000" dirty="0" smtClean="0"/>
              <a:t> structure of the proton completely: u</a:t>
            </a:r>
            <a:r>
              <a:rPr lang="en-US" sz="2000" baseline="-25000" dirty="0" smtClean="0"/>
              <a:t>v</a:t>
            </a:r>
            <a:r>
              <a:rPr lang="en-US" sz="2000" dirty="0" smtClean="0"/>
              <a:t>,d</a:t>
            </a:r>
            <a:r>
              <a:rPr lang="en-US" sz="2000" baseline="-25000" dirty="0" smtClean="0"/>
              <a:t>v</a:t>
            </a:r>
            <a:r>
              <a:rPr lang="en-US" sz="2000" dirty="0" smtClean="0"/>
              <a:t>,</a:t>
            </a:r>
            <a:r>
              <a:rPr lang="en-US" sz="2000" dirty="0" err="1" smtClean="0"/>
              <a:t>s</a:t>
            </a:r>
            <a:r>
              <a:rPr lang="en-US" sz="2000" baseline="-25000" dirty="0" err="1" smtClean="0"/>
              <a:t>v</a:t>
            </a:r>
            <a:r>
              <a:rPr lang="en-US" sz="2000" dirty="0" smtClean="0"/>
              <a:t>?,</a:t>
            </a:r>
            <a:r>
              <a:rPr lang="en-US" sz="2000" dirty="0" err="1" smtClean="0"/>
              <a:t>u,d,s,c,b,t</a:t>
            </a:r>
            <a:r>
              <a:rPr lang="en-US" sz="2000" dirty="0" smtClean="0"/>
              <a:t> and </a:t>
            </a:r>
            <a:r>
              <a:rPr lang="en-US" sz="2000" dirty="0" err="1" smtClean="0"/>
              <a:t>xg</a:t>
            </a:r>
            <a:endParaRPr lang="en-US" sz="2000" dirty="0" smtClean="0"/>
          </a:p>
          <a:p>
            <a:r>
              <a:rPr lang="en-US" sz="2000" dirty="0" smtClean="0"/>
              <a:t>Unprecedented range, sub% precision, free of </a:t>
            </a:r>
            <a:r>
              <a:rPr lang="en-US" sz="2000" dirty="0" err="1" smtClean="0"/>
              <a:t>parameterisation</a:t>
            </a:r>
            <a:r>
              <a:rPr lang="en-US" sz="2000" dirty="0" smtClean="0"/>
              <a:t> assumptions,</a:t>
            </a:r>
          </a:p>
          <a:p>
            <a:r>
              <a:rPr lang="en-US" sz="2000" dirty="0" smtClean="0"/>
              <a:t>Resolve p structure, solve non linear and saturation issues, test QCD, N</a:t>
            </a:r>
            <a:r>
              <a:rPr lang="en-US" sz="2000" baseline="30000" dirty="0" smtClean="0"/>
              <a:t>3</a:t>
            </a:r>
            <a:r>
              <a:rPr lang="en-US" sz="2000" dirty="0" smtClean="0"/>
              <a:t>LO</a:t>
            </a:r>
            <a:r>
              <a:rPr lang="mr-IN" sz="2000" dirty="0" smtClean="0"/>
              <a:t>…</a:t>
            </a:r>
            <a:endParaRPr lang="en-US" sz="2000" dirty="0"/>
          </a:p>
        </p:txBody>
      </p:sp>
      <p:pic>
        <p:nvPicPr>
          <p:cNvPr id="4" name="Picture 3"/>
          <p:cNvPicPr>
            <a:picLocks noChangeAspect="1"/>
          </p:cNvPicPr>
          <p:nvPr/>
        </p:nvPicPr>
        <p:blipFill>
          <a:blip r:embed="rId2"/>
          <a:stretch>
            <a:fillRect/>
          </a:stretch>
        </p:blipFill>
        <p:spPr>
          <a:xfrm>
            <a:off x="1674314" y="2037109"/>
            <a:ext cx="6658970" cy="4764916"/>
          </a:xfrm>
          <a:prstGeom prst="rect">
            <a:avLst/>
          </a:prstGeom>
        </p:spPr>
      </p:pic>
      <p:sp>
        <p:nvSpPr>
          <p:cNvPr id="5" name="Rectangle 4"/>
          <p:cNvSpPr/>
          <p:nvPr/>
        </p:nvSpPr>
        <p:spPr>
          <a:xfrm>
            <a:off x="6553123" y="2226952"/>
            <a:ext cx="901975" cy="368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318515" y="2226952"/>
            <a:ext cx="901975" cy="368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553123" y="4403854"/>
            <a:ext cx="901975" cy="368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281702" y="4348639"/>
            <a:ext cx="901975" cy="368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429810" y="6478406"/>
            <a:ext cx="4491466" cy="3059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19605" y="6478406"/>
            <a:ext cx="483171" cy="305978"/>
          </a:xfrm>
          <a:prstGeom prst="rect">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417559" y="6146060"/>
            <a:ext cx="774571" cy="338554"/>
          </a:xfrm>
          <a:prstGeom prst="rect">
            <a:avLst/>
          </a:prstGeom>
          <a:noFill/>
        </p:spPr>
        <p:txBody>
          <a:bodyPr wrap="none" rtlCol="0">
            <a:spAutoFit/>
          </a:bodyPr>
          <a:lstStyle/>
          <a:p>
            <a:r>
              <a:rPr lang="en-US" sz="1600" dirty="0" smtClean="0"/>
              <a:t>40 </a:t>
            </a:r>
            <a:r>
              <a:rPr lang="en-US" sz="1600" dirty="0" err="1" smtClean="0"/>
              <a:t>TeV</a:t>
            </a:r>
            <a:endParaRPr lang="en-US" sz="1600" dirty="0"/>
          </a:p>
        </p:txBody>
      </p:sp>
      <p:sp>
        <p:nvSpPr>
          <p:cNvPr id="14" name="TextBox 13"/>
          <p:cNvSpPr txBox="1"/>
          <p:nvPr/>
        </p:nvSpPr>
        <p:spPr>
          <a:xfrm>
            <a:off x="1808985" y="6267711"/>
            <a:ext cx="800219" cy="338554"/>
          </a:xfrm>
          <a:prstGeom prst="rect">
            <a:avLst/>
          </a:prstGeom>
          <a:noFill/>
        </p:spPr>
        <p:txBody>
          <a:bodyPr wrap="none" rtlCol="0">
            <a:spAutoFit/>
          </a:bodyPr>
          <a:lstStyle/>
          <a:p>
            <a:r>
              <a:rPr lang="en-US" sz="1600" dirty="0"/>
              <a:t>2</a:t>
            </a:r>
            <a:r>
              <a:rPr lang="en-US" sz="1600" dirty="0" smtClean="0"/>
              <a:t>0 </a:t>
            </a:r>
            <a:r>
              <a:rPr lang="en-US" sz="1600" dirty="0" err="1"/>
              <a:t>G</a:t>
            </a:r>
            <a:r>
              <a:rPr lang="en-US" sz="1600" dirty="0" err="1" smtClean="0"/>
              <a:t>eV</a:t>
            </a:r>
            <a:endParaRPr lang="en-US" sz="1600" dirty="0"/>
          </a:p>
        </p:txBody>
      </p:sp>
      <p:sp>
        <p:nvSpPr>
          <p:cNvPr id="11" name="TextBox 10"/>
          <p:cNvSpPr txBox="1"/>
          <p:nvPr/>
        </p:nvSpPr>
        <p:spPr>
          <a:xfrm>
            <a:off x="157969" y="4251523"/>
            <a:ext cx="1311439" cy="2031325"/>
          </a:xfrm>
          <a:prstGeom prst="rect">
            <a:avLst/>
          </a:prstGeom>
          <a:solidFill>
            <a:schemeClr val="bg1">
              <a:lumMod val="75000"/>
              <a:alpha val="75000"/>
            </a:schemeClr>
          </a:solidFill>
        </p:spPr>
        <p:txBody>
          <a:bodyPr wrap="none" rtlCol="0">
            <a:spAutoFit/>
          </a:bodyPr>
          <a:lstStyle/>
          <a:p>
            <a:r>
              <a:rPr lang="en-US" b="1" dirty="0" smtClean="0">
                <a:solidFill>
                  <a:srgbClr val="FF0000"/>
                </a:solidFill>
              </a:rPr>
              <a:t>PDFs</a:t>
            </a:r>
          </a:p>
          <a:p>
            <a:r>
              <a:rPr lang="en-US" b="1" dirty="0">
                <a:solidFill>
                  <a:srgbClr val="FF0000"/>
                </a:solidFill>
              </a:rPr>
              <a:t>a</a:t>
            </a:r>
            <a:r>
              <a:rPr lang="en-US" b="1" dirty="0" smtClean="0">
                <a:solidFill>
                  <a:srgbClr val="FF0000"/>
                </a:solidFill>
              </a:rPr>
              <a:t>re NOT</a:t>
            </a:r>
          </a:p>
          <a:p>
            <a:r>
              <a:rPr lang="en-US" b="1" dirty="0">
                <a:solidFill>
                  <a:srgbClr val="FF0000"/>
                </a:solidFill>
              </a:rPr>
              <a:t>d</a:t>
            </a:r>
            <a:r>
              <a:rPr lang="en-US" b="1" dirty="0" smtClean="0">
                <a:solidFill>
                  <a:srgbClr val="FF0000"/>
                </a:solidFill>
              </a:rPr>
              <a:t>etermined</a:t>
            </a:r>
          </a:p>
          <a:p>
            <a:r>
              <a:rPr lang="en-US" b="1" dirty="0">
                <a:solidFill>
                  <a:srgbClr val="FF0000"/>
                </a:solidFill>
              </a:rPr>
              <a:t>i</a:t>
            </a:r>
            <a:r>
              <a:rPr lang="en-US" b="1" dirty="0" smtClean="0">
                <a:solidFill>
                  <a:srgbClr val="FF0000"/>
                </a:solidFill>
              </a:rPr>
              <a:t>n </a:t>
            </a:r>
            <a:r>
              <a:rPr lang="en-US" b="1" dirty="0" err="1" smtClean="0">
                <a:solidFill>
                  <a:srgbClr val="FF0000"/>
                </a:solidFill>
              </a:rPr>
              <a:t>pp</a:t>
            </a:r>
            <a:endParaRPr lang="en-US" b="1" dirty="0" smtClean="0">
              <a:solidFill>
                <a:srgbClr val="FF0000"/>
              </a:solidFill>
            </a:endParaRPr>
          </a:p>
          <a:p>
            <a:r>
              <a:rPr lang="en-US" b="1" dirty="0">
                <a:solidFill>
                  <a:srgbClr val="FF0000"/>
                </a:solidFill>
              </a:rPr>
              <a:t>b</a:t>
            </a:r>
            <a:r>
              <a:rPr lang="en-US" b="1" dirty="0" smtClean="0">
                <a:solidFill>
                  <a:srgbClr val="FF0000"/>
                </a:solidFill>
              </a:rPr>
              <a:t>ut in </a:t>
            </a:r>
            <a:r>
              <a:rPr lang="en-US" b="1" dirty="0" err="1" smtClean="0">
                <a:solidFill>
                  <a:srgbClr val="FF0000"/>
                </a:solidFill>
              </a:rPr>
              <a:t>ep</a:t>
            </a:r>
            <a:endParaRPr lang="en-US" b="1" dirty="0" smtClean="0">
              <a:solidFill>
                <a:srgbClr val="FF0000"/>
              </a:solidFill>
            </a:endParaRPr>
          </a:p>
          <a:p>
            <a:endParaRPr lang="en-US" b="1" dirty="0">
              <a:solidFill>
                <a:srgbClr val="FF0000"/>
              </a:solidFill>
            </a:endParaRPr>
          </a:p>
          <a:p>
            <a:r>
              <a:rPr lang="en-US" b="1" dirty="0" err="1">
                <a:solidFill>
                  <a:srgbClr val="FF0000"/>
                </a:solidFill>
              </a:rPr>
              <a:t>c</a:t>
            </a:r>
            <a:r>
              <a:rPr lang="en-US" b="1" dirty="0" err="1" smtClean="0">
                <a:solidFill>
                  <a:srgbClr val="FF0000"/>
                </a:solidFill>
              </a:rPr>
              <a:t>f</a:t>
            </a:r>
            <a:r>
              <a:rPr lang="en-US" b="1" dirty="0" smtClean="0">
                <a:solidFill>
                  <a:srgbClr val="FF0000"/>
                </a:solidFill>
              </a:rPr>
              <a:t> backup</a:t>
            </a:r>
            <a:endParaRPr lang="en-US" b="1" dirty="0">
              <a:solidFill>
                <a:srgbClr val="FF0000"/>
              </a:solidFill>
            </a:endParaRPr>
          </a:p>
        </p:txBody>
      </p:sp>
      <p:cxnSp>
        <p:nvCxnSpPr>
          <p:cNvPr id="15" name="Straight Arrow Connector 14"/>
          <p:cNvCxnSpPr/>
          <p:nvPr/>
        </p:nvCxnSpPr>
        <p:spPr>
          <a:xfrm flipH="1" flipV="1">
            <a:off x="6127994" y="5464248"/>
            <a:ext cx="1" cy="605498"/>
          </a:xfrm>
          <a:prstGeom prst="straightConnector1">
            <a:avLst/>
          </a:prstGeom>
          <a:ln>
            <a:solidFill>
              <a:srgbClr val="00009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847435" y="5641466"/>
            <a:ext cx="328485" cy="369332"/>
          </a:xfrm>
          <a:prstGeom prst="rect">
            <a:avLst/>
          </a:prstGeom>
          <a:noFill/>
        </p:spPr>
        <p:txBody>
          <a:bodyPr wrap="none" rtlCol="0">
            <a:spAutoFit/>
          </a:bodyPr>
          <a:lstStyle/>
          <a:p>
            <a:r>
              <a:rPr lang="en-US" dirty="0" smtClean="0">
                <a:solidFill>
                  <a:srgbClr val="000090"/>
                </a:solidFill>
              </a:rPr>
              <a:t>H</a:t>
            </a:r>
            <a:endParaRPr lang="en-US" dirty="0">
              <a:solidFill>
                <a:srgbClr val="000090"/>
              </a:solidFill>
            </a:endParaRPr>
          </a:p>
        </p:txBody>
      </p:sp>
      <p:sp>
        <p:nvSpPr>
          <p:cNvPr id="18" name="TextBox 17"/>
          <p:cNvSpPr txBox="1"/>
          <p:nvPr/>
        </p:nvSpPr>
        <p:spPr>
          <a:xfrm>
            <a:off x="7455098" y="5419946"/>
            <a:ext cx="764339" cy="369332"/>
          </a:xfrm>
          <a:prstGeom prst="rect">
            <a:avLst/>
          </a:prstGeom>
          <a:noFill/>
        </p:spPr>
        <p:txBody>
          <a:bodyPr wrap="none" rtlCol="0">
            <a:spAutoFit/>
          </a:bodyPr>
          <a:lstStyle/>
          <a:p>
            <a:r>
              <a:rPr lang="en-US" dirty="0" smtClean="0">
                <a:solidFill>
                  <a:srgbClr val="000090"/>
                </a:solidFill>
              </a:rPr>
              <a:t>SUSY?</a:t>
            </a:r>
          </a:p>
        </p:txBody>
      </p:sp>
      <p:sp>
        <p:nvSpPr>
          <p:cNvPr id="19" name="TextBox 18"/>
          <p:cNvSpPr txBox="1"/>
          <p:nvPr/>
        </p:nvSpPr>
        <p:spPr>
          <a:xfrm>
            <a:off x="7543694" y="3411463"/>
            <a:ext cx="559881" cy="369332"/>
          </a:xfrm>
          <a:prstGeom prst="rect">
            <a:avLst/>
          </a:prstGeom>
          <a:noFill/>
        </p:spPr>
        <p:txBody>
          <a:bodyPr wrap="none" rtlCol="0">
            <a:spAutoFit/>
          </a:bodyPr>
          <a:lstStyle/>
          <a:p>
            <a:r>
              <a:rPr lang="en-US" dirty="0" smtClean="0">
                <a:solidFill>
                  <a:srgbClr val="000090"/>
                </a:solidFill>
              </a:rPr>
              <a:t>NP?</a:t>
            </a:r>
            <a:endParaRPr lang="en-US" dirty="0">
              <a:solidFill>
                <a:srgbClr val="000090"/>
              </a:solidFill>
            </a:endParaRPr>
          </a:p>
        </p:txBody>
      </p:sp>
      <p:sp>
        <p:nvSpPr>
          <p:cNvPr id="20" name="TextBox 19"/>
          <p:cNvSpPr txBox="1"/>
          <p:nvPr/>
        </p:nvSpPr>
        <p:spPr>
          <a:xfrm>
            <a:off x="4923674" y="6432693"/>
            <a:ext cx="4063056" cy="369332"/>
          </a:xfrm>
          <a:prstGeom prst="rect">
            <a:avLst/>
          </a:prstGeom>
          <a:noFill/>
        </p:spPr>
        <p:txBody>
          <a:bodyPr wrap="none" rtlCol="0">
            <a:spAutoFit/>
          </a:bodyPr>
          <a:lstStyle/>
          <a:p>
            <a:r>
              <a:rPr lang="en-US" b="1" dirty="0" smtClean="0">
                <a:solidFill>
                  <a:srgbClr val="000090"/>
                </a:solidFill>
              </a:rPr>
              <a:t>Empowers the LHC H,  BSM + SM Physics</a:t>
            </a:r>
            <a:endParaRPr lang="en-US" b="1" dirty="0">
              <a:solidFill>
                <a:srgbClr val="000090"/>
              </a:solidFill>
            </a:endParaRPr>
          </a:p>
        </p:txBody>
      </p:sp>
    </p:spTree>
    <p:extLst>
      <p:ext uri="{BB962C8B-B14F-4D97-AF65-F5344CB8AC3E}">
        <p14:creationId xmlns:p14="http://schemas.microsoft.com/office/powerpoint/2010/main" val="17319453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Oval 3"/>
          <p:cNvSpPr>
            <a:spLocks noChangeArrowheads="1"/>
          </p:cNvSpPr>
          <p:nvPr/>
        </p:nvSpPr>
        <p:spPr bwMode="auto">
          <a:xfrm>
            <a:off x="3200400" y="1219200"/>
            <a:ext cx="2819400" cy="2743200"/>
          </a:xfrm>
          <a:prstGeom prst="ellipse">
            <a:avLst/>
          </a:prstGeom>
          <a:noFill/>
          <a:ln w="9525">
            <a:solidFill>
              <a:srgbClr val="00009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268" name="Oval 4"/>
          <p:cNvSpPr>
            <a:spLocks noChangeArrowheads="1"/>
          </p:cNvSpPr>
          <p:nvPr/>
        </p:nvSpPr>
        <p:spPr bwMode="auto">
          <a:xfrm>
            <a:off x="609600" y="3733800"/>
            <a:ext cx="2819400" cy="2743200"/>
          </a:xfrm>
          <a:prstGeom prst="ellipse">
            <a:avLst/>
          </a:prstGeom>
          <a:noFill/>
          <a:ln w="9525">
            <a:solidFill>
              <a:srgbClr val="00009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269" name="Oval 5"/>
          <p:cNvSpPr>
            <a:spLocks noChangeArrowheads="1"/>
          </p:cNvSpPr>
          <p:nvPr/>
        </p:nvSpPr>
        <p:spPr bwMode="auto">
          <a:xfrm>
            <a:off x="5867400" y="3657600"/>
            <a:ext cx="2819400" cy="2743200"/>
          </a:xfrm>
          <a:prstGeom prst="ellipse">
            <a:avLst/>
          </a:prstGeom>
          <a:noFill/>
          <a:ln w="9525">
            <a:solidFill>
              <a:srgbClr val="00009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270" name="Text Box 6"/>
          <p:cNvSpPr txBox="1">
            <a:spLocks noChangeArrowheads="1"/>
          </p:cNvSpPr>
          <p:nvPr/>
        </p:nvSpPr>
        <p:spPr bwMode="auto">
          <a:xfrm>
            <a:off x="3848622" y="2357462"/>
            <a:ext cx="1519053"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800" dirty="0"/>
              <a:t>b quark</a:t>
            </a:r>
          </a:p>
          <a:p>
            <a:pPr algn="ctr"/>
            <a:r>
              <a:rPr lang="en-US" sz="1800" dirty="0"/>
              <a:t>top quark</a:t>
            </a:r>
          </a:p>
          <a:p>
            <a:pPr algn="ctr"/>
            <a:r>
              <a:rPr lang="en-US" sz="1800" dirty="0" smtClean="0"/>
              <a:t>M</a:t>
            </a:r>
            <a:r>
              <a:rPr lang="en-US" sz="1800" baseline="-25000" dirty="0" smtClean="0"/>
              <a:t>W</a:t>
            </a:r>
          </a:p>
          <a:p>
            <a:pPr algn="ctr"/>
            <a:r>
              <a:rPr lang="en-US" dirty="0" smtClean="0"/>
              <a:t>No SUSY, BSM</a:t>
            </a:r>
            <a:endParaRPr lang="en-US" sz="1800" dirty="0"/>
          </a:p>
        </p:txBody>
      </p:sp>
      <p:sp>
        <p:nvSpPr>
          <p:cNvPr id="11271" name="Text Box 7"/>
          <p:cNvSpPr txBox="1">
            <a:spLocks noChangeArrowheads="1"/>
          </p:cNvSpPr>
          <p:nvPr/>
        </p:nvSpPr>
        <p:spPr bwMode="auto">
          <a:xfrm>
            <a:off x="716979" y="4705248"/>
            <a:ext cx="2536384"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dirty="0"/>
              <a:t>G</a:t>
            </a:r>
            <a:r>
              <a:rPr lang="en-US" sz="1800" dirty="0" smtClean="0"/>
              <a:t>luon</a:t>
            </a:r>
            <a:r>
              <a:rPr lang="en-US" dirty="0" smtClean="0"/>
              <a:t> dominance, low x</a:t>
            </a:r>
            <a:r>
              <a:rPr lang="en-US" sz="1800" dirty="0" smtClean="0"/>
              <a:t> </a:t>
            </a:r>
            <a:endParaRPr lang="en-US" sz="1800" dirty="0"/>
          </a:p>
          <a:p>
            <a:pPr algn="ctr"/>
            <a:r>
              <a:rPr lang="en-US" dirty="0" smtClean="0"/>
              <a:t>Electroweak Unification</a:t>
            </a:r>
            <a:endParaRPr lang="en-US" sz="1800" dirty="0"/>
          </a:p>
          <a:p>
            <a:pPr algn="ctr"/>
            <a:r>
              <a:rPr lang="en-US" dirty="0" err="1" smtClean="0"/>
              <a:t>h.o</a:t>
            </a:r>
            <a:r>
              <a:rPr lang="en-US" dirty="0" smtClean="0"/>
              <a:t>. strong </a:t>
            </a:r>
            <a:r>
              <a:rPr lang="en-US" sz="1600" dirty="0" smtClean="0">
                <a:sym typeface="Wingdings"/>
              </a:rPr>
              <a:t></a:t>
            </a:r>
            <a:r>
              <a:rPr lang="en-US" dirty="0" smtClean="0">
                <a:sym typeface="Wingdings"/>
              </a:rPr>
              <a:t> PDFs, c, b</a:t>
            </a:r>
            <a:endParaRPr lang="en-US" sz="1800" dirty="0"/>
          </a:p>
          <a:p>
            <a:pPr algn="ctr"/>
            <a:r>
              <a:rPr lang="en-US" dirty="0" smtClean="0"/>
              <a:t>No SUSY, BSM</a:t>
            </a:r>
            <a:endParaRPr lang="en-US" dirty="0"/>
          </a:p>
        </p:txBody>
      </p:sp>
      <p:sp>
        <p:nvSpPr>
          <p:cNvPr id="11272" name="Text Box 8"/>
          <p:cNvSpPr txBox="1">
            <a:spLocks noChangeArrowheads="1"/>
          </p:cNvSpPr>
          <p:nvPr/>
        </p:nvSpPr>
        <p:spPr bwMode="auto">
          <a:xfrm>
            <a:off x="6019800" y="4555241"/>
            <a:ext cx="2419350" cy="1477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1800" dirty="0"/>
              <a:t>M</a:t>
            </a:r>
            <a:r>
              <a:rPr lang="en-US" sz="1800" baseline="-25000" dirty="0"/>
              <a:t>Z</a:t>
            </a:r>
            <a:r>
              <a:rPr lang="en-US" sz="1800" dirty="0"/>
              <a:t> , sin</a:t>
            </a:r>
            <a:r>
              <a:rPr lang="en-US" sz="1800" baseline="30000" dirty="0"/>
              <a:t>2 </a:t>
            </a:r>
            <a:r>
              <a:rPr lang="en-US" sz="1800" dirty="0">
                <a:sym typeface="Symbol" charset="0"/>
              </a:rPr>
              <a:t></a:t>
            </a:r>
            <a:endParaRPr lang="en-US" sz="1800" dirty="0"/>
          </a:p>
          <a:p>
            <a:pPr algn="ctr"/>
            <a:r>
              <a:rPr lang="en-US" dirty="0" smtClean="0"/>
              <a:t>Three</a:t>
            </a:r>
            <a:r>
              <a:rPr lang="en-US" sz="1800" dirty="0" smtClean="0"/>
              <a:t> neutrino families</a:t>
            </a:r>
            <a:endParaRPr lang="en-US" sz="1800" dirty="0"/>
          </a:p>
          <a:p>
            <a:pPr algn="ctr"/>
            <a:r>
              <a:rPr lang="en-US" sz="1800" dirty="0" err="1"/>
              <a:t>h.o</a:t>
            </a:r>
            <a:r>
              <a:rPr lang="en-US" sz="1800" dirty="0"/>
              <a:t>. </a:t>
            </a:r>
            <a:r>
              <a:rPr lang="en-US" sz="1800" dirty="0" err="1"/>
              <a:t>el.weak</a:t>
            </a:r>
            <a:r>
              <a:rPr lang="en-US" sz="1800" dirty="0"/>
              <a:t> </a:t>
            </a:r>
            <a:r>
              <a:rPr lang="en-US" sz="1600" dirty="0" smtClean="0">
                <a:sym typeface="Wingdings"/>
              </a:rPr>
              <a:t></a:t>
            </a:r>
            <a:r>
              <a:rPr lang="en-US" sz="1800" dirty="0" smtClean="0">
                <a:sym typeface="Wingdings"/>
              </a:rPr>
              <a:t> </a:t>
            </a:r>
            <a:r>
              <a:rPr lang="en-US" sz="1800" dirty="0" err="1" smtClean="0">
                <a:sym typeface="Wingdings"/>
              </a:rPr>
              <a:t>m</a:t>
            </a:r>
            <a:r>
              <a:rPr lang="en-US" sz="1800" dirty="0" err="1" smtClean="0"/>
              <a:t>t,mH</a:t>
            </a:r>
            <a:endParaRPr lang="en-US" sz="1800" dirty="0" smtClean="0"/>
          </a:p>
          <a:p>
            <a:pPr algn="ctr"/>
            <a:r>
              <a:rPr lang="en-US" dirty="0" smtClean="0"/>
              <a:t>No SUSY, BSM</a:t>
            </a:r>
          </a:p>
          <a:p>
            <a:pPr algn="ctr"/>
            <a:endParaRPr lang="en-US" dirty="0"/>
          </a:p>
        </p:txBody>
      </p:sp>
      <p:sp>
        <p:nvSpPr>
          <p:cNvPr id="11273" name="Text Box 9"/>
          <p:cNvSpPr txBox="1">
            <a:spLocks noChangeArrowheads="1"/>
          </p:cNvSpPr>
          <p:nvPr/>
        </p:nvSpPr>
        <p:spPr bwMode="auto">
          <a:xfrm>
            <a:off x="1736725" y="3740395"/>
            <a:ext cx="554058"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dirty="0" err="1">
                <a:solidFill>
                  <a:srgbClr val="000090"/>
                </a:solidFill>
                <a:latin typeface="Andale Mono" charset="0"/>
              </a:rPr>
              <a:t>ep</a:t>
            </a:r>
            <a:endParaRPr lang="en-US" sz="2400" b="1" dirty="0">
              <a:solidFill>
                <a:srgbClr val="000090"/>
              </a:solidFill>
            </a:endParaRPr>
          </a:p>
        </p:txBody>
      </p:sp>
      <p:sp>
        <p:nvSpPr>
          <p:cNvPr id="11274" name="Rectangle 10"/>
          <p:cNvSpPr>
            <a:spLocks noChangeArrowheads="1"/>
          </p:cNvSpPr>
          <p:nvPr/>
        </p:nvSpPr>
        <p:spPr bwMode="auto">
          <a:xfrm>
            <a:off x="6873726" y="3634200"/>
            <a:ext cx="800319"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dirty="0" err="1">
                <a:solidFill>
                  <a:srgbClr val="000090"/>
                </a:solidFill>
                <a:latin typeface="Andale Mono" charset="0"/>
              </a:rPr>
              <a:t>e</a:t>
            </a:r>
            <a:r>
              <a:rPr lang="en-US" sz="2400" b="1" baseline="30000" dirty="0" err="1">
                <a:solidFill>
                  <a:srgbClr val="000090"/>
                </a:solidFill>
                <a:latin typeface="Andale Mono" charset="0"/>
              </a:rPr>
              <a:t>+</a:t>
            </a:r>
            <a:r>
              <a:rPr lang="en-US" sz="2400" b="1" dirty="0" err="1">
                <a:solidFill>
                  <a:srgbClr val="000090"/>
                </a:solidFill>
                <a:latin typeface="Andale Mono" charset="0"/>
              </a:rPr>
              <a:t>e</a:t>
            </a:r>
            <a:r>
              <a:rPr lang="en-US" sz="2400" b="1" baseline="30000" dirty="0">
                <a:solidFill>
                  <a:srgbClr val="000090"/>
                </a:solidFill>
                <a:latin typeface="Andale Mono" charset="0"/>
              </a:rPr>
              <a:t>-</a:t>
            </a:r>
            <a:endParaRPr lang="en-US" sz="2400" b="1" dirty="0">
              <a:solidFill>
                <a:srgbClr val="000090"/>
              </a:solidFill>
            </a:endParaRPr>
          </a:p>
        </p:txBody>
      </p:sp>
      <p:sp>
        <p:nvSpPr>
          <p:cNvPr id="11275" name="Rectangle 11"/>
          <p:cNvSpPr>
            <a:spLocks noChangeArrowheads="1"/>
          </p:cNvSpPr>
          <p:nvPr/>
        </p:nvSpPr>
        <p:spPr bwMode="auto">
          <a:xfrm>
            <a:off x="4267200" y="1335010"/>
            <a:ext cx="554058"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dirty="0" err="1">
                <a:solidFill>
                  <a:srgbClr val="000090"/>
                </a:solidFill>
                <a:latin typeface="Andale Mono" charset="0"/>
              </a:rPr>
              <a:t>pp</a:t>
            </a:r>
            <a:endParaRPr lang="en-US" sz="2400" b="1" dirty="0">
              <a:solidFill>
                <a:srgbClr val="000090"/>
              </a:solidFill>
            </a:endParaRPr>
          </a:p>
        </p:txBody>
      </p:sp>
      <p:sp>
        <p:nvSpPr>
          <p:cNvPr id="11276" name="Rectangle 12"/>
          <p:cNvSpPr>
            <a:spLocks noChangeArrowheads="1"/>
          </p:cNvSpPr>
          <p:nvPr/>
        </p:nvSpPr>
        <p:spPr bwMode="auto">
          <a:xfrm>
            <a:off x="3733800" y="4267200"/>
            <a:ext cx="18224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b="1"/>
              <a:t>The Standard</a:t>
            </a:r>
          </a:p>
          <a:p>
            <a:r>
              <a:rPr lang="en-US" sz="1800" b="1"/>
              <a:t>Model Triumph</a:t>
            </a:r>
            <a:endParaRPr lang="en-US" sz="1800"/>
          </a:p>
        </p:txBody>
      </p:sp>
      <p:sp>
        <p:nvSpPr>
          <p:cNvPr id="11278" name="Line 14"/>
          <p:cNvSpPr>
            <a:spLocks noChangeShapeType="1"/>
          </p:cNvSpPr>
          <p:nvPr/>
        </p:nvSpPr>
        <p:spPr bwMode="auto">
          <a:xfrm>
            <a:off x="4343400" y="1447800"/>
            <a:ext cx="228600" cy="0"/>
          </a:xfrm>
          <a:prstGeom prst="line">
            <a:avLst/>
          </a:prstGeom>
          <a:noFill/>
          <a:ln w="9525">
            <a:solidFill>
              <a:srgbClr val="00009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 name="Text Box 15"/>
          <p:cNvSpPr txBox="1">
            <a:spLocks noChangeArrowheads="1"/>
          </p:cNvSpPr>
          <p:nvPr/>
        </p:nvSpPr>
        <p:spPr bwMode="auto">
          <a:xfrm>
            <a:off x="3999830" y="1819317"/>
            <a:ext cx="1144339"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b="1" dirty="0" err="1">
                <a:solidFill>
                  <a:srgbClr val="000090"/>
                </a:solidFill>
              </a:rPr>
              <a:t>Tevatron</a:t>
            </a:r>
            <a:endParaRPr lang="en-US" sz="2000" b="1" dirty="0">
              <a:solidFill>
                <a:srgbClr val="000090"/>
              </a:solidFill>
            </a:endParaRPr>
          </a:p>
        </p:txBody>
      </p:sp>
      <p:sp>
        <p:nvSpPr>
          <p:cNvPr id="11280" name="Text Box 16"/>
          <p:cNvSpPr txBox="1">
            <a:spLocks noChangeArrowheads="1"/>
          </p:cNvSpPr>
          <p:nvPr/>
        </p:nvSpPr>
        <p:spPr bwMode="auto">
          <a:xfrm>
            <a:off x="6683963" y="4095865"/>
            <a:ext cx="1030375"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b="1" dirty="0">
                <a:solidFill>
                  <a:srgbClr val="000090"/>
                </a:solidFill>
              </a:rPr>
              <a:t>LEP/SLC</a:t>
            </a:r>
          </a:p>
        </p:txBody>
      </p:sp>
      <p:sp>
        <p:nvSpPr>
          <p:cNvPr id="11281" name="Text Box 17"/>
          <p:cNvSpPr txBox="1">
            <a:spLocks noChangeArrowheads="1"/>
          </p:cNvSpPr>
          <p:nvPr/>
        </p:nvSpPr>
        <p:spPr bwMode="auto">
          <a:xfrm>
            <a:off x="1586765" y="4215611"/>
            <a:ext cx="774571"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b="1" dirty="0">
                <a:solidFill>
                  <a:srgbClr val="000090"/>
                </a:solidFill>
              </a:rPr>
              <a:t>HERA</a:t>
            </a:r>
          </a:p>
        </p:txBody>
      </p:sp>
      <p:sp>
        <p:nvSpPr>
          <p:cNvPr id="11282" name="Line 18"/>
          <p:cNvSpPr>
            <a:spLocks noChangeShapeType="1"/>
          </p:cNvSpPr>
          <p:nvPr/>
        </p:nvSpPr>
        <p:spPr bwMode="auto">
          <a:xfrm>
            <a:off x="5638800" y="3505200"/>
            <a:ext cx="609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 name="Line 19"/>
          <p:cNvSpPr>
            <a:spLocks noChangeShapeType="1"/>
          </p:cNvSpPr>
          <p:nvPr/>
        </p:nvSpPr>
        <p:spPr bwMode="auto">
          <a:xfrm flipV="1">
            <a:off x="3048000" y="3581400"/>
            <a:ext cx="609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4" name="Line 20"/>
          <p:cNvSpPr>
            <a:spLocks noChangeShapeType="1"/>
          </p:cNvSpPr>
          <p:nvPr/>
        </p:nvSpPr>
        <p:spPr bwMode="auto">
          <a:xfrm>
            <a:off x="3429000" y="5105400"/>
            <a:ext cx="2438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5" name="Text Box 21"/>
          <p:cNvSpPr txBox="1">
            <a:spLocks noChangeArrowheads="1"/>
          </p:cNvSpPr>
          <p:nvPr/>
        </p:nvSpPr>
        <p:spPr bwMode="auto">
          <a:xfrm>
            <a:off x="6473021" y="5816377"/>
            <a:ext cx="1635083"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dirty="0"/>
              <a:t>CKM - </a:t>
            </a:r>
            <a:r>
              <a:rPr lang="en-US" sz="1600" b="1" dirty="0">
                <a:solidFill>
                  <a:srgbClr val="000090"/>
                </a:solidFill>
              </a:rPr>
              <a:t>B factories</a:t>
            </a:r>
            <a:endParaRPr lang="en-US" dirty="0">
              <a:solidFill>
                <a:srgbClr val="000090"/>
              </a:solidFill>
            </a:endParaRPr>
          </a:p>
        </p:txBody>
      </p:sp>
      <p:sp>
        <p:nvSpPr>
          <p:cNvPr id="23" name="Rectangle 2"/>
          <p:cNvSpPr>
            <a:spLocks noGrp="1" noChangeArrowheads="1"/>
          </p:cNvSpPr>
          <p:nvPr>
            <p:ph type="ctrTitle"/>
          </p:nvPr>
        </p:nvSpPr>
        <p:spPr>
          <a:xfrm>
            <a:off x="1283880" y="179406"/>
            <a:ext cx="7772400" cy="798328"/>
          </a:xfrm>
        </p:spPr>
        <p:txBody>
          <a:bodyPr>
            <a:normAutofit fontScale="90000"/>
          </a:bodyPr>
          <a:lstStyle/>
          <a:p>
            <a:r>
              <a:rPr lang="en-US" sz="3200" b="1" dirty="0" smtClean="0"/>
              <a:t>Particle Physics at O(100) </a:t>
            </a:r>
            <a:r>
              <a:rPr lang="en-US" sz="3200" b="1" dirty="0" err="1" smtClean="0"/>
              <a:t>GeV</a:t>
            </a:r>
            <a:r>
              <a:rPr lang="en-US" sz="3200" b="1" dirty="0" smtClean="0"/>
              <a:t> </a:t>
            </a:r>
            <a:r>
              <a:rPr lang="en-US" sz="1800" dirty="0" smtClean="0">
                <a:solidFill>
                  <a:srgbClr val="000090"/>
                </a:solidFill>
              </a:rPr>
              <a:t>~</a:t>
            </a:r>
            <a:r>
              <a:rPr lang="en-US" sz="2000" dirty="0" smtClean="0">
                <a:solidFill>
                  <a:srgbClr val="000090"/>
                </a:solidFill>
              </a:rPr>
              <a:t>1985-2015</a:t>
            </a:r>
            <a:br>
              <a:rPr lang="en-US" sz="2000" dirty="0" smtClean="0">
                <a:solidFill>
                  <a:srgbClr val="000090"/>
                </a:solidFill>
              </a:rPr>
            </a:br>
            <a:r>
              <a:rPr lang="en-US" sz="2000" dirty="0" smtClean="0">
                <a:solidFill>
                  <a:srgbClr val="000090"/>
                </a:solidFill>
              </a:rPr>
              <a:t>                                                                                       Three Decades</a:t>
            </a:r>
            <a:endParaRPr lang="en-US" sz="2000" dirty="0">
              <a:solidFill>
                <a:srgbClr val="000090"/>
              </a:solidFill>
            </a:endParaRPr>
          </a:p>
        </p:txBody>
      </p:sp>
      <p:sp>
        <p:nvSpPr>
          <p:cNvPr id="3" name="TextBox 2"/>
          <p:cNvSpPr txBox="1"/>
          <p:nvPr/>
        </p:nvSpPr>
        <p:spPr>
          <a:xfrm>
            <a:off x="3553405" y="5818976"/>
            <a:ext cx="2324074" cy="738664"/>
          </a:xfrm>
          <a:prstGeom prst="rect">
            <a:avLst/>
          </a:prstGeom>
          <a:noFill/>
          <a:ln w="6350">
            <a:solidFill>
              <a:srgbClr val="000090"/>
            </a:solidFill>
          </a:ln>
        </p:spPr>
        <p:txBody>
          <a:bodyPr wrap="none" rtlCol="0">
            <a:spAutoFit/>
          </a:bodyPr>
          <a:lstStyle/>
          <a:p>
            <a:r>
              <a:rPr lang="en-US" sz="2400" dirty="0" smtClean="0">
                <a:solidFill>
                  <a:srgbClr val="000090"/>
                </a:solidFill>
              </a:rPr>
              <a:t>Neutrino Physics</a:t>
            </a:r>
          </a:p>
          <a:p>
            <a:r>
              <a:rPr lang="en-US" dirty="0" smtClean="0"/>
              <a:t>  Oscillations, PMNS</a:t>
            </a:r>
            <a:endParaRPr lang="en-US" dirty="0"/>
          </a:p>
        </p:txBody>
      </p:sp>
      <p:sp>
        <p:nvSpPr>
          <p:cNvPr id="2" name="TextBox 1"/>
          <p:cNvSpPr txBox="1"/>
          <p:nvPr/>
        </p:nvSpPr>
        <p:spPr>
          <a:xfrm>
            <a:off x="104383" y="697350"/>
            <a:ext cx="2530185" cy="2862323"/>
          </a:xfrm>
          <a:prstGeom prst="rect">
            <a:avLst/>
          </a:prstGeom>
          <a:noFill/>
        </p:spPr>
        <p:txBody>
          <a:bodyPr wrap="none" rtlCol="0">
            <a:spAutoFit/>
          </a:bodyPr>
          <a:lstStyle/>
          <a:p>
            <a:r>
              <a:rPr lang="en-US" dirty="0" err="1" smtClean="0"/>
              <a:t>Tevatron</a:t>
            </a:r>
            <a:r>
              <a:rPr lang="en-US" dirty="0" smtClean="0"/>
              <a:t>, LEP and HERA</a:t>
            </a:r>
          </a:p>
          <a:p>
            <a:r>
              <a:rPr lang="en-US" dirty="0"/>
              <a:t>e</a:t>
            </a:r>
            <a:r>
              <a:rPr lang="en-US" dirty="0" smtClean="0"/>
              <a:t>stablished the SM, its</a:t>
            </a:r>
          </a:p>
          <a:p>
            <a:r>
              <a:rPr lang="en-US" dirty="0"/>
              <a:t>m</a:t>
            </a:r>
            <a:r>
              <a:rPr lang="en-US" dirty="0" smtClean="0"/>
              <a:t>issing center, the </a:t>
            </a:r>
          </a:p>
          <a:p>
            <a:r>
              <a:rPr lang="en-US" dirty="0" smtClean="0"/>
              <a:t>Higgs Boson was then</a:t>
            </a:r>
          </a:p>
          <a:p>
            <a:r>
              <a:rPr lang="en-US" dirty="0"/>
              <a:t>d</a:t>
            </a:r>
            <a:r>
              <a:rPr lang="en-US" dirty="0" smtClean="0"/>
              <a:t>iscovered at the LHC.</a:t>
            </a:r>
          </a:p>
          <a:p>
            <a:r>
              <a:rPr lang="en-US" dirty="0" smtClean="0"/>
              <a:t>They found no BSM sign.</a:t>
            </a:r>
          </a:p>
          <a:p>
            <a:r>
              <a:rPr lang="en-US" b="1" dirty="0" smtClean="0"/>
              <a:t>Particle Physics had </a:t>
            </a:r>
          </a:p>
          <a:p>
            <a:r>
              <a:rPr lang="en-US" b="1" dirty="0"/>
              <a:t>m</a:t>
            </a:r>
            <a:r>
              <a:rPr lang="en-US" b="1" dirty="0" smtClean="0"/>
              <a:t>anaged to have </a:t>
            </a:r>
          </a:p>
          <a:p>
            <a:r>
              <a:rPr lang="en-US" b="1" dirty="0" err="1" smtClean="0"/>
              <a:t>hh</a:t>
            </a:r>
            <a:r>
              <a:rPr lang="en-US" b="1" dirty="0" smtClean="0"/>
              <a:t>, </a:t>
            </a:r>
            <a:r>
              <a:rPr lang="en-US" b="1" dirty="0" err="1" smtClean="0"/>
              <a:t>ee</a:t>
            </a:r>
            <a:r>
              <a:rPr lang="en-US" b="1" dirty="0" smtClean="0"/>
              <a:t> and eh collisions,</a:t>
            </a:r>
          </a:p>
          <a:p>
            <a:r>
              <a:rPr lang="en-US" b="1" dirty="0"/>
              <a:t>f</a:t>
            </a:r>
            <a:r>
              <a:rPr lang="en-US" b="1" dirty="0" smtClean="0"/>
              <a:t>or securing its progress</a:t>
            </a:r>
            <a:r>
              <a:rPr lang="en-US" dirty="0" smtClean="0"/>
              <a:t>.</a:t>
            </a:r>
            <a:endParaRPr lang="en-US" dirty="0"/>
          </a:p>
        </p:txBody>
      </p:sp>
    </p:spTree>
    <p:extLst>
      <p:ext uri="{BB962C8B-B14F-4D97-AF65-F5344CB8AC3E}">
        <p14:creationId xmlns:p14="http://schemas.microsoft.com/office/powerpoint/2010/main" val="12007620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7687" y="712740"/>
            <a:ext cx="8148384" cy="6093977"/>
          </a:xfrm>
          <a:prstGeom prst="rect">
            <a:avLst/>
          </a:prstGeom>
          <a:noFill/>
        </p:spPr>
        <p:txBody>
          <a:bodyPr wrap="none" rtlCol="0">
            <a:spAutoFit/>
          </a:bodyPr>
          <a:lstStyle/>
          <a:p>
            <a:pPr marL="285750" indent="-285750">
              <a:buFontTx/>
              <a:buChar char="-"/>
            </a:pPr>
            <a:r>
              <a:rPr lang="en-US" dirty="0" smtClean="0">
                <a:solidFill>
                  <a:schemeClr val="accent3">
                    <a:lumMod val="50000"/>
                  </a:schemeClr>
                </a:solidFill>
              </a:rPr>
              <a:t>Do we have too many particles?  12 leptons, 36 quarks, 12 mediators, 1 Higgs = 61</a:t>
            </a:r>
          </a:p>
          <a:p>
            <a:pPr marL="285750" indent="-285750">
              <a:buFontTx/>
              <a:buChar char="-"/>
            </a:pPr>
            <a:endParaRPr lang="en-US" dirty="0" smtClean="0">
              <a:solidFill>
                <a:schemeClr val="accent3">
                  <a:lumMod val="50000"/>
                </a:schemeClr>
              </a:solidFill>
            </a:endParaRPr>
          </a:p>
          <a:p>
            <a:pPr marL="285750" indent="-285750">
              <a:buFontTx/>
              <a:buChar char="-"/>
            </a:pPr>
            <a:r>
              <a:rPr lang="en-US" dirty="0" smtClean="0">
                <a:solidFill>
                  <a:schemeClr val="accent3">
                    <a:lumMod val="50000"/>
                  </a:schemeClr>
                </a:solidFill>
              </a:rPr>
              <a:t>Is there a further layer of structure </a:t>
            </a:r>
            <a:r>
              <a:rPr lang="en-US" sz="1400" dirty="0" smtClean="0">
                <a:solidFill>
                  <a:schemeClr val="accent3">
                    <a:lumMod val="50000"/>
                  </a:schemeClr>
                </a:solidFill>
              </a:rPr>
              <a:t>(</a:t>
            </a:r>
            <a:r>
              <a:rPr lang="en-US" sz="1400" dirty="0" err="1" smtClean="0">
                <a:solidFill>
                  <a:schemeClr val="accent3">
                    <a:lumMod val="50000"/>
                  </a:schemeClr>
                </a:solidFill>
              </a:rPr>
              <a:t>preons</a:t>
            </a:r>
            <a:r>
              <a:rPr lang="en-US" sz="1400" dirty="0" smtClean="0">
                <a:solidFill>
                  <a:schemeClr val="accent3">
                    <a:lumMod val="50000"/>
                  </a:schemeClr>
                </a:solidFill>
              </a:rPr>
              <a:t>?)</a:t>
            </a:r>
          </a:p>
          <a:p>
            <a:endParaRPr lang="en-US" dirty="0">
              <a:solidFill>
                <a:schemeClr val="accent3">
                  <a:lumMod val="50000"/>
                </a:schemeClr>
              </a:solidFill>
            </a:endParaRPr>
          </a:p>
          <a:p>
            <a:pPr marL="285750" indent="-285750">
              <a:buFontTx/>
              <a:buChar char="-"/>
            </a:pPr>
            <a:r>
              <a:rPr lang="en-US" dirty="0" smtClean="0">
                <a:solidFill>
                  <a:schemeClr val="accent3">
                    <a:lumMod val="50000"/>
                  </a:schemeClr>
                </a:solidFill>
              </a:rPr>
              <a:t>How can we unify the 3 + 1 interactions </a:t>
            </a:r>
            <a:r>
              <a:rPr lang="en-US" sz="1400" dirty="0" smtClean="0">
                <a:solidFill>
                  <a:schemeClr val="accent3">
                    <a:lumMod val="50000"/>
                  </a:schemeClr>
                </a:solidFill>
              </a:rPr>
              <a:t>(SU(5) failed in 1980 but established neutrino physics)</a:t>
            </a:r>
          </a:p>
          <a:p>
            <a:pPr marL="285750" indent="-285750">
              <a:buFontTx/>
              <a:buChar char="-"/>
            </a:pPr>
            <a:endParaRPr lang="en-US" sz="1200" dirty="0">
              <a:solidFill>
                <a:schemeClr val="accent3">
                  <a:lumMod val="50000"/>
                </a:schemeClr>
              </a:solidFill>
            </a:endParaRPr>
          </a:p>
          <a:p>
            <a:pPr marL="285750" indent="-285750">
              <a:buFontTx/>
              <a:buChar char="-"/>
            </a:pPr>
            <a:r>
              <a:rPr lang="en-US" dirty="0" smtClean="0">
                <a:solidFill>
                  <a:schemeClr val="accent3">
                    <a:lumMod val="50000"/>
                  </a:schemeClr>
                </a:solidFill>
              </a:rPr>
              <a:t>Why are leptons and quarks different?</a:t>
            </a:r>
          </a:p>
          <a:p>
            <a:pPr marL="285750" indent="-285750">
              <a:buFontTx/>
              <a:buChar char="-"/>
            </a:pPr>
            <a:endParaRPr lang="en-US" dirty="0">
              <a:solidFill>
                <a:schemeClr val="accent3">
                  <a:lumMod val="50000"/>
                </a:schemeClr>
              </a:solidFill>
            </a:endParaRPr>
          </a:p>
          <a:p>
            <a:pPr marL="285750" indent="-285750">
              <a:buFontTx/>
              <a:buChar char="-"/>
            </a:pPr>
            <a:r>
              <a:rPr lang="en-US" dirty="0" smtClean="0">
                <a:solidFill>
                  <a:schemeClr val="accent3">
                    <a:lumMod val="50000"/>
                  </a:schemeClr>
                </a:solidFill>
              </a:rPr>
              <a:t>Can one restore the boson-fermion symmetry </a:t>
            </a:r>
            <a:r>
              <a:rPr lang="en-US" sz="1400" dirty="0" smtClean="0">
                <a:solidFill>
                  <a:schemeClr val="accent3">
                    <a:lumMod val="50000"/>
                  </a:schemeClr>
                </a:solidFill>
              </a:rPr>
              <a:t>(SUSY since 1972)</a:t>
            </a:r>
          </a:p>
          <a:p>
            <a:endParaRPr lang="en-US" dirty="0">
              <a:solidFill>
                <a:schemeClr val="accent3">
                  <a:lumMod val="50000"/>
                </a:schemeClr>
              </a:solidFill>
            </a:endParaRPr>
          </a:p>
          <a:p>
            <a:pPr marL="285750" indent="-285750">
              <a:buFontTx/>
              <a:buChar char="-"/>
            </a:pPr>
            <a:r>
              <a:rPr lang="en-US" dirty="0" smtClean="0">
                <a:solidFill>
                  <a:schemeClr val="accent3">
                    <a:lumMod val="50000"/>
                  </a:schemeClr>
                </a:solidFill>
              </a:rPr>
              <a:t>Why do we have 3 families?</a:t>
            </a:r>
          </a:p>
          <a:p>
            <a:pPr marL="285750" indent="-285750">
              <a:buFontTx/>
              <a:buChar char="-"/>
            </a:pPr>
            <a:endParaRPr lang="en-US" dirty="0">
              <a:solidFill>
                <a:schemeClr val="accent3">
                  <a:lumMod val="50000"/>
                </a:schemeClr>
              </a:solidFill>
            </a:endParaRPr>
          </a:p>
          <a:p>
            <a:pPr marL="285750" indent="-285750">
              <a:buFontTx/>
              <a:buChar char="-"/>
            </a:pPr>
            <a:r>
              <a:rPr lang="en-US" dirty="0" smtClean="0">
                <a:solidFill>
                  <a:schemeClr val="accent3">
                    <a:lumMod val="50000"/>
                  </a:schemeClr>
                </a:solidFill>
              </a:rPr>
              <a:t>Neutrino puzzles: </a:t>
            </a:r>
            <a:r>
              <a:rPr lang="en-US" dirty="0" err="1" smtClean="0">
                <a:solidFill>
                  <a:schemeClr val="accent3">
                    <a:lumMod val="50000"/>
                  </a:schemeClr>
                </a:solidFill>
              </a:rPr>
              <a:t>Majorana</a:t>
            </a:r>
            <a:r>
              <a:rPr lang="en-US" dirty="0" smtClean="0">
                <a:solidFill>
                  <a:schemeClr val="accent3">
                    <a:lumMod val="50000"/>
                  </a:schemeClr>
                </a:solidFill>
              </a:rPr>
              <a:t>, sterile neutrinos </a:t>
            </a:r>
            <a:r>
              <a:rPr lang="mr-IN" dirty="0" smtClean="0">
                <a:solidFill>
                  <a:schemeClr val="accent3">
                    <a:lumMod val="50000"/>
                  </a:schemeClr>
                </a:solidFill>
              </a:rPr>
              <a:t>–</a:t>
            </a:r>
            <a:r>
              <a:rPr lang="en-US" dirty="0" smtClean="0">
                <a:solidFill>
                  <a:schemeClr val="accent3">
                    <a:lumMod val="50000"/>
                  </a:schemeClr>
                </a:solidFill>
              </a:rPr>
              <a:t> Oscillations (98), </a:t>
            </a:r>
            <a:r>
              <a:rPr lang="en-US" dirty="0" err="1" smtClean="0">
                <a:solidFill>
                  <a:schemeClr val="accent3">
                    <a:lumMod val="50000"/>
                  </a:schemeClr>
                </a:solidFill>
              </a:rPr>
              <a:t>Pontecorvo</a:t>
            </a:r>
            <a:r>
              <a:rPr lang="en-US" dirty="0" smtClean="0">
                <a:solidFill>
                  <a:schemeClr val="accent3">
                    <a:lumMod val="50000"/>
                  </a:schemeClr>
                </a:solidFill>
              </a:rPr>
              <a:t> (57)</a:t>
            </a:r>
          </a:p>
          <a:p>
            <a:pPr marL="285750" indent="-285750">
              <a:buFontTx/>
              <a:buChar char="-"/>
            </a:pPr>
            <a:endParaRPr lang="en-US" dirty="0">
              <a:solidFill>
                <a:schemeClr val="accent3">
                  <a:lumMod val="50000"/>
                </a:schemeClr>
              </a:solidFill>
            </a:endParaRPr>
          </a:p>
          <a:p>
            <a:pPr marL="285750" indent="-285750">
              <a:buFontTx/>
              <a:buChar char="-"/>
            </a:pPr>
            <a:r>
              <a:rPr lang="en-US" dirty="0" smtClean="0">
                <a:solidFill>
                  <a:schemeClr val="accent3">
                    <a:lumMod val="50000"/>
                  </a:schemeClr>
                </a:solidFill>
              </a:rPr>
              <a:t>Is the proton stable</a:t>
            </a:r>
            <a:r>
              <a:rPr lang="en-US" dirty="0" smtClean="0">
                <a:solidFill>
                  <a:schemeClr val="accent3">
                    <a:lumMod val="50000"/>
                  </a:schemeClr>
                </a:solidFill>
              </a:rPr>
              <a:t>?</a:t>
            </a:r>
          </a:p>
          <a:p>
            <a:pPr marL="285750" indent="-285750">
              <a:buFontTx/>
              <a:buChar char="-"/>
            </a:pPr>
            <a:endParaRPr lang="en-US" dirty="0">
              <a:solidFill>
                <a:schemeClr val="accent3">
                  <a:lumMod val="50000"/>
                </a:schemeClr>
              </a:solidFill>
            </a:endParaRPr>
          </a:p>
          <a:p>
            <a:pPr marL="285750" indent="-285750">
              <a:buFontTx/>
              <a:buChar char="-"/>
            </a:pPr>
            <a:r>
              <a:rPr lang="en-US" dirty="0" smtClean="0">
                <a:solidFill>
                  <a:schemeClr val="accent3">
                    <a:lumMod val="50000"/>
                  </a:schemeClr>
                </a:solidFill>
              </a:rPr>
              <a:t>How to we </a:t>
            </a:r>
            <a:r>
              <a:rPr lang="en-US" dirty="0" err="1" smtClean="0">
                <a:solidFill>
                  <a:schemeClr val="accent3">
                    <a:lumMod val="50000"/>
                  </a:schemeClr>
                </a:solidFill>
              </a:rPr>
              <a:t>stabilise</a:t>
            </a:r>
            <a:r>
              <a:rPr lang="en-US" dirty="0" smtClean="0">
                <a:solidFill>
                  <a:schemeClr val="accent3">
                    <a:lumMod val="50000"/>
                  </a:schemeClr>
                </a:solidFill>
              </a:rPr>
              <a:t> the Higgs Mass</a:t>
            </a:r>
            <a:endParaRPr lang="en-US" dirty="0" smtClean="0">
              <a:solidFill>
                <a:schemeClr val="accent3">
                  <a:lumMod val="50000"/>
                </a:schemeClr>
              </a:solidFill>
            </a:endParaRPr>
          </a:p>
          <a:p>
            <a:pPr marL="285750" indent="-285750">
              <a:buFontTx/>
              <a:buChar char="-"/>
            </a:pPr>
            <a:endParaRPr lang="en-US" dirty="0">
              <a:solidFill>
                <a:schemeClr val="accent3">
                  <a:lumMod val="50000"/>
                </a:schemeClr>
              </a:solidFill>
            </a:endParaRPr>
          </a:p>
          <a:p>
            <a:pPr marL="285750" indent="-285750">
              <a:buFontTx/>
              <a:buChar char="-"/>
            </a:pPr>
            <a:r>
              <a:rPr lang="mr-IN" dirty="0" smtClean="0">
                <a:solidFill>
                  <a:schemeClr val="accent3">
                    <a:lumMod val="50000"/>
                  </a:schemeClr>
                </a:solidFill>
              </a:rPr>
              <a:t>…</a:t>
            </a:r>
            <a:endParaRPr lang="en-US" dirty="0">
              <a:solidFill>
                <a:schemeClr val="accent3">
                  <a:lumMod val="50000"/>
                </a:schemeClr>
              </a:solidFill>
            </a:endParaRPr>
          </a:p>
          <a:p>
            <a:pPr marL="285750" indent="-285750">
              <a:buFontTx/>
              <a:buChar char="-"/>
            </a:pPr>
            <a:endParaRPr lang="en-US" dirty="0" smtClean="0">
              <a:solidFill>
                <a:schemeClr val="accent3">
                  <a:lumMod val="50000"/>
                </a:schemeClr>
              </a:solidFill>
            </a:endParaRPr>
          </a:p>
          <a:p>
            <a:pPr marL="285750" indent="-285750">
              <a:buFontTx/>
              <a:buChar char="-"/>
            </a:pPr>
            <a:r>
              <a:rPr lang="en-US" dirty="0" smtClean="0">
                <a:solidFill>
                  <a:schemeClr val="accent3">
                    <a:lumMod val="50000"/>
                  </a:schemeClr>
                </a:solidFill>
              </a:rPr>
              <a:t>And: what is “behind” dark matter.. ? </a:t>
            </a:r>
            <a:r>
              <a:rPr lang="en-US" sz="1400" dirty="0" smtClean="0">
                <a:solidFill>
                  <a:schemeClr val="accent3">
                    <a:lumMod val="50000"/>
                  </a:schemeClr>
                </a:solidFill>
              </a:rPr>
              <a:t>Not </a:t>
            </a:r>
            <a:r>
              <a:rPr lang="en-US" sz="1400" dirty="0" smtClean="0">
                <a:solidFill>
                  <a:schemeClr val="accent3">
                    <a:lumMod val="50000"/>
                  </a:schemeClr>
                </a:solidFill>
              </a:rPr>
              <a:t>fully sure </a:t>
            </a:r>
            <a:r>
              <a:rPr lang="en-US" sz="1400" dirty="0" smtClean="0">
                <a:solidFill>
                  <a:schemeClr val="accent3">
                    <a:lumMod val="50000"/>
                  </a:schemeClr>
                </a:solidFill>
              </a:rPr>
              <a:t>that is a particle physics question?</a:t>
            </a:r>
          </a:p>
          <a:p>
            <a:endParaRPr lang="en-US" dirty="0"/>
          </a:p>
        </p:txBody>
      </p:sp>
      <p:sp>
        <p:nvSpPr>
          <p:cNvPr id="2" name="Title 1"/>
          <p:cNvSpPr>
            <a:spLocks noGrp="1"/>
          </p:cNvSpPr>
          <p:nvPr>
            <p:ph type="ctrTitle"/>
          </p:nvPr>
        </p:nvSpPr>
        <p:spPr>
          <a:xfrm>
            <a:off x="841021" y="70203"/>
            <a:ext cx="7244645" cy="593019"/>
          </a:xfrm>
        </p:spPr>
        <p:txBody>
          <a:bodyPr>
            <a:normAutofit fontScale="90000"/>
          </a:bodyPr>
          <a:lstStyle/>
          <a:p>
            <a:r>
              <a:rPr lang="en-US" sz="3200" b="1" dirty="0" smtClean="0">
                <a:solidFill>
                  <a:srgbClr val="4F6228"/>
                </a:solidFill>
              </a:rPr>
              <a:t>Fundamental, Unresolved</a:t>
            </a:r>
            <a:r>
              <a:rPr lang="en-US" sz="3200" b="1" dirty="0" smtClean="0">
                <a:solidFill>
                  <a:srgbClr val="4F6228"/>
                </a:solidFill>
              </a:rPr>
              <a:t> Questions for PP</a:t>
            </a:r>
            <a:endParaRPr lang="en-US" sz="3200" b="1" dirty="0">
              <a:solidFill>
                <a:srgbClr val="4F6228"/>
              </a:solidFill>
            </a:endParaRPr>
          </a:p>
        </p:txBody>
      </p:sp>
      <p:sp>
        <p:nvSpPr>
          <p:cNvPr id="8" name="Rectangle 7"/>
          <p:cNvSpPr/>
          <p:nvPr/>
        </p:nvSpPr>
        <p:spPr>
          <a:xfrm>
            <a:off x="5531556" y="4882444"/>
            <a:ext cx="3231444" cy="683974"/>
          </a:xfrm>
          <a:prstGeom prst="rect">
            <a:avLst/>
          </a:prstGeom>
          <a:no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3759"/>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                                                                            </a:t>
            </a:r>
            <a:endParaRPr lang="en-US" dirty="0" smtClean="0">
              <a:solidFill>
                <a:srgbClr val="FF0000"/>
              </a:solidFill>
            </a:endParaRPr>
          </a:p>
          <a:p>
            <a:pPr algn="ctr"/>
            <a:r>
              <a:rPr lang="en-US" dirty="0">
                <a:solidFill>
                  <a:srgbClr val="FF0000"/>
                </a:solidFill>
              </a:rPr>
              <a:t> </a:t>
            </a:r>
            <a:r>
              <a:rPr lang="en-US" dirty="0" smtClean="0">
                <a:solidFill>
                  <a:srgbClr val="FF0000"/>
                </a:solidFill>
              </a:rPr>
              <a:t>                                         </a:t>
            </a: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r>
              <a:rPr lang="en-US" dirty="0">
                <a:solidFill>
                  <a:srgbClr val="FF0000"/>
                </a:solidFill>
              </a:rPr>
              <a:t> </a:t>
            </a:r>
            <a:r>
              <a:rPr lang="en-US" dirty="0" smtClean="0">
                <a:solidFill>
                  <a:srgbClr val="FF0000"/>
                </a:solidFill>
              </a:rPr>
              <a:t>                                                                                                  </a:t>
            </a:r>
            <a:r>
              <a:rPr lang="en-US" b="1" dirty="0" smtClean="0">
                <a:solidFill>
                  <a:schemeClr val="accent3">
                    <a:lumMod val="50000"/>
                  </a:schemeClr>
                </a:solidFill>
              </a:rPr>
              <a:t>New: We lost the SM guidance</a:t>
            </a:r>
          </a:p>
          <a:p>
            <a:pPr algn="ctr"/>
            <a:r>
              <a:rPr lang="en-US" b="1" dirty="0">
                <a:solidFill>
                  <a:schemeClr val="accent3">
                    <a:lumMod val="50000"/>
                  </a:schemeClr>
                </a:solidFill>
              </a:rPr>
              <a:t> </a:t>
            </a:r>
            <a:r>
              <a:rPr lang="en-US" b="1" dirty="0" smtClean="0">
                <a:solidFill>
                  <a:schemeClr val="accent3">
                    <a:lumMod val="50000"/>
                  </a:schemeClr>
                </a:solidFill>
              </a:rPr>
              <a:t>                                   </a:t>
            </a:r>
            <a:endParaRPr lang="en-US" sz="1600" b="1" dirty="0">
              <a:solidFill>
                <a:schemeClr val="accent3">
                  <a:lumMod val="50000"/>
                </a:schemeClr>
              </a:solidFill>
            </a:endParaRPr>
          </a:p>
        </p:txBody>
      </p:sp>
    </p:spTree>
    <p:extLst>
      <p:ext uri="{BB962C8B-B14F-4D97-AF65-F5344CB8AC3E}">
        <p14:creationId xmlns:p14="http://schemas.microsoft.com/office/powerpoint/2010/main" val="10104696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546" y="47216"/>
            <a:ext cx="8608565" cy="593019"/>
          </a:xfrm>
        </p:spPr>
        <p:txBody>
          <a:bodyPr>
            <a:normAutofit fontScale="90000"/>
          </a:bodyPr>
          <a:lstStyle/>
          <a:p>
            <a:r>
              <a:rPr lang="en-US" sz="3600" dirty="0" smtClean="0"/>
              <a:t>Accelerators: History and Near Prospects </a:t>
            </a:r>
            <a:r>
              <a:rPr lang="en-US" sz="3200" dirty="0" smtClean="0"/>
              <a:t>(</a:t>
            </a:r>
            <a:r>
              <a:rPr lang="en-US" sz="3200" dirty="0" err="1" smtClean="0">
                <a:solidFill>
                  <a:srgbClr val="FF0000"/>
                </a:solidFill>
              </a:rPr>
              <a:t>pp</a:t>
            </a:r>
            <a:r>
              <a:rPr lang="en-US" sz="3200" dirty="0" smtClean="0"/>
              <a:t> </a:t>
            </a:r>
            <a:r>
              <a:rPr lang="en-US" sz="3200" dirty="0" err="1" smtClean="0">
                <a:solidFill>
                  <a:schemeClr val="accent6">
                    <a:lumMod val="50000"/>
                  </a:schemeClr>
                </a:solidFill>
              </a:rPr>
              <a:t>ee</a:t>
            </a:r>
            <a:r>
              <a:rPr lang="en-US" sz="3200" dirty="0" smtClean="0"/>
              <a:t> </a:t>
            </a:r>
            <a:r>
              <a:rPr lang="en-US" sz="3200" b="1" dirty="0" err="1" smtClean="0">
                <a:solidFill>
                  <a:srgbClr val="FFFF00"/>
                </a:solidFill>
              </a:rPr>
              <a:t>ep</a:t>
            </a:r>
            <a:r>
              <a:rPr lang="en-US" sz="3200" dirty="0" smtClean="0"/>
              <a:t>)</a:t>
            </a:r>
            <a:endParaRPr lang="en-US" sz="3200" dirty="0"/>
          </a:p>
        </p:txBody>
      </p:sp>
      <p:pic>
        <p:nvPicPr>
          <p:cNvPr id="4" name="Picture 3"/>
          <p:cNvPicPr>
            <a:picLocks noChangeAspect="1"/>
          </p:cNvPicPr>
          <p:nvPr/>
        </p:nvPicPr>
        <p:blipFill>
          <a:blip r:embed="rId2"/>
          <a:stretch>
            <a:fillRect/>
          </a:stretch>
        </p:blipFill>
        <p:spPr>
          <a:xfrm>
            <a:off x="268111" y="860778"/>
            <a:ext cx="8509000" cy="5778428"/>
          </a:xfrm>
          <a:prstGeom prst="rect">
            <a:avLst/>
          </a:prstGeom>
          <a:ln>
            <a:solidFill>
              <a:srgbClr val="008000"/>
            </a:solidFill>
          </a:ln>
        </p:spPr>
      </p:pic>
      <p:sp>
        <p:nvSpPr>
          <p:cNvPr id="5" name="TextBox 4"/>
          <p:cNvSpPr txBox="1"/>
          <p:nvPr/>
        </p:nvSpPr>
        <p:spPr>
          <a:xfrm>
            <a:off x="7210774" y="6321779"/>
            <a:ext cx="1252642" cy="276999"/>
          </a:xfrm>
          <a:prstGeom prst="rect">
            <a:avLst/>
          </a:prstGeom>
          <a:noFill/>
        </p:spPr>
        <p:txBody>
          <a:bodyPr wrap="none" rtlCol="0">
            <a:spAutoFit/>
          </a:bodyPr>
          <a:lstStyle/>
          <a:p>
            <a:r>
              <a:rPr lang="en-US" sz="1200" dirty="0" smtClean="0">
                <a:solidFill>
                  <a:srgbClr val="4F6228"/>
                </a:solidFill>
              </a:rPr>
              <a:t>O. </a:t>
            </a:r>
            <a:r>
              <a:rPr lang="en-US" sz="1200" dirty="0" err="1" smtClean="0">
                <a:solidFill>
                  <a:srgbClr val="4F6228"/>
                </a:solidFill>
              </a:rPr>
              <a:t>Bruening</a:t>
            </a:r>
            <a:r>
              <a:rPr lang="en-US" sz="1200" dirty="0" smtClean="0">
                <a:solidFill>
                  <a:srgbClr val="4F6228"/>
                </a:solidFill>
              </a:rPr>
              <a:t> 2/17</a:t>
            </a:r>
            <a:endParaRPr lang="en-US" sz="1200" dirty="0">
              <a:solidFill>
                <a:srgbClr val="4F6228"/>
              </a:solidFill>
            </a:endParaRPr>
          </a:p>
        </p:txBody>
      </p:sp>
      <p:sp>
        <p:nvSpPr>
          <p:cNvPr id="3" name="TextBox 2"/>
          <p:cNvSpPr txBox="1"/>
          <p:nvPr/>
        </p:nvSpPr>
        <p:spPr>
          <a:xfrm>
            <a:off x="8404763" y="626221"/>
            <a:ext cx="359481" cy="923330"/>
          </a:xfrm>
          <a:prstGeom prst="rect">
            <a:avLst/>
          </a:prstGeom>
          <a:noFill/>
        </p:spPr>
        <p:txBody>
          <a:bodyPr wrap="none" rtlCol="0">
            <a:spAutoFit/>
          </a:bodyPr>
          <a:lstStyle/>
          <a:p>
            <a:r>
              <a:rPr lang="en-US" sz="5400" dirty="0" smtClean="0"/>
              <a:t>.</a:t>
            </a:r>
            <a:endParaRPr lang="en-US" sz="5400" dirty="0"/>
          </a:p>
        </p:txBody>
      </p:sp>
      <p:cxnSp>
        <p:nvCxnSpPr>
          <p:cNvPr id="7" name="Straight Connector 6"/>
          <p:cNvCxnSpPr/>
          <p:nvPr/>
        </p:nvCxnSpPr>
        <p:spPr>
          <a:xfrm flipV="1">
            <a:off x="4001180" y="2922369"/>
            <a:ext cx="1391714" cy="434876"/>
          </a:xfrm>
          <a:prstGeom prst="line">
            <a:avLst/>
          </a:prstGeom>
          <a:ln w="381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5392894" y="1322024"/>
            <a:ext cx="3200944" cy="1600345"/>
          </a:xfrm>
          <a:prstGeom prst="line">
            <a:avLst/>
          </a:prstGeom>
          <a:ln w="381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463083" y="1148074"/>
            <a:ext cx="1009010" cy="338554"/>
          </a:xfrm>
          <a:prstGeom prst="rect">
            <a:avLst/>
          </a:prstGeom>
          <a:noFill/>
        </p:spPr>
        <p:txBody>
          <a:bodyPr wrap="none" rtlCol="0">
            <a:spAutoFit/>
          </a:bodyPr>
          <a:lstStyle/>
          <a:p>
            <a:r>
              <a:rPr lang="en-US" sz="1600" dirty="0" smtClean="0">
                <a:solidFill>
                  <a:schemeClr val="tx1">
                    <a:lumMod val="50000"/>
                    <a:lumOff val="50000"/>
                  </a:schemeClr>
                </a:solidFill>
                <a:latin typeface="Cambria"/>
                <a:cs typeface="Cambria"/>
              </a:rPr>
              <a:t>ILC, </a:t>
            </a:r>
            <a:r>
              <a:rPr lang="en-US" sz="1600" dirty="0" err="1" smtClean="0">
                <a:solidFill>
                  <a:schemeClr val="tx1">
                    <a:lumMod val="50000"/>
                    <a:lumOff val="50000"/>
                  </a:schemeClr>
                </a:solidFill>
                <a:latin typeface="Cambria"/>
                <a:cs typeface="Cambria"/>
              </a:rPr>
              <a:t>CepC</a:t>
            </a:r>
            <a:endParaRPr lang="en-US" sz="1600" dirty="0">
              <a:solidFill>
                <a:schemeClr val="tx1">
                  <a:lumMod val="50000"/>
                  <a:lumOff val="50000"/>
                </a:schemeClr>
              </a:solidFill>
              <a:latin typeface="Cambria"/>
              <a:cs typeface="Cambria"/>
            </a:endParaRPr>
          </a:p>
        </p:txBody>
      </p:sp>
      <p:sp>
        <p:nvSpPr>
          <p:cNvPr id="11" name="TextBox 10"/>
          <p:cNvSpPr txBox="1"/>
          <p:nvPr/>
        </p:nvSpPr>
        <p:spPr>
          <a:xfrm>
            <a:off x="2191956" y="4400949"/>
            <a:ext cx="2258551" cy="369332"/>
          </a:xfrm>
          <a:prstGeom prst="rect">
            <a:avLst/>
          </a:prstGeom>
          <a:noFill/>
        </p:spPr>
        <p:txBody>
          <a:bodyPr wrap="none" rtlCol="0">
            <a:spAutoFit/>
          </a:bodyPr>
          <a:lstStyle/>
          <a:p>
            <a:r>
              <a:rPr lang="en-US" b="1" dirty="0" smtClean="0">
                <a:solidFill>
                  <a:schemeClr val="accent6">
                    <a:lumMod val="50000"/>
                  </a:schemeClr>
                </a:solidFill>
              </a:rPr>
              <a:t>---  </a:t>
            </a:r>
            <a:r>
              <a:rPr lang="en-US" dirty="0" smtClean="0">
                <a:solidFill>
                  <a:schemeClr val="tx1">
                    <a:lumMod val="65000"/>
                    <a:lumOff val="35000"/>
                  </a:schemeClr>
                </a:solidFill>
              </a:rPr>
              <a:t>Electron / Positron</a:t>
            </a:r>
            <a:endParaRPr lang="en-US" dirty="0">
              <a:solidFill>
                <a:schemeClr val="tx1">
                  <a:lumMod val="65000"/>
                  <a:lumOff val="35000"/>
                </a:schemeClr>
              </a:solidFill>
            </a:endParaRPr>
          </a:p>
        </p:txBody>
      </p:sp>
    </p:spTree>
    <p:extLst>
      <p:ext uri="{BB962C8B-B14F-4D97-AF65-F5344CB8AC3E}">
        <p14:creationId xmlns:p14="http://schemas.microsoft.com/office/powerpoint/2010/main" val="10101388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BE817F9B-31CC-5C4A-9BA4-EA85634A997C}" type="slidenum">
              <a:rPr lang="en-US" smtClean="0"/>
              <a:pPr/>
              <a:t>8</a:t>
            </a:fld>
            <a:endParaRPr lang="en-US" dirty="0"/>
          </a:p>
        </p:txBody>
      </p:sp>
      <p:grpSp>
        <p:nvGrpSpPr>
          <p:cNvPr id="4" name="Group 3">
            <a:extLst>
              <a:ext uri="{FF2B5EF4-FFF2-40B4-BE49-F238E27FC236}">
                <a16:creationId xmlns="" xmlns:a16="http://schemas.microsoft.com/office/drawing/2014/main" id="{78EBC43D-3D6A-8049-9FE2-B2BF20134ED6}"/>
              </a:ext>
            </a:extLst>
          </p:cNvPr>
          <p:cNvGrpSpPr/>
          <p:nvPr/>
        </p:nvGrpSpPr>
        <p:grpSpPr>
          <a:xfrm>
            <a:off x="353946" y="697926"/>
            <a:ext cx="8383273" cy="5622060"/>
            <a:chOff x="325370" y="526473"/>
            <a:chExt cx="8383273" cy="5622060"/>
          </a:xfrm>
        </p:grpSpPr>
        <p:pic>
          <p:nvPicPr>
            <p:cNvPr id="3" name="Picture 2">
              <a:extLst>
                <a:ext uri="{FF2B5EF4-FFF2-40B4-BE49-F238E27FC236}">
                  <a16:creationId xmlns="" xmlns:a16="http://schemas.microsoft.com/office/drawing/2014/main" id="{6DCFE3E9-1C5A-5941-BFE8-2E58FD6957BD}"/>
                </a:ext>
              </a:extLst>
            </p:cNvPr>
            <p:cNvPicPr>
              <a:picLocks noChangeAspect="1"/>
            </p:cNvPicPr>
            <p:nvPr/>
          </p:nvPicPr>
          <p:blipFill>
            <a:blip r:embed="rId2"/>
            <a:stretch>
              <a:fillRect/>
            </a:stretch>
          </p:blipFill>
          <p:spPr>
            <a:xfrm>
              <a:off x="524631" y="526473"/>
              <a:ext cx="8184012" cy="5622060"/>
            </a:xfrm>
            <a:prstGeom prst="rect">
              <a:avLst/>
            </a:prstGeom>
          </p:spPr>
        </p:pic>
        <p:sp>
          <p:nvSpPr>
            <p:cNvPr id="9" name="Oval 8"/>
            <p:cNvSpPr/>
            <p:nvPr/>
          </p:nvSpPr>
          <p:spPr>
            <a:xfrm>
              <a:off x="325370" y="4904508"/>
              <a:ext cx="1200150" cy="1662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 xmlns:a16="http://schemas.microsoft.com/office/drawing/2014/main" id="{5093DFF9-75E5-3B45-86CC-55E23A2E7073}"/>
              </a:ext>
            </a:extLst>
          </p:cNvPr>
          <p:cNvSpPr/>
          <p:nvPr/>
        </p:nvSpPr>
        <p:spPr>
          <a:xfrm>
            <a:off x="499558" y="6356351"/>
            <a:ext cx="4083105" cy="369332"/>
          </a:xfrm>
          <a:prstGeom prst="rect">
            <a:avLst/>
          </a:prstGeom>
        </p:spPr>
        <p:txBody>
          <a:bodyPr wrap="none">
            <a:spAutoFit/>
          </a:bodyPr>
          <a:lstStyle/>
          <a:p>
            <a:r>
              <a:rPr lang="tr-TR" b="1" dirty="0"/>
              <a:t>2015</a:t>
            </a:r>
            <a:r>
              <a:rPr lang="tr-TR" dirty="0"/>
              <a:t>: </a:t>
            </a:r>
            <a:r>
              <a:rPr lang="tr-TR" dirty="0" err="1"/>
              <a:t>Turkey</a:t>
            </a:r>
            <a:r>
              <a:rPr lang="tr-TR" dirty="0"/>
              <a:t> </a:t>
            </a:r>
            <a:r>
              <a:rPr lang="tr-TR" dirty="0" err="1"/>
              <a:t>becomes</a:t>
            </a:r>
            <a:r>
              <a:rPr lang="tr-TR" dirty="0"/>
              <a:t> </a:t>
            </a:r>
            <a:r>
              <a:rPr lang="tr-TR" dirty="0" err="1"/>
              <a:t>associate</a:t>
            </a:r>
            <a:r>
              <a:rPr lang="tr-TR" dirty="0"/>
              <a:t> </a:t>
            </a:r>
            <a:r>
              <a:rPr lang="tr-TR" dirty="0" err="1"/>
              <a:t>member</a:t>
            </a:r>
            <a:endParaRPr lang="en-US" dirty="0"/>
          </a:p>
        </p:txBody>
      </p:sp>
    </p:spTree>
    <p:extLst>
      <p:ext uri="{BB962C8B-B14F-4D97-AF65-F5344CB8AC3E}">
        <p14:creationId xmlns:p14="http://schemas.microsoft.com/office/powerpoint/2010/main" val="17447390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6575"/>
            <a:ext cx="8229600" cy="560325"/>
          </a:xfrm>
        </p:spPr>
        <p:txBody>
          <a:bodyPr>
            <a:normAutofit fontScale="90000"/>
          </a:bodyPr>
          <a:lstStyle/>
          <a:p>
            <a:r>
              <a:rPr lang="en-US" sz="3200" dirty="0" smtClean="0"/>
              <a:t>CERN’s current accelerators</a:t>
            </a:r>
            <a:endParaRPr lang="en-US" sz="32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41" y="956729"/>
            <a:ext cx="8944268" cy="5635998"/>
          </a:xfrm>
          <a:prstGeom prst="rect">
            <a:avLst/>
          </a:prstGeom>
          <a:noFill/>
          <a:ln w="1270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6441" y="156555"/>
            <a:ext cx="4901903" cy="584776"/>
          </a:xfrm>
          <a:prstGeom prst="rect">
            <a:avLst/>
          </a:prstGeom>
          <a:noFill/>
        </p:spPr>
        <p:txBody>
          <a:bodyPr wrap="none" rtlCol="0">
            <a:spAutoFit/>
          </a:bodyPr>
          <a:lstStyle/>
          <a:p>
            <a:r>
              <a:rPr lang="en-US" sz="3200" dirty="0" smtClean="0"/>
              <a:t>CERN’s Current Accelerators</a:t>
            </a:r>
            <a:endParaRPr lang="en-US" sz="3200" dirty="0"/>
          </a:p>
        </p:txBody>
      </p:sp>
      <p:sp>
        <p:nvSpPr>
          <p:cNvPr id="6" name="TextBox 5"/>
          <p:cNvSpPr txBox="1"/>
          <p:nvPr/>
        </p:nvSpPr>
        <p:spPr>
          <a:xfrm>
            <a:off x="5265174" y="34790"/>
            <a:ext cx="3787478" cy="923330"/>
          </a:xfrm>
          <a:prstGeom prst="rect">
            <a:avLst/>
          </a:prstGeom>
          <a:noFill/>
        </p:spPr>
        <p:txBody>
          <a:bodyPr wrap="none" rtlCol="0">
            <a:spAutoFit/>
          </a:bodyPr>
          <a:lstStyle/>
          <a:p>
            <a:r>
              <a:rPr lang="en-US" dirty="0" smtClean="0"/>
              <a:t>LHC: 1232 SC 8.3T Dipoles.</a:t>
            </a:r>
          </a:p>
          <a:p>
            <a:r>
              <a:rPr lang="en-US" dirty="0" smtClean="0"/>
              <a:t>500 Quads, 8000  corrector magnets</a:t>
            </a:r>
          </a:p>
          <a:p>
            <a:r>
              <a:rPr lang="en-US" dirty="0" smtClean="0"/>
              <a:t>16  SC Cavities.  13+27km of beam line</a:t>
            </a:r>
            <a:endParaRPr lang="en-US" dirty="0"/>
          </a:p>
        </p:txBody>
      </p:sp>
    </p:spTree>
    <p:extLst>
      <p:ext uri="{BB962C8B-B14F-4D97-AF65-F5344CB8AC3E}">
        <p14:creationId xmlns:p14="http://schemas.microsoft.com/office/powerpoint/2010/main" val="54298330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331</TotalTime>
  <Words>3228</Words>
  <Application>Microsoft Macintosh PowerPoint</Application>
  <PresentationFormat>On-screen Show (4:3)</PresentationFormat>
  <Paragraphs>549</Paragraphs>
  <Slides>46</Slides>
  <Notes>5</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Electrons for the LHC and remarks on the past and future of particle physics</vt:lpstr>
      <vt:lpstr>The early beginning</vt:lpstr>
      <vt:lpstr>The Standard Model of Particle Physics </vt:lpstr>
      <vt:lpstr>Particle Physics at O(10) GeV  ~1968-1988                                                                                         Two Decades</vt:lpstr>
      <vt:lpstr>Particle Physics at O(100) GeV ~1985-2015                                                                                        Three Decades</vt:lpstr>
      <vt:lpstr>Fundamental, Unresolved Questions for PP</vt:lpstr>
      <vt:lpstr>Accelerators: History and Near Prospects (pp ee ep)</vt:lpstr>
      <vt:lpstr>PowerPoint Presentation</vt:lpstr>
      <vt:lpstr>CERN’s current accelerators</vt:lpstr>
      <vt:lpstr>PowerPoint Presentation</vt:lpstr>
      <vt:lpstr>PowerPoint Presentation</vt:lpstr>
      <vt:lpstr>CERN and the Large Hadron Collider</vt:lpstr>
      <vt:lpstr>title</vt:lpstr>
      <vt:lpstr>title</vt:lpstr>
      <vt:lpstr>Search for Dark Matter and Leptoquarks</vt:lpstr>
      <vt:lpstr>High Field Dipole Magnets</vt:lpstr>
      <vt:lpstr>The LHC and its experiments operate very well.</vt:lpstr>
      <vt:lpstr>TR PARTICIPATION IN COLLIDER EXPERIMENTS</vt:lpstr>
      <vt:lpstr>HL LHC  – LHC: Inner Quadrupoles, Exp: Trackers..</vt:lpstr>
      <vt:lpstr>title</vt:lpstr>
      <vt:lpstr>Electrons for the LHC</vt:lpstr>
      <vt:lpstr> 60 GeV Electron ERL added to LHC </vt:lpstr>
      <vt:lpstr>Location, Footprint, Use of the Electron Racetrack</vt:lpstr>
      <vt:lpstr>Three Raisons d’etre of the LHeC </vt:lpstr>
      <vt:lpstr>PowerPoint Presentation</vt:lpstr>
      <vt:lpstr>Limits at High Mass: insufficient control of p structure </vt:lpstr>
      <vt:lpstr>New Physics through High Precision</vt:lpstr>
      <vt:lpstr>Beyond the Standard Model</vt:lpstr>
      <vt:lpstr>SM Higgs Physics Prospects: pp+ep+ee </vt:lpstr>
      <vt:lpstr>PowerPoint Presentation</vt:lpstr>
      <vt:lpstr>PowerPoint Presentation</vt:lpstr>
      <vt:lpstr>title</vt:lpstr>
      <vt:lpstr>Particle Physics at O(1) TeV ~2010-2050                                                                                Four Decades</vt:lpstr>
      <vt:lpstr>The Far Future of CERN</vt:lpstr>
      <vt:lpstr>PowerPoint Presentation</vt:lpstr>
      <vt:lpstr>The FCC - Particle Physics at O(10) TeV ~2050-2100                                                                                                                  Five Decades</vt:lpstr>
      <vt:lpstr>title</vt:lpstr>
      <vt:lpstr>PowerPoint Presentation</vt:lpstr>
      <vt:lpstr>PowerPoint Presentation</vt:lpstr>
      <vt:lpstr>title</vt:lpstr>
      <vt:lpstr>TR INVOLVEMENTS WITHIN ATLAS</vt:lpstr>
      <vt:lpstr>PowerPoint Presentation</vt:lpstr>
      <vt:lpstr>TR PARTICIPATION TO FCC COLLABORATION</vt:lpstr>
      <vt:lpstr>PowerPoint Presentation</vt:lpstr>
      <vt:lpstr>Physics with Energy Frontier DIS</vt:lpstr>
      <vt:lpstr>The LHeC collinear proton (and nuclear) PDF Programme</vt:lpstr>
    </vt:vector>
  </TitlesOfParts>
  <Company>liverpool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max klein</dc:creator>
  <cp:lastModifiedBy>max klein</cp:lastModifiedBy>
  <cp:revision>59</cp:revision>
  <dcterms:created xsi:type="dcterms:W3CDTF">2018-09-07T08:20:48Z</dcterms:created>
  <dcterms:modified xsi:type="dcterms:W3CDTF">2018-09-07T21:00:26Z</dcterms:modified>
</cp:coreProperties>
</file>