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4"/>
  </p:notesMasterIdLst>
  <p:sldIdLst>
    <p:sldId id="257" r:id="rId4"/>
    <p:sldId id="280" r:id="rId5"/>
    <p:sldId id="324" r:id="rId6"/>
    <p:sldId id="325" r:id="rId7"/>
    <p:sldId id="276" r:id="rId8"/>
    <p:sldId id="284" r:id="rId9"/>
    <p:sldId id="269" r:id="rId10"/>
    <p:sldId id="286" r:id="rId11"/>
    <p:sldId id="287" r:id="rId12"/>
    <p:sldId id="288" r:id="rId13"/>
    <p:sldId id="290" r:id="rId14"/>
    <p:sldId id="373" r:id="rId15"/>
    <p:sldId id="292" r:id="rId16"/>
    <p:sldId id="364" r:id="rId17"/>
    <p:sldId id="329" r:id="rId18"/>
    <p:sldId id="291" r:id="rId19"/>
    <p:sldId id="328" r:id="rId20"/>
    <p:sldId id="327" r:id="rId21"/>
    <p:sldId id="358" r:id="rId22"/>
    <p:sldId id="293" r:id="rId23"/>
    <p:sldId id="294" r:id="rId24"/>
    <p:sldId id="295" r:id="rId25"/>
    <p:sldId id="298" r:id="rId26"/>
    <p:sldId id="300" r:id="rId27"/>
    <p:sldId id="299" r:id="rId28"/>
    <p:sldId id="301" r:id="rId29"/>
    <p:sldId id="303" r:id="rId30"/>
    <p:sldId id="306" r:id="rId31"/>
    <p:sldId id="361" r:id="rId32"/>
    <p:sldId id="307" r:id="rId33"/>
    <p:sldId id="308" r:id="rId34"/>
    <p:sldId id="365" r:id="rId35"/>
    <p:sldId id="375" r:id="rId36"/>
    <p:sldId id="369" r:id="rId37"/>
    <p:sldId id="259" r:id="rId38"/>
    <p:sldId id="331" r:id="rId39"/>
    <p:sldId id="333" r:id="rId40"/>
    <p:sldId id="334" r:id="rId41"/>
    <p:sldId id="335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66" r:id="rId57"/>
    <p:sldId id="352" r:id="rId58"/>
    <p:sldId id="353" r:id="rId59"/>
    <p:sldId id="354" r:id="rId60"/>
    <p:sldId id="355" r:id="rId61"/>
    <p:sldId id="357" r:id="rId62"/>
    <p:sldId id="320" r:id="rId63"/>
    <p:sldId id="321" r:id="rId64"/>
    <p:sldId id="359" r:id="rId65"/>
    <p:sldId id="368" r:id="rId66"/>
    <p:sldId id="281" r:id="rId67"/>
    <p:sldId id="370" r:id="rId68"/>
    <p:sldId id="371" r:id="rId69"/>
    <p:sldId id="372" r:id="rId70"/>
    <p:sldId id="374" r:id="rId71"/>
    <p:sldId id="376" r:id="rId72"/>
    <p:sldId id="377" r:id="rId7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78B"/>
    <a:srgbClr val="073896"/>
    <a:srgbClr val="FF33CC"/>
    <a:srgbClr val="FF00FF"/>
    <a:srgbClr val="CF2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7" autoAdjust="0"/>
    <p:restoredTop sz="98542" autoAdjust="0"/>
  </p:normalViewPr>
  <p:slideViewPr>
    <p:cSldViewPr>
      <p:cViewPr>
        <p:scale>
          <a:sx n="116" d="100"/>
          <a:sy n="116" d="100"/>
        </p:scale>
        <p:origin x="-1552" y="-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04" y="-104"/>
      </p:cViewPr>
      <p:guideLst>
        <p:guide orient="horz" pos="2928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0E7B766-7C6B-473C-9117-2A8B00FB1AE9}" type="datetimeFigureOut">
              <a:rPr lang="en-GB" smtClean="0"/>
              <a:pPr/>
              <a:t>11/06/14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F4FA96B-CF8E-4991-8224-B072A55D4D1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A96B-CF8E-4991-8224-B072A55D4D1F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52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A96B-CF8E-4991-8224-B072A55D4D1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9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A96B-CF8E-4991-8224-B072A55D4D1F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79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A96B-CF8E-4991-8224-B072A55D4D1F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26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A96B-CF8E-4991-8224-B072A55D4D1F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7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2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5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44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219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577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90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837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920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87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01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1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773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985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827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92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6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3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8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9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1F7C-FA34-4B58-AA56-CFE763EABE1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11/06/14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30616-214C-4C4B-BDF9-F6E9678DEFB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6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5.jpeg"/><Relationship Id="rId5" Type="http://schemas.openxmlformats.org/officeDocument/2006/relationships/image" Target="../media/image32.jpeg"/><Relationship Id="rId6" Type="http://schemas.openxmlformats.org/officeDocument/2006/relationships/image" Target="../media/image17.jpg"/><Relationship Id="rId7" Type="http://schemas.openxmlformats.org/officeDocument/2006/relationships/image" Target="../media/image33.gif"/><Relationship Id="rId8" Type="http://schemas.openxmlformats.org/officeDocument/2006/relationships/image" Target="../media/image34.jpe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2.wdp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g"/><Relationship Id="rId20" Type="http://schemas.openxmlformats.org/officeDocument/2006/relationships/image" Target="../media/image23.png"/><Relationship Id="rId10" Type="http://schemas.openxmlformats.org/officeDocument/2006/relationships/image" Target="../media/image13.jpeg"/><Relationship Id="rId11" Type="http://schemas.openxmlformats.org/officeDocument/2006/relationships/image" Target="../media/image14.gif"/><Relationship Id="rId12" Type="http://schemas.openxmlformats.org/officeDocument/2006/relationships/image" Target="../media/image15.jpg"/><Relationship Id="rId13" Type="http://schemas.openxmlformats.org/officeDocument/2006/relationships/image" Target="../media/image16.jpeg"/><Relationship Id="rId14" Type="http://schemas.openxmlformats.org/officeDocument/2006/relationships/image" Target="../media/image17.jpg"/><Relationship Id="rId15" Type="http://schemas.openxmlformats.org/officeDocument/2006/relationships/image" Target="../media/image18.gif"/><Relationship Id="rId16" Type="http://schemas.openxmlformats.org/officeDocument/2006/relationships/image" Target="../media/image19.jpg"/><Relationship Id="rId17" Type="http://schemas.openxmlformats.org/officeDocument/2006/relationships/image" Target="../media/image20.png"/><Relationship Id="rId18" Type="http://schemas.openxmlformats.org/officeDocument/2006/relationships/image" Target="../media/image21.gif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cern.ch/event/282344/" TargetMode="External"/><Relationship Id="rId4" Type="http://schemas.openxmlformats.org/officeDocument/2006/relationships/hyperlink" Target="https://eventbooking.stfc.ac.uk/newsevents/lhec-meeting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jlab.org/conferences/eic2014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Relationship Id="rId3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3349"/>
            <a:ext cx="3761875" cy="4924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3968" y="1594541"/>
            <a:ext cx="57961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2000" b="1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Physics</a:t>
            </a: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Accelerator</a:t>
            </a:r>
          </a:p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Detector </a:t>
            </a:r>
          </a:p>
          <a:p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Detector Requirements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  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Central detector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  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Forward 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ackward Detectors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b="1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Overview</a:t>
            </a:r>
          </a:p>
        </p:txBody>
      </p:sp>
    </p:spTree>
    <p:extLst>
      <p:ext uri="{BB962C8B-B14F-4D97-AF65-F5344CB8AC3E}">
        <p14:creationId xmlns:p14="http://schemas.microsoft.com/office/powerpoint/2010/main" val="397458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Physics Programme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692696"/>
            <a:ext cx="8464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1200"/>
              </a:spcBef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LHeC is a new collider: the </a:t>
            </a:r>
            <a:r>
              <a:rPr lang="en-US" sz="2000" dirty="0" smtClean="0">
                <a:solidFill>
                  <a:srgbClr val="073896"/>
                </a:solidFill>
                <a:latin typeface="Arial"/>
                <a:cs typeface="Arial"/>
                <a:sym typeface="Wingdings"/>
              </a:rPr>
              <a:t>cleanest microscope </a:t>
            </a:r>
            <a:r>
              <a:rPr lang="en-US" sz="2000" dirty="0">
                <a:solidFill>
                  <a:srgbClr val="073896"/>
                </a:solidFill>
                <a:latin typeface="Arial"/>
                <a:cs typeface="Arial"/>
                <a:sym typeface="Wingdings"/>
              </a:rPr>
              <a:t>of the </a:t>
            </a:r>
            <a:r>
              <a:rPr lang="en-US" sz="2000" dirty="0" smtClean="0">
                <a:solidFill>
                  <a:srgbClr val="073896"/>
                </a:solidFill>
                <a:latin typeface="Arial"/>
                <a:cs typeface="Arial"/>
                <a:sym typeface="Wingdings"/>
              </a:rPr>
              <a:t>world </a:t>
            </a:r>
            <a:endParaRPr lang="en-GB" sz="2000" dirty="0">
              <a:solidFill>
                <a:srgbClr val="073896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296" y="1450333"/>
            <a:ext cx="3889920" cy="255473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99792" y="2688704"/>
            <a:ext cx="1368152" cy="1244352"/>
          </a:xfrm>
          <a:prstGeom prst="ellipse">
            <a:avLst/>
          </a:prstGeom>
          <a:noFill/>
          <a:ln w="28575" cmpd="sng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1" name="Picture 10" descr="CM Capture 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04" y="1340768"/>
            <a:ext cx="1273696" cy="8719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060848"/>
            <a:ext cx="28438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Energy (√s= 1.2 TeV)  4x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luminosity (10</a:t>
            </a:r>
            <a:r>
              <a:rPr lang="en-US" sz="1600" baseline="30000" dirty="0" smtClean="0">
                <a:solidFill>
                  <a:srgbClr val="000000"/>
                </a:solidFill>
                <a:latin typeface="Arial"/>
                <a:cs typeface="Arial"/>
              </a:rPr>
              <a:t>33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cm</a:t>
            </a:r>
            <a:r>
              <a:rPr lang="en-US" sz="1600" baseline="30000" dirty="0" smtClean="0">
                <a:solidFill>
                  <a:srgbClr val="000000"/>
                </a:solidFill>
                <a:latin typeface="Arial"/>
                <a:cs typeface="Arial"/>
              </a:rPr>
              <a:t>-2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600" baseline="30000" dirty="0" smtClean="0">
                <a:solidFill>
                  <a:srgbClr val="000000"/>
                </a:solidFill>
                <a:latin typeface="Arial"/>
                <a:cs typeface="Arial"/>
              </a:rPr>
              <a:t>-1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1600" baseline="30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100x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699792" y="2060848"/>
            <a:ext cx="504056" cy="576064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500936" y="2012647"/>
            <a:ext cx="289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Increase luminosity (5x10</a:t>
            </a:r>
            <a:r>
              <a:rPr lang="en-US" sz="1600" baseline="30000" dirty="0" smtClean="0">
                <a:latin typeface="Arial"/>
                <a:cs typeface="Arial"/>
              </a:rPr>
              <a:t>34</a:t>
            </a:r>
            <a:r>
              <a:rPr lang="en-US" sz="1600" dirty="0" smtClean="0">
                <a:latin typeface="Arial"/>
                <a:cs typeface="Arial"/>
              </a:rPr>
              <a:t> cm</a:t>
            </a:r>
            <a:r>
              <a:rPr lang="en-US" sz="1600" baseline="30000" dirty="0" smtClean="0">
                <a:latin typeface="Arial"/>
                <a:cs typeface="Arial"/>
              </a:rPr>
              <a:t>-2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-1)</a:t>
            </a:r>
            <a:r>
              <a:rPr lang="en-US" sz="1600" dirty="0" smtClean="0">
                <a:latin typeface="Arial"/>
                <a:cs typeface="Arial"/>
              </a:rPr>
              <a:t> in IP1 (ATLAS) and IP5 (CMS) </a:t>
            </a:r>
          </a:p>
          <a:p>
            <a:pPr algn="ctr"/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226964"/>
            <a:ext cx="1776065" cy="83388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923928" y="1484784"/>
            <a:ext cx="1296144" cy="1296144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92080" y="1700808"/>
            <a:ext cx="838198" cy="242920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2734" y="4031193"/>
            <a:ext cx="87857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xploration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the energy frontier, complementing the LHC and its discovery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potential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for physics beyond the Standard Model with high precision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deep inelastic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scattering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measurements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Investigation of a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variety of fundamental questions in strong and electroweak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interactions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lectron-deuteron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electron-ion scattering in a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(Q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1/x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range extended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by 4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orders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12578B"/>
              </a:buClr>
              <a:buSzPct val="8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of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magnitude as compared to previous lepton-nucleus DIS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experiments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ovel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investigations of neutron's and nuclear structure, the initial conditions of Quark-Gluon Plasma formation and further quantum chromodynamic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phenomena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Goal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124744"/>
            <a:ext cx="878497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cap="all" dirty="0">
                <a:latin typeface="Arial" pitchFamily="34" charset="0"/>
                <a:cs typeface="Arial" pitchFamily="34" charset="0"/>
              </a:rPr>
              <a:t>Collide LHC beam with electrons or </a:t>
            </a:r>
            <a:r>
              <a:rPr lang="en-US" cap="all" dirty="0" smtClean="0">
                <a:latin typeface="Arial" pitchFamily="34" charset="0"/>
                <a:cs typeface="Arial" pitchFamily="34" charset="0"/>
              </a:rPr>
              <a:t>positrons</a:t>
            </a:r>
            <a:endParaRPr lang="en-US" cap="all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LHC </a:t>
            </a:r>
            <a:r>
              <a:rPr lang="en-US" dirty="0">
                <a:latin typeface="Arial" pitchFamily="34" charset="0"/>
                <a:cs typeface="Arial" pitchFamily="34" charset="0"/>
              </a:rPr>
              <a:t>hadron beams: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7 TeV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CM </a:t>
            </a:r>
            <a:r>
              <a:rPr lang="en-US" dirty="0">
                <a:latin typeface="Arial" pitchFamily="34" charset="0"/>
                <a:cs typeface="Arial" pitchFamily="34" charset="0"/>
              </a:rPr>
              <a:t>collision energy: E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CM</a:t>
            </a:r>
            <a:r>
              <a:rPr lang="en-US" dirty="0">
                <a:latin typeface="Arial" pitchFamily="34" charset="0"/>
                <a:cs typeface="Arial" pitchFamily="34" charset="0"/>
              </a:rPr>
              <a:t> = 4 E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en-US" dirty="0">
                <a:latin typeface="Arial" pitchFamily="34" charset="0"/>
                <a:cs typeface="Arial" pitchFamily="34" charset="0"/>
              </a:rPr>
              <a:t>*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p,A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    Required </a:t>
            </a:r>
            <a:r>
              <a:rPr lang="en-US" dirty="0">
                <a:latin typeface="Arial" pitchFamily="34" charset="0"/>
                <a:cs typeface="Arial" pitchFamily="34" charset="0"/>
              </a:rPr>
              <a:t>lepton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energy 50 GeV to 150 GeV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Integrated </a:t>
            </a:r>
            <a:r>
              <a:rPr lang="en-US" dirty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±</a:t>
            </a:r>
            <a:r>
              <a:rPr lang="en-US" dirty="0">
                <a:latin typeface="Arial" pitchFamily="34" charset="0"/>
                <a:cs typeface="Arial" pitchFamily="34" charset="0"/>
              </a:rPr>
              <a:t>p : O(100) fb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-1 </a:t>
            </a:r>
            <a:r>
              <a:rPr lang="en-US" dirty="0">
                <a:latin typeface="Arial" pitchFamily="34" charset="0"/>
                <a:cs typeface="Arial" pitchFamily="34" charset="0"/>
              </a:rPr>
              <a:t> ≈ 100 * L(HERA)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073896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Synchronous </a:t>
            </a:r>
            <a:r>
              <a:rPr lang="en-US" dirty="0">
                <a:latin typeface="Arial" pitchFamily="34" charset="0"/>
                <a:cs typeface="Arial" pitchFamily="34" charset="0"/>
              </a:rPr>
              <a:t>ep and pp operation</a:t>
            </a: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Luminosity </a:t>
            </a:r>
            <a:r>
              <a:rPr lang="en-US" dirty="0">
                <a:latin typeface="Arial" pitchFamily="34" charset="0"/>
                <a:cs typeface="Arial" pitchFamily="34" charset="0"/>
              </a:rPr>
              <a:t>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≈ 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cm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‐2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‐1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(proposal for 10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34</a:t>
            </a:r>
            <a:r>
              <a:rPr lang="en-US" dirty="0">
                <a:latin typeface="Arial" pitchFamily="34" charset="0"/>
                <a:cs typeface="Arial" pitchFamily="34" charset="0"/>
              </a:rPr>
              <a:t>cm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‐2</a:t>
            </a:r>
            <a:r>
              <a:rPr lang="en-US" dirty="0">
                <a:latin typeface="Arial" pitchFamily="34" charset="0"/>
                <a:cs typeface="Arial" pitchFamily="34" charset="0"/>
              </a:rPr>
              <a:t>s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‐1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exists)</a:t>
            </a:r>
          </a:p>
          <a:p>
            <a:pPr algn="just">
              <a:buClr>
                <a:srgbClr val="073896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Power </a:t>
            </a:r>
            <a:r>
              <a:rPr lang="en-US" dirty="0">
                <a:latin typeface="Arial" pitchFamily="34" charset="0"/>
                <a:cs typeface="Arial" pitchFamily="34" charset="0"/>
              </a:rPr>
              <a:t>consumption for lepton complex ≤ 100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MW</a:t>
            </a:r>
          </a:p>
          <a:p>
            <a:pPr algn="just">
              <a:buClr>
                <a:srgbClr val="073896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Beam </a:t>
            </a:r>
            <a:r>
              <a:rPr lang="en-US" dirty="0">
                <a:latin typeface="Arial" pitchFamily="34" charset="0"/>
                <a:cs typeface="Arial" pitchFamily="34" charset="0"/>
              </a:rPr>
              <a:t>Power &lt; 70 MW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Polarisation</a:t>
            </a:r>
          </a:p>
          <a:p>
            <a:pPr algn="just">
              <a:buClr>
                <a:srgbClr val="073896"/>
              </a:buClr>
              <a:buSzPct val="80000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No </a:t>
            </a:r>
            <a:r>
              <a:rPr lang="en-US" dirty="0">
                <a:latin typeface="Arial" pitchFamily="34" charset="0"/>
                <a:cs typeface="Arial" pitchFamily="34" charset="0"/>
              </a:rPr>
              <a:t>interference with pp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physics</a:t>
            </a:r>
          </a:p>
          <a:p>
            <a:pPr algn="just">
              <a:buClr>
                <a:srgbClr val="073896"/>
              </a:buClr>
              <a:buSzPct val="80000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81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7583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option: RR and LR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450" y="4797152"/>
            <a:ext cx="80648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itchFamily="34" charset="0"/>
                <a:cs typeface="Arial" pitchFamily="34" charset="0"/>
              </a:rPr>
              <a:t>Study team provided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CDR: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Ring‐ring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option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feasible but impact LHC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operation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during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installation</a:t>
            </a: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b="1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Linac‐ring option</a:t>
            </a:r>
            <a:r>
              <a:rPr lang="en-GB" sz="1600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, the </a:t>
            </a:r>
            <a:r>
              <a:rPr lang="en-GB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baseline</a:t>
            </a:r>
            <a:endParaRPr lang="en-GB" sz="1600" dirty="0">
              <a:solidFill>
                <a:srgbClr val="07389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A solution </a:t>
            </a:r>
            <a:r>
              <a:rPr lang="en-US" sz="1600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exists, will now have to find the best </a:t>
            </a:r>
            <a:r>
              <a:rPr lang="en-US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solution</a:t>
            </a:r>
            <a:endParaRPr lang="en-US" sz="1600" dirty="0">
              <a:solidFill>
                <a:srgbClr val="07389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Already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have a baseline 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alternatives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for some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components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620688"/>
            <a:ext cx="5904656" cy="397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9552" y="2420888"/>
            <a:ext cx="1870317" cy="8309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LR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LHeC: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RLA with</a:t>
            </a:r>
            <a:endParaRPr lang="en-US" sz="1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energy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recovery</a:t>
            </a:r>
            <a:endParaRPr lang="en-US" sz="1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516216" y="692696"/>
            <a:ext cx="2376264" cy="10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C000"/>
                </a:solidFill>
                <a:latin typeface="Arial"/>
                <a:cs typeface="Arial"/>
              </a:rPr>
              <a:t>RR LHeC: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C000"/>
                </a:solidFill>
                <a:latin typeface="Arial"/>
                <a:cs typeface="Arial"/>
              </a:rPr>
              <a:t>new ring in </a:t>
            </a:r>
            <a:r>
              <a:rPr lang="en-US" sz="1600" dirty="0" smtClean="0">
                <a:solidFill>
                  <a:srgbClr val="FFC000"/>
                </a:solidFill>
                <a:latin typeface="Arial"/>
                <a:cs typeface="Arial"/>
              </a:rPr>
              <a:t>LHC </a:t>
            </a:r>
            <a:r>
              <a:rPr lang="en-US" sz="1600" dirty="0">
                <a:solidFill>
                  <a:srgbClr val="FFC000"/>
                </a:solidFill>
                <a:latin typeface="Arial"/>
                <a:cs typeface="Arial"/>
              </a:rPr>
              <a:t>tunnel,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C000"/>
                </a:solidFill>
                <a:latin typeface="Arial"/>
                <a:cs typeface="Arial"/>
              </a:rPr>
              <a:t>with </a:t>
            </a:r>
            <a:r>
              <a:rPr lang="en-US" sz="1600" dirty="0" smtClean="0">
                <a:solidFill>
                  <a:srgbClr val="FFC000"/>
                </a:solidFill>
                <a:latin typeface="Arial"/>
                <a:cs typeface="Arial"/>
              </a:rPr>
              <a:t>bypasses around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lang="en-US" sz="1600" dirty="0" smtClean="0">
                <a:solidFill>
                  <a:srgbClr val="FFC000"/>
                </a:solidFill>
                <a:latin typeface="Arial"/>
                <a:cs typeface="Arial"/>
              </a:rPr>
              <a:t>xisting experiments</a:t>
            </a:r>
            <a:endParaRPr lang="en-US"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31640" y="1052735"/>
            <a:ext cx="5935249" cy="2308607"/>
            <a:chOff x="1454191" y="1052735"/>
            <a:chExt cx="5935249" cy="230860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456015" y="1739317"/>
              <a:ext cx="619493" cy="132964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1454191" y="1628800"/>
              <a:ext cx="957569" cy="779920"/>
              <a:chOff x="381000" y="2420888"/>
              <a:chExt cx="1526704" cy="1173088"/>
            </a:xfrm>
          </p:grpSpPr>
          <p:sp>
            <p:nvSpPr>
              <p:cNvPr id="13" name="Arc 12"/>
              <p:cNvSpPr/>
              <p:nvPr/>
            </p:nvSpPr>
            <p:spPr>
              <a:xfrm flipV="1">
                <a:off x="917104" y="3212976"/>
                <a:ext cx="990600" cy="381000"/>
              </a:xfrm>
              <a:prstGeom prst="arc">
                <a:avLst/>
              </a:prstGeom>
              <a:ln w="50800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30" tIns="45715" rIns="91430" bIns="45715" anchor="ctr"/>
              <a:lstStyle/>
              <a:p>
                <a:pPr algn="ctr" defTabSz="91429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81000" y="2420888"/>
                <a:ext cx="1524000" cy="1173088"/>
                <a:chOff x="381000" y="2420888"/>
                <a:chExt cx="1524000" cy="117308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rot="16200000" flipH="1">
                  <a:off x="1200150" y="2731690"/>
                  <a:ext cx="876300" cy="53340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Arc 9"/>
                <p:cNvSpPr/>
                <p:nvPr/>
              </p:nvSpPr>
              <p:spPr>
                <a:xfrm flipH="1">
                  <a:off x="381000" y="2420888"/>
                  <a:ext cx="990600" cy="381000"/>
                </a:xfrm>
                <a:prstGeom prst="arc">
                  <a:avLst/>
                </a:prstGeom>
                <a:ln w="50800">
                  <a:solidFill>
                    <a:srgbClr val="C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30" tIns="45715" rIns="91430" bIns="45715" anchor="ctr"/>
                <a:lstStyle/>
                <a:p>
                  <a:pPr algn="ctr" defTabSz="91429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" name="Arc 10"/>
                <p:cNvSpPr/>
                <p:nvPr/>
              </p:nvSpPr>
              <p:spPr>
                <a:xfrm flipH="1" flipV="1">
                  <a:off x="914400" y="3212976"/>
                  <a:ext cx="990600" cy="381000"/>
                </a:xfrm>
                <a:prstGeom prst="arc">
                  <a:avLst/>
                </a:prstGeom>
                <a:ln w="50800">
                  <a:solidFill>
                    <a:srgbClr val="C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30" tIns="45715" rIns="91430" bIns="45715" anchor="ctr"/>
                <a:lstStyle/>
                <a:p>
                  <a:pPr algn="ctr" defTabSz="91429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>
                  <a:off x="383704" y="2425824"/>
                  <a:ext cx="990600" cy="283096"/>
                </a:xfrm>
                <a:prstGeom prst="arc">
                  <a:avLst/>
                </a:prstGeom>
                <a:ln w="50800">
                  <a:solidFill>
                    <a:srgbClr val="C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30" tIns="45715" rIns="91430" bIns="45715" anchor="ctr"/>
                <a:lstStyle/>
                <a:p>
                  <a:pPr algn="ctr" defTabSz="91429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rot="16200000" flipH="1">
                  <a:off x="212254" y="2744265"/>
                  <a:ext cx="876300" cy="53340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Oval 24"/>
            <p:cNvSpPr/>
            <p:nvPr/>
          </p:nvSpPr>
          <p:spPr>
            <a:xfrm>
              <a:off x="1623164" y="1052735"/>
              <a:ext cx="4965060" cy="146268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anchor="ctr"/>
            <a:lstStyle/>
            <a:p>
              <a:pPr algn="ctr" defTabSz="91429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263762" y="2636621"/>
              <a:ext cx="748398" cy="33214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anchor="ctr"/>
            <a:lstStyle/>
            <a:p>
              <a:pPr algn="ctr" defTabSz="91429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5940151" y="2204864"/>
              <a:ext cx="216025" cy="85890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6012160" y="2776577"/>
              <a:ext cx="1377280" cy="58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prstTxWarp prst="textNoShape">
                <a:avLst/>
              </a:prstTxWarp>
              <a:spAutoFit/>
            </a:bodyPr>
            <a:lstStyle/>
            <a:p>
              <a:pPr defTabSz="91429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RR LHeC</a:t>
              </a:r>
            </a:p>
            <a:p>
              <a:pPr defTabSz="91429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e-/e+ </a:t>
              </a:r>
              <a:r>
                <a:rPr lang="en-US" sz="16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injector</a:t>
              </a:r>
              <a:endParaRPr lang="en-US" sz="1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16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187" y="1052736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cap="all" dirty="0">
                <a:latin typeface="Arial" pitchFamily="34" charset="0"/>
                <a:cs typeface="Arial" pitchFamily="34" charset="0"/>
              </a:rPr>
              <a:t>S</a:t>
            </a:r>
            <a:r>
              <a:rPr lang="en-US" cap="all" dirty="0" smtClean="0">
                <a:latin typeface="Arial" pitchFamily="34" charset="0"/>
                <a:cs typeface="Arial" pitchFamily="34" charset="0"/>
              </a:rPr>
              <a:t>tudies and prototyping of the following key technical components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Superconducting RF system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 CW operation in an ERL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Superconducting magnet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development of the insertion regions of the LHeC with three beams</a:t>
            </a:r>
          </a:p>
          <a:p>
            <a:pPr algn="just">
              <a:buClr>
                <a:srgbClr val="12578B"/>
              </a:buClr>
              <a:buSzPct val="80000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Studies related to the </a:t>
            </a: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experimental beam pipes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large beam acceptance 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u="sng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The design and specification of an ERL test facility for the LHeC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finalization of the ERL design for the LHeC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(optics design, beam dynamics studies and identification of potential performance limitations)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CERN Mandate (2012)</a:t>
            </a:r>
          </a:p>
        </p:txBody>
      </p:sp>
    </p:spTree>
    <p:extLst>
      <p:ext uri="{BB962C8B-B14F-4D97-AF65-F5344CB8AC3E}">
        <p14:creationId xmlns:p14="http://schemas.microsoft.com/office/powerpoint/2010/main" val="424709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37165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Recirculating Linear Accelerator Complex : Schematic Layout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011448"/>
            <a:ext cx="72728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RECIRCULATOR </a:t>
            </a:r>
            <a:r>
              <a:rPr lang="en-US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COMPLEX</a:t>
            </a:r>
            <a:endParaRPr lang="en-GB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16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0.5 Gev injector 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pair of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SCRF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linacs with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energy gain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 GeV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pass 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Six 180° arcs, each arc 1 km radius </a:t>
            </a:r>
          </a:p>
          <a:p>
            <a:r>
              <a:rPr lang="en-US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Re-accelerating stations to compensate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energy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lost by SR 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Switching stations at the beginning and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each linac </a:t>
            </a:r>
            <a:endParaRPr lang="en-GB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GB" sz="16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Matching optics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Extraction dump at 0.5 GeV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59441" y="1340768"/>
            <a:ext cx="4361031" cy="2496180"/>
            <a:chOff x="4767263" y="1314450"/>
            <a:chExt cx="3625515" cy="2339612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827588" y="1660525"/>
              <a:ext cx="735013" cy="1470025"/>
            </a:xfrm>
            <a:custGeom>
              <a:avLst/>
              <a:gdLst>
                <a:gd name="T0" fmla="*/ 463 w 463"/>
                <a:gd name="T1" fmla="*/ 0 h 926"/>
                <a:gd name="T2" fmla="*/ 425 w 463"/>
                <a:gd name="T3" fmla="*/ 2 h 926"/>
                <a:gd name="T4" fmla="*/ 388 w 463"/>
                <a:gd name="T5" fmla="*/ 6 h 926"/>
                <a:gd name="T6" fmla="*/ 352 w 463"/>
                <a:gd name="T7" fmla="*/ 14 h 926"/>
                <a:gd name="T8" fmla="*/ 317 w 463"/>
                <a:gd name="T9" fmla="*/ 24 h 926"/>
                <a:gd name="T10" fmla="*/ 283 w 463"/>
                <a:gd name="T11" fmla="*/ 37 h 926"/>
                <a:gd name="T12" fmla="*/ 250 w 463"/>
                <a:gd name="T13" fmla="*/ 52 h 926"/>
                <a:gd name="T14" fmla="*/ 219 w 463"/>
                <a:gd name="T15" fmla="*/ 70 h 926"/>
                <a:gd name="T16" fmla="*/ 190 w 463"/>
                <a:gd name="T17" fmla="*/ 90 h 926"/>
                <a:gd name="T18" fmla="*/ 162 w 463"/>
                <a:gd name="T19" fmla="*/ 112 h 926"/>
                <a:gd name="T20" fmla="*/ 136 w 463"/>
                <a:gd name="T21" fmla="*/ 136 h 926"/>
                <a:gd name="T22" fmla="*/ 112 w 463"/>
                <a:gd name="T23" fmla="*/ 162 h 926"/>
                <a:gd name="T24" fmla="*/ 90 w 463"/>
                <a:gd name="T25" fmla="*/ 190 h 926"/>
                <a:gd name="T26" fmla="*/ 69 w 463"/>
                <a:gd name="T27" fmla="*/ 219 h 926"/>
                <a:gd name="T28" fmla="*/ 52 w 463"/>
                <a:gd name="T29" fmla="*/ 251 h 926"/>
                <a:gd name="T30" fmla="*/ 36 w 463"/>
                <a:gd name="T31" fmla="*/ 283 h 926"/>
                <a:gd name="T32" fmla="*/ 24 w 463"/>
                <a:gd name="T33" fmla="*/ 317 h 926"/>
                <a:gd name="T34" fmla="*/ 13 w 463"/>
                <a:gd name="T35" fmla="*/ 352 h 926"/>
                <a:gd name="T36" fmla="*/ 6 w 463"/>
                <a:gd name="T37" fmla="*/ 388 h 926"/>
                <a:gd name="T38" fmla="*/ 2 w 463"/>
                <a:gd name="T39" fmla="*/ 425 h 926"/>
                <a:gd name="T40" fmla="*/ 0 w 463"/>
                <a:gd name="T41" fmla="*/ 463 h 926"/>
                <a:gd name="T42" fmla="*/ 2 w 463"/>
                <a:gd name="T43" fmla="*/ 501 h 926"/>
                <a:gd name="T44" fmla="*/ 6 w 463"/>
                <a:gd name="T45" fmla="*/ 538 h 926"/>
                <a:gd name="T46" fmla="*/ 13 w 463"/>
                <a:gd name="T47" fmla="*/ 575 h 926"/>
                <a:gd name="T48" fmla="*/ 24 w 463"/>
                <a:gd name="T49" fmla="*/ 610 h 926"/>
                <a:gd name="T50" fmla="*/ 36 w 463"/>
                <a:gd name="T51" fmla="*/ 644 h 926"/>
                <a:gd name="T52" fmla="*/ 52 w 463"/>
                <a:gd name="T53" fmla="*/ 676 h 926"/>
                <a:gd name="T54" fmla="*/ 69 w 463"/>
                <a:gd name="T55" fmla="*/ 707 h 926"/>
                <a:gd name="T56" fmla="*/ 90 w 463"/>
                <a:gd name="T57" fmla="*/ 737 h 926"/>
                <a:gd name="T58" fmla="*/ 112 w 463"/>
                <a:gd name="T59" fmla="*/ 765 h 926"/>
                <a:gd name="T60" fmla="*/ 136 w 463"/>
                <a:gd name="T61" fmla="*/ 791 h 926"/>
                <a:gd name="T62" fmla="*/ 162 w 463"/>
                <a:gd name="T63" fmla="*/ 815 h 926"/>
                <a:gd name="T64" fmla="*/ 190 w 463"/>
                <a:gd name="T65" fmla="*/ 837 h 926"/>
                <a:gd name="T66" fmla="*/ 219 w 463"/>
                <a:gd name="T67" fmla="*/ 857 h 926"/>
                <a:gd name="T68" fmla="*/ 250 w 463"/>
                <a:gd name="T69" fmla="*/ 875 h 926"/>
                <a:gd name="T70" fmla="*/ 283 w 463"/>
                <a:gd name="T71" fmla="*/ 890 h 926"/>
                <a:gd name="T72" fmla="*/ 317 w 463"/>
                <a:gd name="T73" fmla="*/ 903 h 926"/>
                <a:gd name="T74" fmla="*/ 352 w 463"/>
                <a:gd name="T75" fmla="*/ 913 h 926"/>
                <a:gd name="T76" fmla="*/ 388 w 463"/>
                <a:gd name="T77" fmla="*/ 920 h 926"/>
                <a:gd name="T78" fmla="*/ 425 w 463"/>
                <a:gd name="T79" fmla="*/ 925 h 926"/>
                <a:gd name="T80" fmla="*/ 463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463" y="0"/>
                  </a:moveTo>
                  <a:lnTo>
                    <a:pt x="425" y="2"/>
                  </a:lnTo>
                  <a:lnTo>
                    <a:pt x="388" y="6"/>
                  </a:lnTo>
                  <a:lnTo>
                    <a:pt x="352" y="14"/>
                  </a:lnTo>
                  <a:lnTo>
                    <a:pt x="317" y="24"/>
                  </a:lnTo>
                  <a:lnTo>
                    <a:pt x="283" y="37"/>
                  </a:lnTo>
                  <a:lnTo>
                    <a:pt x="250" y="52"/>
                  </a:lnTo>
                  <a:lnTo>
                    <a:pt x="219" y="70"/>
                  </a:lnTo>
                  <a:lnTo>
                    <a:pt x="190" y="90"/>
                  </a:lnTo>
                  <a:lnTo>
                    <a:pt x="162" y="112"/>
                  </a:lnTo>
                  <a:lnTo>
                    <a:pt x="136" y="136"/>
                  </a:lnTo>
                  <a:lnTo>
                    <a:pt x="112" y="162"/>
                  </a:lnTo>
                  <a:lnTo>
                    <a:pt x="90" y="190"/>
                  </a:lnTo>
                  <a:lnTo>
                    <a:pt x="69" y="219"/>
                  </a:lnTo>
                  <a:lnTo>
                    <a:pt x="52" y="251"/>
                  </a:lnTo>
                  <a:lnTo>
                    <a:pt x="36" y="283"/>
                  </a:lnTo>
                  <a:lnTo>
                    <a:pt x="24" y="317"/>
                  </a:lnTo>
                  <a:lnTo>
                    <a:pt x="13" y="352"/>
                  </a:lnTo>
                  <a:lnTo>
                    <a:pt x="6" y="388"/>
                  </a:lnTo>
                  <a:lnTo>
                    <a:pt x="2" y="425"/>
                  </a:lnTo>
                  <a:lnTo>
                    <a:pt x="0" y="463"/>
                  </a:lnTo>
                  <a:lnTo>
                    <a:pt x="2" y="501"/>
                  </a:lnTo>
                  <a:lnTo>
                    <a:pt x="6" y="538"/>
                  </a:lnTo>
                  <a:lnTo>
                    <a:pt x="13" y="575"/>
                  </a:lnTo>
                  <a:lnTo>
                    <a:pt x="24" y="610"/>
                  </a:lnTo>
                  <a:lnTo>
                    <a:pt x="36" y="644"/>
                  </a:lnTo>
                  <a:lnTo>
                    <a:pt x="52" y="676"/>
                  </a:lnTo>
                  <a:lnTo>
                    <a:pt x="69" y="707"/>
                  </a:lnTo>
                  <a:lnTo>
                    <a:pt x="90" y="737"/>
                  </a:lnTo>
                  <a:lnTo>
                    <a:pt x="112" y="765"/>
                  </a:lnTo>
                  <a:lnTo>
                    <a:pt x="136" y="791"/>
                  </a:lnTo>
                  <a:lnTo>
                    <a:pt x="162" y="815"/>
                  </a:lnTo>
                  <a:lnTo>
                    <a:pt x="190" y="837"/>
                  </a:lnTo>
                  <a:lnTo>
                    <a:pt x="219" y="857"/>
                  </a:lnTo>
                  <a:lnTo>
                    <a:pt x="250" y="875"/>
                  </a:lnTo>
                  <a:lnTo>
                    <a:pt x="283" y="890"/>
                  </a:lnTo>
                  <a:lnTo>
                    <a:pt x="317" y="903"/>
                  </a:lnTo>
                  <a:lnTo>
                    <a:pt x="352" y="913"/>
                  </a:lnTo>
                  <a:lnTo>
                    <a:pt x="388" y="920"/>
                  </a:lnTo>
                  <a:lnTo>
                    <a:pt x="425" y="925"/>
                  </a:lnTo>
                  <a:lnTo>
                    <a:pt x="463" y="926"/>
                  </a:lnTo>
                </a:path>
              </a:pathLst>
            </a:custGeom>
            <a:noFill/>
            <a:ln w="8" cap="flat">
              <a:solidFill>
                <a:srgbClr val="008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767263" y="1660525"/>
              <a:ext cx="735013" cy="1470025"/>
            </a:xfrm>
            <a:custGeom>
              <a:avLst/>
              <a:gdLst>
                <a:gd name="T0" fmla="*/ 463 w 463"/>
                <a:gd name="T1" fmla="*/ 0 h 926"/>
                <a:gd name="T2" fmla="*/ 425 w 463"/>
                <a:gd name="T3" fmla="*/ 2 h 926"/>
                <a:gd name="T4" fmla="*/ 387 w 463"/>
                <a:gd name="T5" fmla="*/ 6 h 926"/>
                <a:gd name="T6" fmla="*/ 351 w 463"/>
                <a:gd name="T7" fmla="*/ 14 h 926"/>
                <a:gd name="T8" fmla="*/ 316 w 463"/>
                <a:gd name="T9" fmla="*/ 24 h 926"/>
                <a:gd name="T10" fmla="*/ 282 w 463"/>
                <a:gd name="T11" fmla="*/ 37 h 926"/>
                <a:gd name="T12" fmla="*/ 250 w 463"/>
                <a:gd name="T13" fmla="*/ 52 h 926"/>
                <a:gd name="T14" fmla="*/ 219 w 463"/>
                <a:gd name="T15" fmla="*/ 70 h 926"/>
                <a:gd name="T16" fmla="*/ 189 w 463"/>
                <a:gd name="T17" fmla="*/ 90 h 926"/>
                <a:gd name="T18" fmla="*/ 161 w 463"/>
                <a:gd name="T19" fmla="*/ 112 h 926"/>
                <a:gd name="T20" fmla="*/ 135 w 463"/>
                <a:gd name="T21" fmla="*/ 136 h 926"/>
                <a:gd name="T22" fmla="*/ 111 w 463"/>
                <a:gd name="T23" fmla="*/ 162 h 926"/>
                <a:gd name="T24" fmla="*/ 89 w 463"/>
                <a:gd name="T25" fmla="*/ 190 h 926"/>
                <a:gd name="T26" fmla="*/ 69 w 463"/>
                <a:gd name="T27" fmla="*/ 219 h 926"/>
                <a:gd name="T28" fmla="*/ 51 w 463"/>
                <a:gd name="T29" fmla="*/ 251 h 926"/>
                <a:gd name="T30" fmla="*/ 36 w 463"/>
                <a:gd name="T31" fmla="*/ 283 h 926"/>
                <a:gd name="T32" fmla="*/ 23 w 463"/>
                <a:gd name="T33" fmla="*/ 317 h 926"/>
                <a:gd name="T34" fmla="*/ 13 w 463"/>
                <a:gd name="T35" fmla="*/ 352 h 926"/>
                <a:gd name="T36" fmla="*/ 6 w 463"/>
                <a:gd name="T37" fmla="*/ 388 h 926"/>
                <a:gd name="T38" fmla="*/ 1 w 463"/>
                <a:gd name="T39" fmla="*/ 425 h 926"/>
                <a:gd name="T40" fmla="*/ 0 w 463"/>
                <a:gd name="T41" fmla="*/ 463 h 926"/>
                <a:gd name="T42" fmla="*/ 1 w 463"/>
                <a:gd name="T43" fmla="*/ 501 h 926"/>
                <a:gd name="T44" fmla="*/ 6 w 463"/>
                <a:gd name="T45" fmla="*/ 538 h 926"/>
                <a:gd name="T46" fmla="*/ 13 w 463"/>
                <a:gd name="T47" fmla="*/ 575 h 926"/>
                <a:gd name="T48" fmla="*/ 23 w 463"/>
                <a:gd name="T49" fmla="*/ 610 h 926"/>
                <a:gd name="T50" fmla="*/ 36 w 463"/>
                <a:gd name="T51" fmla="*/ 644 h 926"/>
                <a:gd name="T52" fmla="*/ 51 w 463"/>
                <a:gd name="T53" fmla="*/ 676 h 926"/>
                <a:gd name="T54" fmla="*/ 69 w 463"/>
                <a:gd name="T55" fmla="*/ 707 h 926"/>
                <a:gd name="T56" fmla="*/ 89 w 463"/>
                <a:gd name="T57" fmla="*/ 737 h 926"/>
                <a:gd name="T58" fmla="*/ 111 w 463"/>
                <a:gd name="T59" fmla="*/ 765 h 926"/>
                <a:gd name="T60" fmla="*/ 135 w 463"/>
                <a:gd name="T61" fmla="*/ 791 h 926"/>
                <a:gd name="T62" fmla="*/ 161 w 463"/>
                <a:gd name="T63" fmla="*/ 815 h 926"/>
                <a:gd name="T64" fmla="*/ 189 w 463"/>
                <a:gd name="T65" fmla="*/ 837 h 926"/>
                <a:gd name="T66" fmla="*/ 219 w 463"/>
                <a:gd name="T67" fmla="*/ 857 h 926"/>
                <a:gd name="T68" fmla="*/ 250 w 463"/>
                <a:gd name="T69" fmla="*/ 875 h 926"/>
                <a:gd name="T70" fmla="*/ 282 w 463"/>
                <a:gd name="T71" fmla="*/ 890 h 926"/>
                <a:gd name="T72" fmla="*/ 316 w 463"/>
                <a:gd name="T73" fmla="*/ 903 h 926"/>
                <a:gd name="T74" fmla="*/ 351 w 463"/>
                <a:gd name="T75" fmla="*/ 913 h 926"/>
                <a:gd name="T76" fmla="*/ 387 w 463"/>
                <a:gd name="T77" fmla="*/ 920 h 926"/>
                <a:gd name="T78" fmla="*/ 425 w 463"/>
                <a:gd name="T79" fmla="*/ 925 h 926"/>
                <a:gd name="T80" fmla="*/ 463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463" y="0"/>
                  </a:moveTo>
                  <a:lnTo>
                    <a:pt x="425" y="2"/>
                  </a:lnTo>
                  <a:lnTo>
                    <a:pt x="387" y="6"/>
                  </a:lnTo>
                  <a:lnTo>
                    <a:pt x="351" y="14"/>
                  </a:lnTo>
                  <a:lnTo>
                    <a:pt x="316" y="24"/>
                  </a:lnTo>
                  <a:lnTo>
                    <a:pt x="282" y="37"/>
                  </a:lnTo>
                  <a:lnTo>
                    <a:pt x="250" y="52"/>
                  </a:lnTo>
                  <a:lnTo>
                    <a:pt x="219" y="70"/>
                  </a:lnTo>
                  <a:lnTo>
                    <a:pt x="189" y="90"/>
                  </a:lnTo>
                  <a:lnTo>
                    <a:pt x="161" y="112"/>
                  </a:lnTo>
                  <a:lnTo>
                    <a:pt x="135" y="136"/>
                  </a:lnTo>
                  <a:lnTo>
                    <a:pt x="111" y="162"/>
                  </a:lnTo>
                  <a:lnTo>
                    <a:pt x="89" y="190"/>
                  </a:lnTo>
                  <a:lnTo>
                    <a:pt x="69" y="219"/>
                  </a:lnTo>
                  <a:lnTo>
                    <a:pt x="51" y="251"/>
                  </a:lnTo>
                  <a:lnTo>
                    <a:pt x="36" y="283"/>
                  </a:lnTo>
                  <a:lnTo>
                    <a:pt x="23" y="317"/>
                  </a:lnTo>
                  <a:lnTo>
                    <a:pt x="13" y="352"/>
                  </a:lnTo>
                  <a:lnTo>
                    <a:pt x="6" y="388"/>
                  </a:lnTo>
                  <a:lnTo>
                    <a:pt x="1" y="425"/>
                  </a:lnTo>
                  <a:lnTo>
                    <a:pt x="0" y="463"/>
                  </a:lnTo>
                  <a:lnTo>
                    <a:pt x="1" y="501"/>
                  </a:lnTo>
                  <a:lnTo>
                    <a:pt x="6" y="538"/>
                  </a:lnTo>
                  <a:lnTo>
                    <a:pt x="13" y="575"/>
                  </a:lnTo>
                  <a:lnTo>
                    <a:pt x="23" y="610"/>
                  </a:lnTo>
                  <a:lnTo>
                    <a:pt x="36" y="644"/>
                  </a:lnTo>
                  <a:lnTo>
                    <a:pt x="51" y="676"/>
                  </a:lnTo>
                  <a:lnTo>
                    <a:pt x="69" y="707"/>
                  </a:lnTo>
                  <a:lnTo>
                    <a:pt x="89" y="737"/>
                  </a:lnTo>
                  <a:lnTo>
                    <a:pt x="111" y="765"/>
                  </a:lnTo>
                  <a:lnTo>
                    <a:pt x="135" y="791"/>
                  </a:lnTo>
                  <a:lnTo>
                    <a:pt x="161" y="815"/>
                  </a:lnTo>
                  <a:lnTo>
                    <a:pt x="189" y="837"/>
                  </a:lnTo>
                  <a:lnTo>
                    <a:pt x="219" y="857"/>
                  </a:lnTo>
                  <a:lnTo>
                    <a:pt x="250" y="875"/>
                  </a:lnTo>
                  <a:lnTo>
                    <a:pt x="282" y="890"/>
                  </a:lnTo>
                  <a:lnTo>
                    <a:pt x="316" y="903"/>
                  </a:lnTo>
                  <a:lnTo>
                    <a:pt x="351" y="913"/>
                  </a:lnTo>
                  <a:lnTo>
                    <a:pt x="387" y="920"/>
                  </a:lnTo>
                  <a:lnTo>
                    <a:pt x="425" y="925"/>
                  </a:lnTo>
                  <a:lnTo>
                    <a:pt x="463" y="926"/>
                  </a:lnTo>
                </a:path>
              </a:pathLst>
            </a:custGeom>
            <a:noFill/>
            <a:ln w="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5562600" y="1660525"/>
              <a:ext cx="276225" cy="0"/>
            </a:xfrm>
            <a:prstGeom prst="line">
              <a:avLst/>
            </a:prstGeom>
            <a:noFill/>
            <a:ln w="15" cap="flat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553325" y="1658938"/>
              <a:ext cx="736600" cy="1382712"/>
            </a:xfrm>
            <a:custGeom>
              <a:avLst/>
              <a:gdLst>
                <a:gd name="T0" fmla="*/ 0 w 464"/>
                <a:gd name="T1" fmla="*/ 1 h 871"/>
                <a:gd name="T2" fmla="*/ 7 w 464"/>
                <a:gd name="T3" fmla="*/ 1 h 871"/>
                <a:gd name="T4" fmla="*/ 14 w 464"/>
                <a:gd name="T5" fmla="*/ 1 h 871"/>
                <a:gd name="T6" fmla="*/ 21 w 464"/>
                <a:gd name="T7" fmla="*/ 0 h 871"/>
                <a:gd name="T8" fmla="*/ 29 w 464"/>
                <a:gd name="T9" fmla="*/ 0 h 871"/>
                <a:gd name="T10" fmla="*/ 64 w 464"/>
                <a:gd name="T11" fmla="*/ 2 h 871"/>
                <a:gd name="T12" fmla="*/ 99 w 464"/>
                <a:gd name="T13" fmla="*/ 6 h 871"/>
                <a:gd name="T14" fmla="*/ 133 w 464"/>
                <a:gd name="T15" fmla="*/ 13 h 871"/>
                <a:gd name="T16" fmla="*/ 166 w 464"/>
                <a:gd name="T17" fmla="*/ 23 h 871"/>
                <a:gd name="T18" fmla="*/ 198 w 464"/>
                <a:gd name="T19" fmla="*/ 34 h 871"/>
                <a:gd name="T20" fmla="*/ 229 w 464"/>
                <a:gd name="T21" fmla="*/ 49 h 871"/>
                <a:gd name="T22" fmla="*/ 258 w 464"/>
                <a:gd name="T23" fmla="*/ 66 h 871"/>
                <a:gd name="T24" fmla="*/ 286 w 464"/>
                <a:gd name="T25" fmla="*/ 84 h 871"/>
                <a:gd name="T26" fmla="*/ 312 w 464"/>
                <a:gd name="T27" fmla="*/ 105 h 871"/>
                <a:gd name="T28" fmla="*/ 336 w 464"/>
                <a:gd name="T29" fmla="*/ 128 h 871"/>
                <a:gd name="T30" fmla="*/ 359 w 464"/>
                <a:gd name="T31" fmla="*/ 152 h 871"/>
                <a:gd name="T32" fmla="*/ 380 w 464"/>
                <a:gd name="T33" fmla="*/ 179 h 871"/>
                <a:gd name="T34" fmla="*/ 399 w 464"/>
                <a:gd name="T35" fmla="*/ 206 h 871"/>
                <a:gd name="T36" fmla="*/ 415 w 464"/>
                <a:gd name="T37" fmla="*/ 236 h 871"/>
                <a:gd name="T38" fmla="*/ 430 w 464"/>
                <a:gd name="T39" fmla="*/ 266 h 871"/>
                <a:gd name="T40" fmla="*/ 442 w 464"/>
                <a:gd name="T41" fmla="*/ 298 h 871"/>
                <a:gd name="T42" fmla="*/ 451 w 464"/>
                <a:gd name="T43" fmla="*/ 331 h 871"/>
                <a:gd name="T44" fmla="*/ 458 w 464"/>
                <a:gd name="T45" fmla="*/ 365 h 871"/>
                <a:gd name="T46" fmla="*/ 462 w 464"/>
                <a:gd name="T47" fmla="*/ 400 h 871"/>
                <a:gd name="T48" fmla="*/ 464 w 464"/>
                <a:gd name="T49" fmla="*/ 435 h 871"/>
                <a:gd name="T50" fmla="*/ 462 w 464"/>
                <a:gd name="T51" fmla="*/ 471 h 871"/>
                <a:gd name="T52" fmla="*/ 458 w 464"/>
                <a:gd name="T53" fmla="*/ 506 h 871"/>
                <a:gd name="T54" fmla="*/ 451 w 464"/>
                <a:gd name="T55" fmla="*/ 540 h 871"/>
                <a:gd name="T56" fmla="*/ 442 w 464"/>
                <a:gd name="T57" fmla="*/ 573 h 871"/>
                <a:gd name="T58" fmla="*/ 430 w 464"/>
                <a:gd name="T59" fmla="*/ 605 h 871"/>
                <a:gd name="T60" fmla="*/ 415 w 464"/>
                <a:gd name="T61" fmla="*/ 635 h 871"/>
                <a:gd name="T62" fmla="*/ 399 w 464"/>
                <a:gd name="T63" fmla="*/ 664 h 871"/>
                <a:gd name="T64" fmla="*/ 380 w 464"/>
                <a:gd name="T65" fmla="*/ 692 h 871"/>
                <a:gd name="T66" fmla="*/ 359 w 464"/>
                <a:gd name="T67" fmla="*/ 719 h 871"/>
                <a:gd name="T68" fmla="*/ 336 w 464"/>
                <a:gd name="T69" fmla="*/ 743 h 871"/>
                <a:gd name="T70" fmla="*/ 312 w 464"/>
                <a:gd name="T71" fmla="*/ 766 h 871"/>
                <a:gd name="T72" fmla="*/ 286 w 464"/>
                <a:gd name="T73" fmla="*/ 786 h 871"/>
                <a:gd name="T74" fmla="*/ 258 w 464"/>
                <a:gd name="T75" fmla="*/ 805 h 871"/>
                <a:gd name="T76" fmla="*/ 229 w 464"/>
                <a:gd name="T77" fmla="*/ 822 h 871"/>
                <a:gd name="T78" fmla="*/ 198 w 464"/>
                <a:gd name="T79" fmla="*/ 836 h 871"/>
                <a:gd name="T80" fmla="*/ 167 w 464"/>
                <a:gd name="T81" fmla="*/ 848 h 871"/>
                <a:gd name="T82" fmla="*/ 134 w 464"/>
                <a:gd name="T83" fmla="*/ 858 h 871"/>
                <a:gd name="T84" fmla="*/ 100 w 464"/>
                <a:gd name="T85" fmla="*/ 865 h 871"/>
                <a:gd name="T86" fmla="*/ 65 w 464"/>
                <a:gd name="T87" fmla="*/ 869 h 871"/>
                <a:gd name="T88" fmla="*/ 29 w 464"/>
                <a:gd name="T89" fmla="*/ 871 h 871"/>
                <a:gd name="T90" fmla="*/ 22 w 464"/>
                <a:gd name="T91" fmla="*/ 870 h 871"/>
                <a:gd name="T92" fmla="*/ 15 w 464"/>
                <a:gd name="T93" fmla="*/ 870 h 871"/>
                <a:gd name="T94" fmla="*/ 7 w 464"/>
                <a:gd name="T95" fmla="*/ 870 h 871"/>
                <a:gd name="T96" fmla="*/ 0 w 464"/>
                <a:gd name="T97" fmla="*/ 87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4" h="871">
                  <a:moveTo>
                    <a:pt x="0" y="1"/>
                  </a:moveTo>
                  <a:lnTo>
                    <a:pt x="7" y="1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64" y="2"/>
                  </a:lnTo>
                  <a:lnTo>
                    <a:pt x="99" y="6"/>
                  </a:lnTo>
                  <a:lnTo>
                    <a:pt x="133" y="13"/>
                  </a:lnTo>
                  <a:lnTo>
                    <a:pt x="166" y="23"/>
                  </a:lnTo>
                  <a:lnTo>
                    <a:pt x="198" y="34"/>
                  </a:lnTo>
                  <a:lnTo>
                    <a:pt x="229" y="49"/>
                  </a:lnTo>
                  <a:lnTo>
                    <a:pt x="258" y="66"/>
                  </a:lnTo>
                  <a:lnTo>
                    <a:pt x="286" y="84"/>
                  </a:lnTo>
                  <a:lnTo>
                    <a:pt x="312" y="105"/>
                  </a:lnTo>
                  <a:lnTo>
                    <a:pt x="336" y="128"/>
                  </a:lnTo>
                  <a:lnTo>
                    <a:pt x="359" y="152"/>
                  </a:lnTo>
                  <a:lnTo>
                    <a:pt x="380" y="179"/>
                  </a:lnTo>
                  <a:lnTo>
                    <a:pt x="399" y="206"/>
                  </a:lnTo>
                  <a:lnTo>
                    <a:pt x="415" y="236"/>
                  </a:lnTo>
                  <a:lnTo>
                    <a:pt x="430" y="266"/>
                  </a:lnTo>
                  <a:lnTo>
                    <a:pt x="442" y="298"/>
                  </a:lnTo>
                  <a:lnTo>
                    <a:pt x="451" y="331"/>
                  </a:lnTo>
                  <a:lnTo>
                    <a:pt x="458" y="365"/>
                  </a:lnTo>
                  <a:lnTo>
                    <a:pt x="462" y="400"/>
                  </a:lnTo>
                  <a:lnTo>
                    <a:pt x="464" y="435"/>
                  </a:lnTo>
                  <a:lnTo>
                    <a:pt x="462" y="471"/>
                  </a:lnTo>
                  <a:lnTo>
                    <a:pt x="458" y="506"/>
                  </a:lnTo>
                  <a:lnTo>
                    <a:pt x="451" y="540"/>
                  </a:lnTo>
                  <a:lnTo>
                    <a:pt x="442" y="573"/>
                  </a:lnTo>
                  <a:lnTo>
                    <a:pt x="430" y="605"/>
                  </a:lnTo>
                  <a:lnTo>
                    <a:pt x="415" y="635"/>
                  </a:lnTo>
                  <a:lnTo>
                    <a:pt x="399" y="664"/>
                  </a:lnTo>
                  <a:lnTo>
                    <a:pt x="380" y="692"/>
                  </a:lnTo>
                  <a:lnTo>
                    <a:pt x="359" y="719"/>
                  </a:lnTo>
                  <a:lnTo>
                    <a:pt x="336" y="743"/>
                  </a:lnTo>
                  <a:lnTo>
                    <a:pt x="312" y="766"/>
                  </a:lnTo>
                  <a:lnTo>
                    <a:pt x="286" y="786"/>
                  </a:lnTo>
                  <a:lnTo>
                    <a:pt x="258" y="805"/>
                  </a:lnTo>
                  <a:lnTo>
                    <a:pt x="229" y="822"/>
                  </a:lnTo>
                  <a:lnTo>
                    <a:pt x="198" y="836"/>
                  </a:lnTo>
                  <a:lnTo>
                    <a:pt x="167" y="848"/>
                  </a:lnTo>
                  <a:lnTo>
                    <a:pt x="134" y="858"/>
                  </a:lnTo>
                  <a:lnTo>
                    <a:pt x="100" y="865"/>
                  </a:lnTo>
                  <a:lnTo>
                    <a:pt x="65" y="869"/>
                  </a:lnTo>
                  <a:lnTo>
                    <a:pt x="29" y="871"/>
                  </a:lnTo>
                  <a:lnTo>
                    <a:pt x="22" y="870"/>
                  </a:lnTo>
                  <a:lnTo>
                    <a:pt x="15" y="870"/>
                  </a:lnTo>
                  <a:lnTo>
                    <a:pt x="7" y="870"/>
                  </a:lnTo>
                  <a:lnTo>
                    <a:pt x="0" y="870"/>
                  </a:lnTo>
                </a:path>
              </a:pathLst>
            </a:custGeom>
            <a:noFill/>
            <a:ln w="8" cap="flat">
              <a:solidFill>
                <a:srgbClr val="D1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23163" y="1658938"/>
              <a:ext cx="736600" cy="1381125"/>
            </a:xfrm>
            <a:custGeom>
              <a:avLst/>
              <a:gdLst>
                <a:gd name="T0" fmla="*/ 0 w 464"/>
                <a:gd name="T1" fmla="*/ 1 h 870"/>
                <a:gd name="T2" fmla="*/ 7 w 464"/>
                <a:gd name="T3" fmla="*/ 1 h 870"/>
                <a:gd name="T4" fmla="*/ 14 w 464"/>
                <a:gd name="T5" fmla="*/ 1 h 870"/>
                <a:gd name="T6" fmla="*/ 21 w 464"/>
                <a:gd name="T7" fmla="*/ 0 h 870"/>
                <a:gd name="T8" fmla="*/ 28 w 464"/>
                <a:gd name="T9" fmla="*/ 0 h 870"/>
                <a:gd name="T10" fmla="*/ 64 w 464"/>
                <a:gd name="T11" fmla="*/ 2 h 870"/>
                <a:gd name="T12" fmla="*/ 99 w 464"/>
                <a:gd name="T13" fmla="*/ 6 h 870"/>
                <a:gd name="T14" fmla="*/ 133 w 464"/>
                <a:gd name="T15" fmla="*/ 13 h 870"/>
                <a:gd name="T16" fmla="*/ 166 w 464"/>
                <a:gd name="T17" fmla="*/ 23 h 870"/>
                <a:gd name="T18" fmla="*/ 198 w 464"/>
                <a:gd name="T19" fmla="*/ 34 h 870"/>
                <a:gd name="T20" fmla="*/ 229 w 464"/>
                <a:gd name="T21" fmla="*/ 49 h 870"/>
                <a:gd name="T22" fmla="*/ 258 w 464"/>
                <a:gd name="T23" fmla="*/ 65 h 870"/>
                <a:gd name="T24" fmla="*/ 286 w 464"/>
                <a:gd name="T25" fmla="*/ 84 h 870"/>
                <a:gd name="T26" fmla="*/ 312 w 464"/>
                <a:gd name="T27" fmla="*/ 105 h 870"/>
                <a:gd name="T28" fmla="*/ 336 w 464"/>
                <a:gd name="T29" fmla="*/ 128 h 870"/>
                <a:gd name="T30" fmla="*/ 359 w 464"/>
                <a:gd name="T31" fmla="*/ 152 h 870"/>
                <a:gd name="T32" fmla="*/ 380 w 464"/>
                <a:gd name="T33" fmla="*/ 178 h 870"/>
                <a:gd name="T34" fmla="*/ 398 w 464"/>
                <a:gd name="T35" fmla="*/ 206 h 870"/>
                <a:gd name="T36" fmla="*/ 415 w 464"/>
                <a:gd name="T37" fmla="*/ 235 h 870"/>
                <a:gd name="T38" fmla="*/ 430 w 464"/>
                <a:gd name="T39" fmla="*/ 266 h 870"/>
                <a:gd name="T40" fmla="*/ 442 w 464"/>
                <a:gd name="T41" fmla="*/ 298 h 870"/>
                <a:gd name="T42" fmla="*/ 451 w 464"/>
                <a:gd name="T43" fmla="*/ 331 h 870"/>
                <a:gd name="T44" fmla="*/ 458 w 464"/>
                <a:gd name="T45" fmla="*/ 364 h 870"/>
                <a:gd name="T46" fmla="*/ 462 w 464"/>
                <a:gd name="T47" fmla="*/ 400 h 870"/>
                <a:gd name="T48" fmla="*/ 464 w 464"/>
                <a:gd name="T49" fmla="*/ 435 h 870"/>
                <a:gd name="T50" fmla="*/ 462 w 464"/>
                <a:gd name="T51" fmla="*/ 471 h 870"/>
                <a:gd name="T52" fmla="*/ 458 w 464"/>
                <a:gd name="T53" fmla="*/ 506 h 870"/>
                <a:gd name="T54" fmla="*/ 451 w 464"/>
                <a:gd name="T55" fmla="*/ 539 h 870"/>
                <a:gd name="T56" fmla="*/ 442 w 464"/>
                <a:gd name="T57" fmla="*/ 572 h 870"/>
                <a:gd name="T58" fmla="*/ 430 w 464"/>
                <a:gd name="T59" fmla="*/ 604 h 870"/>
                <a:gd name="T60" fmla="*/ 415 w 464"/>
                <a:gd name="T61" fmla="*/ 635 h 870"/>
                <a:gd name="T62" fmla="*/ 398 w 464"/>
                <a:gd name="T63" fmla="*/ 664 h 870"/>
                <a:gd name="T64" fmla="*/ 380 w 464"/>
                <a:gd name="T65" fmla="*/ 692 h 870"/>
                <a:gd name="T66" fmla="*/ 359 w 464"/>
                <a:gd name="T67" fmla="*/ 718 h 870"/>
                <a:gd name="T68" fmla="*/ 336 w 464"/>
                <a:gd name="T69" fmla="*/ 742 h 870"/>
                <a:gd name="T70" fmla="*/ 312 w 464"/>
                <a:gd name="T71" fmla="*/ 765 h 870"/>
                <a:gd name="T72" fmla="*/ 286 w 464"/>
                <a:gd name="T73" fmla="*/ 786 h 870"/>
                <a:gd name="T74" fmla="*/ 258 w 464"/>
                <a:gd name="T75" fmla="*/ 805 h 870"/>
                <a:gd name="T76" fmla="*/ 229 w 464"/>
                <a:gd name="T77" fmla="*/ 821 h 870"/>
                <a:gd name="T78" fmla="*/ 198 w 464"/>
                <a:gd name="T79" fmla="*/ 836 h 870"/>
                <a:gd name="T80" fmla="*/ 166 w 464"/>
                <a:gd name="T81" fmla="*/ 847 h 870"/>
                <a:gd name="T82" fmla="*/ 134 w 464"/>
                <a:gd name="T83" fmla="*/ 857 h 870"/>
                <a:gd name="T84" fmla="*/ 99 w 464"/>
                <a:gd name="T85" fmla="*/ 864 h 870"/>
                <a:gd name="T86" fmla="*/ 65 w 464"/>
                <a:gd name="T87" fmla="*/ 868 h 870"/>
                <a:gd name="T88" fmla="*/ 29 w 464"/>
                <a:gd name="T89" fmla="*/ 870 h 870"/>
                <a:gd name="T90" fmla="*/ 26 w 464"/>
                <a:gd name="T91" fmla="*/ 870 h 870"/>
                <a:gd name="T92" fmla="*/ 22 w 464"/>
                <a:gd name="T93" fmla="*/ 870 h 870"/>
                <a:gd name="T94" fmla="*/ 19 w 464"/>
                <a:gd name="T95" fmla="*/ 87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4" h="870">
                  <a:moveTo>
                    <a:pt x="0" y="1"/>
                  </a:moveTo>
                  <a:lnTo>
                    <a:pt x="7" y="1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64" y="2"/>
                  </a:lnTo>
                  <a:lnTo>
                    <a:pt x="99" y="6"/>
                  </a:lnTo>
                  <a:lnTo>
                    <a:pt x="133" y="13"/>
                  </a:lnTo>
                  <a:lnTo>
                    <a:pt x="166" y="23"/>
                  </a:lnTo>
                  <a:lnTo>
                    <a:pt x="198" y="34"/>
                  </a:lnTo>
                  <a:lnTo>
                    <a:pt x="229" y="49"/>
                  </a:lnTo>
                  <a:lnTo>
                    <a:pt x="258" y="65"/>
                  </a:lnTo>
                  <a:lnTo>
                    <a:pt x="286" y="84"/>
                  </a:lnTo>
                  <a:lnTo>
                    <a:pt x="312" y="105"/>
                  </a:lnTo>
                  <a:lnTo>
                    <a:pt x="336" y="128"/>
                  </a:lnTo>
                  <a:lnTo>
                    <a:pt x="359" y="152"/>
                  </a:lnTo>
                  <a:lnTo>
                    <a:pt x="380" y="178"/>
                  </a:lnTo>
                  <a:lnTo>
                    <a:pt x="398" y="206"/>
                  </a:lnTo>
                  <a:lnTo>
                    <a:pt x="415" y="235"/>
                  </a:lnTo>
                  <a:lnTo>
                    <a:pt x="430" y="266"/>
                  </a:lnTo>
                  <a:lnTo>
                    <a:pt x="442" y="298"/>
                  </a:lnTo>
                  <a:lnTo>
                    <a:pt x="451" y="331"/>
                  </a:lnTo>
                  <a:lnTo>
                    <a:pt x="458" y="364"/>
                  </a:lnTo>
                  <a:lnTo>
                    <a:pt x="462" y="400"/>
                  </a:lnTo>
                  <a:lnTo>
                    <a:pt x="464" y="435"/>
                  </a:lnTo>
                  <a:lnTo>
                    <a:pt x="462" y="471"/>
                  </a:lnTo>
                  <a:lnTo>
                    <a:pt x="458" y="506"/>
                  </a:lnTo>
                  <a:lnTo>
                    <a:pt x="451" y="539"/>
                  </a:lnTo>
                  <a:lnTo>
                    <a:pt x="442" y="572"/>
                  </a:lnTo>
                  <a:lnTo>
                    <a:pt x="430" y="604"/>
                  </a:lnTo>
                  <a:lnTo>
                    <a:pt x="415" y="635"/>
                  </a:lnTo>
                  <a:lnTo>
                    <a:pt x="398" y="664"/>
                  </a:lnTo>
                  <a:lnTo>
                    <a:pt x="380" y="692"/>
                  </a:lnTo>
                  <a:lnTo>
                    <a:pt x="359" y="718"/>
                  </a:lnTo>
                  <a:lnTo>
                    <a:pt x="336" y="742"/>
                  </a:lnTo>
                  <a:lnTo>
                    <a:pt x="312" y="765"/>
                  </a:lnTo>
                  <a:lnTo>
                    <a:pt x="286" y="786"/>
                  </a:lnTo>
                  <a:lnTo>
                    <a:pt x="258" y="805"/>
                  </a:lnTo>
                  <a:lnTo>
                    <a:pt x="229" y="821"/>
                  </a:lnTo>
                  <a:lnTo>
                    <a:pt x="198" y="836"/>
                  </a:lnTo>
                  <a:lnTo>
                    <a:pt x="166" y="847"/>
                  </a:lnTo>
                  <a:lnTo>
                    <a:pt x="134" y="857"/>
                  </a:lnTo>
                  <a:lnTo>
                    <a:pt x="99" y="864"/>
                  </a:lnTo>
                  <a:lnTo>
                    <a:pt x="65" y="868"/>
                  </a:lnTo>
                  <a:lnTo>
                    <a:pt x="29" y="870"/>
                  </a:lnTo>
                  <a:lnTo>
                    <a:pt x="26" y="870"/>
                  </a:lnTo>
                  <a:lnTo>
                    <a:pt x="22" y="870"/>
                  </a:lnTo>
                  <a:lnTo>
                    <a:pt x="19" y="870"/>
                  </a:lnTo>
                </a:path>
              </a:pathLst>
            </a:custGeom>
            <a:noFill/>
            <a:ln w="8" cap="flat">
              <a:solidFill>
                <a:srgbClr val="008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7583488" y="1660525"/>
              <a:ext cx="735013" cy="1470025"/>
            </a:xfrm>
            <a:custGeom>
              <a:avLst/>
              <a:gdLst>
                <a:gd name="T0" fmla="*/ 0 w 463"/>
                <a:gd name="T1" fmla="*/ 0 h 926"/>
                <a:gd name="T2" fmla="*/ 38 w 463"/>
                <a:gd name="T3" fmla="*/ 2 h 926"/>
                <a:gd name="T4" fmla="*/ 75 w 463"/>
                <a:gd name="T5" fmla="*/ 6 h 926"/>
                <a:gd name="T6" fmla="*/ 112 w 463"/>
                <a:gd name="T7" fmla="*/ 14 h 926"/>
                <a:gd name="T8" fmla="*/ 146 w 463"/>
                <a:gd name="T9" fmla="*/ 24 h 926"/>
                <a:gd name="T10" fmla="*/ 181 w 463"/>
                <a:gd name="T11" fmla="*/ 37 h 926"/>
                <a:gd name="T12" fmla="*/ 213 w 463"/>
                <a:gd name="T13" fmla="*/ 52 h 926"/>
                <a:gd name="T14" fmla="*/ 244 w 463"/>
                <a:gd name="T15" fmla="*/ 70 h 926"/>
                <a:gd name="T16" fmla="*/ 274 w 463"/>
                <a:gd name="T17" fmla="*/ 90 h 926"/>
                <a:gd name="T18" fmla="*/ 302 w 463"/>
                <a:gd name="T19" fmla="*/ 112 h 926"/>
                <a:gd name="T20" fmla="*/ 327 w 463"/>
                <a:gd name="T21" fmla="*/ 136 h 926"/>
                <a:gd name="T22" fmla="*/ 352 w 463"/>
                <a:gd name="T23" fmla="*/ 162 h 926"/>
                <a:gd name="T24" fmla="*/ 374 w 463"/>
                <a:gd name="T25" fmla="*/ 190 h 926"/>
                <a:gd name="T26" fmla="*/ 394 w 463"/>
                <a:gd name="T27" fmla="*/ 219 h 926"/>
                <a:gd name="T28" fmla="*/ 412 w 463"/>
                <a:gd name="T29" fmla="*/ 251 h 926"/>
                <a:gd name="T30" fmla="*/ 427 w 463"/>
                <a:gd name="T31" fmla="*/ 283 h 926"/>
                <a:gd name="T32" fmla="*/ 440 w 463"/>
                <a:gd name="T33" fmla="*/ 317 h 926"/>
                <a:gd name="T34" fmla="*/ 450 w 463"/>
                <a:gd name="T35" fmla="*/ 352 h 926"/>
                <a:gd name="T36" fmla="*/ 457 w 463"/>
                <a:gd name="T37" fmla="*/ 388 h 926"/>
                <a:gd name="T38" fmla="*/ 462 w 463"/>
                <a:gd name="T39" fmla="*/ 425 h 926"/>
                <a:gd name="T40" fmla="*/ 463 w 463"/>
                <a:gd name="T41" fmla="*/ 463 h 926"/>
                <a:gd name="T42" fmla="*/ 462 w 463"/>
                <a:gd name="T43" fmla="*/ 501 h 926"/>
                <a:gd name="T44" fmla="*/ 457 w 463"/>
                <a:gd name="T45" fmla="*/ 538 h 926"/>
                <a:gd name="T46" fmla="*/ 450 w 463"/>
                <a:gd name="T47" fmla="*/ 575 h 926"/>
                <a:gd name="T48" fmla="*/ 440 w 463"/>
                <a:gd name="T49" fmla="*/ 610 h 926"/>
                <a:gd name="T50" fmla="*/ 427 w 463"/>
                <a:gd name="T51" fmla="*/ 644 h 926"/>
                <a:gd name="T52" fmla="*/ 412 w 463"/>
                <a:gd name="T53" fmla="*/ 676 h 926"/>
                <a:gd name="T54" fmla="*/ 394 w 463"/>
                <a:gd name="T55" fmla="*/ 707 h 926"/>
                <a:gd name="T56" fmla="*/ 374 w 463"/>
                <a:gd name="T57" fmla="*/ 737 h 926"/>
                <a:gd name="T58" fmla="*/ 352 w 463"/>
                <a:gd name="T59" fmla="*/ 765 h 926"/>
                <a:gd name="T60" fmla="*/ 327 w 463"/>
                <a:gd name="T61" fmla="*/ 791 h 926"/>
                <a:gd name="T62" fmla="*/ 302 w 463"/>
                <a:gd name="T63" fmla="*/ 815 h 926"/>
                <a:gd name="T64" fmla="*/ 274 w 463"/>
                <a:gd name="T65" fmla="*/ 837 h 926"/>
                <a:gd name="T66" fmla="*/ 244 w 463"/>
                <a:gd name="T67" fmla="*/ 857 h 926"/>
                <a:gd name="T68" fmla="*/ 213 w 463"/>
                <a:gd name="T69" fmla="*/ 875 h 926"/>
                <a:gd name="T70" fmla="*/ 181 w 463"/>
                <a:gd name="T71" fmla="*/ 890 h 926"/>
                <a:gd name="T72" fmla="*/ 146 w 463"/>
                <a:gd name="T73" fmla="*/ 903 h 926"/>
                <a:gd name="T74" fmla="*/ 112 w 463"/>
                <a:gd name="T75" fmla="*/ 913 h 926"/>
                <a:gd name="T76" fmla="*/ 75 w 463"/>
                <a:gd name="T77" fmla="*/ 920 h 926"/>
                <a:gd name="T78" fmla="*/ 38 w 463"/>
                <a:gd name="T79" fmla="*/ 925 h 926"/>
                <a:gd name="T80" fmla="*/ 0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0" y="0"/>
                  </a:moveTo>
                  <a:lnTo>
                    <a:pt x="38" y="2"/>
                  </a:lnTo>
                  <a:lnTo>
                    <a:pt x="75" y="6"/>
                  </a:lnTo>
                  <a:lnTo>
                    <a:pt x="112" y="14"/>
                  </a:lnTo>
                  <a:lnTo>
                    <a:pt x="146" y="24"/>
                  </a:lnTo>
                  <a:lnTo>
                    <a:pt x="181" y="37"/>
                  </a:lnTo>
                  <a:lnTo>
                    <a:pt x="213" y="52"/>
                  </a:lnTo>
                  <a:lnTo>
                    <a:pt x="244" y="70"/>
                  </a:lnTo>
                  <a:lnTo>
                    <a:pt x="274" y="90"/>
                  </a:lnTo>
                  <a:lnTo>
                    <a:pt x="302" y="112"/>
                  </a:lnTo>
                  <a:lnTo>
                    <a:pt x="327" y="136"/>
                  </a:lnTo>
                  <a:lnTo>
                    <a:pt x="352" y="162"/>
                  </a:lnTo>
                  <a:lnTo>
                    <a:pt x="374" y="190"/>
                  </a:lnTo>
                  <a:lnTo>
                    <a:pt x="394" y="219"/>
                  </a:lnTo>
                  <a:lnTo>
                    <a:pt x="412" y="251"/>
                  </a:lnTo>
                  <a:lnTo>
                    <a:pt x="427" y="283"/>
                  </a:lnTo>
                  <a:lnTo>
                    <a:pt x="440" y="317"/>
                  </a:lnTo>
                  <a:lnTo>
                    <a:pt x="450" y="352"/>
                  </a:lnTo>
                  <a:lnTo>
                    <a:pt x="457" y="388"/>
                  </a:lnTo>
                  <a:lnTo>
                    <a:pt x="462" y="425"/>
                  </a:lnTo>
                  <a:lnTo>
                    <a:pt x="463" y="463"/>
                  </a:lnTo>
                  <a:lnTo>
                    <a:pt x="462" y="501"/>
                  </a:lnTo>
                  <a:lnTo>
                    <a:pt x="457" y="538"/>
                  </a:lnTo>
                  <a:lnTo>
                    <a:pt x="450" y="575"/>
                  </a:lnTo>
                  <a:lnTo>
                    <a:pt x="440" y="610"/>
                  </a:lnTo>
                  <a:lnTo>
                    <a:pt x="427" y="644"/>
                  </a:lnTo>
                  <a:lnTo>
                    <a:pt x="412" y="676"/>
                  </a:lnTo>
                  <a:lnTo>
                    <a:pt x="394" y="707"/>
                  </a:lnTo>
                  <a:lnTo>
                    <a:pt x="374" y="737"/>
                  </a:lnTo>
                  <a:lnTo>
                    <a:pt x="352" y="765"/>
                  </a:lnTo>
                  <a:lnTo>
                    <a:pt x="327" y="791"/>
                  </a:lnTo>
                  <a:lnTo>
                    <a:pt x="302" y="815"/>
                  </a:lnTo>
                  <a:lnTo>
                    <a:pt x="274" y="837"/>
                  </a:lnTo>
                  <a:lnTo>
                    <a:pt x="244" y="857"/>
                  </a:lnTo>
                  <a:lnTo>
                    <a:pt x="213" y="875"/>
                  </a:lnTo>
                  <a:lnTo>
                    <a:pt x="181" y="890"/>
                  </a:lnTo>
                  <a:lnTo>
                    <a:pt x="146" y="903"/>
                  </a:lnTo>
                  <a:lnTo>
                    <a:pt x="112" y="913"/>
                  </a:lnTo>
                  <a:lnTo>
                    <a:pt x="75" y="920"/>
                  </a:lnTo>
                  <a:lnTo>
                    <a:pt x="38" y="925"/>
                  </a:lnTo>
                  <a:lnTo>
                    <a:pt x="0" y="926"/>
                  </a:lnTo>
                </a:path>
              </a:pathLst>
            </a:custGeom>
            <a:noFill/>
            <a:ln w="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253288" y="1760538"/>
              <a:ext cx="115888" cy="34925"/>
            </a:xfrm>
            <a:custGeom>
              <a:avLst/>
              <a:gdLst>
                <a:gd name="T0" fmla="*/ 73 w 73"/>
                <a:gd name="T1" fmla="*/ 14 h 22"/>
                <a:gd name="T2" fmla="*/ 67 w 73"/>
                <a:gd name="T3" fmla="*/ 18 h 22"/>
                <a:gd name="T4" fmla="*/ 60 w 73"/>
                <a:gd name="T5" fmla="*/ 20 h 22"/>
                <a:gd name="T6" fmla="*/ 53 w 73"/>
                <a:gd name="T7" fmla="*/ 22 h 22"/>
                <a:gd name="T8" fmla="*/ 46 w 73"/>
                <a:gd name="T9" fmla="*/ 22 h 22"/>
                <a:gd name="T10" fmla="*/ 38 w 73"/>
                <a:gd name="T11" fmla="*/ 22 h 22"/>
                <a:gd name="T12" fmla="*/ 16 w 73"/>
                <a:gd name="T13" fmla="*/ 15 h 22"/>
                <a:gd name="T14" fmla="*/ 5 w 73"/>
                <a:gd name="T15" fmla="*/ 6 h 22"/>
                <a:gd name="T16" fmla="*/ 0 w 7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22">
                  <a:moveTo>
                    <a:pt x="73" y="14"/>
                  </a:moveTo>
                  <a:lnTo>
                    <a:pt x="67" y="18"/>
                  </a:lnTo>
                  <a:lnTo>
                    <a:pt x="60" y="20"/>
                  </a:lnTo>
                  <a:lnTo>
                    <a:pt x="53" y="22"/>
                  </a:lnTo>
                  <a:lnTo>
                    <a:pt x="46" y="22"/>
                  </a:lnTo>
                  <a:lnTo>
                    <a:pt x="38" y="22"/>
                  </a:lnTo>
                  <a:lnTo>
                    <a:pt x="16" y="15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7124700" y="1660525"/>
              <a:ext cx="122238" cy="92075"/>
            </a:xfrm>
            <a:custGeom>
              <a:avLst/>
              <a:gdLst>
                <a:gd name="T0" fmla="*/ 77 w 77"/>
                <a:gd name="T1" fmla="*/ 58 h 58"/>
                <a:gd name="T2" fmla="*/ 70 w 77"/>
                <a:gd name="T3" fmla="*/ 36 h 58"/>
                <a:gd name="T4" fmla="*/ 56 w 77"/>
                <a:gd name="T5" fmla="*/ 18 h 58"/>
                <a:gd name="T6" fmla="*/ 36 w 77"/>
                <a:gd name="T7" fmla="*/ 5 h 58"/>
                <a:gd name="T8" fmla="*/ 14 w 77"/>
                <a:gd name="T9" fmla="*/ 0 h 58"/>
                <a:gd name="T10" fmla="*/ 6 w 77"/>
                <a:gd name="T11" fmla="*/ 0 h 58"/>
                <a:gd name="T12" fmla="*/ 3 w 77"/>
                <a:gd name="T13" fmla="*/ 0 h 58"/>
                <a:gd name="T14" fmla="*/ 0 w 7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58">
                  <a:moveTo>
                    <a:pt x="77" y="58"/>
                  </a:moveTo>
                  <a:lnTo>
                    <a:pt x="70" y="36"/>
                  </a:lnTo>
                  <a:lnTo>
                    <a:pt x="56" y="18"/>
                  </a:lnTo>
                  <a:lnTo>
                    <a:pt x="36" y="5"/>
                  </a:lnTo>
                  <a:lnTo>
                    <a:pt x="14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7186613" y="1660525"/>
              <a:ext cx="336550" cy="0"/>
            </a:xfrm>
            <a:prstGeom prst="line">
              <a:avLst/>
            </a:prstGeom>
            <a:noFill/>
            <a:ln w="15" cap="flat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5961063" y="1660525"/>
              <a:ext cx="1131888" cy="0"/>
            </a:xfrm>
            <a:prstGeom prst="line">
              <a:avLst/>
            </a:prstGeom>
            <a:noFill/>
            <a:ln w="15" cap="flat">
              <a:solidFill>
                <a:srgbClr val="00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5838825" y="1660525"/>
              <a:ext cx="122238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5562600" y="3130550"/>
              <a:ext cx="122238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7092950" y="1660525"/>
              <a:ext cx="123825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5684838" y="3130550"/>
              <a:ext cx="1133475" cy="0"/>
            </a:xfrm>
            <a:prstGeom prst="line">
              <a:avLst/>
            </a:prstGeom>
            <a:noFill/>
            <a:ln w="15" cap="flat">
              <a:solidFill>
                <a:srgbClr val="00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6818313" y="3130550"/>
              <a:ext cx="122238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6970718" y="1698627"/>
              <a:ext cx="179388" cy="260350"/>
              <a:chOff x="4391" y="1070"/>
              <a:chExt cx="113" cy="164"/>
            </a:xfrm>
          </p:grpSpPr>
          <p:sp>
            <p:nvSpPr>
              <p:cNvPr id="116" name="Line 20"/>
              <p:cNvSpPr>
                <a:spLocks noChangeShapeType="1"/>
              </p:cNvSpPr>
              <p:nvPr/>
            </p:nvSpPr>
            <p:spPr bwMode="auto">
              <a:xfrm flipV="1">
                <a:off x="4391" y="1098"/>
                <a:ext cx="95" cy="136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Line 21"/>
              <p:cNvSpPr>
                <a:spLocks noChangeShapeType="1"/>
              </p:cNvSpPr>
              <p:nvPr/>
            </p:nvSpPr>
            <p:spPr bwMode="auto">
              <a:xfrm flipV="1">
                <a:off x="4486" y="1070"/>
                <a:ext cx="18" cy="28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7105650" y="1698625"/>
              <a:ext cx="44450" cy="57150"/>
              <a:chOff x="4476" y="1070"/>
              <a:chExt cx="28" cy="36"/>
            </a:xfrm>
          </p:grpSpPr>
          <p:sp>
            <p:nvSpPr>
              <p:cNvPr id="114" name="Freeform 23"/>
              <p:cNvSpPr>
                <a:spLocks/>
              </p:cNvSpPr>
              <p:nvPr/>
            </p:nvSpPr>
            <p:spPr bwMode="auto">
              <a:xfrm>
                <a:off x="4487" y="109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2 w 7"/>
                  <a:gd name="T5" fmla="*/ 10 h 10"/>
                  <a:gd name="T6" fmla="*/ 7 w 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lnTo>
                      <a:pt x="0" y="0"/>
                    </a:lnTo>
                    <a:lnTo>
                      <a:pt x="2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24"/>
              <p:cNvSpPr>
                <a:spLocks/>
              </p:cNvSpPr>
              <p:nvPr/>
            </p:nvSpPr>
            <p:spPr bwMode="auto">
              <a:xfrm>
                <a:off x="4476" y="1070"/>
                <a:ext cx="28" cy="28"/>
              </a:xfrm>
              <a:custGeom>
                <a:avLst/>
                <a:gdLst>
                  <a:gd name="T0" fmla="*/ 28 w 28"/>
                  <a:gd name="T1" fmla="*/ 0 h 28"/>
                  <a:gd name="T2" fmla="*/ 0 w 28"/>
                  <a:gd name="T3" fmla="*/ 28 h 28"/>
                  <a:gd name="T4" fmla="*/ 11 w 28"/>
                  <a:gd name="T5" fmla="*/ 26 h 28"/>
                  <a:gd name="T6" fmla="*/ 18 w 28"/>
                  <a:gd name="T7" fmla="*/ 26 h 28"/>
                  <a:gd name="T8" fmla="*/ 28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0"/>
                    </a:moveTo>
                    <a:lnTo>
                      <a:pt x="0" y="28"/>
                    </a:lnTo>
                    <a:lnTo>
                      <a:pt x="11" y="26"/>
                    </a:lnTo>
                    <a:lnTo>
                      <a:pt x="18" y="2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7105650" y="1698625"/>
              <a:ext cx="44450" cy="57150"/>
            </a:xfrm>
            <a:custGeom>
              <a:avLst/>
              <a:gdLst>
                <a:gd name="T0" fmla="*/ 13 w 28"/>
                <a:gd name="T1" fmla="*/ 36 h 36"/>
                <a:gd name="T2" fmla="*/ 28 w 28"/>
                <a:gd name="T3" fmla="*/ 0 h 36"/>
                <a:gd name="T4" fmla="*/ 0 w 28"/>
                <a:gd name="T5" fmla="*/ 28 h 36"/>
                <a:gd name="T6" fmla="*/ 11 w 28"/>
                <a:gd name="T7" fmla="*/ 26 h 36"/>
                <a:gd name="T8" fmla="*/ 13 w 2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6">
                  <a:moveTo>
                    <a:pt x="13" y="36"/>
                  </a:moveTo>
                  <a:lnTo>
                    <a:pt x="28" y="0"/>
                  </a:lnTo>
                  <a:lnTo>
                    <a:pt x="0" y="28"/>
                  </a:lnTo>
                  <a:lnTo>
                    <a:pt x="11" y="26"/>
                  </a:lnTo>
                  <a:lnTo>
                    <a:pt x="13" y="36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5532438" y="3168650"/>
              <a:ext cx="87313" cy="146050"/>
              <a:chOff x="3485" y="1996"/>
              <a:chExt cx="55" cy="92"/>
            </a:xfrm>
          </p:grpSpPr>
          <p:sp>
            <p:nvSpPr>
              <p:cNvPr id="112" name="Line 27"/>
              <p:cNvSpPr>
                <a:spLocks noChangeShapeType="1"/>
              </p:cNvSpPr>
              <p:nvPr/>
            </p:nvSpPr>
            <p:spPr bwMode="auto">
              <a:xfrm flipV="1">
                <a:off x="3485" y="2025"/>
                <a:ext cx="38" cy="6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Line 28"/>
              <p:cNvSpPr>
                <a:spLocks noChangeShapeType="1"/>
              </p:cNvSpPr>
              <p:nvPr/>
            </p:nvSpPr>
            <p:spPr bwMode="auto">
              <a:xfrm flipV="1">
                <a:off x="3523" y="1996"/>
                <a:ext cx="17" cy="2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 32"/>
            <p:cNvGrpSpPr>
              <a:grpSpLocks/>
            </p:cNvGrpSpPr>
            <p:nvPr/>
          </p:nvGrpSpPr>
          <p:grpSpPr bwMode="auto">
            <a:xfrm>
              <a:off x="5578475" y="3168650"/>
              <a:ext cx="41275" cy="58737"/>
              <a:chOff x="3514" y="1996"/>
              <a:chExt cx="26" cy="37"/>
            </a:xfrm>
          </p:grpSpPr>
          <p:sp>
            <p:nvSpPr>
              <p:cNvPr id="110" name="Freeform 30"/>
              <p:cNvSpPr>
                <a:spLocks/>
              </p:cNvSpPr>
              <p:nvPr/>
            </p:nvSpPr>
            <p:spPr bwMode="auto">
              <a:xfrm>
                <a:off x="3524" y="20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3 w 7"/>
                  <a:gd name="T5" fmla="*/ 10 h 10"/>
                  <a:gd name="T6" fmla="*/ 7 w 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lnTo>
                      <a:pt x="0" y="0"/>
                    </a:lnTo>
                    <a:lnTo>
                      <a:pt x="3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Freeform 31"/>
              <p:cNvSpPr>
                <a:spLocks/>
              </p:cNvSpPr>
              <p:nvPr/>
            </p:nvSpPr>
            <p:spPr bwMode="auto">
              <a:xfrm>
                <a:off x="3514" y="1996"/>
                <a:ext cx="26" cy="29"/>
              </a:xfrm>
              <a:custGeom>
                <a:avLst/>
                <a:gdLst>
                  <a:gd name="T0" fmla="*/ 26 w 26"/>
                  <a:gd name="T1" fmla="*/ 0 h 29"/>
                  <a:gd name="T2" fmla="*/ 0 w 26"/>
                  <a:gd name="T3" fmla="*/ 29 h 29"/>
                  <a:gd name="T4" fmla="*/ 10 w 26"/>
                  <a:gd name="T5" fmla="*/ 27 h 29"/>
                  <a:gd name="T6" fmla="*/ 17 w 26"/>
                  <a:gd name="T7" fmla="*/ 27 h 29"/>
                  <a:gd name="T8" fmla="*/ 26 w 2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26" y="0"/>
                    </a:moveTo>
                    <a:lnTo>
                      <a:pt x="0" y="29"/>
                    </a:lnTo>
                    <a:lnTo>
                      <a:pt x="10" y="27"/>
                    </a:lnTo>
                    <a:lnTo>
                      <a:pt x="17" y="2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5578475" y="3168650"/>
              <a:ext cx="41275" cy="58737"/>
            </a:xfrm>
            <a:custGeom>
              <a:avLst/>
              <a:gdLst>
                <a:gd name="T0" fmla="*/ 13 w 26"/>
                <a:gd name="T1" fmla="*/ 37 h 37"/>
                <a:gd name="T2" fmla="*/ 26 w 26"/>
                <a:gd name="T3" fmla="*/ 0 h 37"/>
                <a:gd name="T4" fmla="*/ 0 w 26"/>
                <a:gd name="T5" fmla="*/ 29 h 37"/>
                <a:gd name="T6" fmla="*/ 10 w 26"/>
                <a:gd name="T7" fmla="*/ 27 h 37"/>
                <a:gd name="T8" fmla="*/ 13 w 26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26" y="0"/>
                  </a:lnTo>
                  <a:lnTo>
                    <a:pt x="0" y="29"/>
                  </a:lnTo>
                  <a:lnTo>
                    <a:pt x="10" y="27"/>
                  </a:lnTo>
                  <a:lnTo>
                    <a:pt x="13" y="37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36"/>
            <p:cNvGrpSpPr>
              <a:grpSpLocks/>
            </p:cNvGrpSpPr>
            <p:nvPr/>
          </p:nvGrpSpPr>
          <p:grpSpPr bwMode="auto">
            <a:xfrm>
              <a:off x="7407275" y="1446213"/>
              <a:ext cx="238125" cy="179387"/>
              <a:chOff x="4666" y="911"/>
              <a:chExt cx="150" cy="113"/>
            </a:xfrm>
          </p:grpSpPr>
          <p:sp>
            <p:nvSpPr>
              <p:cNvPr id="108" name="Line 34"/>
              <p:cNvSpPr>
                <a:spLocks noChangeShapeType="1"/>
              </p:cNvSpPr>
              <p:nvPr/>
            </p:nvSpPr>
            <p:spPr bwMode="auto">
              <a:xfrm flipH="1">
                <a:off x="4705" y="911"/>
                <a:ext cx="111" cy="8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Line 35"/>
              <p:cNvSpPr>
                <a:spLocks noChangeShapeType="1"/>
              </p:cNvSpPr>
              <p:nvPr/>
            </p:nvSpPr>
            <p:spPr bwMode="auto">
              <a:xfrm flipH="1">
                <a:off x="4666" y="994"/>
                <a:ext cx="39" cy="3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7407275" y="1577975"/>
              <a:ext cx="55563" cy="47625"/>
            </a:xfrm>
            <a:custGeom>
              <a:avLst/>
              <a:gdLst>
                <a:gd name="T0" fmla="*/ 26 w 35"/>
                <a:gd name="T1" fmla="*/ 0 h 30"/>
                <a:gd name="T2" fmla="*/ 0 w 35"/>
                <a:gd name="T3" fmla="*/ 30 h 30"/>
                <a:gd name="T4" fmla="*/ 35 w 35"/>
                <a:gd name="T5" fmla="*/ 13 h 30"/>
                <a:gd name="T6" fmla="*/ 24 w 35"/>
                <a:gd name="T7" fmla="*/ 12 h 30"/>
                <a:gd name="T8" fmla="*/ 26 w 3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0">
                  <a:moveTo>
                    <a:pt x="26" y="0"/>
                  </a:moveTo>
                  <a:lnTo>
                    <a:pt x="0" y="30"/>
                  </a:lnTo>
                  <a:lnTo>
                    <a:pt x="35" y="13"/>
                  </a:lnTo>
                  <a:lnTo>
                    <a:pt x="24" y="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7407275" y="1577975"/>
              <a:ext cx="55563" cy="47625"/>
            </a:xfrm>
            <a:custGeom>
              <a:avLst/>
              <a:gdLst>
                <a:gd name="T0" fmla="*/ 26 w 35"/>
                <a:gd name="T1" fmla="*/ 0 h 30"/>
                <a:gd name="T2" fmla="*/ 0 w 35"/>
                <a:gd name="T3" fmla="*/ 30 h 30"/>
                <a:gd name="T4" fmla="*/ 35 w 35"/>
                <a:gd name="T5" fmla="*/ 13 h 30"/>
                <a:gd name="T6" fmla="*/ 24 w 35"/>
                <a:gd name="T7" fmla="*/ 12 h 30"/>
                <a:gd name="T8" fmla="*/ 26 w 3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0">
                  <a:moveTo>
                    <a:pt x="26" y="0"/>
                  </a:moveTo>
                  <a:lnTo>
                    <a:pt x="0" y="30"/>
                  </a:lnTo>
                  <a:lnTo>
                    <a:pt x="35" y="13"/>
                  </a:lnTo>
                  <a:lnTo>
                    <a:pt x="24" y="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7491413" y="3130550"/>
              <a:ext cx="92075" cy="0"/>
            </a:xfrm>
            <a:prstGeom prst="line">
              <a:avLst/>
            </a:prstGeom>
            <a:noFill/>
            <a:ln w="1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6940550" y="3130550"/>
              <a:ext cx="398463" cy="0"/>
            </a:xfrm>
            <a:prstGeom prst="line">
              <a:avLst/>
            </a:prstGeom>
            <a:noFill/>
            <a:ln w="1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41"/>
            <p:cNvSpPr>
              <a:spLocks noChangeArrowheads="1"/>
            </p:cNvSpPr>
            <p:nvPr/>
          </p:nvSpPr>
          <p:spPr bwMode="auto">
            <a:xfrm>
              <a:off x="7339013" y="3100388"/>
              <a:ext cx="152400" cy="92075"/>
            </a:xfrm>
            <a:prstGeom prst="rect">
              <a:avLst/>
            </a:prstGeom>
            <a:solidFill>
              <a:srgbClr val="00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>
              <a:off x="7339013" y="3100388"/>
              <a:ext cx="152400" cy="9207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" name="Group 45"/>
            <p:cNvGrpSpPr>
              <a:grpSpLocks/>
            </p:cNvGrpSpPr>
            <p:nvPr/>
          </p:nvGrpSpPr>
          <p:grpSpPr bwMode="auto">
            <a:xfrm>
              <a:off x="7442200" y="3230563"/>
              <a:ext cx="141288" cy="115887"/>
              <a:chOff x="4688" y="2035"/>
              <a:chExt cx="89" cy="73"/>
            </a:xfrm>
          </p:grpSpPr>
          <p:sp>
            <p:nvSpPr>
              <p:cNvPr id="106" name="Line 43"/>
              <p:cNvSpPr>
                <a:spLocks noChangeShapeType="1"/>
              </p:cNvSpPr>
              <p:nvPr/>
            </p:nvSpPr>
            <p:spPr bwMode="auto">
              <a:xfrm flipH="1" flipV="1">
                <a:off x="4725" y="2065"/>
                <a:ext cx="52" cy="4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Line 44"/>
              <p:cNvSpPr>
                <a:spLocks noChangeShapeType="1"/>
              </p:cNvSpPr>
              <p:nvPr/>
            </p:nvSpPr>
            <p:spPr bwMode="auto">
              <a:xfrm flipH="1" flipV="1">
                <a:off x="4688" y="2035"/>
                <a:ext cx="37" cy="3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6" name="Freeform 46"/>
            <p:cNvSpPr>
              <a:spLocks/>
            </p:cNvSpPr>
            <p:nvPr/>
          </p:nvSpPr>
          <p:spPr bwMode="auto">
            <a:xfrm>
              <a:off x="7442200" y="3230563"/>
              <a:ext cx="53975" cy="47625"/>
            </a:xfrm>
            <a:custGeom>
              <a:avLst/>
              <a:gdLst>
                <a:gd name="T0" fmla="*/ 0 w 34"/>
                <a:gd name="T1" fmla="*/ 0 h 30"/>
                <a:gd name="T2" fmla="*/ 25 w 34"/>
                <a:gd name="T3" fmla="*/ 30 h 30"/>
                <a:gd name="T4" fmla="*/ 24 w 34"/>
                <a:gd name="T5" fmla="*/ 20 h 30"/>
                <a:gd name="T6" fmla="*/ 34 w 34"/>
                <a:gd name="T7" fmla="*/ 18 h 30"/>
                <a:gd name="T8" fmla="*/ 0 w 3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0">
                  <a:moveTo>
                    <a:pt x="0" y="0"/>
                  </a:moveTo>
                  <a:lnTo>
                    <a:pt x="25" y="30"/>
                  </a:lnTo>
                  <a:lnTo>
                    <a:pt x="24" y="20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auto">
            <a:xfrm>
              <a:off x="7442200" y="3230563"/>
              <a:ext cx="53975" cy="47625"/>
            </a:xfrm>
            <a:custGeom>
              <a:avLst/>
              <a:gdLst>
                <a:gd name="T0" fmla="*/ 34 w 34"/>
                <a:gd name="T1" fmla="*/ 18 h 30"/>
                <a:gd name="T2" fmla="*/ 0 w 34"/>
                <a:gd name="T3" fmla="*/ 0 h 30"/>
                <a:gd name="T4" fmla="*/ 25 w 34"/>
                <a:gd name="T5" fmla="*/ 30 h 30"/>
                <a:gd name="T6" fmla="*/ 24 w 34"/>
                <a:gd name="T7" fmla="*/ 20 h 30"/>
                <a:gd name="T8" fmla="*/ 34 w 34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0">
                  <a:moveTo>
                    <a:pt x="34" y="18"/>
                  </a:moveTo>
                  <a:lnTo>
                    <a:pt x="0" y="0"/>
                  </a:lnTo>
                  <a:lnTo>
                    <a:pt x="25" y="30"/>
                  </a:lnTo>
                  <a:lnTo>
                    <a:pt x="24" y="20"/>
                  </a:lnTo>
                  <a:lnTo>
                    <a:pt x="34" y="18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48"/>
            <p:cNvSpPr>
              <a:spLocks noChangeArrowheads="1"/>
            </p:cNvSpPr>
            <p:nvPr/>
          </p:nvSpPr>
          <p:spPr bwMode="auto">
            <a:xfrm>
              <a:off x="7369175" y="1752600"/>
              <a:ext cx="306388" cy="61912"/>
            </a:xfrm>
            <a:prstGeom prst="rect">
              <a:avLst/>
            </a:pr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49"/>
            <p:cNvSpPr>
              <a:spLocks noChangeArrowheads="1"/>
            </p:cNvSpPr>
            <p:nvPr/>
          </p:nvSpPr>
          <p:spPr bwMode="auto">
            <a:xfrm>
              <a:off x="7369175" y="1752600"/>
              <a:ext cx="306388" cy="61912"/>
            </a:xfrm>
            <a:prstGeom prst="rect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940550" y="3035300"/>
              <a:ext cx="612775" cy="95250"/>
            </a:xfrm>
            <a:custGeom>
              <a:avLst/>
              <a:gdLst>
                <a:gd name="T0" fmla="*/ 0 w 386"/>
                <a:gd name="T1" fmla="*/ 60 h 60"/>
                <a:gd name="T2" fmla="*/ 0 w 386"/>
                <a:gd name="T3" fmla="*/ 60 h 60"/>
                <a:gd name="T4" fmla="*/ 2 w 386"/>
                <a:gd name="T5" fmla="*/ 60 h 60"/>
                <a:gd name="T6" fmla="*/ 3 w 386"/>
                <a:gd name="T7" fmla="*/ 59 h 60"/>
                <a:gd name="T8" fmla="*/ 5 w 386"/>
                <a:gd name="T9" fmla="*/ 58 h 60"/>
                <a:gd name="T10" fmla="*/ 8 w 386"/>
                <a:gd name="T11" fmla="*/ 57 h 60"/>
                <a:gd name="T12" fmla="*/ 12 w 386"/>
                <a:gd name="T13" fmla="*/ 55 h 60"/>
                <a:gd name="T14" fmla="*/ 16 w 386"/>
                <a:gd name="T15" fmla="*/ 53 h 60"/>
                <a:gd name="T16" fmla="*/ 21 w 386"/>
                <a:gd name="T17" fmla="*/ 51 h 60"/>
                <a:gd name="T18" fmla="*/ 26 w 386"/>
                <a:gd name="T19" fmla="*/ 49 h 60"/>
                <a:gd name="T20" fmla="*/ 32 w 386"/>
                <a:gd name="T21" fmla="*/ 47 h 60"/>
                <a:gd name="T22" fmla="*/ 37 w 386"/>
                <a:gd name="T23" fmla="*/ 44 h 60"/>
                <a:gd name="T24" fmla="*/ 44 w 386"/>
                <a:gd name="T25" fmla="*/ 42 h 60"/>
                <a:gd name="T26" fmla="*/ 50 w 386"/>
                <a:gd name="T27" fmla="*/ 39 h 60"/>
                <a:gd name="T28" fmla="*/ 57 w 386"/>
                <a:gd name="T29" fmla="*/ 36 h 60"/>
                <a:gd name="T30" fmla="*/ 64 w 386"/>
                <a:gd name="T31" fmla="*/ 34 h 60"/>
                <a:gd name="T32" fmla="*/ 71 w 386"/>
                <a:gd name="T33" fmla="*/ 31 h 60"/>
                <a:gd name="T34" fmla="*/ 79 w 386"/>
                <a:gd name="T35" fmla="*/ 28 h 60"/>
                <a:gd name="T36" fmla="*/ 88 w 386"/>
                <a:gd name="T37" fmla="*/ 25 h 60"/>
                <a:gd name="T38" fmla="*/ 96 w 386"/>
                <a:gd name="T39" fmla="*/ 22 h 60"/>
                <a:gd name="T40" fmla="*/ 107 w 386"/>
                <a:gd name="T41" fmla="*/ 18 h 60"/>
                <a:gd name="T42" fmla="*/ 117 w 386"/>
                <a:gd name="T43" fmla="*/ 16 h 60"/>
                <a:gd name="T44" fmla="*/ 124 w 386"/>
                <a:gd name="T45" fmla="*/ 13 h 60"/>
                <a:gd name="T46" fmla="*/ 130 w 386"/>
                <a:gd name="T47" fmla="*/ 12 h 60"/>
                <a:gd name="T48" fmla="*/ 133 w 386"/>
                <a:gd name="T49" fmla="*/ 11 h 60"/>
                <a:gd name="T50" fmla="*/ 136 w 386"/>
                <a:gd name="T51" fmla="*/ 10 h 60"/>
                <a:gd name="T52" fmla="*/ 137 w 386"/>
                <a:gd name="T53" fmla="*/ 9 h 60"/>
                <a:gd name="T54" fmla="*/ 138 w 386"/>
                <a:gd name="T55" fmla="*/ 9 h 60"/>
                <a:gd name="T56" fmla="*/ 140 w 386"/>
                <a:gd name="T57" fmla="*/ 9 h 60"/>
                <a:gd name="T58" fmla="*/ 141 w 386"/>
                <a:gd name="T59" fmla="*/ 8 h 60"/>
                <a:gd name="T60" fmla="*/ 143 w 386"/>
                <a:gd name="T61" fmla="*/ 8 h 60"/>
                <a:gd name="T62" fmla="*/ 147 w 386"/>
                <a:gd name="T63" fmla="*/ 7 h 60"/>
                <a:gd name="T64" fmla="*/ 151 w 386"/>
                <a:gd name="T65" fmla="*/ 7 h 60"/>
                <a:gd name="T66" fmla="*/ 158 w 386"/>
                <a:gd name="T67" fmla="*/ 5 h 60"/>
                <a:gd name="T68" fmla="*/ 165 w 386"/>
                <a:gd name="T69" fmla="*/ 4 h 60"/>
                <a:gd name="T70" fmla="*/ 174 w 386"/>
                <a:gd name="T71" fmla="*/ 3 h 60"/>
                <a:gd name="T72" fmla="*/ 183 w 386"/>
                <a:gd name="T73" fmla="*/ 1 h 60"/>
                <a:gd name="T74" fmla="*/ 190 w 386"/>
                <a:gd name="T75" fmla="*/ 1 h 60"/>
                <a:gd name="T76" fmla="*/ 196 w 386"/>
                <a:gd name="T77" fmla="*/ 0 h 60"/>
                <a:gd name="T78" fmla="*/ 201 w 386"/>
                <a:gd name="T79" fmla="*/ 0 h 60"/>
                <a:gd name="T80" fmla="*/ 201 w 386"/>
                <a:gd name="T81" fmla="*/ 0 h 60"/>
                <a:gd name="T82" fmla="*/ 201 w 386"/>
                <a:gd name="T83" fmla="*/ 1 h 60"/>
                <a:gd name="T84" fmla="*/ 202 w 386"/>
                <a:gd name="T85" fmla="*/ 2 h 60"/>
                <a:gd name="T86" fmla="*/ 203 w 386"/>
                <a:gd name="T87" fmla="*/ 2 h 60"/>
                <a:gd name="T88" fmla="*/ 207 w 386"/>
                <a:gd name="T89" fmla="*/ 2 h 60"/>
                <a:gd name="T90" fmla="*/ 213 w 386"/>
                <a:gd name="T91" fmla="*/ 3 h 60"/>
                <a:gd name="T92" fmla="*/ 386 w 386"/>
                <a:gd name="T9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6" h="60">
                  <a:moveTo>
                    <a:pt x="0" y="60"/>
                  </a:moveTo>
                  <a:lnTo>
                    <a:pt x="0" y="60"/>
                  </a:lnTo>
                  <a:lnTo>
                    <a:pt x="2" y="60"/>
                  </a:lnTo>
                  <a:lnTo>
                    <a:pt x="3" y="59"/>
                  </a:lnTo>
                  <a:lnTo>
                    <a:pt x="5" y="58"/>
                  </a:lnTo>
                  <a:lnTo>
                    <a:pt x="8" y="57"/>
                  </a:lnTo>
                  <a:lnTo>
                    <a:pt x="12" y="55"/>
                  </a:lnTo>
                  <a:lnTo>
                    <a:pt x="16" y="53"/>
                  </a:lnTo>
                  <a:lnTo>
                    <a:pt x="21" y="51"/>
                  </a:lnTo>
                  <a:lnTo>
                    <a:pt x="26" y="49"/>
                  </a:lnTo>
                  <a:lnTo>
                    <a:pt x="32" y="47"/>
                  </a:lnTo>
                  <a:lnTo>
                    <a:pt x="37" y="44"/>
                  </a:lnTo>
                  <a:lnTo>
                    <a:pt x="44" y="42"/>
                  </a:lnTo>
                  <a:lnTo>
                    <a:pt x="50" y="39"/>
                  </a:lnTo>
                  <a:lnTo>
                    <a:pt x="57" y="36"/>
                  </a:lnTo>
                  <a:lnTo>
                    <a:pt x="64" y="34"/>
                  </a:lnTo>
                  <a:lnTo>
                    <a:pt x="71" y="31"/>
                  </a:lnTo>
                  <a:lnTo>
                    <a:pt x="79" y="28"/>
                  </a:lnTo>
                  <a:lnTo>
                    <a:pt x="88" y="25"/>
                  </a:lnTo>
                  <a:lnTo>
                    <a:pt x="96" y="22"/>
                  </a:lnTo>
                  <a:lnTo>
                    <a:pt x="107" y="18"/>
                  </a:lnTo>
                  <a:lnTo>
                    <a:pt x="117" y="16"/>
                  </a:lnTo>
                  <a:lnTo>
                    <a:pt x="124" y="13"/>
                  </a:lnTo>
                  <a:lnTo>
                    <a:pt x="130" y="12"/>
                  </a:lnTo>
                  <a:lnTo>
                    <a:pt x="133" y="11"/>
                  </a:lnTo>
                  <a:lnTo>
                    <a:pt x="136" y="10"/>
                  </a:lnTo>
                  <a:lnTo>
                    <a:pt x="137" y="9"/>
                  </a:lnTo>
                  <a:lnTo>
                    <a:pt x="138" y="9"/>
                  </a:lnTo>
                  <a:lnTo>
                    <a:pt x="140" y="9"/>
                  </a:lnTo>
                  <a:lnTo>
                    <a:pt x="141" y="8"/>
                  </a:lnTo>
                  <a:lnTo>
                    <a:pt x="143" y="8"/>
                  </a:lnTo>
                  <a:lnTo>
                    <a:pt x="147" y="7"/>
                  </a:lnTo>
                  <a:lnTo>
                    <a:pt x="151" y="7"/>
                  </a:lnTo>
                  <a:lnTo>
                    <a:pt x="158" y="5"/>
                  </a:lnTo>
                  <a:lnTo>
                    <a:pt x="165" y="4"/>
                  </a:lnTo>
                  <a:lnTo>
                    <a:pt x="174" y="3"/>
                  </a:lnTo>
                  <a:lnTo>
                    <a:pt x="183" y="1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1"/>
                  </a:lnTo>
                  <a:lnTo>
                    <a:pt x="202" y="2"/>
                  </a:lnTo>
                  <a:lnTo>
                    <a:pt x="203" y="2"/>
                  </a:lnTo>
                  <a:lnTo>
                    <a:pt x="207" y="2"/>
                  </a:lnTo>
                  <a:lnTo>
                    <a:pt x="213" y="3"/>
                  </a:lnTo>
                  <a:lnTo>
                    <a:pt x="386" y="3"/>
                  </a:lnTo>
                </a:path>
              </a:pathLst>
            </a:custGeom>
            <a:noFill/>
            <a:ln w="15" cap="flat">
              <a:solidFill>
                <a:srgbClr val="BF6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4797425" y="1660525"/>
              <a:ext cx="735013" cy="1470025"/>
            </a:xfrm>
            <a:custGeom>
              <a:avLst/>
              <a:gdLst>
                <a:gd name="T0" fmla="*/ 463 w 463"/>
                <a:gd name="T1" fmla="*/ 0 h 926"/>
                <a:gd name="T2" fmla="*/ 425 w 463"/>
                <a:gd name="T3" fmla="*/ 2 h 926"/>
                <a:gd name="T4" fmla="*/ 388 w 463"/>
                <a:gd name="T5" fmla="*/ 6 h 926"/>
                <a:gd name="T6" fmla="*/ 352 w 463"/>
                <a:gd name="T7" fmla="*/ 14 h 926"/>
                <a:gd name="T8" fmla="*/ 316 w 463"/>
                <a:gd name="T9" fmla="*/ 24 h 926"/>
                <a:gd name="T10" fmla="*/ 283 w 463"/>
                <a:gd name="T11" fmla="*/ 37 h 926"/>
                <a:gd name="T12" fmla="*/ 250 w 463"/>
                <a:gd name="T13" fmla="*/ 52 h 926"/>
                <a:gd name="T14" fmla="*/ 219 w 463"/>
                <a:gd name="T15" fmla="*/ 70 h 926"/>
                <a:gd name="T16" fmla="*/ 190 w 463"/>
                <a:gd name="T17" fmla="*/ 90 h 926"/>
                <a:gd name="T18" fmla="*/ 162 w 463"/>
                <a:gd name="T19" fmla="*/ 112 h 926"/>
                <a:gd name="T20" fmla="*/ 135 w 463"/>
                <a:gd name="T21" fmla="*/ 136 h 926"/>
                <a:gd name="T22" fmla="*/ 111 w 463"/>
                <a:gd name="T23" fmla="*/ 162 h 926"/>
                <a:gd name="T24" fmla="*/ 89 w 463"/>
                <a:gd name="T25" fmla="*/ 190 h 926"/>
                <a:gd name="T26" fmla="*/ 69 w 463"/>
                <a:gd name="T27" fmla="*/ 219 h 926"/>
                <a:gd name="T28" fmla="*/ 52 w 463"/>
                <a:gd name="T29" fmla="*/ 251 h 926"/>
                <a:gd name="T30" fmla="*/ 36 w 463"/>
                <a:gd name="T31" fmla="*/ 283 h 926"/>
                <a:gd name="T32" fmla="*/ 24 w 463"/>
                <a:gd name="T33" fmla="*/ 317 h 926"/>
                <a:gd name="T34" fmla="*/ 13 w 463"/>
                <a:gd name="T35" fmla="*/ 352 h 926"/>
                <a:gd name="T36" fmla="*/ 6 w 463"/>
                <a:gd name="T37" fmla="*/ 388 h 926"/>
                <a:gd name="T38" fmla="*/ 1 w 463"/>
                <a:gd name="T39" fmla="*/ 425 h 926"/>
                <a:gd name="T40" fmla="*/ 0 w 463"/>
                <a:gd name="T41" fmla="*/ 463 h 926"/>
                <a:gd name="T42" fmla="*/ 1 w 463"/>
                <a:gd name="T43" fmla="*/ 501 h 926"/>
                <a:gd name="T44" fmla="*/ 6 w 463"/>
                <a:gd name="T45" fmla="*/ 538 h 926"/>
                <a:gd name="T46" fmla="*/ 13 w 463"/>
                <a:gd name="T47" fmla="*/ 575 h 926"/>
                <a:gd name="T48" fmla="*/ 24 w 463"/>
                <a:gd name="T49" fmla="*/ 610 h 926"/>
                <a:gd name="T50" fmla="*/ 36 w 463"/>
                <a:gd name="T51" fmla="*/ 644 h 926"/>
                <a:gd name="T52" fmla="*/ 52 w 463"/>
                <a:gd name="T53" fmla="*/ 676 h 926"/>
                <a:gd name="T54" fmla="*/ 69 w 463"/>
                <a:gd name="T55" fmla="*/ 707 h 926"/>
                <a:gd name="T56" fmla="*/ 89 w 463"/>
                <a:gd name="T57" fmla="*/ 737 h 926"/>
                <a:gd name="T58" fmla="*/ 111 w 463"/>
                <a:gd name="T59" fmla="*/ 765 h 926"/>
                <a:gd name="T60" fmla="*/ 135 w 463"/>
                <a:gd name="T61" fmla="*/ 791 h 926"/>
                <a:gd name="T62" fmla="*/ 162 w 463"/>
                <a:gd name="T63" fmla="*/ 815 h 926"/>
                <a:gd name="T64" fmla="*/ 190 w 463"/>
                <a:gd name="T65" fmla="*/ 837 h 926"/>
                <a:gd name="T66" fmla="*/ 219 w 463"/>
                <a:gd name="T67" fmla="*/ 857 h 926"/>
                <a:gd name="T68" fmla="*/ 250 w 463"/>
                <a:gd name="T69" fmla="*/ 875 h 926"/>
                <a:gd name="T70" fmla="*/ 283 w 463"/>
                <a:gd name="T71" fmla="*/ 890 h 926"/>
                <a:gd name="T72" fmla="*/ 316 w 463"/>
                <a:gd name="T73" fmla="*/ 903 h 926"/>
                <a:gd name="T74" fmla="*/ 352 w 463"/>
                <a:gd name="T75" fmla="*/ 913 h 926"/>
                <a:gd name="T76" fmla="*/ 388 w 463"/>
                <a:gd name="T77" fmla="*/ 920 h 926"/>
                <a:gd name="T78" fmla="*/ 425 w 463"/>
                <a:gd name="T79" fmla="*/ 925 h 926"/>
                <a:gd name="T80" fmla="*/ 463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463" y="0"/>
                  </a:moveTo>
                  <a:lnTo>
                    <a:pt x="425" y="2"/>
                  </a:lnTo>
                  <a:lnTo>
                    <a:pt x="388" y="6"/>
                  </a:lnTo>
                  <a:lnTo>
                    <a:pt x="352" y="14"/>
                  </a:lnTo>
                  <a:lnTo>
                    <a:pt x="316" y="24"/>
                  </a:lnTo>
                  <a:lnTo>
                    <a:pt x="283" y="37"/>
                  </a:lnTo>
                  <a:lnTo>
                    <a:pt x="250" y="52"/>
                  </a:lnTo>
                  <a:lnTo>
                    <a:pt x="219" y="70"/>
                  </a:lnTo>
                  <a:lnTo>
                    <a:pt x="190" y="90"/>
                  </a:lnTo>
                  <a:lnTo>
                    <a:pt x="162" y="112"/>
                  </a:lnTo>
                  <a:lnTo>
                    <a:pt x="135" y="136"/>
                  </a:lnTo>
                  <a:lnTo>
                    <a:pt x="111" y="162"/>
                  </a:lnTo>
                  <a:lnTo>
                    <a:pt x="89" y="190"/>
                  </a:lnTo>
                  <a:lnTo>
                    <a:pt x="69" y="219"/>
                  </a:lnTo>
                  <a:lnTo>
                    <a:pt x="52" y="251"/>
                  </a:lnTo>
                  <a:lnTo>
                    <a:pt x="36" y="283"/>
                  </a:lnTo>
                  <a:lnTo>
                    <a:pt x="24" y="317"/>
                  </a:lnTo>
                  <a:lnTo>
                    <a:pt x="13" y="352"/>
                  </a:lnTo>
                  <a:lnTo>
                    <a:pt x="6" y="388"/>
                  </a:lnTo>
                  <a:lnTo>
                    <a:pt x="1" y="425"/>
                  </a:lnTo>
                  <a:lnTo>
                    <a:pt x="0" y="463"/>
                  </a:lnTo>
                  <a:lnTo>
                    <a:pt x="1" y="501"/>
                  </a:lnTo>
                  <a:lnTo>
                    <a:pt x="6" y="538"/>
                  </a:lnTo>
                  <a:lnTo>
                    <a:pt x="13" y="575"/>
                  </a:lnTo>
                  <a:lnTo>
                    <a:pt x="24" y="610"/>
                  </a:lnTo>
                  <a:lnTo>
                    <a:pt x="36" y="644"/>
                  </a:lnTo>
                  <a:lnTo>
                    <a:pt x="52" y="676"/>
                  </a:lnTo>
                  <a:lnTo>
                    <a:pt x="69" y="707"/>
                  </a:lnTo>
                  <a:lnTo>
                    <a:pt x="89" y="737"/>
                  </a:lnTo>
                  <a:lnTo>
                    <a:pt x="111" y="765"/>
                  </a:lnTo>
                  <a:lnTo>
                    <a:pt x="135" y="791"/>
                  </a:lnTo>
                  <a:lnTo>
                    <a:pt x="162" y="815"/>
                  </a:lnTo>
                  <a:lnTo>
                    <a:pt x="190" y="837"/>
                  </a:lnTo>
                  <a:lnTo>
                    <a:pt x="219" y="857"/>
                  </a:lnTo>
                  <a:lnTo>
                    <a:pt x="250" y="875"/>
                  </a:lnTo>
                  <a:lnTo>
                    <a:pt x="283" y="890"/>
                  </a:lnTo>
                  <a:lnTo>
                    <a:pt x="316" y="903"/>
                  </a:lnTo>
                  <a:lnTo>
                    <a:pt x="352" y="913"/>
                  </a:lnTo>
                  <a:lnTo>
                    <a:pt x="388" y="920"/>
                  </a:lnTo>
                  <a:lnTo>
                    <a:pt x="425" y="925"/>
                  </a:lnTo>
                  <a:lnTo>
                    <a:pt x="463" y="926"/>
                  </a:lnTo>
                </a:path>
              </a:pathLst>
            </a:custGeom>
            <a:noFill/>
            <a:ln w="8" cap="flat">
              <a:solidFill>
                <a:srgbClr val="D1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54"/>
            <p:cNvGrpSpPr>
              <a:grpSpLocks/>
            </p:cNvGrpSpPr>
            <p:nvPr/>
          </p:nvGrpSpPr>
          <p:grpSpPr bwMode="auto">
            <a:xfrm>
              <a:off x="5710254" y="1706563"/>
              <a:ext cx="176213" cy="200025"/>
              <a:chOff x="3597" y="1075"/>
              <a:chExt cx="111" cy="126"/>
            </a:xfrm>
          </p:grpSpPr>
          <p:sp>
            <p:nvSpPr>
              <p:cNvPr id="104" name="Line 52"/>
              <p:cNvSpPr>
                <a:spLocks noChangeShapeType="1"/>
              </p:cNvSpPr>
              <p:nvPr/>
            </p:nvSpPr>
            <p:spPr bwMode="auto">
              <a:xfrm flipV="1">
                <a:off x="3597" y="1075"/>
                <a:ext cx="111" cy="126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Line 53"/>
              <p:cNvSpPr>
                <a:spLocks noChangeShapeType="1"/>
              </p:cNvSpPr>
              <p:nvPr/>
            </p:nvSpPr>
            <p:spPr bwMode="auto">
              <a:xfrm flipV="1">
                <a:off x="3673" y="1089"/>
                <a:ext cx="21" cy="24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57"/>
            <p:cNvGrpSpPr>
              <a:grpSpLocks/>
            </p:cNvGrpSpPr>
            <p:nvPr/>
          </p:nvGrpSpPr>
          <p:grpSpPr bwMode="auto">
            <a:xfrm>
              <a:off x="5813425" y="1728788"/>
              <a:ext cx="50800" cy="53975"/>
              <a:chOff x="3662" y="1089"/>
              <a:chExt cx="32" cy="34"/>
            </a:xfrm>
          </p:grpSpPr>
          <p:sp>
            <p:nvSpPr>
              <p:cNvPr id="102" name="Freeform 55"/>
              <p:cNvSpPr>
                <a:spLocks/>
              </p:cNvSpPr>
              <p:nvPr/>
            </p:nvSpPr>
            <p:spPr bwMode="auto">
              <a:xfrm>
                <a:off x="3673" y="1112"/>
                <a:ext cx="7" cy="11"/>
              </a:xfrm>
              <a:custGeom>
                <a:avLst/>
                <a:gdLst>
                  <a:gd name="T0" fmla="*/ 7 w 7"/>
                  <a:gd name="T1" fmla="*/ 0 h 11"/>
                  <a:gd name="T2" fmla="*/ 0 w 7"/>
                  <a:gd name="T3" fmla="*/ 0 h 11"/>
                  <a:gd name="T4" fmla="*/ 1 w 7"/>
                  <a:gd name="T5" fmla="*/ 11 h 11"/>
                  <a:gd name="T6" fmla="*/ 7 w 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lnTo>
                      <a:pt x="0" y="0"/>
                    </a:lnTo>
                    <a:lnTo>
                      <a:pt x="1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Freeform 56"/>
              <p:cNvSpPr>
                <a:spLocks/>
              </p:cNvSpPr>
              <p:nvPr/>
            </p:nvSpPr>
            <p:spPr bwMode="auto">
              <a:xfrm>
                <a:off x="3662" y="1089"/>
                <a:ext cx="32" cy="24"/>
              </a:xfrm>
              <a:custGeom>
                <a:avLst/>
                <a:gdLst>
                  <a:gd name="T0" fmla="*/ 32 w 32"/>
                  <a:gd name="T1" fmla="*/ 0 h 24"/>
                  <a:gd name="T2" fmla="*/ 0 w 32"/>
                  <a:gd name="T3" fmla="*/ 24 h 24"/>
                  <a:gd name="T4" fmla="*/ 11 w 32"/>
                  <a:gd name="T5" fmla="*/ 23 h 24"/>
                  <a:gd name="T6" fmla="*/ 18 w 32"/>
                  <a:gd name="T7" fmla="*/ 23 h 24"/>
                  <a:gd name="T8" fmla="*/ 32 w 3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4">
                    <a:moveTo>
                      <a:pt x="32" y="0"/>
                    </a:moveTo>
                    <a:lnTo>
                      <a:pt x="0" y="24"/>
                    </a:lnTo>
                    <a:lnTo>
                      <a:pt x="11" y="23"/>
                    </a:lnTo>
                    <a:lnTo>
                      <a:pt x="18" y="2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5813425" y="1728788"/>
              <a:ext cx="50800" cy="53975"/>
            </a:xfrm>
            <a:custGeom>
              <a:avLst/>
              <a:gdLst>
                <a:gd name="T0" fmla="*/ 12 w 32"/>
                <a:gd name="T1" fmla="*/ 34 h 34"/>
                <a:gd name="T2" fmla="*/ 32 w 32"/>
                <a:gd name="T3" fmla="*/ 0 h 34"/>
                <a:gd name="T4" fmla="*/ 0 w 32"/>
                <a:gd name="T5" fmla="*/ 24 h 34"/>
                <a:gd name="T6" fmla="*/ 11 w 32"/>
                <a:gd name="T7" fmla="*/ 23 h 34"/>
                <a:gd name="T8" fmla="*/ 12 w 32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4">
                  <a:moveTo>
                    <a:pt x="12" y="34"/>
                  </a:moveTo>
                  <a:lnTo>
                    <a:pt x="32" y="0"/>
                  </a:lnTo>
                  <a:lnTo>
                    <a:pt x="0" y="24"/>
                  </a:lnTo>
                  <a:lnTo>
                    <a:pt x="11" y="23"/>
                  </a:lnTo>
                  <a:lnTo>
                    <a:pt x="12" y="34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5" name="Group 61"/>
            <p:cNvGrpSpPr>
              <a:grpSpLocks/>
            </p:cNvGrpSpPr>
            <p:nvPr/>
          </p:nvGrpSpPr>
          <p:grpSpPr bwMode="auto">
            <a:xfrm>
              <a:off x="6481763" y="3198832"/>
              <a:ext cx="360363" cy="331789"/>
              <a:chOff x="4083" y="2015"/>
              <a:chExt cx="227" cy="209"/>
            </a:xfrm>
          </p:grpSpPr>
          <p:sp>
            <p:nvSpPr>
              <p:cNvPr id="100" name="Line 59"/>
              <p:cNvSpPr>
                <a:spLocks noChangeShapeType="1"/>
              </p:cNvSpPr>
              <p:nvPr/>
            </p:nvSpPr>
            <p:spPr bwMode="auto">
              <a:xfrm flipV="1">
                <a:off x="4083" y="2035"/>
                <a:ext cx="206" cy="18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Line 60"/>
              <p:cNvSpPr>
                <a:spLocks noChangeShapeType="1"/>
              </p:cNvSpPr>
              <p:nvPr/>
            </p:nvSpPr>
            <p:spPr bwMode="auto">
              <a:xfrm flipV="1">
                <a:off x="4289" y="2015"/>
                <a:ext cx="21" cy="2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6" name="Freeform 62"/>
            <p:cNvSpPr>
              <a:spLocks/>
            </p:cNvSpPr>
            <p:nvPr/>
          </p:nvSpPr>
          <p:spPr bwMode="auto">
            <a:xfrm>
              <a:off x="6789738" y="3198813"/>
              <a:ext cx="52388" cy="50800"/>
            </a:xfrm>
            <a:custGeom>
              <a:avLst/>
              <a:gdLst>
                <a:gd name="T0" fmla="*/ 33 w 33"/>
                <a:gd name="T1" fmla="*/ 0 h 32"/>
                <a:gd name="T2" fmla="*/ 0 w 33"/>
                <a:gd name="T3" fmla="*/ 20 h 32"/>
                <a:gd name="T4" fmla="*/ 10 w 33"/>
                <a:gd name="T5" fmla="*/ 20 h 32"/>
                <a:gd name="T6" fmla="*/ 10 w 33"/>
                <a:gd name="T7" fmla="*/ 32 h 32"/>
                <a:gd name="T8" fmla="*/ 33 w 3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3" y="0"/>
                  </a:moveTo>
                  <a:lnTo>
                    <a:pt x="0" y="20"/>
                  </a:lnTo>
                  <a:lnTo>
                    <a:pt x="10" y="20"/>
                  </a:lnTo>
                  <a:lnTo>
                    <a:pt x="10" y="3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63"/>
            <p:cNvSpPr>
              <a:spLocks/>
            </p:cNvSpPr>
            <p:nvPr/>
          </p:nvSpPr>
          <p:spPr bwMode="auto">
            <a:xfrm>
              <a:off x="6789738" y="3198813"/>
              <a:ext cx="52388" cy="50800"/>
            </a:xfrm>
            <a:custGeom>
              <a:avLst/>
              <a:gdLst>
                <a:gd name="T0" fmla="*/ 10 w 33"/>
                <a:gd name="T1" fmla="*/ 32 h 32"/>
                <a:gd name="T2" fmla="*/ 33 w 33"/>
                <a:gd name="T3" fmla="*/ 0 h 32"/>
                <a:gd name="T4" fmla="*/ 0 w 33"/>
                <a:gd name="T5" fmla="*/ 20 h 32"/>
                <a:gd name="T6" fmla="*/ 10 w 33"/>
                <a:gd name="T7" fmla="*/ 20 h 32"/>
                <a:gd name="T8" fmla="*/ 10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0" y="32"/>
                  </a:moveTo>
                  <a:lnTo>
                    <a:pt x="33" y="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0" y="32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8" name="Group 66"/>
            <p:cNvGrpSpPr>
              <a:grpSpLocks/>
            </p:cNvGrpSpPr>
            <p:nvPr/>
          </p:nvGrpSpPr>
          <p:grpSpPr bwMode="auto">
            <a:xfrm>
              <a:off x="5586413" y="1436688"/>
              <a:ext cx="93663" cy="155575"/>
              <a:chOff x="3519" y="905"/>
              <a:chExt cx="59" cy="98"/>
            </a:xfrm>
          </p:grpSpPr>
          <p:sp>
            <p:nvSpPr>
              <p:cNvPr id="98" name="Line 64"/>
              <p:cNvSpPr>
                <a:spLocks noChangeShapeType="1"/>
              </p:cNvSpPr>
              <p:nvPr/>
            </p:nvSpPr>
            <p:spPr bwMode="auto">
              <a:xfrm>
                <a:off x="3519" y="905"/>
                <a:ext cx="42" cy="6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Line 65"/>
              <p:cNvSpPr>
                <a:spLocks noChangeShapeType="1"/>
              </p:cNvSpPr>
              <p:nvPr/>
            </p:nvSpPr>
            <p:spPr bwMode="auto">
              <a:xfrm>
                <a:off x="3561" y="974"/>
                <a:ext cx="17" cy="2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9" name="Group 69"/>
            <p:cNvGrpSpPr>
              <a:grpSpLocks/>
            </p:cNvGrpSpPr>
            <p:nvPr/>
          </p:nvGrpSpPr>
          <p:grpSpPr bwMode="auto">
            <a:xfrm>
              <a:off x="5638800" y="1533525"/>
              <a:ext cx="42863" cy="58737"/>
              <a:chOff x="3552" y="966"/>
              <a:chExt cx="27" cy="37"/>
            </a:xfrm>
          </p:grpSpPr>
          <p:sp>
            <p:nvSpPr>
              <p:cNvPr id="96" name="Freeform 67"/>
              <p:cNvSpPr>
                <a:spLocks/>
              </p:cNvSpPr>
              <p:nvPr/>
            </p:nvSpPr>
            <p:spPr bwMode="auto">
              <a:xfrm>
                <a:off x="3552" y="974"/>
                <a:ext cx="27" cy="29"/>
              </a:xfrm>
              <a:custGeom>
                <a:avLst/>
                <a:gdLst>
                  <a:gd name="T0" fmla="*/ 0 w 27"/>
                  <a:gd name="T1" fmla="*/ 0 h 29"/>
                  <a:gd name="T2" fmla="*/ 27 w 27"/>
                  <a:gd name="T3" fmla="*/ 29 h 29"/>
                  <a:gd name="T4" fmla="*/ 17 w 27"/>
                  <a:gd name="T5" fmla="*/ 3 h 29"/>
                  <a:gd name="T6" fmla="*/ 11 w 27"/>
                  <a:gd name="T7" fmla="*/ 3 h 29"/>
                  <a:gd name="T8" fmla="*/ 0 w 2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0" y="0"/>
                    </a:moveTo>
                    <a:lnTo>
                      <a:pt x="27" y="29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68"/>
              <p:cNvSpPr>
                <a:spLocks/>
              </p:cNvSpPr>
              <p:nvPr/>
            </p:nvSpPr>
            <p:spPr bwMode="auto">
              <a:xfrm>
                <a:off x="3563" y="966"/>
                <a:ext cx="6" cy="11"/>
              </a:xfrm>
              <a:custGeom>
                <a:avLst/>
                <a:gdLst>
                  <a:gd name="T0" fmla="*/ 2 w 6"/>
                  <a:gd name="T1" fmla="*/ 0 h 11"/>
                  <a:gd name="T2" fmla="*/ 0 w 6"/>
                  <a:gd name="T3" fmla="*/ 11 h 11"/>
                  <a:gd name="T4" fmla="*/ 6 w 6"/>
                  <a:gd name="T5" fmla="*/ 11 h 11"/>
                  <a:gd name="T6" fmla="*/ 2 w 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2" y="0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5638800" y="1533525"/>
              <a:ext cx="42863" cy="58737"/>
            </a:xfrm>
            <a:custGeom>
              <a:avLst/>
              <a:gdLst>
                <a:gd name="T0" fmla="*/ 0 w 27"/>
                <a:gd name="T1" fmla="*/ 8 h 37"/>
                <a:gd name="T2" fmla="*/ 27 w 27"/>
                <a:gd name="T3" fmla="*/ 37 h 37"/>
                <a:gd name="T4" fmla="*/ 13 w 27"/>
                <a:gd name="T5" fmla="*/ 0 h 37"/>
                <a:gd name="T6" fmla="*/ 11 w 27"/>
                <a:gd name="T7" fmla="*/ 11 h 37"/>
                <a:gd name="T8" fmla="*/ 0 w 27"/>
                <a:gd name="T9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7">
                  <a:moveTo>
                    <a:pt x="0" y="8"/>
                  </a:moveTo>
                  <a:lnTo>
                    <a:pt x="27" y="37"/>
                  </a:lnTo>
                  <a:lnTo>
                    <a:pt x="13" y="0"/>
                  </a:lnTo>
                  <a:lnTo>
                    <a:pt x="11" y="11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Group 73"/>
            <p:cNvGrpSpPr>
              <a:grpSpLocks/>
            </p:cNvGrpSpPr>
            <p:nvPr/>
          </p:nvGrpSpPr>
          <p:grpSpPr bwMode="auto">
            <a:xfrm>
              <a:off x="7235825" y="2817813"/>
              <a:ext cx="95250" cy="155575"/>
              <a:chOff x="4558" y="1775"/>
              <a:chExt cx="60" cy="98"/>
            </a:xfrm>
          </p:grpSpPr>
          <p:sp>
            <p:nvSpPr>
              <p:cNvPr id="94" name="Line 71"/>
              <p:cNvSpPr>
                <a:spLocks noChangeShapeType="1"/>
              </p:cNvSpPr>
              <p:nvPr/>
            </p:nvSpPr>
            <p:spPr bwMode="auto">
              <a:xfrm>
                <a:off x="4558" y="1775"/>
                <a:ext cx="42" cy="7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" name="Line 72"/>
              <p:cNvSpPr>
                <a:spLocks noChangeShapeType="1"/>
              </p:cNvSpPr>
              <p:nvPr/>
            </p:nvSpPr>
            <p:spPr bwMode="auto">
              <a:xfrm>
                <a:off x="4600" y="1845"/>
                <a:ext cx="18" cy="28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2" name="Group 76"/>
            <p:cNvGrpSpPr>
              <a:grpSpLocks/>
            </p:cNvGrpSpPr>
            <p:nvPr/>
          </p:nvGrpSpPr>
          <p:grpSpPr bwMode="auto">
            <a:xfrm>
              <a:off x="7288213" y="2914650"/>
              <a:ext cx="42863" cy="60325"/>
              <a:chOff x="4591" y="1836"/>
              <a:chExt cx="27" cy="38"/>
            </a:xfrm>
          </p:grpSpPr>
          <p:sp>
            <p:nvSpPr>
              <p:cNvPr id="92" name="Freeform 74"/>
              <p:cNvSpPr>
                <a:spLocks/>
              </p:cNvSpPr>
              <p:nvPr/>
            </p:nvSpPr>
            <p:spPr bwMode="auto">
              <a:xfrm>
                <a:off x="4591" y="1845"/>
                <a:ext cx="27" cy="29"/>
              </a:xfrm>
              <a:custGeom>
                <a:avLst/>
                <a:gdLst>
                  <a:gd name="T0" fmla="*/ 0 w 27"/>
                  <a:gd name="T1" fmla="*/ 0 h 29"/>
                  <a:gd name="T2" fmla="*/ 27 w 27"/>
                  <a:gd name="T3" fmla="*/ 29 h 29"/>
                  <a:gd name="T4" fmla="*/ 17 w 27"/>
                  <a:gd name="T5" fmla="*/ 2 h 29"/>
                  <a:gd name="T6" fmla="*/ 11 w 27"/>
                  <a:gd name="T7" fmla="*/ 2 h 29"/>
                  <a:gd name="T8" fmla="*/ 0 w 2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0" y="0"/>
                    </a:moveTo>
                    <a:lnTo>
                      <a:pt x="27" y="29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" name="Freeform 75"/>
              <p:cNvSpPr>
                <a:spLocks/>
              </p:cNvSpPr>
              <p:nvPr/>
            </p:nvSpPr>
            <p:spPr bwMode="auto">
              <a:xfrm>
                <a:off x="4602" y="1836"/>
                <a:ext cx="6" cy="11"/>
              </a:xfrm>
              <a:custGeom>
                <a:avLst/>
                <a:gdLst>
                  <a:gd name="T0" fmla="*/ 2 w 6"/>
                  <a:gd name="T1" fmla="*/ 0 h 11"/>
                  <a:gd name="T2" fmla="*/ 0 w 6"/>
                  <a:gd name="T3" fmla="*/ 11 h 11"/>
                  <a:gd name="T4" fmla="*/ 6 w 6"/>
                  <a:gd name="T5" fmla="*/ 11 h 11"/>
                  <a:gd name="T6" fmla="*/ 2 w 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2" y="0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3" name="Freeform 77"/>
            <p:cNvSpPr>
              <a:spLocks/>
            </p:cNvSpPr>
            <p:nvPr/>
          </p:nvSpPr>
          <p:spPr bwMode="auto">
            <a:xfrm>
              <a:off x="7288213" y="2914650"/>
              <a:ext cx="42863" cy="60325"/>
            </a:xfrm>
            <a:custGeom>
              <a:avLst/>
              <a:gdLst>
                <a:gd name="T0" fmla="*/ 0 w 27"/>
                <a:gd name="T1" fmla="*/ 9 h 38"/>
                <a:gd name="T2" fmla="*/ 27 w 27"/>
                <a:gd name="T3" fmla="*/ 38 h 38"/>
                <a:gd name="T4" fmla="*/ 13 w 27"/>
                <a:gd name="T5" fmla="*/ 0 h 38"/>
                <a:gd name="T6" fmla="*/ 11 w 27"/>
                <a:gd name="T7" fmla="*/ 11 h 38"/>
                <a:gd name="T8" fmla="*/ 0 w 27"/>
                <a:gd name="T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0" y="9"/>
                  </a:moveTo>
                  <a:lnTo>
                    <a:pt x="27" y="38"/>
                  </a:lnTo>
                  <a:lnTo>
                    <a:pt x="13" y="0"/>
                  </a:lnTo>
                  <a:lnTo>
                    <a:pt x="11" y="11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4" name="Group 80"/>
            <p:cNvGrpSpPr>
              <a:grpSpLocks/>
            </p:cNvGrpSpPr>
            <p:nvPr/>
          </p:nvGrpSpPr>
          <p:grpSpPr bwMode="auto">
            <a:xfrm>
              <a:off x="7129463" y="3203575"/>
              <a:ext cx="87313" cy="146050"/>
              <a:chOff x="4491" y="2018"/>
              <a:chExt cx="55" cy="92"/>
            </a:xfrm>
          </p:grpSpPr>
          <p:sp>
            <p:nvSpPr>
              <p:cNvPr id="90" name="Line 78"/>
              <p:cNvSpPr>
                <a:spLocks noChangeShapeType="1"/>
              </p:cNvSpPr>
              <p:nvPr/>
            </p:nvSpPr>
            <p:spPr bwMode="auto">
              <a:xfrm flipV="1">
                <a:off x="4491" y="2047"/>
                <a:ext cx="38" cy="6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Line 79"/>
              <p:cNvSpPr>
                <a:spLocks noChangeShapeType="1"/>
              </p:cNvSpPr>
              <p:nvPr/>
            </p:nvSpPr>
            <p:spPr bwMode="auto">
              <a:xfrm flipV="1">
                <a:off x="4529" y="2018"/>
                <a:ext cx="17" cy="2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5" name="Group 83"/>
            <p:cNvGrpSpPr>
              <a:grpSpLocks/>
            </p:cNvGrpSpPr>
            <p:nvPr/>
          </p:nvGrpSpPr>
          <p:grpSpPr bwMode="auto">
            <a:xfrm>
              <a:off x="7173913" y="3201988"/>
              <a:ext cx="42863" cy="60325"/>
              <a:chOff x="4519" y="2017"/>
              <a:chExt cx="27" cy="38"/>
            </a:xfrm>
          </p:grpSpPr>
          <p:sp>
            <p:nvSpPr>
              <p:cNvPr id="88" name="Freeform 81"/>
              <p:cNvSpPr>
                <a:spLocks/>
              </p:cNvSpPr>
              <p:nvPr/>
            </p:nvSpPr>
            <p:spPr bwMode="auto">
              <a:xfrm>
                <a:off x="4530" y="2044"/>
                <a:ext cx="7" cy="11"/>
              </a:xfrm>
              <a:custGeom>
                <a:avLst/>
                <a:gdLst>
                  <a:gd name="T0" fmla="*/ 7 w 7"/>
                  <a:gd name="T1" fmla="*/ 0 h 11"/>
                  <a:gd name="T2" fmla="*/ 0 w 7"/>
                  <a:gd name="T3" fmla="*/ 0 h 11"/>
                  <a:gd name="T4" fmla="*/ 3 w 7"/>
                  <a:gd name="T5" fmla="*/ 11 h 11"/>
                  <a:gd name="T6" fmla="*/ 7 w 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lnTo>
                      <a:pt x="0" y="0"/>
                    </a:lnTo>
                    <a:lnTo>
                      <a:pt x="3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82"/>
              <p:cNvSpPr>
                <a:spLocks/>
              </p:cNvSpPr>
              <p:nvPr/>
            </p:nvSpPr>
            <p:spPr bwMode="auto">
              <a:xfrm>
                <a:off x="4519" y="2017"/>
                <a:ext cx="27" cy="30"/>
              </a:xfrm>
              <a:custGeom>
                <a:avLst/>
                <a:gdLst>
                  <a:gd name="T0" fmla="*/ 27 w 27"/>
                  <a:gd name="T1" fmla="*/ 0 h 30"/>
                  <a:gd name="T2" fmla="*/ 0 w 27"/>
                  <a:gd name="T3" fmla="*/ 30 h 30"/>
                  <a:gd name="T4" fmla="*/ 11 w 27"/>
                  <a:gd name="T5" fmla="*/ 27 h 30"/>
                  <a:gd name="T6" fmla="*/ 18 w 27"/>
                  <a:gd name="T7" fmla="*/ 27 h 30"/>
                  <a:gd name="T8" fmla="*/ 27 w 2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0">
                    <a:moveTo>
                      <a:pt x="27" y="0"/>
                    </a:moveTo>
                    <a:lnTo>
                      <a:pt x="0" y="30"/>
                    </a:lnTo>
                    <a:lnTo>
                      <a:pt x="11" y="27"/>
                    </a:lnTo>
                    <a:lnTo>
                      <a:pt x="18" y="2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7173913" y="3201988"/>
              <a:ext cx="42863" cy="60325"/>
            </a:xfrm>
            <a:custGeom>
              <a:avLst/>
              <a:gdLst>
                <a:gd name="T0" fmla="*/ 14 w 27"/>
                <a:gd name="T1" fmla="*/ 38 h 38"/>
                <a:gd name="T2" fmla="*/ 27 w 27"/>
                <a:gd name="T3" fmla="*/ 0 h 38"/>
                <a:gd name="T4" fmla="*/ 0 w 27"/>
                <a:gd name="T5" fmla="*/ 30 h 38"/>
                <a:gd name="T6" fmla="*/ 11 w 27"/>
                <a:gd name="T7" fmla="*/ 27 h 38"/>
                <a:gd name="T8" fmla="*/ 14 w 27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14" y="38"/>
                  </a:moveTo>
                  <a:lnTo>
                    <a:pt x="27" y="0"/>
                  </a:lnTo>
                  <a:lnTo>
                    <a:pt x="0" y="30"/>
                  </a:lnTo>
                  <a:lnTo>
                    <a:pt x="11" y="27"/>
                  </a:lnTo>
                  <a:lnTo>
                    <a:pt x="14" y="38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85"/>
            <p:cNvSpPr>
              <a:spLocks noChangeArrowheads="1"/>
            </p:cNvSpPr>
            <p:nvPr/>
          </p:nvSpPr>
          <p:spPr bwMode="auto">
            <a:xfrm>
              <a:off x="4951413" y="1320800"/>
              <a:ext cx="1263349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Loss compensation 2 (90m)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86"/>
            <p:cNvSpPr>
              <a:spLocks noChangeArrowheads="1"/>
            </p:cNvSpPr>
            <p:nvPr/>
          </p:nvSpPr>
          <p:spPr bwMode="auto">
            <a:xfrm>
              <a:off x="6286500" y="13144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87"/>
            <p:cNvSpPr>
              <a:spLocks noChangeArrowheads="1"/>
            </p:cNvSpPr>
            <p:nvPr/>
          </p:nvSpPr>
          <p:spPr bwMode="auto">
            <a:xfrm>
              <a:off x="6972300" y="1320800"/>
              <a:ext cx="1316654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Loss compensation 1 (140m)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88"/>
            <p:cNvSpPr>
              <a:spLocks noChangeArrowheads="1"/>
            </p:cNvSpPr>
            <p:nvPr/>
          </p:nvSpPr>
          <p:spPr bwMode="auto">
            <a:xfrm>
              <a:off x="8366125" y="13144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91"/>
            <p:cNvSpPr>
              <a:spLocks noChangeArrowheads="1"/>
            </p:cNvSpPr>
            <p:nvPr/>
          </p:nvSpPr>
          <p:spPr bwMode="auto">
            <a:xfrm>
              <a:off x="6162675" y="1716088"/>
              <a:ext cx="719629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Linac 1 (1008m)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92"/>
            <p:cNvSpPr>
              <a:spLocks noChangeArrowheads="1"/>
            </p:cNvSpPr>
            <p:nvPr/>
          </p:nvSpPr>
          <p:spPr bwMode="auto">
            <a:xfrm>
              <a:off x="6943725" y="1716088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94"/>
            <p:cNvSpPr>
              <a:spLocks noChangeArrowheads="1"/>
            </p:cNvSpPr>
            <p:nvPr/>
          </p:nvSpPr>
          <p:spPr bwMode="auto">
            <a:xfrm>
              <a:off x="5135563" y="1921873"/>
              <a:ext cx="1050125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Matching/splitter (31m)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95"/>
            <p:cNvSpPr>
              <a:spLocks noChangeArrowheads="1"/>
            </p:cNvSpPr>
            <p:nvPr/>
          </p:nvSpPr>
          <p:spPr bwMode="auto">
            <a:xfrm>
              <a:off x="6235700" y="19589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96"/>
            <p:cNvSpPr>
              <a:spLocks noChangeArrowheads="1"/>
            </p:cNvSpPr>
            <p:nvPr/>
          </p:nvSpPr>
          <p:spPr bwMode="auto">
            <a:xfrm>
              <a:off x="7340600" y="1687513"/>
              <a:ext cx="14660" cy="7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97"/>
            <p:cNvSpPr>
              <a:spLocks noChangeArrowheads="1"/>
            </p:cNvSpPr>
            <p:nvPr/>
          </p:nvSpPr>
          <p:spPr bwMode="auto">
            <a:xfrm>
              <a:off x="7340600" y="17367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98"/>
            <p:cNvSpPr>
              <a:spLocks noChangeArrowheads="1"/>
            </p:cNvSpPr>
            <p:nvPr/>
          </p:nvSpPr>
          <p:spPr bwMode="auto">
            <a:xfrm>
              <a:off x="7488140" y="1859552"/>
              <a:ext cx="346488" cy="12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Injector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99"/>
            <p:cNvSpPr>
              <a:spLocks noChangeArrowheads="1"/>
            </p:cNvSpPr>
            <p:nvPr/>
          </p:nvSpPr>
          <p:spPr bwMode="auto">
            <a:xfrm>
              <a:off x="7696200" y="1871663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tangle 100"/>
            <p:cNvSpPr>
              <a:spLocks noChangeArrowheads="1"/>
            </p:cNvSpPr>
            <p:nvPr/>
          </p:nvSpPr>
          <p:spPr bwMode="auto">
            <a:xfrm>
              <a:off x="6391275" y="1989364"/>
              <a:ext cx="1162068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Matching/combiner (31m)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101"/>
            <p:cNvSpPr>
              <a:spLocks noChangeArrowheads="1"/>
            </p:cNvSpPr>
            <p:nvPr/>
          </p:nvSpPr>
          <p:spPr bwMode="auto">
            <a:xfrm>
              <a:off x="7618413" y="20859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ectangle 103"/>
            <p:cNvSpPr>
              <a:spLocks noChangeArrowheads="1"/>
            </p:cNvSpPr>
            <p:nvPr/>
          </p:nvSpPr>
          <p:spPr bwMode="auto">
            <a:xfrm>
              <a:off x="4872100" y="2366781"/>
              <a:ext cx="788927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Arc 1,3,5 (3142m)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ectangle 104"/>
            <p:cNvSpPr>
              <a:spLocks noChangeArrowheads="1"/>
            </p:cNvSpPr>
            <p:nvPr/>
          </p:nvSpPr>
          <p:spPr bwMode="auto">
            <a:xfrm>
              <a:off x="5818188" y="23018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105"/>
            <p:cNvSpPr>
              <a:spLocks noChangeArrowheads="1"/>
            </p:cNvSpPr>
            <p:nvPr/>
          </p:nvSpPr>
          <p:spPr bwMode="auto">
            <a:xfrm>
              <a:off x="7428169" y="2326822"/>
              <a:ext cx="788927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Arc 2,4,6 (3142m)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106"/>
            <p:cNvSpPr>
              <a:spLocks noChangeArrowheads="1"/>
            </p:cNvSpPr>
            <p:nvPr/>
          </p:nvSpPr>
          <p:spPr bwMode="auto">
            <a:xfrm>
              <a:off x="8170863" y="22955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109"/>
            <p:cNvSpPr>
              <a:spLocks noChangeArrowheads="1"/>
            </p:cNvSpPr>
            <p:nvPr/>
          </p:nvSpPr>
          <p:spPr bwMode="auto">
            <a:xfrm>
              <a:off x="6942138" y="2668588"/>
              <a:ext cx="676984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Bypass (230m)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110"/>
            <p:cNvSpPr>
              <a:spLocks noChangeArrowheads="1"/>
            </p:cNvSpPr>
            <p:nvPr/>
          </p:nvSpPr>
          <p:spPr bwMode="auto">
            <a:xfrm>
              <a:off x="7667625" y="26638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112"/>
            <p:cNvSpPr>
              <a:spLocks noChangeArrowheads="1"/>
            </p:cNvSpPr>
            <p:nvPr/>
          </p:nvSpPr>
          <p:spPr bwMode="auto">
            <a:xfrm>
              <a:off x="5908675" y="2944813"/>
              <a:ext cx="719629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Linac 2 (1008m)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113"/>
            <p:cNvSpPr>
              <a:spLocks noChangeArrowheads="1"/>
            </p:cNvSpPr>
            <p:nvPr/>
          </p:nvSpPr>
          <p:spPr bwMode="auto">
            <a:xfrm>
              <a:off x="6689725" y="29400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116"/>
            <p:cNvSpPr>
              <a:spLocks noChangeArrowheads="1"/>
            </p:cNvSpPr>
            <p:nvPr/>
          </p:nvSpPr>
          <p:spPr bwMode="auto">
            <a:xfrm>
              <a:off x="4983163" y="3311525"/>
              <a:ext cx="1162068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Matching/combiner (31m)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117"/>
            <p:cNvSpPr>
              <a:spLocks noChangeArrowheads="1"/>
            </p:cNvSpPr>
            <p:nvPr/>
          </p:nvSpPr>
          <p:spPr bwMode="auto">
            <a:xfrm>
              <a:off x="6208713" y="33115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118"/>
            <p:cNvSpPr>
              <a:spLocks noChangeArrowheads="1"/>
            </p:cNvSpPr>
            <p:nvPr/>
          </p:nvSpPr>
          <p:spPr bwMode="auto">
            <a:xfrm>
              <a:off x="7002463" y="3276600"/>
              <a:ext cx="17325" cy="8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119"/>
            <p:cNvSpPr>
              <a:spLocks noChangeArrowheads="1"/>
            </p:cNvSpPr>
            <p:nvPr/>
          </p:nvSpPr>
          <p:spPr bwMode="auto">
            <a:xfrm>
              <a:off x="7002463" y="3373438"/>
              <a:ext cx="282521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IP line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120"/>
            <p:cNvSpPr>
              <a:spLocks noChangeArrowheads="1"/>
            </p:cNvSpPr>
            <p:nvPr/>
          </p:nvSpPr>
          <p:spPr bwMode="auto">
            <a:xfrm>
              <a:off x="7304088" y="3373438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121"/>
            <p:cNvSpPr>
              <a:spLocks noChangeArrowheads="1"/>
            </p:cNvSpPr>
            <p:nvPr/>
          </p:nvSpPr>
          <p:spPr bwMode="auto">
            <a:xfrm>
              <a:off x="7458075" y="3373438"/>
              <a:ext cx="38913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Detector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122"/>
            <p:cNvSpPr>
              <a:spLocks noChangeArrowheads="1"/>
            </p:cNvSpPr>
            <p:nvPr/>
          </p:nvSpPr>
          <p:spPr bwMode="auto">
            <a:xfrm>
              <a:off x="7866063" y="33686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123"/>
            <p:cNvSpPr>
              <a:spLocks noChangeArrowheads="1"/>
            </p:cNvSpPr>
            <p:nvPr/>
          </p:nvSpPr>
          <p:spPr bwMode="auto">
            <a:xfrm>
              <a:off x="5972175" y="3524250"/>
              <a:ext cx="1050125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Matching/splitter (30m)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124"/>
            <p:cNvSpPr>
              <a:spLocks noChangeArrowheads="1"/>
            </p:cNvSpPr>
            <p:nvPr/>
          </p:nvSpPr>
          <p:spPr bwMode="auto">
            <a:xfrm>
              <a:off x="7070725" y="35242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8" name="Picture 117"/>
          <p:cNvPicPr/>
          <p:nvPr/>
        </p:nvPicPr>
        <p:blipFill rotWithShape="1">
          <a:blip r:embed="rId2"/>
          <a:srcRect l="25924" t="33832" r="10560" b="13832"/>
          <a:stretch/>
        </p:blipFill>
        <p:spPr bwMode="auto">
          <a:xfrm>
            <a:off x="323528" y="1224823"/>
            <a:ext cx="4032448" cy="2612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294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Linac-Ring layout: IP Parameters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635338"/>
              </p:ext>
            </p:extLst>
          </p:nvPr>
        </p:nvGraphicFramePr>
        <p:xfrm>
          <a:off x="755576" y="1195552"/>
          <a:ext cx="7776864" cy="4197096"/>
        </p:xfrm>
        <a:graphic>
          <a:graphicData uri="http://schemas.openxmlformats.org/drawingml/2006/table">
            <a:tbl>
              <a:tblPr firstRow="1" bandRow="1"/>
              <a:tblGrid>
                <a:gridCol w="4459931"/>
                <a:gridCol w="1516733"/>
                <a:gridCol w="1800200"/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2400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cm</a:t>
                      </a:r>
                      <a:r>
                        <a:rPr lang="en-US" sz="2400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-2 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-1 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Luminosity reach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PROTONS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ELECTRONS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Energy [GeV]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7000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Luminosity [10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cm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Normalized emittance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γε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m]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3.75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Beta Function β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en-US" sz="1800" b="1" baseline="-25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x,y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0.1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0.12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size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divergence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rad]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Current [mA]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430</a:t>
                      </a:r>
                      <a:r>
                        <a:rPr lang="en-US" sz="18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(860)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6.6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Spacing [ns]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25 (50)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(50)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251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Population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1.7*10</a:t>
                      </a:r>
                      <a:r>
                        <a:rPr lang="en-US" sz="1800" b="1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lang="en-US" sz="1800" b="1" baseline="30000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(1*10</a:t>
                      </a:r>
                      <a:r>
                        <a:rPr lang="en-US" sz="1800" b="1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en-US" sz="18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2*10</a:t>
                      </a:r>
                      <a:r>
                        <a:rPr lang="en-US" sz="1800" b="1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lang="en-US" sz="1800" b="1" baseline="30000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charge [nC]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(0.16) 0.32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01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Linac-Ring layout: IP Parameters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580250"/>
              </p:ext>
            </p:extLst>
          </p:nvPr>
        </p:nvGraphicFramePr>
        <p:xfrm>
          <a:off x="755576" y="1195552"/>
          <a:ext cx="7776864" cy="4197096"/>
        </p:xfrm>
        <a:graphic>
          <a:graphicData uri="http://schemas.openxmlformats.org/drawingml/2006/table">
            <a:tbl>
              <a:tblPr firstRow="1" bandRow="1"/>
              <a:tblGrid>
                <a:gridCol w="4459931"/>
                <a:gridCol w="1516733"/>
                <a:gridCol w="1800200"/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2400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cm</a:t>
                      </a:r>
                      <a:r>
                        <a:rPr lang="en-US" sz="2400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-2 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-1 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Luminosity reach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PROTONS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ELECTRONS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Energy [GeV]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7000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Luminosity [10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cm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Normalized emittance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γε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m]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3.75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Beta Function β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en-US" sz="1800" b="1" baseline="-25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x,y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0.1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0.12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size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divergence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rad]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Current [mA]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430</a:t>
                      </a:r>
                      <a:r>
                        <a:rPr lang="en-US" sz="18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(860)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6.6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Spacing [ns]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25 (50)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(50)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251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Population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1.7*10</a:t>
                      </a:r>
                      <a:r>
                        <a:rPr lang="en-US" sz="1800" b="1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lang="en-US" sz="1800" b="1" baseline="30000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(1*10</a:t>
                      </a:r>
                      <a:r>
                        <a:rPr lang="en-US" sz="1800" b="1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en-US" sz="18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2*10</a:t>
                      </a:r>
                      <a:r>
                        <a:rPr lang="en-US" sz="1800" b="1" baseline="3000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lang="en-US" sz="1800" b="1" baseline="30000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charge [nC]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(0.16) 0.32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059832" y="4509120"/>
            <a:ext cx="3168352" cy="1584176"/>
            <a:chOff x="3131840" y="4509120"/>
            <a:chExt cx="3168352" cy="1584176"/>
          </a:xfrm>
        </p:grpSpPr>
        <p:sp>
          <p:nvSpPr>
            <p:cNvPr id="6" name="Rounded Rectangle 5"/>
            <p:cNvSpPr/>
            <p:nvPr/>
          </p:nvSpPr>
          <p:spPr>
            <a:xfrm>
              <a:off x="3131840" y="4509120"/>
              <a:ext cx="2736304" cy="1584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31840" y="4725144"/>
              <a:ext cx="31683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Energy </a:t>
              </a:r>
              <a:r>
                <a:rPr lang="en-US" sz="2000" b="1" dirty="0" smtClean="0">
                  <a:solidFill>
                    <a:srgbClr val="800000"/>
                  </a:solidFill>
                  <a:latin typeface="Arial"/>
                  <a:cs typeface="Arial"/>
                </a:rPr>
                <a:t>4</a:t>
              </a:r>
              <a:r>
                <a:rPr lang="en-US" sz="2000" b="1" dirty="0" smtClean="0">
                  <a:latin typeface="Arial"/>
                  <a:cs typeface="Arial"/>
                </a:rPr>
                <a:t> times</a:t>
              </a:r>
            </a:p>
            <a:p>
              <a:r>
                <a:rPr lang="en-US" sz="2000" b="1" dirty="0" smtClean="0">
                  <a:latin typeface="Arial"/>
                  <a:cs typeface="Arial"/>
                </a:rPr>
                <a:t>Luminosity </a:t>
              </a:r>
              <a:r>
                <a:rPr lang="en-US" sz="2000" b="1" dirty="0" smtClean="0">
                  <a:solidFill>
                    <a:srgbClr val="800000"/>
                  </a:solidFill>
                  <a:latin typeface="Arial"/>
                  <a:cs typeface="Arial"/>
                </a:rPr>
                <a:t>100 </a:t>
              </a:r>
              <a:r>
                <a:rPr lang="en-US" sz="2000" b="1" dirty="0" smtClean="0">
                  <a:latin typeface="Arial"/>
                  <a:cs typeface="Arial"/>
                </a:rPr>
                <a:t>times</a:t>
              </a:r>
            </a:p>
            <a:p>
              <a:r>
                <a:rPr lang="en-US" sz="2000" b="1" dirty="0">
                  <a:latin typeface="Arial"/>
                  <a:cs typeface="Arial"/>
                </a:rPr>
                <a:t>l</a:t>
              </a:r>
              <a:r>
                <a:rPr lang="en-US" sz="2000" b="1" dirty="0" smtClean="0">
                  <a:latin typeface="Arial"/>
                  <a:cs typeface="Arial"/>
                </a:rPr>
                <a:t>arger than HERA</a:t>
              </a:r>
              <a:endParaRPr lang="en-US" sz="20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40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Linac-Ring layout: IP Parameters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649982"/>
              </p:ext>
            </p:extLst>
          </p:nvPr>
        </p:nvGraphicFramePr>
        <p:xfrm>
          <a:off x="755576" y="1176120"/>
          <a:ext cx="7632848" cy="4197096"/>
        </p:xfrm>
        <a:graphic>
          <a:graphicData uri="http://schemas.openxmlformats.org/drawingml/2006/table">
            <a:tbl>
              <a:tblPr firstRow="1" bandRow="1"/>
              <a:tblGrid>
                <a:gridCol w="4464496"/>
                <a:gridCol w="1512168"/>
                <a:gridCol w="1656184"/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34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cm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-2 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-1 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Luminosity reach</a:t>
                      </a:r>
                      <a:endParaRPr lang="en-US" sz="24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PROTONS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ELECTRONS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Energy [GeV]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7000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60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Luminosity [10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cm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16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16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Normalized emittance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γε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[μm]</a:t>
                      </a:r>
                      <a:endParaRPr lang="en-GB" sz="11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2.5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20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Beta Function β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en-US" sz="1800" b="1" baseline="-25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x,y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0.05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0.10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size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divergence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rad]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80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40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Current [mA]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1112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Spacing [ns]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25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Population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2.2*10</a:t>
                      </a:r>
                      <a:r>
                        <a:rPr lang="en-US" sz="1800" b="1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lang="en-US" sz="1800" b="1" baseline="300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4*10</a:t>
                      </a:r>
                      <a:r>
                        <a:rPr lang="en-US" sz="1800" b="1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lang="en-US" sz="1800" b="1" baseline="300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charge [nC]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35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0.64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67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Linac-Ring layout: IP Parameters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63705"/>
              </p:ext>
            </p:extLst>
          </p:nvPr>
        </p:nvGraphicFramePr>
        <p:xfrm>
          <a:off x="755576" y="1176120"/>
          <a:ext cx="7632848" cy="4197096"/>
        </p:xfrm>
        <a:graphic>
          <a:graphicData uri="http://schemas.openxmlformats.org/drawingml/2006/table">
            <a:tbl>
              <a:tblPr firstRow="1" bandRow="1"/>
              <a:tblGrid>
                <a:gridCol w="4464496"/>
                <a:gridCol w="1512168"/>
                <a:gridCol w="1656184"/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34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cm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-2 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-1 </a:t>
                      </a:r>
                      <a:r>
                        <a:rPr lang="en-US" sz="2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Luminosity reach</a:t>
                      </a:r>
                      <a:endParaRPr lang="en-US" sz="24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PROTONS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ELECTRONS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Energy [GeV]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7000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60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Luminosity [10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cm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-2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16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16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Normalized emittance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γε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[μm]</a:t>
                      </a:r>
                      <a:endParaRPr lang="en-GB" sz="11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2.5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20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Beta Function β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en-US" sz="1800" b="1" baseline="-250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x,y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[m]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0.05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0.10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size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rms Beam divergence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GB" sz="1800" b="1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en-GB" sz="1800" b="1" baseline="-25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x,y 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μ</a:t>
                      </a:r>
                      <a:r>
                        <a:rPr lang="en-GB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rad]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80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40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Current [mA]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1112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Spacing [ns]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25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Population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2.2*10</a:t>
                      </a:r>
                      <a:r>
                        <a:rPr lang="en-US" sz="1800" b="1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lang="en-US" sz="1800" b="1" baseline="300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4*10</a:t>
                      </a:r>
                      <a:r>
                        <a:rPr lang="en-US" sz="1800" b="1" baseline="300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lang="en-US" sz="1800" b="1" baseline="30000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Bunch charge [nC]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35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0.64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059832" y="4509120"/>
            <a:ext cx="3168352" cy="1584176"/>
            <a:chOff x="3131840" y="4509120"/>
            <a:chExt cx="3168352" cy="1584176"/>
          </a:xfrm>
        </p:grpSpPr>
        <p:sp>
          <p:nvSpPr>
            <p:cNvPr id="7" name="Rounded Rectangle 6"/>
            <p:cNvSpPr/>
            <p:nvPr/>
          </p:nvSpPr>
          <p:spPr>
            <a:xfrm>
              <a:off x="3131840" y="4509120"/>
              <a:ext cx="3024336" cy="1584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31840" y="4941168"/>
              <a:ext cx="3168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Luminosity </a:t>
              </a:r>
              <a:r>
                <a:rPr lang="en-US" sz="2000" b="1" dirty="0" smtClean="0">
                  <a:solidFill>
                    <a:srgbClr val="800000"/>
                  </a:solidFill>
                  <a:latin typeface="Arial"/>
                  <a:cs typeface="Arial"/>
                </a:rPr>
                <a:t>1000 </a:t>
              </a:r>
              <a:r>
                <a:rPr lang="en-US" sz="2000" b="1" dirty="0" smtClean="0">
                  <a:latin typeface="Arial"/>
                  <a:cs typeface="Arial"/>
                </a:rPr>
                <a:t>times</a:t>
              </a:r>
            </a:p>
            <a:p>
              <a:r>
                <a:rPr lang="en-US" sz="2000" b="1" dirty="0">
                  <a:latin typeface="Arial"/>
                  <a:cs typeface="Arial"/>
                </a:rPr>
                <a:t>l</a:t>
              </a:r>
              <a:r>
                <a:rPr lang="en-US" sz="2000" b="1" dirty="0" smtClean="0">
                  <a:latin typeface="Arial"/>
                  <a:cs typeface="Arial"/>
                </a:rPr>
                <a:t>arger than HERA</a:t>
              </a:r>
              <a:endParaRPr lang="en-US" sz="20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6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280557"/>
            <a:ext cx="7772400" cy="9937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KEK </a:t>
            </a:r>
            <a:r>
              <a:rPr lang="en-GB" sz="2800" b="1" noProof="0" dirty="0" smtClean="0">
                <a:solidFill>
                  <a:srgbClr val="12578B"/>
                </a:solidFill>
                <a:latin typeface="Arial" pitchFamily="34" charset="0"/>
                <a:ea typeface="+mj-ea"/>
                <a:cs typeface="Arial" pitchFamily="34" charset="0"/>
              </a:rPr>
              <a:t>Seminar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2578B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2060848"/>
            <a:ext cx="7558608" cy="2667000"/>
          </a:xfrm>
          <a:prstGeom prst="rect">
            <a:avLst/>
          </a:prstGeom>
        </p:spPr>
        <p:txBody>
          <a:bodyPr vert="horz"/>
          <a:lstStyle/>
          <a:p>
            <a:pPr lvl="0" defTabSz="45720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Accelerator Development for 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LHeC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LTF</a:t>
            </a:r>
          </a:p>
          <a:p>
            <a:pPr lvl="0" defTabSz="457200">
              <a:spcBef>
                <a:spcPct val="20000"/>
              </a:spcBef>
              <a:defRPr/>
            </a:pPr>
            <a:endParaRPr lang="en-US" sz="2000" dirty="0" smtClean="0"/>
          </a:p>
          <a:p>
            <a:pPr lvl="0" defTabSz="457200">
              <a:spcBef>
                <a:spcPct val="20000"/>
              </a:spcBef>
              <a:defRPr/>
            </a:pPr>
            <a:r>
              <a:rPr lang="en-US" sz="2000" dirty="0" smtClean="0"/>
              <a:t>KEK, High </a:t>
            </a:r>
            <a:r>
              <a:rPr lang="en-US" sz="2000" dirty="0"/>
              <a:t>Energy Accelerator Research </a:t>
            </a:r>
            <a:r>
              <a:rPr lang="en-US" sz="2000" dirty="0" smtClean="0"/>
              <a:t>Organization</a:t>
            </a:r>
            <a:r>
              <a:rPr lang="en-US" sz="2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12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June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2578B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762000"/>
            <a:ext cx="6622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Alessandra </a:t>
            </a:r>
            <a:r>
              <a:rPr lang="en-US" sz="22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Valloni </a:t>
            </a:r>
            <a:r>
              <a:rPr lang="en-US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on behalf of the LHeC collaboration</a:t>
            </a:r>
            <a:endParaRPr lang="en-GB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kek.jpg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3" b="26385"/>
          <a:stretch/>
        </p:blipFill>
        <p:spPr>
          <a:xfrm>
            <a:off x="0" y="4077072"/>
            <a:ext cx="9144000" cy="205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37165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Recirculating Linear Accelerator Complex : Schematic Layout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011448"/>
            <a:ext cx="72728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RECIRCULATOR </a:t>
            </a:r>
            <a:r>
              <a:rPr lang="en-US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COMPLEX</a:t>
            </a:r>
            <a:endParaRPr lang="en-GB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16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0.5 Gev injector 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pair of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SCRF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linacs with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energy gain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 GeV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pass 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Six 180° arcs, each arc 1 km radius </a:t>
            </a:r>
          </a:p>
          <a:p>
            <a:r>
              <a:rPr lang="en-US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Re-accelerating stations to compensate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energy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lost by SR 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Switching stations at the beginning and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each linac </a:t>
            </a:r>
            <a:endParaRPr lang="en-GB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GB" sz="16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Matching optics</a:t>
            </a:r>
          </a:p>
          <a:p>
            <a:r>
              <a:rPr lang="en-GB" sz="16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Extraction dump at 0.5 GeV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59441" y="1340768"/>
            <a:ext cx="4361031" cy="2496180"/>
            <a:chOff x="4767263" y="1314450"/>
            <a:chExt cx="3625515" cy="2339612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827588" y="1660525"/>
              <a:ext cx="735013" cy="1470025"/>
            </a:xfrm>
            <a:custGeom>
              <a:avLst/>
              <a:gdLst>
                <a:gd name="T0" fmla="*/ 463 w 463"/>
                <a:gd name="T1" fmla="*/ 0 h 926"/>
                <a:gd name="T2" fmla="*/ 425 w 463"/>
                <a:gd name="T3" fmla="*/ 2 h 926"/>
                <a:gd name="T4" fmla="*/ 388 w 463"/>
                <a:gd name="T5" fmla="*/ 6 h 926"/>
                <a:gd name="T6" fmla="*/ 352 w 463"/>
                <a:gd name="T7" fmla="*/ 14 h 926"/>
                <a:gd name="T8" fmla="*/ 317 w 463"/>
                <a:gd name="T9" fmla="*/ 24 h 926"/>
                <a:gd name="T10" fmla="*/ 283 w 463"/>
                <a:gd name="T11" fmla="*/ 37 h 926"/>
                <a:gd name="T12" fmla="*/ 250 w 463"/>
                <a:gd name="T13" fmla="*/ 52 h 926"/>
                <a:gd name="T14" fmla="*/ 219 w 463"/>
                <a:gd name="T15" fmla="*/ 70 h 926"/>
                <a:gd name="T16" fmla="*/ 190 w 463"/>
                <a:gd name="T17" fmla="*/ 90 h 926"/>
                <a:gd name="T18" fmla="*/ 162 w 463"/>
                <a:gd name="T19" fmla="*/ 112 h 926"/>
                <a:gd name="T20" fmla="*/ 136 w 463"/>
                <a:gd name="T21" fmla="*/ 136 h 926"/>
                <a:gd name="T22" fmla="*/ 112 w 463"/>
                <a:gd name="T23" fmla="*/ 162 h 926"/>
                <a:gd name="T24" fmla="*/ 90 w 463"/>
                <a:gd name="T25" fmla="*/ 190 h 926"/>
                <a:gd name="T26" fmla="*/ 69 w 463"/>
                <a:gd name="T27" fmla="*/ 219 h 926"/>
                <a:gd name="T28" fmla="*/ 52 w 463"/>
                <a:gd name="T29" fmla="*/ 251 h 926"/>
                <a:gd name="T30" fmla="*/ 36 w 463"/>
                <a:gd name="T31" fmla="*/ 283 h 926"/>
                <a:gd name="T32" fmla="*/ 24 w 463"/>
                <a:gd name="T33" fmla="*/ 317 h 926"/>
                <a:gd name="T34" fmla="*/ 13 w 463"/>
                <a:gd name="T35" fmla="*/ 352 h 926"/>
                <a:gd name="T36" fmla="*/ 6 w 463"/>
                <a:gd name="T37" fmla="*/ 388 h 926"/>
                <a:gd name="T38" fmla="*/ 2 w 463"/>
                <a:gd name="T39" fmla="*/ 425 h 926"/>
                <a:gd name="T40" fmla="*/ 0 w 463"/>
                <a:gd name="T41" fmla="*/ 463 h 926"/>
                <a:gd name="T42" fmla="*/ 2 w 463"/>
                <a:gd name="T43" fmla="*/ 501 h 926"/>
                <a:gd name="T44" fmla="*/ 6 w 463"/>
                <a:gd name="T45" fmla="*/ 538 h 926"/>
                <a:gd name="T46" fmla="*/ 13 w 463"/>
                <a:gd name="T47" fmla="*/ 575 h 926"/>
                <a:gd name="T48" fmla="*/ 24 w 463"/>
                <a:gd name="T49" fmla="*/ 610 h 926"/>
                <a:gd name="T50" fmla="*/ 36 w 463"/>
                <a:gd name="T51" fmla="*/ 644 h 926"/>
                <a:gd name="T52" fmla="*/ 52 w 463"/>
                <a:gd name="T53" fmla="*/ 676 h 926"/>
                <a:gd name="T54" fmla="*/ 69 w 463"/>
                <a:gd name="T55" fmla="*/ 707 h 926"/>
                <a:gd name="T56" fmla="*/ 90 w 463"/>
                <a:gd name="T57" fmla="*/ 737 h 926"/>
                <a:gd name="T58" fmla="*/ 112 w 463"/>
                <a:gd name="T59" fmla="*/ 765 h 926"/>
                <a:gd name="T60" fmla="*/ 136 w 463"/>
                <a:gd name="T61" fmla="*/ 791 h 926"/>
                <a:gd name="T62" fmla="*/ 162 w 463"/>
                <a:gd name="T63" fmla="*/ 815 h 926"/>
                <a:gd name="T64" fmla="*/ 190 w 463"/>
                <a:gd name="T65" fmla="*/ 837 h 926"/>
                <a:gd name="T66" fmla="*/ 219 w 463"/>
                <a:gd name="T67" fmla="*/ 857 h 926"/>
                <a:gd name="T68" fmla="*/ 250 w 463"/>
                <a:gd name="T69" fmla="*/ 875 h 926"/>
                <a:gd name="T70" fmla="*/ 283 w 463"/>
                <a:gd name="T71" fmla="*/ 890 h 926"/>
                <a:gd name="T72" fmla="*/ 317 w 463"/>
                <a:gd name="T73" fmla="*/ 903 h 926"/>
                <a:gd name="T74" fmla="*/ 352 w 463"/>
                <a:gd name="T75" fmla="*/ 913 h 926"/>
                <a:gd name="T76" fmla="*/ 388 w 463"/>
                <a:gd name="T77" fmla="*/ 920 h 926"/>
                <a:gd name="T78" fmla="*/ 425 w 463"/>
                <a:gd name="T79" fmla="*/ 925 h 926"/>
                <a:gd name="T80" fmla="*/ 463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463" y="0"/>
                  </a:moveTo>
                  <a:lnTo>
                    <a:pt x="425" y="2"/>
                  </a:lnTo>
                  <a:lnTo>
                    <a:pt x="388" y="6"/>
                  </a:lnTo>
                  <a:lnTo>
                    <a:pt x="352" y="14"/>
                  </a:lnTo>
                  <a:lnTo>
                    <a:pt x="317" y="24"/>
                  </a:lnTo>
                  <a:lnTo>
                    <a:pt x="283" y="37"/>
                  </a:lnTo>
                  <a:lnTo>
                    <a:pt x="250" y="52"/>
                  </a:lnTo>
                  <a:lnTo>
                    <a:pt x="219" y="70"/>
                  </a:lnTo>
                  <a:lnTo>
                    <a:pt x="190" y="90"/>
                  </a:lnTo>
                  <a:lnTo>
                    <a:pt x="162" y="112"/>
                  </a:lnTo>
                  <a:lnTo>
                    <a:pt x="136" y="136"/>
                  </a:lnTo>
                  <a:lnTo>
                    <a:pt x="112" y="162"/>
                  </a:lnTo>
                  <a:lnTo>
                    <a:pt x="90" y="190"/>
                  </a:lnTo>
                  <a:lnTo>
                    <a:pt x="69" y="219"/>
                  </a:lnTo>
                  <a:lnTo>
                    <a:pt x="52" y="251"/>
                  </a:lnTo>
                  <a:lnTo>
                    <a:pt x="36" y="283"/>
                  </a:lnTo>
                  <a:lnTo>
                    <a:pt x="24" y="317"/>
                  </a:lnTo>
                  <a:lnTo>
                    <a:pt x="13" y="352"/>
                  </a:lnTo>
                  <a:lnTo>
                    <a:pt x="6" y="388"/>
                  </a:lnTo>
                  <a:lnTo>
                    <a:pt x="2" y="425"/>
                  </a:lnTo>
                  <a:lnTo>
                    <a:pt x="0" y="463"/>
                  </a:lnTo>
                  <a:lnTo>
                    <a:pt x="2" y="501"/>
                  </a:lnTo>
                  <a:lnTo>
                    <a:pt x="6" y="538"/>
                  </a:lnTo>
                  <a:lnTo>
                    <a:pt x="13" y="575"/>
                  </a:lnTo>
                  <a:lnTo>
                    <a:pt x="24" y="610"/>
                  </a:lnTo>
                  <a:lnTo>
                    <a:pt x="36" y="644"/>
                  </a:lnTo>
                  <a:lnTo>
                    <a:pt x="52" y="676"/>
                  </a:lnTo>
                  <a:lnTo>
                    <a:pt x="69" y="707"/>
                  </a:lnTo>
                  <a:lnTo>
                    <a:pt x="90" y="737"/>
                  </a:lnTo>
                  <a:lnTo>
                    <a:pt x="112" y="765"/>
                  </a:lnTo>
                  <a:lnTo>
                    <a:pt x="136" y="791"/>
                  </a:lnTo>
                  <a:lnTo>
                    <a:pt x="162" y="815"/>
                  </a:lnTo>
                  <a:lnTo>
                    <a:pt x="190" y="837"/>
                  </a:lnTo>
                  <a:lnTo>
                    <a:pt x="219" y="857"/>
                  </a:lnTo>
                  <a:lnTo>
                    <a:pt x="250" y="875"/>
                  </a:lnTo>
                  <a:lnTo>
                    <a:pt x="283" y="890"/>
                  </a:lnTo>
                  <a:lnTo>
                    <a:pt x="317" y="903"/>
                  </a:lnTo>
                  <a:lnTo>
                    <a:pt x="352" y="913"/>
                  </a:lnTo>
                  <a:lnTo>
                    <a:pt x="388" y="920"/>
                  </a:lnTo>
                  <a:lnTo>
                    <a:pt x="425" y="925"/>
                  </a:lnTo>
                  <a:lnTo>
                    <a:pt x="463" y="926"/>
                  </a:lnTo>
                </a:path>
              </a:pathLst>
            </a:custGeom>
            <a:noFill/>
            <a:ln w="8" cap="flat">
              <a:solidFill>
                <a:srgbClr val="008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767263" y="1660525"/>
              <a:ext cx="735013" cy="1470025"/>
            </a:xfrm>
            <a:custGeom>
              <a:avLst/>
              <a:gdLst>
                <a:gd name="T0" fmla="*/ 463 w 463"/>
                <a:gd name="T1" fmla="*/ 0 h 926"/>
                <a:gd name="T2" fmla="*/ 425 w 463"/>
                <a:gd name="T3" fmla="*/ 2 h 926"/>
                <a:gd name="T4" fmla="*/ 387 w 463"/>
                <a:gd name="T5" fmla="*/ 6 h 926"/>
                <a:gd name="T6" fmla="*/ 351 w 463"/>
                <a:gd name="T7" fmla="*/ 14 h 926"/>
                <a:gd name="T8" fmla="*/ 316 w 463"/>
                <a:gd name="T9" fmla="*/ 24 h 926"/>
                <a:gd name="T10" fmla="*/ 282 w 463"/>
                <a:gd name="T11" fmla="*/ 37 h 926"/>
                <a:gd name="T12" fmla="*/ 250 w 463"/>
                <a:gd name="T13" fmla="*/ 52 h 926"/>
                <a:gd name="T14" fmla="*/ 219 w 463"/>
                <a:gd name="T15" fmla="*/ 70 h 926"/>
                <a:gd name="T16" fmla="*/ 189 w 463"/>
                <a:gd name="T17" fmla="*/ 90 h 926"/>
                <a:gd name="T18" fmla="*/ 161 w 463"/>
                <a:gd name="T19" fmla="*/ 112 h 926"/>
                <a:gd name="T20" fmla="*/ 135 w 463"/>
                <a:gd name="T21" fmla="*/ 136 h 926"/>
                <a:gd name="T22" fmla="*/ 111 w 463"/>
                <a:gd name="T23" fmla="*/ 162 h 926"/>
                <a:gd name="T24" fmla="*/ 89 w 463"/>
                <a:gd name="T25" fmla="*/ 190 h 926"/>
                <a:gd name="T26" fmla="*/ 69 w 463"/>
                <a:gd name="T27" fmla="*/ 219 h 926"/>
                <a:gd name="T28" fmla="*/ 51 w 463"/>
                <a:gd name="T29" fmla="*/ 251 h 926"/>
                <a:gd name="T30" fmla="*/ 36 w 463"/>
                <a:gd name="T31" fmla="*/ 283 h 926"/>
                <a:gd name="T32" fmla="*/ 23 w 463"/>
                <a:gd name="T33" fmla="*/ 317 h 926"/>
                <a:gd name="T34" fmla="*/ 13 w 463"/>
                <a:gd name="T35" fmla="*/ 352 h 926"/>
                <a:gd name="T36" fmla="*/ 6 w 463"/>
                <a:gd name="T37" fmla="*/ 388 h 926"/>
                <a:gd name="T38" fmla="*/ 1 w 463"/>
                <a:gd name="T39" fmla="*/ 425 h 926"/>
                <a:gd name="T40" fmla="*/ 0 w 463"/>
                <a:gd name="T41" fmla="*/ 463 h 926"/>
                <a:gd name="T42" fmla="*/ 1 w 463"/>
                <a:gd name="T43" fmla="*/ 501 h 926"/>
                <a:gd name="T44" fmla="*/ 6 w 463"/>
                <a:gd name="T45" fmla="*/ 538 h 926"/>
                <a:gd name="T46" fmla="*/ 13 w 463"/>
                <a:gd name="T47" fmla="*/ 575 h 926"/>
                <a:gd name="T48" fmla="*/ 23 w 463"/>
                <a:gd name="T49" fmla="*/ 610 h 926"/>
                <a:gd name="T50" fmla="*/ 36 w 463"/>
                <a:gd name="T51" fmla="*/ 644 h 926"/>
                <a:gd name="T52" fmla="*/ 51 w 463"/>
                <a:gd name="T53" fmla="*/ 676 h 926"/>
                <a:gd name="T54" fmla="*/ 69 w 463"/>
                <a:gd name="T55" fmla="*/ 707 h 926"/>
                <a:gd name="T56" fmla="*/ 89 w 463"/>
                <a:gd name="T57" fmla="*/ 737 h 926"/>
                <a:gd name="T58" fmla="*/ 111 w 463"/>
                <a:gd name="T59" fmla="*/ 765 h 926"/>
                <a:gd name="T60" fmla="*/ 135 w 463"/>
                <a:gd name="T61" fmla="*/ 791 h 926"/>
                <a:gd name="T62" fmla="*/ 161 w 463"/>
                <a:gd name="T63" fmla="*/ 815 h 926"/>
                <a:gd name="T64" fmla="*/ 189 w 463"/>
                <a:gd name="T65" fmla="*/ 837 h 926"/>
                <a:gd name="T66" fmla="*/ 219 w 463"/>
                <a:gd name="T67" fmla="*/ 857 h 926"/>
                <a:gd name="T68" fmla="*/ 250 w 463"/>
                <a:gd name="T69" fmla="*/ 875 h 926"/>
                <a:gd name="T70" fmla="*/ 282 w 463"/>
                <a:gd name="T71" fmla="*/ 890 h 926"/>
                <a:gd name="T72" fmla="*/ 316 w 463"/>
                <a:gd name="T73" fmla="*/ 903 h 926"/>
                <a:gd name="T74" fmla="*/ 351 w 463"/>
                <a:gd name="T75" fmla="*/ 913 h 926"/>
                <a:gd name="T76" fmla="*/ 387 w 463"/>
                <a:gd name="T77" fmla="*/ 920 h 926"/>
                <a:gd name="T78" fmla="*/ 425 w 463"/>
                <a:gd name="T79" fmla="*/ 925 h 926"/>
                <a:gd name="T80" fmla="*/ 463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463" y="0"/>
                  </a:moveTo>
                  <a:lnTo>
                    <a:pt x="425" y="2"/>
                  </a:lnTo>
                  <a:lnTo>
                    <a:pt x="387" y="6"/>
                  </a:lnTo>
                  <a:lnTo>
                    <a:pt x="351" y="14"/>
                  </a:lnTo>
                  <a:lnTo>
                    <a:pt x="316" y="24"/>
                  </a:lnTo>
                  <a:lnTo>
                    <a:pt x="282" y="37"/>
                  </a:lnTo>
                  <a:lnTo>
                    <a:pt x="250" y="52"/>
                  </a:lnTo>
                  <a:lnTo>
                    <a:pt x="219" y="70"/>
                  </a:lnTo>
                  <a:lnTo>
                    <a:pt x="189" y="90"/>
                  </a:lnTo>
                  <a:lnTo>
                    <a:pt x="161" y="112"/>
                  </a:lnTo>
                  <a:lnTo>
                    <a:pt x="135" y="136"/>
                  </a:lnTo>
                  <a:lnTo>
                    <a:pt x="111" y="162"/>
                  </a:lnTo>
                  <a:lnTo>
                    <a:pt x="89" y="190"/>
                  </a:lnTo>
                  <a:lnTo>
                    <a:pt x="69" y="219"/>
                  </a:lnTo>
                  <a:lnTo>
                    <a:pt x="51" y="251"/>
                  </a:lnTo>
                  <a:lnTo>
                    <a:pt x="36" y="283"/>
                  </a:lnTo>
                  <a:lnTo>
                    <a:pt x="23" y="317"/>
                  </a:lnTo>
                  <a:lnTo>
                    <a:pt x="13" y="352"/>
                  </a:lnTo>
                  <a:lnTo>
                    <a:pt x="6" y="388"/>
                  </a:lnTo>
                  <a:lnTo>
                    <a:pt x="1" y="425"/>
                  </a:lnTo>
                  <a:lnTo>
                    <a:pt x="0" y="463"/>
                  </a:lnTo>
                  <a:lnTo>
                    <a:pt x="1" y="501"/>
                  </a:lnTo>
                  <a:lnTo>
                    <a:pt x="6" y="538"/>
                  </a:lnTo>
                  <a:lnTo>
                    <a:pt x="13" y="575"/>
                  </a:lnTo>
                  <a:lnTo>
                    <a:pt x="23" y="610"/>
                  </a:lnTo>
                  <a:lnTo>
                    <a:pt x="36" y="644"/>
                  </a:lnTo>
                  <a:lnTo>
                    <a:pt x="51" y="676"/>
                  </a:lnTo>
                  <a:lnTo>
                    <a:pt x="69" y="707"/>
                  </a:lnTo>
                  <a:lnTo>
                    <a:pt x="89" y="737"/>
                  </a:lnTo>
                  <a:lnTo>
                    <a:pt x="111" y="765"/>
                  </a:lnTo>
                  <a:lnTo>
                    <a:pt x="135" y="791"/>
                  </a:lnTo>
                  <a:lnTo>
                    <a:pt x="161" y="815"/>
                  </a:lnTo>
                  <a:lnTo>
                    <a:pt x="189" y="837"/>
                  </a:lnTo>
                  <a:lnTo>
                    <a:pt x="219" y="857"/>
                  </a:lnTo>
                  <a:lnTo>
                    <a:pt x="250" y="875"/>
                  </a:lnTo>
                  <a:lnTo>
                    <a:pt x="282" y="890"/>
                  </a:lnTo>
                  <a:lnTo>
                    <a:pt x="316" y="903"/>
                  </a:lnTo>
                  <a:lnTo>
                    <a:pt x="351" y="913"/>
                  </a:lnTo>
                  <a:lnTo>
                    <a:pt x="387" y="920"/>
                  </a:lnTo>
                  <a:lnTo>
                    <a:pt x="425" y="925"/>
                  </a:lnTo>
                  <a:lnTo>
                    <a:pt x="463" y="926"/>
                  </a:lnTo>
                </a:path>
              </a:pathLst>
            </a:custGeom>
            <a:noFill/>
            <a:ln w="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5562600" y="1660525"/>
              <a:ext cx="276225" cy="0"/>
            </a:xfrm>
            <a:prstGeom prst="line">
              <a:avLst/>
            </a:prstGeom>
            <a:noFill/>
            <a:ln w="15" cap="flat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553325" y="1658938"/>
              <a:ext cx="736600" cy="1382712"/>
            </a:xfrm>
            <a:custGeom>
              <a:avLst/>
              <a:gdLst>
                <a:gd name="T0" fmla="*/ 0 w 464"/>
                <a:gd name="T1" fmla="*/ 1 h 871"/>
                <a:gd name="T2" fmla="*/ 7 w 464"/>
                <a:gd name="T3" fmla="*/ 1 h 871"/>
                <a:gd name="T4" fmla="*/ 14 w 464"/>
                <a:gd name="T5" fmla="*/ 1 h 871"/>
                <a:gd name="T6" fmla="*/ 21 w 464"/>
                <a:gd name="T7" fmla="*/ 0 h 871"/>
                <a:gd name="T8" fmla="*/ 29 w 464"/>
                <a:gd name="T9" fmla="*/ 0 h 871"/>
                <a:gd name="T10" fmla="*/ 64 w 464"/>
                <a:gd name="T11" fmla="*/ 2 h 871"/>
                <a:gd name="T12" fmla="*/ 99 w 464"/>
                <a:gd name="T13" fmla="*/ 6 h 871"/>
                <a:gd name="T14" fmla="*/ 133 w 464"/>
                <a:gd name="T15" fmla="*/ 13 h 871"/>
                <a:gd name="T16" fmla="*/ 166 w 464"/>
                <a:gd name="T17" fmla="*/ 23 h 871"/>
                <a:gd name="T18" fmla="*/ 198 w 464"/>
                <a:gd name="T19" fmla="*/ 34 h 871"/>
                <a:gd name="T20" fmla="*/ 229 w 464"/>
                <a:gd name="T21" fmla="*/ 49 h 871"/>
                <a:gd name="T22" fmla="*/ 258 w 464"/>
                <a:gd name="T23" fmla="*/ 66 h 871"/>
                <a:gd name="T24" fmla="*/ 286 w 464"/>
                <a:gd name="T25" fmla="*/ 84 h 871"/>
                <a:gd name="T26" fmla="*/ 312 w 464"/>
                <a:gd name="T27" fmla="*/ 105 h 871"/>
                <a:gd name="T28" fmla="*/ 336 w 464"/>
                <a:gd name="T29" fmla="*/ 128 h 871"/>
                <a:gd name="T30" fmla="*/ 359 w 464"/>
                <a:gd name="T31" fmla="*/ 152 h 871"/>
                <a:gd name="T32" fmla="*/ 380 w 464"/>
                <a:gd name="T33" fmla="*/ 179 h 871"/>
                <a:gd name="T34" fmla="*/ 399 w 464"/>
                <a:gd name="T35" fmla="*/ 206 h 871"/>
                <a:gd name="T36" fmla="*/ 415 w 464"/>
                <a:gd name="T37" fmla="*/ 236 h 871"/>
                <a:gd name="T38" fmla="*/ 430 w 464"/>
                <a:gd name="T39" fmla="*/ 266 h 871"/>
                <a:gd name="T40" fmla="*/ 442 w 464"/>
                <a:gd name="T41" fmla="*/ 298 h 871"/>
                <a:gd name="T42" fmla="*/ 451 w 464"/>
                <a:gd name="T43" fmla="*/ 331 h 871"/>
                <a:gd name="T44" fmla="*/ 458 w 464"/>
                <a:gd name="T45" fmla="*/ 365 h 871"/>
                <a:gd name="T46" fmla="*/ 462 w 464"/>
                <a:gd name="T47" fmla="*/ 400 h 871"/>
                <a:gd name="T48" fmla="*/ 464 w 464"/>
                <a:gd name="T49" fmla="*/ 435 h 871"/>
                <a:gd name="T50" fmla="*/ 462 w 464"/>
                <a:gd name="T51" fmla="*/ 471 h 871"/>
                <a:gd name="T52" fmla="*/ 458 w 464"/>
                <a:gd name="T53" fmla="*/ 506 h 871"/>
                <a:gd name="T54" fmla="*/ 451 w 464"/>
                <a:gd name="T55" fmla="*/ 540 h 871"/>
                <a:gd name="T56" fmla="*/ 442 w 464"/>
                <a:gd name="T57" fmla="*/ 573 h 871"/>
                <a:gd name="T58" fmla="*/ 430 w 464"/>
                <a:gd name="T59" fmla="*/ 605 h 871"/>
                <a:gd name="T60" fmla="*/ 415 w 464"/>
                <a:gd name="T61" fmla="*/ 635 h 871"/>
                <a:gd name="T62" fmla="*/ 399 w 464"/>
                <a:gd name="T63" fmla="*/ 664 h 871"/>
                <a:gd name="T64" fmla="*/ 380 w 464"/>
                <a:gd name="T65" fmla="*/ 692 h 871"/>
                <a:gd name="T66" fmla="*/ 359 w 464"/>
                <a:gd name="T67" fmla="*/ 719 h 871"/>
                <a:gd name="T68" fmla="*/ 336 w 464"/>
                <a:gd name="T69" fmla="*/ 743 h 871"/>
                <a:gd name="T70" fmla="*/ 312 w 464"/>
                <a:gd name="T71" fmla="*/ 766 h 871"/>
                <a:gd name="T72" fmla="*/ 286 w 464"/>
                <a:gd name="T73" fmla="*/ 786 h 871"/>
                <a:gd name="T74" fmla="*/ 258 w 464"/>
                <a:gd name="T75" fmla="*/ 805 h 871"/>
                <a:gd name="T76" fmla="*/ 229 w 464"/>
                <a:gd name="T77" fmla="*/ 822 h 871"/>
                <a:gd name="T78" fmla="*/ 198 w 464"/>
                <a:gd name="T79" fmla="*/ 836 h 871"/>
                <a:gd name="T80" fmla="*/ 167 w 464"/>
                <a:gd name="T81" fmla="*/ 848 h 871"/>
                <a:gd name="T82" fmla="*/ 134 w 464"/>
                <a:gd name="T83" fmla="*/ 858 h 871"/>
                <a:gd name="T84" fmla="*/ 100 w 464"/>
                <a:gd name="T85" fmla="*/ 865 h 871"/>
                <a:gd name="T86" fmla="*/ 65 w 464"/>
                <a:gd name="T87" fmla="*/ 869 h 871"/>
                <a:gd name="T88" fmla="*/ 29 w 464"/>
                <a:gd name="T89" fmla="*/ 871 h 871"/>
                <a:gd name="T90" fmla="*/ 22 w 464"/>
                <a:gd name="T91" fmla="*/ 870 h 871"/>
                <a:gd name="T92" fmla="*/ 15 w 464"/>
                <a:gd name="T93" fmla="*/ 870 h 871"/>
                <a:gd name="T94" fmla="*/ 7 w 464"/>
                <a:gd name="T95" fmla="*/ 870 h 871"/>
                <a:gd name="T96" fmla="*/ 0 w 464"/>
                <a:gd name="T97" fmla="*/ 87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4" h="871">
                  <a:moveTo>
                    <a:pt x="0" y="1"/>
                  </a:moveTo>
                  <a:lnTo>
                    <a:pt x="7" y="1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64" y="2"/>
                  </a:lnTo>
                  <a:lnTo>
                    <a:pt x="99" y="6"/>
                  </a:lnTo>
                  <a:lnTo>
                    <a:pt x="133" y="13"/>
                  </a:lnTo>
                  <a:lnTo>
                    <a:pt x="166" y="23"/>
                  </a:lnTo>
                  <a:lnTo>
                    <a:pt x="198" y="34"/>
                  </a:lnTo>
                  <a:lnTo>
                    <a:pt x="229" y="49"/>
                  </a:lnTo>
                  <a:lnTo>
                    <a:pt x="258" y="66"/>
                  </a:lnTo>
                  <a:lnTo>
                    <a:pt x="286" y="84"/>
                  </a:lnTo>
                  <a:lnTo>
                    <a:pt x="312" y="105"/>
                  </a:lnTo>
                  <a:lnTo>
                    <a:pt x="336" y="128"/>
                  </a:lnTo>
                  <a:lnTo>
                    <a:pt x="359" y="152"/>
                  </a:lnTo>
                  <a:lnTo>
                    <a:pt x="380" y="179"/>
                  </a:lnTo>
                  <a:lnTo>
                    <a:pt x="399" y="206"/>
                  </a:lnTo>
                  <a:lnTo>
                    <a:pt x="415" y="236"/>
                  </a:lnTo>
                  <a:lnTo>
                    <a:pt x="430" y="266"/>
                  </a:lnTo>
                  <a:lnTo>
                    <a:pt x="442" y="298"/>
                  </a:lnTo>
                  <a:lnTo>
                    <a:pt x="451" y="331"/>
                  </a:lnTo>
                  <a:lnTo>
                    <a:pt x="458" y="365"/>
                  </a:lnTo>
                  <a:lnTo>
                    <a:pt x="462" y="400"/>
                  </a:lnTo>
                  <a:lnTo>
                    <a:pt x="464" y="435"/>
                  </a:lnTo>
                  <a:lnTo>
                    <a:pt x="462" y="471"/>
                  </a:lnTo>
                  <a:lnTo>
                    <a:pt x="458" y="506"/>
                  </a:lnTo>
                  <a:lnTo>
                    <a:pt x="451" y="540"/>
                  </a:lnTo>
                  <a:lnTo>
                    <a:pt x="442" y="573"/>
                  </a:lnTo>
                  <a:lnTo>
                    <a:pt x="430" y="605"/>
                  </a:lnTo>
                  <a:lnTo>
                    <a:pt x="415" y="635"/>
                  </a:lnTo>
                  <a:lnTo>
                    <a:pt x="399" y="664"/>
                  </a:lnTo>
                  <a:lnTo>
                    <a:pt x="380" y="692"/>
                  </a:lnTo>
                  <a:lnTo>
                    <a:pt x="359" y="719"/>
                  </a:lnTo>
                  <a:lnTo>
                    <a:pt x="336" y="743"/>
                  </a:lnTo>
                  <a:lnTo>
                    <a:pt x="312" y="766"/>
                  </a:lnTo>
                  <a:lnTo>
                    <a:pt x="286" y="786"/>
                  </a:lnTo>
                  <a:lnTo>
                    <a:pt x="258" y="805"/>
                  </a:lnTo>
                  <a:lnTo>
                    <a:pt x="229" y="822"/>
                  </a:lnTo>
                  <a:lnTo>
                    <a:pt x="198" y="836"/>
                  </a:lnTo>
                  <a:lnTo>
                    <a:pt x="167" y="848"/>
                  </a:lnTo>
                  <a:lnTo>
                    <a:pt x="134" y="858"/>
                  </a:lnTo>
                  <a:lnTo>
                    <a:pt x="100" y="865"/>
                  </a:lnTo>
                  <a:lnTo>
                    <a:pt x="65" y="869"/>
                  </a:lnTo>
                  <a:lnTo>
                    <a:pt x="29" y="871"/>
                  </a:lnTo>
                  <a:lnTo>
                    <a:pt x="22" y="870"/>
                  </a:lnTo>
                  <a:lnTo>
                    <a:pt x="15" y="870"/>
                  </a:lnTo>
                  <a:lnTo>
                    <a:pt x="7" y="870"/>
                  </a:lnTo>
                  <a:lnTo>
                    <a:pt x="0" y="870"/>
                  </a:lnTo>
                </a:path>
              </a:pathLst>
            </a:custGeom>
            <a:noFill/>
            <a:ln w="8" cap="flat">
              <a:solidFill>
                <a:srgbClr val="D1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23163" y="1658938"/>
              <a:ext cx="736600" cy="1381125"/>
            </a:xfrm>
            <a:custGeom>
              <a:avLst/>
              <a:gdLst>
                <a:gd name="T0" fmla="*/ 0 w 464"/>
                <a:gd name="T1" fmla="*/ 1 h 870"/>
                <a:gd name="T2" fmla="*/ 7 w 464"/>
                <a:gd name="T3" fmla="*/ 1 h 870"/>
                <a:gd name="T4" fmla="*/ 14 w 464"/>
                <a:gd name="T5" fmla="*/ 1 h 870"/>
                <a:gd name="T6" fmla="*/ 21 w 464"/>
                <a:gd name="T7" fmla="*/ 0 h 870"/>
                <a:gd name="T8" fmla="*/ 28 w 464"/>
                <a:gd name="T9" fmla="*/ 0 h 870"/>
                <a:gd name="T10" fmla="*/ 64 w 464"/>
                <a:gd name="T11" fmla="*/ 2 h 870"/>
                <a:gd name="T12" fmla="*/ 99 w 464"/>
                <a:gd name="T13" fmla="*/ 6 h 870"/>
                <a:gd name="T14" fmla="*/ 133 w 464"/>
                <a:gd name="T15" fmla="*/ 13 h 870"/>
                <a:gd name="T16" fmla="*/ 166 w 464"/>
                <a:gd name="T17" fmla="*/ 23 h 870"/>
                <a:gd name="T18" fmla="*/ 198 w 464"/>
                <a:gd name="T19" fmla="*/ 34 h 870"/>
                <a:gd name="T20" fmla="*/ 229 w 464"/>
                <a:gd name="T21" fmla="*/ 49 h 870"/>
                <a:gd name="T22" fmla="*/ 258 w 464"/>
                <a:gd name="T23" fmla="*/ 65 h 870"/>
                <a:gd name="T24" fmla="*/ 286 w 464"/>
                <a:gd name="T25" fmla="*/ 84 h 870"/>
                <a:gd name="T26" fmla="*/ 312 w 464"/>
                <a:gd name="T27" fmla="*/ 105 h 870"/>
                <a:gd name="T28" fmla="*/ 336 w 464"/>
                <a:gd name="T29" fmla="*/ 128 h 870"/>
                <a:gd name="T30" fmla="*/ 359 w 464"/>
                <a:gd name="T31" fmla="*/ 152 h 870"/>
                <a:gd name="T32" fmla="*/ 380 w 464"/>
                <a:gd name="T33" fmla="*/ 178 h 870"/>
                <a:gd name="T34" fmla="*/ 398 w 464"/>
                <a:gd name="T35" fmla="*/ 206 h 870"/>
                <a:gd name="T36" fmla="*/ 415 w 464"/>
                <a:gd name="T37" fmla="*/ 235 h 870"/>
                <a:gd name="T38" fmla="*/ 430 w 464"/>
                <a:gd name="T39" fmla="*/ 266 h 870"/>
                <a:gd name="T40" fmla="*/ 442 w 464"/>
                <a:gd name="T41" fmla="*/ 298 h 870"/>
                <a:gd name="T42" fmla="*/ 451 w 464"/>
                <a:gd name="T43" fmla="*/ 331 h 870"/>
                <a:gd name="T44" fmla="*/ 458 w 464"/>
                <a:gd name="T45" fmla="*/ 364 h 870"/>
                <a:gd name="T46" fmla="*/ 462 w 464"/>
                <a:gd name="T47" fmla="*/ 400 h 870"/>
                <a:gd name="T48" fmla="*/ 464 w 464"/>
                <a:gd name="T49" fmla="*/ 435 h 870"/>
                <a:gd name="T50" fmla="*/ 462 w 464"/>
                <a:gd name="T51" fmla="*/ 471 h 870"/>
                <a:gd name="T52" fmla="*/ 458 w 464"/>
                <a:gd name="T53" fmla="*/ 506 h 870"/>
                <a:gd name="T54" fmla="*/ 451 w 464"/>
                <a:gd name="T55" fmla="*/ 539 h 870"/>
                <a:gd name="T56" fmla="*/ 442 w 464"/>
                <a:gd name="T57" fmla="*/ 572 h 870"/>
                <a:gd name="T58" fmla="*/ 430 w 464"/>
                <a:gd name="T59" fmla="*/ 604 h 870"/>
                <a:gd name="T60" fmla="*/ 415 w 464"/>
                <a:gd name="T61" fmla="*/ 635 h 870"/>
                <a:gd name="T62" fmla="*/ 398 w 464"/>
                <a:gd name="T63" fmla="*/ 664 h 870"/>
                <a:gd name="T64" fmla="*/ 380 w 464"/>
                <a:gd name="T65" fmla="*/ 692 h 870"/>
                <a:gd name="T66" fmla="*/ 359 w 464"/>
                <a:gd name="T67" fmla="*/ 718 h 870"/>
                <a:gd name="T68" fmla="*/ 336 w 464"/>
                <a:gd name="T69" fmla="*/ 742 h 870"/>
                <a:gd name="T70" fmla="*/ 312 w 464"/>
                <a:gd name="T71" fmla="*/ 765 h 870"/>
                <a:gd name="T72" fmla="*/ 286 w 464"/>
                <a:gd name="T73" fmla="*/ 786 h 870"/>
                <a:gd name="T74" fmla="*/ 258 w 464"/>
                <a:gd name="T75" fmla="*/ 805 h 870"/>
                <a:gd name="T76" fmla="*/ 229 w 464"/>
                <a:gd name="T77" fmla="*/ 821 h 870"/>
                <a:gd name="T78" fmla="*/ 198 w 464"/>
                <a:gd name="T79" fmla="*/ 836 h 870"/>
                <a:gd name="T80" fmla="*/ 166 w 464"/>
                <a:gd name="T81" fmla="*/ 847 h 870"/>
                <a:gd name="T82" fmla="*/ 134 w 464"/>
                <a:gd name="T83" fmla="*/ 857 h 870"/>
                <a:gd name="T84" fmla="*/ 99 w 464"/>
                <a:gd name="T85" fmla="*/ 864 h 870"/>
                <a:gd name="T86" fmla="*/ 65 w 464"/>
                <a:gd name="T87" fmla="*/ 868 h 870"/>
                <a:gd name="T88" fmla="*/ 29 w 464"/>
                <a:gd name="T89" fmla="*/ 870 h 870"/>
                <a:gd name="T90" fmla="*/ 26 w 464"/>
                <a:gd name="T91" fmla="*/ 870 h 870"/>
                <a:gd name="T92" fmla="*/ 22 w 464"/>
                <a:gd name="T93" fmla="*/ 870 h 870"/>
                <a:gd name="T94" fmla="*/ 19 w 464"/>
                <a:gd name="T95" fmla="*/ 87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4" h="870">
                  <a:moveTo>
                    <a:pt x="0" y="1"/>
                  </a:moveTo>
                  <a:lnTo>
                    <a:pt x="7" y="1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64" y="2"/>
                  </a:lnTo>
                  <a:lnTo>
                    <a:pt x="99" y="6"/>
                  </a:lnTo>
                  <a:lnTo>
                    <a:pt x="133" y="13"/>
                  </a:lnTo>
                  <a:lnTo>
                    <a:pt x="166" y="23"/>
                  </a:lnTo>
                  <a:lnTo>
                    <a:pt x="198" y="34"/>
                  </a:lnTo>
                  <a:lnTo>
                    <a:pt x="229" y="49"/>
                  </a:lnTo>
                  <a:lnTo>
                    <a:pt x="258" y="65"/>
                  </a:lnTo>
                  <a:lnTo>
                    <a:pt x="286" y="84"/>
                  </a:lnTo>
                  <a:lnTo>
                    <a:pt x="312" y="105"/>
                  </a:lnTo>
                  <a:lnTo>
                    <a:pt x="336" y="128"/>
                  </a:lnTo>
                  <a:lnTo>
                    <a:pt x="359" y="152"/>
                  </a:lnTo>
                  <a:lnTo>
                    <a:pt x="380" y="178"/>
                  </a:lnTo>
                  <a:lnTo>
                    <a:pt x="398" y="206"/>
                  </a:lnTo>
                  <a:lnTo>
                    <a:pt x="415" y="235"/>
                  </a:lnTo>
                  <a:lnTo>
                    <a:pt x="430" y="266"/>
                  </a:lnTo>
                  <a:lnTo>
                    <a:pt x="442" y="298"/>
                  </a:lnTo>
                  <a:lnTo>
                    <a:pt x="451" y="331"/>
                  </a:lnTo>
                  <a:lnTo>
                    <a:pt x="458" y="364"/>
                  </a:lnTo>
                  <a:lnTo>
                    <a:pt x="462" y="400"/>
                  </a:lnTo>
                  <a:lnTo>
                    <a:pt x="464" y="435"/>
                  </a:lnTo>
                  <a:lnTo>
                    <a:pt x="462" y="471"/>
                  </a:lnTo>
                  <a:lnTo>
                    <a:pt x="458" y="506"/>
                  </a:lnTo>
                  <a:lnTo>
                    <a:pt x="451" y="539"/>
                  </a:lnTo>
                  <a:lnTo>
                    <a:pt x="442" y="572"/>
                  </a:lnTo>
                  <a:lnTo>
                    <a:pt x="430" y="604"/>
                  </a:lnTo>
                  <a:lnTo>
                    <a:pt x="415" y="635"/>
                  </a:lnTo>
                  <a:lnTo>
                    <a:pt x="398" y="664"/>
                  </a:lnTo>
                  <a:lnTo>
                    <a:pt x="380" y="692"/>
                  </a:lnTo>
                  <a:lnTo>
                    <a:pt x="359" y="718"/>
                  </a:lnTo>
                  <a:lnTo>
                    <a:pt x="336" y="742"/>
                  </a:lnTo>
                  <a:lnTo>
                    <a:pt x="312" y="765"/>
                  </a:lnTo>
                  <a:lnTo>
                    <a:pt x="286" y="786"/>
                  </a:lnTo>
                  <a:lnTo>
                    <a:pt x="258" y="805"/>
                  </a:lnTo>
                  <a:lnTo>
                    <a:pt x="229" y="821"/>
                  </a:lnTo>
                  <a:lnTo>
                    <a:pt x="198" y="836"/>
                  </a:lnTo>
                  <a:lnTo>
                    <a:pt x="166" y="847"/>
                  </a:lnTo>
                  <a:lnTo>
                    <a:pt x="134" y="857"/>
                  </a:lnTo>
                  <a:lnTo>
                    <a:pt x="99" y="864"/>
                  </a:lnTo>
                  <a:lnTo>
                    <a:pt x="65" y="868"/>
                  </a:lnTo>
                  <a:lnTo>
                    <a:pt x="29" y="870"/>
                  </a:lnTo>
                  <a:lnTo>
                    <a:pt x="26" y="870"/>
                  </a:lnTo>
                  <a:lnTo>
                    <a:pt x="22" y="870"/>
                  </a:lnTo>
                  <a:lnTo>
                    <a:pt x="19" y="870"/>
                  </a:lnTo>
                </a:path>
              </a:pathLst>
            </a:custGeom>
            <a:noFill/>
            <a:ln w="8" cap="flat">
              <a:solidFill>
                <a:srgbClr val="008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7583488" y="1660525"/>
              <a:ext cx="735013" cy="1470025"/>
            </a:xfrm>
            <a:custGeom>
              <a:avLst/>
              <a:gdLst>
                <a:gd name="T0" fmla="*/ 0 w 463"/>
                <a:gd name="T1" fmla="*/ 0 h 926"/>
                <a:gd name="T2" fmla="*/ 38 w 463"/>
                <a:gd name="T3" fmla="*/ 2 h 926"/>
                <a:gd name="T4" fmla="*/ 75 w 463"/>
                <a:gd name="T5" fmla="*/ 6 h 926"/>
                <a:gd name="T6" fmla="*/ 112 w 463"/>
                <a:gd name="T7" fmla="*/ 14 h 926"/>
                <a:gd name="T8" fmla="*/ 146 w 463"/>
                <a:gd name="T9" fmla="*/ 24 h 926"/>
                <a:gd name="T10" fmla="*/ 181 w 463"/>
                <a:gd name="T11" fmla="*/ 37 h 926"/>
                <a:gd name="T12" fmla="*/ 213 w 463"/>
                <a:gd name="T13" fmla="*/ 52 h 926"/>
                <a:gd name="T14" fmla="*/ 244 w 463"/>
                <a:gd name="T15" fmla="*/ 70 h 926"/>
                <a:gd name="T16" fmla="*/ 274 w 463"/>
                <a:gd name="T17" fmla="*/ 90 h 926"/>
                <a:gd name="T18" fmla="*/ 302 w 463"/>
                <a:gd name="T19" fmla="*/ 112 h 926"/>
                <a:gd name="T20" fmla="*/ 327 w 463"/>
                <a:gd name="T21" fmla="*/ 136 h 926"/>
                <a:gd name="T22" fmla="*/ 352 w 463"/>
                <a:gd name="T23" fmla="*/ 162 h 926"/>
                <a:gd name="T24" fmla="*/ 374 w 463"/>
                <a:gd name="T25" fmla="*/ 190 h 926"/>
                <a:gd name="T26" fmla="*/ 394 w 463"/>
                <a:gd name="T27" fmla="*/ 219 h 926"/>
                <a:gd name="T28" fmla="*/ 412 w 463"/>
                <a:gd name="T29" fmla="*/ 251 h 926"/>
                <a:gd name="T30" fmla="*/ 427 w 463"/>
                <a:gd name="T31" fmla="*/ 283 h 926"/>
                <a:gd name="T32" fmla="*/ 440 w 463"/>
                <a:gd name="T33" fmla="*/ 317 h 926"/>
                <a:gd name="T34" fmla="*/ 450 w 463"/>
                <a:gd name="T35" fmla="*/ 352 h 926"/>
                <a:gd name="T36" fmla="*/ 457 w 463"/>
                <a:gd name="T37" fmla="*/ 388 h 926"/>
                <a:gd name="T38" fmla="*/ 462 w 463"/>
                <a:gd name="T39" fmla="*/ 425 h 926"/>
                <a:gd name="T40" fmla="*/ 463 w 463"/>
                <a:gd name="T41" fmla="*/ 463 h 926"/>
                <a:gd name="T42" fmla="*/ 462 w 463"/>
                <a:gd name="T43" fmla="*/ 501 h 926"/>
                <a:gd name="T44" fmla="*/ 457 w 463"/>
                <a:gd name="T45" fmla="*/ 538 h 926"/>
                <a:gd name="T46" fmla="*/ 450 w 463"/>
                <a:gd name="T47" fmla="*/ 575 h 926"/>
                <a:gd name="T48" fmla="*/ 440 w 463"/>
                <a:gd name="T49" fmla="*/ 610 h 926"/>
                <a:gd name="T50" fmla="*/ 427 w 463"/>
                <a:gd name="T51" fmla="*/ 644 h 926"/>
                <a:gd name="T52" fmla="*/ 412 w 463"/>
                <a:gd name="T53" fmla="*/ 676 h 926"/>
                <a:gd name="T54" fmla="*/ 394 w 463"/>
                <a:gd name="T55" fmla="*/ 707 h 926"/>
                <a:gd name="T56" fmla="*/ 374 w 463"/>
                <a:gd name="T57" fmla="*/ 737 h 926"/>
                <a:gd name="T58" fmla="*/ 352 w 463"/>
                <a:gd name="T59" fmla="*/ 765 h 926"/>
                <a:gd name="T60" fmla="*/ 327 w 463"/>
                <a:gd name="T61" fmla="*/ 791 h 926"/>
                <a:gd name="T62" fmla="*/ 302 w 463"/>
                <a:gd name="T63" fmla="*/ 815 h 926"/>
                <a:gd name="T64" fmla="*/ 274 w 463"/>
                <a:gd name="T65" fmla="*/ 837 h 926"/>
                <a:gd name="T66" fmla="*/ 244 w 463"/>
                <a:gd name="T67" fmla="*/ 857 h 926"/>
                <a:gd name="T68" fmla="*/ 213 w 463"/>
                <a:gd name="T69" fmla="*/ 875 h 926"/>
                <a:gd name="T70" fmla="*/ 181 w 463"/>
                <a:gd name="T71" fmla="*/ 890 h 926"/>
                <a:gd name="T72" fmla="*/ 146 w 463"/>
                <a:gd name="T73" fmla="*/ 903 h 926"/>
                <a:gd name="T74" fmla="*/ 112 w 463"/>
                <a:gd name="T75" fmla="*/ 913 h 926"/>
                <a:gd name="T76" fmla="*/ 75 w 463"/>
                <a:gd name="T77" fmla="*/ 920 h 926"/>
                <a:gd name="T78" fmla="*/ 38 w 463"/>
                <a:gd name="T79" fmla="*/ 925 h 926"/>
                <a:gd name="T80" fmla="*/ 0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0" y="0"/>
                  </a:moveTo>
                  <a:lnTo>
                    <a:pt x="38" y="2"/>
                  </a:lnTo>
                  <a:lnTo>
                    <a:pt x="75" y="6"/>
                  </a:lnTo>
                  <a:lnTo>
                    <a:pt x="112" y="14"/>
                  </a:lnTo>
                  <a:lnTo>
                    <a:pt x="146" y="24"/>
                  </a:lnTo>
                  <a:lnTo>
                    <a:pt x="181" y="37"/>
                  </a:lnTo>
                  <a:lnTo>
                    <a:pt x="213" y="52"/>
                  </a:lnTo>
                  <a:lnTo>
                    <a:pt x="244" y="70"/>
                  </a:lnTo>
                  <a:lnTo>
                    <a:pt x="274" y="90"/>
                  </a:lnTo>
                  <a:lnTo>
                    <a:pt x="302" y="112"/>
                  </a:lnTo>
                  <a:lnTo>
                    <a:pt x="327" y="136"/>
                  </a:lnTo>
                  <a:lnTo>
                    <a:pt x="352" y="162"/>
                  </a:lnTo>
                  <a:lnTo>
                    <a:pt x="374" y="190"/>
                  </a:lnTo>
                  <a:lnTo>
                    <a:pt x="394" y="219"/>
                  </a:lnTo>
                  <a:lnTo>
                    <a:pt x="412" y="251"/>
                  </a:lnTo>
                  <a:lnTo>
                    <a:pt x="427" y="283"/>
                  </a:lnTo>
                  <a:lnTo>
                    <a:pt x="440" y="317"/>
                  </a:lnTo>
                  <a:lnTo>
                    <a:pt x="450" y="352"/>
                  </a:lnTo>
                  <a:lnTo>
                    <a:pt x="457" y="388"/>
                  </a:lnTo>
                  <a:lnTo>
                    <a:pt x="462" y="425"/>
                  </a:lnTo>
                  <a:lnTo>
                    <a:pt x="463" y="463"/>
                  </a:lnTo>
                  <a:lnTo>
                    <a:pt x="462" y="501"/>
                  </a:lnTo>
                  <a:lnTo>
                    <a:pt x="457" y="538"/>
                  </a:lnTo>
                  <a:lnTo>
                    <a:pt x="450" y="575"/>
                  </a:lnTo>
                  <a:lnTo>
                    <a:pt x="440" y="610"/>
                  </a:lnTo>
                  <a:lnTo>
                    <a:pt x="427" y="644"/>
                  </a:lnTo>
                  <a:lnTo>
                    <a:pt x="412" y="676"/>
                  </a:lnTo>
                  <a:lnTo>
                    <a:pt x="394" y="707"/>
                  </a:lnTo>
                  <a:lnTo>
                    <a:pt x="374" y="737"/>
                  </a:lnTo>
                  <a:lnTo>
                    <a:pt x="352" y="765"/>
                  </a:lnTo>
                  <a:lnTo>
                    <a:pt x="327" y="791"/>
                  </a:lnTo>
                  <a:lnTo>
                    <a:pt x="302" y="815"/>
                  </a:lnTo>
                  <a:lnTo>
                    <a:pt x="274" y="837"/>
                  </a:lnTo>
                  <a:lnTo>
                    <a:pt x="244" y="857"/>
                  </a:lnTo>
                  <a:lnTo>
                    <a:pt x="213" y="875"/>
                  </a:lnTo>
                  <a:lnTo>
                    <a:pt x="181" y="890"/>
                  </a:lnTo>
                  <a:lnTo>
                    <a:pt x="146" y="903"/>
                  </a:lnTo>
                  <a:lnTo>
                    <a:pt x="112" y="913"/>
                  </a:lnTo>
                  <a:lnTo>
                    <a:pt x="75" y="920"/>
                  </a:lnTo>
                  <a:lnTo>
                    <a:pt x="38" y="925"/>
                  </a:lnTo>
                  <a:lnTo>
                    <a:pt x="0" y="926"/>
                  </a:lnTo>
                </a:path>
              </a:pathLst>
            </a:custGeom>
            <a:noFill/>
            <a:ln w="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253288" y="1760538"/>
              <a:ext cx="115888" cy="34925"/>
            </a:xfrm>
            <a:custGeom>
              <a:avLst/>
              <a:gdLst>
                <a:gd name="T0" fmla="*/ 73 w 73"/>
                <a:gd name="T1" fmla="*/ 14 h 22"/>
                <a:gd name="T2" fmla="*/ 67 w 73"/>
                <a:gd name="T3" fmla="*/ 18 h 22"/>
                <a:gd name="T4" fmla="*/ 60 w 73"/>
                <a:gd name="T5" fmla="*/ 20 h 22"/>
                <a:gd name="T6" fmla="*/ 53 w 73"/>
                <a:gd name="T7" fmla="*/ 22 h 22"/>
                <a:gd name="T8" fmla="*/ 46 w 73"/>
                <a:gd name="T9" fmla="*/ 22 h 22"/>
                <a:gd name="T10" fmla="*/ 38 w 73"/>
                <a:gd name="T11" fmla="*/ 22 h 22"/>
                <a:gd name="T12" fmla="*/ 16 w 73"/>
                <a:gd name="T13" fmla="*/ 15 h 22"/>
                <a:gd name="T14" fmla="*/ 5 w 73"/>
                <a:gd name="T15" fmla="*/ 6 h 22"/>
                <a:gd name="T16" fmla="*/ 0 w 7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22">
                  <a:moveTo>
                    <a:pt x="73" y="14"/>
                  </a:moveTo>
                  <a:lnTo>
                    <a:pt x="67" y="18"/>
                  </a:lnTo>
                  <a:lnTo>
                    <a:pt x="60" y="20"/>
                  </a:lnTo>
                  <a:lnTo>
                    <a:pt x="53" y="22"/>
                  </a:lnTo>
                  <a:lnTo>
                    <a:pt x="46" y="22"/>
                  </a:lnTo>
                  <a:lnTo>
                    <a:pt x="38" y="22"/>
                  </a:lnTo>
                  <a:lnTo>
                    <a:pt x="16" y="15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7124700" y="1660525"/>
              <a:ext cx="122238" cy="92075"/>
            </a:xfrm>
            <a:custGeom>
              <a:avLst/>
              <a:gdLst>
                <a:gd name="T0" fmla="*/ 77 w 77"/>
                <a:gd name="T1" fmla="*/ 58 h 58"/>
                <a:gd name="T2" fmla="*/ 70 w 77"/>
                <a:gd name="T3" fmla="*/ 36 h 58"/>
                <a:gd name="T4" fmla="*/ 56 w 77"/>
                <a:gd name="T5" fmla="*/ 18 h 58"/>
                <a:gd name="T6" fmla="*/ 36 w 77"/>
                <a:gd name="T7" fmla="*/ 5 h 58"/>
                <a:gd name="T8" fmla="*/ 14 w 77"/>
                <a:gd name="T9" fmla="*/ 0 h 58"/>
                <a:gd name="T10" fmla="*/ 6 w 77"/>
                <a:gd name="T11" fmla="*/ 0 h 58"/>
                <a:gd name="T12" fmla="*/ 3 w 77"/>
                <a:gd name="T13" fmla="*/ 0 h 58"/>
                <a:gd name="T14" fmla="*/ 0 w 7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58">
                  <a:moveTo>
                    <a:pt x="77" y="58"/>
                  </a:moveTo>
                  <a:lnTo>
                    <a:pt x="70" y="36"/>
                  </a:lnTo>
                  <a:lnTo>
                    <a:pt x="56" y="18"/>
                  </a:lnTo>
                  <a:lnTo>
                    <a:pt x="36" y="5"/>
                  </a:lnTo>
                  <a:lnTo>
                    <a:pt x="14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7186613" y="1660525"/>
              <a:ext cx="336550" cy="0"/>
            </a:xfrm>
            <a:prstGeom prst="line">
              <a:avLst/>
            </a:prstGeom>
            <a:noFill/>
            <a:ln w="15" cap="flat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5961063" y="1660525"/>
              <a:ext cx="1131888" cy="0"/>
            </a:xfrm>
            <a:prstGeom prst="line">
              <a:avLst/>
            </a:prstGeom>
            <a:noFill/>
            <a:ln w="15" cap="flat">
              <a:solidFill>
                <a:srgbClr val="00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5838825" y="1660525"/>
              <a:ext cx="122238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5562600" y="3130550"/>
              <a:ext cx="122238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7092950" y="1660525"/>
              <a:ext cx="123825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5684838" y="3130550"/>
              <a:ext cx="1133475" cy="0"/>
            </a:xfrm>
            <a:prstGeom prst="line">
              <a:avLst/>
            </a:prstGeom>
            <a:noFill/>
            <a:ln w="15" cap="flat">
              <a:solidFill>
                <a:srgbClr val="00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6818313" y="3130550"/>
              <a:ext cx="122238" cy="0"/>
            </a:xfrm>
            <a:prstGeom prst="line">
              <a:avLst/>
            </a:prstGeom>
            <a:noFill/>
            <a:ln w="15" cap="flat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6970718" y="1698627"/>
              <a:ext cx="179388" cy="260350"/>
              <a:chOff x="4391" y="1070"/>
              <a:chExt cx="113" cy="164"/>
            </a:xfrm>
          </p:grpSpPr>
          <p:sp>
            <p:nvSpPr>
              <p:cNvPr id="116" name="Line 20"/>
              <p:cNvSpPr>
                <a:spLocks noChangeShapeType="1"/>
              </p:cNvSpPr>
              <p:nvPr/>
            </p:nvSpPr>
            <p:spPr bwMode="auto">
              <a:xfrm flipV="1">
                <a:off x="4391" y="1098"/>
                <a:ext cx="95" cy="136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Line 21"/>
              <p:cNvSpPr>
                <a:spLocks noChangeShapeType="1"/>
              </p:cNvSpPr>
              <p:nvPr/>
            </p:nvSpPr>
            <p:spPr bwMode="auto">
              <a:xfrm flipV="1">
                <a:off x="4486" y="1070"/>
                <a:ext cx="18" cy="28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7105650" y="1698625"/>
              <a:ext cx="44450" cy="57150"/>
              <a:chOff x="4476" y="1070"/>
              <a:chExt cx="28" cy="36"/>
            </a:xfrm>
          </p:grpSpPr>
          <p:sp>
            <p:nvSpPr>
              <p:cNvPr id="114" name="Freeform 23"/>
              <p:cNvSpPr>
                <a:spLocks/>
              </p:cNvSpPr>
              <p:nvPr/>
            </p:nvSpPr>
            <p:spPr bwMode="auto">
              <a:xfrm>
                <a:off x="4487" y="109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2 w 7"/>
                  <a:gd name="T5" fmla="*/ 10 h 10"/>
                  <a:gd name="T6" fmla="*/ 7 w 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lnTo>
                      <a:pt x="0" y="0"/>
                    </a:lnTo>
                    <a:lnTo>
                      <a:pt x="2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24"/>
              <p:cNvSpPr>
                <a:spLocks/>
              </p:cNvSpPr>
              <p:nvPr/>
            </p:nvSpPr>
            <p:spPr bwMode="auto">
              <a:xfrm>
                <a:off x="4476" y="1070"/>
                <a:ext cx="28" cy="28"/>
              </a:xfrm>
              <a:custGeom>
                <a:avLst/>
                <a:gdLst>
                  <a:gd name="T0" fmla="*/ 28 w 28"/>
                  <a:gd name="T1" fmla="*/ 0 h 28"/>
                  <a:gd name="T2" fmla="*/ 0 w 28"/>
                  <a:gd name="T3" fmla="*/ 28 h 28"/>
                  <a:gd name="T4" fmla="*/ 11 w 28"/>
                  <a:gd name="T5" fmla="*/ 26 h 28"/>
                  <a:gd name="T6" fmla="*/ 18 w 28"/>
                  <a:gd name="T7" fmla="*/ 26 h 28"/>
                  <a:gd name="T8" fmla="*/ 28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0"/>
                    </a:moveTo>
                    <a:lnTo>
                      <a:pt x="0" y="28"/>
                    </a:lnTo>
                    <a:lnTo>
                      <a:pt x="11" y="26"/>
                    </a:lnTo>
                    <a:lnTo>
                      <a:pt x="18" y="2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7105650" y="1698625"/>
              <a:ext cx="44450" cy="57150"/>
            </a:xfrm>
            <a:custGeom>
              <a:avLst/>
              <a:gdLst>
                <a:gd name="T0" fmla="*/ 13 w 28"/>
                <a:gd name="T1" fmla="*/ 36 h 36"/>
                <a:gd name="T2" fmla="*/ 28 w 28"/>
                <a:gd name="T3" fmla="*/ 0 h 36"/>
                <a:gd name="T4" fmla="*/ 0 w 28"/>
                <a:gd name="T5" fmla="*/ 28 h 36"/>
                <a:gd name="T6" fmla="*/ 11 w 28"/>
                <a:gd name="T7" fmla="*/ 26 h 36"/>
                <a:gd name="T8" fmla="*/ 13 w 2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6">
                  <a:moveTo>
                    <a:pt x="13" y="36"/>
                  </a:moveTo>
                  <a:lnTo>
                    <a:pt x="28" y="0"/>
                  </a:lnTo>
                  <a:lnTo>
                    <a:pt x="0" y="28"/>
                  </a:lnTo>
                  <a:lnTo>
                    <a:pt x="11" y="26"/>
                  </a:lnTo>
                  <a:lnTo>
                    <a:pt x="13" y="36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5532438" y="3168650"/>
              <a:ext cx="87313" cy="146050"/>
              <a:chOff x="3485" y="1996"/>
              <a:chExt cx="55" cy="92"/>
            </a:xfrm>
          </p:grpSpPr>
          <p:sp>
            <p:nvSpPr>
              <p:cNvPr id="112" name="Line 27"/>
              <p:cNvSpPr>
                <a:spLocks noChangeShapeType="1"/>
              </p:cNvSpPr>
              <p:nvPr/>
            </p:nvSpPr>
            <p:spPr bwMode="auto">
              <a:xfrm flipV="1">
                <a:off x="3485" y="2025"/>
                <a:ext cx="38" cy="6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Line 28"/>
              <p:cNvSpPr>
                <a:spLocks noChangeShapeType="1"/>
              </p:cNvSpPr>
              <p:nvPr/>
            </p:nvSpPr>
            <p:spPr bwMode="auto">
              <a:xfrm flipV="1">
                <a:off x="3523" y="1996"/>
                <a:ext cx="17" cy="2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 32"/>
            <p:cNvGrpSpPr>
              <a:grpSpLocks/>
            </p:cNvGrpSpPr>
            <p:nvPr/>
          </p:nvGrpSpPr>
          <p:grpSpPr bwMode="auto">
            <a:xfrm>
              <a:off x="5578475" y="3168650"/>
              <a:ext cx="41275" cy="58737"/>
              <a:chOff x="3514" y="1996"/>
              <a:chExt cx="26" cy="37"/>
            </a:xfrm>
          </p:grpSpPr>
          <p:sp>
            <p:nvSpPr>
              <p:cNvPr id="110" name="Freeform 30"/>
              <p:cNvSpPr>
                <a:spLocks/>
              </p:cNvSpPr>
              <p:nvPr/>
            </p:nvSpPr>
            <p:spPr bwMode="auto">
              <a:xfrm>
                <a:off x="3524" y="20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3 w 7"/>
                  <a:gd name="T5" fmla="*/ 10 h 10"/>
                  <a:gd name="T6" fmla="*/ 7 w 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lnTo>
                      <a:pt x="0" y="0"/>
                    </a:lnTo>
                    <a:lnTo>
                      <a:pt x="3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Freeform 31"/>
              <p:cNvSpPr>
                <a:spLocks/>
              </p:cNvSpPr>
              <p:nvPr/>
            </p:nvSpPr>
            <p:spPr bwMode="auto">
              <a:xfrm>
                <a:off x="3514" y="1996"/>
                <a:ext cx="26" cy="29"/>
              </a:xfrm>
              <a:custGeom>
                <a:avLst/>
                <a:gdLst>
                  <a:gd name="T0" fmla="*/ 26 w 26"/>
                  <a:gd name="T1" fmla="*/ 0 h 29"/>
                  <a:gd name="T2" fmla="*/ 0 w 26"/>
                  <a:gd name="T3" fmla="*/ 29 h 29"/>
                  <a:gd name="T4" fmla="*/ 10 w 26"/>
                  <a:gd name="T5" fmla="*/ 27 h 29"/>
                  <a:gd name="T6" fmla="*/ 17 w 26"/>
                  <a:gd name="T7" fmla="*/ 27 h 29"/>
                  <a:gd name="T8" fmla="*/ 26 w 2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26" y="0"/>
                    </a:moveTo>
                    <a:lnTo>
                      <a:pt x="0" y="29"/>
                    </a:lnTo>
                    <a:lnTo>
                      <a:pt x="10" y="27"/>
                    </a:lnTo>
                    <a:lnTo>
                      <a:pt x="17" y="2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5578475" y="3168650"/>
              <a:ext cx="41275" cy="58737"/>
            </a:xfrm>
            <a:custGeom>
              <a:avLst/>
              <a:gdLst>
                <a:gd name="T0" fmla="*/ 13 w 26"/>
                <a:gd name="T1" fmla="*/ 37 h 37"/>
                <a:gd name="T2" fmla="*/ 26 w 26"/>
                <a:gd name="T3" fmla="*/ 0 h 37"/>
                <a:gd name="T4" fmla="*/ 0 w 26"/>
                <a:gd name="T5" fmla="*/ 29 h 37"/>
                <a:gd name="T6" fmla="*/ 10 w 26"/>
                <a:gd name="T7" fmla="*/ 27 h 37"/>
                <a:gd name="T8" fmla="*/ 13 w 26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26" y="0"/>
                  </a:lnTo>
                  <a:lnTo>
                    <a:pt x="0" y="29"/>
                  </a:lnTo>
                  <a:lnTo>
                    <a:pt x="10" y="27"/>
                  </a:lnTo>
                  <a:lnTo>
                    <a:pt x="13" y="37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36"/>
            <p:cNvGrpSpPr>
              <a:grpSpLocks/>
            </p:cNvGrpSpPr>
            <p:nvPr/>
          </p:nvGrpSpPr>
          <p:grpSpPr bwMode="auto">
            <a:xfrm>
              <a:off x="7407275" y="1446213"/>
              <a:ext cx="238125" cy="179387"/>
              <a:chOff x="4666" y="911"/>
              <a:chExt cx="150" cy="113"/>
            </a:xfrm>
          </p:grpSpPr>
          <p:sp>
            <p:nvSpPr>
              <p:cNvPr id="108" name="Line 34"/>
              <p:cNvSpPr>
                <a:spLocks noChangeShapeType="1"/>
              </p:cNvSpPr>
              <p:nvPr/>
            </p:nvSpPr>
            <p:spPr bwMode="auto">
              <a:xfrm flipH="1">
                <a:off x="4705" y="911"/>
                <a:ext cx="111" cy="8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Line 35"/>
              <p:cNvSpPr>
                <a:spLocks noChangeShapeType="1"/>
              </p:cNvSpPr>
              <p:nvPr/>
            </p:nvSpPr>
            <p:spPr bwMode="auto">
              <a:xfrm flipH="1">
                <a:off x="4666" y="994"/>
                <a:ext cx="39" cy="3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7407275" y="1577975"/>
              <a:ext cx="55563" cy="47625"/>
            </a:xfrm>
            <a:custGeom>
              <a:avLst/>
              <a:gdLst>
                <a:gd name="T0" fmla="*/ 26 w 35"/>
                <a:gd name="T1" fmla="*/ 0 h 30"/>
                <a:gd name="T2" fmla="*/ 0 w 35"/>
                <a:gd name="T3" fmla="*/ 30 h 30"/>
                <a:gd name="T4" fmla="*/ 35 w 35"/>
                <a:gd name="T5" fmla="*/ 13 h 30"/>
                <a:gd name="T6" fmla="*/ 24 w 35"/>
                <a:gd name="T7" fmla="*/ 12 h 30"/>
                <a:gd name="T8" fmla="*/ 26 w 3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0">
                  <a:moveTo>
                    <a:pt x="26" y="0"/>
                  </a:moveTo>
                  <a:lnTo>
                    <a:pt x="0" y="30"/>
                  </a:lnTo>
                  <a:lnTo>
                    <a:pt x="35" y="13"/>
                  </a:lnTo>
                  <a:lnTo>
                    <a:pt x="24" y="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7407275" y="1577975"/>
              <a:ext cx="55563" cy="47625"/>
            </a:xfrm>
            <a:custGeom>
              <a:avLst/>
              <a:gdLst>
                <a:gd name="T0" fmla="*/ 26 w 35"/>
                <a:gd name="T1" fmla="*/ 0 h 30"/>
                <a:gd name="T2" fmla="*/ 0 w 35"/>
                <a:gd name="T3" fmla="*/ 30 h 30"/>
                <a:gd name="T4" fmla="*/ 35 w 35"/>
                <a:gd name="T5" fmla="*/ 13 h 30"/>
                <a:gd name="T6" fmla="*/ 24 w 35"/>
                <a:gd name="T7" fmla="*/ 12 h 30"/>
                <a:gd name="T8" fmla="*/ 26 w 3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0">
                  <a:moveTo>
                    <a:pt x="26" y="0"/>
                  </a:moveTo>
                  <a:lnTo>
                    <a:pt x="0" y="30"/>
                  </a:lnTo>
                  <a:lnTo>
                    <a:pt x="35" y="13"/>
                  </a:lnTo>
                  <a:lnTo>
                    <a:pt x="24" y="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7491413" y="3130550"/>
              <a:ext cx="92075" cy="0"/>
            </a:xfrm>
            <a:prstGeom prst="line">
              <a:avLst/>
            </a:prstGeom>
            <a:noFill/>
            <a:ln w="1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6940550" y="3130550"/>
              <a:ext cx="398463" cy="0"/>
            </a:xfrm>
            <a:prstGeom prst="line">
              <a:avLst/>
            </a:prstGeom>
            <a:noFill/>
            <a:ln w="1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41"/>
            <p:cNvSpPr>
              <a:spLocks noChangeArrowheads="1"/>
            </p:cNvSpPr>
            <p:nvPr/>
          </p:nvSpPr>
          <p:spPr bwMode="auto">
            <a:xfrm>
              <a:off x="7339013" y="3100388"/>
              <a:ext cx="152400" cy="92075"/>
            </a:xfrm>
            <a:prstGeom prst="rect">
              <a:avLst/>
            </a:prstGeom>
            <a:solidFill>
              <a:srgbClr val="00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>
              <a:off x="7339013" y="3100388"/>
              <a:ext cx="152400" cy="9207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" name="Group 45"/>
            <p:cNvGrpSpPr>
              <a:grpSpLocks/>
            </p:cNvGrpSpPr>
            <p:nvPr/>
          </p:nvGrpSpPr>
          <p:grpSpPr bwMode="auto">
            <a:xfrm>
              <a:off x="7442200" y="3230563"/>
              <a:ext cx="141288" cy="115887"/>
              <a:chOff x="4688" y="2035"/>
              <a:chExt cx="89" cy="73"/>
            </a:xfrm>
          </p:grpSpPr>
          <p:sp>
            <p:nvSpPr>
              <p:cNvPr id="106" name="Line 43"/>
              <p:cNvSpPr>
                <a:spLocks noChangeShapeType="1"/>
              </p:cNvSpPr>
              <p:nvPr/>
            </p:nvSpPr>
            <p:spPr bwMode="auto">
              <a:xfrm flipH="1" flipV="1">
                <a:off x="4725" y="2065"/>
                <a:ext cx="52" cy="4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Line 44"/>
              <p:cNvSpPr>
                <a:spLocks noChangeShapeType="1"/>
              </p:cNvSpPr>
              <p:nvPr/>
            </p:nvSpPr>
            <p:spPr bwMode="auto">
              <a:xfrm flipH="1" flipV="1">
                <a:off x="4688" y="2035"/>
                <a:ext cx="37" cy="3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6" name="Freeform 46"/>
            <p:cNvSpPr>
              <a:spLocks/>
            </p:cNvSpPr>
            <p:nvPr/>
          </p:nvSpPr>
          <p:spPr bwMode="auto">
            <a:xfrm>
              <a:off x="7442200" y="3230563"/>
              <a:ext cx="53975" cy="47625"/>
            </a:xfrm>
            <a:custGeom>
              <a:avLst/>
              <a:gdLst>
                <a:gd name="T0" fmla="*/ 0 w 34"/>
                <a:gd name="T1" fmla="*/ 0 h 30"/>
                <a:gd name="T2" fmla="*/ 25 w 34"/>
                <a:gd name="T3" fmla="*/ 30 h 30"/>
                <a:gd name="T4" fmla="*/ 24 w 34"/>
                <a:gd name="T5" fmla="*/ 20 h 30"/>
                <a:gd name="T6" fmla="*/ 34 w 34"/>
                <a:gd name="T7" fmla="*/ 18 h 30"/>
                <a:gd name="T8" fmla="*/ 0 w 3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0">
                  <a:moveTo>
                    <a:pt x="0" y="0"/>
                  </a:moveTo>
                  <a:lnTo>
                    <a:pt x="25" y="30"/>
                  </a:lnTo>
                  <a:lnTo>
                    <a:pt x="24" y="20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auto">
            <a:xfrm>
              <a:off x="7442200" y="3230563"/>
              <a:ext cx="53975" cy="47625"/>
            </a:xfrm>
            <a:custGeom>
              <a:avLst/>
              <a:gdLst>
                <a:gd name="T0" fmla="*/ 34 w 34"/>
                <a:gd name="T1" fmla="*/ 18 h 30"/>
                <a:gd name="T2" fmla="*/ 0 w 34"/>
                <a:gd name="T3" fmla="*/ 0 h 30"/>
                <a:gd name="T4" fmla="*/ 25 w 34"/>
                <a:gd name="T5" fmla="*/ 30 h 30"/>
                <a:gd name="T6" fmla="*/ 24 w 34"/>
                <a:gd name="T7" fmla="*/ 20 h 30"/>
                <a:gd name="T8" fmla="*/ 34 w 34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0">
                  <a:moveTo>
                    <a:pt x="34" y="18"/>
                  </a:moveTo>
                  <a:lnTo>
                    <a:pt x="0" y="0"/>
                  </a:lnTo>
                  <a:lnTo>
                    <a:pt x="25" y="30"/>
                  </a:lnTo>
                  <a:lnTo>
                    <a:pt x="24" y="20"/>
                  </a:lnTo>
                  <a:lnTo>
                    <a:pt x="34" y="18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48"/>
            <p:cNvSpPr>
              <a:spLocks noChangeArrowheads="1"/>
            </p:cNvSpPr>
            <p:nvPr/>
          </p:nvSpPr>
          <p:spPr bwMode="auto">
            <a:xfrm>
              <a:off x="7369175" y="1752600"/>
              <a:ext cx="306388" cy="61912"/>
            </a:xfrm>
            <a:prstGeom prst="rect">
              <a:avLst/>
            </a:pr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49"/>
            <p:cNvSpPr>
              <a:spLocks noChangeArrowheads="1"/>
            </p:cNvSpPr>
            <p:nvPr/>
          </p:nvSpPr>
          <p:spPr bwMode="auto">
            <a:xfrm>
              <a:off x="7369175" y="1752600"/>
              <a:ext cx="306388" cy="61912"/>
            </a:xfrm>
            <a:prstGeom prst="rect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940550" y="3035300"/>
              <a:ext cx="612775" cy="95250"/>
            </a:xfrm>
            <a:custGeom>
              <a:avLst/>
              <a:gdLst>
                <a:gd name="T0" fmla="*/ 0 w 386"/>
                <a:gd name="T1" fmla="*/ 60 h 60"/>
                <a:gd name="T2" fmla="*/ 0 w 386"/>
                <a:gd name="T3" fmla="*/ 60 h 60"/>
                <a:gd name="T4" fmla="*/ 2 w 386"/>
                <a:gd name="T5" fmla="*/ 60 h 60"/>
                <a:gd name="T6" fmla="*/ 3 w 386"/>
                <a:gd name="T7" fmla="*/ 59 h 60"/>
                <a:gd name="T8" fmla="*/ 5 w 386"/>
                <a:gd name="T9" fmla="*/ 58 h 60"/>
                <a:gd name="T10" fmla="*/ 8 w 386"/>
                <a:gd name="T11" fmla="*/ 57 h 60"/>
                <a:gd name="T12" fmla="*/ 12 w 386"/>
                <a:gd name="T13" fmla="*/ 55 h 60"/>
                <a:gd name="T14" fmla="*/ 16 w 386"/>
                <a:gd name="T15" fmla="*/ 53 h 60"/>
                <a:gd name="T16" fmla="*/ 21 w 386"/>
                <a:gd name="T17" fmla="*/ 51 h 60"/>
                <a:gd name="T18" fmla="*/ 26 w 386"/>
                <a:gd name="T19" fmla="*/ 49 h 60"/>
                <a:gd name="T20" fmla="*/ 32 w 386"/>
                <a:gd name="T21" fmla="*/ 47 h 60"/>
                <a:gd name="T22" fmla="*/ 37 w 386"/>
                <a:gd name="T23" fmla="*/ 44 h 60"/>
                <a:gd name="T24" fmla="*/ 44 w 386"/>
                <a:gd name="T25" fmla="*/ 42 h 60"/>
                <a:gd name="T26" fmla="*/ 50 w 386"/>
                <a:gd name="T27" fmla="*/ 39 h 60"/>
                <a:gd name="T28" fmla="*/ 57 w 386"/>
                <a:gd name="T29" fmla="*/ 36 h 60"/>
                <a:gd name="T30" fmla="*/ 64 w 386"/>
                <a:gd name="T31" fmla="*/ 34 h 60"/>
                <a:gd name="T32" fmla="*/ 71 w 386"/>
                <a:gd name="T33" fmla="*/ 31 h 60"/>
                <a:gd name="T34" fmla="*/ 79 w 386"/>
                <a:gd name="T35" fmla="*/ 28 h 60"/>
                <a:gd name="T36" fmla="*/ 88 w 386"/>
                <a:gd name="T37" fmla="*/ 25 h 60"/>
                <a:gd name="T38" fmla="*/ 96 w 386"/>
                <a:gd name="T39" fmla="*/ 22 h 60"/>
                <a:gd name="T40" fmla="*/ 107 w 386"/>
                <a:gd name="T41" fmla="*/ 18 h 60"/>
                <a:gd name="T42" fmla="*/ 117 w 386"/>
                <a:gd name="T43" fmla="*/ 16 h 60"/>
                <a:gd name="T44" fmla="*/ 124 w 386"/>
                <a:gd name="T45" fmla="*/ 13 h 60"/>
                <a:gd name="T46" fmla="*/ 130 w 386"/>
                <a:gd name="T47" fmla="*/ 12 h 60"/>
                <a:gd name="T48" fmla="*/ 133 w 386"/>
                <a:gd name="T49" fmla="*/ 11 h 60"/>
                <a:gd name="T50" fmla="*/ 136 w 386"/>
                <a:gd name="T51" fmla="*/ 10 h 60"/>
                <a:gd name="T52" fmla="*/ 137 w 386"/>
                <a:gd name="T53" fmla="*/ 9 h 60"/>
                <a:gd name="T54" fmla="*/ 138 w 386"/>
                <a:gd name="T55" fmla="*/ 9 h 60"/>
                <a:gd name="T56" fmla="*/ 140 w 386"/>
                <a:gd name="T57" fmla="*/ 9 h 60"/>
                <a:gd name="T58" fmla="*/ 141 w 386"/>
                <a:gd name="T59" fmla="*/ 8 h 60"/>
                <a:gd name="T60" fmla="*/ 143 w 386"/>
                <a:gd name="T61" fmla="*/ 8 h 60"/>
                <a:gd name="T62" fmla="*/ 147 w 386"/>
                <a:gd name="T63" fmla="*/ 7 h 60"/>
                <a:gd name="T64" fmla="*/ 151 w 386"/>
                <a:gd name="T65" fmla="*/ 7 h 60"/>
                <a:gd name="T66" fmla="*/ 158 w 386"/>
                <a:gd name="T67" fmla="*/ 5 h 60"/>
                <a:gd name="T68" fmla="*/ 165 w 386"/>
                <a:gd name="T69" fmla="*/ 4 h 60"/>
                <a:gd name="T70" fmla="*/ 174 w 386"/>
                <a:gd name="T71" fmla="*/ 3 h 60"/>
                <a:gd name="T72" fmla="*/ 183 w 386"/>
                <a:gd name="T73" fmla="*/ 1 h 60"/>
                <a:gd name="T74" fmla="*/ 190 w 386"/>
                <a:gd name="T75" fmla="*/ 1 h 60"/>
                <a:gd name="T76" fmla="*/ 196 w 386"/>
                <a:gd name="T77" fmla="*/ 0 h 60"/>
                <a:gd name="T78" fmla="*/ 201 w 386"/>
                <a:gd name="T79" fmla="*/ 0 h 60"/>
                <a:gd name="T80" fmla="*/ 201 w 386"/>
                <a:gd name="T81" fmla="*/ 0 h 60"/>
                <a:gd name="T82" fmla="*/ 201 w 386"/>
                <a:gd name="T83" fmla="*/ 1 h 60"/>
                <a:gd name="T84" fmla="*/ 202 w 386"/>
                <a:gd name="T85" fmla="*/ 2 h 60"/>
                <a:gd name="T86" fmla="*/ 203 w 386"/>
                <a:gd name="T87" fmla="*/ 2 h 60"/>
                <a:gd name="T88" fmla="*/ 207 w 386"/>
                <a:gd name="T89" fmla="*/ 2 h 60"/>
                <a:gd name="T90" fmla="*/ 213 w 386"/>
                <a:gd name="T91" fmla="*/ 3 h 60"/>
                <a:gd name="T92" fmla="*/ 386 w 386"/>
                <a:gd name="T9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6" h="60">
                  <a:moveTo>
                    <a:pt x="0" y="60"/>
                  </a:moveTo>
                  <a:lnTo>
                    <a:pt x="0" y="60"/>
                  </a:lnTo>
                  <a:lnTo>
                    <a:pt x="2" y="60"/>
                  </a:lnTo>
                  <a:lnTo>
                    <a:pt x="3" y="59"/>
                  </a:lnTo>
                  <a:lnTo>
                    <a:pt x="5" y="58"/>
                  </a:lnTo>
                  <a:lnTo>
                    <a:pt x="8" y="57"/>
                  </a:lnTo>
                  <a:lnTo>
                    <a:pt x="12" y="55"/>
                  </a:lnTo>
                  <a:lnTo>
                    <a:pt x="16" y="53"/>
                  </a:lnTo>
                  <a:lnTo>
                    <a:pt x="21" y="51"/>
                  </a:lnTo>
                  <a:lnTo>
                    <a:pt x="26" y="49"/>
                  </a:lnTo>
                  <a:lnTo>
                    <a:pt x="32" y="47"/>
                  </a:lnTo>
                  <a:lnTo>
                    <a:pt x="37" y="44"/>
                  </a:lnTo>
                  <a:lnTo>
                    <a:pt x="44" y="42"/>
                  </a:lnTo>
                  <a:lnTo>
                    <a:pt x="50" y="39"/>
                  </a:lnTo>
                  <a:lnTo>
                    <a:pt x="57" y="36"/>
                  </a:lnTo>
                  <a:lnTo>
                    <a:pt x="64" y="34"/>
                  </a:lnTo>
                  <a:lnTo>
                    <a:pt x="71" y="31"/>
                  </a:lnTo>
                  <a:lnTo>
                    <a:pt x="79" y="28"/>
                  </a:lnTo>
                  <a:lnTo>
                    <a:pt x="88" y="25"/>
                  </a:lnTo>
                  <a:lnTo>
                    <a:pt x="96" y="22"/>
                  </a:lnTo>
                  <a:lnTo>
                    <a:pt x="107" y="18"/>
                  </a:lnTo>
                  <a:lnTo>
                    <a:pt x="117" y="16"/>
                  </a:lnTo>
                  <a:lnTo>
                    <a:pt x="124" y="13"/>
                  </a:lnTo>
                  <a:lnTo>
                    <a:pt x="130" y="12"/>
                  </a:lnTo>
                  <a:lnTo>
                    <a:pt x="133" y="11"/>
                  </a:lnTo>
                  <a:lnTo>
                    <a:pt x="136" y="10"/>
                  </a:lnTo>
                  <a:lnTo>
                    <a:pt x="137" y="9"/>
                  </a:lnTo>
                  <a:lnTo>
                    <a:pt x="138" y="9"/>
                  </a:lnTo>
                  <a:lnTo>
                    <a:pt x="140" y="9"/>
                  </a:lnTo>
                  <a:lnTo>
                    <a:pt x="141" y="8"/>
                  </a:lnTo>
                  <a:lnTo>
                    <a:pt x="143" y="8"/>
                  </a:lnTo>
                  <a:lnTo>
                    <a:pt x="147" y="7"/>
                  </a:lnTo>
                  <a:lnTo>
                    <a:pt x="151" y="7"/>
                  </a:lnTo>
                  <a:lnTo>
                    <a:pt x="158" y="5"/>
                  </a:lnTo>
                  <a:lnTo>
                    <a:pt x="165" y="4"/>
                  </a:lnTo>
                  <a:lnTo>
                    <a:pt x="174" y="3"/>
                  </a:lnTo>
                  <a:lnTo>
                    <a:pt x="183" y="1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1"/>
                  </a:lnTo>
                  <a:lnTo>
                    <a:pt x="202" y="2"/>
                  </a:lnTo>
                  <a:lnTo>
                    <a:pt x="203" y="2"/>
                  </a:lnTo>
                  <a:lnTo>
                    <a:pt x="207" y="2"/>
                  </a:lnTo>
                  <a:lnTo>
                    <a:pt x="213" y="3"/>
                  </a:lnTo>
                  <a:lnTo>
                    <a:pt x="386" y="3"/>
                  </a:lnTo>
                </a:path>
              </a:pathLst>
            </a:custGeom>
            <a:noFill/>
            <a:ln w="15" cap="flat">
              <a:solidFill>
                <a:srgbClr val="BF6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4797425" y="1660525"/>
              <a:ext cx="735013" cy="1470025"/>
            </a:xfrm>
            <a:custGeom>
              <a:avLst/>
              <a:gdLst>
                <a:gd name="T0" fmla="*/ 463 w 463"/>
                <a:gd name="T1" fmla="*/ 0 h 926"/>
                <a:gd name="T2" fmla="*/ 425 w 463"/>
                <a:gd name="T3" fmla="*/ 2 h 926"/>
                <a:gd name="T4" fmla="*/ 388 w 463"/>
                <a:gd name="T5" fmla="*/ 6 h 926"/>
                <a:gd name="T6" fmla="*/ 352 w 463"/>
                <a:gd name="T7" fmla="*/ 14 h 926"/>
                <a:gd name="T8" fmla="*/ 316 w 463"/>
                <a:gd name="T9" fmla="*/ 24 h 926"/>
                <a:gd name="T10" fmla="*/ 283 w 463"/>
                <a:gd name="T11" fmla="*/ 37 h 926"/>
                <a:gd name="T12" fmla="*/ 250 w 463"/>
                <a:gd name="T13" fmla="*/ 52 h 926"/>
                <a:gd name="T14" fmla="*/ 219 w 463"/>
                <a:gd name="T15" fmla="*/ 70 h 926"/>
                <a:gd name="T16" fmla="*/ 190 w 463"/>
                <a:gd name="T17" fmla="*/ 90 h 926"/>
                <a:gd name="T18" fmla="*/ 162 w 463"/>
                <a:gd name="T19" fmla="*/ 112 h 926"/>
                <a:gd name="T20" fmla="*/ 135 w 463"/>
                <a:gd name="T21" fmla="*/ 136 h 926"/>
                <a:gd name="T22" fmla="*/ 111 w 463"/>
                <a:gd name="T23" fmla="*/ 162 h 926"/>
                <a:gd name="T24" fmla="*/ 89 w 463"/>
                <a:gd name="T25" fmla="*/ 190 h 926"/>
                <a:gd name="T26" fmla="*/ 69 w 463"/>
                <a:gd name="T27" fmla="*/ 219 h 926"/>
                <a:gd name="T28" fmla="*/ 52 w 463"/>
                <a:gd name="T29" fmla="*/ 251 h 926"/>
                <a:gd name="T30" fmla="*/ 36 w 463"/>
                <a:gd name="T31" fmla="*/ 283 h 926"/>
                <a:gd name="T32" fmla="*/ 24 w 463"/>
                <a:gd name="T33" fmla="*/ 317 h 926"/>
                <a:gd name="T34" fmla="*/ 13 w 463"/>
                <a:gd name="T35" fmla="*/ 352 h 926"/>
                <a:gd name="T36" fmla="*/ 6 w 463"/>
                <a:gd name="T37" fmla="*/ 388 h 926"/>
                <a:gd name="T38" fmla="*/ 1 w 463"/>
                <a:gd name="T39" fmla="*/ 425 h 926"/>
                <a:gd name="T40" fmla="*/ 0 w 463"/>
                <a:gd name="T41" fmla="*/ 463 h 926"/>
                <a:gd name="T42" fmla="*/ 1 w 463"/>
                <a:gd name="T43" fmla="*/ 501 h 926"/>
                <a:gd name="T44" fmla="*/ 6 w 463"/>
                <a:gd name="T45" fmla="*/ 538 h 926"/>
                <a:gd name="T46" fmla="*/ 13 w 463"/>
                <a:gd name="T47" fmla="*/ 575 h 926"/>
                <a:gd name="T48" fmla="*/ 24 w 463"/>
                <a:gd name="T49" fmla="*/ 610 h 926"/>
                <a:gd name="T50" fmla="*/ 36 w 463"/>
                <a:gd name="T51" fmla="*/ 644 h 926"/>
                <a:gd name="T52" fmla="*/ 52 w 463"/>
                <a:gd name="T53" fmla="*/ 676 h 926"/>
                <a:gd name="T54" fmla="*/ 69 w 463"/>
                <a:gd name="T55" fmla="*/ 707 h 926"/>
                <a:gd name="T56" fmla="*/ 89 w 463"/>
                <a:gd name="T57" fmla="*/ 737 h 926"/>
                <a:gd name="T58" fmla="*/ 111 w 463"/>
                <a:gd name="T59" fmla="*/ 765 h 926"/>
                <a:gd name="T60" fmla="*/ 135 w 463"/>
                <a:gd name="T61" fmla="*/ 791 h 926"/>
                <a:gd name="T62" fmla="*/ 162 w 463"/>
                <a:gd name="T63" fmla="*/ 815 h 926"/>
                <a:gd name="T64" fmla="*/ 190 w 463"/>
                <a:gd name="T65" fmla="*/ 837 h 926"/>
                <a:gd name="T66" fmla="*/ 219 w 463"/>
                <a:gd name="T67" fmla="*/ 857 h 926"/>
                <a:gd name="T68" fmla="*/ 250 w 463"/>
                <a:gd name="T69" fmla="*/ 875 h 926"/>
                <a:gd name="T70" fmla="*/ 283 w 463"/>
                <a:gd name="T71" fmla="*/ 890 h 926"/>
                <a:gd name="T72" fmla="*/ 316 w 463"/>
                <a:gd name="T73" fmla="*/ 903 h 926"/>
                <a:gd name="T74" fmla="*/ 352 w 463"/>
                <a:gd name="T75" fmla="*/ 913 h 926"/>
                <a:gd name="T76" fmla="*/ 388 w 463"/>
                <a:gd name="T77" fmla="*/ 920 h 926"/>
                <a:gd name="T78" fmla="*/ 425 w 463"/>
                <a:gd name="T79" fmla="*/ 925 h 926"/>
                <a:gd name="T80" fmla="*/ 463 w 463"/>
                <a:gd name="T81" fmla="*/ 92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3" h="926">
                  <a:moveTo>
                    <a:pt x="463" y="0"/>
                  </a:moveTo>
                  <a:lnTo>
                    <a:pt x="425" y="2"/>
                  </a:lnTo>
                  <a:lnTo>
                    <a:pt x="388" y="6"/>
                  </a:lnTo>
                  <a:lnTo>
                    <a:pt x="352" y="14"/>
                  </a:lnTo>
                  <a:lnTo>
                    <a:pt x="316" y="24"/>
                  </a:lnTo>
                  <a:lnTo>
                    <a:pt x="283" y="37"/>
                  </a:lnTo>
                  <a:lnTo>
                    <a:pt x="250" y="52"/>
                  </a:lnTo>
                  <a:lnTo>
                    <a:pt x="219" y="70"/>
                  </a:lnTo>
                  <a:lnTo>
                    <a:pt x="190" y="90"/>
                  </a:lnTo>
                  <a:lnTo>
                    <a:pt x="162" y="112"/>
                  </a:lnTo>
                  <a:lnTo>
                    <a:pt x="135" y="136"/>
                  </a:lnTo>
                  <a:lnTo>
                    <a:pt x="111" y="162"/>
                  </a:lnTo>
                  <a:lnTo>
                    <a:pt x="89" y="190"/>
                  </a:lnTo>
                  <a:lnTo>
                    <a:pt x="69" y="219"/>
                  </a:lnTo>
                  <a:lnTo>
                    <a:pt x="52" y="251"/>
                  </a:lnTo>
                  <a:lnTo>
                    <a:pt x="36" y="283"/>
                  </a:lnTo>
                  <a:lnTo>
                    <a:pt x="24" y="317"/>
                  </a:lnTo>
                  <a:lnTo>
                    <a:pt x="13" y="352"/>
                  </a:lnTo>
                  <a:lnTo>
                    <a:pt x="6" y="388"/>
                  </a:lnTo>
                  <a:lnTo>
                    <a:pt x="1" y="425"/>
                  </a:lnTo>
                  <a:lnTo>
                    <a:pt x="0" y="463"/>
                  </a:lnTo>
                  <a:lnTo>
                    <a:pt x="1" y="501"/>
                  </a:lnTo>
                  <a:lnTo>
                    <a:pt x="6" y="538"/>
                  </a:lnTo>
                  <a:lnTo>
                    <a:pt x="13" y="575"/>
                  </a:lnTo>
                  <a:lnTo>
                    <a:pt x="24" y="610"/>
                  </a:lnTo>
                  <a:lnTo>
                    <a:pt x="36" y="644"/>
                  </a:lnTo>
                  <a:lnTo>
                    <a:pt x="52" y="676"/>
                  </a:lnTo>
                  <a:lnTo>
                    <a:pt x="69" y="707"/>
                  </a:lnTo>
                  <a:lnTo>
                    <a:pt x="89" y="737"/>
                  </a:lnTo>
                  <a:lnTo>
                    <a:pt x="111" y="765"/>
                  </a:lnTo>
                  <a:lnTo>
                    <a:pt x="135" y="791"/>
                  </a:lnTo>
                  <a:lnTo>
                    <a:pt x="162" y="815"/>
                  </a:lnTo>
                  <a:lnTo>
                    <a:pt x="190" y="837"/>
                  </a:lnTo>
                  <a:lnTo>
                    <a:pt x="219" y="857"/>
                  </a:lnTo>
                  <a:lnTo>
                    <a:pt x="250" y="875"/>
                  </a:lnTo>
                  <a:lnTo>
                    <a:pt x="283" y="890"/>
                  </a:lnTo>
                  <a:lnTo>
                    <a:pt x="316" y="903"/>
                  </a:lnTo>
                  <a:lnTo>
                    <a:pt x="352" y="913"/>
                  </a:lnTo>
                  <a:lnTo>
                    <a:pt x="388" y="920"/>
                  </a:lnTo>
                  <a:lnTo>
                    <a:pt x="425" y="925"/>
                  </a:lnTo>
                  <a:lnTo>
                    <a:pt x="463" y="926"/>
                  </a:lnTo>
                </a:path>
              </a:pathLst>
            </a:custGeom>
            <a:noFill/>
            <a:ln w="8" cap="flat">
              <a:solidFill>
                <a:srgbClr val="D100D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54"/>
            <p:cNvGrpSpPr>
              <a:grpSpLocks/>
            </p:cNvGrpSpPr>
            <p:nvPr/>
          </p:nvGrpSpPr>
          <p:grpSpPr bwMode="auto">
            <a:xfrm>
              <a:off x="5710254" y="1706563"/>
              <a:ext cx="176213" cy="200025"/>
              <a:chOff x="3597" y="1075"/>
              <a:chExt cx="111" cy="126"/>
            </a:xfrm>
          </p:grpSpPr>
          <p:sp>
            <p:nvSpPr>
              <p:cNvPr id="104" name="Line 52"/>
              <p:cNvSpPr>
                <a:spLocks noChangeShapeType="1"/>
              </p:cNvSpPr>
              <p:nvPr/>
            </p:nvSpPr>
            <p:spPr bwMode="auto">
              <a:xfrm flipV="1">
                <a:off x="3597" y="1075"/>
                <a:ext cx="111" cy="126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Line 53"/>
              <p:cNvSpPr>
                <a:spLocks noChangeShapeType="1"/>
              </p:cNvSpPr>
              <p:nvPr/>
            </p:nvSpPr>
            <p:spPr bwMode="auto">
              <a:xfrm flipV="1">
                <a:off x="3673" y="1089"/>
                <a:ext cx="21" cy="24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57"/>
            <p:cNvGrpSpPr>
              <a:grpSpLocks/>
            </p:cNvGrpSpPr>
            <p:nvPr/>
          </p:nvGrpSpPr>
          <p:grpSpPr bwMode="auto">
            <a:xfrm>
              <a:off x="5813425" y="1728788"/>
              <a:ext cx="50800" cy="53975"/>
              <a:chOff x="3662" y="1089"/>
              <a:chExt cx="32" cy="34"/>
            </a:xfrm>
          </p:grpSpPr>
          <p:sp>
            <p:nvSpPr>
              <p:cNvPr id="102" name="Freeform 55"/>
              <p:cNvSpPr>
                <a:spLocks/>
              </p:cNvSpPr>
              <p:nvPr/>
            </p:nvSpPr>
            <p:spPr bwMode="auto">
              <a:xfrm>
                <a:off x="3673" y="1112"/>
                <a:ext cx="7" cy="11"/>
              </a:xfrm>
              <a:custGeom>
                <a:avLst/>
                <a:gdLst>
                  <a:gd name="T0" fmla="*/ 7 w 7"/>
                  <a:gd name="T1" fmla="*/ 0 h 11"/>
                  <a:gd name="T2" fmla="*/ 0 w 7"/>
                  <a:gd name="T3" fmla="*/ 0 h 11"/>
                  <a:gd name="T4" fmla="*/ 1 w 7"/>
                  <a:gd name="T5" fmla="*/ 11 h 11"/>
                  <a:gd name="T6" fmla="*/ 7 w 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lnTo>
                      <a:pt x="0" y="0"/>
                    </a:lnTo>
                    <a:lnTo>
                      <a:pt x="1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Freeform 56"/>
              <p:cNvSpPr>
                <a:spLocks/>
              </p:cNvSpPr>
              <p:nvPr/>
            </p:nvSpPr>
            <p:spPr bwMode="auto">
              <a:xfrm>
                <a:off x="3662" y="1089"/>
                <a:ext cx="32" cy="24"/>
              </a:xfrm>
              <a:custGeom>
                <a:avLst/>
                <a:gdLst>
                  <a:gd name="T0" fmla="*/ 32 w 32"/>
                  <a:gd name="T1" fmla="*/ 0 h 24"/>
                  <a:gd name="T2" fmla="*/ 0 w 32"/>
                  <a:gd name="T3" fmla="*/ 24 h 24"/>
                  <a:gd name="T4" fmla="*/ 11 w 32"/>
                  <a:gd name="T5" fmla="*/ 23 h 24"/>
                  <a:gd name="T6" fmla="*/ 18 w 32"/>
                  <a:gd name="T7" fmla="*/ 23 h 24"/>
                  <a:gd name="T8" fmla="*/ 32 w 3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4">
                    <a:moveTo>
                      <a:pt x="32" y="0"/>
                    </a:moveTo>
                    <a:lnTo>
                      <a:pt x="0" y="24"/>
                    </a:lnTo>
                    <a:lnTo>
                      <a:pt x="11" y="23"/>
                    </a:lnTo>
                    <a:lnTo>
                      <a:pt x="18" y="2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5813425" y="1728788"/>
              <a:ext cx="50800" cy="53975"/>
            </a:xfrm>
            <a:custGeom>
              <a:avLst/>
              <a:gdLst>
                <a:gd name="T0" fmla="*/ 12 w 32"/>
                <a:gd name="T1" fmla="*/ 34 h 34"/>
                <a:gd name="T2" fmla="*/ 32 w 32"/>
                <a:gd name="T3" fmla="*/ 0 h 34"/>
                <a:gd name="T4" fmla="*/ 0 w 32"/>
                <a:gd name="T5" fmla="*/ 24 h 34"/>
                <a:gd name="T6" fmla="*/ 11 w 32"/>
                <a:gd name="T7" fmla="*/ 23 h 34"/>
                <a:gd name="T8" fmla="*/ 12 w 32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4">
                  <a:moveTo>
                    <a:pt x="12" y="34"/>
                  </a:moveTo>
                  <a:lnTo>
                    <a:pt x="32" y="0"/>
                  </a:lnTo>
                  <a:lnTo>
                    <a:pt x="0" y="24"/>
                  </a:lnTo>
                  <a:lnTo>
                    <a:pt x="11" y="23"/>
                  </a:lnTo>
                  <a:lnTo>
                    <a:pt x="12" y="34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5" name="Group 61"/>
            <p:cNvGrpSpPr>
              <a:grpSpLocks/>
            </p:cNvGrpSpPr>
            <p:nvPr/>
          </p:nvGrpSpPr>
          <p:grpSpPr bwMode="auto">
            <a:xfrm>
              <a:off x="6481763" y="3198832"/>
              <a:ext cx="360363" cy="331789"/>
              <a:chOff x="4083" y="2015"/>
              <a:chExt cx="227" cy="209"/>
            </a:xfrm>
          </p:grpSpPr>
          <p:sp>
            <p:nvSpPr>
              <p:cNvPr id="100" name="Line 59"/>
              <p:cNvSpPr>
                <a:spLocks noChangeShapeType="1"/>
              </p:cNvSpPr>
              <p:nvPr/>
            </p:nvSpPr>
            <p:spPr bwMode="auto">
              <a:xfrm flipV="1">
                <a:off x="4083" y="2035"/>
                <a:ext cx="206" cy="18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Line 60"/>
              <p:cNvSpPr>
                <a:spLocks noChangeShapeType="1"/>
              </p:cNvSpPr>
              <p:nvPr/>
            </p:nvSpPr>
            <p:spPr bwMode="auto">
              <a:xfrm flipV="1">
                <a:off x="4289" y="2015"/>
                <a:ext cx="21" cy="2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6" name="Freeform 62"/>
            <p:cNvSpPr>
              <a:spLocks/>
            </p:cNvSpPr>
            <p:nvPr/>
          </p:nvSpPr>
          <p:spPr bwMode="auto">
            <a:xfrm>
              <a:off x="6789738" y="3198813"/>
              <a:ext cx="52388" cy="50800"/>
            </a:xfrm>
            <a:custGeom>
              <a:avLst/>
              <a:gdLst>
                <a:gd name="T0" fmla="*/ 33 w 33"/>
                <a:gd name="T1" fmla="*/ 0 h 32"/>
                <a:gd name="T2" fmla="*/ 0 w 33"/>
                <a:gd name="T3" fmla="*/ 20 h 32"/>
                <a:gd name="T4" fmla="*/ 10 w 33"/>
                <a:gd name="T5" fmla="*/ 20 h 32"/>
                <a:gd name="T6" fmla="*/ 10 w 33"/>
                <a:gd name="T7" fmla="*/ 32 h 32"/>
                <a:gd name="T8" fmla="*/ 33 w 3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3" y="0"/>
                  </a:moveTo>
                  <a:lnTo>
                    <a:pt x="0" y="20"/>
                  </a:lnTo>
                  <a:lnTo>
                    <a:pt x="10" y="20"/>
                  </a:lnTo>
                  <a:lnTo>
                    <a:pt x="10" y="3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63"/>
            <p:cNvSpPr>
              <a:spLocks/>
            </p:cNvSpPr>
            <p:nvPr/>
          </p:nvSpPr>
          <p:spPr bwMode="auto">
            <a:xfrm>
              <a:off x="6789738" y="3198813"/>
              <a:ext cx="52388" cy="50800"/>
            </a:xfrm>
            <a:custGeom>
              <a:avLst/>
              <a:gdLst>
                <a:gd name="T0" fmla="*/ 10 w 33"/>
                <a:gd name="T1" fmla="*/ 32 h 32"/>
                <a:gd name="T2" fmla="*/ 33 w 33"/>
                <a:gd name="T3" fmla="*/ 0 h 32"/>
                <a:gd name="T4" fmla="*/ 0 w 33"/>
                <a:gd name="T5" fmla="*/ 20 h 32"/>
                <a:gd name="T6" fmla="*/ 10 w 33"/>
                <a:gd name="T7" fmla="*/ 20 h 32"/>
                <a:gd name="T8" fmla="*/ 10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0" y="32"/>
                  </a:moveTo>
                  <a:lnTo>
                    <a:pt x="33" y="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0" y="32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8" name="Group 66"/>
            <p:cNvGrpSpPr>
              <a:grpSpLocks/>
            </p:cNvGrpSpPr>
            <p:nvPr/>
          </p:nvGrpSpPr>
          <p:grpSpPr bwMode="auto">
            <a:xfrm>
              <a:off x="5586413" y="1436688"/>
              <a:ext cx="93663" cy="155575"/>
              <a:chOff x="3519" y="905"/>
              <a:chExt cx="59" cy="98"/>
            </a:xfrm>
          </p:grpSpPr>
          <p:sp>
            <p:nvSpPr>
              <p:cNvPr id="98" name="Line 64"/>
              <p:cNvSpPr>
                <a:spLocks noChangeShapeType="1"/>
              </p:cNvSpPr>
              <p:nvPr/>
            </p:nvSpPr>
            <p:spPr bwMode="auto">
              <a:xfrm>
                <a:off x="3519" y="905"/>
                <a:ext cx="42" cy="6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Line 65"/>
              <p:cNvSpPr>
                <a:spLocks noChangeShapeType="1"/>
              </p:cNvSpPr>
              <p:nvPr/>
            </p:nvSpPr>
            <p:spPr bwMode="auto">
              <a:xfrm>
                <a:off x="3561" y="974"/>
                <a:ext cx="17" cy="2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9" name="Group 69"/>
            <p:cNvGrpSpPr>
              <a:grpSpLocks/>
            </p:cNvGrpSpPr>
            <p:nvPr/>
          </p:nvGrpSpPr>
          <p:grpSpPr bwMode="auto">
            <a:xfrm>
              <a:off x="5638800" y="1533525"/>
              <a:ext cx="42863" cy="58737"/>
              <a:chOff x="3552" y="966"/>
              <a:chExt cx="27" cy="37"/>
            </a:xfrm>
          </p:grpSpPr>
          <p:sp>
            <p:nvSpPr>
              <p:cNvPr id="96" name="Freeform 67"/>
              <p:cNvSpPr>
                <a:spLocks/>
              </p:cNvSpPr>
              <p:nvPr/>
            </p:nvSpPr>
            <p:spPr bwMode="auto">
              <a:xfrm>
                <a:off x="3552" y="974"/>
                <a:ext cx="27" cy="29"/>
              </a:xfrm>
              <a:custGeom>
                <a:avLst/>
                <a:gdLst>
                  <a:gd name="T0" fmla="*/ 0 w 27"/>
                  <a:gd name="T1" fmla="*/ 0 h 29"/>
                  <a:gd name="T2" fmla="*/ 27 w 27"/>
                  <a:gd name="T3" fmla="*/ 29 h 29"/>
                  <a:gd name="T4" fmla="*/ 17 w 27"/>
                  <a:gd name="T5" fmla="*/ 3 h 29"/>
                  <a:gd name="T6" fmla="*/ 11 w 27"/>
                  <a:gd name="T7" fmla="*/ 3 h 29"/>
                  <a:gd name="T8" fmla="*/ 0 w 2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0" y="0"/>
                    </a:moveTo>
                    <a:lnTo>
                      <a:pt x="27" y="29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68"/>
              <p:cNvSpPr>
                <a:spLocks/>
              </p:cNvSpPr>
              <p:nvPr/>
            </p:nvSpPr>
            <p:spPr bwMode="auto">
              <a:xfrm>
                <a:off x="3563" y="966"/>
                <a:ext cx="6" cy="11"/>
              </a:xfrm>
              <a:custGeom>
                <a:avLst/>
                <a:gdLst>
                  <a:gd name="T0" fmla="*/ 2 w 6"/>
                  <a:gd name="T1" fmla="*/ 0 h 11"/>
                  <a:gd name="T2" fmla="*/ 0 w 6"/>
                  <a:gd name="T3" fmla="*/ 11 h 11"/>
                  <a:gd name="T4" fmla="*/ 6 w 6"/>
                  <a:gd name="T5" fmla="*/ 11 h 11"/>
                  <a:gd name="T6" fmla="*/ 2 w 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2" y="0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5638800" y="1533525"/>
              <a:ext cx="42863" cy="58737"/>
            </a:xfrm>
            <a:custGeom>
              <a:avLst/>
              <a:gdLst>
                <a:gd name="T0" fmla="*/ 0 w 27"/>
                <a:gd name="T1" fmla="*/ 8 h 37"/>
                <a:gd name="T2" fmla="*/ 27 w 27"/>
                <a:gd name="T3" fmla="*/ 37 h 37"/>
                <a:gd name="T4" fmla="*/ 13 w 27"/>
                <a:gd name="T5" fmla="*/ 0 h 37"/>
                <a:gd name="T6" fmla="*/ 11 w 27"/>
                <a:gd name="T7" fmla="*/ 11 h 37"/>
                <a:gd name="T8" fmla="*/ 0 w 27"/>
                <a:gd name="T9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7">
                  <a:moveTo>
                    <a:pt x="0" y="8"/>
                  </a:moveTo>
                  <a:lnTo>
                    <a:pt x="27" y="37"/>
                  </a:lnTo>
                  <a:lnTo>
                    <a:pt x="13" y="0"/>
                  </a:lnTo>
                  <a:lnTo>
                    <a:pt x="11" y="11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Group 73"/>
            <p:cNvGrpSpPr>
              <a:grpSpLocks/>
            </p:cNvGrpSpPr>
            <p:nvPr/>
          </p:nvGrpSpPr>
          <p:grpSpPr bwMode="auto">
            <a:xfrm>
              <a:off x="7235825" y="2817813"/>
              <a:ext cx="95250" cy="155575"/>
              <a:chOff x="4558" y="1775"/>
              <a:chExt cx="60" cy="98"/>
            </a:xfrm>
          </p:grpSpPr>
          <p:sp>
            <p:nvSpPr>
              <p:cNvPr id="94" name="Line 71"/>
              <p:cNvSpPr>
                <a:spLocks noChangeShapeType="1"/>
              </p:cNvSpPr>
              <p:nvPr/>
            </p:nvSpPr>
            <p:spPr bwMode="auto">
              <a:xfrm>
                <a:off x="4558" y="1775"/>
                <a:ext cx="42" cy="70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" name="Line 72"/>
              <p:cNvSpPr>
                <a:spLocks noChangeShapeType="1"/>
              </p:cNvSpPr>
              <p:nvPr/>
            </p:nvSpPr>
            <p:spPr bwMode="auto">
              <a:xfrm>
                <a:off x="4600" y="1845"/>
                <a:ext cx="18" cy="28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2" name="Group 76"/>
            <p:cNvGrpSpPr>
              <a:grpSpLocks/>
            </p:cNvGrpSpPr>
            <p:nvPr/>
          </p:nvGrpSpPr>
          <p:grpSpPr bwMode="auto">
            <a:xfrm>
              <a:off x="7288213" y="2914650"/>
              <a:ext cx="42863" cy="60325"/>
              <a:chOff x="4591" y="1836"/>
              <a:chExt cx="27" cy="38"/>
            </a:xfrm>
          </p:grpSpPr>
          <p:sp>
            <p:nvSpPr>
              <p:cNvPr id="92" name="Freeform 74"/>
              <p:cNvSpPr>
                <a:spLocks/>
              </p:cNvSpPr>
              <p:nvPr/>
            </p:nvSpPr>
            <p:spPr bwMode="auto">
              <a:xfrm>
                <a:off x="4591" y="1845"/>
                <a:ext cx="27" cy="29"/>
              </a:xfrm>
              <a:custGeom>
                <a:avLst/>
                <a:gdLst>
                  <a:gd name="T0" fmla="*/ 0 w 27"/>
                  <a:gd name="T1" fmla="*/ 0 h 29"/>
                  <a:gd name="T2" fmla="*/ 27 w 27"/>
                  <a:gd name="T3" fmla="*/ 29 h 29"/>
                  <a:gd name="T4" fmla="*/ 17 w 27"/>
                  <a:gd name="T5" fmla="*/ 2 h 29"/>
                  <a:gd name="T6" fmla="*/ 11 w 27"/>
                  <a:gd name="T7" fmla="*/ 2 h 29"/>
                  <a:gd name="T8" fmla="*/ 0 w 2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0" y="0"/>
                    </a:moveTo>
                    <a:lnTo>
                      <a:pt x="27" y="29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" name="Freeform 75"/>
              <p:cNvSpPr>
                <a:spLocks/>
              </p:cNvSpPr>
              <p:nvPr/>
            </p:nvSpPr>
            <p:spPr bwMode="auto">
              <a:xfrm>
                <a:off x="4602" y="1836"/>
                <a:ext cx="6" cy="11"/>
              </a:xfrm>
              <a:custGeom>
                <a:avLst/>
                <a:gdLst>
                  <a:gd name="T0" fmla="*/ 2 w 6"/>
                  <a:gd name="T1" fmla="*/ 0 h 11"/>
                  <a:gd name="T2" fmla="*/ 0 w 6"/>
                  <a:gd name="T3" fmla="*/ 11 h 11"/>
                  <a:gd name="T4" fmla="*/ 6 w 6"/>
                  <a:gd name="T5" fmla="*/ 11 h 11"/>
                  <a:gd name="T6" fmla="*/ 2 w 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2" y="0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3" name="Freeform 77"/>
            <p:cNvSpPr>
              <a:spLocks/>
            </p:cNvSpPr>
            <p:nvPr/>
          </p:nvSpPr>
          <p:spPr bwMode="auto">
            <a:xfrm>
              <a:off x="7288213" y="2914650"/>
              <a:ext cx="42863" cy="60325"/>
            </a:xfrm>
            <a:custGeom>
              <a:avLst/>
              <a:gdLst>
                <a:gd name="T0" fmla="*/ 0 w 27"/>
                <a:gd name="T1" fmla="*/ 9 h 38"/>
                <a:gd name="T2" fmla="*/ 27 w 27"/>
                <a:gd name="T3" fmla="*/ 38 h 38"/>
                <a:gd name="T4" fmla="*/ 13 w 27"/>
                <a:gd name="T5" fmla="*/ 0 h 38"/>
                <a:gd name="T6" fmla="*/ 11 w 27"/>
                <a:gd name="T7" fmla="*/ 11 h 38"/>
                <a:gd name="T8" fmla="*/ 0 w 27"/>
                <a:gd name="T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0" y="9"/>
                  </a:moveTo>
                  <a:lnTo>
                    <a:pt x="27" y="38"/>
                  </a:lnTo>
                  <a:lnTo>
                    <a:pt x="13" y="0"/>
                  </a:lnTo>
                  <a:lnTo>
                    <a:pt x="11" y="11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4" name="Group 80"/>
            <p:cNvGrpSpPr>
              <a:grpSpLocks/>
            </p:cNvGrpSpPr>
            <p:nvPr/>
          </p:nvGrpSpPr>
          <p:grpSpPr bwMode="auto">
            <a:xfrm>
              <a:off x="7129463" y="3203575"/>
              <a:ext cx="87313" cy="146050"/>
              <a:chOff x="4491" y="2018"/>
              <a:chExt cx="55" cy="92"/>
            </a:xfrm>
          </p:grpSpPr>
          <p:sp>
            <p:nvSpPr>
              <p:cNvPr id="90" name="Line 78"/>
              <p:cNvSpPr>
                <a:spLocks noChangeShapeType="1"/>
              </p:cNvSpPr>
              <p:nvPr/>
            </p:nvSpPr>
            <p:spPr bwMode="auto">
              <a:xfrm flipV="1">
                <a:off x="4491" y="2047"/>
                <a:ext cx="38" cy="63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Line 79"/>
              <p:cNvSpPr>
                <a:spLocks noChangeShapeType="1"/>
              </p:cNvSpPr>
              <p:nvPr/>
            </p:nvSpPr>
            <p:spPr bwMode="auto">
              <a:xfrm flipV="1">
                <a:off x="4529" y="2018"/>
                <a:ext cx="17" cy="29"/>
              </a:xfrm>
              <a:prstGeom prst="line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5" name="Group 83"/>
            <p:cNvGrpSpPr>
              <a:grpSpLocks/>
            </p:cNvGrpSpPr>
            <p:nvPr/>
          </p:nvGrpSpPr>
          <p:grpSpPr bwMode="auto">
            <a:xfrm>
              <a:off x="7173913" y="3201988"/>
              <a:ext cx="42863" cy="60325"/>
              <a:chOff x="4519" y="2017"/>
              <a:chExt cx="27" cy="38"/>
            </a:xfrm>
          </p:grpSpPr>
          <p:sp>
            <p:nvSpPr>
              <p:cNvPr id="88" name="Freeform 81"/>
              <p:cNvSpPr>
                <a:spLocks/>
              </p:cNvSpPr>
              <p:nvPr/>
            </p:nvSpPr>
            <p:spPr bwMode="auto">
              <a:xfrm>
                <a:off x="4530" y="2044"/>
                <a:ext cx="7" cy="11"/>
              </a:xfrm>
              <a:custGeom>
                <a:avLst/>
                <a:gdLst>
                  <a:gd name="T0" fmla="*/ 7 w 7"/>
                  <a:gd name="T1" fmla="*/ 0 h 11"/>
                  <a:gd name="T2" fmla="*/ 0 w 7"/>
                  <a:gd name="T3" fmla="*/ 0 h 11"/>
                  <a:gd name="T4" fmla="*/ 3 w 7"/>
                  <a:gd name="T5" fmla="*/ 11 h 11"/>
                  <a:gd name="T6" fmla="*/ 7 w 7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lnTo>
                      <a:pt x="0" y="0"/>
                    </a:lnTo>
                    <a:lnTo>
                      <a:pt x="3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82"/>
              <p:cNvSpPr>
                <a:spLocks/>
              </p:cNvSpPr>
              <p:nvPr/>
            </p:nvSpPr>
            <p:spPr bwMode="auto">
              <a:xfrm>
                <a:off x="4519" y="2017"/>
                <a:ext cx="27" cy="30"/>
              </a:xfrm>
              <a:custGeom>
                <a:avLst/>
                <a:gdLst>
                  <a:gd name="T0" fmla="*/ 27 w 27"/>
                  <a:gd name="T1" fmla="*/ 0 h 30"/>
                  <a:gd name="T2" fmla="*/ 0 w 27"/>
                  <a:gd name="T3" fmla="*/ 30 h 30"/>
                  <a:gd name="T4" fmla="*/ 11 w 27"/>
                  <a:gd name="T5" fmla="*/ 27 h 30"/>
                  <a:gd name="T6" fmla="*/ 18 w 27"/>
                  <a:gd name="T7" fmla="*/ 27 h 30"/>
                  <a:gd name="T8" fmla="*/ 27 w 2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0">
                    <a:moveTo>
                      <a:pt x="27" y="0"/>
                    </a:moveTo>
                    <a:lnTo>
                      <a:pt x="0" y="30"/>
                    </a:lnTo>
                    <a:lnTo>
                      <a:pt x="11" y="27"/>
                    </a:lnTo>
                    <a:lnTo>
                      <a:pt x="18" y="2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7173913" y="3201988"/>
              <a:ext cx="42863" cy="60325"/>
            </a:xfrm>
            <a:custGeom>
              <a:avLst/>
              <a:gdLst>
                <a:gd name="T0" fmla="*/ 14 w 27"/>
                <a:gd name="T1" fmla="*/ 38 h 38"/>
                <a:gd name="T2" fmla="*/ 27 w 27"/>
                <a:gd name="T3" fmla="*/ 0 h 38"/>
                <a:gd name="T4" fmla="*/ 0 w 27"/>
                <a:gd name="T5" fmla="*/ 30 h 38"/>
                <a:gd name="T6" fmla="*/ 11 w 27"/>
                <a:gd name="T7" fmla="*/ 27 h 38"/>
                <a:gd name="T8" fmla="*/ 14 w 27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14" y="38"/>
                  </a:moveTo>
                  <a:lnTo>
                    <a:pt x="27" y="0"/>
                  </a:lnTo>
                  <a:lnTo>
                    <a:pt x="0" y="30"/>
                  </a:lnTo>
                  <a:lnTo>
                    <a:pt x="11" y="27"/>
                  </a:lnTo>
                  <a:lnTo>
                    <a:pt x="14" y="38"/>
                  </a:ln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85"/>
            <p:cNvSpPr>
              <a:spLocks noChangeArrowheads="1"/>
            </p:cNvSpPr>
            <p:nvPr/>
          </p:nvSpPr>
          <p:spPr bwMode="auto">
            <a:xfrm>
              <a:off x="4951413" y="1320800"/>
              <a:ext cx="1263349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Loss compensation 2 (90m)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86"/>
            <p:cNvSpPr>
              <a:spLocks noChangeArrowheads="1"/>
            </p:cNvSpPr>
            <p:nvPr/>
          </p:nvSpPr>
          <p:spPr bwMode="auto">
            <a:xfrm>
              <a:off x="6286500" y="13144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87"/>
            <p:cNvSpPr>
              <a:spLocks noChangeArrowheads="1"/>
            </p:cNvSpPr>
            <p:nvPr/>
          </p:nvSpPr>
          <p:spPr bwMode="auto">
            <a:xfrm>
              <a:off x="6972300" y="1320800"/>
              <a:ext cx="1316654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Loss compensation 1 (140m)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88"/>
            <p:cNvSpPr>
              <a:spLocks noChangeArrowheads="1"/>
            </p:cNvSpPr>
            <p:nvPr/>
          </p:nvSpPr>
          <p:spPr bwMode="auto">
            <a:xfrm>
              <a:off x="8366125" y="13144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91"/>
            <p:cNvSpPr>
              <a:spLocks noChangeArrowheads="1"/>
            </p:cNvSpPr>
            <p:nvPr/>
          </p:nvSpPr>
          <p:spPr bwMode="auto">
            <a:xfrm>
              <a:off x="6162675" y="1716088"/>
              <a:ext cx="719629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Linac 1 (1008m)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92"/>
            <p:cNvSpPr>
              <a:spLocks noChangeArrowheads="1"/>
            </p:cNvSpPr>
            <p:nvPr/>
          </p:nvSpPr>
          <p:spPr bwMode="auto">
            <a:xfrm>
              <a:off x="6943725" y="1716088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94"/>
            <p:cNvSpPr>
              <a:spLocks noChangeArrowheads="1"/>
            </p:cNvSpPr>
            <p:nvPr/>
          </p:nvSpPr>
          <p:spPr bwMode="auto">
            <a:xfrm>
              <a:off x="5135563" y="1921873"/>
              <a:ext cx="1050125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Matching/splitter (31m)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95"/>
            <p:cNvSpPr>
              <a:spLocks noChangeArrowheads="1"/>
            </p:cNvSpPr>
            <p:nvPr/>
          </p:nvSpPr>
          <p:spPr bwMode="auto">
            <a:xfrm>
              <a:off x="6235700" y="19589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96"/>
            <p:cNvSpPr>
              <a:spLocks noChangeArrowheads="1"/>
            </p:cNvSpPr>
            <p:nvPr/>
          </p:nvSpPr>
          <p:spPr bwMode="auto">
            <a:xfrm>
              <a:off x="7340600" y="1687513"/>
              <a:ext cx="14660" cy="7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97"/>
            <p:cNvSpPr>
              <a:spLocks noChangeArrowheads="1"/>
            </p:cNvSpPr>
            <p:nvPr/>
          </p:nvSpPr>
          <p:spPr bwMode="auto">
            <a:xfrm>
              <a:off x="7340600" y="17367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98"/>
            <p:cNvSpPr>
              <a:spLocks noChangeArrowheads="1"/>
            </p:cNvSpPr>
            <p:nvPr/>
          </p:nvSpPr>
          <p:spPr bwMode="auto">
            <a:xfrm>
              <a:off x="7488140" y="1859552"/>
              <a:ext cx="346488" cy="12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Injector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99"/>
            <p:cNvSpPr>
              <a:spLocks noChangeArrowheads="1"/>
            </p:cNvSpPr>
            <p:nvPr/>
          </p:nvSpPr>
          <p:spPr bwMode="auto">
            <a:xfrm>
              <a:off x="7696200" y="1871663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tangle 100"/>
            <p:cNvSpPr>
              <a:spLocks noChangeArrowheads="1"/>
            </p:cNvSpPr>
            <p:nvPr/>
          </p:nvSpPr>
          <p:spPr bwMode="auto">
            <a:xfrm>
              <a:off x="6391275" y="1989364"/>
              <a:ext cx="1162068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Matching/combiner (31m)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101"/>
            <p:cNvSpPr>
              <a:spLocks noChangeArrowheads="1"/>
            </p:cNvSpPr>
            <p:nvPr/>
          </p:nvSpPr>
          <p:spPr bwMode="auto">
            <a:xfrm>
              <a:off x="7618413" y="20859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ectangle 103"/>
            <p:cNvSpPr>
              <a:spLocks noChangeArrowheads="1"/>
            </p:cNvSpPr>
            <p:nvPr/>
          </p:nvSpPr>
          <p:spPr bwMode="auto">
            <a:xfrm>
              <a:off x="4872100" y="2366781"/>
              <a:ext cx="788927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Arc 1,3,5 (3142m)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ectangle 104"/>
            <p:cNvSpPr>
              <a:spLocks noChangeArrowheads="1"/>
            </p:cNvSpPr>
            <p:nvPr/>
          </p:nvSpPr>
          <p:spPr bwMode="auto">
            <a:xfrm>
              <a:off x="5818188" y="23018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105"/>
            <p:cNvSpPr>
              <a:spLocks noChangeArrowheads="1"/>
            </p:cNvSpPr>
            <p:nvPr/>
          </p:nvSpPr>
          <p:spPr bwMode="auto">
            <a:xfrm>
              <a:off x="7428169" y="2326822"/>
              <a:ext cx="788927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Arc 2,4,6 (3142m)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106"/>
            <p:cNvSpPr>
              <a:spLocks noChangeArrowheads="1"/>
            </p:cNvSpPr>
            <p:nvPr/>
          </p:nvSpPr>
          <p:spPr bwMode="auto">
            <a:xfrm>
              <a:off x="8170863" y="22955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109"/>
            <p:cNvSpPr>
              <a:spLocks noChangeArrowheads="1"/>
            </p:cNvSpPr>
            <p:nvPr/>
          </p:nvSpPr>
          <p:spPr bwMode="auto">
            <a:xfrm>
              <a:off x="6942138" y="2668588"/>
              <a:ext cx="676984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Bypass (230m)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110"/>
            <p:cNvSpPr>
              <a:spLocks noChangeArrowheads="1"/>
            </p:cNvSpPr>
            <p:nvPr/>
          </p:nvSpPr>
          <p:spPr bwMode="auto">
            <a:xfrm>
              <a:off x="7667625" y="26638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112"/>
            <p:cNvSpPr>
              <a:spLocks noChangeArrowheads="1"/>
            </p:cNvSpPr>
            <p:nvPr/>
          </p:nvSpPr>
          <p:spPr bwMode="auto">
            <a:xfrm>
              <a:off x="5908675" y="2944813"/>
              <a:ext cx="719629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Linac 2 (1008m)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113"/>
            <p:cNvSpPr>
              <a:spLocks noChangeArrowheads="1"/>
            </p:cNvSpPr>
            <p:nvPr/>
          </p:nvSpPr>
          <p:spPr bwMode="auto">
            <a:xfrm>
              <a:off x="6689725" y="29400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116"/>
            <p:cNvSpPr>
              <a:spLocks noChangeArrowheads="1"/>
            </p:cNvSpPr>
            <p:nvPr/>
          </p:nvSpPr>
          <p:spPr bwMode="auto">
            <a:xfrm>
              <a:off x="4983163" y="3311525"/>
              <a:ext cx="1162068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Matching/combiner (31m)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117"/>
            <p:cNvSpPr>
              <a:spLocks noChangeArrowheads="1"/>
            </p:cNvSpPr>
            <p:nvPr/>
          </p:nvSpPr>
          <p:spPr bwMode="auto">
            <a:xfrm>
              <a:off x="6208713" y="331152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118"/>
            <p:cNvSpPr>
              <a:spLocks noChangeArrowheads="1"/>
            </p:cNvSpPr>
            <p:nvPr/>
          </p:nvSpPr>
          <p:spPr bwMode="auto">
            <a:xfrm>
              <a:off x="7002463" y="3276600"/>
              <a:ext cx="17325" cy="8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119"/>
            <p:cNvSpPr>
              <a:spLocks noChangeArrowheads="1"/>
            </p:cNvSpPr>
            <p:nvPr/>
          </p:nvSpPr>
          <p:spPr bwMode="auto">
            <a:xfrm>
              <a:off x="7002463" y="3373438"/>
              <a:ext cx="282521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IP line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120"/>
            <p:cNvSpPr>
              <a:spLocks noChangeArrowheads="1"/>
            </p:cNvSpPr>
            <p:nvPr/>
          </p:nvSpPr>
          <p:spPr bwMode="auto">
            <a:xfrm>
              <a:off x="7304088" y="3373438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121"/>
            <p:cNvSpPr>
              <a:spLocks noChangeArrowheads="1"/>
            </p:cNvSpPr>
            <p:nvPr/>
          </p:nvSpPr>
          <p:spPr bwMode="auto">
            <a:xfrm>
              <a:off x="7458075" y="3373438"/>
              <a:ext cx="38913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Detector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122"/>
            <p:cNvSpPr>
              <a:spLocks noChangeArrowheads="1"/>
            </p:cNvSpPr>
            <p:nvPr/>
          </p:nvSpPr>
          <p:spPr bwMode="auto">
            <a:xfrm>
              <a:off x="7866063" y="3368675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123"/>
            <p:cNvSpPr>
              <a:spLocks noChangeArrowheads="1"/>
            </p:cNvSpPr>
            <p:nvPr/>
          </p:nvSpPr>
          <p:spPr bwMode="auto">
            <a:xfrm>
              <a:off x="5972175" y="3524250"/>
              <a:ext cx="1050125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Matching/splitter (30m)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124"/>
            <p:cNvSpPr>
              <a:spLocks noChangeArrowheads="1"/>
            </p:cNvSpPr>
            <p:nvPr/>
          </p:nvSpPr>
          <p:spPr bwMode="auto">
            <a:xfrm>
              <a:off x="7070725" y="3524250"/>
              <a:ext cx="26653" cy="12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8" name="Picture 117"/>
          <p:cNvPicPr/>
          <p:nvPr/>
        </p:nvPicPr>
        <p:blipFill rotWithShape="1">
          <a:blip r:embed="rId2"/>
          <a:srcRect l="25924" t="33832" r="10560" b="13832"/>
          <a:stretch/>
        </p:blipFill>
        <p:spPr bwMode="auto">
          <a:xfrm>
            <a:off x="323528" y="1224823"/>
            <a:ext cx="4032448" cy="2612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743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 Design 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083201" y="1628800"/>
            <a:ext cx="6681312" cy="2232248"/>
            <a:chOff x="0" y="976934"/>
            <a:chExt cx="9148763" cy="269875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6934"/>
              <a:ext cx="9148763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 rot="357200">
              <a:off x="1305673" y="1663607"/>
              <a:ext cx="7667319" cy="44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Half </a:t>
              </a:r>
              <a:r>
                <a:rPr lang="en-US" sz="18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r>
                <a:rPr lang="en-US" sz="18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: 4 RF cavities ×1.7 m = 6.8 m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90194" y="659634"/>
            <a:ext cx="79542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In </a:t>
            </a:r>
            <a:r>
              <a:rPr lang="en-US" b="1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CDR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8 cavities </a:t>
            </a:r>
            <a:r>
              <a:rPr lang="en-US" dirty="0">
                <a:latin typeface="Arial" pitchFamily="34" charset="0"/>
                <a:cs typeface="Arial" pitchFamily="34" charset="0"/>
              </a:rPr>
              <a:t>per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14 m </a:t>
            </a:r>
            <a:r>
              <a:rPr lang="en-US" dirty="0">
                <a:latin typeface="Arial" pitchFamily="34" charset="0"/>
                <a:cs typeface="Arial" pitchFamily="34" charset="0"/>
              </a:rPr>
              <a:t>long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module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Choice between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O(720 MHz</a:t>
            </a:r>
            <a:r>
              <a:rPr lang="en-US" dirty="0">
                <a:latin typeface="Arial" pitchFamily="34" charset="0"/>
                <a:cs typeface="Arial" pitchFamily="34" charset="0"/>
              </a:rPr>
              <a:t>)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O(1.3 GHz</a:t>
            </a:r>
            <a:r>
              <a:rPr lang="en-US" dirty="0">
                <a:latin typeface="Arial" pitchFamily="34" charset="0"/>
                <a:cs typeface="Arial" pitchFamily="34" charset="0"/>
              </a:rPr>
              <a:t>) made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January 2013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~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720 MHz </a:t>
            </a:r>
            <a:r>
              <a:rPr lang="en-US" dirty="0">
                <a:latin typeface="Arial" pitchFamily="34" charset="0"/>
                <a:cs typeface="Arial" pitchFamily="34" charset="0"/>
              </a:rPr>
              <a:t>had been baseline for CDR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493039" y="4093443"/>
            <a:ext cx="4343400" cy="1782539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cap="all" dirty="0" smtClean="0">
                <a:latin typeface="Arial" pitchFamily="34" charset="0"/>
                <a:cs typeface="Arial" pitchFamily="34" charset="0"/>
              </a:rPr>
              <a:t>Half cryomodule, 4 RF Cavities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721.4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MHz RF, 5-cell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cavity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l-GR" sz="1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= 41.557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cm, L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= 5l/2 = 103.89 cm </a:t>
            </a:r>
          </a:p>
          <a:p>
            <a:pPr>
              <a:spcBef>
                <a:spcPts val="600"/>
              </a:spcBef>
            </a:pPr>
            <a:r>
              <a:rPr lang="de-DE" sz="1800" dirty="0">
                <a:latin typeface="Arial" pitchFamily="34" charset="0"/>
                <a:cs typeface="Arial" pitchFamily="34" charset="0"/>
              </a:rPr>
              <a:t>Grad = 18 MeV/m (18.7 MeV per cavity)</a:t>
            </a:r>
            <a:endParaRPr lang="de-DE" sz="1800" baseline="30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l-GR" sz="1800" dirty="0" smtClean="0">
                <a:latin typeface="Arial" pitchFamily="34" charset="0"/>
                <a:cs typeface="Arial" pitchFamily="34" charset="0"/>
              </a:rPr>
              <a:t>Δ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= 74.8 MV per Half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Cryomodule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5043" y="4077072"/>
            <a:ext cx="8100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2578B"/>
              </a:buClr>
              <a:buSzPct val="80000"/>
              <a:buFont typeface="Arial" pitchFamily="34" charset="0"/>
              <a:buChar char="•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pt-BR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=2.5*10</a:t>
            </a: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assumed,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Arial" pitchFamily="34" charset="0"/>
              <a:buChar char="•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R=1.43*10</a:t>
            </a: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Ω </a:t>
            </a:r>
            <a:r>
              <a:rPr lang="pt-BR" dirty="0">
                <a:latin typeface="Arial" pitchFamily="34" charset="0"/>
                <a:cs typeface="Arial" pitchFamily="34" charset="0"/>
              </a:rPr>
              <a:t>(ILC: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R=1.04*10</a:t>
            </a: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pt-BR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Clr>
                <a:srgbClr val="12578B"/>
              </a:buClr>
              <a:buSzPct val="80000"/>
              <a:buFont typeface="Arial" pitchFamily="34" charset="0"/>
              <a:buChar char="•"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it-IT" dirty="0">
                <a:latin typeface="Arial" pitchFamily="34" charset="0"/>
                <a:cs typeface="Arial" pitchFamily="34" charset="0"/>
              </a:rPr>
              <a:t>modules per quadrupole pack (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2 m</a:t>
            </a:r>
            <a:r>
              <a:rPr lang="it-IT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Clr>
                <a:srgbClr val="12578B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~ 60 </a:t>
            </a:r>
            <a:r>
              <a:rPr lang="en-US" dirty="0">
                <a:latin typeface="Arial" pitchFamily="34" charset="0"/>
                <a:cs typeface="Arial" pitchFamily="34" charset="0"/>
              </a:rPr>
              <a:t>modules per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1000 m </a:t>
            </a:r>
            <a:r>
              <a:rPr lang="en-US" dirty="0">
                <a:latin typeface="Arial" pitchFamily="34" charset="0"/>
                <a:cs typeface="Arial" pitchFamily="34" charset="0"/>
              </a:rPr>
              <a:t>long linac</a:t>
            </a:r>
          </a:p>
        </p:txBody>
      </p:sp>
    </p:spTree>
    <p:extLst>
      <p:ext uri="{BB962C8B-B14F-4D97-AF65-F5344CB8AC3E}">
        <p14:creationId xmlns:p14="http://schemas.microsoft.com/office/powerpoint/2010/main" val="122306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7583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Post CDR frequency choice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683404"/>
            <a:ext cx="5720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LHeC Meeting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at Daresbury Laboratory, January 2013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6097"/>
            <a:ext cx="4176464" cy="2552943"/>
          </a:xfrm>
          <a:prstGeom prst="rect">
            <a:avLst/>
          </a:prstGeom>
        </p:spPr>
      </p:pic>
      <p:pic>
        <p:nvPicPr>
          <p:cNvPr id="7" name="Picture 6" descr="LogoBadge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26" y="1247888"/>
            <a:ext cx="568874" cy="568874"/>
          </a:xfrm>
          <a:prstGeom prst="rect">
            <a:avLst/>
          </a:prstGeom>
        </p:spPr>
      </p:pic>
      <p:pic>
        <p:nvPicPr>
          <p:cNvPr id="8" name="Picture 7" descr="Logo_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60" y="2058582"/>
            <a:ext cx="1331565" cy="487568"/>
          </a:xfrm>
          <a:prstGeom prst="rect">
            <a:avLst/>
          </a:prstGeom>
        </p:spPr>
      </p:pic>
      <p:pic>
        <p:nvPicPr>
          <p:cNvPr id="9" name="Picture 8" descr="jeff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09" y="2058582"/>
            <a:ext cx="1338391" cy="388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65" y="1325223"/>
            <a:ext cx="1338390" cy="305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09" y="1292567"/>
            <a:ext cx="1010712" cy="571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88024" y="270892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FINAL CHOICE: 801.58 MHz</a:t>
            </a:r>
            <a:endParaRPr lang="en-US" b="1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73896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Frequency </a:t>
            </a:r>
            <a:r>
              <a:rPr lang="en-US" dirty="0">
                <a:latin typeface="Arial" pitchFamily="34" charset="0"/>
                <a:cs typeface="Arial" pitchFamily="34" charset="0"/>
              </a:rPr>
              <a:t>of a future LHC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harmonic system</a:t>
            </a:r>
          </a:p>
          <a:p>
            <a:pPr>
              <a:buClr>
                <a:srgbClr val="073896"/>
              </a:buClr>
              <a:buSzPct val="80000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Shot 2014-06-11 at 15.49.3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4217030" cy="19442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4005064"/>
            <a:ext cx="1368152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52528" y="5025950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JLAB-CERN-Mainz 802MHz</a:t>
            </a:r>
          </a:p>
          <a:p>
            <a:r>
              <a:rPr lang="en-US" dirty="0" smtClean="0"/>
              <a:t>Cavity </a:t>
            </a:r>
            <a:r>
              <a:rPr lang="en-US" dirty="0" err="1" smtClean="0"/>
              <a:t>cryo</a:t>
            </a:r>
            <a:r>
              <a:rPr lang="en-US" dirty="0" smtClean="0"/>
              <a:t> module under design</a:t>
            </a:r>
          </a:p>
          <a:p>
            <a:r>
              <a:rPr lang="en-US" dirty="0" err="1" smtClean="0"/>
              <a:t>B.Rimmer</a:t>
            </a:r>
            <a:r>
              <a:rPr lang="en-US" dirty="0" smtClean="0"/>
              <a:t>, </a:t>
            </a:r>
            <a:r>
              <a:rPr lang="en-US" dirty="0" err="1" smtClean="0"/>
              <a:t>E.Jensen</a:t>
            </a:r>
            <a:r>
              <a:rPr lang="en-US" dirty="0" smtClean="0"/>
              <a:t>, </a:t>
            </a:r>
            <a:r>
              <a:rPr lang="en-US" dirty="0" err="1" smtClean="0"/>
              <a:t>K.Aulenbacher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2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098" y="3356992"/>
            <a:ext cx="8424936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073896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Arc-to-Linac Synchronization - Momentum compaction 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defRPr/>
            </a:pPr>
            <a:r>
              <a:rPr lang="en-US" kern="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Quasi-isochronous lattices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defRPr/>
            </a:pPr>
            <a:r>
              <a:rPr lang="en-US" kern="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Choice of  Arc Optics - Flexible Momentum Compaction </a:t>
            </a:r>
          </a:p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073896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Arc Optics Choice - Emittance preserving lattices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defRPr/>
            </a:pPr>
            <a:r>
              <a:rPr lang="en-US" kern="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Arcs based on variations of FMC optics (Im. </a:t>
            </a:r>
            <a:r>
              <a:rPr lang="en-US" kern="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kern="0" baseline="-25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kern="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, DBA, TEM)</a:t>
            </a:r>
            <a:endParaRPr lang="en-US" kern="0" baseline="30000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12578B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Acceptable level of  emittance dilution </a:t>
            </a: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kern="0" dirty="0">
                <a:latin typeface="Arial" pitchFamily="34" charset="0"/>
                <a:cs typeface="Arial" pitchFamily="34" charset="0"/>
              </a:rPr>
              <a:t>momentum spread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defRPr/>
            </a:pPr>
            <a:r>
              <a:rPr lang="en-US" kern="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Magnet  apertures</a:t>
            </a:r>
            <a:endParaRPr lang="en-US" kern="0" baseline="30000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Return Arc Optics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4564" y="1364257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Switchyard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atching sections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Arc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lattices</a:t>
            </a:r>
            <a:endParaRPr lang="en-GB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1460148" y="772103"/>
            <a:ext cx="4746750" cy="2339646"/>
            <a:chOff x="1384162" y="764704"/>
            <a:chExt cx="4769189" cy="2424285"/>
          </a:xfrm>
        </p:grpSpPr>
        <p:sp>
          <p:nvSpPr>
            <p:cNvPr id="126" name="Rectangle 116"/>
            <p:cNvSpPr>
              <a:spLocks noChangeArrowheads="1"/>
            </p:cNvSpPr>
            <p:nvPr/>
          </p:nvSpPr>
          <p:spPr bwMode="auto">
            <a:xfrm>
              <a:off x="4109525" y="764704"/>
              <a:ext cx="202138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100" b="1" i="0" u="none" strike="noStrike" cap="all" normalizeH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Arial" pitchFamily="34" charset="0"/>
                  <a:cs typeface="Arial" pitchFamily="34" charset="0"/>
                </a:rPr>
                <a:t>Matching</a:t>
              </a:r>
              <a:r>
                <a:rPr kumimoji="0" lang="en-US" sz="1100" b="1" i="0" u="none" strike="noStrike" cap="all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</a:t>
              </a:r>
              <a:r>
                <a:rPr kumimoji="0" lang="en-US" sz="1100" b="1" i="0" u="none" strike="noStrike" cap="all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rPr>
                <a:t>combiner</a:t>
              </a:r>
              <a:r>
                <a:rPr kumimoji="0" lang="en-US" sz="1100" b="1" i="0" u="none" strike="noStrike" cap="all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b="1" cap="all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(31 </a:t>
              </a:r>
              <a:r>
                <a:rPr lang="en-US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sz="1100" b="1" cap="all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en-US" sz="1100" b="1" cap="all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1384162" y="772370"/>
              <a:ext cx="4769189" cy="2416619"/>
              <a:chOff x="415800" y="762214"/>
              <a:chExt cx="4769189" cy="241661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5800" y="762214"/>
                <a:ext cx="4769189" cy="2416619"/>
                <a:chOff x="4767263" y="1314450"/>
                <a:chExt cx="3768490" cy="2140786"/>
              </a:xfrm>
            </p:grpSpPr>
            <p:sp>
              <p:nvSpPr>
                <p:cNvPr id="10" name="Freeform 5"/>
                <p:cNvSpPr>
                  <a:spLocks/>
                </p:cNvSpPr>
                <p:nvPr/>
              </p:nvSpPr>
              <p:spPr bwMode="auto">
                <a:xfrm>
                  <a:off x="4827588" y="1660525"/>
                  <a:ext cx="735013" cy="1470025"/>
                </a:xfrm>
                <a:custGeom>
                  <a:avLst/>
                  <a:gdLst>
                    <a:gd name="T0" fmla="*/ 463 w 463"/>
                    <a:gd name="T1" fmla="*/ 0 h 926"/>
                    <a:gd name="T2" fmla="*/ 425 w 463"/>
                    <a:gd name="T3" fmla="*/ 2 h 926"/>
                    <a:gd name="T4" fmla="*/ 388 w 463"/>
                    <a:gd name="T5" fmla="*/ 6 h 926"/>
                    <a:gd name="T6" fmla="*/ 352 w 463"/>
                    <a:gd name="T7" fmla="*/ 14 h 926"/>
                    <a:gd name="T8" fmla="*/ 317 w 463"/>
                    <a:gd name="T9" fmla="*/ 24 h 926"/>
                    <a:gd name="T10" fmla="*/ 283 w 463"/>
                    <a:gd name="T11" fmla="*/ 37 h 926"/>
                    <a:gd name="T12" fmla="*/ 250 w 463"/>
                    <a:gd name="T13" fmla="*/ 52 h 926"/>
                    <a:gd name="T14" fmla="*/ 219 w 463"/>
                    <a:gd name="T15" fmla="*/ 70 h 926"/>
                    <a:gd name="T16" fmla="*/ 190 w 463"/>
                    <a:gd name="T17" fmla="*/ 90 h 926"/>
                    <a:gd name="T18" fmla="*/ 162 w 463"/>
                    <a:gd name="T19" fmla="*/ 112 h 926"/>
                    <a:gd name="T20" fmla="*/ 136 w 463"/>
                    <a:gd name="T21" fmla="*/ 136 h 926"/>
                    <a:gd name="T22" fmla="*/ 112 w 463"/>
                    <a:gd name="T23" fmla="*/ 162 h 926"/>
                    <a:gd name="T24" fmla="*/ 90 w 463"/>
                    <a:gd name="T25" fmla="*/ 190 h 926"/>
                    <a:gd name="T26" fmla="*/ 69 w 463"/>
                    <a:gd name="T27" fmla="*/ 219 h 926"/>
                    <a:gd name="T28" fmla="*/ 52 w 463"/>
                    <a:gd name="T29" fmla="*/ 251 h 926"/>
                    <a:gd name="T30" fmla="*/ 36 w 463"/>
                    <a:gd name="T31" fmla="*/ 283 h 926"/>
                    <a:gd name="T32" fmla="*/ 24 w 463"/>
                    <a:gd name="T33" fmla="*/ 317 h 926"/>
                    <a:gd name="T34" fmla="*/ 13 w 463"/>
                    <a:gd name="T35" fmla="*/ 352 h 926"/>
                    <a:gd name="T36" fmla="*/ 6 w 463"/>
                    <a:gd name="T37" fmla="*/ 388 h 926"/>
                    <a:gd name="T38" fmla="*/ 2 w 463"/>
                    <a:gd name="T39" fmla="*/ 425 h 926"/>
                    <a:gd name="T40" fmla="*/ 0 w 463"/>
                    <a:gd name="T41" fmla="*/ 463 h 926"/>
                    <a:gd name="T42" fmla="*/ 2 w 463"/>
                    <a:gd name="T43" fmla="*/ 501 h 926"/>
                    <a:gd name="T44" fmla="*/ 6 w 463"/>
                    <a:gd name="T45" fmla="*/ 538 h 926"/>
                    <a:gd name="T46" fmla="*/ 13 w 463"/>
                    <a:gd name="T47" fmla="*/ 575 h 926"/>
                    <a:gd name="T48" fmla="*/ 24 w 463"/>
                    <a:gd name="T49" fmla="*/ 610 h 926"/>
                    <a:gd name="T50" fmla="*/ 36 w 463"/>
                    <a:gd name="T51" fmla="*/ 644 h 926"/>
                    <a:gd name="T52" fmla="*/ 52 w 463"/>
                    <a:gd name="T53" fmla="*/ 676 h 926"/>
                    <a:gd name="T54" fmla="*/ 69 w 463"/>
                    <a:gd name="T55" fmla="*/ 707 h 926"/>
                    <a:gd name="T56" fmla="*/ 90 w 463"/>
                    <a:gd name="T57" fmla="*/ 737 h 926"/>
                    <a:gd name="T58" fmla="*/ 112 w 463"/>
                    <a:gd name="T59" fmla="*/ 765 h 926"/>
                    <a:gd name="T60" fmla="*/ 136 w 463"/>
                    <a:gd name="T61" fmla="*/ 791 h 926"/>
                    <a:gd name="T62" fmla="*/ 162 w 463"/>
                    <a:gd name="T63" fmla="*/ 815 h 926"/>
                    <a:gd name="T64" fmla="*/ 190 w 463"/>
                    <a:gd name="T65" fmla="*/ 837 h 926"/>
                    <a:gd name="T66" fmla="*/ 219 w 463"/>
                    <a:gd name="T67" fmla="*/ 857 h 926"/>
                    <a:gd name="T68" fmla="*/ 250 w 463"/>
                    <a:gd name="T69" fmla="*/ 875 h 926"/>
                    <a:gd name="T70" fmla="*/ 283 w 463"/>
                    <a:gd name="T71" fmla="*/ 890 h 926"/>
                    <a:gd name="T72" fmla="*/ 317 w 463"/>
                    <a:gd name="T73" fmla="*/ 903 h 926"/>
                    <a:gd name="T74" fmla="*/ 352 w 463"/>
                    <a:gd name="T75" fmla="*/ 913 h 926"/>
                    <a:gd name="T76" fmla="*/ 388 w 463"/>
                    <a:gd name="T77" fmla="*/ 920 h 926"/>
                    <a:gd name="T78" fmla="*/ 425 w 463"/>
                    <a:gd name="T79" fmla="*/ 925 h 926"/>
                    <a:gd name="T80" fmla="*/ 463 w 463"/>
                    <a:gd name="T81" fmla="*/ 926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63" h="926">
                      <a:moveTo>
                        <a:pt x="463" y="0"/>
                      </a:moveTo>
                      <a:lnTo>
                        <a:pt x="425" y="2"/>
                      </a:lnTo>
                      <a:lnTo>
                        <a:pt x="388" y="6"/>
                      </a:lnTo>
                      <a:lnTo>
                        <a:pt x="352" y="14"/>
                      </a:lnTo>
                      <a:lnTo>
                        <a:pt x="317" y="24"/>
                      </a:lnTo>
                      <a:lnTo>
                        <a:pt x="283" y="37"/>
                      </a:lnTo>
                      <a:lnTo>
                        <a:pt x="250" y="52"/>
                      </a:lnTo>
                      <a:lnTo>
                        <a:pt x="219" y="70"/>
                      </a:lnTo>
                      <a:lnTo>
                        <a:pt x="190" y="90"/>
                      </a:lnTo>
                      <a:lnTo>
                        <a:pt x="162" y="112"/>
                      </a:lnTo>
                      <a:lnTo>
                        <a:pt x="136" y="136"/>
                      </a:lnTo>
                      <a:lnTo>
                        <a:pt x="112" y="162"/>
                      </a:lnTo>
                      <a:lnTo>
                        <a:pt x="90" y="190"/>
                      </a:lnTo>
                      <a:lnTo>
                        <a:pt x="69" y="219"/>
                      </a:lnTo>
                      <a:lnTo>
                        <a:pt x="52" y="251"/>
                      </a:lnTo>
                      <a:lnTo>
                        <a:pt x="36" y="283"/>
                      </a:lnTo>
                      <a:lnTo>
                        <a:pt x="24" y="317"/>
                      </a:lnTo>
                      <a:lnTo>
                        <a:pt x="13" y="352"/>
                      </a:lnTo>
                      <a:lnTo>
                        <a:pt x="6" y="388"/>
                      </a:lnTo>
                      <a:lnTo>
                        <a:pt x="2" y="425"/>
                      </a:lnTo>
                      <a:lnTo>
                        <a:pt x="0" y="463"/>
                      </a:lnTo>
                      <a:lnTo>
                        <a:pt x="2" y="501"/>
                      </a:lnTo>
                      <a:lnTo>
                        <a:pt x="6" y="538"/>
                      </a:lnTo>
                      <a:lnTo>
                        <a:pt x="13" y="575"/>
                      </a:lnTo>
                      <a:lnTo>
                        <a:pt x="24" y="610"/>
                      </a:lnTo>
                      <a:lnTo>
                        <a:pt x="36" y="644"/>
                      </a:lnTo>
                      <a:lnTo>
                        <a:pt x="52" y="676"/>
                      </a:lnTo>
                      <a:lnTo>
                        <a:pt x="69" y="707"/>
                      </a:lnTo>
                      <a:lnTo>
                        <a:pt x="90" y="737"/>
                      </a:lnTo>
                      <a:lnTo>
                        <a:pt x="112" y="765"/>
                      </a:lnTo>
                      <a:lnTo>
                        <a:pt x="136" y="791"/>
                      </a:lnTo>
                      <a:lnTo>
                        <a:pt x="162" y="815"/>
                      </a:lnTo>
                      <a:lnTo>
                        <a:pt x="190" y="837"/>
                      </a:lnTo>
                      <a:lnTo>
                        <a:pt x="219" y="857"/>
                      </a:lnTo>
                      <a:lnTo>
                        <a:pt x="250" y="875"/>
                      </a:lnTo>
                      <a:lnTo>
                        <a:pt x="283" y="890"/>
                      </a:lnTo>
                      <a:lnTo>
                        <a:pt x="317" y="903"/>
                      </a:lnTo>
                      <a:lnTo>
                        <a:pt x="352" y="913"/>
                      </a:lnTo>
                      <a:lnTo>
                        <a:pt x="388" y="920"/>
                      </a:lnTo>
                      <a:lnTo>
                        <a:pt x="425" y="925"/>
                      </a:lnTo>
                      <a:lnTo>
                        <a:pt x="463" y="926"/>
                      </a:lnTo>
                    </a:path>
                  </a:pathLst>
                </a:custGeom>
                <a:noFill/>
                <a:ln w="19050" cap="flat">
                  <a:solidFill>
                    <a:srgbClr val="008E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4767263" y="1660525"/>
                  <a:ext cx="735013" cy="1470025"/>
                </a:xfrm>
                <a:custGeom>
                  <a:avLst/>
                  <a:gdLst>
                    <a:gd name="T0" fmla="*/ 463 w 463"/>
                    <a:gd name="T1" fmla="*/ 0 h 926"/>
                    <a:gd name="T2" fmla="*/ 425 w 463"/>
                    <a:gd name="T3" fmla="*/ 2 h 926"/>
                    <a:gd name="T4" fmla="*/ 387 w 463"/>
                    <a:gd name="T5" fmla="*/ 6 h 926"/>
                    <a:gd name="T6" fmla="*/ 351 w 463"/>
                    <a:gd name="T7" fmla="*/ 14 h 926"/>
                    <a:gd name="T8" fmla="*/ 316 w 463"/>
                    <a:gd name="T9" fmla="*/ 24 h 926"/>
                    <a:gd name="T10" fmla="*/ 282 w 463"/>
                    <a:gd name="T11" fmla="*/ 37 h 926"/>
                    <a:gd name="T12" fmla="*/ 250 w 463"/>
                    <a:gd name="T13" fmla="*/ 52 h 926"/>
                    <a:gd name="T14" fmla="*/ 219 w 463"/>
                    <a:gd name="T15" fmla="*/ 70 h 926"/>
                    <a:gd name="T16" fmla="*/ 189 w 463"/>
                    <a:gd name="T17" fmla="*/ 90 h 926"/>
                    <a:gd name="T18" fmla="*/ 161 w 463"/>
                    <a:gd name="T19" fmla="*/ 112 h 926"/>
                    <a:gd name="T20" fmla="*/ 135 w 463"/>
                    <a:gd name="T21" fmla="*/ 136 h 926"/>
                    <a:gd name="T22" fmla="*/ 111 w 463"/>
                    <a:gd name="T23" fmla="*/ 162 h 926"/>
                    <a:gd name="T24" fmla="*/ 89 w 463"/>
                    <a:gd name="T25" fmla="*/ 190 h 926"/>
                    <a:gd name="T26" fmla="*/ 69 w 463"/>
                    <a:gd name="T27" fmla="*/ 219 h 926"/>
                    <a:gd name="T28" fmla="*/ 51 w 463"/>
                    <a:gd name="T29" fmla="*/ 251 h 926"/>
                    <a:gd name="T30" fmla="*/ 36 w 463"/>
                    <a:gd name="T31" fmla="*/ 283 h 926"/>
                    <a:gd name="T32" fmla="*/ 23 w 463"/>
                    <a:gd name="T33" fmla="*/ 317 h 926"/>
                    <a:gd name="T34" fmla="*/ 13 w 463"/>
                    <a:gd name="T35" fmla="*/ 352 h 926"/>
                    <a:gd name="T36" fmla="*/ 6 w 463"/>
                    <a:gd name="T37" fmla="*/ 388 h 926"/>
                    <a:gd name="T38" fmla="*/ 1 w 463"/>
                    <a:gd name="T39" fmla="*/ 425 h 926"/>
                    <a:gd name="T40" fmla="*/ 0 w 463"/>
                    <a:gd name="T41" fmla="*/ 463 h 926"/>
                    <a:gd name="T42" fmla="*/ 1 w 463"/>
                    <a:gd name="T43" fmla="*/ 501 h 926"/>
                    <a:gd name="T44" fmla="*/ 6 w 463"/>
                    <a:gd name="T45" fmla="*/ 538 h 926"/>
                    <a:gd name="T46" fmla="*/ 13 w 463"/>
                    <a:gd name="T47" fmla="*/ 575 h 926"/>
                    <a:gd name="T48" fmla="*/ 23 w 463"/>
                    <a:gd name="T49" fmla="*/ 610 h 926"/>
                    <a:gd name="T50" fmla="*/ 36 w 463"/>
                    <a:gd name="T51" fmla="*/ 644 h 926"/>
                    <a:gd name="T52" fmla="*/ 51 w 463"/>
                    <a:gd name="T53" fmla="*/ 676 h 926"/>
                    <a:gd name="T54" fmla="*/ 69 w 463"/>
                    <a:gd name="T55" fmla="*/ 707 h 926"/>
                    <a:gd name="T56" fmla="*/ 89 w 463"/>
                    <a:gd name="T57" fmla="*/ 737 h 926"/>
                    <a:gd name="T58" fmla="*/ 111 w 463"/>
                    <a:gd name="T59" fmla="*/ 765 h 926"/>
                    <a:gd name="T60" fmla="*/ 135 w 463"/>
                    <a:gd name="T61" fmla="*/ 791 h 926"/>
                    <a:gd name="T62" fmla="*/ 161 w 463"/>
                    <a:gd name="T63" fmla="*/ 815 h 926"/>
                    <a:gd name="T64" fmla="*/ 189 w 463"/>
                    <a:gd name="T65" fmla="*/ 837 h 926"/>
                    <a:gd name="T66" fmla="*/ 219 w 463"/>
                    <a:gd name="T67" fmla="*/ 857 h 926"/>
                    <a:gd name="T68" fmla="*/ 250 w 463"/>
                    <a:gd name="T69" fmla="*/ 875 h 926"/>
                    <a:gd name="T70" fmla="*/ 282 w 463"/>
                    <a:gd name="T71" fmla="*/ 890 h 926"/>
                    <a:gd name="T72" fmla="*/ 316 w 463"/>
                    <a:gd name="T73" fmla="*/ 903 h 926"/>
                    <a:gd name="T74" fmla="*/ 351 w 463"/>
                    <a:gd name="T75" fmla="*/ 913 h 926"/>
                    <a:gd name="T76" fmla="*/ 387 w 463"/>
                    <a:gd name="T77" fmla="*/ 920 h 926"/>
                    <a:gd name="T78" fmla="*/ 425 w 463"/>
                    <a:gd name="T79" fmla="*/ 925 h 926"/>
                    <a:gd name="T80" fmla="*/ 463 w 463"/>
                    <a:gd name="T81" fmla="*/ 926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63" h="926">
                      <a:moveTo>
                        <a:pt x="463" y="0"/>
                      </a:moveTo>
                      <a:lnTo>
                        <a:pt x="425" y="2"/>
                      </a:lnTo>
                      <a:lnTo>
                        <a:pt x="387" y="6"/>
                      </a:lnTo>
                      <a:lnTo>
                        <a:pt x="351" y="14"/>
                      </a:lnTo>
                      <a:lnTo>
                        <a:pt x="316" y="24"/>
                      </a:lnTo>
                      <a:lnTo>
                        <a:pt x="282" y="37"/>
                      </a:lnTo>
                      <a:lnTo>
                        <a:pt x="250" y="52"/>
                      </a:lnTo>
                      <a:lnTo>
                        <a:pt x="219" y="70"/>
                      </a:lnTo>
                      <a:lnTo>
                        <a:pt x="189" y="90"/>
                      </a:lnTo>
                      <a:lnTo>
                        <a:pt x="161" y="112"/>
                      </a:lnTo>
                      <a:lnTo>
                        <a:pt x="135" y="136"/>
                      </a:lnTo>
                      <a:lnTo>
                        <a:pt x="111" y="162"/>
                      </a:lnTo>
                      <a:lnTo>
                        <a:pt x="89" y="190"/>
                      </a:lnTo>
                      <a:lnTo>
                        <a:pt x="69" y="219"/>
                      </a:lnTo>
                      <a:lnTo>
                        <a:pt x="51" y="251"/>
                      </a:lnTo>
                      <a:lnTo>
                        <a:pt x="36" y="283"/>
                      </a:lnTo>
                      <a:lnTo>
                        <a:pt x="23" y="317"/>
                      </a:lnTo>
                      <a:lnTo>
                        <a:pt x="13" y="352"/>
                      </a:lnTo>
                      <a:lnTo>
                        <a:pt x="6" y="388"/>
                      </a:lnTo>
                      <a:lnTo>
                        <a:pt x="1" y="425"/>
                      </a:lnTo>
                      <a:lnTo>
                        <a:pt x="0" y="463"/>
                      </a:lnTo>
                      <a:lnTo>
                        <a:pt x="1" y="501"/>
                      </a:lnTo>
                      <a:lnTo>
                        <a:pt x="6" y="538"/>
                      </a:lnTo>
                      <a:lnTo>
                        <a:pt x="13" y="575"/>
                      </a:lnTo>
                      <a:lnTo>
                        <a:pt x="23" y="610"/>
                      </a:lnTo>
                      <a:lnTo>
                        <a:pt x="36" y="644"/>
                      </a:lnTo>
                      <a:lnTo>
                        <a:pt x="51" y="676"/>
                      </a:lnTo>
                      <a:lnTo>
                        <a:pt x="69" y="707"/>
                      </a:lnTo>
                      <a:lnTo>
                        <a:pt x="89" y="737"/>
                      </a:lnTo>
                      <a:lnTo>
                        <a:pt x="111" y="765"/>
                      </a:lnTo>
                      <a:lnTo>
                        <a:pt x="135" y="791"/>
                      </a:lnTo>
                      <a:lnTo>
                        <a:pt x="161" y="815"/>
                      </a:lnTo>
                      <a:lnTo>
                        <a:pt x="189" y="837"/>
                      </a:lnTo>
                      <a:lnTo>
                        <a:pt x="219" y="857"/>
                      </a:lnTo>
                      <a:lnTo>
                        <a:pt x="250" y="875"/>
                      </a:lnTo>
                      <a:lnTo>
                        <a:pt x="282" y="890"/>
                      </a:lnTo>
                      <a:lnTo>
                        <a:pt x="316" y="903"/>
                      </a:lnTo>
                      <a:lnTo>
                        <a:pt x="351" y="913"/>
                      </a:lnTo>
                      <a:lnTo>
                        <a:pt x="387" y="920"/>
                      </a:lnTo>
                      <a:lnTo>
                        <a:pt x="425" y="925"/>
                      </a:lnTo>
                      <a:lnTo>
                        <a:pt x="463" y="926"/>
                      </a:ln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" name="Line 7"/>
                <p:cNvSpPr>
                  <a:spLocks noChangeShapeType="1"/>
                </p:cNvSpPr>
                <p:nvPr/>
              </p:nvSpPr>
              <p:spPr bwMode="auto">
                <a:xfrm>
                  <a:off x="5562600" y="1660525"/>
                  <a:ext cx="276225" cy="0"/>
                </a:xfrm>
                <a:prstGeom prst="line">
                  <a:avLst/>
                </a:prstGeom>
                <a:noFill/>
                <a:ln w="19050" cap="flat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Freeform 8"/>
                <p:cNvSpPr>
                  <a:spLocks/>
                </p:cNvSpPr>
                <p:nvPr/>
              </p:nvSpPr>
              <p:spPr bwMode="auto">
                <a:xfrm>
                  <a:off x="7553325" y="1658938"/>
                  <a:ext cx="736600" cy="1382712"/>
                </a:xfrm>
                <a:custGeom>
                  <a:avLst/>
                  <a:gdLst>
                    <a:gd name="T0" fmla="*/ 0 w 464"/>
                    <a:gd name="T1" fmla="*/ 1 h 871"/>
                    <a:gd name="T2" fmla="*/ 7 w 464"/>
                    <a:gd name="T3" fmla="*/ 1 h 871"/>
                    <a:gd name="T4" fmla="*/ 14 w 464"/>
                    <a:gd name="T5" fmla="*/ 1 h 871"/>
                    <a:gd name="T6" fmla="*/ 21 w 464"/>
                    <a:gd name="T7" fmla="*/ 0 h 871"/>
                    <a:gd name="T8" fmla="*/ 29 w 464"/>
                    <a:gd name="T9" fmla="*/ 0 h 871"/>
                    <a:gd name="T10" fmla="*/ 64 w 464"/>
                    <a:gd name="T11" fmla="*/ 2 h 871"/>
                    <a:gd name="T12" fmla="*/ 99 w 464"/>
                    <a:gd name="T13" fmla="*/ 6 h 871"/>
                    <a:gd name="T14" fmla="*/ 133 w 464"/>
                    <a:gd name="T15" fmla="*/ 13 h 871"/>
                    <a:gd name="T16" fmla="*/ 166 w 464"/>
                    <a:gd name="T17" fmla="*/ 23 h 871"/>
                    <a:gd name="T18" fmla="*/ 198 w 464"/>
                    <a:gd name="T19" fmla="*/ 34 h 871"/>
                    <a:gd name="T20" fmla="*/ 229 w 464"/>
                    <a:gd name="T21" fmla="*/ 49 h 871"/>
                    <a:gd name="T22" fmla="*/ 258 w 464"/>
                    <a:gd name="T23" fmla="*/ 66 h 871"/>
                    <a:gd name="T24" fmla="*/ 286 w 464"/>
                    <a:gd name="T25" fmla="*/ 84 h 871"/>
                    <a:gd name="T26" fmla="*/ 312 w 464"/>
                    <a:gd name="T27" fmla="*/ 105 h 871"/>
                    <a:gd name="T28" fmla="*/ 336 w 464"/>
                    <a:gd name="T29" fmla="*/ 128 h 871"/>
                    <a:gd name="T30" fmla="*/ 359 w 464"/>
                    <a:gd name="T31" fmla="*/ 152 h 871"/>
                    <a:gd name="T32" fmla="*/ 380 w 464"/>
                    <a:gd name="T33" fmla="*/ 179 h 871"/>
                    <a:gd name="T34" fmla="*/ 399 w 464"/>
                    <a:gd name="T35" fmla="*/ 206 h 871"/>
                    <a:gd name="T36" fmla="*/ 415 w 464"/>
                    <a:gd name="T37" fmla="*/ 236 h 871"/>
                    <a:gd name="T38" fmla="*/ 430 w 464"/>
                    <a:gd name="T39" fmla="*/ 266 h 871"/>
                    <a:gd name="T40" fmla="*/ 442 w 464"/>
                    <a:gd name="T41" fmla="*/ 298 h 871"/>
                    <a:gd name="T42" fmla="*/ 451 w 464"/>
                    <a:gd name="T43" fmla="*/ 331 h 871"/>
                    <a:gd name="T44" fmla="*/ 458 w 464"/>
                    <a:gd name="T45" fmla="*/ 365 h 871"/>
                    <a:gd name="T46" fmla="*/ 462 w 464"/>
                    <a:gd name="T47" fmla="*/ 400 h 871"/>
                    <a:gd name="T48" fmla="*/ 464 w 464"/>
                    <a:gd name="T49" fmla="*/ 435 h 871"/>
                    <a:gd name="T50" fmla="*/ 462 w 464"/>
                    <a:gd name="T51" fmla="*/ 471 h 871"/>
                    <a:gd name="T52" fmla="*/ 458 w 464"/>
                    <a:gd name="T53" fmla="*/ 506 h 871"/>
                    <a:gd name="T54" fmla="*/ 451 w 464"/>
                    <a:gd name="T55" fmla="*/ 540 h 871"/>
                    <a:gd name="T56" fmla="*/ 442 w 464"/>
                    <a:gd name="T57" fmla="*/ 573 h 871"/>
                    <a:gd name="T58" fmla="*/ 430 w 464"/>
                    <a:gd name="T59" fmla="*/ 605 h 871"/>
                    <a:gd name="T60" fmla="*/ 415 w 464"/>
                    <a:gd name="T61" fmla="*/ 635 h 871"/>
                    <a:gd name="T62" fmla="*/ 399 w 464"/>
                    <a:gd name="T63" fmla="*/ 664 h 871"/>
                    <a:gd name="T64" fmla="*/ 380 w 464"/>
                    <a:gd name="T65" fmla="*/ 692 h 871"/>
                    <a:gd name="T66" fmla="*/ 359 w 464"/>
                    <a:gd name="T67" fmla="*/ 719 h 871"/>
                    <a:gd name="T68" fmla="*/ 336 w 464"/>
                    <a:gd name="T69" fmla="*/ 743 h 871"/>
                    <a:gd name="T70" fmla="*/ 312 w 464"/>
                    <a:gd name="T71" fmla="*/ 766 h 871"/>
                    <a:gd name="T72" fmla="*/ 286 w 464"/>
                    <a:gd name="T73" fmla="*/ 786 h 871"/>
                    <a:gd name="T74" fmla="*/ 258 w 464"/>
                    <a:gd name="T75" fmla="*/ 805 h 871"/>
                    <a:gd name="T76" fmla="*/ 229 w 464"/>
                    <a:gd name="T77" fmla="*/ 822 h 871"/>
                    <a:gd name="T78" fmla="*/ 198 w 464"/>
                    <a:gd name="T79" fmla="*/ 836 h 871"/>
                    <a:gd name="T80" fmla="*/ 167 w 464"/>
                    <a:gd name="T81" fmla="*/ 848 h 871"/>
                    <a:gd name="T82" fmla="*/ 134 w 464"/>
                    <a:gd name="T83" fmla="*/ 858 h 871"/>
                    <a:gd name="T84" fmla="*/ 100 w 464"/>
                    <a:gd name="T85" fmla="*/ 865 h 871"/>
                    <a:gd name="T86" fmla="*/ 65 w 464"/>
                    <a:gd name="T87" fmla="*/ 869 h 871"/>
                    <a:gd name="T88" fmla="*/ 29 w 464"/>
                    <a:gd name="T89" fmla="*/ 871 h 871"/>
                    <a:gd name="T90" fmla="*/ 22 w 464"/>
                    <a:gd name="T91" fmla="*/ 870 h 871"/>
                    <a:gd name="T92" fmla="*/ 15 w 464"/>
                    <a:gd name="T93" fmla="*/ 870 h 871"/>
                    <a:gd name="T94" fmla="*/ 7 w 464"/>
                    <a:gd name="T95" fmla="*/ 870 h 871"/>
                    <a:gd name="T96" fmla="*/ 0 w 464"/>
                    <a:gd name="T97" fmla="*/ 870 h 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4" h="871">
                      <a:moveTo>
                        <a:pt x="0" y="1"/>
                      </a:moveTo>
                      <a:lnTo>
                        <a:pt x="7" y="1"/>
                      </a:lnTo>
                      <a:lnTo>
                        <a:pt x="14" y="1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64" y="2"/>
                      </a:lnTo>
                      <a:lnTo>
                        <a:pt x="99" y="6"/>
                      </a:lnTo>
                      <a:lnTo>
                        <a:pt x="133" y="13"/>
                      </a:lnTo>
                      <a:lnTo>
                        <a:pt x="166" y="23"/>
                      </a:lnTo>
                      <a:lnTo>
                        <a:pt x="198" y="34"/>
                      </a:lnTo>
                      <a:lnTo>
                        <a:pt x="229" y="49"/>
                      </a:lnTo>
                      <a:lnTo>
                        <a:pt x="258" y="66"/>
                      </a:lnTo>
                      <a:lnTo>
                        <a:pt x="286" y="84"/>
                      </a:lnTo>
                      <a:lnTo>
                        <a:pt x="312" y="105"/>
                      </a:lnTo>
                      <a:lnTo>
                        <a:pt x="336" y="128"/>
                      </a:lnTo>
                      <a:lnTo>
                        <a:pt x="359" y="152"/>
                      </a:lnTo>
                      <a:lnTo>
                        <a:pt x="380" y="179"/>
                      </a:lnTo>
                      <a:lnTo>
                        <a:pt x="399" y="206"/>
                      </a:lnTo>
                      <a:lnTo>
                        <a:pt x="415" y="236"/>
                      </a:lnTo>
                      <a:lnTo>
                        <a:pt x="430" y="266"/>
                      </a:lnTo>
                      <a:lnTo>
                        <a:pt x="442" y="298"/>
                      </a:lnTo>
                      <a:lnTo>
                        <a:pt x="451" y="331"/>
                      </a:lnTo>
                      <a:lnTo>
                        <a:pt x="458" y="365"/>
                      </a:lnTo>
                      <a:lnTo>
                        <a:pt x="462" y="400"/>
                      </a:lnTo>
                      <a:lnTo>
                        <a:pt x="464" y="435"/>
                      </a:lnTo>
                      <a:lnTo>
                        <a:pt x="462" y="471"/>
                      </a:lnTo>
                      <a:lnTo>
                        <a:pt x="458" y="506"/>
                      </a:lnTo>
                      <a:lnTo>
                        <a:pt x="451" y="540"/>
                      </a:lnTo>
                      <a:lnTo>
                        <a:pt x="442" y="573"/>
                      </a:lnTo>
                      <a:lnTo>
                        <a:pt x="430" y="605"/>
                      </a:lnTo>
                      <a:lnTo>
                        <a:pt x="415" y="635"/>
                      </a:lnTo>
                      <a:lnTo>
                        <a:pt x="399" y="664"/>
                      </a:lnTo>
                      <a:lnTo>
                        <a:pt x="380" y="692"/>
                      </a:lnTo>
                      <a:lnTo>
                        <a:pt x="359" y="719"/>
                      </a:lnTo>
                      <a:lnTo>
                        <a:pt x="336" y="743"/>
                      </a:lnTo>
                      <a:lnTo>
                        <a:pt x="312" y="766"/>
                      </a:lnTo>
                      <a:lnTo>
                        <a:pt x="286" y="786"/>
                      </a:lnTo>
                      <a:lnTo>
                        <a:pt x="258" y="805"/>
                      </a:lnTo>
                      <a:lnTo>
                        <a:pt x="229" y="822"/>
                      </a:lnTo>
                      <a:lnTo>
                        <a:pt x="198" y="836"/>
                      </a:lnTo>
                      <a:lnTo>
                        <a:pt x="167" y="848"/>
                      </a:lnTo>
                      <a:lnTo>
                        <a:pt x="134" y="858"/>
                      </a:lnTo>
                      <a:lnTo>
                        <a:pt x="100" y="865"/>
                      </a:lnTo>
                      <a:lnTo>
                        <a:pt x="65" y="869"/>
                      </a:lnTo>
                      <a:lnTo>
                        <a:pt x="29" y="871"/>
                      </a:lnTo>
                      <a:lnTo>
                        <a:pt x="22" y="870"/>
                      </a:lnTo>
                      <a:lnTo>
                        <a:pt x="15" y="870"/>
                      </a:lnTo>
                      <a:lnTo>
                        <a:pt x="7" y="870"/>
                      </a:lnTo>
                      <a:lnTo>
                        <a:pt x="0" y="870"/>
                      </a:lnTo>
                    </a:path>
                  </a:pathLst>
                </a:custGeom>
                <a:noFill/>
                <a:ln w="19050" cap="flat">
                  <a:solidFill>
                    <a:srgbClr val="D100D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Freeform 9"/>
                <p:cNvSpPr>
                  <a:spLocks/>
                </p:cNvSpPr>
                <p:nvPr/>
              </p:nvSpPr>
              <p:spPr bwMode="auto">
                <a:xfrm>
                  <a:off x="7523163" y="1658938"/>
                  <a:ext cx="736600" cy="1381125"/>
                </a:xfrm>
                <a:custGeom>
                  <a:avLst/>
                  <a:gdLst>
                    <a:gd name="T0" fmla="*/ 0 w 464"/>
                    <a:gd name="T1" fmla="*/ 1 h 870"/>
                    <a:gd name="T2" fmla="*/ 7 w 464"/>
                    <a:gd name="T3" fmla="*/ 1 h 870"/>
                    <a:gd name="T4" fmla="*/ 14 w 464"/>
                    <a:gd name="T5" fmla="*/ 1 h 870"/>
                    <a:gd name="T6" fmla="*/ 21 w 464"/>
                    <a:gd name="T7" fmla="*/ 0 h 870"/>
                    <a:gd name="T8" fmla="*/ 28 w 464"/>
                    <a:gd name="T9" fmla="*/ 0 h 870"/>
                    <a:gd name="T10" fmla="*/ 64 w 464"/>
                    <a:gd name="T11" fmla="*/ 2 h 870"/>
                    <a:gd name="T12" fmla="*/ 99 w 464"/>
                    <a:gd name="T13" fmla="*/ 6 h 870"/>
                    <a:gd name="T14" fmla="*/ 133 w 464"/>
                    <a:gd name="T15" fmla="*/ 13 h 870"/>
                    <a:gd name="T16" fmla="*/ 166 w 464"/>
                    <a:gd name="T17" fmla="*/ 23 h 870"/>
                    <a:gd name="T18" fmla="*/ 198 w 464"/>
                    <a:gd name="T19" fmla="*/ 34 h 870"/>
                    <a:gd name="T20" fmla="*/ 229 w 464"/>
                    <a:gd name="T21" fmla="*/ 49 h 870"/>
                    <a:gd name="T22" fmla="*/ 258 w 464"/>
                    <a:gd name="T23" fmla="*/ 65 h 870"/>
                    <a:gd name="T24" fmla="*/ 286 w 464"/>
                    <a:gd name="T25" fmla="*/ 84 h 870"/>
                    <a:gd name="T26" fmla="*/ 312 w 464"/>
                    <a:gd name="T27" fmla="*/ 105 h 870"/>
                    <a:gd name="T28" fmla="*/ 336 w 464"/>
                    <a:gd name="T29" fmla="*/ 128 h 870"/>
                    <a:gd name="T30" fmla="*/ 359 w 464"/>
                    <a:gd name="T31" fmla="*/ 152 h 870"/>
                    <a:gd name="T32" fmla="*/ 380 w 464"/>
                    <a:gd name="T33" fmla="*/ 178 h 870"/>
                    <a:gd name="T34" fmla="*/ 398 w 464"/>
                    <a:gd name="T35" fmla="*/ 206 h 870"/>
                    <a:gd name="T36" fmla="*/ 415 w 464"/>
                    <a:gd name="T37" fmla="*/ 235 h 870"/>
                    <a:gd name="T38" fmla="*/ 430 w 464"/>
                    <a:gd name="T39" fmla="*/ 266 h 870"/>
                    <a:gd name="T40" fmla="*/ 442 w 464"/>
                    <a:gd name="T41" fmla="*/ 298 h 870"/>
                    <a:gd name="T42" fmla="*/ 451 w 464"/>
                    <a:gd name="T43" fmla="*/ 331 h 870"/>
                    <a:gd name="T44" fmla="*/ 458 w 464"/>
                    <a:gd name="T45" fmla="*/ 364 h 870"/>
                    <a:gd name="T46" fmla="*/ 462 w 464"/>
                    <a:gd name="T47" fmla="*/ 400 h 870"/>
                    <a:gd name="T48" fmla="*/ 464 w 464"/>
                    <a:gd name="T49" fmla="*/ 435 h 870"/>
                    <a:gd name="T50" fmla="*/ 462 w 464"/>
                    <a:gd name="T51" fmla="*/ 471 h 870"/>
                    <a:gd name="T52" fmla="*/ 458 w 464"/>
                    <a:gd name="T53" fmla="*/ 506 h 870"/>
                    <a:gd name="T54" fmla="*/ 451 w 464"/>
                    <a:gd name="T55" fmla="*/ 539 h 870"/>
                    <a:gd name="T56" fmla="*/ 442 w 464"/>
                    <a:gd name="T57" fmla="*/ 572 h 870"/>
                    <a:gd name="T58" fmla="*/ 430 w 464"/>
                    <a:gd name="T59" fmla="*/ 604 h 870"/>
                    <a:gd name="T60" fmla="*/ 415 w 464"/>
                    <a:gd name="T61" fmla="*/ 635 h 870"/>
                    <a:gd name="T62" fmla="*/ 398 w 464"/>
                    <a:gd name="T63" fmla="*/ 664 h 870"/>
                    <a:gd name="T64" fmla="*/ 380 w 464"/>
                    <a:gd name="T65" fmla="*/ 692 h 870"/>
                    <a:gd name="T66" fmla="*/ 359 w 464"/>
                    <a:gd name="T67" fmla="*/ 718 h 870"/>
                    <a:gd name="T68" fmla="*/ 336 w 464"/>
                    <a:gd name="T69" fmla="*/ 742 h 870"/>
                    <a:gd name="T70" fmla="*/ 312 w 464"/>
                    <a:gd name="T71" fmla="*/ 765 h 870"/>
                    <a:gd name="T72" fmla="*/ 286 w 464"/>
                    <a:gd name="T73" fmla="*/ 786 h 870"/>
                    <a:gd name="T74" fmla="*/ 258 w 464"/>
                    <a:gd name="T75" fmla="*/ 805 h 870"/>
                    <a:gd name="T76" fmla="*/ 229 w 464"/>
                    <a:gd name="T77" fmla="*/ 821 h 870"/>
                    <a:gd name="T78" fmla="*/ 198 w 464"/>
                    <a:gd name="T79" fmla="*/ 836 h 870"/>
                    <a:gd name="T80" fmla="*/ 166 w 464"/>
                    <a:gd name="T81" fmla="*/ 847 h 870"/>
                    <a:gd name="T82" fmla="*/ 134 w 464"/>
                    <a:gd name="T83" fmla="*/ 857 h 870"/>
                    <a:gd name="T84" fmla="*/ 99 w 464"/>
                    <a:gd name="T85" fmla="*/ 864 h 870"/>
                    <a:gd name="T86" fmla="*/ 65 w 464"/>
                    <a:gd name="T87" fmla="*/ 868 h 870"/>
                    <a:gd name="T88" fmla="*/ 29 w 464"/>
                    <a:gd name="T89" fmla="*/ 870 h 870"/>
                    <a:gd name="T90" fmla="*/ 26 w 464"/>
                    <a:gd name="T91" fmla="*/ 870 h 870"/>
                    <a:gd name="T92" fmla="*/ 22 w 464"/>
                    <a:gd name="T93" fmla="*/ 870 h 870"/>
                    <a:gd name="T94" fmla="*/ 19 w 464"/>
                    <a:gd name="T95" fmla="*/ 870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64" h="870">
                      <a:moveTo>
                        <a:pt x="0" y="1"/>
                      </a:moveTo>
                      <a:lnTo>
                        <a:pt x="7" y="1"/>
                      </a:lnTo>
                      <a:lnTo>
                        <a:pt x="14" y="1"/>
                      </a:lnTo>
                      <a:lnTo>
                        <a:pt x="21" y="0"/>
                      </a:lnTo>
                      <a:lnTo>
                        <a:pt x="28" y="0"/>
                      </a:lnTo>
                      <a:lnTo>
                        <a:pt x="64" y="2"/>
                      </a:lnTo>
                      <a:lnTo>
                        <a:pt x="99" y="6"/>
                      </a:lnTo>
                      <a:lnTo>
                        <a:pt x="133" y="13"/>
                      </a:lnTo>
                      <a:lnTo>
                        <a:pt x="166" y="23"/>
                      </a:lnTo>
                      <a:lnTo>
                        <a:pt x="198" y="34"/>
                      </a:lnTo>
                      <a:lnTo>
                        <a:pt x="229" y="49"/>
                      </a:lnTo>
                      <a:lnTo>
                        <a:pt x="258" y="65"/>
                      </a:lnTo>
                      <a:lnTo>
                        <a:pt x="286" y="84"/>
                      </a:lnTo>
                      <a:lnTo>
                        <a:pt x="312" y="105"/>
                      </a:lnTo>
                      <a:lnTo>
                        <a:pt x="336" y="128"/>
                      </a:lnTo>
                      <a:lnTo>
                        <a:pt x="359" y="152"/>
                      </a:lnTo>
                      <a:lnTo>
                        <a:pt x="380" y="178"/>
                      </a:lnTo>
                      <a:lnTo>
                        <a:pt x="398" y="206"/>
                      </a:lnTo>
                      <a:lnTo>
                        <a:pt x="415" y="235"/>
                      </a:lnTo>
                      <a:lnTo>
                        <a:pt x="430" y="266"/>
                      </a:lnTo>
                      <a:lnTo>
                        <a:pt x="442" y="298"/>
                      </a:lnTo>
                      <a:lnTo>
                        <a:pt x="451" y="331"/>
                      </a:lnTo>
                      <a:lnTo>
                        <a:pt x="458" y="364"/>
                      </a:lnTo>
                      <a:lnTo>
                        <a:pt x="462" y="400"/>
                      </a:lnTo>
                      <a:lnTo>
                        <a:pt x="464" y="435"/>
                      </a:lnTo>
                      <a:lnTo>
                        <a:pt x="462" y="471"/>
                      </a:lnTo>
                      <a:lnTo>
                        <a:pt x="458" y="506"/>
                      </a:lnTo>
                      <a:lnTo>
                        <a:pt x="451" y="539"/>
                      </a:lnTo>
                      <a:lnTo>
                        <a:pt x="442" y="572"/>
                      </a:lnTo>
                      <a:lnTo>
                        <a:pt x="430" y="604"/>
                      </a:lnTo>
                      <a:lnTo>
                        <a:pt x="415" y="635"/>
                      </a:lnTo>
                      <a:lnTo>
                        <a:pt x="398" y="664"/>
                      </a:lnTo>
                      <a:lnTo>
                        <a:pt x="380" y="692"/>
                      </a:lnTo>
                      <a:lnTo>
                        <a:pt x="359" y="718"/>
                      </a:lnTo>
                      <a:lnTo>
                        <a:pt x="336" y="742"/>
                      </a:lnTo>
                      <a:lnTo>
                        <a:pt x="312" y="765"/>
                      </a:lnTo>
                      <a:lnTo>
                        <a:pt x="286" y="786"/>
                      </a:lnTo>
                      <a:lnTo>
                        <a:pt x="258" y="805"/>
                      </a:lnTo>
                      <a:lnTo>
                        <a:pt x="229" y="821"/>
                      </a:lnTo>
                      <a:lnTo>
                        <a:pt x="198" y="836"/>
                      </a:lnTo>
                      <a:lnTo>
                        <a:pt x="166" y="847"/>
                      </a:lnTo>
                      <a:lnTo>
                        <a:pt x="134" y="857"/>
                      </a:lnTo>
                      <a:lnTo>
                        <a:pt x="99" y="864"/>
                      </a:lnTo>
                      <a:lnTo>
                        <a:pt x="65" y="868"/>
                      </a:lnTo>
                      <a:lnTo>
                        <a:pt x="29" y="870"/>
                      </a:lnTo>
                      <a:lnTo>
                        <a:pt x="26" y="870"/>
                      </a:lnTo>
                      <a:lnTo>
                        <a:pt x="22" y="870"/>
                      </a:lnTo>
                      <a:lnTo>
                        <a:pt x="19" y="870"/>
                      </a:lnTo>
                    </a:path>
                  </a:pathLst>
                </a:custGeom>
                <a:noFill/>
                <a:ln w="19050" cap="flat">
                  <a:solidFill>
                    <a:srgbClr val="008E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Freeform 10"/>
                <p:cNvSpPr>
                  <a:spLocks/>
                </p:cNvSpPr>
                <p:nvPr/>
              </p:nvSpPr>
              <p:spPr bwMode="auto">
                <a:xfrm>
                  <a:off x="7583488" y="1660525"/>
                  <a:ext cx="735013" cy="1470025"/>
                </a:xfrm>
                <a:custGeom>
                  <a:avLst/>
                  <a:gdLst>
                    <a:gd name="T0" fmla="*/ 0 w 463"/>
                    <a:gd name="T1" fmla="*/ 0 h 926"/>
                    <a:gd name="T2" fmla="*/ 38 w 463"/>
                    <a:gd name="T3" fmla="*/ 2 h 926"/>
                    <a:gd name="T4" fmla="*/ 75 w 463"/>
                    <a:gd name="T5" fmla="*/ 6 h 926"/>
                    <a:gd name="T6" fmla="*/ 112 w 463"/>
                    <a:gd name="T7" fmla="*/ 14 h 926"/>
                    <a:gd name="T8" fmla="*/ 146 w 463"/>
                    <a:gd name="T9" fmla="*/ 24 h 926"/>
                    <a:gd name="T10" fmla="*/ 181 w 463"/>
                    <a:gd name="T11" fmla="*/ 37 h 926"/>
                    <a:gd name="T12" fmla="*/ 213 w 463"/>
                    <a:gd name="T13" fmla="*/ 52 h 926"/>
                    <a:gd name="T14" fmla="*/ 244 w 463"/>
                    <a:gd name="T15" fmla="*/ 70 h 926"/>
                    <a:gd name="T16" fmla="*/ 274 w 463"/>
                    <a:gd name="T17" fmla="*/ 90 h 926"/>
                    <a:gd name="T18" fmla="*/ 302 w 463"/>
                    <a:gd name="T19" fmla="*/ 112 h 926"/>
                    <a:gd name="T20" fmla="*/ 327 w 463"/>
                    <a:gd name="T21" fmla="*/ 136 h 926"/>
                    <a:gd name="T22" fmla="*/ 352 w 463"/>
                    <a:gd name="T23" fmla="*/ 162 h 926"/>
                    <a:gd name="T24" fmla="*/ 374 w 463"/>
                    <a:gd name="T25" fmla="*/ 190 h 926"/>
                    <a:gd name="T26" fmla="*/ 394 w 463"/>
                    <a:gd name="T27" fmla="*/ 219 h 926"/>
                    <a:gd name="T28" fmla="*/ 412 w 463"/>
                    <a:gd name="T29" fmla="*/ 251 h 926"/>
                    <a:gd name="T30" fmla="*/ 427 w 463"/>
                    <a:gd name="T31" fmla="*/ 283 h 926"/>
                    <a:gd name="T32" fmla="*/ 440 w 463"/>
                    <a:gd name="T33" fmla="*/ 317 h 926"/>
                    <a:gd name="T34" fmla="*/ 450 w 463"/>
                    <a:gd name="T35" fmla="*/ 352 h 926"/>
                    <a:gd name="T36" fmla="*/ 457 w 463"/>
                    <a:gd name="T37" fmla="*/ 388 h 926"/>
                    <a:gd name="T38" fmla="*/ 462 w 463"/>
                    <a:gd name="T39" fmla="*/ 425 h 926"/>
                    <a:gd name="T40" fmla="*/ 463 w 463"/>
                    <a:gd name="T41" fmla="*/ 463 h 926"/>
                    <a:gd name="T42" fmla="*/ 462 w 463"/>
                    <a:gd name="T43" fmla="*/ 501 h 926"/>
                    <a:gd name="T44" fmla="*/ 457 w 463"/>
                    <a:gd name="T45" fmla="*/ 538 h 926"/>
                    <a:gd name="T46" fmla="*/ 450 w 463"/>
                    <a:gd name="T47" fmla="*/ 575 h 926"/>
                    <a:gd name="T48" fmla="*/ 440 w 463"/>
                    <a:gd name="T49" fmla="*/ 610 h 926"/>
                    <a:gd name="T50" fmla="*/ 427 w 463"/>
                    <a:gd name="T51" fmla="*/ 644 h 926"/>
                    <a:gd name="T52" fmla="*/ 412 w 463"/>
                    <a:gd name="T53" fmla="*/ 676 h 926"/>
                    <a:gd name="T54" fmla="*/ 394 w 463"/>
                    <a:gd name="T55" fmla="*/ 707 h 926"/>
                    <a:gd name="T56" fmla="*/ 374 w 463"/>
                    <a:gd name="T57" fmla="*/ 737 h 926"/>
                    <a:gd name="T58" fmla="*/ 352 w 463"/>
                    <a:gd name="T59" fmla="*/ 765 h 926"/>
                    <a:gd name="T60" fmla="*/ 327 w 463"/>
                    <a:gd name="T61" fmla="*/ 791 h 926"/>
                    <a:gd name="T62" fmla="*/ 302 w 463"/>
                    <a:gd name="T63" fmla="*/ 815 h 926"/>
                    <a:gd name="T64" fmla="*/ 274 w 463"/>
                    <a:gd name="T65" fmla="*/ 837 h 926"/>
                    <a:gd name="T66" fmla="*/ 244 w 463"/>
                    <a:gd name="T67" fmla="*/ 857 h 926"/>
                    <a:gd name="T68" fmla="*/ 213 w 463"/>
                    <a:gd name="T69" fmla="*/ 875 h 926"/>
                    <a:gd name="T70" fmla="*/ 181 w 463"/>
                    <a:gd name="T71" fmla="*/ 890 h 926"/>
                    <a:gd name="T72" fmla="*/ 146 w 463"/>
                    <a:gd name="T73" fmla="*/ 903 h 926"/>
                    <a:gd name="T74" fmla="*/ 112 w 463"/>
                    <a:gd name="T75" fmla="*/ 913 h 926"/>
                    <a:gd name="T76" fmla="*/ 75 w 463"/>
                    <a:gd name="T77" fmla="*/ 920 h 926"/>
                    <a:gd name="T78" fmla="*/ 38 w 463"/>
                    <a:gd name="T79" fmla="*/ 925 h 926"/>
                    <a:gd name="T80" fmla="*/ 0 w 463"/>
                    <a:gd name="T81" fmla="*/ 926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63" h="926">
                      <a:moveTo>
                        <a:pt x="0" y="0"/>
                      </a:moveTo>
                      <a:lnTo>
                        <a:pt x="38" y="2"/>
                      </a:lnTo>
                      <a:lnTo>
                        <a:pt x="75" y="6"/>
                      </a:lnTo>
                      <a:lnTo>
                        <a:pt x="112" y="14"/>
                      </a:lnTo>
                      <a:lnTo>
                        <a:pt x="146" y="24"/>
                      </a:lnTo>
                      <a:lnTo>
                        <a:pt x="181" y="37"/>
                      </a:lnTo>
                      <a:lnTo>
                        <a:pt x="213" y="52"/>
                      </a:lnTo>
                      <a:lnTo>
                        <a:pt x="244" y="70"/>
                      </a:lnTo>
                      <a:lnTo>
                        <a:pt x="274" y="90"/>
                      </a:lnTo>
                      <a:lnTo>
                        <a:pt x="302" y="112"/>
                      </a:lnTo>
                      <a:lnTo>
                        <a:pt x="327" y="136"/>
                      </a:lnTo>
                      <a:lnTo>
                        <a:pt x="352" y="162"/>
                      </a:lnTo>
                      <a:lnTo>
                        <a:pt x="374" y="190"/>
                      </a:lnTo>
                      <a:lnTo>
                        <a:pt x="394" y="219"/>
                      </a:lnTo>
                      <a:lnTo>
                        <a:pt x="412" y="251"/>
                      </a:lnTo>
                      <a:lnTo>
                        <a:pt x="427" y="283"/>
                      </a:lnTo>
                      <a:lnTo>
                        <a:pt x="440" y="317"/>
                      </a:lnTo>
                      <a:lnTo>
                        <a:pt x="450" y="352"/>
                      </a:lnTo>
                      <a:lnTo>
                        <a:pt x="457" y="388"/>
                      </a:lnTo>
                      <a:lnTo>
                        <a:pt x="462" y="425"/>
                      </a:lnTo>
                      <a:lnTo>
                        <a:pt x="463" y="463"/>
                      </a:lnTo>
                      <a:lnTo>
                        <a:pt x="462" y="501"/>
                      </a:lnTo>
                      <a:lnTo>
                        <a:pt x="457" y="538"/>
                      </a:lnTo>
                      <a:lnTo>
                        <a:pt x="450" y="575"/>
                      </a:lnTo>
                      <a:lnTo>
                        <a:pt x="440" y="610"/>
                      </a:lnTo>
                      <a:lnTo>
                        <a:pt x="427" y="644"/>
                      </a:lnTo>
                      <a:lnTo>
                        <a:pt x="412" y="676"/>
                      </a:lnTo>
                      <a:lnTo>
                        <a:pt x="394" y="707"/>
                      </a:lnTo>
                      <a:lnTo>
                        <a:pt x="374" y="737"/>
                      </a:lnTo>
                      <a:lnTo>
                        <a:pt x="352" y="765"/>
                      </a:lnTo>
                      <a:lnTo>
                        <a:pt x="327" y="791"/>
                      </a:lnTo>
                      <a:lnTo>
                        <a:pt x="302" y="815"/>
                      </a:lnTo>
                      <a:lnTo>
                        <a:pt x="274" y="837"/>
                      </a:lnTo>
                      <a:lnTo>
                        <a:pt x="244" y="857"/>
                      </a:lnTo>
                      <a:lnTo>
                        <a:pt x="213" y="875"/>
                      </a:lnTo>
                      <a:lnTo>
                        <a:pt x="181" y="890"/>
                      </a:lnTo>
                      <a:lnTo>
                        <a:pt x="146" y="903"/>
                      </a:lnTo>
                      <a:lnTo>
                        <a:pt x="112" y="913"/>
                      </a:lnTo>
                      <a:lnTo>
                        <a:pt x="75" y="920"/>
                      </a:lnTo>
                      <a:lnTo>
                        <a:pt x="38" y="925"/>
                      </a:lnTo>
                      <a:lnTo>
                        <a:pt x="0" y="926"/>
                      </a:ln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Freeform 11"/>
                <p:cNvSpPr>
                  <a:spLocks/>
                </p:cNvSpPr>
                <p:nvPr/>
              </p:nvSpPr>
              <p:spPr bwMode="auto">
                <a:xfrm>
                  <a:off x="7253288" y="1760538"/>
                  <a:ext cx="115888" cy="34925"/>
                </a:xfrm>
                <a:custGeom>
                  <a:avLst/>
                  <a:gdLst>
                    <a:gd name="T0" fmla="*/ 73 w 73"/>
                    <a:gd name="T1" fmla="*/ 14 h 22"/>
                    <a:gd name="T2" fmla="*/ 67 w 73"/>
                    <a:gd name="T3" fmla="*/ 18 h 22"/>
                    <a:gd name="T4" fmla="*/ 60 w 73"/>
                    <a:gd name="T5" fmla="*/ 20 h 22"/>
                    <a:gd name="T6" fmla="*/ 53 w 73"/>
                    <a:gd name="T7" fmla="*/ 22 h 22"/>
                    <a:gd name="T8" fmla="*/ 46 w 73"/>
                    <a:gd name="T9" fmla="*/ 22 h 22"/>
                    <a:gd name="T10" fmla="*/ 38 w 73"/>
                    <a:gd name="T11" fmla="*/ 22 h 22"/>
                    <a:gd name="T12" fmla="*/ 16 w 73"/>
                    <a:gd name="T13" fmla="*/ 15 h 22"/>
                    <a:gd name="T14" fmla="*/ 5 w 73"/>
                    <a:gd name="T15" fmla="*/ 6 h 22"/>
                    <a:gd name="T16" fmla="*/ 0 w 73"/>
                    <a:gd name="T1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" h="22">
                      <a:moveTo>
                        <a:pt x="73" y="14"/>
                      </a:moveTo>
                      <a:lnTo>
                        <a:pt x="67" y="18"/>
                      </a:lnTo>
                      <a:lnTo>
                        <a:pt x="60" y="20"/>
                      </a:lnTo>
                      <a:lnTo>
                        <a:pt x="53" y="22"/>
                      </a:lnTo>
                      <a:lnTo>
                        <a:pt x="46" y="22"/>
                      </a:lnTo>
                      <a:lnTo>
                        <a:pt x="38" y="22"/>
                      </a:lnTo>
                      <a:lnTo>
                        <a:pt x="16" y="15"/>
                      </a:lnTo>
                      <a:lnTo>
                        <a:pt x="5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 cap="flat">
                  <a:solidFill>
                    <a:srgbClr val="F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Freeform 12"/>
                <p:cNvSpPr>
                  <a:spLocks/>
                </p:cNvSpPr>
                <p:nvPr/>
              </p:nvSpPr>
              <p:spPr bwMode="auto">
                <a:xfrm>
                  <a:off x="7124700" y="1660525"/>
                  <a:ext cx="122238" cy="92075"/>
                </a:xfrm>
                <a:custGeom>
                  <a:avLst/>
                  <a:gdLst>
                    <a:gd name="T0" fmla="*/ 77 w 77"/>
                    <a:gd name="T1" fmla="*/ 58 h 58"/>
                    <a:gd name="T2" fmla="*/ 70 w 77"/>
                    <a:gd name="T3" fmla="*/ 36 h 58"/>
                    <a:gd name="T4" fmla="*/ 56 w 77"/>
                    <a:gd name="T5" fmla="*/ 18 h 58"/>
                    <a:gd name="T6" fmla="*/ 36 w 77"/>
                    <a:gd name="T7" fmla="*/ 5 h 58"/>
                    <a:gd name="T8" fmla="*/ 14 w 77"/>
                    <a:gd name="T9" fmla="*/ 0 h 58"/>
                    <a:gd name="T10" fmla="*/ 6 w 77"/>
                    <a:gd name="T11" fmla="*/ 0 h 58"/>
                    <a:gd name="T12" fmla="*/ 3 w 77"/>
                    <a:gd name="T13" fmla="*/ 0 h 58"/>
                    <a:gd name="T14" fmla="*/ 0 w 77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58">
                      <a:moveTo>
                        <a:pt x="77" y="58"/>
                      </a:moveTo>
                      <a:lnTo>
                        <a:pt x="70" y="36"/>
                      </a:lnTo>
                      <a:lnTo>
                        <a:pt x="56" y="18"/>
                      </a:lnTo>
                      <a:lnTo>
                        <a:pt x="36" y="5"/>
                      </a:lnTo>
                      <a:lnTo>
                        <a:pt x="14" y="0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 cap="flat">
                  <a:solidFill>
                    <a:srgbClr val="F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Line 13"/>
                <p:cNvSpPr>
                  <a:spLocks noChangeShapeType="1"/>
                </p:cNvSpPr>
                <p:nvPr/>
              </p:nvSpPr>
              <p:spPr bwMode="auto">
                <a:xfrm>
                  <a:off x="7186613" y="1660525"/>
                  <a:ext cx="336550" cy="0"/>
                </a:xfrm>
                <a:prstGeom prst="line">
                  <a:avLst/>
                </a:prstGeom>
                <a:noFill/>
                <a:ln w="19050" cap="flat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Line 14"/>
                <p:cNvSpPr>
                  <a:spLocks noChangeShapeType="1"/>
                </p:cNvSpPr>
                <p:nvPr/>
              </p:nvSpPr>
              <p:spPr bwMode="auto">
                <a:xfrm>
                  <a:off x="5961063" y="1660525"/>
                  <a:ext cx="1131888" cy="0"/>
                </a:xfrm>
                <a:prstGeom prst="line">
                  <a:avLst/>
                </a:prstGeom>
                <a:noFill/>
                <a:ln w="19050" cap="flat">
                  <a:solidFill>
                    <a:srgbClr val="0000D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Line 15"/>
                <p:cNvSpPr>
                  <a:spLocks noChangeShapeType="1"/>
                </p:cNvSpPr>
                <p:nvPr/>
              </p:nvSpPr>
              <p:spPr bwMode="auto">
                <a:xfrm>
                  <a:off x="5838825" y="1660525"/>
                  <a:ext cx="122238" cy="0"/>
                </a:xfrm>
                <a:prstGeom prst="line">
                  <a:avLst/>
                </a:prstGeom>
                <a:noFill/>
                <a:ln w="19050" cap="flat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Line 16"/>
                <p:cNvSpPr>
                  <a:spLocks noChangeShapeType="1"/>
                </p:cNvSpPr>
                <p:nvPr/>
              </p:nvSpPr>
              <p:spPr bwMode="auto">
                <a:xfrm>
                  <a:off x="5562600" y="3130550"/>
                  <a:ext cx="122238" cy="0"/>
                </a:xfrm>
                <a:prstGeom prst="line">
                  <a:avLst/>
                </a:prstGeom>
                <a:noFill/>
                <a:ln w="19050" cap="flat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Line 17"/>
                <p:cNvSpPr>
                  <a:spLocks noChangeShapeType="1"/>
                </p:cNvSpPr>
                <p:nvPr/>
              </p:nvSpPr>
              <p:spPr bwMode="auto">
                <a:xfrm>
                  <a:off x="7092950" y="1660525"/>
                  <a:ext cx="123825" cy="0"/>
                </a:xfrm>
                <a:prstGeom prst="line">
                  <a:avLst/>
                </a:prstGeom>
                <a:noFill/>
                <a:ln w="19050" cap="flat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Line 18"/>
                <p:cNvSpPr>
                  <a:spLocks noChangeShapeType="1"/>
                </p:cNvSpPr>
                <p:nvPr/>
              </p:nvSpPr>
              <p:spPr bwMode="auto">
                <a:xfrm>
                  <a:off x="5684838" y="3130550"/>
                  <a:ext cx="1133475" cy="0"/>
                </a:xfrm>
                <a:prstGeom prst="line">
                  <a:avLst/>
                </a:prstGeom>
                <a:noFill/>
                <a:ln w="19050" cap="flat">
                  <a:solidFill>
                    <a:srgbClr val="0000D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Line 19"/>
                <p:cNvSpPr>
                  <a:spLocks noChangeShapeType="1"/>
                </p:cNvSpPr>
                <p:nvPr/>
              </p:nvSpPr>
              <p:spPr bwMode="auto">
                <a:xfrm>
                  <a:off x="6818313" y="3130550"/>
                  <a:ext cx="122238" cy="0"/>
                </a:xfrm>
                <a:prstGeom prst="line">
                  <a:avLst/>
                </a:prstGeom>
                <a:noFill/>
                <a:ln w="19050" cap="flat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Line 39"/>
                <p:cNvSpPr>
                  <a:spLocks noChangeShapeType="1"/>
                </p:cNvSpPr>
                <p:nvPr/>
              </p:nvSpPr>
              <p:spPr bwMode="auto">
                <a:xfrm>
                  <a:off x="7491413" y="3130550"/>
                  <a:ext cx="92075" cy="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Line 40"/>
                <p:cNvSpPr>
                  <a:spLocks noChangeShapeType="1"/>
                </p:cNvSpPr>
                <p:nvPr/>
              </p:nvSpPr>
              <p:spPr bwMode="auto">
                <a:xfrm>
                  <a:off x="6940550" y="3130550"/>
                  <a:ext cx="398463" cy="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Rectangle 41"/>
                <p:cNvSpPr>
                  <a:spLocks noChangeArrowheads="1"/>
                </p:cNvSpPr>
                <p:nvPr/>
              </p:nvSpPr>
              <p:spPr bwMode="auto">
                <a:xfrm>
                  <a:off x="7339013" y="3100388"/>
                  <a:ext cx="152400" cy="92075"/>
                </a:xfrm>
                <a:prstGeom prst="rect">
                  <a:avLst/>
                </a:prstGeom>
                <a:solidFill>
                  <a:srgbClr val="00AFA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ectangle 42"/>
                <p:cNvSpPr>
                  <a:spLocks noChangeArrowheads="1"/>
                </p:cNvSpPr>
                <p:nvPr/>
              </p:nvSpPr>
              <p:spPr bwMode="auto">
                <a:xfrm>
                  <a:off x="7339013" y="3100388"/>
                  <a:ext cx="152400" cy="92075"/>
                </a:xfrm>
                <a:prstGeom prst="rect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Rectangle 48"/>
                <p:cNvSpPr>
                  <a:spLocks noChangeArrowheads="1"/>
                </p:cNvSpPr>
                <p:nvPr/>
              </p:nvSpPr>
              <p:spPr bwMode="auto">
                <a:xfrm>
                  <a:off x="7369175" y="1752600"/>
                  <a:ext cx="306388" cy="61912"/>
                </a:xfrm>
                <a:prstGeom prst="rect">
                  <a:avLst/>
                </a:prstGeom>
                <a:solidFill>
                  <a:srgbClr val="FF7F7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" name="Rectangle 49"/>
                <p:cNvSpPr>
                  <a:spLocks noChangeArrowheads="1"/>
                </p:cNvSpPr>
                <p:nvPr/>
              </p:nvSpPr>
              <p:spPr bwMode="auto">
                <a:xfrm>
                  <a:off x="7369175" y="1752600"/>
                  <a:ext cx="306388" cy="61912"/>
                </a:xfrm>
                <a:prstGeom prst="rect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Freeform 50"/>
                <p:cNvSpPr>
                  <a:spLocks/>
                </p:cNvSpPr>
                <p:nvPr/>
              </p:nvSpPr>
              <p:spPr bwMode="auto">
                <a:xfrm>
                  <a:off x="6940550" y="3035300"/>
                  <a:ext cx="612775" cy="95250"/>
                </a:xfrm>
                <a:custGeom>
                  <a:avLst/>
                  <a:gdLst>
                    <a:gd name="T0" fmla="*/ 0 w 386"/>
                    <a:gd name="T1" fmla="*/ 60 h 60"/>
                    <a:gd name="T2" fmla="*/ 0 w 386"/>
                    <a:gd name="T3" fmla="*/ 60 h 60"/>
                    <a:gd name="T4" fmla="*/ 2 w 386"/>
                    <a:gd name="T5" fmla="*/ 60 h 60"/>
                    <a:gd name="T6" fmla="*/ 3 w 386"/>
                    <a:gd name="T7" fmla="*/ 59 h 60"/>
                    <a:gd name="T8" fmla="*/ 5 w 386"/>
                    <a:gd name="T9" fmla="*/ 58 h 60"/>
                    <a:gd name="T10" fmla="*/ 8 w 386"/>
                    <a:gd name="T11" fmla="*/ 57 h 60"/>
                    <a:gd name="T12" fmla="*/ 12 w 386"/>
                    <a:gd name="T13" fmla="*/ 55 h 60"/>
                    <a:gd name="T14" fmla="*/ 16 w 386"/>
                    <a:gd name="T15" fmla="*/ 53 h 60"/>
                    <a:gd name="T16" fmla="*/ 21 w 386"/>
                    <a:gd name="T17" fmla="*/ 51 h 60"/>
                    <a:gd name="T18" fmla="*/ 26 w 386"/>
                    <a:gd name="T19" fmla="*/ 49 h 60"/>
                    <a:gd name="T20" fmla="*/ 32 w 386"/>
                    <a:gd name="T21" fmla="*/ 47 h 60"/>
                    <a:gd name="T22" fmla="*/ 37 w 386"/>
                    <a:gd name="T23" fmla="*/ 44 h 60"/>
                    <a:gd name="T24" fmla="*/ 44 w 386"/>
                    <a:gd name="T25" fmla="*/ 42 h 60"/>
                    <a:gd name="T26" fmla="*/ 50 w 386"/>
                    <a:gd name="T27" fmla="*/ 39 h 60"/>
                    <a:gd name="T28" fmla="*/ 57 w 386"/>
                    <a:gd name="T29" fmla="*/ 36 h 60"/>
                    <a:gd name="T30" fmla="*/ 64 w 386"/>
                    <a:gd name="T31" fmla="*/ 34 h 60"/>
                    <a:gd name="T32" fmla="*/ 71 w 386"/>
                    <a:gd name="T33" fmla="*/ 31 h 60"/>
                    <a:gd name="T34" fmla="*/ 79 w 386"/>
                    <a:gd name="T35" fmla="*/ 28 h 60"/>
                    <a:gd name="T36" fmla="*/ 88 w 386"/>
                    <a:gd name="T37" fmla="*/ 25 h 60"/>
                    <a:gd name="T38" fmla="*/ 96 w 386"/>
                    <a:gd name="T39" fmla="*/ 22 h 60"/>
                    <a:gd name="T40" fmla="*/ 107 w 386"/>
                    <a:gd name="T41" fmla="*/ 18 h 60"/>
                    <a:gd name="T42" fmla="*/ 117 w 386"/>
                    <a:gd name="T43" fmla="*/ 16 h 60"/>
                    <a:gd name="T44" fmla="*/ 124 w 386"/>
                    <a:gd name="T45" fmla="*/ 13 h 60"/>
                    <a:gd name="T46" fmla="*/ 130 w 386"/>
                    <a:gd name="T47" fmla="*/ 12 h 60"/>
                    <a:gd name="T48" fmla="*/ 133 w 386"/>
                    <a:gd name="T49" fmla="*/ 11 h 60"/>
                    <a:gd name="T50" fmla="*/ 136 w 386"/>
                    <a:gd name="T51" fmla="*/ 10 h 60"/>
                    <a:gd name="T52" fmla="*/ 137 w 386"/>
                    <a:gd name="T53" fmla="*/ 9 h 60"/>
                    <a:gd name="T54" fmla="*/ 138 w 386"/>
                    <a:gd name="T55" fmla="*/ 9 h 60"/>
                    <a:gd name="T56" fmla="*/ 140 w 386"/>
                    <a:gd name="T57" fmla="*/ 9 h 60"/>
                    <a:gd name="T58" fmla="*/ 141 w 386"/>
                    <a:gd name="T59" fmla="*/ 8 h 60"/>
                    <a:gd name="T60" fmla="*/ 143 w 386"/>
                    <a:gd name="T61" fmla="*/ 8 h 60"/>
                    <a:gd name="T62" fmla="*/ 147 w 386"/>
                    <a:gd name="T63" fmla="*/ 7 h 60"/>
                    <a:gd name="T64" fmla="*/ 151 w 386"/>
                    <a:gd name="T65" fmla="*/ 7 h 60"/>
                    <a:gd name="T66" fmla="*/ 158 w 386"/>
                    <a:gd name="T67" fmla="*/ 5 h 60"/>
                    <a:gd name="T68" fmla="*/ 165 w 386"/>
                    <a:gd name="T69" fmla="*/ 4 h 60"/>
                    <a:gd name="T70" fmla="*/ 174 w 386"/>
                    <a:gd name="T71" fmla="*/ 3 h 60"/>
                    <a:gd name="T72" fmla="*/ 183 w 386"/>
                    <a:gd name="T73" fmla="*/ 1 h 60"/>
                    <a:gd name="T74" fmla="*/ 190 w 386"/>
                    <a:gd name="T75" fmla="*/ 1 h 60"/>
                    <a:gd name="T76" fmla="*/ 196 w 386"/>
                    <a:gd name="T77" fmla="*/ 0 h 60"/>
                    <a:gd name="T78" fmla="*/ 201 w 386"/>
                    <a:gd name="T79" fmla="*/ 0 h 60"/>
                    <a:gd name="T80" fmla="*/ 201 w 386"/>
                    <a:gd name="T81" fmla="*/ 0 h 60"/>
                    <a:gd name="T82" fmla="*/ 201 w 386"/>
                    <a:gd name="T83" fmla="*/ 1 h 60"/>
                    <a:gd name="T84" fmla="*/ 202 w 386"/>
                    <a:gd name="T85" fmla="*/ 2 h 60"/>
                    <a:gd name="T86" fmla="*/ 203 w 386"/>
                    <a:gd name="T87" fmla="*/ 2 h 60"/>
                    <a:gd name="T88" fmla="*/ 207 w 386"/>
                    <a:gd name="T89" fmla="*/ 2 h 60"/>
                    <a:gd name="T90" fmla="*/ 213 w 386"/>
                    <a:gd name="T91" fmla="*/ 3 h 60"/>
                    <a:gd name="T92" fmla="*/ 386 w 386"/>
                    <a:gd name="T93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6" h="60">
                      <a:moveTo>
                        <a:pt x="0" y="60"/>
                      </a:moveTo>
                      <a:lnTo>
                        <a:pt x="0" y="60"/>
                      </a:lnTo>
                      <a:lnTo>
                        <a:pt x="2" y="60"/>
                      </a:lnTo>
                      <a:lnTo>
                        <a:pt x="3" y="59"/>
                      </a:lnTo>
                      <a:lnTo>
                        <a:pt x="5" y="58"/>
                      </a:lnTo>
                      <a:lnTo>
                        <a:pt x="8" y="57"/>
                      </a:lnTo>
                      <a:lnTo>
                        <a:pt x="12" y="55"/>
                      </a:lnTo>
                      <a:lnTo>
                        <a:pt x="16" y="53"/>
                      </a:lnTo>
                      <a:lnTo>
                        <a:pt x="21" y="51"/>
                      </a:lnTo>
                      <a:lnTo>
                        <a:pt x="26" y="49"/>
                      </a:lnTo>
                      <a:lnTo>
                        <a:pt x="32" y="47"/>
                      </a:lnTo>
                      <a:lnTo>
                        <a:pt x="37" y="44"/>
                      </a:lnTo>
                      <a:lnTo>
                        <a:pt x="44" y="42"/>
                      </a:lnTo>
                      <a:lnTo>
                        <a:pt x="50" y="39"/>
                      </a:lnTo>
                      <a:lnTo>
                        <a:pt x="57" y="36"/>
                      </a:lnTo>
                      <a:lnTo>
                        <a:pt x="64" y="34"/>
                      </a:lnTo>
                      <a:lnTo>
                        <a:pt x="71" y="31"/>
                      </a:lnTo>
                      <a:lnTo>
                        <a:pt x="79" y="28"/>
                      </a:lnTo>
                      <a:lnTo>
                        <a:pt x="88" y="25"/>
                      </a:lnTo>
                      <a:lnTo>
                        <a:pt x="96" y="22"/>
                      </a:lnTo>
                      <a:lnTo>
                        <a:pt x="107" y="18"/>
                      </a:lnTo>
                      <a:lnTo>
                        <a:pt x="117" y="16"/>
                      </a:lnTo>
                      <a:lnTo>
                        <a:pt x="124" y="13"/>
                      </a:lnTo>
                      <a:lnTo>
                        <a:pt x="130" y="12"/>
                      </a:lnTo>
                      <a:lnTo>
                        <a:pt x="133" y="11"/>
                      </a:lnTo>
                      <a:lnTo>
                        <a:pt x="136" y="10"/>
                      </a:lnTo>
                      <a:lnTo>
                        <a:pt x="137" y="9"/>
                      </a:lnTo>
                      <a:lnTo>
                        <a:pt x="138" y="9"/>
                      </a:lnTo>
                      <a:lnTo>
                        <a:pt x="140" y="9"/>
                      </a:lnTo>
                      <a:lnTo>
                        <a:pt x="141" y="8"/>
                      </a:lnTo>
                      <a:lnTo>
                        <a:pt x="143" y="8"/>
                      </a:lnTo>
                      <a:lnTo>
                        <a:pt x="147" y="7"/>
                      </a:lnTo>
                      <a:lnTo>
                        <a:pt x="151" y="7"/>
                      </a:lnTo>
                      <a:lnTo>
                        <a:pt x="158" y="5"/>
                      </a:lnTo>
                      <a:lnTo>
                        <a:pt x="165" y="4"/>
                      </a:lnTo>
                      <a:lnTo>
                        <a:pt x="174" y="3"/>
                      </a:lnTo>
                      <a:lnTo>
                        <a:pt x="183" y="1"/>
                      </a:lnTo>
                      <a:lnTo>
                        <a:pt x="190" y="1"/>
                      </a:lnTo>
                      <a:lnTo>
                        <a:pt x="196" y="0"/>
                      </a:lnTo>
                      <a:lnTo>
                        <a:pt x="201" y="0"/>
                      </a:lnTo>
                      <a:lnTo>
                        <a:pt x="201" y="0"/>
                      </a:lnTo>
                      <a:lnTo>
                        <a:pt x="201" y="1"/>
                      </a:lnTo>
                      <a:lnTo>
                        <a:pt x="202" y="2"/>
                      </a:lnTo>
                      <a:lnTo>
                        <a:pt x="203" y="2"/>
                      </a:lnTo>
                      <a:lnTo>
                        <a:pt x="207" y="2"/>
                      </a:lnTo>
                      <a:lnTo>
                        <a:pt x="213" y="3"/>
                      </a:lnTo>
                      <a:lnTo>
                        <a:pt x="386" y="3"/>
                      </a:lnTo>
                    </a:path>
                  </a:pathLst>
                </a:custGeom>
                <a:noFill/>
                <a:ln w="19050" cap="flat">
                  <a:solidFill>
                    <a:srgbClr val="BF6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auto">
                <a:xfrm>
                  <a:off x="4797425" y="1660525"/>
                  <a:ext cx="735013" cy="1470025"/>
                </a:xfrm>
                <a:custGeom>
                  <a:avLst/>
                  <a:gdLst>
                    <a:gd name="T0" fmla="*/ 463 w 463"/>
                    <a:gd name="T1" fmla="*/ 0 h 926"/>
                    <a:gd name="T2" fmla="*/ 425 w 463"/>
                    <a:gd name="T3" fmla="*/ 2 h 926"/>
                    <a:gd name="T4" fmla="*/ 388 w 463"/>
                    <a:gd name="T5" fmla="*/ 6 h 926"/>
                    <a:gd name="T6" fmla="*/ 352 w 463"/>
                    <a:gd name="T7" fmla="*/ 14 h 926"/>
                    <a:gd name="T8" fmla="*/ 316 w 463"/>
                    <a:gd name="T9" fmla="*/ 24 h 926"/>
                    <a:gd name="T10" fmla="*/ 283 w 463"/>
                    <a:gd name="T11" fmla="*/ 37 h 926"/>
                    <a:gd name="T12" fmla="*/ 250 w 463"/>
                    <a:gd name="T13" fmla="*/ 52 h 926"/>
                    <a:gd name="T14" fmla="*/ 219 w 463"/>
                    <a:gd name="T15" fmla="*/ 70 h 926"/>
                    <a:gd name="T16" fmla="*/ 190 w 463"/>
                    <a:gd name="T17" fmla="*/ 90 h 926"/>
                    <a:gd name="T18" fmla="*/ 162 w 463"/>
                    <a:gd name="T19" fmla="*/ 112 h 926"/>
                    <a:gd name="T20" fmla="*/ 135 w 463"/>
                    <a:gd name="T21" fmla="*/ 136 h 926"/>
                    <a:gd name="T22" fmla="*/ 111 w 463"/>
                    <a:gd name="T23" fmla="*/ 162 h 926"/>
                    <a:gd name="T24" fmla="*/ 89 w 463"/>
                    <a:gd name="T25" fmla="*/ 190 h 926"/>
                    <a:gd name="T26" fmla="*/ 69 w 463"/>
                    <a:gd name="T27" fmla="*/ 219 h 926"/>
                    <a:gd name="T28" fmla="*/ 52 w 463"/>
                    <a:gd name="T29" fmla="*/ 251 h 926"/>
                    <a:gd name="T30" fmla="*/ 36 w 463"/>
                    <a:gd name="T31" fmla="*/ 283 h 926"/>
                    <a:gd name="T32" fmla="*/ 24 w 463"/>
                    <a:gd name="T33" fmla="*/ 317 h 926"/>
                    <a:gd name="T34" fmla="*/ 13 w 463"/>
                    <a:gd name="T35" fmla="*/ 352 h 926"/>
                    <a:gd name="T36" fmla="*/ 6 w 463"/>
                    <a:gd name="T37" fmla="*/ 388 h 926"/>
                    <a:gd name="T38" fmla="*/ 1 w 463"/>
                    <a:gd name="T39" fmla="*/ 425 h 926"/>
                    <a:gd name="T40" fmla="*/ 0 w 463"/>
                    <a:gd name="T41" fmla="*/ 463 h 926"/>
                    <a:gd name="T42" fmla="*/ 1 w 463"/>
                    <a:gd name="T43" fmla="*/ 501 h 926"/>
                    <a:gd name="T44" fmla="*/ 6 w 463"/>
                    <a:gd name="T45" fmla="*/ 538 h 926"/>
                    <a:gd name="T46" fmla="*/ 13 w 463"/>
                    <a:gd name="T47" fmla="*/ 575 h 926"/>
                    <a:gd name="T48" fmla="*/ 24 w 463"/>
                    <a:gd name="T49" fmla="*/ 610 h 926"/>
                    <a:gd name="T50" fmla="*/ 36 w 463"/>
                    <a:gd name="T51" fmla="*/ 644 h 926"/>
                    <a:gd name="T52" fmla="*/ 52 w 463"/>
                    <a:gd name="T53" fmla="*/ 676 h 926"/>
                    <a:gd name="T54" fmla="*/ 69 w 463"/>
                    <a:gd name="T55" fmla="*/ 707 h 926"/>
                    <a:gd name="T56" fmla="*/ 89 w 463"/>
                    <a:gd name="T57" fmla="*/ 737 h 926"/>
                    <a:gd name="T58" fmla="*/ 111 w 463"/>
                    <a:gd name="T59" fmla="*/ 765 h 926"/>
                    <a:gd name="T60" fmla="*/ 135 w 463"/>
                    <a:gd name="T61" fmla="*/ 791 h 926"/>
                    <a:gd name="T62" fmla="*/ 162 w 463"/>
                    <a:gd name="T63" fmla="*/ 815 h 926"/>
                    <a:gd name="T64" fmla="*/ 190 w 463"/>
                    <a:gd name="T65" fmla="*/ 837 h 926"/>
                    <a:gd name="T66" fmla="*/ 219 w 463"/>
                    <a:gd name="T67" fmla="*/ 857 h 926"/>
                    <a:gd name="T68" fmla="*/ 250 w 463"/>
                    <a:gd name="T69" fmla="*/ 875 h 926"/>
                    <a:gd name="T70" fmla="*/ 283 w 463"/>
                    <a:gd name="T71" fmla="*/ 890 h 926"/>
                    <a:gd name="T72" fmla="*/ 316 w 463"/>
                    <a:gd name="T73" fmla="*/ 903 h 926"/>
                    <a:gd name="T74" fmla="*/ 352 w 463"/>
                    <a:gd name="T75" fmla="*/ 913 h 926"/>
                    <a:gd name="T76" fmla="*/ 388 w 463"/>
                    <a:gd name="T77" fmla="*/ 920 h 926"/>
                    <a:gd name="T78" fmla="*/ 425 w 463"/>
                    <a:gd name="T79" fmla="*/ 925 h 926"/>
                    <a:gd name="T80" fmla="*/ 463 w 463"/>
                    <a:gd name="T81" fmla="*/ 926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63" h="926">
                      <a:moveTo>
                        <a:pt x="463" y="0"/>
                      </a:moveTo>
                      <a:lnTo>
                        <a:pt x="425" y="2"/>
                      </a:lnTo>
                      <a:lnTo>
                        <a:pt x="388" y="6"/>
                      </a:lnTo>
                      <a:lnTo>
                        <a:pt x="352" y="14"/>
                      </a:lnTo>
                      <a:lnTo>
                        <a:pt x="316" y="24"/>
                      </a:lnTo>
                      <a:lnTo>
                        <a:pt x="283" y="37"/>
                      </a:lnTo>
                      <a:lnTo>
                        <a:pt x="250" y="52"/>
                      </a:lnTo>
                      <a:lnTo>
                        <a:pt x="219" y="70"/>
                      </a:lnTo>
                      <a:lnTo>
                        <a:pt x="190" y="90"/>
                      </a:lnTo>
                      <a:lnTo>
                        <a:pt x="162" y="112"/>
                      </a:lnTo>
                      <a:lnTo>
                        <a:pt x="135" y="136"/>
                      </a:lnTo>
                      <a:lnTo>
                        <a:pt x="111" y="162"/>
                      </a:lnTo>
                      <a:lnTo>
                        <a:pt x="89" y="190"/>
                      </a:lnTo>
                      <a:lnTo>
                        <a:pt x="69" y="219"/>
                      </a:lnTo>
                      <a:lnTo>
                        <a:pt x="52" y="251"/>
                      </a:lnTo>
                      <a:lnTo>
                        <a:pt x="36" y="283"/>
                      </a:lnTo>
                      <a:lnTo>
                        <a:pt x="24" y="317"/>
                      </a:lnTo>
                      <a:lnTo>
                        <a:pt x="13" y="352"/>
                      </a:lnTo>
                      <a:lnTo>
                        <a:pt x="6" y="388"/>
                      </a:lnTo>
                      <a:lnTo>
                        <a:pt x="1" y="425"/>
                      </a:lnTo>
                      <a:lnTo>
                        <a:pt x="0" y="463"/>
                      </a:lnTo>
                      <a:lnTo>
                        <a:pt x="1" y="501"/>
                      </a:lnTo>
                      <a:lnTo>
                        <a:pt x="6" y="538"/>
                      </a:lnTo>
                      <a:lnTo>
                        <a:pt x="13" y="575"/>
                      </a:lnTo>
                      <a:lnTo>
                        <a:pt x="24" y="610"/>
                      </a:lnTo>
                      <a:lnTo>
                        <a:pt x="36" y="644"/>
                      </a:lnTo>
                      <a:lnTo>
                        <a:pt x="52" y="676"/>
                      </a:lnTo>
                      <a:lnTo>
                        <a:pt x="69" y="707"/>
                      </a:lnTo>
                      <a:lnTo>
                        <a:pt x="89" y="737"/>
                      </a:lnTo>
                      <a:lnTo>
                        <a:pt x="111" y="765"/>
                      </a:lnTo>
                      <a:lnTo>
                        <a:pt x="135" y="791"/>
                      </a:lnTo>
                      <a:lnTo>
                        <a:pt x="162" y="815"/>
                      </a:lnTo>
                      <a:lnTo>
                        <a:pt x="190" y="837"/>
                      </a:lnTo>
                      <a:lnTo>
                        <a:pt x="219" y="857"/>
                      </a:lnTo>
                      <a:lnTo>
                        <a:pt x="250" y="875"/>
                      </a:lnTo>
                      <a:lnTo>
                        <a:pt x="283" y="890"/>
                      </a:lnTo>
                      <a:lnTo>
                        <a:pt x="316" y="903"/>
                      </a:lnTo>
                      <a:lnTo>
                        <a:pt x="352" y="913"/>
                      </a:lnTo>
                      <a:lnTo>
                        <a:pt x="388" y="920"/>
                      </a:lnTo>
                      <a:lnTo>
                        <a:pt x="425" y="925"/>
                      </a:lnTo>
                      <a:lnTo>
                        <a:pt x="463" y="926"/>
                      </a:lnTo>
                    </a:path>
                  </a:pathLst>
                </a:custGeom>
                <a:noFill/>
                <a:ln w="19050" cap="flat">
                  <a:solidFill>
                    <a:srgbClr val="D100D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Rectangle 91"/>
                <p:cNvSpPr>
                  <a:spLocks noChangeArrowheads="1"/>
                </p:cNvSpPr>
                <p:nvPr/>
              </p:nvSpPr>
              <p:spPr bwMode="auto">
                <a:xfrm>
                  <a:off x="6162675" y="1716088"/>
                  <a:ext cx="709325" cy="122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Linac 1 (1008 m)</a:t>
                  </a:r>
                  <a:endPara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Rectangle 94"/>
                <p:cNvSpPr>
                  <a:spLocks noChangeArrowheads="1"/>
                </p:cNvSpPr>
                <p:nvPr/>
              </p:nvSpPr>
              <p:spPr bwMode="auto">
                <a:xfrm>
                  <a:off x="5021441" y="1314450"/>
                  <a:ext cx="1530115" cy="149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Matching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/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splitter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(31 </a:t>
                  </a:r>
                  <a:r>
                    <a:rPr kumimoji="0" lang="en-US" sz="1100" b="1" i="0" u="none" strike="noStrike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m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)</a:t>
                  </a:r>
                  <a:endParaRPr kumimoji="0" lang="en-US" sz="1100" b="1" i="0" u="none" strike="noStrike" cap="all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4" name="Rectangle 103"/>
                <p:cNvSpPr>
                  <a:spLocks noChangeArrowheads="1"/>
                </p:cNvSpPr>
                <p:nvPr/>
              </p:nvSpPr>
              <p:spPr bwMode="auto">
                <a:xfrm>
                  <a:off x="4996632" y="2275315"/>
                  <a:ext cx="938589" cy="149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1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Arc 1,3,5 (3142 m)</a:t>
                  </a:r>
                </a:p>
              </p:txBody>
            </p:sp>
            <p:sp>
              <p:nvSpPr>
                <p:cNvPr id="76" name="Rectangle 105"/>
                <p:cNvSpPr>
                  <a:spLocks noChangeArrowheads="1"/>
                </p:cNvSpPr>
                <p:nvPr/>
              </p:nvSpPr>
              <p:spPr bwMode="auto">
                <a:xfrm>
                  <a:off x="7246938" y="2326821"/>
                  <a:ext cx="944922" cy="149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1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Arc 2,4,6 (3142 m)</a:t>
                  </a:r>
                </a:p>
              </p:txBody>
            </p:sp>
            <p:sp>
              <p:nvSpPr>
                <p:cNvPr id="80" name="Rectangle 112"/>
                <p:cNvSpPr>
                  <a:spLocks noChangeArrowheads="1"/>
                </p:cNvSpPr>
                <p:nvPr/>
              </p:nvSpPr>
              <p:spPr bwMode="auto">
                <a:xfrm>
                  <a:off x="6145231" y="2953112"/>
                  <a:ext cx="719629" cy="129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9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Linac 2 (1008m)</a:t>
                  </a:r>
                  <a:endPara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" name="Rectangle 116"/>
                <p:cNvSpPr>
                  <a:spLocks noChangeArrowheads="1"/>
                </p:cNvSpPr>
                <p:nvPr/>
              </p:nvSpPr>
              <p:spPr bwMode="auto">
                <a:xfrm>
                  <a:off x="5031666" y="3305280"/>
                  <a:ext cx="1597248" cy="149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Matching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/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combiner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100" b="1" cap="all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(31 </a:t>
                  </a:r>
                  <a:r>
                    <a:rPr lang="en-US" sz="11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m</a:t>
                  </a:r>
                  <a:r>
                    <a:rPr lang="en-US" sz="1100" b="1" cap="all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)</a:t>
                  </a:r>
                  <a:endParaRPr lang="en-US" sz="1100" b="1" cap="all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" name="Rectangle 123"/>
                <p:cNvSpPr>
                  <a:spLocks noChangeArrowheads="1"/>
                </p:cNvSpPr>
                <p:nvPr/>
              </p:nvSpPr>
              <p:spPr bwMode="auto">
                <a:xfrm>
                  <a:off x="7005638" y="3302706"/>
                  <a:ext cx="1530115" cy="149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Matching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/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splitter</a:t>
                  </a:r>
                  <a:r>
                    <a:rPr kumimoji="0" lang="en-US" sz="1100" b="1" i="0" u="none" strike="noStrike" cap="all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100" b="1" cap="all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(31 </a:t>
                  </a:r>
                  <a:r>
                    <a:rPr lang="en-US" sz="11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m</a:t>
                  </a:r>
                  <a:r>
                    <a:rPr lang="en-US" sz="1100" b="1" cap="all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)</a:t>
                  </a:r>
                  <a:endParaRPr lang="en-US" sz="1100" b="1" cap="all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22" name="Straight Arrow Connector 121"/>
              <p:cNvCxnSpPr/>
              <p:nvPr/>
            </p:nvCxnSpPr>
            <p:spPr>
              <a:xfrm>
                <a:off x="1479005" y="948464"/>
                <a:ext cx="133670" cy="16865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flipH="1">
                <a:off x="3670462" y="948464"/>
                <a:ext cx="161531" cy="137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flipV="1">
                <a:off x="1324762" y="2855027"/>
                <a:ext cx="195143" cy="16486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flipH="1" flipV="1">
                <a:off x="3087757" y="2853181"/>
                <a:ext cx="160805" cy="1542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7391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11 at 19.0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2696"/>
            <a:ext cx="1870837" cy="22322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286" t="30654" r="23407" b="9906"/>
          <a:stretch/>
        </p:blipFill>
        <p:spPr bwMode="auto">
          <a:xfrm>
            <a:off x="232337" y="2639471"/>
            <a:ext cx="4940023" cy="3510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Switchyards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68344" y="6217567"/>
            <a:ext cx="118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Alex Bogacz</a:t>
            </a:r>
            <a:endParaRPr lang="en-GB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4048" y="357301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Two-step-achromat </a:t>
            </a:r>
            <a:r>
              <a:rPr lang="en-US" dirty="0">
                <a:latin typeface="Arial" pitchFamily="34" charset="0"/>
                <a:cs typeface="Arial" pitchFamily="34" charset="0"/>
              </a:rPr>
              <a:t>spreaders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    and </a:t>
            </a:r>
            <a:r>
              <a:rPr lang="en-US" dirty="0">
                <a:latin typeface="Arial" pitchFamily="34" charset="0"/>
                <a:cs typeface="Arial" pitchFamily="34" charset="0"/>
              </a:rPr>
              <a:t>mirror symmetric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recombiners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Arcs are separated </a:t>
            </a:r>
            <a:r>
              <a:rPr lang="en-US" dirty="0">
                <a:latin typeface="Arial" pitchFamily="34" charset="0"/>
                <a:cs typeface="Arial" pitchFamily="34" charset="0"/>
              </a:rPr>
              <a:t>into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1m high 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     vertical </a:t>
            </a:r>
            <a:r>
              <a:rPr lang="en-US" dirty="0">
                <a:latin typeface="Arial" pitchFamily="34" charset="0"/>
                <a:cs typeface="Arial" pitchFamily="34" charset="0"/>
              </a:rPr>
              <a:t>stack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ery </a:t>
            </a:r>
            <a:r>
              <a:rPr lang="en-US" dirty="0">
                <a:latin typeface="Arial" pitchFamily="34" charset="0"/>
                <a:cs typeface="Arial" pitchFamily="34" charset="0"/>
              </a:rPr>
              <a:t>compact switchyard system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    (~</a:t>
            </a:r>
            <a:r>
              <a:rPr lang="en-US" dirty="0">
                <a:latin typeface="Arial" pitchFamily="34" charset="0"/>
                <a:cs typeface="Arial" pitchFamily="34" charset="0"/>
              </a:rPr>
              <a:t>20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 </a:t>
            </a:r>
            <a:r>
              <a:rPr lang="en-US" dirty="0">
                <a:latin typeface="Arial" pitchFamily="34" charset="0"/>
                <a:cs typeface="Arial" pitchFamily="34" charset="0"/>
              </a:rPr>
              <a:t>long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Horizontal doglegs used for 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path-length adjustment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300056" y="763350"/>
            <a:ext cx="4539260" cy="1729546"/>
            <a:chOff x="175" y="436"/>
            <a:chExt cx="2845" cy="1084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5" y="436"/>
              <a:ext cx="2845" cy="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75" y="435"/>
              <a:ext cx="10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" name="Group 139"/>
            <p:cNvGrpSpPr>
              <a:grpSpLocks/>
            </p:cNvGrpSpPr>
            <p:nvPr/>
          </p:nvGrpSpPr>
          <p:grpSpPr bwMode="auto">
            <a:xfrm>
              <a:off x="179" y="440"/>
              <a:ext cx="2838" cy="1073"/>
              <a:chOff x="179" y="440"/>
              <a:chExt cx="2838" cy="1073"/>
            </a:xfrm>
          </p:grpSpPr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179" y="440"/>
                <a:ext cx="2835" cy="107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/>
            </p:nvSpPr>
            <p:spPr bwMode="auto">
              <a:xfrm>
                <a:off x="475" y="538"/>
                <a:ext cx="2374" cy="83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7" name="Freeform 8"/>
              <p:cNvSpPr>
                <a:spLocks noEditPoints="1"/>
              </p:cNvSpPr>
              <p:nvPr/>
            </p:nvSpPr>
            <p:spPr bwMode="auto">
              <a:xfrm>
                <a:off x="475" y="535"/>
                <a:ext cx="2374" cy="835"/>
              </a:xfrm>
              <a:custGeom>
                <a:avLst/>
                <a:gdLst>
                  <a:gd name="T0" fmla="*/ 0 w 14016"/>
                  <a:gd name="T1" fmla="*/ 8 h 4928"/>
                  <a:gd name="T2" fmla="*/ 8 w 14016"/>
                  <a:gd name="T3" fmla="*/ 0 h 4928"/>
                  <a:gd name="T4" fmla="*/ 14008 w 14016"/>
                  <a:gd name="T5" fmla="*/ 0 h 4928"/>
                  <a:gd name="T6" fmla="*/ 14016 w 14016"/>
                  <a:gd name="T7" fmla="*/ 8 h 4928"/>
                  <a:gd name="T8" fmla="*/ 14016 w 14016"/>
                  <a:gd name="T9" fmla="*/ 4920 h 4928"/>
                  <a:gd name="T10" fmla="*/ 14008 w 14016"/>
                  <a:gd name="T11" fmla="*/ 4928 h 4928"/>
                  <a:gd name="T12" fmla="*/ 8 w 14016"/>
                  <a:gd name="T13" fmla="*/ 4928 h 4928"/>
                  <a:gd name="T14" fmla="*/ 0 w 14016"/>
                  <a:gd name="T15" fmla="*/ 4920 h 4928"/>
                  <a:gd name="T16" fmla="*/ 0 w 14016"/>
                  <a:gd name="T17" fmla="*/ 8 h 4928"/>
                  <a:gd name="T18" fmla="*/ 16 w 14016"/>
                  <a:gd name="T19" fmla="*/ 4920 h 4928"/>
                  <a:gd name="T20" fmla="*/ 8 w 14016"/>
                  <a:gd name="T21" fmla="*/ 4912 h 4928"/>
                  <a:gd name="T22" fmla="*/ 14008 w 14016"/>
                  <a:gd name="T23" fmla="*/ 4912 h 4928"/>
                  <a:gd name="T24" fmla="*/ 14000 w 14016"/>
                  <a:gd name="T25" fmla="*/ 4920 h 4928"/>
                  <a:gd name="T26" fmla="*/ 14000 w 14016"/>
                  <a:gd name="T27" fmla="*/ 8 h 4928"/>
                  <a:gd name="T28" fmla="*/ 14008 w 14016"/>
                  <a:gd name="T29" fmla="*/ 16 h 4928"/>
                  <a:gd name="T30" fmla="*/ 8 w 14016"/>
                  <a:gd name="T31" fmla="*/ 16 h 4928"/>
                  <a:gd name="T32" fmla="*/ 16 w 14016"/>
                  <a:gd name="T33" fmla="*/ 8 h 4928"/>
                  <a:gd name="T34" fmla="*/ 16 w 14016"/>
                  <a:gd name="T35" fmla="*/ 4920 h 4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016" h="4928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4008" y="0"/>
                    </a:lnTo>
                    <a:cubicBezTo>
                      <a:pt x="14013" y="0"/>
                      <a:pt x="14016" y="4"/>
                      <a:pt x="14016" y="8"/>
                    </a:cubicBezTo>
                    <a:lnTo>
                      <a:pt x="14016" y="4920"/>
                    </a:lnTo>
                    <a:cubicBezTo>
                      <a:pt x="14016" y="4925"/>
                      <a:pt x="14013" y="4928"/>
                      <a:pt x="14008" y="4928"/>
                    </a:cubicBezTo>
                    <a:lnTo>
                      <a:pt x="8" y="4928"/>
                    </a:lnTo>
                    <a:cubicBezTo>
                      <a:pt x="4" y="4928"/>
                      <a:pt x="0" y="4925"/>
                      <a:pt x="0" y="4920"/>
                    </a:cubicBezTo>
                    <a:lnTo>
                      <a:pt x="0" y="8"/>
                    </a:lnTo>
                    <a:close/>
                    <a:moveTo>
                      <a:pt x="16" y="4920"/>
                    </a:moveTo>
                    <a:lnTo>
                      <a:pt x="8" y="4912"/>
                    </a:lnTo>
                    <a:lnTo>
                      <a:pt x="14008" y="4912"/>
                    </a:lnTo>
                    <a:lnTo>
                      <a:pt x="14000" y="4920"/>
                    </a:lnTo>
                    <a:lnTo>
                      <a:pt x="14000" y="8"/>
                    </a:lnTo>
                    <a:lnTo>
                      <a:pt x="14008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4920"/>
                    </a:lnTo>
                    <a:close/>
                  </a:path>
                </a:pathLst>
              </a:custGeom>
              <a:solidFill>
                <a:srgbClr val="000000"/>
              </a:solidFill>
              <a:ln w="3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475" y="537"/>
                <a:ext cx="2" cy="831"/>
              </a:xfrm>
              <a:prstGeom prst="rect">
                <a:avLst/>
              </a:prstGeom>
              <a:solidFill>
                <a:srgbClr val="000000"/>
              </a:solidFill>
              <a:ln w="3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Freeform 10"/>
              <p:cNvSpPr>
                <a:spLocks noEditPoints="1"/>
              </p:cNvSpPr>
              <p:nvPr/>
            </p:nvSpPr>
            <p:spPr bwMode="auto">
              <a:xfrm>
                <a:off x="468" y="535"/>
                <a:ext cx="8" cy="835"/>
              </a:xfrm>
              <a:custGeom>
                <a:avLst/>
                <a:gdLst>
                  <a:gd name="T0" fmla="*/ 0 w 8"/>
                  <a:gd name="T1" fmla="*/ 832 h 835"/>
                  <a:gd name="T2" fmla="*/ 8 w 8"/>
                  <a:gd name="T3" fmla="*/ 832 h 835"/>
                  <a:gd name="T4" fmla="*/ 8 w 8"/>
                  <a:gd name="T5" fmla="*/ 835 h 835"/>
                  <a:gd name="T6" fmla="*/ 0 w 8"/>
                  <a:gd name="T7" fmla="*/ 835 h 835"/>
                  <a:gd name="T8" fmla="*/ 0 w 8"/>
                  <a:gd name="T9" fmla="*/ 832 h 835"/>
                  <a:gd name="T10" fmla="*/ 0 w 8"/>
                  <a:gd name="T11" fmla="*/ 694 h 835"/>
                  <a:gd name="T12" fmla="*/ 8 w 8"/>
                  <a:gd name="T13" fmla="*/ 694 h 835"/>
                  <a:gd name="T14" fmla="*/ 8 w 8"/>
                  <a:gd name="T15" fmla="*/ 696 h 835"/>
                  <a:gd name="T16" fmla="*/ 0 w 8"/>
                  <a:gd name="T17" fmla="*/ 696 h 835"/>
                  <a:gd name="T18" fmla="*/ 0 w 8"/>
                  <a:gd name="T19" fmla="*/ 694 h 835"/>
                  <a:gd name="T20" fmla="*/ 0 w 8"/>
                  <a:gd name="T21" fmla="*/ 556 h 835"/>
                  <a:gd name="T22" fmla="*/ 8 w 8"/>
                  <a:gd name="T23" fmla="*/ 556 h 835"/>
                  <a:gd name="T24" fmla="*/ 8 w 8"/>
                  <a:gd name="T25" fmla="*/ 558 h 835"/>
                  <a:gd name="T26" fmla="*/ 0 w 8"/>
                  <a:gd name="T27" fmla="*/ 558 h 835"/>
                  <a:gd name="T28" fmla="*/ 0 w 8"/>
                  <a:gd name="T29" fmla="*/ 556 h 835"/>
                  <a:gd name="T30" fmla="*/ 0 w 8"/>
                  <a:gd name="T31" fmla="*/ 417 h 835"/>
                  <a:gd name="T32" fmla="*/ 8 w 8"/>
                  <a:gd name="T33" fmla="*/ 417 h 835"/>
                  <a:gd name="T34" fmla="*/ 8 w 8"/>
                  <a:gd name="T35" fmla="*/ 420 h 835"/>
                  <a:gd name="T36" fmla="*/ 0 w 8"/>
                  <a:gd name="T37" fmla="*/ 420 h 835"/>
                  <a:gd name="T38" fmla="*/ 0 w 8"/>
                  <a:gd name="T39" fmla="*/ 417 h 835"/>
                  <a:gd name="T40" fmla="*/ 0 w 8"/>
                  <a:gd name="T41" fmla="*/ 279 h 835"/>
                  <a:gd name="T42" fmla="*/ 8 w 8"/>
                  <a:gd name="T43" fmla="*/ 279 h 835"/>
                  <a:gd name="T44" fmla="*/ 8 w 8"/>
                  <a:gd name="T45" fmla="*/ 282 h 835"/>
                  <a:gd name="T46" fmla="*/ 0 w 8"/>
                  <a:gd name="T47" fmla="*/ 282 h 835"/>
                  <a:gd name="T48" fmla="*/ 0 w 8"/>
                  <a:gd name="T49" fmla="*/ 279 h 835"/>
                  <a:gd name="T50" fmla="*/ 0 w 8"/>
                  <a:gd name="T51" fmla="*/ 138 h 835"/>
                  <a:gd name="T52" fmla="*/ 8 w 8"/>
                  <a:gd name="T53" fmla="*/ 138 h 835"/>
                  <a:gd name="T54" fmla="*/ 8 w 8"/>
                  <a:gd name="T55" fmla="*/ 141 h 835"/>
                  <a:gd name="T56" fmla="*/ 0 w 8"/>
                  <a:gd name="T57" fmla="*/ 141 h 835"/>
                  <a:gd name="T58" fmla="*/ 0 w 8"/>
                  <a:gd name="T59" fmla="*/ 138 h 835"/>
                  <a:gd name="T60" fmla="*/ 0 w 8"/>
                  <a:gd name="T61" fmla="*/ 0 h 835"/>
                  <a:gd name="T62" fmla="*/ 8 w 8"/>
                  <a:gd name="T63" fmla="*/ 0 h 835"/>
                  <a:gd name="T64" fmla="*/ 8 w 8"/>
                  <a:gd name="T65" fmla="*/ 3 h 835"/>
                  <a:gd name="T66" fmla="*/ 0 w 8"/>
                  <a:gd name="T67" fmla="*/ 3 h 835"/>
                  <a:gd name="T68" fmla="*/ 0 w 8"/>
                  <a:gd name="T69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835">
                    <a:moveTo>
                      <a:pt x="0" y="832"/>
                    </a:moveTo>
                    <a:lnTo>
                      <a:pt x="8" y="832"/>
                    </a:lnTo>
                    <a:lnTo>
                      <a:pt x="8" y="835"/>
                    </a:lnTo>
                    <a:lnTo>
                      <a:pt x="0" y="835"/>
                    </a:lnTo>
                    <a:lnTo>
                      <a:pt x="0" y="832"/>
                    </a:lnTo>
                    <a:close/>
                    <a:moveTo>
                      <a:pt x="0" y="694"/>
                    </a:moveTo>
                    <a:lnTo>
                      <a:pt x="8" y="694"/>
                    </a:lnTo>
                    <a:lnTo>
                      <a:pt x="8" y="696"/>
                    </a:lnTo>
                    <a:lnTo>
                      <a:pt x="0" y="696"/>
                    </a:lnTo>
                    <a:lnTo>
                      <a:pt x="0" y="694"/>
                    </a:lnTo>
                    <a:close/>
                    <a:moveTo>
                      <a:pt x="0" y="556"/>
                    </a:moveTo>
                    <a:lnTo>
                      <a:pt x="8" y="556"/>
                    </a:lnTo>
                    <a:lnTo>
                      <a:pt x="8" y="558"/>
                    </a:lnTo>
                    <a:lnTo>
                      <a:pt x="0" y="558"/>
                    </a:lnTo>
                    <a:lnTo>
                      <a:pt x="0" y="556"/>
                    </a:lnTo>
                    <a:close/>
                    <a:moveTo>
                      <a:pt x="0" y="417"/>
                    </a:moveTo>
                    <a:lnTo>
                      <a:pt x="8" y="417"/>
                    </a:lnTo>
                    <a:lnTo>
                      <a:pt x="8" y="420"/>
                    </a:lnTo>
                    <a:lnTo>
                      <a:pt x="0" y="420"/>
                    </a:lnTo>
                    <a:lnTo>
                      <a:pt x="0" y="417"/>
                    </a:lnTo>
                    <a:close/>
                    <a:moveTo>
                      <a:pt x="0" y="279"/>
                    </a:moveTo>
                    <a:lnTo>
                      <a:pt x="8" y="279"/>
                    </a:lnTo>
                    <a:lnTo>
                      <a:pt x="8" y="282"/>
                    </a:lnTo>
                    <a:lnTo>
                      <a:pt x="0" y="282"/>
                    </a:lnTo>
                    <a:lnTo>
                      <a:pt x="0" y="279"/>
                    </a:lnTo>
                    <a:close/>
                    <a:moveTo>
                      <a:pt x="0" y="138"/>
                    </a:moveTo>
                    <a:lnTo>
                      <a:pt x="8" y="138"/>
                    </a:lnTo>
                    <a:lnTo>
                      <a:pt x="8" y="141"/>
                    </a:lnTo>
                    <a:lnTo>
                      <a:pt x="0" y="141"/>
                    </a:lnTo>
                    <a:lnTo>
                      <a:pt x="0" y="138"/>
                    </a:lnTo>
                    <a:close/>
                    <a:moveTo>
                      <a:pt x="0" y="0"/>
                    </a:moveTo>
                    <a:lnTo>
                      <a:pt x="8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476" y="1367"/>
                <a:ext cx="2371" cy="3"/>
              </a:xfrm>
              <a:prstGeom prst="rect">
                <a:avLst/>
              </a:prstGeom>
              <a:solidFill>
                <a:srgbClr val="000000"/>
              </a:solidFill>
              <a:ln w="3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Freeform 12"/>
              <p:cNvSpPr>
                <a:spLocks noEditPoints="1"/>
              </p:cNvSpPr>
              <p:nvPr/>
            </p:nvSpPr>
            <p:spPr bwMode="auto">
              <a:xfrm>
                <a:off x="475" y="1368"/>
                <a:ext cx="2374" cy="8"/>
              </a:xfrm>
              <a:custGeom>
                <a:avLst/>
                <a:gdLst>
                  <a:gd name="T0" fmla="*/ 2 w 2374"/>
                  <a:gd name="T1" fmla="*/ 8 h 8"/>
                  <a:gd name="T2" fmla="*/ 0 w 2374"/>
                  <a:gd name="T3" fmla="*/ 0 h 8"/>
                  <a:gd name="T4" fmla="*/ 184 w 2374"/>
                  <a:gd name="T5" fmla="*/ 0 h 8"/>
                  <a:gd name="T6" fmla="*/ 181 w 2374"/>
                  <a:gd name="T7" fmla="*/ 8 h 8"/>
                  <a:gd name="T8" fmla="*/ 184 w 2374"/>
                  <a:gd name="T9" fmla="*/ 0 h 8"/>
                  <a:gd name="T10" fmla="*/ 368 w 2374"/>
                  <a:gd name="T11" fmla="*/ 8 h 8"/>
                  <a:gd name="T12" fmla="*/ 366 w 2374"/>
                  <a:gd name="T13" fmla="*/ 0 h 8"/>
                  <a:gd name="T14" fmla="*/ 550 w 2374"/>
                  <a:gd name="T15" fmla="*/ 0 h 8"/>
                  <a:gd name="T16" fmla="*/ 547 w 2374"/>
                  <a:gd name="T17" fmla="*/ 8 h 8"/>
                  <a:gd name="T18" fmla="*/ 550 w 2374"/>
                  <a:gd name="T19" fmla="*/ 0 h 8"/>
                  <a:gd name="T20" fmla="*/ 731 w 2374"/>
                  <a:gd name="T21" fmla="*/ 8 h 8"/>
                  <a:gd name="T22" fmla="*/ 729 w 2374"/>
                  <a:gd name="T23" fmla="*/ 0 h 8"/>
                  <a:gd name="T24" fmla="*/ 916 w 2374"/>
                  <a:gd name="T25" fmla="*/ 0 h 8"/>
                  <a:gd name="T26" fmla="*/ 913 w 2374"/>
                  <a:gd name="T27" fmla="*/ 8 h 8"/>
                  <a:gd name="T28" fmla="*/ 916 w 2374"/>
                  <a:gd name="T29" fmla="*/ 0 h 8"/>
                  <a:gd name="T30" fmla="*/ 1097 w 2374"/>
                  <a:gd name="T31" fmla="*/ 8 h 8"/>
                  <a:gd name="T32" fmla="*/ 1095 w 2374"/>
                  <a:gd name="T33" fmla="*/ 0 h 8"/>
                  <a:gd name="T34" fmla="*/ 1279 w 2374"/>
                  <a:gd name="T35" fmla="*/ 0 h 8"/>
                  <a:gd name="T36" fmla="*/ 1276 w 2374"/>
                  <a:gd name="T37" fmla="*/ 8 h 8"/>
                  <a:gd name="T38" fmla="*/ 1279 w 2374"/>
                  <a:gd name="T39" fmla="*/ 0 h 8"/>
                  <a:gd name="T40" fmla="*/ 1463 w 2374"/>
                  <a:gd name="T41" fmla="*/ 8 h 8"/>
                  <a:gd name="T42" fmla="*/ 1460 w 2374"/>
                  <a:gd name="T43" fmla="*/ 0 h 8"/>
                  <a:gd name="T44" fmla="*/ 1645 w 2374"/>
                  <a:gd name="T45" fmla="*/ 0 h 8"/>
                  <a:gd name="T46" fmla="*/ 1642 w 2374"/>
                  <a:gd name="T47" fmla="*/ 8 h 8"/>
                  <a:gd name="T48" fmla="*/ 1645 w 2374"/>
                  <a:gd name="T49" fmla="*/ 0 h 8"/>
                  <a:gd name="T50" fmla="*/ 1826 w 2374"/>
                  <a:gd name="T51" fmla="*/ 8 h 8"/>
                  <a:gd name="T52" fmla="*/ 1824 w 2374"/>
                  <a:gd name="T53" fmla="*/ 0 h 8"/>
                  <a:gd name="T54" fmla="*/ 2011 w 2374"/>
                  <a:gd name="T55" fmla="*/ 0 h 8"/>
                  <a:gd name="T56" fmla="*/ 2008 w 2374"/>
                  <a:gd name="T57" fmla="*/ 8 h 8"/>
                  <a:gd name="T58" fmla="*/ 2011 w 2374"/>
                  <a:gd name="T59" fmla="*/ 0 h 8"/>
                  <a:gd name="T60" fmla="*/ 2192 w 2374"/>
                  <a:gd name="T61" fmla="*/ 8 h 8"/>
                  <a:gd name="T62" fmla="*/ 2189 w 2374"/>
                  <a:gd name="T63" fmla="*/ 0 h 8"/>
                  <a:gd name="T64" fmla="*/ 2374 w 2374"/>
                  <a:gd name="T65" fmla="*/ 0 h 8"/>
                  <a:gd name="T66" fmla="*/ 2371 w 2374"/>
                  <a:gd name="T67" fmla="*/ 8 h 8"/>
                  <a:gd name="T68" fmla="*/ 2374 w 2374"/>
                  <a:gd name="T6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74" h="8">
                    <a:moveTo>
                      <a:pt x="2" y="0"/>
                    </a:moveTo>
                    <a:lnTo>
                      <a:pt x="2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  <a:moveTo>
                      <a:pt x="184" y="0"/>
                    </a:moveTo>
                    <a:lnTo>
                      <a:pt x="184" y="8"/>
                    </a:lnTo>
                    <a:lnTo>
                      <a:pt x="181" y="8"/>
                    </a:lnTo>
                    <a:lnTo>
                      <a:pt x="181" y="0"/>
                    </a:lnTo>
                    <a:lnTo>
                      <a:pt x="184" y="0"/>
                    </a:lnTo>
                    <a:close/>
                    <a:moveTo>
                      <a:pt x="368" y="0"/>
                    </a:moveTo>
                    <a:lnTo>
                      <a:pt x="368" y="8"/>
                    </a:lnTo>
                    <a:lnTo>
                      <a:pt x="366" y="8"/>
                    </a:lnTo>
                    <a:lnTo>
                      <a:pt x="366" y="0"/>
                    </a:lnTo>
                    <a:lnTo>
                      <a:pt x="368" y="0"/>
                    </a:lnTo>
                    <a:close/>
                    <a:moveTo>
                      <a:pt x="550" y="0"/>
                    </a:moveTo>
                    <a:lnTo>
                      <a:pt x="550" y="8"/>
                    </a:lnTo>
                    <a:lnTo>
                      <a:pt x="547" y="8"/>
                    </a:lnTo>
                    <a:lnTo>
                      <a:pt x="547" y="0"/>
                    </a:lnTo>
                    <a:lnTo>
                      <a:pt x="550" y="0"/>
                    </a:lnTo>
                    <a:close/>
                    <a:moveTo>
                      <a:pt x="731" y="0"/>
                    </a:moveTo>
                    <a:lnTo>
                      <a:pt x="731" y="8"/>
                    </a:lnTo>
                    <a:lnTo>
                      <a:pt x="729" y="8"/>
                    </a:lnTo>
                    <a:lnTo>
                      <a:pt x="729" y="0"/>
                    </a:lnTo>
                    <a:lnTo>
                      <a:pt x="731" y="0"/>
                    </a:lnTo>
                    <a:close/>
                    <a:moveTo>
                      <a:pt x="916" y="0"/>
                    </a:moveTo>
                    <a:lnTo>
                      <a:pt x="916" y="8"/>
                    </a:lnTo>
                    <a:lnTo>
                      <a:pt x="913" y="8"/>
                    </a:lnTo>
                    <a:lnTo>
                      <a:pt x="913" y="0"/>
                    </a:lnTo>
                    <a:lnTo>
                      <a:pt x="916" y="0"/>
                    </a:lnTo>
                    <a:close/>
                    <a:moveTo>
                      <a:pt x="1097" y="0"/>
                    </a:moveTo>
                    <a:lnTo>
                      <a:pt x="1097" y="8"/>
                    </a:lnTo>
                    <a:lnTo>
                      <a:pt x="1095" y="8"/>
                    </a:lnTo>
                    <a:lnTo>
                      <a:pt x="1095" y="0"/>
                    </a:lnTo>
                    <a:lnTo>
                      <a:pt x="1097" y="0"/>
                    </a:lnTo>
                    <a:close/>
                    <a:moveTo>
                      <a:pt x="1279" y="0"/>
                    </a:moveTo>
                    <a:lnTo>
                      <a:pt x="1279" y="8"/>
                    </a:lnTo>
                    <a:lnTo>
                      <a:pt x="1276" y="8"/>
                    </a:lnTo>
                    <a:lnTo>
                      <a:pt x="1276" y="0"/>
                    </a:lnTo>
                    <a:lnTo>
                      <a:pt x="1279" y="0"/>
                    </a:lnTo>
                    <a:close/>
                    <a:moveTo>
                      <a:pt x="1463" y="0"/>
                    </a:moveTo>
                    <a:lnTo>
                      <a:pt x="1463" y="8"/>
                    </a:lnTo>
                    <a:lnTo>
                      <a:pt x="1460" y="8"/>
                    </a:lnTo>
                    <a:lnTo>
                      <a:pt x="1460" y="0"/>
                    </a:lnTo>
                    <a:lnTo>
                      <a:pt x="1463" y="0"/>
                    </a:lnTo>
                    <a:close/>
                    <a:moveTo>
                      <a:pt x="1645" y="0"/>
                    </a:moveTo>
                    <a:lnTo>
                      <a:pt x="1645" y="8"/>
                    </a:lnTo>
                    <a:lnTo>
                      <a:pt x="1642" y="8"/>
                    </a:lnTo>
                    <a:lnTo>
                      <a:pt x="1642" y="0"/>
                    </a:lnTo>
                    <a:lnTo>
                      <a:pt x="1645" y="0"/>
                    </a:lnTo>
                    <a:close/>
                    <a:moveTo>
                      <a:pt x="1826" y="0"/>
                    </a:moveTo>
                    <a:lnTo>
                      <a:pt x="1826" y="8"/>
                    </a:lnTo>
                    <a:lnTo>
                      <a:pt x="1824" y="8"/>
                    </a:lnTo>
                    <a:lnTo>
                      <a:pt x="1824" y="0"/>
                    </a:lnTo>
                    <a:lnTo>
                      <a:pt x="1826" y="0"/>
                    </a:lnTo>
                    <a:close/>
                    <a:moveTo>
                      <a:pt x="2011" y="0"/>
                    </a:moveTo>
                    <a:lnTo>
                      <a:pt x="2011" y="8"/>
                    </a:lnTo>
                    <a:lnTo>
                      <a:pt x="2008" y="8"/>
                    </a:lnTo>
                    <a:lnTo>
                      <a:pt x="2008" y="0"/>
                    </a:lnTo>
                    <a:lnTo>
                      <a:pt x="2011" y="0"/>
                    </a:lnTo>
                    <a:close/>
                    <a:moveTo>
                      <a:pt x="2192" y="0"/>
                    </a:moveTo>
                    <a:lnTo>
                      <a:pt x="2192" y="8"/>
                    </a:lnTo>
                    <a:lnTo>
                      <a:pt x="2189" y="8"/>
                    </a:lnTo>
                    <a:lnTo>
                      <a:pt x="2189" y="0"/>
                    </a:lnTo>
                    <a:lnTo>
                      <a:pt x="2192" y="0"/>
                    </a:lnTo>
                    <a:close/>
                    <a:moveTo>
                      <a:pt x="2374" y="0"/>
                    </a:moveTo>
                    <a:lnTo>
                      <a:pt x="2374" y="8"/>
                    </a:lnTo>
                    <a:lnTo>
                      <a:pt x="2371" y="8"/>
                    </a:lnTo>
                    <a:lnTo>
                      <a:pt x="2371" y="0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472" y="673"/>
                <a:ext cx="2379" cy="558"/>
              </a:xfrm>
              <a:custGeom>
                <a:avLst/>
                <a:gdLst>
                  <a:gd name="T0" fmla="*/ 16 w 14048"/>
                  <a:gd name="T1" fmla="*/ 3264 h 3296"/>
                  <a:gd name="T2" fmla="*/ 320 w 14048"/>
                  <a:gd name="T3" fmla="*/ 3264 h 3296"/>
                  <a:gd name="T4" fmla="*/ 314 w 14048"/>
                  <a:gd name="T5" fmla="*/ 3266 h 3296"/>
                  <a:gd name="T6" fmla="*/ 858 w 14048"/>
                  <a:gd name="T7" fmla="*/ 3010 h 3296"/>
                  <a:gd name="T8" fmla="*/ 853 w 14048"/>
                  <a:gd name="T9" fmla="*/ 3013 h 3296"/>
                  <a:gd name="T10" fmla="*/ 2805 w 14048"/>
                  <a:gd name="T11" fmla="*/ 1013 h 3296"/>
                  <a:gd name="T12" fmla="*/ 2809 w 14048"/>
                  <a:gd name="T13" fmla="*/ 1010 h 3296"/>
                  <a:gd name="T14" fmla="*/ 3337 w 14048"/>
                  <a:gd name="T15" fmla="*/ 754 h 3296"/>
                  <a:gd name="T16" fmla="*/ 3344 w 14048"/>
                  <a:gd name="T17" fmla="*/ 752 h 3296"/>
                  <a:gd name="T18" fmla="*/ 8624 w 14048"/>
                  <a:gd name="T19" fmla="*/ 752 h 3296"/>
                  <a:gd name="T20" fmla="*/ 8617 w 14048"/>
                  <a:gd name="T21" fmla="*/ 754 h 3296"/>
                  <a:gd name="T22" fmla="*/ 9145 w 14048"/>
                  <a:gd name="T23" fmla="*/ 482 h 3296"/>
                  <a:gd name="T24" fmla="*/ 9141 w 14048"/>
                  <a:gd name="T25" fmla="*/ 485 h 3296"/>
                  <a:gd name="T26" fmla="*/ 9349 w 14048"/>
                  <a:gd name="T27" fmla="*/ 277 h 3296"/>
                  <a:gd name="T28" fmla="*/ 9353 w 14048"/>
                  <a:gd name="T29" fmla="*/ 274 h 3296"/>
                  <a:gd name="T30" fmla="*/ 9881 w 14048"/>
                  <a:gd name="T31" fmla="*/ 2 h 3296"/>
                  <a:gd name="T32" fmla="*/ 9888 w 14048"/>
                  <a:gd name="T33" fmla="*/ 0 h 3296"/>
                  <a:gd name="T34" fmla="*/ 14032 w 14048"/>
                  <a:gd name="T35" fmla="*/ 0 h 3296"/>
                  <a:gd name="T36" fmla="*/ 14048 w 14048"/>
                  <a:gd name="T37" fmla="*/ 16 h 3296"/>
                  <a:gd name="T38" fmla="*/ 14032 w 14048"/>
                  <a:gd name="T39" fmla="*/ 32 h 3296"/>
                  <a:gd name="T40" fmla="*/ 9888 w 14048"/>
                  <a:gd name="T41" fmla="*/ 32 h 3296"/>
                  <a:gd name="T42" fmla="*/ 9896 w 14048"/>
                  <a:gd name="T43" fmla="*/ 31 h 3296"/>
                  <a:gd name="T44" fmla="*/ 9368 w 14048"/>
                  <a:gd name="T45" fmla="*/ 303 h 3296"/>
                  <a:gd name="T46" fmla="*/ 9372 w 14048"/>
                  <a:gd name="T47" fmla="*/ 300 h 3296"/>
                  <a:gd name="T48" fmla="*/ 9164 w 14048"/>
                  <a:gd name="T49" fmla="*/ 508 h 3296"/>
                  <a:gd name="T50" fmla="*/ 9160 w 14048"/>
                  <a:gd name="T51" fmla="*/ 511 h 3296"/>
                  <a:gd name="T52" fmla="*/ 8632 w 14048"/>
                  <a:gd name="T53" fmla="*/ 783 h 3296"/>
                  <a:gd name="T54" fmla="*/ 8624 w 14048"/>
                  <a:gd name="T55" fmla="*/ 784 h 3296"/>
                  <a:gd name="T56" fmla="*/ 3344 w 14048"/>
                  <a:gd name="T57" fmla="*/ 784 h 3296"/>
                  <a:gd name="T58" fmla="*/ 3351 w 14048"/>
                  <a:gd name="T59" fmla="*/ 783 h 3296"/>
                  <a:gd name="T60" fmla="*/ 2823 w 14048"/>
                  <a:gd name="T61" fmla="*/ 1039 h 3296"/>
                  <a:gd name="T62" fmla="*/ 2828 w 14048"/>
                  <a:gd name="T63" fmla="*/ 1036 h 3296"/>
                  <a:gd name="T64" fmla="*/ 876 w 14048"/>
                  <a:gd name="T65" fmla="*/ 3036 h 3296"/>
                  <a:gd name="T66" fmla="*/ 871 w 14048"/>
                  <a:gd name="T67" fmla="*/ 3039 h 3296"/>
                  <a:gd name="T68" fmla="*/ 327 w 14048"/>
                  <a:gd name="T69" fmla="*/ 3295 h 3296"/>
                  <a:gd name="T70" fmla="*/ 320 w 14048"/>
                  <a:gd name="T71" fmla="*/ 3296 h 3296"/>
                  <a:gd name="T72" fmla="*/ 16 w 14048"/>
                  <a:gd name="T73" fmla="*/ 3296 h 3296"/>
                  <a:gd name="T74" fmla="*/ 0 w 14048"/>
                  <a:gd name="T75" fmla="*/ 3280 h 3296"/>
                  <a:gd name="T76" fmla="*/ 16 w 14048"/>
                  <a:gd name="T77" fmla="*/ 3264 h 3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048" h="3296">
                    <a:moveTo>
                      <a:pt x="16" y="3264"/>
                    </a:moveTo>
                    <a:lnTo>
                      <a:pt x="320" y="3264"/>
                    </a:lnTo>
                    <a:lnTo>
                      <a:pt x="314" y="3266"/>
                    </a:lnTo>
                    <a:lnTo>
                      <a:pt x="858" y="3010"/>
                    </a:lnTo>
                    <a:lnTo>
                      <a:pt x="853" y="3013"/>
                    </a:lnTo>
                    <a:lnTo>
                      <a:pt x="2805" y="1013"/>
                    </a:lnTo>
                    <a:cubicBezTo>
                      <a:pt x="2806" y="1012"/>
                      <a:pt x="2808" y="1011"/>
                      <a:pt x="2809" y="1010"/>
                    </a:cubicBezTo>
                    <a:lnTo>
                      <a:pt x="3337" y="754"/>
                    </a:lnTo>
                    <a:cubicBezTo>
                      <a:pt x="3340" y="753"/>
                      <a:pt x="3342" y="752"/>
                      <a:pt x="3344" y="752"/>
                    </a:cubicBezTo>
                    <a:lnTo>
                      <a:pt x="8624" y="752"/>
                    </a:lnTo>
                    <a:lnTo>
                      <a:pt x="8617" y="754"/>
                    </a:lnTo>
                    <a:lnTo>
                      <a:pt x="9145" y="482"/>
                    </a:lnTo>
                    <a:lnTo>
                      <a:pt x="9141" y="485"/>
                    </a:lnTo>
                    <a:lnTo>
                      <a:pt x="9349" y="277"/>
                    </a:lnTo>
                    <a:cubicBezTo>
                      <a:pt x="9350" y="276"/>
                      <a:pt x="9352" y="275"/>
                      <a:pt x="9353" y="274"/>
                    </a:cubicBezTo>
                    <a:lnTo>
                      <a:pt x="9881" y="2"/>
                    </a:lnTo>
                    <a:cubicBezTo>
                      <a:pt x="9883" y="1"/>
                      <a:pt x="9886" y="0"/>
                      <a:pt x="9888" y="0"/>
                    </a:cubicBezTo>
                    <a:lnTo>
                      <a:pt x="14032" y="0"/>
                    </a:lnTo>
                    <a:cubicBezTo>
                      <a:pt x="14041" y="0"/>
                      <a:pt x="14048" y="8"/>
                      <a:pt x="14048" y="16"/>
                    </a:cubicBezTo>
                    <a:cubicBezTo>
                      <a:pt x="14048" y="25"/>
                      <a:pt x="14041" y="32"/>
                      <a:pt x="14032" y="32"/>
                    </a:cubicBezTo>
                    <a:lnTo>
                      <a:pt x="9888" y="32"/>
                    </a:lnTo>
                    <a:lnTo>
                      <a:pt x="9896" y="31"/>
                    </a:lnTo>
                    <a:lnTo>
                      <a:pt x="9368" y="303"/>
                    </a:lnTo>
                    <a:lnTo>
                      <a:pt x="9372" y="300"/>
                    </a:lnTo>
                    <a:lnTo>
                      <a:pt x="9164" y="508"/>
                    </a:lnTo>
                    <a:cubicBezTo>
                      <a:pt x="9163" y="509"/>
                      <a:pt x="9161" y="510"/>
                      <a:pt x="9160" y="511"/>
                    </a:cubicBezTo>
                    <a:lnTo>
                      <a:pt x="8632" y="783"/>
                    </a:lnTo>
                    <a:cubicBezTo>
                      <a:pt x="8630" y="784"/>
                      <a:pt x="8627" y="784"/>
                      <a:pt x="8624" y="784"/>
                    </a:cubicBezTo>
                    <a:lnTo>
                      <a:pt x="3344" y="784"/>
                    </a:lnTo>
                    <a:lnTo>
                      <a:pt x="3351" y="783"/>
                    </a:lnTo>
                    <a:lnTo>
                      <a:pt x="2823" y="1039"/>
                    </a:lnTo>
                    <a:lnTo>
                      <a:pt x="2828" y="1036"/>
                    </a:lnTo>
                    <a:lnTo>
                      <a:pt x="876" y="3036"/>
                    </a:lnTo>
                    <a:cubicBezTo>
                      <a:pt x="875" y="3037"/>
                      <a:pt x="873" y="3038"/>
                      <a:pt x="871" y="3039"/>
                    </a:cubicBezTo>
                    <a:lnTo>
                      <a:pt x="327" y="3295"/>
                    </a:lnTo>
                    <a:cubicBezTo>
                      <a:pt x="325" y="3296"/>
                      <a:pt x="323" y="3296"/>
                      <a:pt x="320" y="3296"/>
                    </a:cubicBezTo>
                    <a:lnTo>
                      <a:pt x="16" y="3296"/>
                    </a:lnTo>
                    <a:cubicBezTo>
                      <a:pt x="8" y="3296"/>
                      <a:pt x="0" y="3289"/>
                      <a:pt x="0" y="3280"/>
                    </a:cubicBezTo>
                    <a:cubicBezTo>
                      <a:pt x="0" y="3272"/>
                      <a:pt x="8" y="3264"/>
                      <a:pt x="16" y="3264"/>
                    </a:cubicBez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auto">
              <a:xfrm>
                <a:off x="468" y="1224"/>
                <a:ext cx="15" cy="14"/>
              </a:xfrm>
              <a:custGeom>
                <a:avLst/>
                <a:gdLst>
                  <a:gd name="T0" fmla="*/ 7 w 15"/>
                  <a:gd name="T1" fmla="*/ 14 h 14"/>
                  <a:gd name="T2" fmla="*/ 0 w 15"/>
                  <a:gd name="T3" fmla="*/ 7 h 14"/>
                  <a:gd name="T4" fmla="*/ 7 w 15"/>
                  <a:gd name="T5" fmla="*/ 0 h 14"/>
                  <a:gd name="T6" fmla="*/ 15 w 15"/>
                  <a:gd name="T7" fmla="*/ 7 h 14"/>
                  <a:gd name="T8" fmla="*/ 7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Freeform 15"/>
              <p:cNvSpPr>
                <a:spLocks noEditPoints="1"/>
              </p:cNvSpPr>
              <p:nvPr/>
            </p:nvSpPr>
            <p:spPr bwMode="auto">
              <a:xfrm>
                <a:off x="467" y="1222"/>
                <a:ext cx="17" cy="18"/>
              </a:xfrm>
              <a:custGeom>
                <a:avLst/>
                <a:gdLst>
                  <a:gd name="T0" fmla="*/ 57 w 103"/>
                  <a:gd name="T1" fmla="*/ 100 h 103"/>
                  <a:gd name="T2" fmla="*/ 45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5 w 103"/>
                  <a:gd name="T9" fmla="*/ 3 h 103"/>
                  <a:gd name="T10" fmla="*/ 57 w 103"/>
                  <a:gd name="T11" fmla="*/ 3 h 103"/>
                  <a:gd name="T12" fmla="*/ 99 w 103"/>
                  <a:gd name="T13" fmla="*/ 46 h 103"/>
                  <a:gd name="T14" fmla="*/ 99 w 103"/>
                  <a:gd name="T15" fmla="*/ 57 h 103"/>
                  <a:gd name="T16" fmla="*/ 57 w 103"/>
                  <a:gd name="T17" fmla="*/ 100 h 103"/>
                  <a:gd name="T18" fmla="*/ 88 w 103"/>
                  <a:gd name="T19" fmla="*/ 46 h 103"/>
                  <a:gd name="T20" fmla="*/ 88 w 103"/>
                  <a:gd name="T21" fmla="*/ 57 h 103"/>
                  <a:gd name="T22" fmla="*/ 45 w 103"/>
                  <a:gd name="T23" fmla="*/ 15 h 103"/>
                  <a:gd name="T24" fmla="*/ 57 w 103"/>
                  <a:gd name="T25" fmla="*/ 15 h 103"/>
                  <a:gd name="T26" fmla="*/ 14 w 103"/>
                  <a:gd name="T27" fmla="*/ 57 h 103"/>
                  <a:gd name="T28" fmla="*/ 14 w 103"/>
                  <a:gd name="T29" fmla="*/ 46 h 103"/>
                  <a:gd name="T30" fmla="*/ 57 w 103"/>
                  <a:gd name="T31" fmla="*/ 89 h 103"/>
                  <a:gd name="T32" fmla="*/ 45 w 103"/>
                  <a:gd name="T33" fmla="*/ 89 h 103"/>
                  <a:gd name="T34" fmla="*/ 88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5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5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99" y="46"/>
                    </a:lnTo>
                    <a:cubicBezTo>
                      <a:pt x="103" y="49"/>
                      <a:pt x="103" y="54"/>
                      <a:pt x="99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9"/>
                    </a:lnTo>
                    <a:lnTo>
                      <a:pt x="45" y="89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519" y="1224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6" name="Freeform 17"/>
              <p:cNvSpPr>
                <a:spLocks noEditPoints="1"/>
              </p:cNvSpPr>
              <p:nvPr/>
            </p:nvSpPr>
            <p:spPr bwMode="auto">
              <a:xfrm>
                <a:off x="517" y="1222"/>
                <a:ext cx="18" cy="18"/>
              </a:xfrm>
              <a:custGeom>
                <a:avLst/>
                <a:gdLst>
                  <a:gd name="T0" fmla="*/ 57 w 103"/>
                  <a:gd name="T1" fmla="*/ 100 h 103"/>
                  <a:gd name="T2" fmla="*/ 45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5 w 103"/>
                  <a:gd name="T9" fmla="*/ 3 h 103"/>
                  <a:gd name="T10" fmla="*/ 57 w 103"/>
                  <a:gd name="T11" fmla="*/ 3 h 103"/>
                  <a:gd name="T12" fmla="*/ 99 w 103"/>
                  <a:gd name="T13" fmla="*/ 46 h 103"/>
                  <a:gd name="T14" fmla="*/ 99 w 103"/>
                  <a:gd name="T15" fmla="*/ 57 h 103"/>
                  <a:gd name="T16" fmla="*/ 57 w 103"/>
                  <a:gd name="T17" fmla="*/ 100 h 103"/>
                  <a:gd name="T18" fmla="*/ 88 w 103"/>
                  <a:gd name="T19" fmla="*/ 46 h 103"/>
                  <a:gd name="T20" fmla="*/ 88 w 103"/>
                  <a:gd name="T21" fmla="*/ 57 h 103"/>
                  <a:gd name="T22" fmla="*/ 45 w 103"/>
                  <a:gd name="T23" fmla="*/ 15 h 103"/>
                  <a:gd name="T24" fmla="*/ 57 w 103"/>
                  <a:gd name="T25" fmla="*/ 15 h 103"/>
                  <a:gd name="T26" fmla="*/ 14 w 103"/>
                  <a:gd name="T27" fmla="*/ 57 h 103"/>
                  <a:gd name="T28" fmla="*/ 14 w 103"/>
                  <a:gd name="T29" fmla="*/ 46 h 103"/>
                  <a:gd name="T30" fmla="*/ 57 w 103"/>
                  <a:gd name="T31" fmla="*/ 89 h 103"/>
                  <a:gd name="T32" fmla="*/ 45 w 103"/>
                  <a:gd name="T33" fmla="*/ 89 h 103"/>
                  <a:gd name="T34" fmla="*/ 88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5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5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99" y="46"/>
                    </a:lnTo>
                    <a:cubicBezTo>
                      <a:pt x="103" y="49"/>
                      <a:pt x="103" y="54"/>
                      <a:pt x="99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9"/>
                    </a:lnTo>
                    <a:lnTo>
                      <a:pt x="45" y="89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611" y="1178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609" y="1177"/>
                <a:ext cx="18" cy="17"/>
              </a:xfrm>
              <a:custGeom>
                <a:avLst/>
                <a:gdLst>
                  <a:gd name="T0" fmla="*/ 57 w 103"/>
                  <a:gd name="T1" fmla="*/ 100 h 103"/>
                  <a:gd name="T2" fmla="*/ 46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6 w 103"/>
                  <a:gd name="T9" fmla="*/ 3 h 103"/>
                  <a:gd name="T10" fmla="*/ 57 w 103"/>
                  <a:gd name="T11" fmla="*/ 3 h 103"/>
                  <a:gd name="T12" fmla="*/ 100 w 103"/>
                  <a:gd name="T13" fmla="*/ 46 h 103"/>
                  <a:gd name="T14" fmla="*/ 100 w 103"/>
                  <a:gd name="T15" fmla="*/ 57 h 103"/>
                  <a:gd name="T16" fmla="*/ 57 w 103"/>
                  <a:gd name="T17" fmla="*/ 100 h 103"/>
                  <a:gd name="T18" fmla="*/ 89 w 103"/>
                  <a:gd name="T19" fmla="*/ 46 h 103"/>
                  <a:gd name="T20" fmla="*/ 89 w 103"/>
                  <a:gd name="T21" fmla="*/ 57 h 103"/>
                  <a:gd name="T22" fmla="*/ 46 w 103"/>
                  <a:gd name="T23" fmla="*/ 15 h 103"/>
                  <a:gd name="T24" fmla="*/ 57 w 103"/>
                  <a:gd name="T25" fmla="*/ 15 h 103"/>
                  <a:gd name="T26" fmla="*/ 15 w 103"/>
                  <a:gd name="T27" fmla="*/ 57 h 103"/>
                  <a:gd name="T28" fmla="*/ 15 w 103"/>
                  <a:gd name="T29" fmla="*/ 46 h 103"/>
                  <a:gd name="T30" fmla="*/ 57 w 103"/>
                  <a:gd name="T31" fmla="*/ 89 h 103"/>
                  <a:gd name="T32" fmla="*/ 46 w 103"/>
                  <a:gd name="T33" fmla="*/ 89 h 103"/>
                  <a:gd name="T34" fmla="*/ 89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5"/>
                    </a:lnTo>
                    <a:lnTo>
                      <a:pt x="57" y="15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9"/>
                    </a:lnTo>
                    <a:lnTo>
                      <a:pt x="46" y="89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941" y="841"/>
                <a:ext cx="15" cy="14"/>
              </a:xfrm>
              <a:custGeom>
                <a:avLst/>
                <a:gdLst>
                  <a:gd name="T0" fmla="*/ 8 w 15"/>
                  <a:gd name="T1" fmla="*/ 14 h 14"/>
                  <a:gd name="T2" fmla="*/ 0 w 15"/>
                  <a:gd name="T3" fmla="*/ 7 h 14"/>
                  <a:gd name="T4" fmla="*/ 8 w 15"/>
                  <a:gd name="T5" fmla="*/ 0 h 14"/>
                  <a:gd name="T6" fmla="*/ 15 w 15"/>
                  <a:gd name="T7" fmla="*/ 7 h 14"/>
                  <a:gd name="T8" fmla="*/ 8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940" y="839"/>
                <a:ext cx="17" cy="18"/>
              </a:xfrm>
              <a:custGeom>
                <a:avLst/>
                <a:gdLst>
                  <a:gd name="T0" fmla="*/ 57 w 102"/>
                  <a:gd name="T1" fmla="*/ 100 h 103"/>
                  <a:gd name="T2" fmla="*/ 45 w 102"/>
                  <a:gd name="T3" fmla="*/ 100 h 103"/>
                  <a:gd name="T4" fmla="*/ 3 w 102"/>
                  <a:gd name="T5" fmla="*/ 57 h 103"/>
                  <a:gd name="T6" fmla="*/ 3 w 102"/>
                  <a:gd name="T7" fmla="*/ 46 h 103"/>
                  <a:gd name="T8" fmla="*/ 45 w 102"/>
                  <a:gd name="T9" fmla="*/ 3 h 103"/>
                  <a:gd name="T10" fmla="*/ 57 w 102"/>
                  <a:gd name="T11" fmla="*/ 3 h 103"/>
                  <a:gd name="T12" fmla="*/ 99 w 102"/>
                  <a:gd name="T13" fmla="*/ 46 h 103"/>
                  <a:gd name="T14" fmla="*/ 99 w 102"/>
                  <a:gd name="T15" fmla="*/ 57 h 103"/>
                  <a:gd name="T16" fmla="*/ 57 w 102"/>
                  <a:gd name="T17" fmla="*/ 100 h 103"/>
                  <a:gd name="T18" fmla="*/ 88 w 102"/>
                  <a:gd name="T19" fmla="*/ 46 h 103"/>
                  <a:gd name="T20" fmla="*/ 88 w 102"/>
                  <a:gd name="T21" fmla="*/ 57 h 103"/>
                  <a:gd name="T22" fmla="*/ 45 w 102"/>
                  <a:gd name="T23" fmla="*/ 15 h 103"/>
                  <a:gd name="T24" fmla="*/ 57 w 102"/>
                  <a:gd name="T25" fmla="*/ 15 h 103"/>
                  <a:gd name="T26" fmla="*/ 14 w 102"/>
                  <a:gd name="T27" fmla="*/ 57 h 103"/>
                  <a:gd name="T28" fmla="*/ 14 w 102"/>
                  <a:gd name="T29" fmla="*/ 46 h 103"/>
                  <a:gd name="T30" fmla="*/ 57 w 102"/>
                  <a:gd name="T31" fmla="*/ 89 h 103"/>
                  <a:gd name="T32" fmla="*/ 45 w 102"/>
                  <a:gd name="T33" fmla="*/ 89 h 103"/>
                  <a:gd name="T34" fmla="*/ 88 w 102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103">
                    <a:moveTo>
                      <a:pt x="57" y="100"/>
                    </a:moveTo>
                    <a:cubicBezTo>
                      <a:pt x="54" y="103"/>
                      <a:pt x="49" y="103"/>
                      <a:pt x="45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5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99" y="46"/>
                    </a:lnTo>
                    <a:cubicBezTo>
                      <a:pt x="102" y="49"/>
                      <a:pt x="102" y="54"/>
                      <a:pt x="99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9"/>
                    </a:lnTo>
                    <a:lnTo>
                      <a:pt x="45" y="89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1031" y="796"/>
                <a:ext cx="15" cy="15"/>
              </a:xfrm>
              <a:custGeom>
                <a:avLst/>
                <a:gdLst>
                  <a:gd name="T0" fmla="*/ 7 w 15"/>
                  <a:gd name="T1" fmla="*/ 15 h 15"/>
                  <a:gd name="T2" fmla="*/ 0 w 15"/>
                  <a:gd name="T3" fmla="*/ 7 h 15"/>
                  <a:gd name="T4" fmla="*/ 7 w 15"/>
                  <a:gd name="T5" fmla="*/ 0 h 15"/>
                  <a:gd name="T6" fmla="*/ 15 w 15"/>
                  <a:gd name="T7" fmla="*/ 7 h 15"/>
                  <a:gd name="T8" fmla="*/ 7 w 15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23"/>
              <p:cNvSpPr>
                <a:spLocks noEditPoints="1"/>
              </p:cNvSpPr>
              <p:nvPr/>
            </p:nvSpPr>
            <p:spPr bwMode="auto">
              <a:xfrm>
                <a:off x="1030" y="795"/>
                <a:ext cx="17" cy="17"/>
              </a:xfrm>
              <a:custGeom>
                <a:avLst/>
                <a:gdLst>
                  <a:gd name="T0" fmla="*/ 57 w 103"/>
                  <a:gd name="T1" fmla="*/ 100 h 103"/>
                  <a:gd name="T2" fmla="*/ 45 w 103"/>
                  <a:gd name="T3" fmla="*/ 100 h 103"/>
                  <a:gd name="T4" fmla="*/ 3 w 103"/>
                  <a:gd name="T5" fmla="*/ 58 h 103"/>
                  <a:gd name="T6" fmla="*/ 3 w 103"/>
                  <a:gd name="T7" fmla="*/ 46 h 103"/>
                  <a:gd name="T8" fmla="*/ 45 w 103"/>
                  <a:gd name="T9" fmla="*/ 4 h 103"/>
                  <a:gd name="T10" fmla="*/ 57 w 103"/>
                  <a:gd name="T11" fmla="*/ 4 h 103"/>
                  <a:gd name="T12" fmla="*/ 99 w 103"/>
                  <a:gd name="T13" fmla="*/ 46 h 103"/>
                  <a:gd name="T14" fmla="*/ 99 w 103"/>
                  <a:gd name="T15" fmla="*/ 58 h 103"/>
                  <a:gd name="T16" fmla="*/ 57 w 103"/>
                  <a:gd name="T17" fmla="*/ 100 h 103"/>
                  <a:gd name="T18" fmla="*/ 88 w 103"/>
                  <a:gd name="T19" fmla="*/ 46 h 103"/>
                  <a:gd name="T20" fmla="*/ 88 w 103"/>
                  <a:gd name="T21" fmla="*/ 58 h 103"/>
                  <a:gd name="T22" fmla="*/ 45 w 103"/>
                  <a:gd name="T23" fmla="*/ 15 h 103"/>
                  <a:gd name="T24" fmla="*/ 57 w 103"/>
                  <a:gd name="T25" fmla="*/ 15 h 103"/>
                  <a:gd name="T26" fmla="*/ 14 w 103"/>
                  <a:gd name="T27" fmla="*/ 58 h 103"/>
                  <a:gd name="T28" fmla="*/ 14 w 103"/>
                  <a:gd name="T29" fmla="*/ 46 h 103"/>
                  <a:gd name="T30" fmla="*/ 57 w 103"/>
                  <a:gd name="T31" fmla="*/ 89 h 103"/>
                  <a:gd name="T32" fmla="*/ 45 w 103"/>
                  <a:gd name="T33" fmla="*/ 89 h 103"/>
                  <a:gd name="T34" fmla="*/ 88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5" y="100"/>
                    </a:cubicBezTo>
                    <a:lnTo>
                      <a:pt x="3" y="58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5" y="4"/>
                    </a:lnTo>
                    <a:cubicBezTo>
                      <a:pt x="49" y="0"/>
                      <a:pt x="54" y="0"/>
                      <a:pt x="57" y="4"/>
                    </a:cubicBezTo>
                    <a:lnTo>
                      <a:pt x="99" y="46"/>
                    </a:lnTo>
                    <a:cubicBezTo>
                      <a:pt x="103" y="49"/>
                      <a:pt x="103" y="54"/>
                      <a:pt x="99" y="58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8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14" y="58"/>
                    </a:lnTo>
                    <a:lnTo>
                      <a:pt x="14" y="46"/>
                    </a:lnTo>
                    <a:lnTo>
                      <a:pt x="57" y="89"/>
                    </a:lnTo>
                    <a:lnTo>
                      <a:pt x="45" y="89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925" y="796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7 h 15"/>
                  <a:gd name="T4" fmla="*/ 7 w 14"/>
                  <a:gd name="T5" fmla="*/ 0 h 15"/>
                  <a:gd name="T6" fmla="*/ 14 w 14"/>
                  <a:gd name="T7" fmla="*/ 7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4" name="Freeform 25"/>
              <p:cNvSpPr>
                <a:spLocks noEditPoints="1"/>
              </p:cNvSpPr>
              <p:nvPr/>
            </p:nvSpPr>
            <p:spPr bwMode="auto">
              <a:xfrm>
                <a:off x="1924" y="795"/>
                <a:ext cx="17" cy="17"/>
              </a:xfrm>
              <a:custGeom>
                <a:avLst/>
                <a:gdLst>
                  <a:gd name="T0" fmla="*/ 57 w 103"/>
                  <a:gd name="T1" fmla="*/ 100 h 103"/>
                  <a:gd name="T2" fmla="*/ 46 w 103"/>
                  <a:gd name="T3" fmla="*/ 100 h 103"/>
                  <a:gd name="T4" fmla="*/ 3 w 103"/>
                  <a:gd name="T5" fmla="*/ 58 h 103"/>
                  <a:gd name="T6" fmla="*/ 3 w 103"/>
                  <a:gd name="T7" fmla="*/ 46 h 103"/>
                  <a:gd name="T8" fmla="*/ 46 w 103"/>
                  <a:gd name="T9" fmla="*/ 4 h 103"/>
                  <a:gd name="T10" fmla="*/ 57 w 103"/>
                  <a:gd name="T11" fmla="*/ 4 h 103"/>
                  <a:gd name="T12" fmla="*/ 100 w 103"/>
                  <a:gd name="T13" fmla="*/ 46 h 103"/>
                  <a:gd name="T14" fmla="*/ 100 w 103"/>
                  <a:gd name="T15" fmla="*/ 58 h 103"/>
                  <a:gd name="T16" fmla="*/ 57 w 103"/>
                  <a:gd name="T17" fmla="*/ 100 h 103"/>
                  <a:gd name="T18" fmla="*/ 88 w 103"/>
                  <a:gd name="T19" fmla="*/ 46 h 103"/>
                  <a:gd name="T20" fmla="*/ 88 w 103"/>
                  <a:gd name="T21" fmla="*/ 58 h 103"/>
                  <a:gd name="T22" fmla="*/ 46 w 103"/>
                  <a:gd name="T23" fmla="*/ 15 h 103"/>
                  <a:gd name="T24" fmla="*/ 57 w 103"/>
                  <a:gd name="T25" fmla="*/ 15 h 103"/>
                  <a:gd name="T26" fmla="*/ 14 w 103"/>
                  <a:gd name="T27" fmla="*/ 58 h 103"/>
                  <a:gd name="T28" fmla="*/ 14 w 103"/>
                  <a:gd name="T29" fmla="*/ 46 h 103"/>
                  <a:gd name="T30" fmla="*/ 57 w 103"/>
                  <a:gd name="T31" fmla="*/ 89 h 103"/>
                  <a:gd name="T32" fmla="*/ 46 w 103"/>
                  <a:gd name="T33" fmla="*/ 89 h 103"/>
                  <a:gd name="T34" fmla="*/ 88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6" y="100"/>
                    </a:cubicBezTo>
                    <a:lnTo>
                      <a:pt x="3" y="58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4"/>
                    </a:lnTo>
                    <a:cubicBezTo>
                      <a:pt x="49" y="0"/>
                      <a:pt x="54" y="0"/>
                      <a:pt x="57" y="4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8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8"/>
                    </a:lnTo>
                    <a:lnTo>
                      <a:pt x="46" y="15"/>
                    </a:lnTo>
                    <a:lnTo>
                      <a:pt x="57" y="15"/>
                    </a:lnTo>
                    <a:lnTo>
                      <a:pt x="14" y="58"/>
                    </a:lnTo>
                    <a:lnTo>
                      <a:pt x="14" y="46"/>
                    </a:lnTo>
                    <a:lnTo>
                      <a:pt x="57" y="89"/>
                    </a:lnTo>
                    <a:lnTo>
                      <a:pt x="46" y="89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2016" y="751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Freeform 27"/>
              <p:cNvSpPr>
                <a:spLocks noEditPoints="1"/>
              </p:cNvSpPr>
              <p:nvPr/>
            </p:nvSpPr>
            <p:spPr bwMode="auto">
              <a:xfrm>
                <a:off x="2014" y="749"/>
                <a:ext cx="17" cy="18"/>
              </a:xfrm>
              <a:custGeom>
                <a:avLst/>
                <a:gdLst>
                  <a:gd name="T0" fmla="*/ 57 w 103"/>
                  <a:gd name="T1" fmla="*/ 100 h 103"/>
                  <a:gd name="T2" fmla="*/ 46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6 w 103"/>
                  <a:gd name="T9" fmla="*/ 3 h 103"/>
                  <a:gd name="T10" fmla="*/ 57 w 103"/>
                  <a:gd name="T11" fmla="*/ 3 h 103"/>
                  <a:gd name="T12" fmla="*/ 100 w 103"/>
                  <a:gd name="T13" fmla="*/ 46 h 103"/>
                  <a:gd name="T14" fmla="*/ 100 w 103"/>
                  <a:gd name="T15" fmla="*/ 57 h 103"/>
                  <a:gd name="T16" fmla="*/ 57 w 103"/>
                  <a:gd name="T17" fmla="*/ 100 h 103"/>
                  <a:gd name="T18" fmla="*/ 89 w 103"/>
                  <a:gd name="T19" fmla="*/ 46 h 103"/>
                  <a:gd name="T20" fmla="*/ 89 w 103"/>
                  <a:gd name="T21" fmla="*/ 57 h 103"/>
                  <a:gd name="T22" fmla="*/ 46 w 103"/>
                  <a:gd name="T23" fmla="*/ 14 h 103"/>
                  <a:gd name="T24" fmla="*/ 57 w 103"/>
                  <a:gd name="T25" fmla="*/ 14 h 103"/>
                  <a:gd name="T26" fmla="*/ 15 w 103"/>
                  <a:gd name="T27" fmla="*/ 57 h 103"/>
                  <a:gd name="T28" fmla="*/ 15 w 103"/>
                  <a:gd name="T29" fmla="*/ 46 h 103"/>
                  <a:gd name="T30" fmla="*/ 57 w 103"/>
                  <a:gd name="T31" fmla="*/ 88 h 103"/>
                  <a:gd name="T32" fmla="*/ 46 w 103"/>
                  <a:gd name="T33" fmla="*/ 88 h 103"/>
                  <a:gd name="T34" fmla="*/ 89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2050" y="715"/>
                <a:ext cx="15" cy="14"/>
              </a:xfrm>
              <a:custGeom>
                <a:avLst/>
                <a:gdLst>
                  <a:gd name="T0" fmla="*/ 7 w 15"/>
                  <a:gd name="T1" fmla="*/ 14 h 14"/>
                  <a:gd name="T2" fmla="*/ 0 w 15"/>
                  <a:gd name="T3" fmla="*/ 7 h 14"/>
                  <a:gd name="T4" fmla="*/ 7 w 15"/>
                  <a:gd name="T5" fmla="*/ 0 h 14"/>
                  <a:gd name="T6" fmla="*/ 15 w 15"/>
                  <a:gd name="T7" fmla="*/ 7 h 14"/>
                  <a:gd name="T8" fmla="*/ 7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2049" y="713"/>
                <a:ext cx="17" cy="18"/>
              </a:xfrm>
              <a:custGeom>
                <a:avLst/>
                <a:gdLst>
                  <a:gd name="T0" fmla="*/ 57 w 103"/>
                  <a:gd name="T1" fmla="*/ 100 h 103"/>
                  <a:gd name="T2" fmla="*/ 46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6 w 103"/>
                  <a:gd name="T9" fmla="*/ 3 h 103"/>
                  <a:gd name="T10" fmla="*/ 57 w 103"/>
                  <a:gd name="T11" fmla="*/ 3 h 103"/>
                  <a:gd name="T12" fmla="*/ 100 w 103"/>
                  <a:gd name="T13" fmla="*/ 46 h 103"/>
                  <a:gd name="T14" fmla="*/ 100 w 103"/>
                  <a:gd name="T15" fmla="*/ 57 h 103"/>
                  <a:gd name="T16" fmla="*/ 57 w 103"/>
                  <a:gd name="T17" fmla="*/ 100 h 103"/>
                  <a:gd name="T18" fmla="*/ 88 w 103"/>
                  <a:gd name="T19" fmla="*/ 46 h 103"/>
                  <a:gd name="T20" fmla="*/ 88 w 103"/>
                  <a:gd name="T21" fmla="*/ 57 h 103"/>
                  <a:gd name="T22" fmla="*/ 46 w 103"/>
                  <a:gd name="T23" fmla="*/ 15 h 103"/>
                  <a:gd name="T24" fmla="*/ 57 w 103"/>
                  <a:gd name="T25" fmla="*/ 15 h 103"/>
                  <a:gd name="T26" fmla="*/ 14 w 103"/>
                  <a:gd name="T27" fmla="*/ 57 h 103"/>
                  <a:gd name="T28" fmla="*/ 14 w 103"/>
                  <a:gd name="T29" fmla="*/ 46 h 103"/>
                  <a:gd name="T30" fmla="*/ 57 w 103"/>
                  <a:gd name="T31" fmla="*/ 89 h 103"/>
                  <a:gd name="T32" fmla="*/ 46 w 103"/>
                  <a:gd name="T33" fmla="*/ 89 h 103"/>
                  <a:gd name="T34" fmla="*/ 88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6" y="15"/>
                    </a:lnTo>
                    <a:lnTo>
                      <a:pt x="57" y="15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9"/>
                    </a:lnTo>
                    <a:lnTo>
                      <a:pt x="46" y="89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2141" y="669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Freeform 31"/>
              <p:cNvSpPr>
                <a:spLocks noEditPoints="1"/>
              </p:cNvSpPr>
              <p:nvPr/>
            </p:nvSpPr>
            <p:spPr bwMode="auto">
              <a:xfrm>
                <a:off x="2139" y="668"/>
                <a:ext cx="18" cy="17"/>
              </a:xfrm>
              <a:custGeom>
                <a:avLst/>
                <a:gdLst>
                  <a:gd name="T0" fmla="*/ 57 w 103"/>
                  <a:gd name="T1" fmla="*/ 100 h 103"/>
                  <a:gd name="T2" fmla="*/ 46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6 w 103"/>
                  <a:gd name="T9" fmla="*/ 3 h 103"/>
                  <a:gd name="T10" fmla="*/ 57 w 103"/>
                  <a:gd name="T11" fmla="*/ 3 h 103"/>
                  <a:gd name="T12" fmla="*/ 100 w 103"/>
                  <a:gd name="T13" fmla="*/ 46 h 103"/>
                  <a:gd name="T14" fmla="*/ 100 w 103"/>
                  <a:gd name="T15" fmla="*/ 57 h 103"/>
                  <a:gd name="T16" fmla="*/ 57 w 103"/>
                  <a:gd name="T17" fmla="*/ 100 h 103"/>
                  <a:gd name="T18" fmla="*/ 89 w 103"/>
                  <a:gd name="T19" fmla="*/ 46 h 103"/>
                  <a:gd name="T20" fmla="*/ 89 w 103"/>
                  <a:gd name="T21" fmla="*/ 57 h 103"/>
                  <a:gd name="T22" fmla="*/ 46 w 103"/>
                  <a:gd name="T23" fmla="*/ 14 h 103"/>
                  <a:gd name="T24" fmla="*/ 57 w 103"/>
                  <a:gd name="T25" fmla="*/ 14 h 103"/>
                  <a:gd name="T26" fmla="*/ 15 w 103"/>
                  <a:gd name="T27" fmla="*/ 57 h 103"/>
                  <a:gd name="T28" fmla="*/ 15 w 103"/>
                  <a:gd name="T29" fmla="*/ 46 h 103"/>
                  <a:gd name="T30" fmla="*/ 57 w 103"/>
                  <a:gd name="T31" fmla="*/ 88 h 103"/>
                  <a:gd name="T32" fmla="*/ 46 w 103"/>
                  <a:gd name="T33" fmla="*/ 88 h 103"/>
                  <a:gd name="T34" fmla="*/ 89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2841" y="669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Freeform 33"/>
              <p:cNvSpPr>
                <a:spLocks noEditPoints="1"/>
              </p:cNvSpPr>
              <p:nvPr/>
            </p:nvSpPr>
            <p:spPr bwMode="auto">
              <a:xfrm>
                <a:off x="2840" y="668"/>
                <a:ext cx="17" cy="17"/>
              </a:xfrm>
              <a:custGeom>
                <a:avLst/>
                <a:gdLst>
                  <a:gd name="T0" fmla="*/ 57 w 103"/>
                  <a:gd name="T1" fmla="*/ 100 h 103"/>
                  <a:gd name="T2" fmla="*/ 46 w 103"/>
                  <a:gd name="T3" fmla="*/ 100 h 103"/>
                  <a:gd name="T4" fmla="*/ 3 w 103"/>
                  <a:gd name="T5" fmla="*/ 57 h 103"/>
                  <a:gd name="T6" fmla="*/ 3 w 103"/>
                  <a:gd name="T7" fmla="*/ 46 h 103"/>
                  <a:gd name="T8" fmla="*/ 46 w 103"/>
                  <a:gd name="T9" fmla="*/ 3 h 103"/>
                  <a:gd name="T10" fmla="*/ 57 w 103"/>
                  <a:gd name="T11" fmla="*/ 3 h 103"/>
                  <a:gd name="T12" fmla="*/ 100 w 103"/>
                  <a:gd name="T13" fmla="*/ 46 h 103"/>
                  <a:gd name="T14" fmla="*/ 100 w 103"/>
                  <a:gd name="T15" fmla="*/ 57 h 103"/>
                  <a:gd name="T16" fmla="*/ 57 w 103"/>
                  <a:gd name="T17" fmla="*/ 100 h 103"/>
                  <a:gd name="T18" fmla="*/ 89 w 103"/>
                  <a:gd name="T19" fmla="*/ 46 h 103"/>
                  <a:gd name="T20" fmla="*/ 89 w 103"/>
                  <a:gd name="T21" fmla="*/ 57 h 103"/>
                  <a:gd name="T22" fmla="*/ 46 w 103"/>
                  <a:gd name="T23" fmla="*/ 14 h 103"/>
                  <a:gd name="T24" fmla="*/ 57 w 103"/>
                  <a:gd name="T25" fmla="*/ 14 h 103"/>
                  <a:gd name="T26" fmla="*/ 15 w 103"/>
                  <a:gd name="T27" fmla="*/ 57 h 103"/>
                  <a:gd name="T28" fmla="*/ 15 w 103"/>
                  <a:gd name="T29" fmla="*/ 46 h 103"/>
                  <a:gd name="T30" fmla="*/ 57 w 103"/>
                  <a:gd name="T31" fmla="*/ 88 h 103"/>
                  <a:gd name="T32" fmla="*/ 46 w 103"/>
                  <a:gd name="T33" fmla="*/ 88 h 103"/>
                  <a:gd name="T34" fmla="*/ 89 w 103"/>
                  <a:gd name="T35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03">
                    <a:moveTo>
                      <a:pt x="57" y="100"/>
                    </a:moveTo>
                    <a:cubicBezTo>
                      <a:pt x="54" y="103"/>
                      <a:pt x="49" y="103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9" y="0"/>
                      <a:pt x="54" y="0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800080"/>
              </a:solidFill>
              <a:ln w="3" cap="flat">
                <a:solidFill>
                  <a:srgbClr val="80008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472" y="811"/>
                <a:ext cx="2379" cy="423"/>
              </a:xfrm>
              <a:custGeom>
                <a:avLst/>
                <a:gdLst>
                  <a:gd name="T0" fmla="*/ 24 w 14048"/>
                  <a:gd name="T1" fmla="*/ 2448 h 2496"/>
                  <a:gd name="T2" fmla="*/ 328 w 14048"/>
                  <a:gd name="T3" fmla="*/ 2448 h 2496"/>
                  <a:gd name="T4" fmla="*/ 324 w 14048"/>
                  <a:gd name="T5" fmla="*/ 2449 h 2496"/>
                  <a:gd name="T6" fmla="*/ 868 w 14048"/>
                  <a:gd name="T7" fmla="*/ 2353 h 2496"/>
                  <a:gd name="T8" fmla="*/ 865 w 14048"/>
                  <a:gd name="T9" fmla="*/ 2354 h 2496"/>
                  <a:gd name="T10" fmla="*/ 1393 w 14048"/>
                  <a:gd name="T11" fmla="*/ 2178 h 2496"/>
                  <a:gd name="T12" fmla="*/ 1389 w 14048"/>
                  <a:gd name="T13" fmla="*/ 2179 h 2496"/>
                  <a:gd name="T14" fmla="*/ 1933 w 14048"/>
                  <a:gd name="T15" fmla="*/ 1891 h 2496"/>
                  <a:gd name="T16" fmla="*/ 3259 w 14048"/>
                  <a:gd name="T17" fmla="*/ 981 h 2496"/>
                  <a:gd name="T18" fmla="*/ 3265 w 14048"/>
                  <a:gd name="T19" fmla="*/ 978 h 2496"/>
                  <a:gd name="T20" fmla="*/ 4353 w 14048"/>
                  <a:gd name="T21" fmla="*/ 610 h 2496"/>
                  <a:gd name="T22" fmla="*/ 4360 w 14048"/>
                  <a:gd name="T23" fmla="*/ 608 h 2496"/>
                  <a:gd name="T24" fmla="*/ 9576 w 14048"/>
                  <a:gd name="T25" fmla="*/ 608 h 2496"/>
                  <a:gd name="T26" fmla="*/ 10118 w 14048"/>
                  <a:gd name="T27" fmla="*/ 561 h 2496"/>
                  <a:gd name="T28" fmla="*/ 12435 w 14048"/>
                  <a:gd name="T29" fmla="*/ 49 h 2496"/>
                  <a:gd name="T30" fmla="*/ 12966 w 14048"/>
                  <a:gd name="T31" fmla="*/ 1 h 2496"/>
                  <a:gd name="T32" fmla="*/ 14024 w 14048"/>
                  <a:gd name="T33" fmla="*/ 0 h 2496"/>
                  <a:gd name="T34" fmla="*/ 14048 w 14048"/>
                  <a:gd name="T35" fmla="*/ 24 h 2496"/>
                  <a:gd name="T36" fmla="*/ 14024 w 14048"/>
                  <a:gd name="T37" fmla="*/ 48 h 2496"/>
                  <a:gd name="T38" fmla="*/ 12971 w 14048"/>
                  <a:gd name="T39" fmla="*/ 48 h 2496"/>
                  <a:gd name="T40" fmla="*/ 12446 w 14048"/>
                  <a:gd name="T41" fmla="*/ 96 h 2496"/>
                  <a:gd name="T42" fmla="*/ 10123 w 14048"/>
                  <a:gd name="T43" fmla="*/ 608 h 2496"/>
                  <a:gd name="T44" fmla="*/ 9576 w 14048"/>
                  <a:gd name="T45" fmla="*/ 656 h 2496"/>
                  <a:gd name="T46" fmla="*/ 4360 w 14048"/>
                  <a:gd name="T47" fmla="*/ 656 h 2496"/>
                  <a:gd name="T48" fmla="*/ 4368 w 14048"/>
                  <a:gd name="T49" fmla="*/ 655 h 2496"/>
                  <a:gd name="T50" fmla="*/ 3280 w 14048"/>
                  <a:gd name="T51" fmla="*/ 1023 h 2496"/>
                  <a:gd name="T52" fmla="*/ 3286 w 14048"/>
                  <a:gd name="T53" fmla="*/ 1020 h 2496"/>
                  <a:gd name="T54" fmla="*/ 1956 w 14048"/>
                  <a:gd name="T55" fmla="*/ 1934 h 2496"/>
                  <a:gd name="T56" fmla="*/ 1412 w 14048"/>
                  <a:gd name="T57" fmla="*/ 2222 h 2496"/>
                  <a:gd name="T58" fmla="*/ 1408 w 14048"/>
                  <a:gd name="T59" fmla="*/ 2223 h 2496"/>
                  <a:gd name="T60" fmla="*/ 880 w 14048"/>
                  <a:gd name="T61" fmla="*/ 2399 h 2496"/>
                  <a:gd name="T62" fmla="*/ 877 w 14048"/>
                  <a:gd name="T63" fmla="*/ 2400 h 2496"/>
                  <a:gd name="T64" fmla="*/ 333 w 14048"/>
                  <a:gd name="T65" fmla="*/ 2496 h 2496"/>
                  <a:gd name="T66" fmla="*/ 328 w 14048"/>
                  <a:gd name="T67" fmla="*/ 2496 h 2496"/>
                  <a:gd name="T68" fmla="*/ 24 w 14048"/>
                  <a:gd name="T69" fmla="*/ 2496 h 2496"/>
                  <a:gd name="T70" fmla="*/ 0 w 14048"/>
                  <a:gd name="T71" fmla="*/ 2472 h 2496"/>
                  <a:gd name="T72" fmla="*/ 24 w 14048"/>
                  <a:gd name="T73" fmla="*/ 2448 h 2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048" h="2496">
                    <a:moveTo>
                      <a:pt x="24" y="2448"/>
                    </a:moveTo>
                    <a:lnTo>
                      <a:pt x="328" y="2448"/>
                    </a:lnTo>
                    <a:lnTo>
                      <a:pt x="324" y="2449"/>
                    </a:lnTo>
                    <a:lnTo>
                      <a:pt x="868" y="2353"/>
                    </a:lnTo>
                    <a:lnTo>
                      <a:pt x="865" y="2354"/>
                    </a:lnTo>
                    <a:lnTo>
                      <a:pt x="1393" y="2178"/>
                    </a:lnTo>
                    <a:lnTo>
                      <a:pt x="1389" y="2179"/>
                    </a:lnTo>
                    <a:lnTo>
                      <a:pt x="1933" y="1891"/>
                    </a:lnTo>
                    <a:lnTo>
                      <a:pt x="3259" y="981"/>
                    </a:lnTo>
                    <a:cubicBezTo>
                      <a:pt x="3261" y="979"/>
                      <a:pt x="3263" y="978"/>
                      <a:pt x="3265" y="978"/>
                    </a:cubicBezTo>
                    <a:lnTo>
                      <a:pt x="4353" y="610"/>
                    </a:lnTo>
                    <a:cubicBezTo>
                      <a:pt x="4355" y="609"/>
                      <a:pt x="4358" y="608"/>
                      <a:pt x="4360" y="608"/>
                    </a:cubicBezTo>
                    <a:lnTo>
                      <a:pt x="9576" y="608"/>
                    </a:lnTo>
                    <a:lnTo>
                      <a:pt x="10118" y="561"/>
                    </a:lnTo>
                    <a:lnTo>
                      <a:pt x="12435" y="49"/>
                    </a:lnTo>
                    <a:lnTo>
                      <a:pt x="12966" y="1"/>
                    </a:lnTo>
                    <a:lnTo>
                      <a:pt x="14024" y="0"/>
                    </a:lnTo>
                    <a:cubicBezTo>
                      <a:pt x="14038" y="0"/>
                      <a:pt x="14048" y="11"/>
                      <a:pt x="14048" y="24"/>
                    </a:cubicBezTo>
                    <a:cubicBezTo>
                      <a:pt x="14048" y="38"/>
                      <a:pt x="14038" y="48"/>
                      <a:pt x="14024" y="48"/>
                    </a:cubicBezTo>
                    <a:lnTo>
                      <a:pt x="12971" y="48"/>
                    </a:lnTo>
                    <a:lnTo>
                      <a:pt x="12446" y="96"/>
                    </a:lnTo>
                    <a:lnTo>
                      <a:pt x="10123" y="608"/>
                    </a:lnTo>
                    <a:lnTo>
                      <a:pt x="9576" y="656"/>
                    </a:lnTo>
                    <a:lnTo>
                      <a:pt x="4360" y="656"/>
                    </a:lnTo>
                    <a:lnTo>
                      <a:pt x="4368" y="655"/>
                    </a:lnTo>
                    <a:lnTo>
                      <a:pt x="3280" y="1023"/>
                    </a:lnTo>
                    <a:lnTo>
                      <a:pt x="3286" y="1020"/>
                    </a:lnTo>
                    <a:lnTo>
                      <a:pt x="1956" y="1934"/>
                    </a:lnTo>
                    <a:lnTo>
                      <a:pt x="1412" y="2222"/>
                    </a:lnTo>
                    <a:cubicBezTo>
                      <a:pt x="1411" y="2222"/>
                      <a:pt x="1409" y="2223"/>
                      <a:pt x="1408" y="2223"/>
                    </a:cubicBezTo>
                    <a:lnTo>
                      <a:pt x="880" y="2399"/>
                    </a:lnTo>
                    <a:cubicBezTo>
                      <a:pt x="879" y="2400"/>
                      <a:pt x="878" y="2400"/>
                      <a:pt x="877" y="2400"/>
                    </a:cubicBezTo>
                    <a:lnTo>
                      <a:pt x="333" y="2496"/>
                    </a:lnTo>
                    <a:cubicBezTo>
                      <a:pt x="331" y="2496"/>
                      <a:pt x="330" y="2496"/>
                      <a:pt x="328" y="2496"/>
                    </a:cubicBezTo>
                    <a:lnTo>
                      <a:pt x="24" y="2496"/>
                    </a:lnTo>
                    <a:cubicBezTo>
                      <a:pt x="11" y="2496"/>
                      <a:pt x="0" y="2486"/>
                      <a:pt x="0" y="2472"/>
                    </a:cubicBezTo>
                    <a:cubicBezTo>
                      <a:pt x="0" y="2459"/>
                      <a:pt x="11" y="2448"/>
                      <a:pt x="24" y="2448"/>
                    </a:cubicBez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4" name="Freeform 35"/>
              <p:cNvSpPr>
                <a:spLocks/>
              </p:cNvSpPr>
              <p:nvPr/>
            </p:nvSpPr>
            <p:spPr bwMode="auto">
              <a:xfrm>
                <a:off x="468" y="1224"/>
                <a:ext cx="15" cy="14"/>
              </a:xfrm>
              <a:custGeom>
                <a:avLst/>
                <a:gdLst>
                  <a:gd name="T0" fmla="*/ 7 w 15"/>
                  <a:gd name="T1" fmla="*/ 14 h 14"/>
                  <a:gd name="T2" fmla="*/ 0 w 15"/>
                  <a:gd name="T3" fmla="*/ 7 h 14"/>
                  <a:gd name="T4" fmla="*/ 7 w 15"/>
                  <a:gd name="T5" fmla="*/ 0 h 14"/>
                  <a:gd name="T6" fmla="*/ 15 w 15"/>
                  <a:gd name="T7" fmla="*/ 7 h 14"/>
                  <a:gd name="T8" fmla="*/ 7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5" name="Freeform 36"/>
              <p:cNvSpPr>
                <a:spLocks noEditPoints="1"/>
              </p:cNvSpPr>
              <p:nvPr/>
            </p:nvSpPr>
            <p:spPr bwMode="auto">
              <a:xfrm>
                <a:off x="467" y="1222"/>
                <a:ext cx="17" cy="18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5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5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99 w 103"/>
                  <a:gd name="T17" fmla="*/ 45 h 101"/>
                  <a:gd name="T18" fmla="*/ 99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5 w 103"/>
                  <a:gd name="T27" fmla="*/ 14 h 101"/>
                  <a:gd name="T28" fmla="*/ 57 w 103"/>
                  <a:gd name="T29" fmla="*/ 14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5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5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5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99" y="45"/>
                    </a:lnTo>
                    <a:cubicBezTo>
                      <a:pt x="103" y="48"/>
                      <a:pt x="103" y="53"/>
                      <a:pt x="99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5" y="14"/>
                    </a:lnTo>
                    <a:lnTo>
                      <a:pt x="57" y="14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6" name="Freeform 37"/>
              <p:cNvSpPr>
                <a:spLocks/>
              </p:cNvSpPr>
              <p:nvPr/>
            </p:nvSpPr>
            <p:spPr bwMode="auto">
              <a:xfrm>
                <a:off x="519" y="1224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7" name="Freeform 38"/>
              <p:cNvSpPr>
                <a:spLocks noEditPoints="1"/>
              </p:cNvSpPr>
              <p:nvPr/>
            </p:nvSpPr>
            <p:spPr bwMode="auto">
              <a:xfrm>
                <a:off x="517" y="1222"/>
                <a:ext cx="18" cy="18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5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5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99 w 103"/>
                  <a:gd name="T17" fmla="*/ 45 h 101"/>
                  <a:gd name="T18" fmla="*/ 99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5 w 103"/>
                  <a:gd name="T27" fmla="*/ 14 h 101"/>
                  <a:gd name="T28" fmla="*/ 57 w 103"/>
                  <a:gd name="T29" fmla="*/ 14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5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5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5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99" y="45"/>
                    </a:lnTo>
                    <a:cubicBezTo>
                      <a:pt x="103" y="48"/>
                      <a:pt x="103" y="53"/>
                      <a:pt x="99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5" y="14"/>
                    </a:lnTo>
                    <a:lnTo>
                      <a:pt x="57" y="14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611" y="1208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40"/>
              <p:cNvSpPr>
                <a:spLocks noEditPoints="1"/>
              </p:cNvSpPr>
              <p:nvPr/>
            </p:nvSpPr>
            <p:spPr bwMode="auto">
              <a:xfrm>
                <a:off x="609" y="1206"/>
                <a:ext cx="18" cy="18"/>
              </a:xfrm>
              <a:custGeom>
                <a:avLst/>
                <a:gdLst>
                  <a:gd name="T0" fmla="*/ 57 w 103"/>
                  <a:gd name="T1" fmla="*/ 99 h 101"/>
                  <a:gd name="T2" fmla="*/ 52 w 103"/>
                  <a:gd name="T3" fmla="*/ 101 h 101"/>
                  <a:gd name="T4" fmla="*/ 46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6 w 103"/>
                  <a:gd name="T11" fmla="*/ 2 h 101"/>
                  <a:gd name="T12" fmla="*/ 52 w 103"/>
                  <a:gd name="T13" fmla="*/ 0 h 101"/>
                  <a:gd name="T14" fmla="*/ 57 w 103"/>
                  <a:gd name="T15" fmla="*/ 2 h 101"/>
                  <a:gd name="T16" fmla="*/ 100 w 103"/>
                  <a:gd name="T17" fmla="*/ 45 h 101"/>
                  <a:gd name="T18" fmla="*/ 100 w 103"/>
                  <a:gd name="T19" fmla="*/ 56 h 101"/>
                  <a:gd name="T20" fmla="*/ 57 w 103"/>
                  <a:gd name="T21" fmla="*/ 99 h 101"/>
                  <a:gd name="T22" fmla="*/ 89 w 103"/>
                  <a:gd name="T23" fmla="*/ 45 h 101"/>
                  <a:gd name="T24" fmla="*/ 89 w 103"/>
                  <a:gd name="T25" fmla="*/ 56 h 101"/>
                  <a:gd name="T26" fmla="*/ 46 w 103"/>
                  <a:gd name="T27" fmla="*/ 13 h 101"/>
                  <a:gd name="T28" fmla="*/ 57 w 103"/>
                  <a:gd name="T29" fmla="*/ 13 h 101"/>
                  <a:gd name="T30" fmla="*/ 15 w 103"/>
                  <a:gd name="T31" fmla="*/ 56 h 101"/>
                  <a:gd name="T32" fmla="*/ 15 w 103"/>
                  <a:gd name="T33" fmla="*/ 45 h 101"/>
                  <a:gd name="T34" fmla="*/ 57 w 103"/>
                  <a:gd name="T35" fmla="*/ 87 h 101"/>
                  <a:gd name="T36" fmla="*/ 46 w 103"/>
                  <a:gd name="T37" fmla="*/ 87 h 101"/>
                  <a:gd name="T38" fmla="*/ 89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6" y="100"/>
                      <a:pt x="54" y="101"/>
                      <a:pt x="52" y="101"/>
                    </a:cubicBezTo>
                    <a:cubicBezTo>
                      <a:pt x="50" y="101"/>
                      <a:pt x="48" y="100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8" y="0"/>
                      <a:pt x="50" y="0"/>
                      <a:pt x="52" y="0"/>
                    </a:cubicBezTo>
                    <a:cubicBezTo>
                      <a:pt x="54" y="0"/>
                      <a:pt x="56" y="0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9" y="45"/>
                    </a:moveTo>
                    <a:lnTo>
                      <a:pt x="89" y="56"/>
                    </a:lnTo>
                    <a:lnTo>
                      <a:pt x="46" y="13"/>
                    </a:lnTo>
                    <a:lnTo>
                      <a:pt x="57" y="13"/>
                    </a:lnTo>
                    <a:lnTo>
                      <a:pt x="15" y="56"/>
                    </a:lnTo>
                    <a:lnTo>
                      <a:pt x="15" y="45"/>
                    </a:lnTo>
                    <a:lnTo>
                      <a:pt x="57" y="87"/>
                    </a:lnTo>
                    <a:lnTo>
                      <a:pt x="46" y="87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Freeform 41"/>
              <p:cNvSpPr>
                <a:spLocks/>
              </p:cNvSpPr>
              <p:nvPr/>
            </p:nvSpPr>
            <p:spPr bwMode="auto">
              <a:xfrm>
                <a:off x="701" y="1176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1" name="Freeform 42"/>
              <p:cNvSpPr>
                <a:spLocks noEditPoints="1"/>
              </p:cNvSpPr>
              <p:nvPr/>
            </p:nvSpPr>
            <p:spPr bwMode="auto">
              <a:xfrm>
                <a:off x="699" y="1175"/>
                <a:ext cx="18" cy="17"/>
              </a:xfrm>
              <a:custGeom>
                <a:avLst/>
                <a:gdLst>
                  <a:gd name="T0" fmla="*/ 57 w 103"/>
                  <a:gd name="T1" fmla="*/ 100 h 102"/>
                  <a:gd name="T2" fmla="*/ 52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9 w 103"/>
                  <a:gd name="T23" fmla="*/ 46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49" y="102"/>
                      <a:pt x="47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7" y="1"/>
                      <a:pt x="49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Freeform 43"/>
              <p:cNvSpPr>
                <a:spLocks/>
              </p:cNvSpPr>
              <p:nvPr/>
            </p:nvSpPr>
            <p:spPr bwMode="auto">
              <a:xfrm>
                <a:off x="793" y="1129"/>
                <a:ext cx="15" cy="15"/>
              </a:xfrm>
              <a:custGeom>
                <a:avLst/>
                <a:gdLst>
                  <a:gd name="T0" fmla="*/ 7 w 15"/>
                  <a:gd name="T1" fmla="*/ 15 h 15"/>
                  <a:gd name="T2" fmla="*/ 0 w 15"/>
                  <a:gd name="T3" fmla="*/ 7 h 15"/>
                  <a:gd name="T4" fmla="*/ 7 w 15"/>
                  <a:gd name="T5" fmla="*/ 0 h 15"/>
                  <a:gd name="T6" fmla="*/ 15 w 15"/>
                  <a:gd name="T7" fmla="*/ 7 h 15"/>
                  <a:gd name="T8" fmla="*/ 7 w 15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3" name="Freeform 44"/>
              <p:cNvSpPr>
                <a:spLocks noEditPoints="1"/>
              </p:cNvSpPr>
              <p:nvPr/>
            </p:nvSpPr>
            <p:spPr bwMode="auto">
              <a:xfrm>
                <a:off x="792" y="1128"/>
                <a:ext cx="17" cy="17"/>
              </a:xfrm>
              <a:custGeom>
                <a:avLst/>
                <a:gdLst>
                  <a:gd name="T0" fmla="*/ 57 w 103"/>
                  <a:gd name="T1" fmla="*/ 100 h 102"/>
                  <a:gd name="T2" fmla="*/ 51 w 103"/>
                  <a:gd name="T3" fmla="*/ 102 h 102"/>
                  <a:gd name="T4" fmla="*/ 45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5 w 103"/>
                  <a:gd name="T11" fmla="*/ 3 h 102"/>
                  <a:gd name="T12" fmla="*/ 51 w 103"/>
                  <a:gd name="T13" fmla="*/ 0 h 102"/>
                  <a:gd name="T14" fmla="*/ 57 w 103"/>
                  <a:gd name="T15" fmla="*/ 3 h 102"/>
                  <a:gd name="T16" fmla="*/ 99 w 103"/>
                  <a:gd name="T17" fmla="*/ 46 h 102"/>
                  <a:gd name="T18" fmla="*/ 99 w 103"/>
                  <a:gd name="T19" fmla="*/ 57 h 102"/>
                  <a:gd name="T20" fmla="*/ 57 w 103"/>
                  <a:gd name="T21" fmla="*/ 100 h 102"/>
                  <a:gd name="T22" fmla="*/ 88 w 103"/>
                  <a:gd name="T23" fmla="*/ 46 h 102"/>
                  <a:gd name="T24" fmla="*/ 88 w 103"/>
                  <a:gd name="T25" fmla="*/ 57 h 102"/>
                  <a:gd name="T26" fmla="*/ 45 w 103"/>
                  <a:gd name="T27" fmla="*/ 14 h 102"/>
                  <a:gd name="T28" fmla="*/ 57 w 103"/>
                  <a:gd name="T29" fmla="*/ 14 h 102"/>
                  <a:gd name="T30" fmla="*/ 14 w 103"/>
                  <a:gd name="T31" fmla="*/ 57 h 102"/>
                  <a:gd name="T32" fmla="*/ 14 w 103"/>
                  <a:gd name="T33" fmla="*/ 46 h 102"/>
                  <a:gd name="T34" fmla="*/ 57 w 103"/>
                  <a:gd name="T35" fmla="*/ 88 h 102"/>
                  <a:gd name="T36" fmla="*/ 45 w 103"/>
                  <a:gd name="T37" fmla="*/ 88 h 102"/>
                  <a:gd name="T38" fmla="*/ 88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5" y="101"/>
                      <a:pt x="53" y="102"/>
                      <a:pt x="51" y="102"/>
                    </a:cubicBezTo>
                    <a:cubicBezTo>
                      <a:pt x="49" y="102"/>
                      <a:pt x="47" y="101"/>
                      <a:pt x="45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5" y="3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3"/>
                    </a:cubicBezTo>
                    <a:lnTo>
                      <a:pt x="99" y="46"/>
                    </a:lnTo>
                    <a:cubicBezTo>
                      <a:pt x="103" y="49"/>
                      <a:pt x="103" y="54"/>
                      <a:pt x="99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5" y="14"/>
                    </a:lnTo>
                    <a:lnTo>
                      <a:pt x="57" y="14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4" name="Freeform 45"/>
              <p:cNvSpPr>
                <a:spLocks/>
              </p:cNvSpPr>
              <p:nvPr/>
            </p:nvSpPr>
            <p:spPr bwMode="auto">
              <a:xfrm>
                <a:off x="1018" y="975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5" name="Freeform 46"/>
              <p:cNvSpPr>
                <a:spLocks noEditPoints="1"/>
              </p:cNvSpPr>
              <p:nvPr/>
            </p:nvSpPr>
            <p:spPr bwMode="auto">
              <a:xfrm>
                <a:off x="1017" y="974"/>
                <a:ext cx="17" cy="17"/>
              </a:xfrm>
              <a:custGeom>
                <a:avLst/>
                <a:gdLst>
                  <a:gd name="T0" fmla="*/ 57 w 103"/>
                  <a:gd name="T1" fmla="*/ 99 h 102"/>
                  <a:gd name="T2" fmla="*/ 52 w 103"/>
                  <a:gd name="T3" fmla="*/ 102 h 102"/>
                  <a:gd name="T4" fmla="*/ 46 w 103"/>
                  <a:gd name="T5" fmla="*/ 99 h 102"/>
                  <a:gd name="T6" fmla="*/ 3 w 103"/>
                  <a:gd name="T7" fmla="*/ 57 h 102"/>
                  <a:gd name="T8" fmla="*/ 3 w 103"/>
                  <a:gd name="T9" fmla="*/ 45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5 h 102"/>
                  <a:gd name="T18" fmla="*/ 100 w 103"/>
                  <a:gd name="T19" fmla="*/ 57 h 102"/>
                  <a:gd name="T20" fmla="*/ 57 w 103"/>
                  <a:gd name="T21" fmla="*/ 99 h 102"/>
                  <a:gd name="T22" fmla="*/ 89 w 103"/>
                  <a:gd name="T23" fmla="*/ 45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5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99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99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5"/>
                    </a:cubicBezTo>
                    <a:lnTo>
                      <a:pt x="46" y="3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5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99"/>
                    </a:lnTo>
                    <a:close/>
                    <a:moveTo>
                      <a:pt x="89" y="45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6" name="Freeform 47"/>
              <p:cNvSpPr>
                <a:spLocks/>
              </p:cNvSpPr>
              <p:nvPr/>
            </p:nvSpPr>
            <p:spPr bwMode="auto">
              <a:xfrm>
                <a:off x="1204" y="913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7" name="Freeform 48"/>
              <p:cNvSpPr>
                <a:spLocks noEditPoints="1"/>
              </p:cNvSpPr>
              <p:nvPr/>
            </p:nvSpPr>
            <p:spPr bwMode="auto">
              <a:xfrm>
                <a:off x="1202" y="912"/>
                <a:ext cx="18" cy="17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6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6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100 w 103"/>
                  <a:gd name="T17" fmla="*/ 45 h 101"/>
                  <a:gd name="T18" fmla="*/ 100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6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6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6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8" name="Freeform 49"/>
              <p:cNvSpPr>
                <a:spLocks/>
              </p:cNvSpPr>
              <p:nvPr/>
            </p:nvSpPr>
            <p:spPr bwMode="auto">
              <a:xfrm>
                <a:off x="2087" y="913"/>
                <a:ext cx="15" cy="14"/>
              </a:xfrm>
              <a:custGeom>
                <a:avLst/>
                <a:gdLst>
                  <a:gd name="T0" fmla="*/ 7 w 15"/>
                  <a:gd name="T1" fmla="*/ 14 h 14"/>
                  <a:gd name="T2" fmla="*/ 0 w 15"/>
                  <a:gd name="T3" fmla="*/ 7 h 14"/>
                  <a:gd name="T4" fmla="*/ 7 w 15"/>
                  <a:gd name="T5" fmla="*/ 0 h 14"/>
                  <a:gd name="T6" fmla="*/ 15 w 15"/>
                  <a:gd name="T7" fmla="*/ 7 h 14"/>
                  <a:gd name="T8" fmla="*/ 7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9" name="Freeform 50"/>
              <p:cNvSpPr>
                <a:spLocks noEditPoints="1"/>
              </p:cNvSpPr>
              <p:nvPr/>
            </p:nvSpPr>
            <p:spPr bwMode="auto">
              <a:xfrm>
                <a:off x="2086" y="912"/>
                <a:ext cx="17" cy="17"/>
              </a:xfrm>
              <a:custGeom>
                <a:avLst/>
                <a:gdLst>
                  <a:gd name="T0" fmla="*/ 57 w 102"/>
                  <a:gd name="T1" fmla="*/ 99 h 101"/>
                  <a:gd name="T2" fmla="*/ 51 w 102"/>
                  <a:gd name="T3" fmla="*/ 101 h 101"/>
                  <a:gd name="T4" fmla="*/ 45 w 102"/>
                  <a:gd name="T5" fmla="*/ 99 h 101"/>
                  <a:gd name="T6" fmla="*/ 3 w 102"/>
                  <a:gd name="T7" fmla="*/ 56 h 101"/>
                  <a:gd name="T8" fmla="*/ 3 w 102"/>
                  <a:gd name="T9" fmla="*/ 45 h 101"/>
                  <a:gd name="T10" fmla="*/ 45 w 102"/>
                  <a:gd name="T11" fmla="*/ 2 h 101"/>
                  <a:gd name="T12" fmla="*/ 51 w 102"/>
                  <a:gd name="T13" fmla="*/ 0 h 101"/>
                  <a:gd name="T14" fmla="*/ 57 w 102"/>
                  <a:gd name="T15" fmla="*/ 2 h 101"/>
                  <a:gd name="T16" fmla="*/ 99 w 102"/>
                  <a:gd name="T17" fmla="*/ 45 h 101"/>
                  <a:gd name="T18" fmla="*/ 99 w 102"/>
                  <a:gd name="T19" fmla="*/ 56 h 101"/>
                  <a:gd name="T20" fmla="*/ 57 w 102"/>
                  <a:gd name="T21" fmla="*/ 99 h 101"/>
                  <a:gd name="T22" fmla="*/ 88 w 102"/>
                  <a:gd name="T23" fmla="*/ 45 h 101"/>
                  <a:gd name="T24" fmla="*/ 88 w 102"/>
                  <a:gd name="T25" fmla="*/ 56 h 101"/>
                  <a:gd name="T26" fmla="*/ 45 w 102"/>
                  <a:gd name="T27" fmla="*/ 13 h 101"/>
                  <a:gd name="T28" fmla="*/ 57 w 102"/>
                  <a:gd name="T29" fmla="*/ 13 h 101"/>
                  <a:gd name="T30" fmla="*/ 14 w 102"/>
                  <a:gd name="T31" fmla="*/ 56 h 101"/>
                  <a:gd name="T32" fmla="*/ 14 w 102"/>
                  <a:gd name="T33" fmla="*/ 45 h 101"/>
                  <a:gd name="T34" fmla="*/ 57 w 102"/>
                  <a:gd name="T35" fmla="*/ 88 h 101"/>
                  <a:gd name="T36" fmla="*/ 45 w 102"/>
                  <a:gd name="T37" fmla="*/ 88 h 101"/>
                  <a:gd name="T38" fmla="*/ 88 w 102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5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5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99" y="45"/>
                    </a:lnTo>
                    <a:cubicBezTo>
                      <a:pt x="102" y="48"/>
                      <a:pt x="102" y="53"/>
                      <a:pt x="99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5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" name="Freeform 51"/>
              <p:cNvSpPr>
                <a:spLocks/>
              </p:cNvSpPr>
              <p:nvPr/>
            </p:nvSpPr>
            <p:spPr bwMode="auto">
              <a:xfrm>
                <a:off x="2178" y="903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" name="Freeform 52"/>
              <p:cNvSpPr>
                <a:spLocks noEditPoints="1"/>
              </p:cNvSpPr>
              <p:nvPr/>
            </p:nvSpPr>
            <p:spPr bwMode="auto">
              <a:xfrm>
                <a:off x="2176" y="902"/>
                <a:ext cx="18" cy="17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6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6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100 w 103"/>
                  <a:gd name="T17" fmla="*/ 45 h 101"/>
                  <a:gd name="T18" fmla="*/ 100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6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6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6" y="100"/>
                      <a:pt x="54" y="101"/>
                      <a:pt x="51" y="101"/>
                    </a:cubicBezTo>
                    <a:cubicBezTo>
                      <a:pt x="49" y="101"/>
                      <a:pt x="47" y="100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4" y="0"/>
                      <a:pt x="56" y="1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6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2" name="Freeform 53"/>
              <p:cNvSpPr>
                <a:spLocks/>
              </p:cNvSpPr>
              <p:nvPr/>
            </p:nvSpPr>
            <p:spPr bwMode="auto">
              <a:xfrm>
                <a:off x="2571" y="817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3" name="Freeform 54"/>
              <p:cNvSpPr>
                <a:spLocks noEditPoints="1"/>
              </p:cNvSpPr>
              <p:nvPr/>
            </p:nvSpPr>
            <p:spPr bwMode="auto">
              <a:xfrm>
                <a:off x="2569" y="816"/>
                <a:ext cx="18" cy="17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6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6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100 w 103"/>
                  <a:gd name="T17" fmla="*/ 45 h 101"/>
                  <a:gd name="T18" fmla="*/ 100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6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6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0"/>
                      <a:pt x="53" y="101"/>
                      <a:pt x="51" y="101"/>
                    </a:cubicBezTo>
                    <a:cubicBezTo>
                      <a:pt x="49" y="101"/>
                      <a:pt x="47" y="100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6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4" name="Freeform 55"/>
              <p:cNvSpPr>
                <a:spLocks/>
              </p:cNvSpPr>
              <p:nvPr/>
            </p:nvSpPr>
            <p:spPr bwMode="auto">
              <a:xfrm>
                <a:off x="2661" y="807"/>
                <a:ext cx="15" cy="15"/>
              </a:xfrm>
              <a:custGeom>
                <a:avLst/>
                <a:gdLst>
                  <a:gd name="T0" fmla="*/ 7 w 15"/>
                  <a:gd name="T1" fmla="*/ 15 h 15"/>
                  <a:gd name="T2" fmla="*/ 0 w 15"/>
                  <a:gd name="T3" fmla="*/ 8 h 15"/>
                  <a:gd name="T4" fmla="*/ 7 w 15"/>
                  <a:gd name="T5" fmla="*/ 0 h 15"/>
                  <a:gd name="T6" fmla="*/ 15 w 15"/>
                  <a:gd name="T7" fmla="*/ 8 h 15"/>
                  <a:gd name="T8" fmla="*/ 7 w 15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5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5" name="Freeform 56"/>
              <p:cNvSpPr>
                <a:spLocks noEditPoints="1"/>
              </p:cNvSpPr>
              <p:nvPr/>
            </p:nvSpPr>
            <p:spPr bwMode="auto">
              <a:xfrm>
                <a:off x="2660" y="806"/>
                <a:ext cx="17" cy="17"/>
              </a:xfrm>
              <a:custGeom>
                <a:avLst/>
                <a:gdLst>
                  <a:gd name="T0" fmla="*/ 57 w 103"/>
                  <a:gd name="T1" fmla="*/ 100 h 102"/>
                  <a:gd name="T2" fmla="*/ 52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9 w 103"/>
                  <a:gd name="T23" fmla="*/ 46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2841" y="807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7" name="Freeform 58"/>
              <p:cNvSpPr>
                <a:spLocks noEditPoints="1"/>
              </p:cNvSpPr>
              <p:nvPr/>
            </p:nvSpPr>
            <p:spPr bwMode="auto">
              <a:xfrm>
                <a:off x="2840" y="806"/>
                <a:ext cx="17" cy="17"/>
              </a:xfrm>
              <a:custGeom>
                <a:avLst/>
                <a:gdLst>
                  <a:gd name="T0" fmla="*/ 57 w 103"/>
                  <a:gd name="T1" fmla="*/ 100 h 102"/>
                  <a:gd name="T2" fmla="*/ 52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9 w 103"/>
                  <a:gd name="T23" fmla="*/ 46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7D60A0"/>
              </a:solidFill>
              <a:ln w="3" cap="flat">
                <a:solidFill>
                  <a:srgbClr val="7D60A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472" y="950"/>
                <a:ext cx="2379" cy="284"/>
              </a:xfrm>
              <a:custGeom>
                <a:avLst/>
                <a:gdLst>
                  <a:gd name="T0" fmla="*/ 24 w 14048"/>
                  <a:gd name="T1" fmla="*/ 1632 h 1680"/>
                  <a:gd name="T2" fmla="*/ 328 w 14048"/>
                  <a:gd name="T3" fmla="*/ 1632 h 1680"/>
                  <a:gd name="T4" fmla="*/ 870 w 14048"/>
                  <a:gd name="T5" fmla="*/ 1569 h 1680"/>
                  <a:gd name="T6" fmla="*/ 1395 w 14048"/>
                  <a:gd name="T7" fmla="*/ 1457 h 1680"/>
                  <a:gd name="T8" fmla="*/ 1938 w 14048"/>
                  <a:gd name="T9" fmla="*/ 1297 h 1680"/>
                  <a:gd name="T10" fmla="*/ 3887 w 14048"/>
                  <a:gd name="T11" fmla="*/ 498 h 1680"/>
                  <a:gd name="T12" fmla="*/ 4417 w 14048"/>
                  <a:gd name="T13" fmla="*/ 322 h 1680"/>
                  <a:gd name="T14" fmla="*/ 4643 w 14048"/>
                  <a:gd name="T15" fmla="*/ 273 h 1680"/>
                  <a:gd name="T16" fmla="*/ 5190 w 14048"/>
                  <a:gd name="T17" fmla="*/ 209 h 1680"/>
                  <a:gd name="T18" fmla="*/ 11480 w 14048"/>
                  <a:gd name="T19" fmla="*/ 208 h 1680"/>
                  <a:gd name="T20" fmla="*/ 12038 w 14048"/>
                  <a:gd name="T21" fmla="*/ 145 h 1680"/>
                  <a:gd name="T22" fmla="*/ 12483 w 14048"/>
                  <a:gd name="T23" fmla="*/ 49 h 1680"/>
                  <a:gd name="T24" fmla="*/ 13046 w 14048"/>
                  <a:gd name="T25" fmla="*/ 1 h 1680"/>
                  <a:gd name="T26" fmla="*/ 14024 w 14048"/>
                  <a:gd name="T27" fmla="*/ 0 h 1680"/>
                  <a:gd name="T28" fmla="*/ 14048 w 14048"/>
                  <a:gd name="T29" fmla="*/ 24 h 1680"/>
                  <a:gd name="T30" fmla="*/ 14024 w 14048"/>
                  <a:gd name="T31" fmla="*/ 48 h 1680"/>
                  <a:gd name="T32" fmla="*/ 13051 w 14048"/>
                  <a:gd name="T33" fmla="*/ 48 h 1680"/>
                  <a:gd name="T34" fmla="*/ 12493 w 14048"/>
                  <a:gd name="T35" fmla="*/ 96 h 1680"/>
                  <a:gd name="T36" fmla="*/ 12043 w 14048"/>
                  <a:gd name="T37" fmla="*/ 192 h 1680"/>
                  <a:gd name="T38" fmla="*/ 11480 w 14048"/>
                  <a:gd name="T39" fmla="*/ 256 h 1680"/>
                  <a:gd name="T40" fmla="*/ 5195 w 14048"/>
                  <a:gd name="T41" fmla="*/ 256 h 1680"/>
                  <a:gd name="T42" fmla="*/ 4653 w 14048"/>
                  <a:gd name="T43" fmla="*/ 320 h 1680"/>
                  <a:gd name="T44" fmla="*/ 4432 w 14048"/>
                  <a:gd name="T45" fmla="*/ 367 h 1680"/>
                  <a:gd name="T46" fmla="*/ 3906 w 14048"/>
                  <a:gd name="T47" fmla="*/ 543 h 1680"/>
                  <a:gd name="T48" fmla="*/ 1951 w 14048"/>
                  <a:gd name="T49" fmla="*/ 1343 h 1680"/>
                  <a:gd name="T50" fmla="*/ 1405 w 14048"/>
                  <a:gd name="T51" fmla="*/ 1504 h 1680"/>
                  <a:gd name="T52" fmla="*/ 875 w 14048"/>
                  <a:gd name="T53" fmla="*/ 1616 h 1680"/>
                  <a:gd name="T54" fmla="*/ 328 w 14048"/>
                  <a:gd name="T55" fmla="*/ 1680 h 1680"/>
                  <a:gd name="T56" fmla="*/ 24 w 14048"/>
                  <a:gd name="T57" fmla="*/ 1680 h 1680"/>
                  <a:gd name="T58" fmla="*/ 0 w 14048"/>
                  <a:gd name="T59" fmla="*/ 1656 h 1680"/>
                  <a:gd name="T60" fmla="*/ 24 w 14048"/>
                  <a:gd name="T61" fmla="*/ 1632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48" h="1680">
                    <a:moveTo>
                      <a:pt x="24" y="1632"/>
                    </a:moveTo>
                    <a:lnTo>
                      <a:pt x="328" y="1632"/>
                    </a:lnTo>
                    <a:lnTo>
                      <a:pt x="870" y="1569"/>
                    </a:lnTo>
                    <a:lnTo>
                      <a:pt x="1395" y="1457"/>
                    </a:lnTo>
                    <a:lnTo>
                      <a:pt x="1938" y="1297"/>
                    </a:lnTo>
                    <a:lnTo>
                      <a:pt x="3887" y="498"/>
                    </a:lnTo>
                    <a:lnTo>
                      <a:pt x="4417" y="322"/>
                    </a:lnTo>
                    <a:lnTo>
                      <a:pt x="4643" y="273"/>
                    </a:lnTo>
                    <a:lnTo>
                      <a:pt x="5190" y="209"/>
                    </a:lnTo>
                    <a:lnTo>
                      <a:pt x="11480" y="208"/>
                    </a:lnTo>
                    <a:lnTo>
                      <a:pt x="12038" y="145"/>
                    </a:lnTo>
                    <a:lnTo>
                      <a:pt x="12483" y="49"/>
                    </a:lnTo>
                    <a:lnTo>
                      <a:pt x="13046" y="1"/>
                    </a:lnTo>
                    <a:lnTo>
                      <a:pt x="14024" y="0"/>
                    </a:lnTo>
                    <a:cubicBezTo>
                      <a:pt x="14038" y="0"/>
                      <a:pt x="14048" y="11"/>
                      <a:pt x="14048" y="24"/>
                    </a:cubicBezTo>
                    <a:cubicBezTo>
                      <a:pt x="14048" y="38"/>
                      <a:pt x="14038" y="48"/>
                      <a:pt x="14024" y="48"/>
                    </a:cubicBezTo>
                    <a:lnTo>
                      <a:pt x="13051" y="48"/>
                    </a:lnTo>
                    <a:lnTo>
                      <a:pt x="12493" y="96"/>
                    </a:lnTo>
                    <a:lnTo>
                      <a:pt x="12043" y="192"/>
                    </a:lnTo>
                    <a:lnTo>
                      <a:pt x="11480" y="256"/>
                    </a:lnTo>
                    <a:lnTo>
                      <a:pt x="5195" y="256"/>
                    </a:lnTo>
                    <a:lnTo>
                      <a:pt x="4653" y="320"/>
                    </a:lnTo>
                    <a:lnTo>
                      <a:pt x="4432" y="367"/>
                    </a:lnTo>
                    <a:lnTo>
                      <a:pt x="3906" y="543"/>
                    </a:lnTo>
                    <a:lnTo>
                      <a:pt x="1951" y="1343"/>
                    </a:lnTo>
                    <a:lnTo>
                      <a:pt x="1405" y="1504"/>
                    </a:lnTo>
                    <a:lnTo>
                      <a:pt x="875" y="1616"/>
                    </a:lnTo>
                    <a:lnTo>
                      <a:pt x="328" y="1680"/>
                    </a:lnTo>
                    <a:lnTo>
                      <a:pt x="24" y="1680"/>
                    </a:lnTo>
                    <a:cubicBezTo>
                      <a:pt x="11" y="1680"/>
                      <a:pt x="0" y="1670"/>
                      <a:pt x="0" y="1656"/>
                    </a:cubicBezTo>
                    <a:cubicBezTo>
                      <a:pt x="0" y="1643"/>
                      <a:pt x="11" y="1632"/>
                      <a:pt x="24" y="1632"/>
                    </a:cubicBez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468" y="1224"/>
                <a:ext cx="15" cy="14"/>
              </a:xfrm>
              <a:custGeom>
                <a:avLst/>
                <a:gdLst>
                  <a:gd name="T0" fmla="*/ 7 w 15"/>
                  <a:gd name="T1" fmla="*/ 14 h 14"/>
                  <a:gd name="T2" fmla="*/ 0 w 15"/>
                  <a:gd name="T3" fmla="*/ 7 h 14"/>
                  <a:gd name="T4" fmla="*/ 7 w 15"/>
                  <a:gd name="T5" fmla="*/ 0 h 14"/>
                  <a:gd name="T6" fmla="*/ 15 w 15"/>
                  <a:gd name="T7" fmla="*/ 7 h 14"/>
                  <a:gd name="T8" fmla="*/ 7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0" name="Freeform 61"/>
              <p:cNvSpPr>
                <a:spLocks noEditPoints="1"/>
              </p:cNvSpPr>
              <p:nvPr/>
            </p:nvSpPr>
            <p:spPr bwMode="auto">
              <a:xfrm>
                <a:off x="467" y="1222"/>
                <a:ext cx="17" cy="18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5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5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99 w 103"/>
                  <a:gd name="T17" fmla="*/ 45 h 101"/>
                  <a:gd name="T18" fmla="*/ 99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5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5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5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5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99" y="45"/>
                    </a:lnTo>
                    <a:cubicBezTo>
                      <a:pt x="103" y="48"/>
                      <a:pt x="103" y="53"/>
                      <a:pt x="99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5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519" y="1224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2" name="Freeform 63"/>
              <p:cNvSpPr>
                <a:spLocks noEditPoints="1"/>
              </p:cNvSpPr>
              <p:nvPr/>
            </p:nvSpPr>
            <p:spPr bwMode="auto">
              <a:xfrm>
                <a:off x="517" y="1222"/>
                <a:ext cx="18" cy="18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5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5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99 w 103"/>
                  <a:gd name="T17" fmla="*/ 45 h 101"/>
                  <a:gd name="T18" fmla="*/ 99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5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5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5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5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99" y="45"/>
                    </a:lnTo>
                    <a:cubicBezTo>
                      <a:pt x="103" y="48"/>
                      <a:pt x="103" y="53"/>
                      <a:pt x="99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5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3" name="Freeform 64"/>
              <p:cNvSpPr>
                <a:spLocks/>
              </p:cNvSpPr>
              <p:nvPr/>
            </p:nvSpPr>
            <p:spPr bwMode="auto">
              <a:xfrm>
                <a:off x="611" y="1214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7 h 15"/>
                  <a:gd name="T4" fmla="*/ 7 w 14"/>
                  <a:gd name="T5" fmla="*/ 0 h 15"/>
                  <a:gd name="T6" fmla="*/ 14 w 14"/>
                  <a:gd name="T7" fmla="*/ 7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4" name="Freeform 65"/>
              <p:cNvSpPr>
                <a:spLocks noEditPoints="1"/>
              </p:cNvSpPr>
              <p:nvPr/>
            </p:nvSpPr>
            <p:spPr bwMode="auto">
              <a:xfrm>
                <a:off x="609" y="1213"/>
                <a:ext cx="18" cy="17"/>
              </a:xfrm>
              <a:custGeom>
                <a:avLst/>
                <a:gdLst>
                  <a:gd name="T0" fmla="*/ 57 w 103"/>
                  <a:gd name="T1" fmla="*/ 100 h 102"/>
                  <a:gd name="T2" fmla="*/ 52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9 w 103"/>
                  <a:gd name="T23" fmla="*/ 46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5" name="Freeform 66"/>
              <p:cNvSpPr>
                <a:spLocks/>
              </p:cNvSpPr>
              <p:nvPr/>
            </p:nvSpPr>
            <p:spPr bwMode="auto">
              <a:xfrm>
                <a:off x="701" y="1195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7 h 15"/>
                  <a:gd name="T4" fmla="*/ 7 w 14"/>
                  <a:gd name="T5" fmla="*/ 0 h 15"/>
                  <a:gd name="T6" fmla="*/ 14 w 14"/>
                  <a:gd name="T7" fmla="*/ 7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6" name="Freeform 67"/>
              <p:cNvSpPr>
                <a:spLocks noEditPoints="1"/>
              </p:cNvSpPr>
              <p:nvPr/>
            </p:nvSpPr>
            <p:spPr bwMode="auto">
              <a:xfrm>
                <a:off x="699" y="1194"/>
                <a:ext cx="18" cy="17"/>
              </a:xfrm>
              <a:custGeom>
                <a:avLst/>
                <a:gdLst>
                  <a:gd name="T0" fmla="*/ 57 w 103"/>
                  <a:gd name="T1" fmla="*/ 99 h 102"/>
                  <a:gd name="T2" fmla="*/ 52 w 103"/>
                  <a:gd name="T3" fmla="*/ 102 h 102"/>
                  <a:gd name="T4" fmla="*/ 46 w 103"/>
                  <a:gd name="T5" fmla="*/ 99 h 102"/>
                  <a:gd name="T6" fmla="*/ 3 w 103"/>
                  <a:gd name="T7" fmla="*/ 56 h 102"/>
                  <a:gd name="T8" fmla="*/ 3 w 103"/>
                  <a:gd name="T9" fmla="*/ 45 h 102"/>
                  <a:gd name="T10" fmla="*/ 46 w 103"/>
                  <a:gd name="T11" fmla="*/ 2 h 102"/>
                  <a:gd name="T12" fmla="*/ 52 w 103"/>
                  <a:gd name="T13" fmla="*/ 0 h 102"/>
                  <a:gd name="T14" fmla="*/ 57 w 103"/>
                  <a:gd name="T15" fmla="*/ 2 h 102"/>
                  <a:gd name="T16" fmla="*/ 100 w 103"/>
                  <a:gd name="T17" fmla="*/ 45 h 102"/>
                  <a:gd name="T18" fmla="*/ 100 w 103"/>
                  <a:gd name="T19" fmla="*/ 56 h 102"/>
                  <a:gd name="T20" fmla="*/ 57 w 103"/>
                  <a:gd name="T21" fmla="*/ 99 h 102"/>
                  <a:gd name="T22" fmla="*/ 89 w 103"/>
                  <a:gd name="T23" fmla="*/ 45 h 102"/>
                  <a:gd name="T24" fmla="*/ 89 w 103"/>
                  <a:gd name="T25" fmla="*/ 56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6 h 102"/>
                  <a:gd name="T32" fmla="*/ 15 w 103"/>
                  <a:gd name="T33" fmla="*/ 45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99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49" y="102"/>
                      <a:pt x="47" y="101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7" y="1"/>
                      <a:pt x="49" y="0"/>
                      <a:pt x="52" y="0"/>
                    </a:cubicBezTo>
                    <a:cubicBezTo>
                      <a:pt x="54" y="0"/>
                      <a:pt x="56" y="1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9" y="45"/>
                    </a:moveTo>
                    <a:lnTo>
                      <a:pt x="89" y="56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6"/>
                    </a:lnTo>
                    <a:lnTo>
                      <a:pt x="15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7" name="Freeform 68"/>
              <p:cNvSpPr>
                <a:spLocks/>
              </p:cNvSpPr>
              <p:nvPr/>
            </p:nvSpPr>
            <p:spPr bwMode="auto">
              <a:xfrm>
                <a:off x="793" y="1166"/>
                <a:ext cx="15" cy="15"/>
              </a:xfrm>
              <a:custGeom>
                <a:avLst/>
                <a:gdLst>
                  <a:gd name="T0" fmla="*/ 7 w 15"/>
                  <a:gd name="T1" fmla="*/ 15 h 15"/>
                  <a:gd name="T2" fmla="*/ 0 w 15"/>
                  <a:gd name="T3" fmla="*/ 8 h 15"/>
                  <a:gd name="T4" fmla="*/ 7 w 15"/>
                  <a:gd name="T5" fmla="*/ 0 h 15"/>
                  <a:gd name="T6" fmla="*/ 15 w 15"/>
                  <a:gd name="T7" fmla="*/ 8 h 15"/>
                  <a:gd name="T8" fmla="*/ 7 w 15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5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8" name="Freeform 69"/>
              <p:cNvSpPr>
                <a:spLocks noEditPoints="1"/>
              </p:cNvSpPr>
              <p:nvPr/>
            </p:nvSpPr>
            <p:spPr bwMode="auto">
              <a:xfrm>
                <a:off x="792" y="1165"/>
                <a:ext cx="17" cy="17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5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5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99 w 103"/>
                  <a:gd name="T17" fmla="*/ 45 h 101"/>
                  <a:gd name="T18" fmla="*/ 99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5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5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5" y="101"/>
                      <a:pt x="53" y="101"/>
                      <a:pt x="51" y="101"/>
                    </a:cubicBezTo>
                    <a:cubicBezTo>
                      <a:pt x="49" y="101"/>
                      <a:pt x="47" y="101"/>
                      <a:pt x="45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5" y="2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2"/>
                    </a:cubicBezTo>
                    <a:lnTo>
                      <a:pt x="99" y="45"/>
                    </a:lnTo>
                    <a:cubicBezTo>
                      <a:pt x="103" y="48"/>
                      <a:pt x="103" y="53"/>
                      <a:pt x="99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5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9" name="Freeform 70"/>
              <p:cNvSpPr>
                <a:spLocks/>
              </p:cNvSpPr>
              <p:nvPr/>
            </p:nvSpPr>
            <p:spPr bwMode="auto">
              <a:xfrm>
                <a:off x="1123" y="1031"/>
                <a:ext cx="15" cy="14"/>
              </a:xfrm>
              <a:custGeom>
                <a:avLst/>
                <a:gdLst>
                  <a:gd name="T0" fmla="*/ 8 w 15"/>
                  <a:gd name="T1" fmla="*/ 14 h 14"/>
                  <a:gd name="T2" fmla="*/ 0 w 15"/>
                  <a:gd name="T3" fmla="*/ 7 h 14"/>
                  <a:gd name="T4" fmla="*/ 8 w 15"/>
                  <a:gd name="T5" fmla="*/ 0 h 14"/>
                  <a:gd name="T6" fmla="*/ 15 w 15"/>
                  <a:gd name="T7" fmla="*/ 7 h 14"/>
                  <a:gd name="T8" fmla="*/ 8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0" name="Freeform 71"/>
              <p:cNvSpPr>
                <a:spLocks noEditPoints="1"/>
              </p:cNvSpPr>
              <p:nvPr/>
            </p:nvSpPr>
            <p:spPr bwMode="auto">
              <a:xfrm>
                <a:off x="1122" y="1030"/>
                <a:ext cx="17" cy="17"/>
              </a:xfrm>
              <a:custGeom>
                <a:avLst/>
                <a:gdLst>
                  <a:gd name="T0" fmla="*/ 57 w 103"/>
                  <a:gd name="T1" fmla="*/ 99 h 102"/>
                  <a:gd name="T2" fmla="*/ 52 w 103"/>
                  <a:gd name="T3" fmla="*/ 102 h 102"/>
                  <a:gd name="T4" fmla="*/ 46 w 103"/>
                  <a:gd name="T5" fmla="*/ 99 h 102"/>
                  <a:gd name="T6" fmla="*/ 3 w 103"/>
                  <a:gd name="T7" fmla="*/ 57 h 102"/>
                  <a:gd name="T8" fmla="*/ 3 w 103"/>
                  <a:gd name="T9" fmla="*/ 45 h 102"/>
                  <a:gd name="T10" fmla="*/ 46 w 103"/>
                  <a:gd name="T11" fmla="*/ 2 h 102"/>
                  <a:gd name="T12" fmla="*/ 52 w 103"/>
                  <a:gd name="T13" fmla="*/ 0 h 102"/>
                  <a:gd name="T14" fmla="*/ 57 w 103"/>
                  <a:gd name="T15" fmla="*/ 2 h 102"/>
                  <a:gd name="T16" fmla="*/ 100 w 103"/>
                  <a:gd name="T17" fmla="*/ 45 h 102"/>
                  <a:gd name="T18" fmla="*/ 100 w 103"/>
                  <a:gd name="T19" fmla="*/ 57 h 102"/>
                  <a:gd name="T20" fmla="*/ 57 w 103"/>
                  <a:gd name="T21" fmla="*/ 99 h 102"/>
                  <a:gd name="T22" fmla="*/ 89 w 103"/>
                  <a:gd name="T23" fmla="*/ 45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5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99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99"/>
                    </a:cubicBezTo>
                    <a:lnTo>
                      <a:pt x="3" y="57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7"/>
                    </a:cubicBezTo>
                    <a:lnTo>
                      <a:pt x="57" y="99"/>
                    </a:lnTo>
                    <a:close/>
                    <a:moveTo>
                      <a:pt x="89" y="45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1" name="Freeform 72"/>
              <p:cNvSpPr>
                <a:spLocks/>
              </p:cNvSpPr>
              <p:nvPr/>
            </p:nvSpPr>
            <p:spPr bwMode="auto">
              <a:xfrm>
                <a:off x="1215" y="1001"/>
                <a:ext cx="14" cy="15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8 h 15"/>
                  <a:gd name="T4" fmla="*/ 7 w 14"/>
                  <a:gd name="T5" fmla="*/ 0 h 15"/>
                  <a:gd name="T6" fmla="*/ 14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14" y="8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2" name="Freeform 73"/>
              <p:cNvSpPr>
                <a:spLocks noEditPoints="1"/>
              </p:cNvSpPr>
              <p:nvPr/>
            </p:nvSpPr>
            <p:spPr bwMode="auto">
              <a:xfrm>
                <a:off x="1213" y="1000"/>
                <a:ext cx="18" cy="17"/>
              </a:xfrm>
              <a:custGeom>
                <a:avLst/>
                <a:gdLst>
                  <a:gd name="T0" fmla="*/ 57 w 103"/>
                  <a:gd name="T1" fmla="*/ 99 h 102"/>
                  <a:gd name="T2" fmla="*/ 52 w 103"/>
                  <a:gd name="T3" fmla="*/ 102 h 102"/>
                  <a:gd name="T4" fmla="*/ 46 w 103"/>
                  <a:gd name="T5" fmla="*/ 99 h 102"/>
                  <a:gd name="T6" fmla="*/ 3 w 103"/>
                  <a:gd name="T7" fmla="*/ 56 h 102"/>
                  <a:gd name="T8" fmla="*/ 3 w 103"/>
                  <a:gd name="T9" fmla="*/ 45 h 102"/>
                  <a:gd name="T10" fmla="*/ 46 w 103"/>
                  <a:gd name="T11" fmla="*/ 2 h 102"/>
                  <a:gd name="T12" fmla="*/ 52 w 103"/>
                  <a:gd name="T13" fmla="*/ 0 h 102"/>
                  <a:gd name="T14" fmla="*/ 57 w 103"/>
                  <a:gd name="T15" fmla="*/ 2 h 102"/>
                  <a:gd name="T16" fmla="*/ 100 w 103"/>
                  <a:gd name="T17" fmla="*/ 45 h 102"/>
                  <a:gd name="T18" fmla="*/ 100 w 103"/>
                  <a:gd name="T19" fmla="*/ 56 h 102"/>
                  <a:gd name="T20" fmla="*/ 57 w 103"/>
                  <a:gd name="T21" fmla="*/ 99 h 102"/>
                  <a:gd name="T22" fmla="*/ 89 w 103"/>
                  <a:gd name="T23" fmla="*/ 45 h 102"/>
                  <a:gd name="T24" fmla="*/ 89 w 103"/>
                  <a:gd name="T25" fmla="*/ 56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6 h 102"/>
                  <a:gd name="T32" fmla="*/ 15 w 103"/>
                  <a:gd name="T33" fmla="*/ 45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99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9" y="45"/>
                    </a:moveTo>
                    <a:lnTo>
                      <a:pt x="89" y="56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6"/>
                    </a:lnTo>
                    <a:lnTo>
                      <a:pt x="15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3" name="Freeform 74"/>
              <p:cNvSpPr>
                <a:spLocks/>
              </p:cNvSpPr>
              <p:nvPr/>
            </p:nvSpPr>
            <p:spPr bwMode="auto">
              <a:xfrm>
                <a:off x="1253" y="993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4" name="Freeform 75"/>
              <p:cNvSpPr>
                <a:spLocks noEditPoints="1"/>
              </p:cNvSpPr>
              <p:nvPr/>
            </p:nvSpPr>
            <p:spPr bwMode="auto">
              <a:xfrm>
                <a:off x="1251" y="991"/>
                <a:ext cx="18" cy="17"/>
              </a:xfrm>
              <a:custGeom>
                <a:avLst/>
                <a:gdLst>
                  <a:gd name="T0" fmla="*/ 58 w 103"/>
                  <a:gd name="T1" fmla="*/ 99 h 101"/>
                  <a:gd name="T2" fmla="*/ 52 w 103"/>
                  <a:gd name="T3" fmla="*/ 101 h 101"/>
                  <a:gd name="T4" fmla="*/ 46 w 103"/>
                  <a:gd name="T5" fmla="*/ 99 h 101"/>
                  <a:gd name="T6" fmla="*/ 4 w 103"/>
                  <a:gd name="T7" fmla="*/ 56 h 101"/>
                  <a:gd name="T8" fmla="*/ 4 w 103"/>
                  <a:gd name="T9" fmla="*/ 45 h 101"/>
                  <a:gd name="T10" fmla="*/ 46 w 103"/>
                  <a:gd name="T11" fmla="*/ 2 h 101"/>
                  <a:gd name="T12" fmla="*/ 52 w 103"/>
                  <a:gd name="T13" fmla="*/ 0 h 101"/>
                  <a:gd name="T14" fmla="*/ 58 w 103"/>
                  <a:gd name="T15" fmla="*/ 2 h 101"/>
                  <a:gd name="T16" fmla="*/ 100 w 103"/>
                  <a:gd name="T17" fmla="*/ 45 h 101"/>
                  <a:gd name="T18" fmla="*/ 100 w 103"/>
                  <a:gd name="T19" fmla="*/ 56 h 101"/>
                  <a:gd name="T20" fmla="*/ 58 w 103"/>
                  <a:gd name="T21" fmla="*/ 99 h 101"/>
                  <a:gd name="T22" fmla="*/ 89 w 103"/>
                  <a:gd name="T23" fmla="*/ 45 h 101"/>
                  <a:gd name="T24" fmla="*/ 89 w 103"/>
                  <a:gd name="T25" fmla="*/ 56 h 101"/>
                  <a:gd name="T26" fmla="*/ 46 w 103"/>
                  <a:gd name="T27" fmla="*/ 13 h 101"/>
                  <a:gd name="T28" fmla="*/ 58 w 103"/>
                  <a:gd name="T29" fmla="*/ 13 h 101"/>
                  <a:gd name="T30" fmla="*/ 15 w 103"/>
                  <a:gd name="T31" fmla="*/ 56 h 101"/>
                  <a:gd name="T32" fmla="*/ 15 w 103"/>
                  <a:gd name="T33" fmla="*/ 45 h 101"/>
                  <a:gd name="T34" fmla="*/ 58 w 103"/>
                  <a:gd name="T35" fmla="*/ 88 h 101"/>
                  <a:gd name="T36" fmla="*/ 46 w 103"/>
                  <a:gd name="T37" fmla="*/ 88 h 101"/>
                  <a:gd name="T38" fmla="*/ 89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8" y="99"/>
                    </a:moveTo>
                    <a:cubicBezTo>
                      <a:pt x="56" y="100"/>
                      <a:pt x="54" y="101"/>
                      <a:pt x="52" y="101"/>
                    </a:cubicBezTo>
                    <a:cubicBezTo>
                      <a:pt x="50" y="101"/>
                      <a:pt x="48" y="100"/>
                      <a:pt x="46" y="99"/>
                    </a:cubicBezTo>
                    <a:lnTo>
                      <a:pt x="4" y="56"/>
                    </a:lnTo>
                    <a:cubicBezTo>
                      <a:pt x="0" y="53"/>
                      <a:pt x="0" y="48"/>
                      <a:pt x="4" y="45"/>
                    </a:cubicBezTo>
                    <a:lnTo>
                      <a:pt x="46" y="2"/>
                    </a:lnTo>
                    <a:cubicBezTo>
                      <a:pt x="48" y="0"/>
                      <a:pt x="50" y="0"/>
                      <a:pt x="52" y="0"/>
                    </a:cubicBezTo>
                    <a:cubicBezTo>
                      <a:pt x="54" y="0"/>
                      <a:pt x="56" y="0"/>
                      <a:pt x="58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8" y="99"/>
                    </a:lnTo>
                    <a:close/>
                    <a:moveTo>
                      <a:pt x="89" y="45"/>
                    </a:moveTo>
                    <a:lnTo>
                      <a:pt x="89" y="56"/>
                    </a:lnTo>
                    <a:lnTo>
                      <a:pt x="46" y="13"/>
                    </a:lnTo>
                    <a:lnTo>
                      <a:pt x="58" y="13"/>
                    </a:lnTo>
                    <a:lnTo>
                      <a:pt x="15" y="56"/>
                    </a:lnTo>
                    <a:lnTo>
                      <a:pt x="15" y="45"/>
                    </a:lnTo>
                    <a:lnTo>
                      <a:pt x="58" y="88"/>
                    </a:lnTo>
                    <a:lnTo>
                      <a:pt x="46" y="88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5" name="Freeform 76"/>
              <p:cNvSpPr>
                <a:spLocks/>
              </p:cNvSpPr>
              <p:nvPr/>
            </p:nvSpPr>
            <p:spPr bwMode="auto">
              <a:xfrm>
                <a:off x="1344" y="982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6" name="Freeform 77"/>
              <p:cNvSpPr>
                <a:spLocks noEditPoints="1"/>
              </p:cNvSpPr>
              <p:nvPr/>
            </p:nvSpPr>
            <p:spPr bwMode="auto">
              <a:xfrm>
                <a:off x="1342" y="980"/>
                <a:ext cx="18" cy="18"/>
              </a:xfrm>
              <a:custGeom>
                <a:avLst/>
                <a:gdLst>
                  <a:gd name="T0" fmla="*/ 57 w 103"/>
                  <a:gd name="T1" fmla="*/ 100 h 102"/>
                  <a:gd name="T2" fmla="*/ 52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9 w 103"/>
                  <a:gd name="T23" fmla="*/ 46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49" y="102"/>
                      <a:pt x="47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7" y="1"/>
                      <a:pt x="49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>
                <a:off x="2410" y="982"/>
                <a:ext cx="15" cy="14"/>
              </a:xfrm>
              <a:custGeom>
                <a:avLst/>
                <a:gdLst>
                  <a:gd name="T0" fmla="*/ 7 w 15"/>
                  <a:gd name="T1" fmla="*/ 14 h 14"/>
                  <a:gd name="T2" fmla="*/ 0 w 15"/>
                  <a:gd name="T3" fmla="*/ 7 h 14"/>
                  <a:gd name="T4" fmla="*/ 7 w 15"/>
                  <a:gd name="T5" fmla="*/ 0 h 14"/>
                  <a:gd name="T6" fmla="*/ 15 w 15"/>
                  <a:gd name="T7" fmla="*/ 7 h 14"/>
                  <a:gd name="T8" fmla="*/ 7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8" name="Freeform 79"/>
              <p:cNvSpPr>
                <a:spLocks noEditPoints="1"/>
              </p:cNvSpPr>
              <p:nvPr/>
            </p:nvSpPr>
            <p:spPr bwMode="auto">
              <a:xfrm>
                <a:off x="2409" y="980"/>
                <a:ext cx="17" cy="18"/>
              </a:xfrm>
              <a:custGeom>
                <a:avLst/>
                <a:gdLst>
                  <a:gd name="T0" fmla="*/ 57 w 103"/>
                  <a:gd name="T1" fmla="*/ 100 h 102"/>
                  <a:gd name="T2" fmla="*/ 51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1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8 w 103"/>
                  <a:gd name="T23" fmla="*/ 46 h 102"/>
                  <a:gd name="T24" fmla="*/ 88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4 w 103"/>
                  <a:gd name="T31" fmla="*/ 57 h 102"/>
                  <a:gd name="T32" fmla="*/ 14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8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5" y="101"/>
                      <a:pt x="53" y="102"/>
                      <a:pt x="51" y="102"/>
                    </a:cubicBezTo>
                    <a:cubicBezTo>
                      <a:pt x="49" y="102"/>
                      <a:pt x="47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9" name="Freeform 80"/>
              <p:cNvSpPr>
                <a:spLocks/>
              </p:cNvSpPr>
              <p:nvPr/>
            </p:nvSpPr>
            <p:spPr bwMode="auto">
              <a:xfrm>
                <a:off x="2504" y="972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0" name="Freeform 81"/>
              <p:cNvSpPr>
                <a:spLocks noEditPoints="1"/>
              </p:cNvSpPr>
              <p:nvPr/>
            </p:nvSpPr>
            <p:spPr bwMode="auto">
              <a:xfrm>
                <a:off x="2502" y="971"/>
                <a:ext cx="18" cy="17"/>
              </a:xfrm>
              <a:custGeom>
                <a:avLst/>
                <a:gdLst>
                  <a:gd name="T0" fmla="*/ 57 w 103"/>
                  <a:gd name="T1" fmla="*/ 99 h 101"/>
                  <a:gd name="T2" fmla="*/ 51 w 103"/>
                  <a:gd name="T3" fmla="*/ 101 h 101"/>
                  <a:gd name="T4" fmla="*/ 46 w 103"/>
                  <a:gd name="T5" fmla="*/ 99 h 101"/>
                  <a:gd name="T6" fmla="*/ 3 w 103"/>
                  <a:gd name="T7" fmla="*/ 56 h 101"/>
                  <a:gd name="T8" fmla="*/ 3 w 103"/>
                  <a:gd name="T9" fmla="*/ 45 h 101"/>
                  <a:gd name="T10" fmla="*/ 46 w 103"/>
                  <a:gd name="T11" fmla="*/ 2 h 101"/>
                  <a:gd name="T12" fmla="*/ 51 w 103"/>
                  <a:gd name="T13" fmla="*/ 0 h 101"/>
                  <a:gd name="T14" fmla="*/ 57 w 103"/>
                  <a:gd name="T15" fmla="*/ 2 h 101"/>
                  <a:gd name="T16" fmla="*/ 100 w 103"/>
                  <a:gd name="T17" fmla="*/ 45 h 101"/>
                  <a:gd name="T18" fmla="*/ 100 w 103"/>
                  <a:gd name="T19" fmla="*/ 56 h 101"/>
                  <a:gd name="T20" fmla="*/ 57 w 103"/>
                  <a:gd name="T21" fmla="*/ 99 h 101"/>
                  <a:gd name="T22" fmla="*/ 88 w 103"/>
                  <a:gd name="T23" fmla="*/ 45 h 101"/>
                  <a:gd name="T24" fmla="*/ 88 w 103"/>
                  <a:gd name="T25" fmla="*/ 56 h 101"/>
                  <a:gd name="T26" fmla="*/ 46 w 103"/>
                  <a:gd name="T27" fmla="*/ 13 h 101"/>
                  <a:gd name="T28" fmla="*/ 57 w 103"/>
                  <a:gd name="T29" fmla="*/ 13 h 101"/>
                  <a:gd name="T30" fmla="*/ 14 w 103"/>
                  <a:gd name="T31" fmla="*/ 56 h 101"/>
                  <a:gd name="T32" fmla="*/ 14 w 103"/>
                  <a:gd name="T33" fmla="*/ 45 h 101"/>
                  <a:gd name="T34" fmla="*/ 57 w 103"/>
                  <a:gd name="T35" fmla="*/ 88 h 101"/>
                  <a:gd name="T36" fmla="*/ 46 w 103"/>
                  <a:gd name="T37" fmla="*/ 88 h 101"/>
                  <a:gd name="T38" fmla="*/ 88 w 103"/>
                  <a:gd name="T39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1">
                    <a:moveTo>
                      <a:pt x="57" y="99"/>
                    </a:moveTo>
                    <a:cubicBezTo>
                      <a:pt x="56" y="100"/>
                      <a:pt x="54" y="101"/>
                      <a:pt x="51" y="101"/>
                    </a:cubicBezTo>
                    <a:cubicBezTo>
                      <a:pt x="49" y="101"/>
                      <a:pt x="47" y="100"/>
                      <a:pt x="46" y="99"/>
                    </a:cubicBezTo>
                    <a:lnTo>
                      <a:pt x="3" y="56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46" y="2"/>
                    </a:lnTo>
                    <a:cubicBezTo>
                      <a:pt x="47" y="0"/>
                      <a:pt x="49" y="0"/>
                      <a:pt x="51" y="0"/>
                    </a:cubicBezTo>
                    <a:cubicBezTo>
                      <a:pt x="54" y="0"/>
                      <a:pt x="56" y="0"/>
                      <a:pt x="57" y="2"/>
                    </a:cubicBezTo>
                    <a:lnTo>
                      <a:pt x="100" y="45"/>
                    </a:lnTo>
                    <a:cubicBezTo>
                      <a:pt x="103" y="48"/>
                      <a:pt x="103" y="53"/>
                      <a:pt x="100" y="56"/>
                    </a:cubicBezTo>
                    <a:lnTo>
                      <a:pt x="57" y="99"/>
                    </a:lnTo>
                    <a:close/>
                    <a:moveTo>
                      <a:pt x="88" y="45"/>
                    </a:moveTo>
                    <a:lnTo>
                      <a:pt x="88" y="56"/>
                    </a:lnTo>
                    <a:lnTo>
                      <a:pt x="46" y="13"/>
                    </a:lnTo>
                    <a:lnTo>
                      <a:pt x="57" y="13"/>
                    </a:lnTo>
                    <a:lnTo>
                      <a:pt x="14" y="56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1" name="Freeform 82"/>
              <p:cNvSpPr>
                <a:spLocks/>
              </p:cNvSpPr>
              <p:nvPr/>
            </p:nvSpPr>
            <p:spPr bwMode="auto">
              <a:xfrm>
                <a:off x="2580" y="956"/>
                <a:ext cx="15" cy="14"/>
              </a:xfrm>
              <a:custGeom>
                <a:avLst/>
                <a:gdLst>
                  <a:gd name="T0" fmla="*/ 8 w 15"/>
                  <a:gd name="T1" fmla="*/ 14 h 14"/>
                  <a:gd name="T2" fmla="*/ 0 w 15"/>
                  <a:gd name="T3" fmla="*/ 7 h 14"/>
                  <a:gd name="T4" fmla="*/ 8 w 15"/>
                  <a:gd name="T5" fmla="*/ 0 h 14"/>
                  <a:gd name="T6" fmla="*/ 15 w 15"/>
                  <a:gd name="T7" fmla="*/ 7 h 14"/>
                  <a:gd name="T8" fmla="*/ 8 w 1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Freeform 83"/>
              <p:cNvSpPr>
                <a:spLocks noEditPoints="1"/>
              </p:cNvSpPr>
              <p:nvPr/>
            </p:nvSpPr>
            <p:spPr bwMode="auto">
              <a:xfrm>
                <a:off x="2579" y="954"/>
                <a:ext cx="17" cy="17"/>
              </a:xfrm>
              <a:custGeom>
                <a:avLst/>
                <a:gdLst>
                  <a:gd name="T0" fmla="*/ 57 w 103"/>
                  <a:gd name="T1" fmla="*/ 100 h 102"/>
                  <a:gd name="T2" fmla="*/ 51 w 103"/>
                  <a:gd name="T3" fmla="*/ 102 h 102"/>
                  <a:gd name="T4" fmla="*/ 45 w 103"/>
                  <a:gd name="T5" fmla="*/ 100 h 102"/>
                  <a:gd name="T6" fmla="*/ 3 w 103"/>
                  <a:gd name="T7" fmla="*/ 57 h 102"/>
                  <a:gd name="T8" fmla="*/ 3 w 103"/>
                  <a:gd name="T9" fmla="*/ 45 h 102"/>
                  <a:gd name="T10" fmla="*/ 45 w 103"/>
                  <a:gd name="T11" fmla="*/ 3 h 102"/>
                  <a:gd name="T12" fmla="*/ 51 w 103"/>
                  <a:gd name="T13" fmla="*/ 0 h 102"/>
                  <a:gd name="T14" fmla="*/ 57 w 103"/>
                  <a:gd name="T15" fmla="*/ 3 h 102"/>
                  <a:gd name="T16" fmla="*/ 99 w 103"/>
                  <a:gd name="T17" fmla="*/ 45 h 102"/>
                  <a:gd name="T18" fmla="*/ 99 w 103"/>
                  <a:gd name="T19" fmla="*/ 57 h 102"/>
                  <a:gd name="T20" fmla="*/ 57 w 103"/>
                  <a:gd name="T21" fmla="*/ 100 h 102"/>
                  <a:gd name="T22" fmla="*/ 88 w 103"/>
                  <a:gd name="T23" fmla="*/ 45 h 102"/>
                  <a:gd name="T24" fmla="*/ 88 w 103"/>
                  <a:gd name="T25" fmla="*/ 57 h 102"/>
                  <a:gd name="T26" fmla="*/ 45 w 103"/>
                  <a:gd name="T27" fmla="*/ 14 h 102"/>
                  <a:gd name="T28" fmla="*/ 57 w 103"/>
                  <a:gd name="T29" fmla="*/ 14 h 102"/>
                  <a:gd name="T30" fmla="*/ 14 w 103"/>
                  <a:gd name="T31" fmla="*/ 57 h 102"/>
                  <a:gd name="T32" fmla="*/ 14 w 103"/>
                  <a:gd name="T33" fmla="*/ 45 h 102"/>
                  <a:gd name="T34" fmla="*/ 57 w 103"/>
                  <a:gd name="T35" fmla="*/ 88 h 102"/>
                  <a:gd name="T36" fmla="*/ 45 w 103"/>
                  <a:gd name="T37" fmla="*/ 88 h 102"/>
                  <a:gd name="T38" fmla="*/ 88 w 103"/>
                  <a:gd name="T39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5" y="101"/>
                      <a:pt x="53" y="102"/>
                      <a:pt x="51" y="102"/>
                    </a:cubicBezTo>
                    <a:cubicBezTo>
                      <a:pt x="49" y="102"/>
                      <a:pt x="47" y="101"/>
                      <a:pt x="45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5"/>
                    </a:cubicBezTo>
                    <a:lnTo>
                      <a:pt x="45" y="3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3"/>
                    </a:cubicBezTo>
                    <a:lnTo>
                      <a:pt x="99" y="45"/>
                    </a:lnTo>
                    <a:cubicBezTo>
                      <a:pt x="103" y="49"/>
                      <a:pt x="103" y="54"/>
                      <a:pt x="99" y="57"/>
                    </a:cubicBezTo>
                    <a:lnTo>
                      <a:pt x="57" y="100"/>
                    </a:lnTo>
                    <a:close/>
                    <a:moveTo>
                      <a:pt x="88" y="45"/>
                    </a:moveTo>
                    <a:lnTo>
                      <a:pt x="88" y="57"/>
                    </a:lnTo>
                    <a:lnTo>
                      <a:pt x="45" y="14"/>
                    </a:lnTo>
                    <a:lnTo>
                      <a:pt x="57" y="14"/>
                    </a:lnTo>
                    <a:lnTo>
                      <a:pt x="14" y="57"/>
                    </a:lnTo>
                    <a:lnTo>
                      <a:pt x="14" y="45"/>
                    </a:lnTo>
                    <a:lnTo>
                      <a:pt x="57" y="88"/>
                    </a:lnTo>
                    <a:lnTo>
                      <a:pt x="45" y="88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3" name="Freeform 84"/>
              <p:cNvSpPr>
                <a:spLocks/>
              </p:cNvSpPr>
              <p:nvPr/>
            </p:nvSpPr>
            <p:spPr bwMode="auto">
              <a:xfrm>
                <a:off x="2674" y="946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4" name="Freeform 85"/>
              <p:cNvSpPr>
                <a:spLocks noEditPoints="1"/>
              </p:cNvSpPr>
              <p:nvPr/>
            </p:nvSpPr>
            <p:spPr bwMode="auto">
              <a:xfrm>
                <a:off x="2673" y="944"/>
                <a:ext cx="17" cy="17"/>
              </a:xfrm>
              <a:custGeom>
                <a:avLst/>
                <a:gdLst>
                  <a:gd name="T0" fmla="*/ 57 w 103"/>
                  <a:gd name="T1" fmla="*/ 100 h 102"/>
                  <a:gd name="T2" fmla="*/ 51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1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8 w 103"/>
                  <a:gd name="T23" fmla="*/ 46 h 102"/>
                  <a:gd name="T24" fmla="*/ 88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4 w 103"/>
                  <a:gd name="T31" fmla="*/ 57 h 102"/>
                  <a:gd name="T32" fmla="*/ 14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8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5" y="101"/>
                      <a:pt x="53" y="102"/>
                      <a:pt x="51" y="102"/>
                    </a:cubicBezTo>
                    <a:cubicBezTo>
                      <a:pt x="49" y="102"/>
                      <a:pt x="47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7" y="1"/>
                      <a:pt x="49" y="0"/>
                      <a:pt x="51" y="0"/>
                    </a:cubicBezTo>
                    <a:cubicBezTo>
                      <a:pt x="53" y="0"/>
                      <a:pt x="55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8" y="46"/>
                    </a:moveTo>
                    <a:lnTo>
                      <a:pt x="88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4" y="57"/>
                    </a:lnTo>
                    <a:lnTo>
                      <a:pt x="14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5" name="Freeform 86"/>
              <p:cNvSpPr>
                <a:spLocks/>
              </p:cNvSpPr>
              <p:nvPr/>
            </p:nvSpPr>
            <p:spPr bwMode="auto">
              <a:xfrm>
                <a:off x="2841" y="946"/>
                <a:ext cx="14" cy="14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6" name="Freeform 87"/>
              <p:cNvSpPr>
                <a:spLocks noEditPoints="1"/>
              </p:cNvSpPr>
              <p:nvPr/>
            </p:nvSpPr>
            <p:spPr bwMode="auto">
              <a:xfrm>
                <a:off x="2840" y="944"/>
                <a:ext cx="17" cy="17"/>
              </a:xfrm>
              <a:custGeom>
                <a:avLst/>
                <a:gdLst>
                  <a:gd name="T0" fmla="*/ 57 w 103"/>
                  <a:gd name="T1" fmla="*/ 100 h 102"/>
                  <a:gd name="T2" fmla="*/ 52 w 103"/>
                  <a:gd name="T3" fmla="*/ 102 h 102"/>
                  <a:gd name="T4" fmla="*/ 46 w 103"/>
                  <a:gd name="T5" fmla="*/ 100 h 102"/>
                  <a:gd name="T6" fmla="*/ 3 w 103"/>
                  <a:gd name="T7" fmla="*/ 57 h 102"/>
                  <a:gd name="T8" fmla="*/ 3 w 103"/>
                  <a:gd name="T9" fmla="*/ 46 h 102"/>
                  <a:gd name="T10" fmla="*/ 46 w 103"/>
                  <a:gd name="T11" fmla="*/ 3 h 102"/>
                  <a:gd name="T12" fmla="*/ 52 w 103"/>
                  <a:gd name="T13" fmla="*/ 0 h 102"/>
                  <a:gd name="T14" fmla="*/ 57 w 103"/>
                  <a:gd name="T15" fmla="*/ 3 h 102"/>
                  <a:gd name="T16" fmla="*/ 100 w 103"/>
                  <a:gd name="T17" fmla="*/ 46 h 102"/>
                  <a:gd name="T18" fmla="*/ 100 w 103"/>
                  <a:gd name="T19" fmla="*/ 57 h 102"/>
                  <a:gd name="T20" fmla="*/ 57 w 103"/>
                  <a:gd name="T21" fmla="*/ 100 h 102"/>
                  <a:gd name="T22" fmla="*/ 89 w 103"/>
                  <a:gd name="T23" fmla="*/ 46 h 102"/>
                  <a:gd name="T24" fmla="*/ 89 w 103"/>
                  <a:gd name="T25" fmla="*/ 57 h 102"/>
                  <a:gd name="T26" fmla="*/ 46 w 103"/>
                  <a:gd name="T27" fmla="*/ 14 h 102"/>
                  <a:gd name="T28" fmla="*/ 57 w 103"/>
                  <a:gd name="T29" fmla="*/ 14 h 102"/>
                  <a:gd name="T30" fmla="*/ 15 w 103"/>
                  <a:gd name="T31" fmla="*/ 57 h 102"/>
                  <a:gd name="T32" fmla="*/ 15 w 103"/>
                  <a:gd name="T33" fmla="*/ 46 h 102"/>
                  <a:gd name="T34" fmla="*/ 57 w 103"/>
                  <a:gd name="T35" fmla="*/ 88 h 102"/>
                  <a:gd name="T36" fmla="*/ 46 w 103"/>
                  <a:gd name="T37" fmla="*/ 88 h 102"/>
                  <a:gd name="T38" fmla="*/ 89 w 103"/>
                  <a:gd name="T3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102">
                    <a:moveTo>
                      <a:pt x="57" y="100"/>
                    </a:moveTo>
                    <a:cubicBezTo>
                      <a:pt x="56" y="101"/>
                      <a:pt x="54" y="102"/>
                      <a:pt x="52" y="102"/>
                    </a:cubicBezTo>
                    <a:cubicBezTo>
                      <a:pt x="50" y="102"/>
                      <a:pt x="48" y="101"/>
                      <a:pt x="46" y="100"/>
                    </a:cubicBezTo>
                    <a:lnTo>
                      <a:pt x="3" y="57"/>
                    </a:lnTo>
                    <a:cubicBezTo>
                      <a:pt x="0" y="54"/>
                      <a:pt x="0" y="49"/>
                      <a:pt x="3" y="46"/>
                    </a:cubicBezTo>
                    <a:lnTo>
                      <a:pt x="46" y="3"/>
                    </a:lnTo>
                    <a:cubicBezTo>
                      <a:pt x="48" y="1"/>
                      <a:pt x="50" y="0"/>
                      <a:pt x="52" y="0"/>
                    </a:cubicBezTo>
                    <a:cubicBezTo>
                      <a:pt x="54" y="0"/>
                      <a:pt x="56" y="1"/>
                      <a:pt x="57" y="3"/>
                    </a:cubicBezTo>
                    <a:lnTo>
                      <a:pt x="100" y="46"/>
                    </a:lnTo>
                    <a:cubicBezTo>
                      <a:pt x="103" y="49"/>
                      <a:pt x="103" y="54"/>
                      <a:pt x="100" y="57"/>
                    </a:cubicBezTo>
                    <a:lnTo>
                      <a:pt x="57" y="100"/>
                    </a:lnTo>
                    <a:close/>
                    <a:moveTo>
                      <a:pt x="89" y="46"/>
                    </a:moveTo>
                    <a:lnTo>
                      <a:pt x="89" y="57"/>
                    </a:lnTo>
                    <a:lnTo>
                      <a:pt x="46" y="14"/>
                    </a:lnTo>
                    <a:lnTo>
                      <a:pt x="57" y="14"/>
                    </a:lnTo>
                    <a:lnTo>
                      <a:pt x="15" y="57"/>
                    </a:lnTo>
                    <a:lnTo>
                      <a:pt x="15" y="46"/>
                    </a:lnTo>
                    <a:lnTo>
                      <a:pt x="57" y="88"/>
                    </a:lnTo>
                    <a:lnTo>
                      <a:pt x="46" y="88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46AAC5"/>
              </a:solidFill>
              <a:ln w="3" cap="flat">
                <a:solidFill>
                  <a:srgbClr val="46AAC5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Rectangle 88"/>
              <p:cNvSpPr>
                <a:spLocks noChangeArrowheads="1"/>
              </p:cNvSpPr>
              <p:nvPr/>
            </p:nvSpPr>
            <p:spPr bwMode="auto">
              <a:xfrm>
                <a:off x="382" y="1352"/>
                <a:ext cx="87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9950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Rectangle 89"/>
              <p:cNvSpPr>
                <a:spLocks noChangeArrowheads="1"/>
              </p:cNvSpPr>
              <p:nvPr/>
            </p:nvSpPr>
            <p:spPr bwMode="auto">
              <a:xfrm>
                <a:off x="366" y="1214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10000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Rectangle 90"/>
              <p:cNvSpPr>
                <a:spLocks noChangeArrowheads="1"/>
              </p:cNvSpPr>
              <p:nvPr/>
            </p:nvSpPr>
            <p:spPr bwMode="auto">
              <a:xfrm>
                <a:off x="366" y="1075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10050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Rectangle 91"/>
              <p:cNvSpPr>
                <a:spLocks noChangeArrowheads="1"/>
              </p:cNvSpPr>
              <p:nvPr/>
            </p:nvSpPr>
            <p:spPr bwMode="auto">
              <a:xfrm>
                <a:off x="366" y="937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10100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Rectangle 92"/>
              <p:cNvSpPr>
                <a:spLocks noChangeArrowheads="1"/>
              </p:cNvSpPr>
              <p:nvPr/>
            </p:nvSpPr>
            <p:spPr bwMode="auto">
              <a:xfrm>
                <a:off x="366" y="798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10150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Rectangle 93"/>
              <p:cNvSpPr>
                <a:spLocks noChangeArrowheads="1"/>
              </p:cNvSpPr>
              <p:nvPr/>
            </p:nvSpPr>
            <p:spPr bwMode="auto">
              <a:xfrm>
                <a:off x="366" y="66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10200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Rectangle 94"/>
              <p:cNvSpPr>
                <a:spLocks noChangeArrowheads="1"/>
              </p:cNvSpPr>
              <p:nvPr/>
            </p:nvSpPr>
            <p:spPr bwMode="auto">
              <a:xfrm>
                <a:off x="366" y="521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10250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95"/>
              <p:cNvSpPr>
                <a:spLocks noChangeArrowheads="1"/>
              </p:cNvSpPr>
              <p:nvPr/>
            </p:nvSpPr>
            <p:spPr bwMode="auto">
              <a:xfrm>
                <a:off x="444" y="1400"/>
                <a:ext cx="86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9000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96"/>
              <p:cNvSpPr>
                <a:spLocks noChangeArrowheads="1"/>
              </p:cNvSpPr>
              <p:nvPr/>
            </p:nvSpPr>
            <p:spPr bwMode="auto">
              <a:xfrm>
                <a:off x="627" y="1400"/>
                <a:ext cx="87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9200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Rectangle 97"/>
              <p:cNvSpPr>
                <a:spLocks noChangeArrowheads="1"/>
              </p:cNvSpPr>
              <p:nvPr/>
            </p:nvSpPr>
            <p:spPr bwMode="auto">
              <a:xfrm>
                <a:off x="809" y="1400"/>
                <a:ext cx="86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9400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98"/>
              <p:cNvSpPr>
                <a:spLocks noChangeArrowheads="1"/>
              </p:cNvSpPr>
              <p:nvPr/>
            </p:nvSpPr>
            <p:spPr bwMode="auto">
              <a:xfrm>
                <a:off x="992" y="1400"/>
                <a:ext cx="87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9600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Rectangle 99"/>
              <p:cNvSpPr>
                <a:spLocks noChangeArrowheads="1"/>
              </p:cNvSpPr>
              <p:nvPr/>
            </p:nvSpPr>
            <p:spPr bwMode="auto">
              <a:xfrm>
                <a:off x="1175" y="1400"/>
                <a:ext cx="86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9800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100"/>
              <p:cNvSpPr>
                <a:spLocks noChangeArrowheads="1"/>
              </p:cNvSpPr>
              <p:nvPr/>
            </p:nvSpPr>
            <p:spPr bwMode="auto">
              <a:xfrm>
                <a:off x="1349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10000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101"/>
              <p:cNvSpPr>
                <a:spLocks noChangeArrowheads="1"/>
              </p:cNvSpPr>
              <p:nvPr/>
            </p:nvSpPr>
            <p:spPr bwMode="auto">
              <a:xfrm>
                <a:off x="1531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10200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102"/>
              <p:cNvSpPr>
                <a:spLocks noChangeArrowheads="1"/>
              </p:cNvSpPr>
              <p:nvPr/>
            </p:nvSpPr>
            <p:spPr bwMode="auto">
              <a:xfrm>
                <a:off x="1714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10400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Rectangle 103"/>
              <p:cNvSpPr>
                <a:spLocks noChangeArrowheads="1"/>
              </p:cNvSpPr>
              <p:nvPr/>
            </p:nvSpPr>
            <p:spPr bwMode="auto">
              <a:xfrm>
                <a:off x="1896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10600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Rectangle 104"/>
              <p:cNvSpPr>
                <a:spLocks noChangeArrowheads="1"/>
              </p:cNvSpPr>
              <p:nvPr/>
            </p:nvSpPr>
            <p:spPr bwMode="auto">
              <a:xfrm>
                <a:off x="2079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10800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Rectangle 105"/>
              <p:cNvSpPr>
                <a:spLocks noChangeArrowheads="1"/>
              </p:cNvSpPr>
              <p:nvPr/>
            </p:nvSpPr>
            <p:spPr bwMode="auto">
              <a:xfrm>
                <a:off x="2262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11000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Rectangle 106"/>
              <p:cNvSpPr>
                <a:spLocks noChangeArrowheads="1"/>
              </p:cNvSpPr>
              <p:nvPr/>
            </p:nvSpPr>
            <p:spPr bwMode="auto">
              <a:xfrm>
                <a:off x="2444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11200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Rectangle 107"/>
              <p:cNvSpPr>
                <a:spLocks noChangeArrowheads="1"/>
              </p:cNvSpPr>
              <p:nvPr/>
            </p:nvSpPr>
            <p:spPr bwMode="auto">
              <a:xfrm>
                <a:off x="2627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11400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Rectangle 108"/>
              <p:cNvSpPr>
                <a:spLocks noChangeArrowheads="1"/>
              </p:cNvSpPr>
              <p:nvPr/>
            </p:nvSpPr>
            <p:spPr bwMode="auto">
              <a:xfrm>
                <a:off x="2809" y="1400"/>
                <a:ext cx="103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11600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8" name="Rectangle 109"/>
              <p:cNvSpPr>
                <a:spLocks noChangeArrowheads="1"/>
              </p:cNvSpPr>
              <p:nvPr/>
            </p:nvSpPr>
            <p:spPr bwMode="auto">
              <a:xfrm>
                <a:off x="204" y="549"/>
                <a:ext cx="21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y [cm]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Rectangle 110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210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z [cm]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eform 111"/>
              <p:cNvSpPr>
                <a:spLocks noEditPoints="1"/>
              </p:cNvSpPr>
              <p:nvPr/>
            </p:nvSpPr>
            <p:spPr bwMode="auto">
              <a:xfrm>
                <a:off x="179" y="440"/>
                <a:ext cx="2838" cy="1073"/>
              </a:xfrm>
              <a:custGeom>
                <a:avLst/>
                <a:gdLst>
                  <a:gd name="T0" fmla="*/ 0 w 16752"/>
                  <a:gd name="T1" fmla="*/ 8 h 6336"/>
                  <a:gd name="T2" fmla="*/ 8 w 16752"/>
                  <a:gd name="T3" fmla="*/ 0 h 6336"/>
                  <a:gd name="T4" fmla="*/ 16744 w 16752"/>
                  <a:gd name="T5" fmla="*/ 0 h 6336"/>
                  <a:gd name="T6" fmla="*/ 16752 w 16752"/>
                  <a:gd name="T7" fmla="*/ 8 h 6336"/>
                  <a:gd name="T8" fmla="*/ 16752 w 16752"/>
                  <a:gd name="T9" fmla="*/ 6328 h 6336"/>
                  <a:gd name="T10" fmla="*/ 16744 w 16752"/>
                  <a:gd name="T11" fmla="*/ 6336 h 6336"/>
                  <a:gd name="T12" fmla="*/ 8 w 16752"/>
                  <a:gd name="T13" fmla="*/ 6336 h 6336"/>
                  <a:gd name="T14" fmla="*/ 0 w 16752"/>
                  <a:gd name="T15" fmla="*/ 6328 h 6336"/>
                  <a:gd name="T16" fmla="*/ 0 w 16752"/>
                  <a:gd name="T17" fmla="*/ 8 h 6336"/>
                  <a:gd name="T18" fmla="*/ 16 w 16752"/>
                  <a:gd name="T19" fmla="*/ 6328 h 6336"/>
                  <a:gd name="T20" fmla="*/ 8 w 16752"/>
                  <a:gd name="T21" fmla="*/ 6320 h 6336"/>
                  <a:gd name="T22" fmla="*/ 16744 w 16752"/>
                  <a:gd name="T23" fmla="*/ 6320 h 6336"/>
                  <a:gd name="T24" fmla="*/ 16736 w 16752"/>
                  <a:gd name="T25" fmla="*/ 6328 h 6336"/>
                  <a:gd name="T26" fmla="*/ 16736 w 16752"/>
                  <a:gd name="T27" fmla="*/ 8 h 6336"/>
                  <a:gd name="T28" fmla="*/ 16744 w 16752"/>
                  <a:gd name="T29" fmla="*/ 16 h 6336"/>
                  <a:gd name="T30" fmla="*/ 8 w 16752"/>
                  <a:gd name="T31" fmla="*/ 16 h 6336"/>
                  <a:gd name="T32" fmla="*/ 16 w 16752"/>
                  <a:gd name="T33" fmla="*/ 8 h 6336"/>
                  <a:gd name="T34" fmla="*/ 16 w 16752"/>
                  <a:gd name="T35" fmla="*/ 6328 h 6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752" h="6336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6744" y="0"/>
                    </a:lnTo>
                    <a:cubicBezTo>
                      <a:pt x="16749" y="0"/>
                      <a:pt x="16752" y="4"/>
                      <a:pt x="16752" y="8"/>
                    </a:cubicBezTo>
                    <a:lnTo>
                      <a:pt x="16752" y="6328"/>
                    </a:lnTo>
                    <a:cubicBezTo>
                      <a:pt x="16752" y="6333"/>
                      <a:pt x="16749" y="6336"/>
                      <a:pt x="16744" y="6336"/>
                    </a:cubicBezTo>
                    <a:lnTo>
                      <a:pt x="8" y="6336"/>
                    </a:lnTo>
                    <a:cubicBezTo>
                      <a:pt x="4" y="6336"/>
                      <a:pt x="0" y="6333"/>
                      <a:pt x="0" y="6328"/>
                    </a:cubicBezTo>
                    <a:lnTo>
                      <a:pt x="0" y="8"/>
                    </a:lnTo>
                    <a:close/>
                    <a:moveTo>
                      <a:pt x="16" y="6328"/>
                    </a:moveTo>
                    <a:lnTo>
                      <a:pt x="8" y="6320"/>
                    </a:lnTo>
                    <a:lnTo>
                      <a:pt x="16744" y="6320"/>
                    </a:lnTo>
                    <a:lnTo>
                      <a:pt x="16736" y="6328"/>
                    </a:lnTo>
                    <a:lnTo>
                      <a:pt x="16736" y="8"/>
                    </a:lnTo>
                    <a:lnTo>
                      <a:pt x="16744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6328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1" name="Freeform 112"/>
              <p:cNvSpPr>
                <a:spLocks/>
              </p:cNvSpPr>
              <p:nvPr/>
            </p:nvSpPr>
            <p:spPr bwMode="auto">
              <a:xfrm>
                <a:off x="918" y="769"/>
                <a:ext cx="136" cy="109"/>
              </a:xfrm>
              <a:custGeom>
                <a:avLst/>
                <a:gdLst>
                  <a:gd name="T0" fmla="*/ 0 w 136"/>
                  <a:gd name="T1" fmla="*/ 53 h 109"/>
                  <a:gd name="T2" fmla="*/ 109 w 136"/>
                  <a:gd name="T3" fmla="*/ 0 h 109"/>
                  <a:gd name="T4" fmla="*/ 136 w 136"/>
                  <a:gd name="T5" fmla="*/ 57 h 109"/>
                  <a:gd name="T6" fmla="*/ 27 w 136"/>
                  <a:gd name="T7" fmla="*/ 109 h 109"/>
                  <a:gd name="T8" fmla="*/ 0 w 136"/>
                  <a:gd name="T9" fmla="*/ 5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09">
                    <a:moveTo>
                      <a:pt x="0" y="53"/>
                    </a:moveTo>
                    <a:lnTo>
                      <a:pt x="109" y="0"/>
                    </a:lnTo>
                    <a:lnTo>
                      <a:pt x="136" y="57"/>
                    </a:lnTo>
                    <a:lnTo>
                      <a:pt x="27" y="10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2" name="Freeform 113"/>
              <p:cNvSpPr>
                <a:spLocks noEditPoints="1"/>
              </p:cNvSpPr>
              <p:nvPr/>
            </p:nvSpPr>
            <p:spPr bwMode="auto">
              <a:xfrm>
                <a:off x="916" y="768"/>
                <a:ext cx="140" cy="112"/>
              </a:xfrm>
              <a:custGeom>
                <a:avLst/>
                <a:gdLst>
                  <a:gd name="T0" fmla="*/ 0 w 140"/>
                  <a:gd name="T1" fmla="*/ 53 h 112"/>
                  <a:gd name="T2" fmla="*/ 112 w 140"/>
                  <a:gd name="T3" fmla="*/ 0 h 112"/>
                  <a:gd name="T4" fmla="*/ 140 w 140"/>
                  <a:gd name="T5" fmla="*/ 58 h 112"/>
                  <a:gd name="T6" fmla="*/ 28 w 140"/>
                  <a:gd name="T7" fmla="*/ 112 h 112"/>
                  <a:gd name="T8" fmla="*/ 0 w 140"/>
                  <a:gd name="T9" fmla="*/ 53 h 112"/>
                  <a:gd name="T10" fmla="*/ 30 w 140"/>
                  <a:gd name="T11" fmla="*/ 109 h 112"/>
                  <a:gd name="T12" fmla="*/ 28 w 140"/>
                  <a:gd name="T13" fmla="*/ 109 h 112"/>
                  <a:gd name="T14" fmla="*/ 137 w 140"/>
                  <a:gd name="T15" fmla="*/ 57 h 112"/>
                  <a:gd name="T16" fmla="*/ 137 w 140"/>
                  <a:gd name="T17" fmla="*/ 58 h 112"/>
                  <a:gd name="T18" fmla="*/ 110 w 140"/>
                  <a:gd name="T19" fmla="*/ 2 h 112"/>
                  <a:gd name="T20" fmla="*/ 112 w 140"/>
                  <a:gd name="T21" fmla="*/ 3 h 112"/>
                  <a:gd name="T22" fmla="*/ 3 w 140"/>
                  <a:gd name="T23" fmla="*/ 55 h 112"/>
                  <a:gd name="T24" fmla="*/ 3 w 140"/>
                  <a:gd name="T25" fmla="*/ 53 h 112"/>
                  <a:gd name="T26" fmla="*/ 30 w 140"/>
                  <a:gd name="T27" fmla="*/ 10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12">
                    <a:moveTo>
                      <a:pt x="0" y="53"/>
                    </a:moveTo>
                    <a:lnTo>
                      <a:pt x="112" y="0"/>
                    </a:lnTo>
                    <a:lnTo>
                      <a:pt x="140" y="58"/>
                    </a:lnTo>
                    <a:lnTo>
                      <a:pt x="28" y="112"/>
                    </a:lnTo>
                    <a:lnTo>
                      <a:pt x="0" y="53"/>
                    </a:lnTo>
                    <a:close/>
                    <a:moveTo>
                      <a:pt x="30" y="109"/>
                    </a:moveTo>
                    <a:lnTo>
                      <a:pt x="28" y="109"/>
                    </a:lnTo>
                    <a:lnTo>
                      <a:pt x="137" y="57"/>
                    </a:lnTo>
                    <a:lnTo>
                      <a:pt x="137" y="58"/>
                    </a:lnTo>
                    <a:lnTo>
                      <a:pt x="110" y="2"/>
                    </a:lnTo>
                    <a:lnTo>
                      <a:pt x="112" y="3"/>
                    </a:lnTo>
                    <a:lnTo>
                      <a:pt x="3" y="55"/>
                    </a:lnTo>
                    <a:lnTo>
                      <a:pt x="3" y="53"/>
                    </a:lnTo>
                    <a:lnTo>
                      <a:pt x="30" y="109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3" name="Rectangle 114"/>
              <p:cNvSpPr>
                <a:spLocks noChangeArrowheads="1"/>
              </p:cNvSpPr>
              <p:nvPr/>
            </p:nvSpPr>
            <p:spPr bwMode="auto">
              <a:xfrm>
                <a:off x="528" y="1154"/>
                <a:ext cx="92" cy="10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4" name="Freeform 115"/>
              <p:cNvSpPr>
                <a:spLocks noEditPoints="1"/>
              </p:cNvSpPr>
              <p:nvPr/>
            </p:nvSpPr>
            <p:spPr bwMode="auto">
              <a:xfrm>
                <a:off x="526" y="1153"/>
                <a:ext cx="95" cy="108"/>
              </a:xfrm>
              <a:custGeom>
                <a:avLst/>
                <a:gdLst>
                  <a:gd name="T0" fmla="*/ 0 w 95"/>
                  <a:gd name="T1" fmla="*/ 0 h 108"/>
                  <a:gd name="T2" fmla="*/ 95 w 95"/>
                  <a:gd name="T3" fmla="*/ 0 h 108"/>
                  <a:gd name="T4" fmla="*/ 95 w 95"/>
                  <a:gd name="T5" fmla="*/ 108 h 108"/>
                  <a:gd name="T6" fmla="*/ 0 w 95"/>
                  <a:gd name="T7" fmla="*/ 108 h 108"/>
                  <a:gd name="T8" fmla="*/ 0 w 95"/>
                  <a:gd name="T9" fmla="*/ 0 h 108"/>
                  <a:gd name="T10" fmla="*/ 3 w 95"/>
                  <a:gd name="T11" fmla="*/ 107 h 108"/>
                  <a:gd name="T12" fmla="*/ 2 w 95"/>
                  <a:gd name="T13" fmla="*/ 105 h 108"/>
                  <a:gd name="T14" fmla="*/ 94 w 95"/>
                  <a:gd name="T15" fmla="*/ 105 h 108"/>
                  <a:gd name="T16" fmla="*/ 92 w 95"/>
                  <a:gd name="T17" fmla="*/ 107 h 108"/>
                  <a:gd name="T18" fmla="*/ 92 w 95"/>
                  <a:gd name="T19" fmla="*/ 1 h 108"/>
                  <a:gd name="T20" fmla="*/ 94 w 95"/>
                  <a:gd name="T21" fmla="*/ 3 h 108"/>
                  <a:gd name="T22" fmla="*/ 2 w 95"/>
                  <a:gd name="T23" fmla="*/ 3 h 108"/>
                  <a:gd name="T24" fmla="*/ 3 w 95"/>
                  <a:gd name="T25" fmla="*/ 1 h 108"/>
                  <a:gd name="T26" fmla="*/ 3 w 95"/>
                  <a:gd name="T27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8">
                    <a:moveTo>
                      <a:pt x="0" y="0"/>
                    </a:moveTo>
                    <a:lnTo>
                      <a:pt x="95" y="0"/>
                    </a:lnTo>
                    <a:lnTo>
                      <a:pt x="95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  <a:moveTo>
                      <a:pt x="3" y="107"/>
                    </a:moveTo>
                    <a:lnTo>
                      <a:pt x="2" y="105"/>
                    </a:lnTo>
                    <a:lnTo>
                      <a:pt x="94" y="105"/>
                    </a:lnTo>
                    <a:lnTo>
                      <a:pt x="92" y="107"/>
                    </a:lnTo>
                    <a:lnTo>
                      <a:pt x="92" y="1"/>
                    </a:lnTo>
                    <a:lnTo>
                      <a:pt x="94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107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5" name="Freeform 116"/>
              <p:cNvSpPr>
                <a:spLocks/>
              </p:cNvSpPr>
              <p:nvPr/>
            </p:nvSpPr>
            <p:spPr bwMode="auto">
              <a:xfrm>
                <a:off x="2084" y="876"/>
                <a:ext cx="102" cy="66"/>
              </a:xfrm>
              <a:custGeom>
                <a:avLst/>
                <a:gdLst>
                  <a:gd name="T0" fmla="*/ 0 w 102"/>
                  <a:gd name="T1" fmla="*/ 12 h 66"/>
                  <a:gd name="T2" fmla="*/ 96 w 102"/>
                  <a:gd name="T3" fmla="*/ 0 h 66"/>
                  <a:gd name="T4" fmla="*/ 102 w 102"/>
                  <a:gd name="T5" fmla="*/ 54 h 66"/>
                  <a:gd name="T6" fmla="*/ 7 w 102"/>
                  <a:gd name="T7" fmla="*/ 66 h 66"/>
                  <a:gd name="T8" fmla="*/ 0 w 102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6">
                    <a:moveTo>
                      <a:pt x="0" y="12"/>
                    </a:moveTo>
                    <a:lnTo>
                      <a:pt x="96" y="0"/>
                    </a:lnTo>
                    <a:lnTo>
                      <a:pt x="102" y="54"/>
                    </a:lnTo>
                    <a:lnTo>
                      <a:pt x="7" y="6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6" name="Freeform 117"/>
              <p:cNvSpPr>
                <a:spLocks noEditPoints="1"/>
              </p:cNvSpPr>
              <p:nvPr/>
            </p:nvSpPr>
            <p:spPr bwMode="auto">
              <a:xfrm>
                <a:off x="2082" y="874"/>
                <a:ext cx="106" cy="70"/>
              </a:xfrm>
              <a:custGeom>
                <a:avLst/>
                <a:gdLst>
                  <a:gd name="T0" fmla="*/ 0 w 106"/>
                  <a:gd name="T1" fmla="*/ 13 h 70"/>
                  <a:gd name="T2" fmla="*/ 99 w 106"/>
                  <a:gd name="T3" fmla="*/ 0 h 70"/>
                  <a:gd name="T4" fmla="*/ 106 w 106"/>
                  <a:gd name="T5" fmla="*/ 57 h 70"/>
                  <a:gd name="T6" fmla="*/ 7 w 106"/>
                  <a:gd name="T7" fmla="*/ 70 h 70"/>
                  <a:gd name="T8" fmla="*/ 0 w 106"/>
                  <a:gd name="T9" fmla="*/ 13 h 70"/>
                  <a:gd name="T10" fmla="*/ 10 w 106"/>
                  <a:gd name="T11" fmla="*/ 68 h 70"/>
                  <a:gd name="T12" fmla="*/ 8 w 106"/>
                  <a:gd name="T13" fmla="*/ 67 h 70"/>
                  <a:gd name="T14" fmla="*/ 104 w 106"/>
                  <a:gd name="T15" fmla="*/ 54 h 70"/>
                  <a:gd name="T16" fmla="*/ 103 w 106"/>
                  <a:gd name="T17" fmla="*/ 56 h 70"/>
                  <a:gd name="T18" fmla="*/ 96 w 106"/>
                  <a:gd name="T19" fmla="*/ 2 h 70"/>
                  <a:gd name="T20" fmla="*/ 98 w 106"/>
                  <a:gd name="T21" fmla="*/ 3 h 70"/>
                  <a:gd name="T22" fmla="*/ 2 w 106"/>
                  <a:gd name="T23" fmla="*/ 16 h 70"/>
                  <a:gd name="T24" fmla="*/ 3 w 106"/>
                  <a:gd name="T25" fmla="*/ 14 h 70"/>
                  <a:gd name="T26" fmla="*/ 10 w 106"/>
                  <a:gd name="T27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70">
                    <a:moveTo>
                      <a:pt x="0" y="13"/>
                    </a:moveTo>
                    <a:lnTo>
                      <a:pt x="99" y="0"/>
                    </a:lnTo>
                    <a:lnTo>
                      <a:pt x="106" y="57"/>
                    </a:lnTo>
                    <a:lnTo>
                      <a:pt x="7" y="70"/>
                    </a:lnTo>
                    <a:lnTo>
                      <a:pt x="0" y="13"/>
                    </a:lnTo>
                    <a:close/>
                    <a:moveTo>
                      <a:pt x="10" y="68"/>
                    </a:moveTo>
                    <a:lnTo>
                      <a:pt x="8" y="67"/>
                    </a:lnTo>
                    <a:lnTo>
                      <a:pt x="104" y="54"/>
                    </a:lnTo>
                    <a:lnTo>
                      <a:pt x="103" y="56"/>
                    </a:lnTo>
                    <a:lnTo>
                      <a:pt x="96" y="2"/>
                    </a:lnTo>
                    <a:lnTo>
                      <a:pt x="98" y="3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10" y="68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7" name="Freeform 118"/>
              <p:cNvSpPr>
                <a:spLocks/>
              </p:cNvSpPr>
              <p:nvPr/>
            </p:nvSpPr>
            <p:spPr bwMode="auto">
              <a:xfrm>
                <a:off x="1922" y="735"/>
                <a:ext cx="119" cy="101"/>
              </a:xfrm>
              <a:custGeom>
                <a:avLst/>
                <a:gdLst>
                  <a:gd name="T0" fmla="*/ 0 w 119"/>
                  <a:gd name="T1" fmla="*/ 52 h 101"/>
                  <a:gd name="T2" fmla="*/ 91 w 119"/>
                  <a:gd name="T3" fmla="*/ 0 h 101"/>
                  <a:gd name="T4" fmla="*/ 119 w 119"/>
                  <a:gd name="T5" fmla="*/ 50 h 101"/>
                  <a:gd name="T6" fmla="*/ 28 w 119"/>
                  <a:gd name="T7" fmla="*/ 101 h 101"/>
                  <a:gd name="T8" fmla="*/ 0 w 119"/>
                  <a:gd name="T9" fmla="*/ 5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01">
                    <a:moveTo>
                      <a:pt x="0" y="52"/>
                    </a:moveTo>
                    <a:lnTo>
                      <a:pt x="91" y="0"/>
                    </a:lnTo>
                    <a:lnTo>
                      <a:pt x="119" y="50"/>
                    </a:lnTo>
                    <a:lnTo>
                      <a:pt x="28" y="101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8" name="Freeform 119"/>
              <p:cNvSpPr>
                <a:spLocks noEditPoints="1"/>
              </p:cNvSpPr>
              <p:nvPr/>
            </p:nvSpPr>
            <p:spPr bwMode="auto">
              <a:xfrm>
                <a:off x="1920" y="733"/>
                <a:ext cx="123" cy="105"/>
              </a:xfrm>
              <a:custGeom>
                <a:avLst/>
                <a:gdLst>
                  <a:gd name="T0" fmla="*/ 0 w 123"/>
                  <a:gd name="T1" fmla="*/ 53 h 105"/>
                  <a:gd name="T2" fmla="*/ 94 w 123"/>
                  <a:gd name="T3" fmla="*/ 0 h 105"/>
                  <a:gd name="T4" fmla="*/ 123 w 123"/>
                  <a:gd name="T5" fmla="*/ 52 h 105"/>
                  <a:gd name="T6" fmla="*/ 30 w 123"/>
                  <a:gd name="T7" fmla="*/ 105 h 105"/>
                  <a:gd name="T8" fmla="*/ 0 w 123"/>
                  <a:gd name="T9" fmla="*/ 53 h 105"/>
                  <a:gd name="T10" fmla="*/ 32 w 123"/>
                  <a:gd name="T11" fmla="*/ 103 h 105"/>
                  <a:gd name="T12" fmla="*/ 30 w 123"/>
                  <a:gd name="T13" fmla="*/ 102 h 105"/>
                  <a:gd name="T14" fmla="*/ 121 w 123"/>
                  <a:gd name="T15" fmla="*/ 51 h 105"/>
                  <a:gd name="T16" fmla="*/ 120 w 123"/>
                  <a:gd name="T17" fmla="*/ 52 h 105"/>
                  <a:gd name="T18" fmla="*/ 92 w 123"/>
                  <a:gd name="T19" fmla="*/ 3 h 105"/>
                  <a:gd name="T20" fmla="*/ 94 w 123"/>
                  <a:gd name="T21" fmla="*/ 3 h 105"/>
                  <a:gd name="T22" fmla="*/ 3 w 123"/>
                  <a:gd name="T23" fmla="*/ 55 h 105"/>
                  <a:gd name="T24" fmla="*/ 3 w 123"/>
                  <a:gd name="T25" fmla="*/ 53 h 105"/>
                  <a:gd name="T26" fmla="*/ 32 w 123"/>
                  <a:gd name="T27" fmla="*/ 10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105">
                    <a:moveTo>
                      <a:pt x="0" y="53"/>
                    </a:moveTo>
                    <a:lnTo>
                      <a:pt x="94" y="0"/>
                    </a:lnTo>
                    <a:lnTo>
                      <a:pt x="123" y="52"/>
                    </a:lnTo>
                    <a:lnTo>
                      <a:pt x="30" y="105"/>
                    </a:lnTo>
                    <a:lnTo>
                      <a:pt x="0" y="53"/>
                    </a:lnTo>
                    <a:close/>
                    <a:moveTo>
                      <a:pt x="32" y="103"/>
                    </a:moveTo>
                    <a:lnTo>
                      <a:pt x="30" y="102"/>
                    </a:lnTo>
                    <a:lnTo>
                      <a:pt x="121" y="51"/>
                    </a:lnTo>
                    <a:lnTo>
                      <a:pt x="120" y="52"/>
                    </a:lnTo>
                    <a:lnTo>
                      <a:pt x="92" y="3"/>
                    </a:lnTo>
                    <a:lnTo>
                      <a:pt x="94" y="3"/>
                    </a:lnTo>
                    <a:lnTo>
                      <a:pt x="3" y="55"/>
                    </a:lnTo>
                    <a:lnTo>
                      <a:pt x="3" y="53"/>
                    </a:lnTo>
                    <a:lnTo>
                      <a:pt x="32" y="103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9" name="Rectangle 120"/>
              <p:cNvSpPr>
                <a:spLocks noChangeArrowheads="1"/>
              </p:cNvSpPr>
              <p:nvPr/>
            </p:nvSpPr>
            <p:spPr bwMode="auto">
              <a:xfrm>
                <a:off x="1121" y="683"/>
                <a:ext cx="83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Spr. 1 (10.5 GeV)</a:t>
                </a:r>
                <a:endPara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Rectangle 121"/>
              <p:cNvSpPr>
                <a:spLocks noChangeArrowheads="1"/>
              </p:cNvSpPr>
              <p:nvPr/>
            </p:nvSpPr>
            <p:spPr bwMode="auto">
              <a:xfrm>
                <a:off x="709" y="1119"/>
                <a:ext cx="92" cy="10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1" name="Freeform 122"/>
              <p:cNvSpPr>
                <a:spLocks noEditPoints="1"/>
              </p:cNvSpPr>
              <p:nvPr/>
            </p:nvSpPr>
            <p:spPr bwMode="auto">
              <a:xfrm>
                <a:off x="708" y="1118"/>
                <a:ext cx="95" cy="108"/>
              </a:xfrm>
              <a:custGeom>
                <a:avLst/>
                <a:gdLst>
                  <a:gd name="T0" fmla="*/ 0 w 95"/>
                  <a:gd name="T1" fmla="*/ 0 h 108"/>
                  <a:gd name="T2" fmla="*/ 95 w 95"/>
                  <a:gd name="T3" fmla="*/ 0 h 108"/>
                  <a:gd name="T4" fmla="*/ 95 w 95"/>
                  <a:gd name="T5" fmla="*/ 108 h 108"/>
                  <a:gd name="T6" fmla="*/ 0 w 95"/>
                  <a:gd name="T7" fmla="*/ 108 h 108"/>
                  <a:gd name="T8" fmla="*/ 0 w 95"/>
                  <a:gd name="T9" fmla="*/ 0 h 108"/>
                  <a:gd name="T10" fmla="*/ 3 w 95"/>
                  <a:gd name="T11" fmla="*/ 107 h 108"/>
                  <a:gd name="T12" fmla="*/ 1 w 95"/>
                  <a:gd name="T13" fmla="*/ 105 h 108"/>
                  <a:gd name="T14" fmla="*/ 93 w 95"/>
                  <a:gd name="T15" fmla="*/ 105 h 108"/>
                  <a:gd name="T16" fmla="*/ 92 w 95"/>
                  <a:gd name="T17" fmla="*/ 107 h 108"/>
                  <a:gd name="T18" fmla="*/ 92 w 95"/>
                  <a:gd name="T19" fmla="*/ 1 h 108"/>
                  <a:gd name="T20" fmla="*/ 93 w 95"/>
                  <a:gd name="T21" fmla="*/ 2 h 108"/>
                  <a:gd name="T22" fmla="*/ 1 w 95"/>
                  <a:gd name="T23" fmla="*/ 2 h 108"/>
                  <a:gd name="T24" fmla="*/ 3 w 95"/>
                  <a:gd name="T25" fmla="*/ 1 h 108"/>
                  <a:gd name="T26" fmla="*/ 3 w 95"/>
                  <a:gd name="T27" fmla="*/ 10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108">
                    <a:moveTo>
                      <a:pt x="0" y="0"/>
                    </a:moveTo>
                    <a:lnTo>
                      <a:pt x="95" y="0"/>
                    </a:lnTo>
                    <a:lnTo>
                      <a:pt x="95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  <a:moveTo>
                      <a:pt x="3" y="107"/>
                    </a:moveTo>
                    <a:lnTo>
                      <a:pt x="1" y="105"/>
                    </a:lnTo>
                    <a:lnTo>
                      <a:pt x="93" y="105"/>
                    </a:lnTo>
                    <a:lnTo>
                      <a:pt x="92" y="107"/>
                    </a:lnTo>
                    <a:lnTo>
                      <a:pt x="92" y="1"/>
                    </a:lnTo>
                    <a:lnTo>
                      <a:pt x="93" y="2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3" y="107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2" name="Freeform 123"/>
              <p:cNvSpPr>
                <a:spLocks/>
              </p:cNvSpPr>
              <p:nvPr/>
            </p:nvSpPr>
            <p:spPr bwMode="auto">
              <a:xfrm>
                <a:off x="1006" y="887"/>
                <a:ext cx="210" cy="126"/>
              </a:xfrm>
              <a:custGeom>
                <a:avLst/>
                <a:gdLst>
                  <a:gd name="T0" fmla="*/ 0 w 210"/>
                  <a:gd name="T1" fmla="*/ 70 h 126"/>
                  <a:gd name="T2" fmla="*/ 189 w 210"/>
                  <a:gd name="T3" fmla="*/ 0 h 126"/>
                  <a:gd name="T4" fmla="*/ 210 w 210"/>
                  <a:gd name="T5" fmla="*/ 56 h 126"/>
                  <a:gd name="T6" fmla="*/ 21 w 210"/>
                  <a:gd name="T7" fmla="*/ 126 h 126"/>
                  <a:gd name="T8" fmla="*/ 0 w 210"/>
                  <a:gd name="T9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26">
                    <a:moveTo>
                      <a:pt x="0" y="70"/>
                    </a:moveTo>
                    <a:lnTo>
                      <a:pt x="189" y="0"/>
                    </a:lnTo>
                    <a:lnTo>
                      <a:pt x="210" y="56"/>
                    </a:lnTo>
                    <a:lnTo>
                      <a:pt x="21" y="12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3" name="Freeform 124"/>
              <p:cNvSpPr>
                <a:spLocks noEditPoints="1"/>
              </p:cNvSpPr>
              <p:nvPr/>
            </p:nvSpPr>
            <p:spPr bwMode="auto">
              <a:xfrm>
                <a:off x="1004" y="885"/>
                <a:ext cx="213" cy="129"/>
              </a:xfrm>
              <a:custGeom>
                <a:avLst/>
                <a:gdLst>
                  <a:gd name="T0" fmla="*/ 0 w 213"/>
                  <a:gd name="T1" fmla="*/ 71 h 129"/>
                  <a:gd name="T2" fmla="*/ 192 w 213"/>
                  <a:gd name="T3" fmla="*/ 0 h 129"/>
                  <a:gd name="T4" fmla="*/ 213 w 213"/>
                  <a:gd name="T5" fmla="*/ 58 h 129"/>
                  <a:gd name="T6" fmla="*/ 22 w 213"/>
                  <a:gd name="T7" fmla="*/ 129 h 129"/>
                  <a:gd name="T8" fmla="*/ 0 w 213"/>
                  <a:gd name="T9" fmla="*/ 71 h 129"/>
                  <a:gd name="T10" fmla="*/ 24 w 213"/>
                  <a:gd name="T11" fmla="*/ 127 h 129"/>
                  <a:gd name="T12" fmla="*/ 22 w 213"/>
                  <a:gd name="T13" fmla="*/ 126 h 129"/>
                  <a:gd name="T14" fmla="*/ 211 w 213"/>
                  <a:gd name="T15" fmla="*/ 56 h 129"/>
                  <a:gd name="T16" fmla="*/ 210 w 213"/>
                  <a:gd name="T17" fmla="*/ 58 h 129"/>
                  <a:gd name="T18" fmla="*/ 190 w 213"/>
                  <a:gd name="T19" fmla="*/ 2 h 129"/>
                  <a:gd name="T20" fmla="*/ 191 w 213"/>
                  <a:gd name="T21" fmla="*/ 3 h 129"/>
                  <a:gd name="T22" fmla="*/ 2 w 213"/>
                  <a:gd name="T23" fmla="*/ 73 h 129"/>
                  <a:gd name="T24" fmla="*/ 3 w 213"/>
                  <a:gd name="T25" fmla="*/ 71 h 129"/>
                  <a:gd name="T26" fmla="*/ 24 w 213"/>
                  <a:gd name="T27" fmla="*/ 12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129">
                    <a:moveTo>
                      <a:pt x="0" y="71"/>
                    </a:moveTo>
                    <a:lnTo>
                      <a:pt x="192" y="0"/>
                    </a:lnTo>
                    <a:lnTo>
                      <a:pt x="213" y="58"/>
                    </a:lnTo>
                    <a:lnTo>
                      <a:pt x="22" y="129"/>
                    </a:lnTo>
                    <a:lnTo>
                      <a:pt x="0" y="71"/>
                    </a:lnTo>
                    <a:close/>
                    <a:moveTo>
                      <a:pt x="24" y="127"/>
                    </a:moveTo>
                    <a:lnTo>
                      <a:pt x="22" y="126"/>
                    </a:lnTo>
                    <a:lnTo>
                      <a:pt x="211" y="56"/>
                    </a:lnTo>
                    <a:lnTo>
                      <a:pt x="210" y="58"/>
                    </a:lnTo>
                    <a:lnTo>
                      <a:pt x="190" y="2"/>
                    </a:lnTo>
                    <a:lnTo>
                      <a:pt x="191" y="3"/>
                    </a:lnTo>
                    <a:lnTo>
                      <a:pt x="2" y="73"/>
                    </a:lnTo>
                    <a:lnTo>
                      <a:pt x="3" y="71"/>
                    </a:lnTo>
                    <a:lnTo>
                      <a:pt x="24" y="127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4" name="Freeform 125"/>
              <p:cNvSpPr>
                <a:spLocks/>
              </p:cNvSpPr>
              <p:nvPr/>
            </p:nvSpPr>
            <p:spPr bwMode="auto">
              <a:xfrm>
                <a:off x="2043" y="643"/>
                <a:ext cx="119" cy="101"/>
              </a:xfrm>
              <a:custGeom>
                <a:avLst/>
                <a:gdLst>
                  <a:gd name="T0" fmla="*/ 0 w 119"/>
                  <a:gd name="T1" fmla="*/ 52 h 101"/>
                  <a:gd name="T2" fmla="*/ 91 w 119"/>
                  <a:gd name="T3" fmla="*/ 0 h 101"/>
                  <a:gd name="T4" fmla="*/ 119 w 119"/>
                  <a:gd name="T5" fmla="*/ 50 h 101"/>
                  <a:gd name="T6" fmla="*/ 28 w 119"/>
                  <a:gd name="T7" fmla="*/ 101 h 101"/>
                  <a:gd name="T8" fmla="*/ 0 w 119"/>
                  <a:gd name="T9" fmla="*/ 5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01">
                    <a:moveTo>
                      <a:pt x="0" y="52"/>
                    </a:moveTo>
                    <a:lnTo>
                      <a:pt x="91" y="0"/>
                    </a:lnTo>
                    <a:lnTo>
                      <a:pt x="119" y="50"/>
                    </a:lnTo>
                    <a:lnTo>
                      <a:pt x="28" y="101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5" name="Freeform 126"/>
              <p:cNvSpPr>
                <a:spLocks noEditPoints="1"/>
              </p:cNvSpPr>
              <p:nvPr/>
            </p:nvSpPr>
            <p:spPr bwMode="auto">
              <a:xfrm>
                <a:off x="2041" y="641"/>
                <a:ext cx="123" cy="105"/>
              </a:xfrm>
              <a:custGeom>
                <a:avLst/>
                <a:gdLst>
                  <a:gd name="T0" fmla="*/ 0 w 123"/>
                  <a:gd name="T1" fmla="*/ 53 h 105"/>
                  <a:gd name="T2" fmla="*/ 94 w 123"/>
                  <a:gd name="T3" fmla="*/ 0 h 105"/>
                  <a:gd name="T4" fmla="*/ 123 w 123"/>
                  <a:gd name="T5" fmla="*/ 52 h 105"/>
                  <a:gd name="T6" fmla="*/ 30 w 123"/>
                  <a:gd name="T7" fmla="*/ 105 h 105"/>
                  <a:gd name="T8" fmla="*/ 0 w 123"/>
                  <a:gd name="T9" fmla="*/ 53 h 105"/>
                  <a:gd name="T10" fmla="*/ 31 w 123"/>
                  <a:gd name="T11" fmla="*/ 103 h 105"/>
                  <a:gd name="T12" fmla="*/ 30 w 123"/>
                  <a:gd name="T13" fmla="*/ 102 h 105"/>
                  <a:gd name="T14" fmla="*/ 121 w 123"/>
                  <a:gd name="T15" fmla="*/ 50 h 105"/>
                  <a:gd name="T16" fmla="*/ 120 w 123"/>
                  <a:gd name="T17" fmla="*/ 52 h 105"/>
                  <a:gd name="T18" fmla="*/ 92 w 123"/>
                  <a:gd name="T19" fmla="*/ 3 h 105"/>
                  <a:gd name="T20" fmla="*/ 94 w 123"/>
                  <a:gd name="T21" fmla="*/ 3 h 105"/>
                  <a:gd name="T22" fmla="*/ 3 w 123"/>
                  <a:gd name="T23" fmla="*/ 55 h 105"/>
                  <a:gd name="T24" fmla="*/ 3 w 123"/>
                  <a:gd name="T25" fmla="*/ 53 h 105"/>
                  <a:gd name="T26" fmla="*/ 31 w 123"/>
                  <a:gd name="T27" fmla="*/ 10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105">
                    <a:moveTo>
                      <a:pt x="0" y="53"/>
                    </a:moveTo>
                    <a:lnTo>
                      <a:pt x="94" y="0"/>
                    </a:lnTo>
                    <a:lnTo>
                      <a:pt x="123" y="52"/>
                    </a:lnTo>
                    <a:lnTo>
                      <a:pt x="30" y="105"/>
                    </a:lnTo>
                    <a:lnTo>
                      <a:pt x="0" y="53"/>
                    </a:lnTo>
                    <a:close/>
                    <a:moveTo>
                      <a:pt x="31" y="103"/>
                    </a:moveTo>
                    <a:lnTo>
                      <a:pt x="30" y="102"/>
                    </a:lnTo>
                    <a:lnTo>
                      <a:pt x="121" y="50"/>
                    </a:lnTo>
                    <a:lnTo>
                      <a:pt x="120" y="52"/>
                    </a:lnTo>
                    <a:lnTo>
                      <a:pt x="92" y="3"/>
                    </a:lnTo>
                    <a:lnTo>
                      <a:pt x="94" y="3"/>
                    </a:lnTo>
                    <a:lnTo>
                      <a:pt x="3" y="55"/>
                    </a:lnTo>
                    <a:lnTo>
                      <a:pt x="3" y="53"/>
                    </a:lnTo>
                    <a:lnTo>
                      <a:pt x="31" y="103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6" name="Freeform 127"/>
              <p:cNvSpPr>
                <a:spLocks/>
              </p:cNvSpPr>
              <p:nvPr/>
            </p:nvSpPr>
            <p:spPr bwMode="auto">
              <a:xfrm>
                <a:off x="2568" y="784"/>
                <a:ext cx="102" cy="66"/>
              </a:xfrm>
              <a:custGeom>
                <a:avLst/>
                <a:gdLst>
                  <a:gd name="T0" fmla="*/ 0 w 102"/>
                  <a:gd name="T1" fmla="*/ 12 h 66"/>
                  <a:gd name="T2" fmla="*/ 95 w 102"/>
                  <a:gd name="T3" fmla="*/ 0 h 66"/>
                  <a:gd name="T4" fmla="*/ 102 w 102"/>
                  <a:gd name="T5" fmla="*/ 54 h 66"/>
                  <a:gd name="T6" fmla="*/ 6 w 102"/>
                  <a:gd name="T7" fmla="*/ 66 h 66"/>
                  <a:gd name="T8" fmla="*/ 0 w 102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66">
                    <a:moveTo>
                      <a:pt x="0" y="12"/>
                    </a:moveTo>
                    <a:lnTo>
                      <a:pt x="95" y="0"/>
                    </a:lnTo>
                    <a:lnTo>
                      <a:pt x="102" y="54"/>
                    </a:lnTo>
                    <a:lnTo>
                      <a:pt x="6" y="6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7" name="Freeform 128"/>
              <p:cNvSpPr>
                <a:spLocks noEditPoints="1"/>
              </p:cNvSpPr>
              <p:nvPr/>
            </p:nvSpPr>
            <p:spPr bwMode="auto">
              <a:xfrm>
                <a:off x="2566" y="782"/>
                <a:ext cx="106" cy="70"/>
              </a:xfrm>
              <a:custGeom>
                <a:avLst/>
                <a:gdLst>
                  <a:gd name="T0" fmla="*/ 0 w 106"/>
                  <a:gd name="T1" fmla="*/ 13 h 70"/>
                  <a:gd name="T2" fmla="*/ 99 w 106"/>
                  <a:gd name="T3" fmla="*/ 0 h 70"/>
                  <a:gd name="T4" fmla="*/ 106 w 106"/>
                  <a:gd name="T5" fmla="*/ 57 h 70"/>
                  <a:gd name="T6" fmla="*/ 7 w 106"/>
                  <a:gd name="T7" fmla="*/ 70 h 70"/>
                  <a:gd name="T8" fmla="*/ 0 w 106"/>
                  <a:gd name="T9" fmla="*/ 13 h 70"/>
                  <a:gd name="T10" fmla="*/ 10 w 106"/>
                  <a:gd name="T11" fmla="*/ 68 h 70"/>
                  <a:gd name="T12" fmla="*/ 8 w 106"/>
                  <a:gd name="T13" fmla="*/ 67 h 70"/>
                  <a:gd name="T14" fmla="*/ 104 w 106"/>
                  <a:gd name="T15" fmla="*/ 54 h 70"/>
                  <a:gd name="T16" fmla="*/ 103 w 106"/>
                  <a:gd name="T17" fmla="*/ 56 h 70"/>
                  <a:gd name="T18" fmla="*/ 96 w 106"/>
                  <a:gd name="T19" fmla="*/ 2 h 70"/>
                  <a:gd name="T20" fmla="*/ 98 w 106"/>
                  <a:gd name="T21" fmla="*/ 3 h 70"/>
                  <a:gd name="T22" fmla="*/ 2 w 106"/>
                  <a:gd name="T23" fmla="*/ 16 h 70"/>
                  <a:gd name="T24" fmla="*/ 3 w 106"/>
                  <a:gd name="T25" fmla="*/ 14 h 70"/>
                  <a:gd name="T26" fmla="*/ 10 w 106"/>
                  <a:gd name="T27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70">
                    <a:moveTo>
                      <a:pt x="0" y="13"/>
                    </a:moveTo>
                    <a:lnTo>
                      <a:pt x="99" y="0"/>
                    </a:lnTo>
                    <a:lnTo>
                      <a:pt x="106" y="57"/>
                    </a:lnTo>
                    <a:lnTo>
                      <a:pt x="7" y="70"/>
                    </a:lnTo>
                    <a:lnTo>
                      <a:pt x="0" y="13"/>
                    </a:lnTo>
                    <a:close/>
                    <a:moveTo>
                      <a:pt x="10" y="68"/>
                    </a:moveTo>
                    <a:lnTo>
                      <a:pt x="8" y="67"/>
                    </a:lnTo>
                    <a:lnTo>
                      <a:pt x="104" y="54"/>
                    </a:lnTo>
                    <a:lnTo>
                      <a:pt x="103" y="56"/>
                    </a:lnTo>
                    <a:lnTo>
                      <a:pt x="96" y="2"/>
                    </a:lnTo>
                    <a:lnTo>
                      <a:pt x="98" y="3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10" y="68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8" name="Freeform 129"/>
              <p:cNvSpPr>
                <a:spLocks/>
              </p:cNvSpPr>
              <p:nvPr/>
            </p:nvSpPr>
            <p:spPr bwMode="auto">
              <a:xfrm>
                <a:off x="1249" y="952"/>
                <a:ext cx="103" cy="66"/>
              </a:xfrm>
              <a:custGeom>
                <a:avLst/>
                <a:gdLst>
                  <a:gd name="T0" fmla="*/ 0 w 103"/>
                  <a:gd name="T1" fmla="*/ 12 h 66"/>
                  <a:gd name="T2" fmla="*/ 96 w 103"/>
                  <a:gd name="T3" fmla="*/ 0 h 66"/>
                  <a:gd name="T4" fmla="*/ 103 w 103"/>
                  <a:gd name="T5" fmla="*/ 54 h 66"/>
                  <a:gd name="T6" fmla="*/ 7 w 103"/>
                  <a:gd name="T7" fmla="*/ 66 h 66"/>
                  <a:gd name="T8" fmla="*/ 0 w 103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66">
                    <a:moveTo>
                      <a:pt x="0" y="12"/>
                    </a:moveTo>
                    <a:lnTo>
                      <a:pt x="96" y="0"/>
                    </a:lnTo>
                    <a:lnTo>
                      <a:pt x="103" y="54"/>
                    </a:lnTo>
                    <a:lnTo>
                      <a:pt x="7" y="6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9" name="Freeform 130"/>
              <p:cNvSpPr>
                <a:spLocks noEditPoints="1"/>
              </p:cNvSpPr>
              <p:nvPr/>
            </p:nvSpPr>
            <p:spPr bwMode="auto">
              <a:xfrm>
                <a:off x="1247" y="950"/>
                <a:ext cx="106" cy="70"/>
              </a:xfrm>
              <a:custGeom>
                <a:avLst/>
                <a:gdLst>
                  <a:gd name="T0" fmla="*/ 0 w 106"/>
                  <a:gd name="T1" fmla="*/ 13 h 70"/>
                  <a:gd name="T2" fmla="*/ 99 w 106"/>
                  <a:gd name="T3" fmla="*/ 0 h 70"/>
                  <a:gd name="T4" fmla="*/ 106 w 106"/>
                  <a:gd name="T5" fmla="*/ 57 h 70"/>
                  <a:gd name="T6" fmla="*/ 8 w 106"/>
                  <a:gd name="T7" fmla="*/ 70 h 70"/>
                  <a:gd name="T8" fmla="*/ 0 w 106"/>
                  <a:gd name="T9" fmla="*/ 13 h 70"/>
                  <a:gd name="T10" fmla="*/ 10 w 106"/>
                  <a:gd name="T11" fmla="*/ 68 h 70"/>
                  <a:gd name="T12" fmla="*/ 9 w 106"/>
                  <a:gd name="T13" fmla="*/ 67 h 70"/>
                  <a:gd name="T14" fmla="*/ 105 w 106"/>
                  <a:gd name="T15" fmla="*/ 54 h 70"/>
                  <a:gd name="T16" fmla="*/ 104 w 106"/>
                  <a:gd name="T17" fmla="*/ 56 h 70"/>
                  <a:gd name="T18" fmla="*/ 97 w 106"/>
                  <a:gd name="T19" fmla="*/ 2 h 70"/>
                  <a:gd name="T20" fmla="*/ 98 w 106"/>
                  <a:gd name="T21" fmla="*/ 3 h 70"/>
                  <a:gd name="T22" fmla="*/ 2 w 106"/>
                  <a:gd name="T23" fmla="*/ 16 h 70"/>
                  <a:gd name="T24" fmla="*/ 3 w 106"/>
                  <a:gd name="T25" fmla="*/ 14 h 70"/>
                  <a:gd name="T26" fmla="*/ 10 w 106"/>
                  <a:gd name="T27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70">
                    <a:moveTo>
                      <a:pt x="0" y="13"/>
                    </a:moveTo>
                    <a:lnTo>
                      <a:pt x="99" y="0"/>
                    </a:lnTo>
                    <a:lnTo>
                      <a:pt x="106" y="57"/>
                    </a:lnTo>
                    <a:lnTo>
                      <a:pt x="8" y="70"/>
                    </a:lnTo>
                    <a:lnTo>
                      <a:pt x="0" y="13"/>
                    </a:lnTo>
                    <a:close/>
                    <a:moveTo>
                      <a:pt x="10" y="68"/>
                    </a:moveTo>
                    <a:lnTo>
                      <a:pt x="9" y="67"/>
                    </a:lnTo>
                    <a:lnTo>
                      <a:pt x="105" y="54"/>
                    </a:lnTo>
                    <a:lnTo>
                      <a:pt x="104" y="56"/>
                    </a:lnTo>
                    <a:lnTo>
                      <a:pt x="97" y="2"/>
                    </a:lnTo>
                    <a:lnTo>
                      <a:pt x="98" y="3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10" y="68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0" name="Freeform 131"/>
              <p:cNvSpPr>
                <a:spLocks/>
              </p:cNvSpPr>
              <p:nvPr/>
            </p:nvSpPr>
            <p:spPr bwMode="auto">
              <a:xfrm>
                <a:off x="1123" y="975"/>
                <a:ext cx="105" cy="90"/>
              </a:xfrm>
              <a:custGeom>
                <a:avLst/>
                <a:gdLst>
                  <a:gd name="T0" fmla="*/ 0 w 105"/>
                  <a:gd name="T1" fmla="*/ 35 h 90"/>
                  <a:gd name="T2" fmla="*/ 82 w 105"/>
                  <a:gd name="T3" fmla="*/ 0 h 90"/>
                  <a:gd name="T4" fmla="*/ 105 w 105"/>
                  <a:gd name="T5" fmla="*/ 55 h 90"/>
                  <a:gd name="T6" fmla="*/ 23 w 105"/>
                  <a:gd name="T7" fmla="*/ 90 h 90"/>
                  <a:gd name="T8" fmla="*/ 0 w 105"/>
                  <a:gd name="T9" fmla="*/ 3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90">
                    <a:moveTo>
                      <a:pt x="0" y="35"/>
                    </a:moveTo>
                    <a:lnTo>
                      <a:pt x="82" y="0"/>
                    </a:lnTo>
                    <a:lnTo>
                      <a:pt x="105" y="55"/>
                    </a:lnTo>
                    <a:lnTo>
                      <a:pt x="23" y="9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1" name="Freeform 132"/>
              <p:cNvSpPr>
                <a:spLocks noEditPoints="1"/>
              </p:cNvSpPr>
              <p:nvPr/>
            </p:nvSpPr>
            <p:spPr bwMode="auto">
              <a:xfrm>
                <a:off x="1121" y="974"/>
                <a:ext cx="109" cy="93"/>
              </a:xfrm>
              <a:custGeom>
                <a:avLst/>
                <a:gdLst>
                  <a:gd name="T0" fmla="*/ 0 w 109"/>
                  <a:gd name="T1" fmla="*/ 35 h 93"/>
                  <a:gd name="T2" fmla="*/ 84 w 109"/>
                  <a:gd name="T3" fmla="*/ 0 h 93"/>
                  <a:gd name="T4" fmla="*/ 109 w 109"/>
                  <a:gd name="T5" fmla="*/ 57 h 93"/>
                  <a:gd name="T6" fmla="*/ 24 w 109"/>
                  <a:gd name="T7" fmla="*/ 93 h 93"/>
                  <a:gd name="T8" fmla="*/ 0 w 109"/>
                  <a:gd name="T9" fmla="*/ 35 h 93"/>
                  <a:gd name="T10" fmla="*/ 26 w 109"/>
                  <a:gd name="T11" fmla="*/ 90 h 93"/>
                  <a:gd name="T12" fmla="*/ 25 w 109"/>
                  <a:gd name="T13" fmla="*/ 90 h 93"/>
                  <a:gd name="T14" fmla="*/ 106 w 109"/>
                  <a:gd name="T15" fmla="*/ 55 h 93"/>
                  <a:gd name="T16" fmla="*/ 106 w 109"/>
                  <a:gd name="T17" fmla="*/ 57 h 93"/>
                  <a:gd name="T18" fmla="*/ 82 w 109"/>
                  <a:gd name="T19" fmla="*/ 2 h 93"/>
                  <a:gd name="T20" fmla="*/ 84 w 109"/>
                  <a:gd name="T21" fmla="*/ 3 h 93"/>
                  <a:gd name="T22" fmla="*/ 2 w 109"/>
                  <a:gd name="T23" fmla="*/ 37 h 93"/>
                  <a:gd name="T24" fmla="*/ 3 w 109"/>
                  <a:gd name="T25" fmla="*/ 36 h 93"/>
                  <a:gd name="T26" fmla="*/ 26 w 109"/>
                  <a:gd name="T27" fmla="*/ 9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93">
                    <a:moveTo>
                      <a:pt x="0" y="35"/>
                    </a:moveTo>
                    <a:lnTo>
                      <a:pt x="84" y="0"/>
                    </a:lnTo>
                    <a:lnTo>
                      <a:pt x="109" y="57"/>
                    </a:lnTo>
                    <a:lnTo>
                      <a:pt x="24" y="93"/>
                    </a:lnTo>
                    <a:lnTo>
                      <a:pt x="0" y="35"/>
                    </a:lnTo>
                    <a:close/>
                    <a:moveTo>
                      <a:pt x="26" y="90"/>
                    </a:moveTo>
                    <a:lnTo>
                      <a:pt x="25" y="90"/>
                    </a:lnTo>
                    <a:lnTo>
                      <a:pt x="106" y="55"/>
                    </a:lnTo>
                    <a:lnTo>
                      <a:pt x="106" y="57"/>
                    </a:lnTo>
                    <a:lnTo>
                      <a:pt x="82" y="2"/>
                    </a:lnTo>
                    <a:lnTo>
                      <a:pt x="84" y="3"/>
                    </a:lnTo>
                    <a:lnTo>
                      <a:pt x="2" y="37"/>
                    </a:lnTo>
                    <a:lnTo>
                      <a:pt x="3" y="36"/>
                    </a:lnTo>
                    <a:lnTo>
                      <a:pt x="26" y="90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2" name="Freeform 133"/>
              <p:cNvSpPr>
                <a:spLocks/>
              </p:cNvSpPr>
              <p:nvPr/>
            </p:nvSpPr>
            <p:spPr bwMode="auto">
              <a:xfrm>
                <a:off x="2417" y="942"/>
                <a:ext cx="98" cy="75"/>
              </a:xfrm>
              <a:custGeom>
                <a:avLst/>
                <a:gdLst>
                  <a:gd name="T0" fmla="*/ 0 w 98"/>
                  <a:gd name="T1" fmla="*/ 16 h 75"/>
                  <a:gd name="T2" fmla="*/ 87 w 98"/>
                  <a:gd name="T3" fmla="*/ 0 h 75"/>
                  <a:gd name="T4" fmla="*/ 98 w 98"/>
                  <a:gd name="T5" fmla="*/ 59 h 75"/>
                  <a:gd name="T6" fmla="*/ 10 w 98"/>
                  <a:gd name="T7" fmla="*/ 75 h 75"/>
                  <a:gd name="T8" fmla="*/ 0 w 98"/>
                  <a:gd name="T9" fmla="*/ 1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5">
                    <a:moveTo>
                      <a:pt x="0" y="16"/>
                    </a:moveTo>
                    <a:lnTo>
                      <a:pt x="87" y="0"/>
                    </a:lnTo>
                    <a:lnTo>
                      <a:pt x="98" y="59"/>
                    </a:lnTo>
                    <a:lnTo>
                      <a:pt x="10" y="7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3" name="Freeform 134"/>
              <p:cNvSpPr>
                <a:spLocks noEditPoints="1"/>
              </p:cNvSpPr>
              <p:nvPr/>
            </p:nvSpPr>
            <p:spPr bwMode="auto">
              <a:xfrm>
                <a:off x="2415" y="941"/>
                <a:ext cx="101" cy="77"/>
              </a:xfrm>
              <a:custGeom>
                <a:avLst/>
                <a:gdLst>
                  <a:gd name="T0" fmla="*/ 0 w 101"/>
                  <a:gd name="T1" fmla="*/ 16 h 77"/>
                  <a:gd name="T2" fmla="*/ 90 w 101"/>
                  <a:gd name="T3" fmla="*/ 0 h 77"/>
                  <a:gd name="T4" fmla="*/ 101 w 101"/>
                  <a:gd name="T5" fmla="*/ 61 h 77"/>
                  <a:gd name="T6" fmla="*/ 11 w 101"/>
                  <a:gd name="T7" fmla="*/ 77 h 77"/>
                  <a:gd name="T8" fmla="*/ 0 w 101"/>
                  <a:gd name="T9" fmla="*/ 16 h 77"/>
                  <a:gd name="T10" fmla="*/ 14 w 101"/>
                  <a:gd name="T11" fmla="*/ 75 h 77"/>
                  <a:gd name="T12" fmla="*/ 12 w 101"/>
                  <a:gd name="T13" fmla="*/ 74 h 77"/>
                  <a:gd name="T14" fmla="*/ 99 w 101"/>
                  <a:gd name="T15" fmla="*/ 59 h 77"/>
                  <a:gd name="T16" fmla="*/ 98 w 101"/>
                  <a:gd name="T17" fmla="*/ 60 h 77"/>
                  <a:gd name="T18" fmla="*/ 88 w 101"/>
                  <a:gd name="T19" fmla="*/ 2 h 77"/>
                  <a:gd name="T20" fmla="*/ 89 w 101"/>
                  <a:gd name="T21" fmla="*/ 3 h 77"/>
                  <a:gd name="T22" fmla="*/ 2 w 101"/>
                  <a:gd name="T23" fmla="*/ 18 h 77"/>
                  <a:gd name="T24" fmla="*/ 3 w 101"/>
                  <a:gd name="T25" fmla="*/ 17 h 77"/>
                  <a:gd name="T26" fmla="*/ 14 w 101"/>
                  <a:gd name="T27" fmla="*/ 7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77">
                    <a:moveTo>
                      <a:pt x="0" y="16"/>
                    </a:moveTo>
                    <a:lnTo>
                      <a:pt x="90" y="0"/>
                    </a:lnTo>
                    <a:lnTo>
                      <a:pt x="101" y="61"/>
                    </a:lnTo>
                    <a:lnTo>
                      <a:pt x="11" y="77"/>
                    </a:lnTo>
                    <a:lnTo>
                      <a:pt x="0" y="16"/>
                    </a:lnTo>
                    <a:close/>
                    <a:moveTo>
                      <a:pt x="14" y="75"/>
                    </a:moveTo>
                    <a:lnTo>
                      <a:pt x="12" y="74"/>
                    </a:lnTo>
                    <a:lnTo>
                      <a:pt x="99" y="59"/>
                    </a:lnTo>
                    <a:lnTo>
                      <a:pt x="98" y="60"/>
                    </a:lnTo>
                    <a:lnTo>
                      <a:pt x="88" y="2"/>
                    </a:lnTo>
                    <a:lnTo>
                      <a:pt x="89" y="3"/>
                    </a:lnTo>
                    <a:lnTo>
                      <a:pt x="2" y="18"/>
                    </a:lnTo>
                    <a:lnTo>
                      <a:pt x="3" y="17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4" name="Freeform 135"/>
              <p:cNvSpPr>
                <a:spLocks/>
              </p:cNvSpPr>
              <p:nvPr/>
            </p:nvSpPr>
            <p:spPr bwMode="auto">
              <a:xfrm>
                <a:off x="2582" y="918"/>
                <a:ext cx="98" cy="74"/>
              </a:xfrm>
              <a:custGeom>
                <a:avLst/>
                <a:gdLst>
                  <a:gd name="T0" fmla="*/ 0 w 98"/>
                  <a:gd name="T1" fmla="*/ 16 h 74"/>
                  <a:gd name="T2" fmla="*/ 87 w 98"/>
                  <a:gd name="T3" fmla="*/ 0 h 74"/>
                  <a:gd name="T4" fmla="*/ 98 w 98"/>
                  <a:gd name="T5" fmla="*/ 59 h 74"/>
                  <a:gd name="T6" fmla="*/ 11 w 98"/>
                  <a:gd name="T7" fmla="*/ 74 h 74"/>
                  <a:gd name="T8" fmla="*/ 0 w 98"/>
                  <a:gd name="T9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4">
                    <a:moveTo>
                      <a:pt x="0" y="16"/>
                    </a:moveTo>
                    <a:lnTo>
                      <a:pt x="87" y="0"/>
                    </a:lnTo>
                    <a:lnTo>
                      <a:pt x="98" y="59"/>
                    </a:lnTo>
                    <a:lnTo>
                      <a:pt x="11" y="7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5" name="Freeform 136"/>
              <p:cNvSpPr>
                <a:spLocks noEditPoints="1"/>
              </p:cNvSpPr>
              <p:nvPr/>
            </p:nvSpPr>
            <p:spPr bwMode="auto">
              <a:xfrm>
                <a:off x="2581" y="916"/>
                <a:ext cx="101" cy="78"/>
              </a:xfrm>
              <a:custGeom>
                <a:avLst/>
                <a:gdLst>
                  <a:gd name="T0" fmla="*/ 0 w 101"/>
                  <a:gd name="T1" fmla="*/ 17 h 78"/>
                  <a:gd name="T2" fmla="*/ 90 w 101"/>
                  <a:gd name="T3" fmla="*/ 0 h 78"/>
                  <a:gd name="T4" fmla="*/ 101 w 101"/>
                  <a:gd name="T5" fmla="*/ 62 h 78"/>
                  <a:gd name="T6" fmla="*/ 10 w 101"/>
                  <a:gd name="T7" fmla="*/ 78 h 78"/>
                  <a:gd name="T8" fmla="*/ 0 w 101"/>
                  <a:gd name="T9" fmla="*/ 17 h 78"/>
                  <a:gd name="T10" fmla="*/ 13 w 101"/>
                  <a:gd name="T11" fmla="*/ 76 h 78"/>
                  <a:gd name="T12" fmla="*/ 11 w 101"/>
                  <a:gd name="T13" fmla="*/ 75 h 78"/>
                  <a:gd name="T14" fmla="*/ 99 w 101"/>
                  <a:gd name="T15" fmla="*/ 59 h 78"/>
                  <a:gd name="T16" fmla="*/ 98 w 101"/>
                  <a:gd name="T17" fmla="*/ 61 h 78"/>
                  <a:gd name="T18" fmla="*/ 87 w 101"/>
                  <a:gd name="T19" fmla="*/ 2 h 78"/>
                  <a:gd name="T20" fmla="*/ 89 w 101"/>
                  <a:gd name="T21" fmla="*/ 3 h 78"/>
                  <a:gd name="T22" fmla="*/ 1 w 101"/>
                  <a:gd name="T23" fmla="*/ 19 h 78"/>
                  <a:gd name="T24" fmla="*/ 2 w 101"/>
                  <a:gd name="T25" fmla="*/ 17 h 78"/>
                  <a:gd name="T26" fmla="*/ 13 w 101"/>
                  <a:gd name="T27" fmla="*/ 7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78">
                    <a:moveTo>
                      <a:pt x="0" y="17"/>
                    </a:moveTo>
                    <a:lnTo>
                      <a:pt x="90" y="0"/>
                    </a:lnTo>
                    <a:lnTo>
                      <a:pt x="101" y="62"/>
                    </a:lnTo>
                    <a:lnTo>
                      <a:pt x="10" y="78"/>
                    </a:lnTo>
                    <a:lnTo>
                      <a:pt x="0" y="17"/>
                    </a:lnTo>
                    <a:close/>
                    <a:moveTo>
                      <a:pt x="13" y="76"/>
                    </a:moveTo>
                    <a:lnTo>
                      <a:pt x="11" y="75"/>
                    </a:lnTo>
                    <a:lnTo>
                      <a:pt x="99" y="59"/>
                    </a:lnTo>
                    <a:lnTo>
                      <a:pt x="98" y="61"/>
                    </a:lnTo>
                    <a:lnTo>
                      <a:pt x="87" y="2"/>
                    </a:lnTo>
                    <a:lnTo>
                      <a:pt x="89" y="3"/>
                    </a:lnTo>
                    <a:lnTo>
                      <a:pt x="1" y="19"/>
                    </a:lnTo>
                    <a:lnTo>
                      <a:pt x="2" y="17"/>
                    </a:lnTo>
                    <a:lnTo>
                      <a:pt x="13" y="76"/>
                    </a:lnTo>
                    <a:close/>
                  </a:path>
                </a:pathLst>
              </a:custGeom>
              <a:solidFill>
                <a:srgbClr val="3366FF"/>
              </a:solidFill>
              <a:ln w="0" cap="flat">
                <a:solidFill>
                  <a:srgbClr val="3366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6" name="Rectangle 137"/>
              <p:cNvSpPr>
                <a:spLocks noChangeArrowheads="1"/>
              </p:cNvSpPr>
              <p:nvPr/>
            </p:nvSpPr>
            <p:spPr bwMode="auto">
              <a:xfrm>
                <a:off x="1223" y="809"/>
                <a:ext cx="72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Spr . 3 (30.5 GeV)</a:t>
                </a:r>
                <a:endPara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Rectangle 138"/>
              <p:cNvSpPr>
                <a:spLocks noChangeArrowheads="1"/>
              </p:cNvSpPr>
              <p:nvPr/>
            </p:nvSpPr>
            <p:spPr bwMode="auto">
              <a:xfrm>
                <a:off x="1460" y="998"/>
                <a:ext cx="7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Spr. 5 (50.5 GeV)</a:t>
                </a:r>
                <a:endPara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154" name="Straight Arrow Connector 153"/>
          <p:cNvCxnSpPr/>
          <p:nvPr/>
        </p:nvCxnSpPr>
        <p:spPr>
          <a:xfrm>
            <a:off x="4644008" y="1124744"/>
            <a:ext cx="864096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7308304" y="2636912"/>
            <a:ext cx="1122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A. Milanese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creen Shot 2014-06-11 at 19.00.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/>
          <a:stretch/>
        </p:blipFill>
        <p:spPr>
          <a:xfrm>
            <a:off x="7020272" y="692696"/>
            <a:ext cx="2016224" cy="1964408"/>
          </a:xfrm>
          <a:prstGeom prst="rect">
            <a:avLst/>
          </a:prstGeom>
        </p:spPr>
      </p:pic>
      <p:cxnSp>
        <p:nvCxnSpPr>
          <p:cNvPr id="160" name="Straight Arrow Connector 159"/>
          <p:cNvCxnSpPr/>
          <p:nvPr/>
        </p:nvCxnSpPr>
        <p:spPr>
          <a:xfrm>
            <a:off x="4644008" y="1412776"/>
            <a:ext cx="936104" cy="43204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>
            <a:off x="4644008" y="1628800"/>
            <a:ext cx="1008112" cy="6480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94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6" y="2060848"/>
            <a:ext cx="8768784" cy="303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0688"/>
            <a:ext cx="8676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Proper lattice </a:t>
            </a:r>
            <a:r>
              <a:rPr lang="en-GB" dirty="0">
                <a:latin typeface="Arial" pitchFamily="34" charset="0"/>
                <a:cs typeface="Arial" pitchFamily="34" charset="0"/>
              </a:rPr>
              <a:t>design in the arcs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to address </a:t>
            </a:r>
          </a:p>
          <a:p>
            <a:pPr algn="just"/>
            <a:r>
              <a:rPr lang="en-GB" dirty="0" smtClean="0">
                <a:latin typeface="Arial" pitchFamily="34" charset="0"/>
                <a:cs typeface="Arial" pitchFamily="34" charset="0"/>
              </a:rPr>
              <a:t>the effect of SR on electron </a:t>
            </a:r>
            <a:r>
              <a:rPr lang="en-GB" dirty="0">
                <a:latin typeface="Arial" pitchFamily="34" charset="0"/>
                <a:cs typeface="Arial" pitchFamily="34" charset="0"/>
              </a:rPr>
              <a:t>beam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phase-space:</a:t>
            </a:r>
          </a:p>
          <a:p>
            <a:pPr algn="just"/>
            <a:r>
              <a:rPr lang="en-GB" dirty="0" smtClean="0">
                <a:latin typeface="Arial" pitchFamily="34" charset="0"/>
                <a:cs typeface="Arial" pitchFamily="34" charset="0"/>
              </a:rPr>
              <a:t>cumulative </a:t>
            </a:r>
            <a:r>
              <a:rPr lang="en-GB" dirty="0">
                <a:latin typeface="Arial" pitchFamily="34" charset="0"/>
                <a:cs typeface="Arial" pitchFamily="34" charset="0"/>
              </a:rPr>
              <a:t>emittance and momentum growth due to quantum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excitations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44018"/>
            <a:ext cx="5997330" cy="57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Emittance Preserving  Arc Optics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40352" y="6217567"/>
            <a:ext cx="118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Alex Bogacz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18" name="Rectangle 6417"/>
          <p:cNvSpPr/>
          <p:nvPr/>
        </p:nvSpPr>
        <p:spPr>
          <a:xfrm>
            <a:off x="-242884" y="5086925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Various flavors of FMC Optics used</a:t>
            </a: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20" name="TextBox 6419"/>
          <p:cNvSpPr txBox="1"/>
          <p:nvPr/>
        </p:nvSpPr>
        <p:spPr>
          <a:xfrm>
            <a:off x="961948" y="5734997"/>
            <a:ext cx="84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Emittance not exceeding 50 </a:t>
            </a:r>
            <a:r>
              <a:rPr lang="el-GR" dirty="0">
                <a:latin typeface="Arial" pitchFamily="34" charset="0"/>
                <a:cs typeface="Arial" pitchFamily="34" charset="0"/>
              </a:rPr>
              <a:t>μ</a:t>
            </a:r>
            <a:r>
              <a:rPr lang="en-US" dirty="0">
                <a:latin typeface="Arial" pitchFamily="34" charset="0"/>
                <a:cs typeface="Arial" pitchFamily="34" charset="0"/>
              </a:rPr>
              <a:t>rad required for the LHeC luminosity 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310" name="Chevron 309"/>
          <p:cNvSpPr/>
          <p:nvPr/>
        </p:nvSpPr>
        <p:spPr>
          <a:xfrm rot="5400000">
            <a:off x="4136724" y="5158062"/>
            <a:ext cx="324036" cy="828092"/>
          </a:xfrm>
          <a:prstGeom prst="chevron">
            <a:avLst/>
          </a:prstGeom>
          <a:solidFill>
            <a:srgbClr val="12578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1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69269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/>
                <a:cs typeface="Arial"/>
              </a:rPr>
              <a:t>Energy </a:t>
            </a:r>
            <a:r>
              <a:rPr lang="en-US" dirty="0">
                <a:latin typeface="Arial"/>
                <a:cs typeface="Arial"/>
              </a:rPr>
              <a:t>loss due to synchrotron radiation in the arcs </a:t>
            </a: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/>
                <a:cs typeface="Arial"/>
              </a:rPr>
              <a:t>Integrated </a:t>
            </a:r>
            <a:r>
              <a:rPr lang="en-US" dirty="0">
                <a:latin typeface="Arial"/>
                <a:cs typeface="Arial"/>
              </a:rPr>
              <a:t>energy spread induced by synchrotron radiation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Synchrotron radiation in return arcs (1/2)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599531"/>
              </p:ext>
            </p:extLst>
          </p:nvPr>
        </p:nvGraphicFramePr>
        <p:xfrm>
          <a:off x="467544" y="1601198"/>
          <a:ext cx="6120680" cy="3312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170"/>
                <a:gridCol w="1530170"/>
                <a:gridCol w="1530170"/>
                <a:gridCol w="1530170"/>
              </a:tblGrid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ARC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 [GeV]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1400" dirty="0">
                          <a:effectLst/>
                        </a:rPr>
                        <a:t>E [MeV]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sym typeface="Symbol"/>
                        </a:rPr>
                        <a:t></a:t>
                      </a:r>
                      <a:r>
                        <a:rPr lang="en-US" sz="1400" dirty="0">
                          <a:effectLst/>
                        </a:rPr>
                        <a:t>E/E [%]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0.678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0.00052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9.844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0.00278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48.86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0.00776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151.3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0.01636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362.3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0.02946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751.3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0.04829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362.3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0.06366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151.3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0.08065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48.86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0.10808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9.844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0.16205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0.678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0.31668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dump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0.500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6.66645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32129" y="5080538"/>
            <a:ext cx="7182706" cy="929095"/>
            <a:chOff x="432129" y="5080538"/>
            <a:chExt cx="7182706" cy="929095"/>
          </a:xfrm>
        </p:grpSpPr>
        <p:sp>
          <p:nvSpPr>
            <p:cNvPr id="8" name="Rectangle 7"/>
            <p:cNvSpPr/>
            <p:nvPr/>
          </p:nvSpPr>
          <p:spPr>
            <a:xfrm>
              <a:off x="432129" y="5085184"/>
              <a:ext cx="40324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Total loss per 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particle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about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~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1.9 GeV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> </a:t>
              </a:r>
              <a:endParaRPr lang="en-GB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GB" dirty="0" smtClean="0">
                  <a:latin typeface="Arial" pitchFamily="34" charset="0"/>
                  <a:cs typeface="Arial" pitchFamily="34" charset="0"/>
                </a:rPr>
                <a:t>Compensated by additional 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>linacs</a:t>
              </a:r>
            </a:p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60% wall plug to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beam efficiency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116468" y="5733256"/>
              <a:ext cx="659532" cy="216024"/>
            </a:xfrm>
            <a:prstGeom prst="rightArrow">
              <a:avLst/>
            </a:prstGeom>
            <a:solidFill>
              <a:srgbClr val="12578B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488532" y="5157192"/>
              <a:ext cx="659532" cy="216024"/>
            </a:xfrm>
            <a:prstGeom prst="rightArrow">
              <a:avLst/>
            </a:prstGeom>
            <a:solidFill>
              <a:srgbClr val="12578B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73141" y="5080538"/>
              <a:ext cx="2441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12.2 MW beam power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60032" y="5640301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</a:rPr>
                <a:t>20.3 MW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76224" y="2888968"/>
            <a:ext cx="1512000" cy="252000"/>
          </a:xfrm>
          <a:prstGeom prst="rect">
            <a:avLst/>
          </a:prstGeom>
          <a:solidFill>
            <a:srgbClr val="80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8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Synchrotron radiation in return arcs (2/</a:t>
            </a:r>
            <a:r>
              <a:rPr lang="en-US" sz="4000" b="1" baseline="30000" dirty="0">
                <a:solidFill>
                  <a:srgbClr val="12578B"/>
                </a:solidFill>
                <a:latin typeface="Arial"/>
                <a:cs typeface="Arial"/>
              </a:rPr>
              <a:t>2</a:t>
            </a:r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)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692696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dirty="0">
                <a:latin typeface="Arial"/>
                <a:cs typeface="Arial"/>
              </a:rPr>
              <a:t>mittance growth in each individual arc</a:t>
            </a:r>
            <a:r>
              <a:rPr lang="en-US" dirty="0" smtClean="0">
                <a:latin typeface="Arial"/>
                <a:cs typeface="Arial"/>
              </a:rPr>
              <a:t>*</a:t>
            </a: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/>
                <a:cs typeface="Arial"/>
              </a:rPr>
              <a:t>Integrated </a:t>
            </a:r>
            <a:r>
              <a:rPr lang="en-US" dirty="0">
                <a:latin typeface="Arial"/>
                <a:cs typeface="Arial"/>
              </a:rPr>
              <a:t>growth including all previous arcs</a:t>
            </a: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482572"/>
              </p:ext>
            </p:extLst>
          </p:nvPr>
        </p:nvGraphicFramePr>
        <p:xfrm>
          <a:off x="467544" y="1646803"/>
          <a:ext cx="6120680" cy="3366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170"/>
                <a:gridCol w="1530170"/>
                <a:gridCol w="1530170"/>
                <a:gridCol w="1530170"/>
              </a:tblGrid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ARC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 [GeV]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1400" dirty="0">
                          <a:effectLst/>
                        </a:rPr>
                        <a:t>ε</a:t>
                      </a:r>
                      <a:r>
                        <a:rPr lang="en-US" sz="1400" baseline="-25000" dirty="0">
                          <a:effectLst/>
                        </a:rPr>
                        <a:t>ARC</a:t>
                      </a:r>
                      <a:r>
                        <a:rPr lang="en-US" sz="1400" dirty="0">
                          <a:effectLst/>
                        </a:rPr>
                        <a:t> [μm]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1400" dirty="0">
                          <a:effectLst/>
                        </a:rPr>
                        <a:t>ε</a:t>
                      </a:r>
                      <a:r>
                        <a:rPr lang="en-US" sz="1400" baseline="-25000" dirty="0">
                          <a:effectLst/>
                        </a:rPr>
                        <a:t>t</a:t>
                      </a:r>
                      <a:r>
                        <a:rPr lang="en-US" sz="1400" dirty="0">
                          <a:effectLst/>
                        </a:rPr>
                        <a:t> [μm]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0.0025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0.0025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0.140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0.143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0.380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0.522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2.082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2.604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4.268 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6.872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12.618 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19.490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4.268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23.758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2.082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25.840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0.380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26.220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20.3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0.140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26.360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10.4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0.0025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26.362</a:t>
                      </a: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32127" y="5229200"/>
            <a:ext cx="630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Before the IP a total growth of ~ 7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 is accumulated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final value is </a:t>
            </a:r>
            <a:r>
              <a:rPr lang="en-US" dirty="0">
                <a:latin typeface="Arial" pitchFamily="34" charset="0"/>
                <a:cs typeface="Arial" pitchFamily="34" charset="0"/>
              </a:rPr>
              <a:t>~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26 </a:t>
            </a:r>
            <a:r>
              <a:rPr lang="el-GR" dirty="0">
                <a:latin typeface="Arial" pitchFamily="34" charset="0"/>
                <a:cs typeface="Arial" pitchFamily="34" charset="0"/>
              </a:rPr>
              <a:t>μ</a:t>
            </a:r>
            <a:r>
              <a:rPr lang="en-US" dirty="0">
                <a:latin typeface="Arial" pitchFamily="34" charset="0"/>
                <a:cs typeface="Arial" pitchFamily="34" charset="0"/>
              </a:rPr>
              <a:t>m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6224" y="3068960"/>
            <a:ext cx="1512000" cy="262800"/>
          </a:xfrm>
          <a:prstGeom prst="rect">
            <a:avLst/>
          </a:prstGeom>
          <a:solidFill>
            <a:srgbClr val="80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76224" y="4750376"/>
            <a:ext cx="1512000" cy="262800"/>
          </a:xfrm>
          <a:prstGeom prst="rect">
            <a:avLst/>
          </a:prstGeom>
          <a:solidFill>
            <a:srgbClr val="80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7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Interaction Region layout (CDR)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23254" y="4376502"/>
            <a:ext cx="5760914" cy="1615564"/>
            <a:chOff x="323104" y="4427957"/>
            <a:chExt cx="5574194" cy="155544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114" y="4427957"/>
              <a:ext cx="1566184" cy="143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4444859" y="5339051"/>
              <a:ext cx="477001" cy="332581"/>
              <a:chOff x="3571538" y="5157192"/>
              <a:chExt cx="477001" cy="332581"/>
            </a:xfrm>
          </p:grpSpPr>
          <p:sp>
            <p:nvSpPr>
              <p:cNvPr id="34" name="Flowchart: Connector 33"/>
              <p:cNvSpPr/>
              <p:nvPr/>
            </p:nvSpPr>
            <p:spPr>
              <a:xfrm>
                <a:off x="3612888" y="5157192"/>
                <a:ext cx="360485" cy="307777"/>
              </a:xfrm>
              <a:prstGeom prst="flowChartConnector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571538" y="5193449"/>
                <a:ext cx="477001" cy="296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Q2</a:t>
                </a:r>
                <a:endParaRPr lang="en-GB" sz="14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23104" y="4486312"/>
              <a:ext cx="1497092" cy="1497092"/>
              <a:chOff x="323104" y="4486312"/>
              <a:chExt cx="1497092" cy="1497092"/>
            </a:xfrm>
          </p:grpSpPr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104" y="4486312"/>
                <a:ext cx="1497092" cy="1497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490330" y="5369568"/>
                <a:ext cx="490252" cy="289328"/>
                <a:chOff x="3565944" y="5025936"/>
                <a:chExt cx="549983" cy="307777"/>
              </a:xfrm>
            </p:grpSpPr>
            <p:sp>
              <p:nvSpPr>
                <p:cNvPr id="39" name="Flowchart: Connector 38"/>
                <p:cNvSpPr/>
                <p:nvPr/>
              </p:nvSpPr>
              <p:spPr>
                <a:xfrm>
                  <a:off x="3612888" y="5025936"/>
                  <a:ext cx="360485" cy="307777"/>
                </a:xfrm>
                <a:prstGeom prst="flowChartConnector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565944" y="5025936"/>
                  <a:ext cx="549983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Q1</a:t>
                  </a:r>
                  <a:endParaRPr lang="en-GB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7" t="44046" r="9700" b="13366"/>
          <a:stretch/>
        </p:blipFill>
        <p:spPr bwMode="auto">
          <a:xfrm>
            <a:off x="1937064" y="4381639"/>
            <a:ext cx="2357811" cy="155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436096" y="90872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β*of 0.1 m with proton triplets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close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to the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IP to minimize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chromaticity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Head-on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p-e</a:t>
            </a:r>
            <a:r>
              <a:rPr lang="en-US" sz="1600" i="1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collisions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achieved by</a:t>
            </a:r>
          </a:p>
          <a:p>
            <a:pPr>
              <a:buClr>
                <a:srgbClr val="12578B"/>
              </a:buClr>
              <a:buSzPct val="8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dipoles around the IP</a:t>
            </a:r>
          </a:p>
          <a:p>
            <a:pPr>
              <a:buClr>
                <a:srgbClr val="12578B"/>
              </a:buClr>
              <a:buSzPct val="80000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6 mrad crossing angle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between</a:t>
            </a:r>
          </a:p>
          <a:p>
            <a:pPr>
              <a:buClr>
                <a:srgbClr val="12578B"/>
              </a:buClr>
              <a:buSzPct val="80000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  the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non-colliding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beams</a:t>
            </a:r>
          </a:p>
          <a:p>
            <a:pPr>
              <a:buClr>
                <a:srgbClr val="12578B"/>
              </a:buClr>
              <a:buSzPct val="80000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Only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the p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beam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colliding with the</a:t>
            </a:r>
          </a:p>
          <a:p>
            <a:pPr>
              <a:buClr>
                <a:srgbClr val="12578B"/>
              </a:buClr>
              <a:buSzPct val="80000"/>
            </a:pP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    e</a:t>
            </a:r>
            <a:r>
              <a:rPr lang="en-US" sz="1600" i="1" baseline="30000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is focused</a:t>
            </a:r>
          </a:p>
          <a:p>
            <a:pPr>
              <a:buClr>
                <a:srgbClr val="12578B"/>
              </a:buClr>
              <a:buSzPct val="80000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Mirror quadrupole design using</a:t>
            </a:r>
          </a:p>
          <a:p>
            <a:pPr>
              <a:buClr>
                <a:srgbClr val="12578B"/>
              </a:buClr>
              <a:buSzPct val="80000"/>
            </a:pP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Nb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technology</a:t>
            </a:r>
          </a:p>
          <a:p>
            <a:pPr>
              <a:buClr>
                <a:srgbClr val="12578B"/>
              </a:buClr>
              <a:buSzPct val="80000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12578B"/>
              </a:buClr>
              <a:buSzPct val="80000"/>
            </a:pP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8720"/>
            <a:ext cx="5090726" cy="301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6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Interaction Region layout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37625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021149"/>
              </p:ext>
            </p:extLst>
          </p:nvPr>
        </p:nvGraphicFramePr>
        <p:xfrm>
          <a:off x="4954740" y="1484784"/>
          <a:ext cx="3865732" cy="111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4" imgW="7315200" imgH="2120900" progId="Equation.3">
                  <p:embed/>
                </p:oleObj>
              </mc:Choice>
              <mc:Fallback>
                <p:oleObj name="Equation" r:id="rId4" imgW="7315200" imgH="212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740" y="1484784"/>
                        <a:ext cx="3865732" cy="1110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6876256" y="1484784"/>
            <a:ext cx="685800" cy="1295400"/>
          </a:xfrm>
          <a:prstGeom prst="ellipse">
            <a:avLst/>
          </a:prstGeom>
          <a:noFill/>
          <a:ln w="28575" cmpd="sng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76256" y="2708920"/>
            <a:ext cx="242838" cy="216024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32691" y="2852936"/>
            <a:ext cx="385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Minimize β* = More Luminosity!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2" y="371877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Normal way. </a:t>
            </a:r>
          </a:p>
          <a:p>
            <a:r>
              <a:rPr lang="en-US" dirty="0" smtClean="0">
                <a:latin typeface="Arial"/>
                <a:cs typeface="Arial"/>
              </a:rPr>
              <a:t>Focus 26 quads in IR2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7624" y="4293096"/>
            <a:ext cx="66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Limits quadrupole strengths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It causes huge chromatic aberrations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35622" y="3636312"/>
            <a:ext cx="19887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latin typeface="Arial"/>
                <a:cs typeface="Arial"/>
              </a:rPr>
              <a:t>β*=0.3 m</a:t>
            </a:r>
            <a:endParaRPr lang="en-US" sz="3200" i="1" dirty="0">
              <a:latin typeface="Arial"/>
              <a:cs typeface="Arial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292667" y="915616"/>
            <a:ext cx="7328005" cy="569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Towards Luminosity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≥10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cm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2578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4175956" y="3789040"/>
            <a:ext cx="324036" cy="432048"/>
          </a:xfrm>
          <a:prstGeom prst="chevron">
            <a:avLst/>
          </a:prstGeom>
          <a:solidFill>
            <a:srgbClr val="12578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560" y="5230941"/>
            <a:ext cx="403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Achromatic Telescopic Squeezing</a:t>
            </a:r>
          </a:p>
          <a:p>
            <a:r>
              <a:rPr lang="en-US" dirty="0" smtClean="0">
                <a:latin typeface="Arial"/>
                <a:cs typeface="Arial"/>
              </a:rPr>
              <a:t>Focus 3x26 quads in IR1, IR2, IR3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4319972" y="5373216"/>
            <a:ext cx="324036" cy="432048"/>
          </a:xfrm>
          <a:prstGeom prst="chevron">
            <a:avLst/>
          </a:prstGeom>
          <a:solidFill>
            <a:srgbClr val="12578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06895" y="5220488"/>
            <a:ext cx="19454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latin typeface="Arial"/>
                <a:cs typeface="Arial"/>
              </a:rPr>
              <a:t>β*=0.1 m</a:t>
            </a:r>
            <a:endParaRPr lang="en-US" sz="3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0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280557"/>
            <a:ext cx="7772400" cy="9937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ja-JP" altLang="en-US" sz="4400" b="1" dirty="0">
                <a:solidFill>
                  <a:srgbClr val="12578B"/>
                </a:solidFill>
              </a:rPr>
              <a:t>ありがとうございます</a:t>
            </a:r>
            <a:endParaRPr lang="en-US" sz="4400" b="1" dirty="0">
              <a:solidFill>
                <a:srgbClr val="12578B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2130152"/>
            <a:ext cx="7558608" cy="2667000"/>
          </a:xfrm>
          <a:prstGeom prst="rect">
            <a:avLst/>
          </a:prstGeom>
        </p:spPr>
        <p:txBody>
          <a:bodyPr vert="horz"/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Thanks for your hospitality, time, help and support</a:t>
            </a:r>
          </a:p>
          <a:p>
            <a:pPr defTabSz="45720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KEK, High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Energy Accelerator Research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Organization</a:t>
            </a:r>
            <a:r>
              <a:rPr lang="en-US" sz="2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, 12</a:t>
            </a:r>
            <a:r>
              <a:rPr lang="en-US" sz="2000" baseline="30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June </a:t>
            </a:r>
            <a:endParaRPr lang="en-GB" sz="2000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762000"/>
            <a:ext cx="6622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Alessandra </a:t>
            </a:r>
            <a:r>
              <a:rPr lang="en-US" sz="22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Valloni </a:t>
            </a:r>
            <a:r>
              <a:rPr lang="en-US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on behalf of the LHeC collaboration</a:t>
            </a:r>
            <a:endParaRPr lang="en-GB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kek.jpg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3" b="26385"/>
          <a:stretch/>
        </p:blipFill>
        <p:spPr>
          <a:xfrm>
            <a:off x="0" y="4077072"/>
            <a:ext cx="9144000" cy="205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591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Civil Engineering Feasibility Studies</a:t>
            </a:r>
          </a:p>
        </p:txBody>
      </p:sp>
      <p:pic>
        <p:nvPicPr>
          <p:cNvPr id="6" name="Picture 5" descr="osborne_fig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47509"/>
            <a:ext cx="3384376" cy="2579257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1" t="34651" r="3742" b="13877"/>
          <a:stretch/>
        </p:blipFill>
        <p:spPr bwMode="auto">
          <a:xfrm>
            <a:off x="323528" y="3717032"/>
            <a:ext cx="4258964" cy="222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48931" y="871449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ERL placed inside the LHC ring and tangential to IP2</a:t>
            </a:r>
          </a:p>
          <a:p>
            <a:pPr algn="just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Two 1 km long LINACs; arcs have 1 km radius and are passed 3 times</a:t>
            </a:r>
          </a:p>
          <a:p>
            <a:pPr algn="just">
              <a:buClr>
                <a:srgbClr val="12578B"/>
              </a:buClr>
              <a:buSzPct val="80000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Whole racetrack ~9 km long (1/3 of the LHC length)</a:t>
            </a:r>
          </a:p>
          <a:p>
            <a:pPr>
              <a:buClr>
                <a:srgbClr val="12578B"/>
              </a:buClr>
              <a:buSzPct val="80000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324232"/>
              </p:ext>
            </p:extLst>
          </p:nvPr>
        </p:nvGraphicFramePr>
        <p:xfrm>
          <a:off x="4932040" y="3861048"/>
          <a:ext cx="3219450" cy="1605915"/>
        </p:xfrm>
        <a:graphic>
          <a:graphicData uri="http://schemas.openxmlformats.org/drawingml/2006/table">
            <a:tbl>
              <a:tblPr firstRow="1" firstCol="1" bandRow="1"/>
              <a:tblGrid>
                <a:gridCol w="3219450"/>
              </a:tblGrid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~ 960 cavities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~ 60 </a:t>
                      </a:r>
                      <a:r>
                        <a:rPr lang="en-US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cryomodules per linac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~ 4500 magnets in the 2*3 arcs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~ 600 - 4 m long dipoles per arc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~ 240 - 1.2 m long quads per arc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18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Planning and Timeline</a:t>
            </a:r>
          </a:p>
        </p:txBody>
      </p:sp>
      <p:pic>
        <p:nvPicPr>
          <p:cNvPr id="5" name="Picture 4" descr="LHeC-timelin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1" y="1697316"/>
            <a:ext cx="6256755" cy="3603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764704"/>
            <a:ext cx="82695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ea typeface="ＭＳ Ｐゴシック" charset="-128"/>
                <a:cs typeface="Arial" pitchFamily="34" charset="0"/>
                <a:sym typeface="Wingdings" charset="2"/>
              </a:rPr>
              <a:t>Installation decoupled from LHC operation and shutdown planning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ea typeface="ＭＳ Ｐゴシック" charset="-128"/>
                <a:cs typeface="Arial" pitchFamily="34" charset="0"/>
                <a:sym typeface="Wingdings" charset="2"/>
              </a:rPr>
              <a:t>Infrastructure </a:t>
            </a:r>
            <a:r>
              <a:rPr lang="en-US" dirty="0">
                <a:latin typeface="Arial" pitchFamily="34" charset="0"/>
                <a:ea typeface="ＭＳ Ｐゴシック" charset="-128"/>
                <a:cs typeface="Arial" pitchFamily="34" charset="0"/>
                <a:sym typeface="Wingdings" charset="2"/>
              </a:rPr>
              <a:t>investment with potential exploitation beyond LHeC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024" y="5426640"/>
            <a:ext cx="8532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LHeC</a:t>
            </a:r>
            <a:r>
              <a:rPr lang="en-US" sz="1400" dirty="0">
                <a:latin typeface="Arial"/>
                <a:cs typeface="Arial"/>
              </a:rPr>
              <a:t> can be </a:t>
            </a:r>
            <a:r>
              <a:rPr lang="en-US" sz="1400" dirty="0" err="1">
                <a:latin typeface="Arial"/>
                <a:cs typeface="Arial"/>
              </a:rPr>
              <a:t>realised</a:t>
            </a:r>
            <a:r>
              <a:rPr lang="en-US" sz="1400" dirty="0">
                <a:latin typeface="Arial"/>
                <a:cs typeface="Arial"/>
              </a:rPr>
              <a:t> in about 10 years, as was for example </a:t>
            </a:r>
            <a:r>
              <a:rPr lang="en-US" sz="1400" dirty="0" smtClean="0">
                <a:latin typeface="Arial"/>
                <a:cs typeface="Arial"/>
              </a:rPr>
              <a:t>HERA</a:t>
            </a:r>
          </a:p>
          <a:p>
            <a:r>
              <a:rPr lang="en-US" sz="1400" dirty="0" smtClean="0">
                <a:latin typeface="Arial"/>
                <a:cs typeface="Arial"/>
              </a:rPr>
              <a:t>The </a:t>
            </a:r>
            <a:r>
              <a:rPr lang="en-US" sz="1400" dirty="0">
                <a:latin typeface="Arial"/>
                <a:cs typeface="Arial"/>
              </a:rPr>
              <a:t>real installation plan will need to be agreed upon in </a:t>
            </a:r>
            <a:r>
              <a:rPr lang="en-US" sz="1400" dirty="0" smtClean="0">
                <a:latin typeface="Arial"/>
                <a:cs typeface="Arial"/>
              </a:rPr>
              <a:t>the process </a:t>
            </a:r>
            <a:r>
              <a:rPr lang="en-US" sz="1400" dirty="0">
                <a:latin typeface="Arial"/>
                <a:cs typeface="Arial"/>
              </a:rPr>
              <a:t>of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endorsing </a:t>
            </a:r>
            <a:r>
              <a:rPr lang="en-US" sz="1400" dirty="0">
                <a:latin typeface="Arial"/>
                <a:cs typeface="Arial"/>
              </a:rPr>
              <a:t>the project, it also depends on the </a:t>
            </a:r>
            <a:r>
              <a:rPr lang="en-US" sz="1400" dirty="0" smtClean="0">
                <a:latin typeface="Arial"/>
                <a:cs typeface="Arial"/>
              </a:rPr>
              <a:t>LHC physics </a:t>
            </a:r>
            <a:r>
              <a:rPr lang="en-US" sz="1400" dirty="0">
                <a:latin typeface="Arial"/>
                <a:cs typeface="Arial"/>
              </a:rPr>
              <a:t>and time </a:t>
            </a:r>
            <a:r>
              <a:rPr lang="en-US" sz="1400" dirty="0" smtClean="0">
                <a:latin typeface="Arial"/>
                <a:cs typeface="Arial"/>
              </a:rPr>
              <a:t>schedule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71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88640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International Advisory Committee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099" y="798958"/>
            <a:ext cx="2975765" cy="5078314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28575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H. Schopper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(CERN) </a:t>
            </a:r>
            <a:endParaRPr lang="en-US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G. Altarelli (Rome)</a:t>
            </a:r>
          </a:p>
          <a:p>
            <a:r>
              <a:rPr lang="en-US" dirty="0" smtClean="0">
                <a:latin typeface="Arial"/>
                <a:cs typeface="Arial"/>
              </a:rPr>
              <a:t>S. Bertolucci (CERN)</a:t>
            </a:r>
          </a:p>
          <a:p>
            <a:r>
              <a:rPr lang="en-US" dirty="0" smtClean="0">
                <a:latin typeface="Arial"/>
                <a:cs typeface="Arial"/>
              </a:rPr>
              <a:t>F. Bordry (CERN)</a:t>
            </a:r>
          </a:p>
          <a:p>
            <a:r>
              <a:rPr lang="en-US" dirty="0" smtClean="0">
                <a:latin typeface="Arial"/>
                <a:cs typeface="Arial"/>
              </a:rPr>
              <a:t>O. Brüning (CERN)</a:t>
            </a:r>
          </a:p>
          <a:p>
            <a:r>
              <a:rPr lang="en-US" dirty="0" smtClean="0">
                <a:latin typeface="Arial"/>
                <a:cs typeface="Arial"/>
              </a:rPr>
              <a:t>S. Brodsky (SLAC)</a:t>
            </a:r>
          </a:p>
          <a:p>
            <a:r>
              <a:rPr lang="en-US" dirty="0" smtClean="0">
                <a:latin typeface="Arial"/>
                <a:cs typeface="Arial"/>
              </a:rPr>
              <a:t>H. Chen (IHEP Beijing)</a:t>
            </a:r>
          </a:p>
          <a:p>
            <a:r>
              <a:rPr lang="en-US" dirty="0" smtClean="0">
                <a:latin typeface="Arial"/>
                <a:cs typeface="Arial"/>
              </a:rPr>
              <a:t>A. Hutton (JLab)</a:t>
            </a:r>
          </a:p>
          <a:p>
            <a:r>
              <a:rPr lang="en-US" dirty="0" smtClean="0">
                <a:latin typeface="Arial"/>
                <a:cs typeface="Arial"/>
              </a:rPr>
              <a:t>Y. Kim (Chicago)</a:t>
            </a:r>
          </a:p>
          <a:p>
            <a:r>
              <a:rPr lang="en-US" dirty="0" smtClean="0">
                <a:latin typeface="Arial"/>
                <a:cs typeface="Arial"/>
              </a:rPr>
              <a:t>M. Klein (Liverpool)</a:t>
            </a:r>
          </a:p>
          <a:p>
            <a:r>
              <a:rPr lang="en-US" dirty="0" smtClean="0">
                <a:latin typeface="Arial"/>
                <a:cs typeface="Arial"/>
              </a:rPr>
              <a:t>S. Kurokawa (KEK)</a:t>
            </a:r>
          </a:p>
          <a:p>
            <a:r>
              <a:rPr lang="en-US" dirty="0" smtClean="0">
                <a:latin typeface="Arial"/>
                <a:cs typeface="Arial"/>
              </a:rPr>
              <a:t>V. Matveev (JINR Dubna)</a:t>
            </a:r>
          </a:p>
          <a:p>
            <a:r>
              <a:rPr lang="en-US" dirty="0" smtClean="0">
                <a:latin typeface="Arial"/>
                <a:cs typeface="Arial"/>
              </a:rPr>
              <a:t>S. Kurokawa (Tsukuba)</a:t>
            </a:r>
          </a:p>
          <a:p>
            <a:r>
              <a:rPr lang="en-US" dirty="0" smtClean="0">
                <a:latin typeface="Arial"/>
                <a:cs typeface="Arial"/>
              </a:rPr>
              <a:t>A. Nisati (Rome)</a:t>
            </a:r>
          </a:p>
          <a:p>
            <a:r>
              <a:rPr lang="en-US" dirty="0" smtClean="0">
                <a:latin typeface="Arial"/>
                <a:cs typeface="Arial"/>
              </a:rPr>
              <a:t>L. Rivkin (EPFL)</a:t>
            </a:r>
          </a:p>
          <a:p>
            <a:r>
              <a:rPr lang="en-US" dirty="0" smtClean="0">
                <a:latin typeface="Arial"/>
                <a:cs typeface="Arial"/>
              </a:rPr>
              <a:t>J. Schukraft (CERN)</a:t>
            </a:r>
          </a:p>
          <a:p>
            <a:r>
              <a:rPr lang="en-US" dirty="0" smtClean="0">
                <a:latin typeface="Arial"/>
                <a:cs typeface="Arial"/>
              </a:rPr>
              <a:t>A. Stocchi (LAL-IN2P3)</a:t>
            </a:r>
          </a:p>
          <a:p>
            <a:r>
              <a:rPr lang="en-US" dirty="0" smtClean="0">
                <a:latin typeface="Arial"/>
                <a:cs typeface="Arial"/>
              </a:rPr>
              <a:t>J. Womersley (STFC)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1880" y="69269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>
              <a:buNone/>
            </a:pPr>
            <a:r>
              <a:rPr lang="en-US" dirty="0">
                <a:latin typeface="Arial"/>
                <a:cs typeface="Arial"/>
              </a:rPr>
              <a:t>First IAC </a:t>
            </a:r>
            <a:r>
              <a:rPr lang="en-US" dirty="0" smtClean="0">
                <a:latin typeface="Arial"/>
                <a:cs typeface="Arial"/>
              </a:rPr>
              <a:t>meeting at the </a:t>
            </a:r>
          </a:p>
          <a:p>
            <a:pPr marL="342000"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LHeC 5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workshop, Switzerland,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January 2014 </a:t>
            </a:r>
          </a:p>
        </p:txBody>
      </p:sp>
      <p:pic>
        <p:nvPicPr>
          <p:cNvPr id="3" name="Picture 2" descr="posterLHeC13012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40768"/>
            <a:ext cx="3240360" cy="45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4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308824"/>
            <a:ext cx="8771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"/>
                <a:cs typeface="Arial"/>
              </a:rPr>
              <a:t>Advice </a:t>
            </a:r>
            <a:r>
              <a:rPr lang="en-US" dirty="0">
                <a:latin typeface="Arial"/>
                <a:cs typeface="Arial"/>
              </a:rPr>
              <a:t>to the LHeC Coordination Group and the CERN directorate by following the development of options of an ep/eA collider at the LHC and at FCC, especially with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Provision of scientific and technical direction for the physics potential of the ep/eA collider both at LHC and at FCC, as a function of the machine parameters and of a realistic detector design, as well as for the design and possible approval of an ERL test facility at </a:t>
            </a:r>
            <a:r>
              <a:rPr lang="en-US" dirty="0" smtClean="0">
                <a:latin typeface="Arial"/>
                <a:cs typeface="Arial"/>
              </a:rPr>
              <a:t>CERN</a:t>
            </a:r>
          </a:p>
          <a:p>
            <a:pPr marL="285750" indent="-285750" algn="just">
              <a:buClr>
                <a:srgbClr val="073896"/>
              </a:buClr>
              <a:buSzPct val="80000"/>
              <a:buFont typeface="Wingdings" charset="2"/>
              <a:buChar char="Ø"/>
            </a:pPr>
            <a:endParaRPr lang="en-US" dirty="0" smtClean="0">
              <a:latin typeface="Arial"/>
              <a:cs typeface="Arial"/>
            </a:endParaRPr>
          </a:p>
          <a:p>
            <a:pPr marL="285750" indent="-285750" algn="just">
              <a:buClr>
                <a:srgbClr val="073896"/>
              </a:buClr>
              <a:buSzPct val="80000"/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Assistance </a:t>
            </a:r>
            <a:r>
              <a:rPr lang="en-US" dirty="0">
                <a:latin typeface="Arial"/>
                <a:cs typeface="Arial"/>
              </a:rPr>
              <a:t>in building the international case for the accelerator and detector developments as well as </a:t>
            </a:r>
            <a:r>
              <a:rPr lang="en-US" dirty="0" smtClean="0">
                <a:latin typeface="Arial"/>
                <a:cs typeface="Arial"/>
              </a:rPr>
              <a:t>guidance to </a:t>
            </a:r>
            <a:r>
              <a:rPr lang="en-US" dirty="0">
                <a:latin typeface="Arial"/>
                <a:cs typeface="Arial"/>
              </a:rPr>
              <a:t>the resource, infrastructure and science policy aspects of the ep/eA collider.</a:t>
            </a:r>
            <a:endParaRPr lang="en-US" dirty="0" smtClean="0">
              <a:latin typeface="Arial"/>
              <a:cs typeface="Arial"/>
            </a:endParaRPr>
          </a:p>
          <a:p>
            <a:pPr algn="just">
              <a:buClr>
                <a:srgbClr val="12578B"/>
              </a:buClr>
              <a:buSzPct val="80000"/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88640"/>
            <a:ext cx="8951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Mandate</a:t>
            </a:r>
            <a:r>
              <a:rPr lang="en-US" sz="4000" b="1" dirty="0" smtClean="0">
                <a:solidFill>
                  <a:srgbClr val="12578B"/>
                </a:solidFill>
                <a:latin typeface="Arial"/>
                <a:cs typeface="Arial"/>
              </a:rPr>
              <a:t> </a:t>
            </a:r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of the IAC (2014-2017)</a:t>
            </a:r>
          </a:p>
        </p:txBody>
      </p:sp>
    </p:spTree>
    <p:extLst>
      <p:ext uri="{BB962C8B-B14F-4D97-AF65-F5344CB8AC3E}">
        <p14:creationId xmlns:p14="http://schemas.microsoft.com/office/powerpoint/2010/main" val="175975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453650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764704"/>
            <a:ext cx="8686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cap="all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LH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b="1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2000" b="1" cap="all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Baseline parameters and configuration</a:t>
            </a:r>
          </a:p>
          <a:p>
            <a:r>
              <a:rPr lang="en-US" sz="2000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- Goals </a:t>
            </a:r>
          </a:p>
          <a:p>
            <a:r>
              <a:rPr lang="en-US" sz="2000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- physics requirements</a:t>
            </a:r>
          </a:p>
          <a:p>
            <a:r>
              <a:rPr lang="en-US" sz="2000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r>
              <a:rPr lang="en-US" sz="2000" b="1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cap="all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General Design </a:t>
            </a:r>
            <a:r>
              <a:rPr lang="en-US" sz="2000" b="1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considerations</a:t>
            </a:r>
          </a:p>
          <a:p>
            <a:r>
              <a:rPr lang="en-US" sz="2000" cap="all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- LINAC-Ring collider</a:t>
            </a:r>
            <a:endParaRPr lang="en-US" sz="2000" b="1" cap="all" dirty="0" smtClean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The ERL </a:t>
            </a:r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test facility </a:t>
            </a:r>
          </a:p>
          <a:p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3A. 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Stages of building design</a:t>
            </a:r>
          </a:p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000" cap="all" dirty="0">
                <a:latin typeface="Arial" pitchFamily="34" charset="0"/>
                <a:cs typeface="Arial" pitchFamily="34" charset="0"/>
              </a:rPr>
              <a:t>- layouts </a:t>
            </a:r>
          </a:p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           - </a:t>
            </a:r>
            <a:r>
              <a:rPr lang="en-US" sz="2000" cap="all" dirty="0">
                <a:latin typeface="Arial" pitchFamily="34" charset="0"/>
                <a:cs typeface="Arial" pitchFamily="34" charset="0"/>
              </a:rPr>
              <a:t>baseline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parameters</a:t>
            </a:r>
            <a:endParaRPr lang="en-US" sz="2000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	3B. 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Arc optics architecture</a:t>
            </a:r>
          </a:p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3C. 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Test facility for </a:t>
            </a:r>
            <a:r>
              <a:rPr lang="en-US" sz="2000" b="1" cap="all" dirty="0" err="1">
                <a:latin typeface="Arial" pitchFamily="34" charset="0"/>
                <a:cs typeface="Arial" pitchFamily="34" charset="0"/>
              </a:rPr>
              <a:t>sc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 magnet tests</a:t>
            </a:r>
          </a:p>
          <a:p>
            <a:r>
              <a:rPr lang="en-US" sz="2000" b="1" cap="all" dirty="0">
                <a:latin typeface="Arial" pitchFamily="34" charset="0"/>
                <a:cs typeface="Arial" pitchFamily="34" charset="0"/>
              </a:rPr>
              <a:t>             </a:t>
            </a:r>
            <a:endParaRPr lang="en-US" sz="2000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4. Planning and timeline</a:t>
            </a:r>
          </a:p>
          <a:p>
            <a:endParaRPr lang="en-US" sz="2000" b="1" cap="all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5. Next steps and r&amp;D activities</a:t>
            </a:r>
            <a:endParaRPr lang="en-US" sz="2000" b="1" cap="all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5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4704"/>
            <a:ext cx="8991600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The next major step of the LH</a:t>
            </a:r>
            <a:r>
              <a:rPr lang="en-US" b="1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R&amp;D is a </a:t>
            </a:r>
            <a:r>
              <a:rPr lang="en-US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demonstrator</a:t>
            </a:r>
          </a:p>
          <a:p>
            <a:pPr algn="ctr"/>
            <a:r>
              <a:rPr lang="en-US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CERN of an energy recovery </a:t>
            </a:r>
            <a:r>
              <a:rPr lang="en-US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linac </a:t>
            </a:r>
            <a:endParaRPr lang="en-GB" b="1" cap="all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>
              <a:latin typeface="Arial Narrow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test facility would consist of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SC linacs, recirculation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and energy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recovery </a:t>
            </a:r>
          </a:p>
          <a:p>
            <a:pPr>
              <a:buClr>
                <a:srgbClr val="12578B"/>
              </a:buClr>
              <a:buSzPct val="80000"/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80000"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GB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Among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the purposes of this test facility are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Demonstrating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the feasibility of the LHeC ERL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design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        - Study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behaviour of a high energy multi-pass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multiple cavity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ERL for LHeC</a:t>
            </a:r>
          </a:p>
          <a:p>
            <a:pPr lvl="1"/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- Optics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RF power, synchronization &amp; delay issues …</a:t>
            </a:r>
          </a:p>
          <a:p>
            <a:pPr lvl="1"/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- HOMs and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HOM couplers, cryogenics, instrumentation, controls, LLRF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         2.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Injector studies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DC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or SRF gun)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Study real SCRF cavities with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beam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Analyzing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electron beam dynamics challenge</a:t>
            </a:r>
            <a:endParaRPr lang="en-GB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GB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Reliability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issues, operational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issues</a:t>
            </a:r>
            <a:endParaRPr lang="en-GB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GB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Beam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facility for controlled SC magnet quench tests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GB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Beam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facility for HEP detector R&amp;D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 8.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Demonstrator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and study facility for e-cooling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GB" sz="1600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9.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Could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it be foreseen as the injector to LHeC ERL ?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               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500" dirty="0">
                <a:latin typeface="Arial" pitchFamily="34" charset="0"/>
                <a:cs typeface="Arial" pitchFamily="34" charset="0"/>
              </a:rPr>
              <a:t>  </a:t>
            </a:r>
          </a:p>
        </p:txBody>
      </p:sp>
      <p:sp>
        <p:nvSpPr>
          <p:cNvPr id="2" name="Chevron 1"/>
          <p:cNvSpPr/>
          <p:nvPr/>
        </p:nvSpPr>
        <p:spPr>
          <a:xfrm rot="5400000">
            <a:off x="4325716" y="1304764"/>
            <a:ext cx="324036" cy="828092"/>
          </a:xfrm>
          <a:prstGeom prst="chevron">
            <a:avLst/>
          </a:prstGeom>
          <a:solidFill>
            <a:srgbClr val="12578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60648"/>
            <a:ext cx="453650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54505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693568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Goals of a CERN ERL Test Facility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828560"/>
              </p:ext>
            </p:extLst>
          </p:nvPr>
        </p:nvGraphicFramePr>
        <p:xfrm>
          <a:off x="1817279" y="2839167"/>
          <a:ext cx="4968552" cy="1985034"/>
        </p:xfrm>
        <a:graphic>
          <a:graphicData uri="http://schemas.openxmlformats.org/drawingml/2006/table">
            <a:tbl>
              <a:tblPr firstRow="1" firstCol="1" bandRow="1"/>
              <a:tblGrid>
                <a:gridCol w="3672408"/>
                <a:gridCol w="1296144"/>
              </a:tblGrid>
              <a:tr h="251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TARGET PARAMETER*</a:t>
                      </a:r>
                      <a:endParaRPr kumimoji="0" lang="en-GB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VALUE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81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Injection Energy [MeV]</a:t>
                      </a:r>
                      <a:endParaRPr kumimoji="0" lang="en-GB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Final</a:t>
                      </a:r>
                      <a:r>
                        <a:rPr lang="en-GB" sz="1500" b="1" baseline="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GB" sz="15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en-GB" sz="15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[MeV]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900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Normalized emittance γε</a:t>
                      </a:r>
                      <a:r>
                        <a:rPr lang="en-GB" sz="1500" b="1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x,y </a:t>
                      </a:r>
                      <a:r>
                        <a:rPr lang="en-GB" sz="15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[μm]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Beam Current [mA]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en-GB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Bunch Spacing [ns]</a:t>
                      </a:r>
                      <a:endParaRPr kumimoji="0" lang="en-GB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 (50)</a:t>
                      </a:r>
                      <a:endParaRPr lang="en-GB" sz="15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Passes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en-GB" sz="15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LHC2_170114_6-0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16182" r="3820" b="23411"/>
          <a:stretch/>
        </p:blipFill>
        <p:spPr>
          <a:xfrm>
            <a:off x="827584" y="4888260"/>
            <a:ext cx="7416824" cy="1173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5649" y="280805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*in few stages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220" y="411048"/>
            <a:ext cx="878497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facility for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SCRF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cavities and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modules</a:t>
            </a:r>
          </a:p>
          <a:p>
            <a:pPr marL="285750" indent="-285750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facility for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multi-pass multiple cavity ERL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073896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Injector studies: DC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gun or SRF gun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073896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reliability issues, operational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issues!</a:t>
            </a:r>
          </a:p>
          <a:p>
            <a:pPr marL="342900" lvl="1" indent="-342900">
              <a:buClr>
                <a:srgbClr val="073896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Vacuum studies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related to FCC</a:t>
            </a:r>
          </a:p>
          <a:p>
            <a:pPr marL="342900" lvl="1" indent="-342900">
              <a:buClr>
                <a:srgbClr val="073896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 for detector development, experiments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injector suggests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~1 GeV as final stage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marL="342900" lvl="1" indent="-342900">
              <a:buClr>
                <a:srgbClr val="073896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Test facility for controlled SC magnet quench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tests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073896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it be foreseen as the injector to LHeC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ERL and to FCC?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5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29000"/>
            <a:ext cx="8349044" cy="211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Planning for each stage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548680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1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RF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cavities, modules and e</a:t>
            </a:r>
            <a:r>
              <a:rPr lang="en-US" b="1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 tests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Injection at 5 MeV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1 turn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75 MeV/linac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 Final energy 150 MeV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073896"/>
              </a:buClr>
              <a:buSzPct val="80000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321977"/>
              </p:ext>
            </p:extLst>
          </p:nvPr>
        </p:nvGraphicFramePr>
        <p:xfrm>
          <a:off x="5631740" y="1556792"/>
          <a:ext cx="2808312" cy="96163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81274"/>
                <a:gridCol w="1427038"/>
              </a:tblGrid>
              <a:tr h="26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</a:t>
                      </a:r>
                      <a:endParaRPr kumimoji="0" lang="en-GB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cap="all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GB" sz="1600" cap="all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1</a:t>
                      </a:r>
                      <a:endParaRPr lang="en-GB" sz="16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MeV</a:t>
                      </a:r>
                      <a:endParaRPr lang="en-GB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2</a:t>
                      </a:r>
                      <a:endParaRPr lang="en-GB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MeV</a:t>
                      </a:r>
                      <a:endParaRPr lang="en-GB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6096" y="5229200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*4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SRF 5-cell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cavities at 802 MHz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4908382"/>
            <a:ext cx="1607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 1*</a:t>
            </a:r>
            <a:endParaRPr lang="en-GB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5104" y="4031486"/>
            <a:ext cx="1607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 2*</a:t>
            </a:r>
            <a:endParaRPr lang="en-GB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4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Planning for each stage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505703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2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Test the machine in Energy Recovery Mode 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-  Injection at 5 MeV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-  3 turns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75 MeV/linac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Final energy 450 MeV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073896"/>
              </a:buClr>
              <a:buSzPct val="80000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958088"/>
              </p:ext>
            </p:extLst>
          </p:nvPr>
        </p:nvGraphicFramePr>
        <p:xfrm>
          <a:off x="5652120" y="908720"/>
          <a:ext cx="2808312" cy="232405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81274"/>
                <a:gridCol w="1427038"/>
              </a:tblGrid>
              <a:tr h="26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</a:t>
                      </a:r>
                      <a:endParaRPr kumimoji="0" lang="en-GB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cap="all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GB" sz="1600" cap="all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95BA2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1</a:t>
                      </a:r>
                      <a:endParaRPr lang="en-GB" sz="1600" b="1" dirty="0" smtClean="0">
                        <a:solidFill>
                          <a:srgbClr val="95BA2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95BA2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MeV</a:t>
                      </a:r>
                      <a:endParaRPr lang="en-GB" sz="1600" b="1" dirty="0">
                        <a:solidFill>
                          <a:srgbClr val="95BA2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2</a:t>
                      </a:r>
                      <a:endParaRPr lang="en-GB" sz="1600" b="1" dirty="0" smtClean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MeV</a:t>
                      </a:r>
                      <a:endParaRPr lang="en-GB" sz="16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3</a:t>
                      </a:r>
                      <a:endParaRPr lang="en-GB" sz="16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 MeV</a:t>
                      </a:r>
                      <a:endParaRPr lang="en-GB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4</a:t>
                      </a:r>
                      <a:endParaRPr lang="en-GB" sz="16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 MeV</a:t>
                      </a:r>
                      <a:endParaRPr lang="en-GB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5</a:t>
                      </a:r>
                      <a:endParaRPr lang="en-GB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 MeV</a:t>
                      </a:r>
                      <a:endParaRPr lang="en-GB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6</a:t>
                      </a:r>
                      <a:endParaRPr lang="en-GB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 MeV</a:t>
                      </a:r>
                      <a:endParaRPr lang="en-GB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5536" y="5373216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Recirculation realized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vertically stacked recirculation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passes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HC2_170114_6-0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20263" r="4051" b="24562"/>
          <a:stretch/>
        </p:blipFill>
        <p:spPr>
          <a:xfrm>
            <a:off x="395536" y="4077072"/>
            <a:ext cx="8136904" cy="11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Planning for each stage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04664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3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Additional SC RF modules test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Full energy test in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Energy Recovery Mode </a:t>
            </a:r>
            <a:endParaRPr lang="en-US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-  Injection at 5 MeV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-  3 turns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150 MeV/linac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-  Final energy 900 </a:t>
            </a:r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</a:t>
            </a:r>
          </a:p>
          <a:p>
            <a:pPr algn="just">
              <a:buClr>
                <a:srgbClr val="12578B"/>
              </a:buClr>
              <a:buSzPct val="80000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073896"/>
              </a:buClr>
              <a:buSzPct val="80000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73896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73896"/>
              </a:buClr>
              <a:buSzPct val="80000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880056"/>
              </p:ext>
            </p:extLst>
          </p:nvPr>
        </p:nvGraphicFramePr>
        <p:xfrm>
          <a:off x="5724128" y="908720"/>
          <a:ext cx="2808312" cy="232405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81274"/>
                <a:gridCol w="1427038"/>
              </a:tblGrid>
              <a:tr h="26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</a:t>
                      </a:r>
                      <a:endParaRPr kumimoji="0" lang="en-GB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cap="all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GB" sz="1600" cap="all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1</a:t>
                      </a:r>
                      <a:endParaRPr lang="en-GB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MeV</a:t>
                      </a:r>
                      <a:endParaRPr lang="en-GB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2</a:t>
                      </a:r>
                      <a:endParaRPr lang="en-GB" sz="1600" b="1" dirty="0" smtClean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MeV</a:t>
                      </a:r>
                      <a:endParaRPr lang="en-GB" sz="16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3</a:t>
                      </a:r>
                      <a:endParaRPr lang="en-GB" sz="16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MeV</a:t>
                      </a:r>
                      <a:endParaRPr lang="en-GB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4</a:t>
                      </a:r>
                      <a:endParaRPr lang="en-GB" sz="16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MeV</a:t>
                      </a:r>
                      <a:endParaRPr lang="en-GB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5</a:t>
                      </a:r>
                      <a:endParaRPr lang="en-GB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 MeV</a:t>
                      </a:r>
                      <a:endParaRPr lang="en-GB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6</a:t>
                      </a:r>
                      <a:endParaRPr lang="en-GB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MeV</a:t>
                      </a:r>
                      <a:endParaRPr lang="en-GB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LHC2_170114_6-0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16182" r="3820" b="23411"/>
          <a:stretch/>
        </p:blipFill>
        <p:spPr>
          <a:xfrm>
            <a:off x="539552" y="4365104"/>
            <a:ext cx="7992888" cy="12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6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453650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268760"/>
            <a:ext cx="86868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LH</a:t>
            </a:r>
            <a:r>
              <a:rPr lang="en-US" sz="2000" b="1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Baseline parameters and configuration</a:t>
            </a:r>
          </a:p>
          <a:p>
            <a:r>
              <a:rPr lang="en-US" sz="2000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- Goals </a:t>
            </a:r>
          </a:p>
          <a:p>
            <a:r>
              <a:rPr lang="en-US" sz="2000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- physics requirements</a:t>
            </a:r>
          </a:p>
          <a:p>
            <a:r>
              <a:rPr lang="en-US" sz="2000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cap="all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General Design </a:t>
            </a:r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considerations</a:t>
            </a:r>
          </a:p>
          <a:p>
            <a:r>
              <a:rPr lang="en-US" sz="2000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- LINAC-Ring collider</a:t>
            </a:r>
            <a:endParaRPr lang="en-US" sz="2000" b="1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Post cdr plans</a:t>
            </a:r>
          </a:p>
          <a:p>
            <a:r>
              <a:rPr lang="en-US" sz="2000" b="1" cap="all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2000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an ERL test facility </a:t>
            </a:r>
            <a:endParaRPr lang="en-US" sz="2000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Planning and timeline</a:t>
            </a:r>
          </a:p>
          <a:p>
            <a:endParaRPr lang="en-US" sz="20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cap="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Next steps and r&amp;D activities</a:t>
            </a:r>
            <a:endParaRPr lang="en-US" sz="20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cap="all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6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Layout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3" y="881499"/>
            <a:ext cx="6552728" cy="224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5328592" cy="123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5687" y="371703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 1 – 155 MeV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5687" y="4024809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 3 – 455 MeV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687" y="465313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 5 – 755 MeV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1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5834" r="4015" b="5357"/>
          <a:stretch/>
        </p:blipFill>
        <p:spPr>
          <a:xfrm>
            <a:off x="505261" y="908720"/>
            <a:ext cx="7908009" cy="4022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 1 Multi-Pass Optics</a:t>
            </a:r>
          </a:p>
        </p:txBody>
      </p:sp>
      <p:cxnSp>
        <p:nvCxnSpPr>
          <p:cNvPr id="6" name="Straight Arrow Connector 3767"/>
          <p:cNvCxnSpPr>
            <a:cxnSpLocks noChangeShapeType="1"/>
          </p:cNvCxnSpPr>
          <p:nvPr/>
        </p:nvCxnSpPr>
        <p:spPr bwMode="auto">
          <a:xfrm flipH="1">
            <a:off x="4512258" y="5311738"/>
            <a:ext cx="1091208" cy="6163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3758"/>
          <p:cNvCxnSpPr>
            <a:cxnSpLocks noChangeShapeType="1"/>
          </p:cNvCxnSpPr>
          <p:nvPr/>
        </p:nvCxnSpPr>
        <p:spPr bwMode="auto">
          <a:xfrm flipV="1">
            <a:off x="992581" y="5327075"/>
            <a:ext cx="1059139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3766"/>
          <p:cNvCxnSpPr>
            <a:cxnSpLocks noChangeShapeType="1"/>
          </p:cNvCxnSpPr>
          <p:nvPr/>
        </p:nvCxnSpPr>
        <p:spPr bwMode="auto">
          <a:xfrm flipV="1">
            <a:off x="3320404" y="5317901"/>
            <a:ext cx="1138861" cy="917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3767"/>
          <p:cNvCxnSpPr>
            <a:cxnSpLocks noChangeShapeType="1"/>
          </p:cNvCxnSpPr>
          <p:nvPr/>
        </p:nvCxnSpPr>
        <p:spPr bwMode="auto">
          <a:xfrm flipH="1">
            <a:off x="2104457" y="5317901"/>
            <a:ext cx="1121170" cy="0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758"/>
          <p:cNvCxnSpPr>
            <a:cxnSpLocks noChangeShapeType="1"/>
          </p:cNvCxnSpPr>
          <p:nvPr/>
        </p:nvCxnSpPr>
        <p:spPr bwMode="auto">
          <a:xfrm>
            <a:off x="5705759" y="5301208"/>
            <a:ext cx="1137619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767"/>
          <p:cNvCxnSpPr>
            <a:cxnSpLocks noChangeShapeType="1"/>
          </p:cNvCxnSpPr>
          <p:nvPr/>
        </p:nvCxnSpPr>
        <p:spPr bwMode="auto">
          <a:xfrm flipH="1">
            <a:off x="6951558" y="5301208"/>
            <a:ext cx="954803" cy="9163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" name="TextBox 4096"/>
          <p:cNvSpPr txBox="1"/>
          <p:nvPr/>
        </p:nvSpPr>
        <p:spPr>
          <a:xfrm>
            <a:off x="568951" y="5373216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21079" y="5422208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39060" y="5419613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39952" y="5419613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36096" y="5373216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88224" y="5416852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5419613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34" y="5013176"/>
            <a:ext cx="7056000" cy="14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1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 2 Multi-Pass Optics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5257" r="3661" b="5468"/>
          <a:stretch/>
        </p:blipFill>
        <p:spPr>
          <a:xfrm>
            <a:off x="694974" y="908720"/>
            <a:ext cx="7670238" cy="3907063"/>
          </a:xfrm>
          <a:prstGeom prst="rect">
            <a:avLst/>
          </a:prstGeom>
        </p:spPr>
      </p:pic>
      <p:cxnSp>
        <p:nvCxnSpPr>
          <p:cNvPr id="142" name="Straight Arrow Connector 3758"/>
          <p:cNvCxnSpPr>
            <a:cxnSpLocks noChangeShapeType="1"/>
          </p:cNvCxnSpPr>
          <p:nvPr/>
        </p:nvCxnSpPr>
        <p:spPr bwMode="auto">
          <a:xfrm flipH="1" flipV="1">
            <a:off x="1118534" y="5301208"/>
            <a:ext cx="1005194" cy="827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Straight Arrow Connector 3766"/>
          <p:cNvCxnSpPr>
            <a:cxnSpLocks noChangeShapeType="1"/>
          </p:cNvCxnSpPr>
          <p:nvPr/>
        </p:nvCxnSpPr>
        <p:spPr bwMode="auto">
          <a:xfrm flipH="1" flipV="1">
            <a:off x="3385784" y="5301208"/>
            <a:ext cx="1136499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Straight Arrow Connector 3767"/>
          <p:cNvCxnSpPr>
            <a:cxnSpLocks noChangeShapeType="1"/>
          </p:cNvCxnSpPr>
          <p:nvPr/>
        </p:nvCxnSpPr>
        <p:spPr bwMode="auto">
          <a:xfrm flipV="1">
            <a:off x="2188098" y="5301208"/>
            <a:ext cx="1133316" cy="6438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" name="TextBox 144"/>
          <p:cNvSpPr txBox="1"/>
          <p:nvPr/>
        </p:nvSpPr>
        <p:spPr>
          <a:xfrm>
            <a:off x="688564" y="5373216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793087" y="5373220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017223" y="5392475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211960" y="5373217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5508104" y="5398317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660232" y="5401228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668344" y="5398316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2" name="Straight Arrow Connector 3767"/>
          <p:cNvCxnSpPr>
            <a:cxnSpLocks noChangeShapeType="1"/>
          </p:cNvCxnSpPr>
          <p:nvPr/>
        </p:nvCxnSpPr>
        <p:spPr bwMode="auto">
          <a:xfrm>
            <a:off x="4586653" y="5301208"/>
            <a:ext cx="1131276" cy="0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" name="Straight Arrow Connector 3766"/>
          <p:cNvCxnSpPr>
            <a:cxnSpLocks noChangeShapeType="1"/>
          </p:cNvCxnSpPr>
          <p:nvPr/>
        </p:nvCxnSpPr>
        <p:spPr bwMode="auto">
          <a:xfrm flipH="1">
            <a:off x="5782299" y="5301208"/>
            <a:ext cx="1172979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Arrow Connector 3767"/>
          <p:cNvCxnSpPr>
            <a:cxnSpLocks noChangeShapeType="1"/>
          </p:cNvCxnSpPr>
          <p:nvPr/>
        </p:nvCxnSpPr>
        <p:spPr bwMode="auto">
          <a:xfrm flipV="1">
            <a:off x="7019646" y="5301208"/>
            <a:ext cx="974888" cy="2677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534" y="4943642"/>
            <a:ext cx="6876000" cy="14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26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Arc 1 optics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39988" y="4437112"/>
            <a:ext cx="3271192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157076" y="4427300"/>
            <a:ext cx="1548000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19061" y="4437112"/>
            <a:ext cx="1584176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0085" y="98072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362324" y="4443138"/>
            <a:ext cx="210343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4×45°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sector bends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67954" y="4469418"/>
            <a:ext cx="267910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2-step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vert. </a:t>
            </a:r>
          </a:p>
          <a:p>
            <a:pPr algn="ctr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Spreader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796136" y="4437112"/>
            <a:ext cx="208438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2-step vert. 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Combiner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3454799" y="4827034"/>
            <a:ext cx="2088232" cy="130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Arc dipoles : 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Ldip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71.8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spcBef>
                <a:spcPts val="600"/>
              </a:spcBef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=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5.67 </a:t>
            </a:r>
            <a:r>
              <a:rPr lang="de-DE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kGauss</a:t>
            </a:r>
          </a:p>
          <a:p>
            <a:pPr>
              <a:spcBef>
                <a:spcPts val="600"/>
              </a:spcBef>
            </a:pPr>
            <a:r>
              <a:rPr lang="de-DE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ρ = 91.45 cm</a:t>
            </a:r>
            <a:endParaRPr lang="de-DE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5583" y="4760523"/>
            <a:ext cx="2531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  <a:r>
              <a:rPr lang="en-US" alt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bends 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rec. + 3 sec.)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52120" y="5125956"/>
            <a:ext cx="25314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  <a:r>
              <a:rPr lang="en-US" alt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bends 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rec. + 3 sec.)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8113" y="980728"/>
            <a:ext cx="105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el-GR" sz="2000" dirty="0" smtClean="0">
                <a:solidFill>
                  <a:srgbClr val="17D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>
                <a:solidFill>
                  <a:srgbClr val="17D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r>
              <a:rPr lang="en-US" sz="2000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5073" r="7218" b="5652"/>
          <a:stretch/>
        </p:blipFill>
        <p:spPr>
          <a:xfrm>
            <a:off x="680085" y="620688"/>
            <a:ext cx="7098180" cy="3440698"/>
          </a:xfrm>
          <a:prstGeom prst="rect">
            <a:avLst/>
          </a:prstGeom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57076" y="4128011"/>
            <a:ext cx="1548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011181" y="4124248"/>
            <a:ext cx="1548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88" y="4124248"/>
            <a:ext cx="3200164" cy="10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1650" y="6926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0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Arc 3 optics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085" y="98072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3542680" y="4823344"/>
            <a:ext cx="2088232" cy="130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Arc dipoles : 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Ldip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90.58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spcBef>
                <a:spcPts val="600"/>
              </a:spcBef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=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6.58 </a:t>
            </a:r>
            <a:r>
              <a:rPr lang="de-DE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kGauss</a:t>
            </a:r>
          </a:p>
          <a:p>
            <a:pPr>
              <a:spcBef>
                <a:spcPts val="600"/>
              </a:spcBef>
            </a:pPr>
            <a:r>
              <a:rPr lang="de-DE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ρ = 230.66 cm</a:t>
            </a:r>
            <a:endParaRPr lang="de-DE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0957" y="4941168"/>
            <a:ext cx="2531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9.8° </a:t>
            </a:r>
            <a:r>
              <a:rPr lang="en-US" alt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bends 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rec. + 3 sec.)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90421" y="5302512"/>
            <a:ext cx="25314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9.8°</a:t>
            </a:r>
            <a:r>
              <a:rPr lang="en-US" alt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bends 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rec. + 3 sec.)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085" y="98072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455 MeV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8113" y="980728"/>
            <a:ext cx="105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el-GR" sz="2000" dirty="0" smtClean="0">
                <a:solidFill>
                  <a:srgbClr val="17D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 smtClean="0">
                <a:solidFill>
                  <a:srgbClr val="17D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600" dirty="0">
              <a:solidFill>
                <a:srgbClr val="17D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5072" r="7217" b="5652"/>
          <a:stretch/>
        </p:blipFill>
        <p:spPr>
          <a:xfrm>
            <a:off x="781323" y="692696"/>
            <a:ext cx="7099200" cy="34416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2859868" y="4465904"/>
            <a:ext cx="3080284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261917" y="4465904"/>
            <a:ext cx="1548000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46241" y="4465904"/>
            <a:ext cx="1584176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346244" y="4477111"/>
            <a:ext cx="248110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8×22.5°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sector bends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67143" y="4477111"/>
            <a:ext cx="267910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2-step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vert. </a:t>
            </a:r>
          </a:p>
          <a:p>
            <a:pPr algn="ctr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Spreader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913964" y="4502973"/>
            <a:ext cx="208438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2-step vert. 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Combiner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61917" y="4221088"/>
            <a:ext cx="1548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048336" y="4221929"/>
            <a:ext cx="1548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52" y="4221088"/>
            <a:ext cx="3060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225741" y="75990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455 MeV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1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Arc 5 optics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275856" y="4465904"/>
            <a:ext cx="2505819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8×22.5°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sector bends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11560" y="4465904"/>
            <a:ext cx="267910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</a:p>
          <a:p>
            <a:pPr algn="ctr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chicane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3472933" y="4820282"/>
            <a:ext cx="2088232" cy="130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Arc dipoles : 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Ldip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90.58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spcBef>
                <a:spcPts val="600"/>
              </a:spcBef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=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10.92 </a:t>
            </a:r>
            <a:r>
              <a:rPr lang="de-DE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kGauss</a:t>
            </a:r>
          </a:p>
          <a:p>
            <a:pPr>
              <a:spcBef>
                <a:spcPts val="600"/>
              </a:spcBef>
            </a:pPr>
            <a:r>
              <a:rPr lang="de-DE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ρ = 230.66 cm</a:t>
            </a:r>
            <a:endParaRPr lang="de-DE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580112" y="4465904"/>
            <a:ext cx="267910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</a:p>
          <a:p>
            <a:pPr algn="ctr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chicane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6065" r="7043" b="5651"/>
          <a:stretch/>
        </p:blipFill>
        <p:spPr>
          <a:xfrm>
            <a:off x="755576" y="764704"/>
            <a:ext cx="7099200" cy="34416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2859868" y="4422688"/>
            <a:ext cx="3080284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261917" y="4422688"/>
            <a:ext cx="1548000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46241" y="4422688"/>
            <a:ext cx="1584176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52" y="4221088"/>
            <a:ext cx="3060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17" y="4228272"/>
            <a:ext cx="1548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46241" y="4221088"/>
            <a:ext cx="1548000" cy="1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25741" y="75990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755 MeV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8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Arc 1,3,5 layout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5" y="908720"/>
            <a:ext cx="3958695" cy="253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032448" cy="240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67544" y="3212976"/>
            <a:ext cx="3456384" cy="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23928" y="908720"/>
            <a:ext cx="0" cy="238464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23498" y="284364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13.66 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8561" y="191637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13.43 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407674" y="3717032"/>
            <a:ext cx="0" cy="2160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916788" y="4941168"/>
            <a:ext cx="0" cy="9361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115616" y="5661248"/>
            <a:ext cx="0" cy="26497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923928" y="522455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41.06 cm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45199" y="387723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92.6 cm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90333" y="552948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8064" y="62371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Synchronous </a:t>
            </a:r>
            <a:r>
              <a:rPr lang="en-US" dirty="0">
                <a:latin typeface="Arial" pitchFamily="34" charset="0"/>
                <a:cs typeface="Arial" pitchFamily="34" charset="0"/>
              </a:rPr>
              <a:t>acceleration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Isochronous arcs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Achromatic arc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FMC optics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9566" y="371703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Arc length for Arc 1,3,5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34.5112 m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94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x </a:t>
            </a:r>
            <a:r>
              <a:rPr lang="el-GR" dirty="0">
                <a:solidFill>
                  <a:srgbClr val="0070C0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rf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364088" y="4988385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6 arcs: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84 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dipoles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114 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quadrupoles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0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Footprint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8093" y="2065726"/>
            <a:ext cx="417646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Arc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1,3,5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34.5112 m</a:t>
            </a:r>
          </a:p>
          <a:p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94 x </a:t>
            </a:r>
            <a:r>
              <a:rPr lang="el-GR" dirty="0">
                <a:solidFill>
                  <a:srgbClr val="0070C0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rf 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Arial"/>
                <a:cs typeface="Arial"/>
              </a:rPr>
              <a:t>(last cavity linac1 to first cavity linac 2)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length for Arc 2,4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34.2704 m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101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x </a:t>
            </a:r>
            <a:r>
              <a:rPr lang="el-GR" dirty="0">
                <a:solidFill>
                  <a:srgbClr val="0070C0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rf</a:t>
            </a:r>
          </a:p>
          <a:p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(last cavity linac1 to first cavity linac 2</a:t>
            </a:r>
            <a:r>
              <a:rPr lang="en-US" sz="1600" dirty="0" smtClean="0">
                <a:solidFill>
                  <a:srgbClr val="0070C0"/>
                </a:solidFill>
                <a:latin typeface="Arial"/>
                <a:cs typeface="Arial"/>
              </a:rPr>
              <a:t>)</a:t>
            </a:r>
          </a:p>
          <a:p>
            <a:endParaRPr lang="en-US" sz="1600" dirty="0">
              <a:solidFill>
                <a:srgbClr val="0070C0"/>
              </a:solidFill>
              <a:latin typeface="Arial"/>
              <a:cs typeface="Arial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length for Arc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34.4574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/>
                <a:cs typeface="Arial"/>
              </a:rPr>
              <a:t>101.5 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x </a:t>
            </a:r>
            <a:r>
              <a:rPr lang="el-GR" b="1" dirty="0">
                <a:solidFill>
                  <a:srgbClr val="0070C0"/>
                </a:solidFill>
                <a:latin typeface="Arial"/>
                <a:cs typeface="Arial"/>
              </a:rPr>
              <a:t>λ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rf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/>
                <a:cs typeface="Arial"/>
              </a:rPr>
              <a:t>(last cavity </a:t>
            </a:r>
            <a:r>
              <a:rPr lang="en-US" sz="1600" b="1" dirty="0" smtClean="0">
                <a:solidFill>
                  <a:srgbClr val="0070C0"/>
                </a:solidFill>
                <a:latin typeface="Arial"/>
                <a:cs typeface="Arial"/>
              </a:rPr>
              <a:t>linac 1 </a:t>
            </a:r>
            <a:r>
              <a:rPr lang="en-US" sz="1600" b="1" dirty="0">
                <a:solidFill>
                  <a:srgbClr val="0070C0"/>
                </a:solidFill>
                <a:latin typeface="Arial"/>
                <a:cs typeface="Arial"/>
              </a:rPr>
              <a:t>to first cavity linac 2)</a:t>
            </a:r>
          </a:p>
          <a:p>
            <a:pPr algn="ctr"/>
            <a:endParaRPr lang="en-US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/>
          </a:p>
        </p:txBody>
      </p:sp>
      <p:pic>
        <p:nvPicPr>
          <p:cNvPr id="20" name="Picture 1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20682" r="3861" b="24751"/>
          <a:stretch/>
        </p:blipFill>
        <p:spPr>
          <a:xfrm>
            <a:off x="325515" y="620688"/>
            <a:ext cx="7774877" cy="1008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016" y="166561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ARCS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8025" y="166561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 </a:t>
            </a:r>
            <a:endParaRPr lang="en-GB" sz="2000" b="1" dirty="0">
              <a:solidFill>
                <a:srgbClr val="073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35120" r="27140" b="15481"/>
          <a:stretch/>
        </p:blipFill>
        <p:spPr bwMode="auto">
          <a:xfrm>
            <a:off x="4704557" y="2002945"/>
            <a:ext cx="3035795" cy="200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64059" y="3923764"/>
            <a:ext cx="2204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~ 13 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8024" y="4241913"/>
            <a:ext cx="3273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Chicane inj/extr</a:t>
            </a:r>
            <a:endParaRPr lang="en-GB" sz="2000" b="1" cap="all" dirty="0">
              <a:solidFill>
                <a:srgbClr val="073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18832" y="4581128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~ 1.75 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157192"/>
            <a:ext cx="410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TOTAL DIMENSIONS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42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x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13.7 m   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03170" y="1256467"/>
            <a:ext cx="4921058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767459" y="1112451"/>
            <a:ext cx="648072" cy="22831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1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Arc optics OPTION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874" y="620688"/>
            <a:ext cx="8378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cap="all" dirty="0" smtClean="0">
                <a:latin typeface="Arial" pitchFamily="34" charset="0"/>
                <a:cs typeface="Arial" pitchFamily="34" charset="0"/>
              </a:rPr>
              <a:t>Same optics layout for all the arcs 900/750/600/450/300/150 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cap="all" dirty="0" smtClean="0">
                <a:latin typeface="Arial" pitchFamily="34" charset="0"/>
                <a:cs typeface="Arial" pitchFamily="34" charset="0"/>
              </a:rPr>
              <a:t>V</a:t>
            </a:r>
            <a:endParaRPr lang="en-US" cap="all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flipV="1">
            <a:off x="418390" y="3506656"/>
            <a:ext cx="3304824" cy="73502"/>
            <a:chOff x="816732" y="5098901"/>
            <a:chExt cx="6934472" cy="129153"/>
          </a:xfrm>
        </p:grpSpPr>
        <p:sp>
          <p:nvSpPr>
            <p:cNvPr id="13" name="Rectangle 12"/>
            <p:cNvSpPr/>
            <p:nvPr/>
          </p:nvSpPr>
          <p:spPr>
            <a:xfrm>
              <a:off x="1381944" y="510104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6732" y="510104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59832" y="510104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35896" y="509890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20072" y="509890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44008" y="510104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2320" y="509890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37412" y="5101041"/>
              <a:ext cx="298884" cy="1143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82239" y="5110938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84081" y="5110938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27784" y="5113746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54334" y="5104518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56176" y="5104518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99879" y="5107326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3912" y="5107326"/>
              <a:ext cx="149442" cy="1143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738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/>
          <a:stretch/>
        </p:blipFill>
        <p:spPr>
          <a:xfrm>
            <a:off x="312176" y="1268760"/>
            <a:ext cx="3850076" cy="2080738"/>
          </a:xfrm>
          <a:prstGeom prst="rect">
            <a:avLst/>
          </a:prstGeom>
        </p:spPr>
      </p:pic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77815" y="3933056"/>
            <a:ext cx="1592987" cy="11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b="1" dirty="0">
                <a:latin typeface="Arial"/>
                <a:cs typeface="Arial"/>
              </a:rPr>
              <a:t>Arc dipoles : </a:t>
            </a:r>
            <a:endParaRPr lang="en-US" altLang="en-US" sz="1400" dirty="0"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altLang="en-US" sz="1400" dirty="0">
                <a:latin typeface="Arial"/>
                <a:cs typeface="Arial"/>
                <a:sym typeface="Symbol" pitchFamily="18" charset="2"/>
              </a:rPr>
              <a:t>8</a:t>
            </a:r>
            <a:r>
              <a:rPr lang="en-US" altLang="en-US" sz="1400" dirty="0">
                <a:latin typeface="Arial"/>
                <a:cs typeface="Arial"/>
              </a:rPr>
              <a:t>22.5</a:t>
            </a:r>
            <a:r>
              <a:rPr lang="en-US" altLang="en-US" sz="1400" baseline="30000" dirty="0">
                <a:latin typeface="Arial"/>
                <a:cs typeface="Arial"/>
              </a:rPr>
              <a:t>0 </a:t>
            </a:r>
            <a:r>
              <a:rPr lang="en-US" altLang="en-US" sz="1400" dirty="0" smtClean="0">
                <a:latin typeface="Arial"/>
                <a:cs typeface="Arial"/>
              </a:rPr>
              <a:t>bends </a:t>
            </a:r>
            <a:endParaRPr lang="en-US" altLang="en-US" sz="1400" dirty="0"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altLang="en-US" sz="1400" dirty="0" smtClean="0">
                <a:latin typeface="Arial"/>
                <a:cs typeface="Arial"/>
              </a:rPr>
              <a:t>Ldip </a:t>
            </a:r>
            <a:r>
              <a:rPr lang="en-US" altLang="en-US" sz="1400" dirty="0">
                <a:latin typeface="Arial"/>
                <a:cs typeface="Arial"/>
              </a:rPr>
              <a:t>= </a:t>
            </a:r>
            <a:r>
              <a:rPr lang="en-US" altLang="en-US" sz="1400" dirty="0" smtClean="0">
                <a:latin typeface="Arial"/>
                <a:cs typeface="Arial"/>
              </a:rPr>
              <a:t>100.6 </a:t>
            </a:r>
            <a:r>
              <a:rPr lang="en-US" altLang="en-US" sz="1400" dirty="0">
                <a:latin typeface="Arial"/>
                <a:cs typeface="Arial"/>
              </a:rPr>
              <a:t>cm</a:t>
            </a:r>
          </a:p>
          <a:p>
            <a:pPr>
              <a:spcBef>
                <a:spcPts val="600"/>
              </a:spcBef>
            </a:pPr>
            <a:r>
              <a:rPr lang="de-DE" altLang="en-US" sz="1400" dirty="0" smtClean="0">
                <a:latin typeface="Arial"/>
                <a:cs typeface="Arial"/>
              </a:rPr>
              <a:t>ρ = 256.3 cm</a:t>
            </a:r>
          </a:p>
          <a:p>
            <a:pPr>
              <a:spcBef>
                <a:spcPts val="600"/>
              </a:spcBef>
            </a:pPr>
            <a:endParaRPr lang="de-DE" altLang="en-US" sz="1400" dirty="0">
              <a:latin typeface="Arial"/>
              <a:cs typeface="Arial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684881"/>
              </p:ext>
            </p:extLst>
          </p:nvPr>
        </p:nvGraphicFramePr>
        <p:xfrm>
          <a:off x="2158990" y="4383593"/>
          <a:ext cx="6909260" cy="73746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70857"/>
                <a:gridCol w="870857"/>
                <a:gridCol w="1036223"/>
                <a:gridCol w="1080120"/>
                <a:gridCol w="1008112"/>
                <a:gridCol w="1008112"/>
                <a:gridCol w="1034979"/>
              </a:tblGrid>
              <a:tr h="3666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1GeV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750MeV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600MeV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450MeV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300MeV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150MeV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 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 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 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 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 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 Box 40"/>
          <p:cNvSpPr txBox="1">
            <a:spLocks noChangeArrowheads="1"/>
          </p:cNvSpPr>
          <p:nvPr/>
        </p:nvSpPr>
        <p:spPr bwMode="auto">
          <a:xfrm>
            <a:off x="455255" y="5203309"/>
            <a:ext cx="1615547" cy="889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b="1" dirty="0">
                <a:latin typeface="Arial"/>
                <a:cs typeface="Arial"/>
              </a:rPr>
              <a:t>Arc </a:t>
            </a:r>
            <a:r>
              <a:rPr lang="en-US" altLang="en-US" sz="1400" b="1" dirty="0" smtClean="0">
                <a:latin typeface="Arial"/>
                <a:cs typeface="Arial"/>
              </a:rPr>
              <a:t>quadrupoles </a:t>
            </a:r>
            <a:r>
              <a:rPr lang="en-US" altLang="en-US" sz="1400" b="1" dirty="0">
                <a:latin typeface="Arial"/>
                <a:cs typeface="Arial"/>
              </a:rPr>
              <a:t> </a:t>
            </a:r>
            <a:endParaRPr lang="en-US" altLang="en-US" sz="1400" b="1" dirty="0" smtClean="0"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altLang="en-US" sz="1400" dirty="0" smtClean="0">
                <a:latin typeface="Arial"/>
                <a:cs typeface="Arial"/>
              </a:rPr>
              <a:t>Lquads </a:t>
            </a:r>
            <a:r>
              <a:rPr lang="en-US" altLang="en-US" sz="1400" dirty="0">
                <a:latin typeface="Arial"/>
                <a:cs typeface="Arial"/>
              </a:rPr>
              <a:t>= </a:t>
            </a:r>
            <a:r>
              <a:rPr lang="en-US" altLang="en-US" sz="1400" dirty="0" smtClean="0">
                <a:latin typeface="Arial"/>
                <a:cs typeface="Arial"/>
              </a:rPr>
              <a:t>30 </a:t>
            </a:r>
            <a:r>
              <a:rPr lang="en-US" altLang="en-US" sz="1400" dirty="0">
                <a:latin typeface="Arial"/>
                <a:cs typeface="Arial"/>
              </a:rPr>
              <a:t>cm</a:t>
            </a:r>
          </a:p>
          <a:p>
            <a:pPr>
              <a:spcBef>
                <a:spcPts val="600"/>
              </a:spcBef>
            </a:pPr>
            <a:endParaRPr lang="de-DE" altLang="en-US" sz="1400" dirty="0">
              <a:latin typeface="Arial"/>
              <a:cs typeface="Arial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70386"/>
              </p:ext>
            </p:extLst>
          </p:nvPr>
        </p:nvGraphicFramePr>
        <p:xfrm>
          <a:off x="2177693" y="5351616"/>
          <a:ext cx="6096000" cy="7416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Kq[m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-1.01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1.19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19260" r="3059" b="19789"/>
          <a:stretch/>
        </p:blipFill>
        <p:spPr>
          <a:xfrm>
            <a:off x="4427984" y="1340768"/>
            <a:ext cx="2575252" cy="236950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092280" y="1381662"/>
            <a:ext cx="16979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cap="all" dirty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dipoles </a:t>
            </a:r>
            <a:endParaRPr lang="en-US" cap="all" dirty="0" smtClean="0">
              <a:solidFill>
                <a:srgbClr val="073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cap="all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top </a:t>
            </a:r>
            <a:r>
              <a:rPr lang="en-US" cap="all" dirty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en-US" cap="all" dirty="0" smtClean="0">
              <a:solidFill>
                <a:srgbClr val="073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cap="all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</a:t>
            </a:r>
          </a:p>
          <a:p>
            <a:r>
              <a:rPr lang="en-US" cap="all" dirty="0" smtClean="0">
                <a:solidFill>
                  <a:srgbClr val="073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Attilio Milanese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Incoherent Synchrotron radiation in return arcs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58662"/>
              </p:ext>
            </p:extLst>
          </p:nvPr>
        </p:nvGraphicFramePr>
        <p:xfrm>
          <a:off x="323528" y="763350"/>
          <a:ext cx="6480720" cy="3384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296144"/>
                <a:gridCol w="1296144"/>
                <a:gridCol w="1296144"/>
                <a:gridCol w="1296144"/>
              </a:tblGrid>
              <a:tr h="3534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ARC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 [MeV]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[cm]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Symbol"/>
                        </a:rPr>
                        <a:t></a:t>
                      </a:r>
                      <a:r>
                        <a:rPr lang="en-US" sz="1800" dirty="0">
                          <a:effectLst/>
                        </a:rPr>
                        <a:t>E [keV]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Symbol"/>
                        </a:rPr>
                        <a:t></a:t>
                      </a:r>
                      <a:r>
                        <a:rPr lang="en-US" sz="1800" dirty="0">
                          <a:effectLst/>
                        </a:rPr>
                        <a:t>E/E [%]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91.459</a:t>
                      </a:r>
                      <a:endParaRPr lang="en-GB" sz="1800" b="1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0.0280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1.17e-5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300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91.459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0.4191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6.42e-5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450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  <a:endParaRPr lang="en-GB" sz="1800" b="1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0.8230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8.13e-5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600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2.5726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1.53e-4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750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6.2394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2.73e-4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900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12.881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4.47e-4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750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  <a:endParaRPr lang="en-GB" sz="1800" b="1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6.2394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5.89e-6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600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2.5726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7.49e-6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450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230.66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0.8230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9.98e-6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300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91.459</a:t>
                      </a:r>
                      <a:endParaRPr lang="en-GB" sz="1800" b="1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0.4191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1.49e-6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91.459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0.0280</a:t>
                      </a:r>
                      <a:endParaRPr lang="en-GB" sz="18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2.93e-3</a:t>
                      </a:r>
                      <a:endParaRPr lang="en-GB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r="70676"/>
          <a:stretch/>
        </p:blipFill>
        <p:spPr>
          <a:xfrm>
            <a:off x="3000984" y="4530291"/>
            <a:ext cx="2088232" cy="5214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4035" y="4549675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Beam Energy loss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Beam Energy Spread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r="68968"/>
          <a:stretch/>
        </p:blipFill>
        <p:spPr>
          <a:xfrm>
            <a:off x="5121452" y="4481911"/>
            <a:ext cx="2088232" cy="50514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/>
          <a:srcRect r="63251"/>
          <a:stretch/>
        </p:blipFill>
        <p:spPr>
          <a:xfrm>
            <a:off x="3021284" y="5250188"/>
            <a:ext cx="2158046" cy="6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60648"/>
            <a:ext cx="7583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The LHeC study team and 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72528"/>
            <a:ext cx="7272808" cy="51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60648"/>
            <a:ext cx="453650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Next steps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8600" y="712966"/>
            <a:ext cx="80791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Complete Step 2 and Step 1 configuration and optics layout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12" y="1628800"/>
            <a:ext cx="6203478" cy="212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4212"/>
            <a:ext cx="6101162" cy="159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4427984" y="1916832"/>
            <a:ext cx="1512168" cy="3719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>
            <a:off x="3851920" y="3463451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974757" y="263691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27156" y="449982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9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3474" r="4170" b="5641"/>
          <a:stretch/>
        </p:blipFill>
        <p:spPr>
          <a:xfrm>
            <a:off x="683568" y="763350"/>
            <a:ext cx="7606263" cy="4084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 1 - Step 2</a:t>
            </a:r>
          </a:p>
        </p:txBody>
      </p:sp>
      <p:sp>
        <p:nvSpPr>
          <p:cNvPr id="4097" name="TextBox 4096"/>
          <p:cNvSpPr txBox="1"/>
          <p:nvPr/>
        </p:nvSpPr>
        <p:spPr>
          <a:xfrm>
            <a:off x="728061" y="5379690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34059" y="5355483"/>
            <a:ext cx="749709" cy="60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9644" y="5366354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27242" y="5388748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98499" y="5390859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11264" y="5407134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380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7386" y="5409227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7" name="Straight Arrow Connector 3767"/>
          <p:cNvCxnSpPr>
            <a:cxnSpLocks noChangeShapeType="1"/>
          </p:cNvCxnSpPr>
          <p:nvPr/>
        </p:nvCxnSpPr>
        <p:spPr bwMode="auto">
          <a:xfrm flipH="1">
            <a:off x="5004049" y="5301208"/>
            <a:ext cx="720079" cy="0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Straight Arrow Connector 3758"/>
          <p:cNvCxnSpPr>
            <a:cxnSpLocks noChangeShapeType="1"/>
            <a:endCxn id="125" idx="1"/>
          </p:cNvCxnSpPr>
          <p:nvPr/>
        </p:nvCxnSpPr>
        <p:spPr bwMode="auto">
          <a:xfrm>
            <a:off x="1109405" y="5301208"/>
            <a:ext cx="761426" cy="68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Straight Arrow Connector 3766"/>
          <p:cNvCxnSpPr>
            <a:cxnSpLocks noChangeShapeType="1"/>
            <a:endCxn id="132" idx="1"/>
          </p:cNvCxnSpPr>
          <p:nvPr/>
        </p:nvCxnSpPr>
        <p:spPr bwMode="auto">
          <a:xfrm>
            <a:off x="3453113" y="5301210"/>
            <a:ext cx="774129" cy="237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Straight Arrow Connector 3767"/>
          <p:cNvCxnSpPr>
            <a:cxnSpLocks noChangeShapeType="1"/>
          </p:cNvCxnSpPr>
          <p:nvPr/>
        </p:nvCxnSpPr>
        <p:spPr bwMode="auto">
          <a:xfrm flipH="1">
            <a:off x="2627784" y="5301208"/>
            <a:ext cx="791994" cy="5664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Straight Arrow Connector 3758"/>
          <p:cNvCxnSpPr>
            <a:cxnSpLocks noChangeShapeType="1"/>
          </p:cNvCxnSpPr>
          <p:nvPr/>
        </p:nvCxnSpPr>
        <p:spPr bwMode="auto">
          <a:xfrm flipV="1">
            <a:off x="5734152" y="5301208"/>
            <a:ext cx="77711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Arrow Connector 3767"/>
          <p:cNvCxnSpPr>
            <a:cxnSpLocks noChangeShapeType="1"/>
          </p:cNvCxnSpPr>
          <p:nvPr/>
        </p:nvCxnSpPr>
        <p:spPr bwMode="auto">
          <a:xfrm flipH="1">
            <a:off x="7164288" y="5301208"/>
            <a:ext cx="671086" cy="5657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Rounded Rectangle 124"/>
          <p:cNvSpPr/>
          <p:nvPr/>
        </p:nvSpPr>
        <p:spPr>
          <a:xfrm>
            <a:off x="1870831" y="5212924"/>
            <a:ext cx="756953" cy="17793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7" name="Rounded Rectangle 126"/>
          <p:cNvSpPr/>
          <p:nvPr/>
        </p:nvSpPr>
        <p:spPr>
          <a:xfrm>
            <a:off x="6511265" y="5224392"/>
            <a:ext cx="653024" cy="17793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Rounded Rectangle 131"/>
          <p:cNvSpPr/>
          <p:nvPr/>
        </p:nvSpPr>
        <p:spPr>
          <a:xfrm>
            <a:off x="4227242" y="5214619"/>
            <a:ext cx="756953" cy="17793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14" name="TextBox 4113"/>
          <p:cNvSpPr txBox="1"/>
          <p:nvPr/>
        </p:nvSpPr>
        <p:spPr>
          <a:xfrm>
            <a:off x="1907704" y="5183614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511265" y="5183614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283969" y="5170403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38" y="4941170"/>
            <a:ext cx="6768000" cy="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54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Linac 2 - Step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5684" r="3568"/>
          <a:stretch/>
        </p:blipFill>
        <p:spPr>
          <a:xfrm>
            <a:off x="688564" y="748677"/>
            <a:ext cx="7555844" cy="4271741"/>
          </a:xfrm>
          <a:prstGeom prst="rect">
            <a:avLst/>
          </a:prstGeom>
        </p:spPr>
      </p:pic>
      <p:cxnSp>
        <p:nvCxnSpPr>
          <p:cNvPr id="9" name="Straight Arrow Connector 3758"/>
          <p:cNvCxnSpPr>
            <a:cxnSpLocks noChangeShapeType="1"/>
          </p:cNvCxnSpPr>
          <p:nvPr/>
        </p:nvCxnSpPr>
        <p:spPr bwMode="auto">
          <a:xfrm flipH="1">
            <a:off x="1088284" y="5297955"/>
            <a:ext cx="608904" cy="325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3766"/>
          <p:cNvCxnSpPr>
            <a:cxnSpLocks noChangeShapeType="1"/>
          </p:cNvCxnSpPr>
          <p:nvPr/>
        </p:nvCxnSpPr>
        <p:spPr bwMode="auto">
          <a:xfrm flipH="1" flipV="1">
            <a:off x="3203848" y="5297955"/>
            <a:ext cx="712265" cy="325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3767"/>
          <p:cNvCxnSpPr>
            <a:cxnSpLocks noChangeShapeType="1"/>
            <a:stCxn id="65" idx="3"/>
          </p:cNvCxnSpPr>
          <p:nvPr/>
        </p:nvCxnSpPr>
        <p:spPr bwMode="auto">
          <a:xfrm flipV="1">
            <a:off x="2603203" y="5297957"/>
            <a:ext cx="600645" cy="5551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88564" y="5373216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3087" y="5373220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380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7223" y="5392475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60" y="5373217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230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5398317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155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4134" y="5393779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 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8344" y="5398316"/>
            <a:ext cx="76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3767"/>
          <p:cNvCxnSpPr>
            <a:cxnSpLocks noChangeShapeType="1"/>
            <a:stCxn id="64" idx="3"/>
          </p:cNvCxnSpPr>
          <p:nvPr/>
        </p:nvCxnSpPr>
        <p:spPr bwMode="auto">
          <a:xfrm flipV="1">
            <a:off x="4934988" y="5297956"/>
            <a:ext cx="717132" cy="10107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3766"/>
          <p:cNvCxnSpPr>
            <a:cxnSpLocks noChangeShapeType="1"/>
          </p:cNvCxnSpPr>
          <p:nvPr/>
        </p:nvCxnSpPr>
        <p:spPr bwMode="auto">
          <a:xfrm flipH="1" flipV="1">
            <a:off x="5652120" y="5297955"/>
            <a:ext cx="685502" cy="325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3767"/>
          <p:cNvCxnSpPr>
            <a:cxnSpLocks noChangeShapeType="1"/>
          </p:cNvCxnSpPr>
          <p:nvPr/>
        </p:nvCxnSpPr>
        <p:spPr bwMode="auto">
          <a:xfrm>
            <a:off x="7308304" y="5301209"/>
            <a:ext cx="614222" cy="0"/>
          </a:xfrm>
          <a:prstGeom prst="straightConnector1">
            <a:avLst/>
          </a:prstGeom>
          <a:noFill/>
          <a:ln w="38100" algn="ctr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Rounded Rectangle 51"/>
          <p:cNvSpPr/>
          <p:nvPr/>
        </p:nvSpPr>
        <p:spPr>
          <a:xfrm>
            <a:off x="6406730" y="5208988"/>
            <a:ext cx="857545" cy="17793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6423255" y="5174006"/>
            <a:ext cx="945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DRIFT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72861" y="5212240"/>
            <a:ext cx="857545" cy="17793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3989386" y="5177258"/>
            <a:ext cx="945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DRIFT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745658" y="5214540"/>
            <a:ext cx="857545" cy="17793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TextBox 65"/>
          <p:cNvSpPr txBox="1"/>
          <p:nvPr/>
        </p:nvSpPr>
        <p:spPr>
          <a:xfrm>
            <a:off x="1691680" y="5179558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DRIFT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285" y="4797152"/>
            <a:ext cx="6768000" cy="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3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Step 2 optics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5236" r="6570"/>
          <a:stretch/>
        </p:blipFill>
        <p:spPr>
          <a:xfrm>
            <a:off x="308881" y="980727"/>
            <a:ext cx="4047095" cy="2304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10283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80 MeV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8" y="3150322"/>
            <a:ext cx="3651882" cy="10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5403" r="6523"/>
          <a:stretch/>
        </p:blipFill>
        <p:spPr>
          <a:xfrm>
            <a:off x="4705816" y="980605"/>
            <a:ext cx="3969596" cy="2304000"/>
          </a:xfrm>
          <a:prstGeom prst="rect">
            <a:avLst/>
          </a:prstGeom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40" y="3151594"/>
            <a:ext cx="3600000" cy="1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32440" y="10331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230 MeV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5570" r="6688"/>
          <a:stretch/>
        </p:blipFill>
        <p:spPr>
          <a:xfrm>
            <a:off x="383106" y="3573272"/>
            <a:ext cx="3972870" cy="2304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4" y="5842538"/>
            <a:ext cx="3692818" cy="1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11560" y="36357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380 MeV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31" y="3578911"/>
            <a:ext cx="3780880" cy="241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5076056" y="5868888"/>
            <a:ext cx="3456384" cy="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532440" y="3564632"/>
            <a:ext cx="0" cy="238464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332010" y="5499556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13.66 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7073" y="4572290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13.43 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0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b="23734"/>
          <a:stretch/>
        </p:blipFill>
        <p:spPr>
          <a:xfrm>
            <a:off x="179513" y="4365104"/>
            <a:ext cx="5400599" cy="1755078"/>
          </a:xfrm>
        </p:spPr>
      </p:pic>
      <p:sp>
        <p:nvSpPr>
          <p:cNvPr id="7" name="Rounded Rectangle 6"/>
          <p:cNvSpPr/>
          <p:nvPr/>
        </p:nvSpPr>
        <p:spPr>
          <a:xfrm>
            <a:off x="1331640" y="5157192"/>
            <a:ext cx="3168352" cy="720080"/>
          </a:xfrm>
          <a:prstGeom prst="roundRect">
            <a:avLst/>
          </a:prstGeom>
          <a:solidFill>
            <a:srgbClr val="3366FF">
              <a:alpha val="5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70 x 16.5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764704"/>
            <a:ext cx="518457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e </a:t>
            </a:r>
            <a:r>
              <a:rPr lang="en-US" dirty="0">
                <a:latin typeface="Arial"/>
                <a:cs typeface="Arial"/>
              </a:rPr>
              <a:t>have started to look into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possible </a:t>
            </a:r>
            <a:r>
              <a:rPr lang="en-US" dirty="0">
                <a:latin typeface="Arial"/>
                <a:cs typeface="Arial"/>
              </a:rPr>
              <a:t>existing buildings suited to host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ERL test facility.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 suitable hall could be in </a:t>
            </a:r>
          </a:p>
          <a:p>
            <a:r>
              <a:rPr lang="en-US" b="1" dirty="0" smtClean="0">
                <a:latin typeface="Arial"/>
                <a:cs typeface="Arial"/>
              </a:rPr>
              <a:t>Building 2275, near </a:t>
            </a:r>
            <a:r>
              <a:rPr lang="en-US" b="1" dirty="0">
                <a:latin typeface="Arial"/>
                <a:cs typeface="Arial"/>
              </a:rPr>
              <a:t>LHC </a:t>
            </a:r>
            <a:r>
              <a:rPr lang="en-US" b="1" dirty="0" smtClean="0">
                <a:latin typeface="Arial"/>
                <a:cs typeface="Arial"/>
              </a:rPr>
              <a:t>P2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Current use under investigation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 Power converters already in place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 Geographically perfect as injector 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 for LHeC ERL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 Slightly narrower than required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Can it be extended?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608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LTF Possible Site Choice</a:t>
            </a:r>
          </a:p>
        </p:txBody>
      </p:sp>
      <p:pic>
        <p:nvPicPr>
          <p:cNvPr id="4" name="Picture 3" descr="Screen Shot 2014-06-06 at 11.44.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4564" b="9362"/>
          <a:stretch/>
        </p:blipFill>
        <p:spPr>
          <a:xfrm>
            <a:off x="423319" y="764704"/>
            <a:ext cx="4292697" cy="34183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9849024">
            <a:off x="971603" y="2482899"/>
            <a:ext cx="1220285" cy="30678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8224" y="6165304"/>
            <a:ext cx="1821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>
                <a:solidFill>
                  <a:schemeClr val="bg1"/>
                </a:solidFill>
                <a:latin typeface="Arial"/>
                <a:cs typeface="Arial"/>
              </a:rPr>
              <a:t>N. Catalan Lasheras</a:t>
            </a:r>
          </a:p>
        </p:txBody>
      </p:sp>
    </p:spTree>
    <p:extLst>
      <p:ext uri="{BB962C8B-B14F-4D97-AF65-F5344CB8AC3E}">
        <p14:creationId xmlns:p14="http://schemas.microsoft.com/office/powerpoint/2010/main" val="141272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Controlled quench tests of SC magnets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314" y="1063843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cap="all" dirty="0">
                <a:latin typeface="Arial"/>
                <a:cs typeface="Arial"/>
              </a:rPr>
              <a:t>We are investigating the possibility of using the test facility for SC magnet </a:t>
            </a:r>
            <a:r>
              <a:rPr lang="en-GB" cap="all" dirty="0" smtClean="0">
                <a:latin typeface="Arial"/>
                <a:cs typeface="Arial"/>
              </a:rPr>
              <a:t>tests</a:t>
            </a:r>
            <a:endParaRPr lang="en-GB" cap="all" dirty="0">
              <a:latin typeface="Arial"/>
              <a:cs typeface="Arial"/>
            </a:endParaRP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Requirements </a:t>
            </a:r>
            <a:r>
              <a:rPr lang="en-US" dirty="0">
                <a:latin typeface="Arial" pitchFamily="34" charset="0"/>
                <a:cs typeface="Arial" pitchFamily="34" charset="0"/>
              </a:rPr>
              <a:t>in terms of: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Beam energy, intensity and pulse length </a:t>
            </a:r>
            <a:r>
              <a:rPr lang="en-US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(energy deposition)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Space for the </a:t>
            </a: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magnet </a:t>
            </a:r>
            <a:r>
              <a:rPr lang="en-US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installation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(possible tests of cable samples and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12578B"/>
              </a:buClr>
              <a:buSzPct val="80000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full </a:t>
            </a:r>
            <a:r>
              <a:rPr lang="en-US" dirty="0">
                <a:latin typeface="Arial" pitchFamily="34" charset="0"/>
                <a:cs typeface="Arial" pitchFamily="34" charset="0"/>
              </a:rPr>
              <a:t>cryo magnets)</a:t>
            </a:r>
          </a:p>
          <a:p>
            <a:pPr algn="just">
              <a:buClr>
                <a:srgbClr val="12578B"/>
              </a:buClr>
              <a:buSzPct val="80000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Cryo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requirements 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Vacuum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requirements </a:t>
            </a: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Powering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needs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20688"/>
            <a:ext cx="8819161" cy="4104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Study beam induced quenches (quench thresholds, quenchino thresholds)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 different time scales for: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0"/>
              </a:spcBef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cables and cable stacks in an adjustable external magnetic field</a:t>
            </a:r>
          </a:p>
          <a:p>
            <a:pPr marL="285750" lvl="0" indent="-285750" algn="just">
              <a:spcBef>
                <a:spcPts val="0"/>
              </a:spcBef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Short sample magnets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spcBef>
                <a:spcPts val="0"/>
              </a:spcBef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Full length LHC type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SC magnets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588224" y="623731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  <a:latin typeface="Arial"/>
              </a:rPr>
              <a:t>D. Wollmann</a:t>
            </a:r>
            <a:endParaRPr lang="en-US" sz="14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Picture 6" descr="MB_QuenchLimitsQP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2312" r="713"/>
          <a:stretch/>
        </p:blipFill>
        <p:spPr>
          <a:xfrm>
            <a:off x="317606" y="2780928"/>
            <a:ext cx="5406522" cy="33007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4419662"/>
            <a:ext cx="26810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2578B"/>
                </a:solidFill>
                <a:latin typeface="Arial"/>
              </a:rPr>
              <a:t>Quench limits of LHC dipole as expected from QP3 simulations for different pulse durations</a:t>
            </a:r>
          </a:p>
          <a:p>
            <a:endParaRPr lang="en-US" dirty="0" smtClean="0">
              <a:solidFill>
                <a:srgbClr val="12578B"/>
              </a:solidFill>
              <a:latin typeface="Arial"/>
            </a:endParaRPr>
          </a:p>
          <a:p>
            <a:r>
              <a:rPr lang="en-US" sz="1200" b="1" dirty="0" smtClean="0">
                <a:solidFill>
                  <a:srgbClr val="12578B"/>
                </a:solidFill>
                <a:latin typeface="Arial"/>
              </a:rPr>
              <a:t>Courtesy A. Verweij</a:t>
            </a:r>
            <a:endParaRPr lang="en-US" sz="1200" b="1" dirty="0">
              <a:solidFill>
                <a:srgbClr val="12578B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Controlled quench tests of SC magnets</a:t>
            </a:r>
          </a:p>
        </p:txBody>
      </p:sp>
    </p:spTree>
    <p:extLst>
      <p:ext uri="{BB962C8B-B14F-4D97-AF65-F5344CB8AC3E}">
        <p14:creationId xmlns:p14="http://schemas.microsoft.com/office/powerpoint/2010/main" val="269951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648"/>
            <a:ext cx="895191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Beam parameters to generate a given amount of energy deposition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05273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Arial" pitchFamily="34" charset="0"/>
                <a:cs typeface="Arial" pitchFamily="34" charset="0"/>
              </a:rPr>
              <a:t>Calculations </a:t>
            </a:r>
            <a:r>
              <a:rPr lang="en-US" cap="all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cap="all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FLUKA </a:t>
            </a:r>
            <a:r>
              <a:rPr lang="en-US" cap="all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Simulations</a:t>
            </a:r>
            <a:endParaRPr lang="en-US" cap="all" dirty="0">
              <a:solidFill>
                <a:srgbClr val="073896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 smtClean="0">
              <a:solidFill>
                <a:srgbClr val="073896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13" y="2987660"/>
            <a:ext cx="253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73896"/>
                </a:solidFill>
                <a:latin typeface="Arial"/>
              </a:rPr>
              <a:t>Beam parameters</a:t>
            </a:r>
            <a:endParaRPr lang="en-GB" dirty="0">
              <a:solidFill>
                <a:srgbClr val="073896"/>
              </a:solidFill>
              <a:latin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90700" y="1527401"/>
            <a:ext cx="4406922" cy="4503179"/>
            <a:chOff x="4373942" y="1772816"/>
            <a:chExt cx="4660113" cy="4957436"/>
          </a:xfrm>
        </p:grpSpPr>
        <p:pic>
          <p:nvPicPr>
            <p:cNvPr id="10" name="Picture 3" descr="C:\Users\vchetver\Documents\8-ERL\Energy-deposition-FLUKA\Data-1e4\Energy-deposition\1000MeV-energy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546" y="4022173"/>
              <a:ext cx="4423509" cy="240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vchetver\Documents\8-ERL\Energy-deposition-FLUKA\Data-1e4\Energy-deposition\150MeV-energy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056" y="1933941"/>
              <a:ext cx="4425999" cy="231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300192" y="6323664"/>
              <a:ext cx="805512" cy="406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Z, cm</a:t>
              </a:r>
              <a:endPara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171100" y="3990541"/>
              <a:ext cx="796235" cy="390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R,cm</a:t>
              </a:r>
              <a:endParaRPr lang="en-GB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76256" y="4428961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55A0"/>
                  </a:solidFill>
                  <a:latin typeface="Arial"/>
                </a:rPr>
                <a:t>1 GeV</a:t>
              </a:r>
              <a:endParaRPr lang="en-GB" sz="160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20272" y="2315467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55A0"/>
                  </a:solidFill>
                  <a:latin typeface="Arial"/>
                </a:rPr>
                <a:t>150 MeV</a:t>
              </a:r>
              <a:endParaRPr lang="en-GB" sz="160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70224" y="1772816"/>
              <a:ext cx="3590239" cy="4065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55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deposition, </a:t>
              </a:r>
              <a:r>
                <a:rPr lang="en-GB" dirty="0" smtClean="0">
                  <a:solidFill>
                    <a:srgbClr val="0055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GeV/cm</a:t>
              </a:r>
              <a:r>
                <a:rPr lang="en-GB" baseline="30000" dirty="0" smtClean="0">
                  <a:solidFill>
                    <a:srgbClr val="0055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dirty="0">
                  <a:solidFill>
                    <a:srgbClr val="0055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/e</a:t>
              </a:r>
              <a:r>
                <a:rPr lang="en-GB" baseline="30000" dirty="0" smtClean="0">
                  <a:solidFill>
                    <a:srgbClr val="0055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GB" baseline="300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73518" y="2173504"/>
            <a:ext cx="1686314" cy="751439"/>
          </a:xfrm>
          <a:prstGeom prst="rect">
            <a:avLst/>
          </a:prstGeom>
          <a:solidFill>
            <a:srgbClr val="E5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51520" y="2386764"/>
            <a:ext cx="936104" cy="10946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1988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Arial"/>
              </a:rPr>
              <a:t>Beam</a:t>
            </a:r>
            <a:endParaRPr lang="en-GB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7657" y="2082626"/>
            <a:ext cx="1818035" cy="372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1" y="535405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73896"/>
                </a:solidFill>
                <a:latin typeface="Arial"/>
              </a:rPr>
              <a:t>Results are given for half of bulky target because of symmetry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56995" y="5826750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73896"/>
                </a:solidFill>
                <a:latin typeface="Arial"/>
              </a:rPr>
              <a:t>Binning: 1 mm</a:t>
            </a:r>
            <a:r>
              <a:rPr lang="en-GB" sz="1400" baseline="30000" dirty="0" smtClean="0">
                <a:solidFill>
                  <a:srgbClr val="073896"/>
                </a:solidFill>
                <a:latin typeface="Arial"/>
              </a:rPr>
              <a:t>3</a:t>
            </a:r>
            <a:r>
              <a:rPr lang="en-GB" sz="1400" dirty="0" smtClean="0">
                <a:solidFill>
                  <a:srgbClr val="073896"/>
                </a:solidFill>
                <a:latin typeface="Arial"/>
              </a:rPr>
              <a:t> bins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292080" y="6237312"/>
            <a:ext cx="4358693" cy="365125"/>
          </a:xfrm>
          <a:prstGeom prst="rect">
            <a:avLst/>
          </a:prstGeom>
        </p:spPr>
        <p:txBody>
          <a:bodyPr/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V. Chetvertkova, D. Wollmann</a:t>
            </a:r>
            <a:endParaRPr lang="en-US" sz="1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7028" y="2186280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of copper</a:t>
            </a:r>
          </a:p>
          <a:p>
            <a:r>
              <a:rPr lang="en-US" sz="1400" dirty="0" smtClean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 = 50cm</a:t>
            </a:r>
          </a:p>
          <a:p>
            <a:r>
              <a:rPr lang="en-US" sz="1400" dirty="0" smtClean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= 100cm</a:t>
            </a:r>
            <a:endParaRPr lang="en-GB" sz="1400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7657" y="1556792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Copper target</a:t>
            </a:r>
          </a:p>
          <a:p>
            <a:pPr algn="ctr"/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(no magnetic field)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5" y="3408700"/>
            <a:ext cx="3312368" cy="19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61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5624" r="7736" b="4192"/>
          <a:stretch/>
        </p:blipFill>
        <p:spPr>
          <a:xfrm>
            <a:off x="5056135" y="3933056"/>
            <a:ext cx="3620321" cy="1924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60648"/>
            <a:ext cx="895191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Beam parameters to generate a given amount of energy deposition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05273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Arial" pitchFamily="34" charset="0"/>
                <a:cs typeface="Arial" pitchFamily="34" charset="0"/>
              </a:rPr>
              <a:t>Calculations </a:t>
            </a:r>
            <a:r>
              <a:rPr lang="en-US" cap="all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cap="all" dirty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FLUKA </a:t>
            </a:r>
            <a:r>
              <a:rPr lang="en-US" cap="all" dirty="0" smtClean="0">
                <a:solidFill>
                  <a:srgbClr val="073896"/>
                </a:solidFill>
                <a:latin typeface="Arial" pitchFamily="34" charset="0"/>
                <a:cs typeface="Arial" pitchFamily="34" charset="0"/>
              </a:rPr>
              <a:t>Simulations</a:t>
            </a:r>
            <a:endParaRPr lang="en-US" cap="all" dirty="0">
              <a:solidFill>
                <a:srgbClr val="073896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 smtClean="0">
              <a:solidFill>
                <a:srgbClr val="073896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13" y="2987660"/>
            <a:ext cx="253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73896"/>
                </a:solidFill>
                <a:latin typeface="Arial"/>
              </a:rPr>
              <a:t>Beam parameters</a:t>
            </a:r>
            <a:endParaRPr lang="en-GB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3518" y="2173504"/>
            <a:ext cx="1686314" cy="751439"/>
          </a:xfrm>
          <a:prstGeom prst="rect">
            <a:avLst/>
          </a:prstGeom>
          <a:solidFill>
            <a:srgbClr val="E5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51520" y="2386764"/>
            <a:ext cx="936104" cy="10946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1988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Arial"/>
              </a:rPr>
              <a:t>Beam</a:t>
            </a:r>
            <a:endParaRPr lang="en-GB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7657" y="2082626"/>
            <a:ext cx="1818035" cy="372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1" y="535405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73896"/>
                </a:solidFill>
                <a:latin typeface="Arial"/>
              </a:rPr>
              <a:t>Results are given for half of bulky target because of symmetry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56995" y="5857527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73896"/>
                </a:solidFill>
                <a:latin typeface="Arial"/>
              </a:rPr>
              <a:t>Binning: 1 mm</a:t>
            </a:r>
            <a:r>
              <a:rPr lang="en-GB" sz="1400" baseline="30000" dirty="0" smtClean="0">
                <a:solidFill>
                  <a:srgbClr val="073896"/>
                </a:solidFill>
                <a:latin typeface="Arial"/>
              </a:rPr>
              <a:t>3</a:t>
            </a:r>
            <a:r>
              <a:rPr lang="en-GB" sz="1400" dirty="0" smtClean="0">
                <a:solidFill>
                  <a:srgbClr val="073896"/>
                </a:solidFill>
                <a:latin typeface="Arial"/>
              </a:rPr>
              <a:t> bins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220072" y="6304235"/>
            <a:ext cx="4358693" cy="365125"/>
          </a:xfrm>
          <a:prstGeom prst="rect">
            <a:avLst/>
          </a:prstGeom>
        </p:spPr>
        <p:txBody>
          <a:bodyPr/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V. Chetvertkova, D. Wollmann</a:t>
            </a:r>
            <a:endParaRPr lang="en-US" sz="1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7028" y="2186280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of copper</a:t>
            </a:r>
          </a:p>
          <a:p>
            <a:r>
              <a:rPr lang="en-US" sz="1400" dirty="0" smtClean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 = 50cm</a:t>
            </a:r>
          </a:p>
          <a:p>
            <a:r>
              <a:rPr lang="en-US" sz="1400" dirty="0" smtClean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= 100cm</a:t>
            </a:r>
            <a:endParaRPr lang="en-GB" sz="1400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7657" y="1556792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Copper target</a:t>
            </a:r>
          </a:p>
          <a:p>
            <a:pPr algn="ctr"/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(no magnetic field)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5087" r="8145"/>
          <a:stretch/>
        </p:blipFill>
        <p:spPr>
          <a:xfrm>
            <a:off x="5060084" y="2030855"/>
            <a:ext cx="3544364" cy="19742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96136" y="208262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257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at z = 0.6 cm, r=0</a:t>
            </a:r>
          </a:p>
          <a:p>
            <a:r>
              <a:rPr lang="en-US" sz="1400" b="1" dirty="0" smtClean="0">
                <a:solidFill>
                  <a:srgbClr val="1257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value = 0.2199 GeV/cm^3 </a:t>
            </a:r>
            <a:endParaRPr lang="en-GB" sz="1400" b="1" dirty="0">
              <a:solidFill>
                <a:srgbClr val="1257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2241" y="1606734"/>
            <a:ext cx="3590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5A0"/>
                </a:solidFill>
                <a:latin typeface="Arial"/>
              </a:rPr>
              <a:t>Energy deposition, </a:t>
            </a:r>
            <a:r>
              <a:rPr lang="en-GB" dirty="0" smtClean="0">
                <a:solidFill>
                  <a:srgbClr val="0055A0"/>
                </a:solidFill>
                <a:latin typeface="Arial"/>
              </a:rPr>
              <a:t>GeV/cm</a:t>
            </a:r>
            <a:r>
              <a:rPr lang="en-GB" baseline="30000" dirty="0" smtClean="0">
                <a:solidFill>
                  <a:srgbClr val="0055A0"/>
                </a:solidFill>
                <a:latin typeface="Arial"/>
              </a:rPr>
              <a:t>3</a:t>
            </a:r>
            <a:r>
              <a:rPr lang="en-GB" dirty="0">
                <a:solidFill>
                  <a:srgbClr val="0055A0"/>
                </a:solidFill>
              </a:rPr>
              <a:t>/e</a:t>
            </a:r>
            <a:r>
              <a:rPr lang="en-GB" baseline="30000" dirty="0" smtClean="0">
                <a:solidFill>
                  <a:srgbClr val="0055A0"/>
                </a:solidFill>
                <a:latin typeface="Arial"/>
              </a:rPr>
              <a:t>-</a:t>
            </a:r>
            <a:endParaRPr lang="en-GB" baseline="300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8144" y="400506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257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at z = 2.1 cm, r=0</a:t>
            </a:r>
          </a:p>
          <a:p>
            <a:r>
              <a:rPr lang="en-US" sz="1400" b="1" dirty="0" smtClean="0">
                <a:solidFill>
                  <a:srgbClr val="1257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value = 1.0785 GeV/cm^3 </a:t>
            </a:r>
            <a:endParaRPr lang="en-GB" sz="1400" b="1" dirty="0">
              <a:solidFill>
                <a:srgbClr val="1257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70151" y="3187715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/>
              </a:rPr>
              <a:t>150 MeV</a:t>
            </a:r>
            <a:endParaRPr lang="en-GB" sz="1600" b="1" dirty="0"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25243" y="495394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/>
              </a:rPr>
              <a:t>1 GeV</a:t>
            </a:r>
            <a:endParaRPr lang="en-GB" sz="1600" b="1" dirty="0"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4419" y="573325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2">
                    <a:lumMod val="10000"/>
                  </a:schemeClr>
                </a:solidFill>
                <a:latin typeface="Arial"/>
              </a:rPr>
              <a:t>Z, cm</a:t>
            </a:r>
            <a:endParaRPr lang="en-GB" sz="1400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5" y="3408700"/>
            <a:ext cx="3312368" cy="19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8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61311" y="1340768"/>
            <a:ext cx="1152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73896"/>
                </a:solidFill>
                <a:latin typeface="Arial"/>
              </a:rPr>
              <a:t># electrons needed to quench the magnet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99875" y="1426202"/>
            <a:ext cx="231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73896"/>
                </a:solidFill>
                <a:latin typeface="Arial"/>
              </a:rPr>
              <a:t> Quench threshold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61434" y="1747267"/>
            <a:ext cx="210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73896"/>
                </a:solidFill>
                <a:latin typeface="Arial"/>
              </a:rPr>
              <a:t>Maximum value for </a:t>
            </a:r>
          </a:p>
          <a:p>
            <a:r>
              <a:rPr lang="en-GB" sz="1400" dirty="0" smtClean="0">
                <a:solidFill>
                  <a:srgbClr val="073896"/>
                </a:solidFill>
                <a:latin typeface="Arial"/>
              </a:rPr>
              <a:t>the energy deposition</a:t>
            </a:r>
            <a:endParaRPr lang="en-GB" sz="1400" dirty="0">
              <a:solidFill>
                <a:srgbClr val="073896"/>
              </a:solidFill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64042" y="1645642"/>
            <a:ext cx="309646" cy="101625"/>
            <a:chOff x="1855541" y="3036427"/>
            <a:chExt cx="309646" cy="10162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855541" y="3036427"/>
              <a:ext cx="30964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855541" y="3138052"/>
              <a:ext cx="30964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1970355" y="1717650"/>
            <a:ext cx="1751778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6056" y="4847838"/>
            <a:ext cx="49926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73896"/>
                </a:solidFill>
                <a:latin typeface="Arial"/>
              </a:rPr>
              <a:t>1 GeV = 1.602 x 10</a:t>
            </a:r>
            <a:r>
              <a:rPr lang="en-US" sz="1400" b="1" baseline="30000" dirty="0" smtClean="0">
                <a:solidFill>
                  <a:srgbClr val="073896"/>
                </a:solidFill>
                <a:latin typeface="Arial"/>
              </a:rPr>
              <a:t>-7</a:t>
            </a:r>
            <a:r>
              <a:rPr lang="en-US" sz="1400" b="1" dirty="0" smtClean="0">
                <a:solidFill>
                  <a:srgbClr val="073896"/>
                </a:solidFill>
                <a:latin typeface="Arial"/>
              </a:rPr>
              <a:t> mJ   </a:t>
            </a:r>
          </a:p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MB quench limit 450 GeV is 140mJ/cm</a:t>
            </a:r>
            <a:r>
              <a:rPr lang="en-US" sz="1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3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in 10ms: </a:t>
            </a:r>
          </a:p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~2.2 x 10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9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e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-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 @ 1GeV necessary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MB quench limit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7 TeV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is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16 mJ/cm</a:t>
            </a:r>
            <a:r>
              <a:rPr lang="en-US" sz="1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3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in 10ms: 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~2.6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x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10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8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e</a:t>
            </a:r>
            <a:r>
              <a:rPr lang="en-US" sz="1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-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@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1GeV necessary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55A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55A0"/>
              </a:solidFill>
              <a:latin typeface="Arial"/>
            </a:endParaRPr>
          </a:p>
          <a:p>
            <a:endParaRPr lang="en-US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35" name="Picture 34" descr="MB_QuenchLimitsQP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2311" r="713" b="3736"/>
          <a:stretch/>
        </p:blipFill>
        <p:spPr>
          <a:xfrm>
            <a:off x="4860032" y="978930"/>
            <a:ext cx="3528392" cy="19460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16200000">
            <a:off x="-699298" y="388718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particles</a:t>
            </a:r>
            <a:endParaRPr lang="en-GB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260648"/>
            <a:ext cx="895191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Beam parameters to generate a given amount of energy deposition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5983" r="7452"/>
          <a:stretch/>
        </p:blipFill>
        <p:spPr>
          <a:xfrm>
            <a:off x="5209456" y="2912911"/>
            <a:ext cx="3250976" cy="18842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742" y="26276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MB quench limit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@ 3.5 TeV</a:t>
            </a:r>
            <a:endParaRPr lang="en-GB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3366" r="6792"/>
          <a:stretch/>
        </p:blipFill>
        <p:spPr>
          <a:xfrm>
            <a:off x="413783" y="2996952"/>
            <a:ext cx="4086209" cy="24415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3923638" y="3444680"/>
            <a:ext cx="20882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Deposition, GeV/cm</a:t>
            </a:r>
            <a:r>
              <a:rPr lang="en-GB" sz="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/e</a:t>
            </a:r>
            <a:r>
              <a:rPr lang="en-GB" sz="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1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The LHeC participating institutes</a:t>
            </a:r>
          </a:p>
        </p:txBody>
      </p:sp>
      <p:pic>
        <p:nvPicPr>
          <p:cNvPr id="4" name="Picture 3" descr="LogoBadge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864096" cy="864096"/>
          </a:xfrm>
          <a:prstGeom prst="rect">
            <a:avLst/>
          </a:prstGeom>
        </p:spPr>
      </p:pic>
      <p:pic>
        <p:nvPicPr>
          <p:cNvPr id="6" name="Picture 5" descr="lhec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20688"/>
            <a:ext cx="1944216" cy="1149676"/>
          </a:xfrm>
          <a:prstGeom prst="rect">
            <a:avLst/>
          </a:prstGeom>
        </p:spPr>
      </p:pic>
      <p:pic>
        <p:nvPicPr>
          <p:cNvPr id="2" name="Picture 1" descr="CLIC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1152128" cy="864755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1542364" cy="549672"/>
          </a:xfrm>
          <a:prstGeom prst="rect">
            <a:avLst/>
          </a:prstGeom>
        </p:spPr>
      </p:pic>
      <p:pic>
        <p:nvPicPr>
          <p:cNvPr id="9" name="Picture 8" descr="images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1242673" cy="1008112"/>
          </a:xfrm>
          <a:prstGeom prst="rect">
            <a:avLst/>
          </a:prstGeom>
        </p:spPr>
      </p:pic>
      <p:pic>
        <p:nvPicPr>
          <p:cNvPr id="10" name="Picture 9" descr="ind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4984"/>
            <a:ext cx="1918774" cy="642888"/>
          </a:xfrm>
          <a:prstGeom prst="rect">
            <a:avLst/>
          </a:prstGeom>
        </p:spPr>
      </p:pic>
      <p:pic>
        <p:nvPicPr>
          <p:cNvPr id="11" name="Picture 10" descr="index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140968"/>
            <a:ext cx="2348569" cy="954106"/>
          </a:xfrm>
          <a:prstGeom prst="rect">
            <a:avLst/>
          </a:prstGeom>
        </p:spPr>
      </p:pic>
      <p:pic>
        <p:nvPicPr>
          <p:cNvPr id="12" name="Picture 11" descr="index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221088"/>
            <a:ext cx="1232370" cy="981968"/>
          </a:xfrm>
          <a:prstGeom prst="rect">
            <a:avLst/>
          </a:prstGeom>
        </p:spPr>
      </p:pic>
      <p:pic>
        <p:nvPicPr>
          <p:cNvPr id="13" name="Picture 12" descr="Logo_Small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21088"/>
            <a:ext cx="2402475" cy="879694"/>
          </a:xfrm>
          <a:prstGeom prst="rect">
            <a:avLst/>
          </a:prstGeom>
        </p:spPr>
      </p:pic>
      <p:pic>
        <p:nvPicPr>
          <p:cNvPr id="14" name="Picture 13" descr="logo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2"/>
            <a:ext cx="2337698" cy="402084"/>
          </a:xfrm>
          <a:prstGeom prst="rect">
            <a:avLst/>
          </a:prstGeom>
        </p:spPr>
      </p:pic>
      <p:pic>
        <p:nvPicPr>
          <p:cNvPr id="16" name="Picture 15" descr="desy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2976"/>
            <a:ext cx="792088" cy="792088"/>
          </a:xfrm>
          <a:prstGeom prst="rect">
            <a:avLst/>
          </a:prstGeom>
        </p:spPr>
      </p:pic>
      <p:pic>
        <p:nvPicPr>
          <p:cNvPr id="17" name="Picture 16" descr="CI_logo_larg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1525726" cy="862980"/>
          </a:xfrm>
          <a:prstGeom prst="rect">
            <a:avLst/>
          </a:prstGeom>
        </p:spPr>
      </p:pic>
      <p:pic>
        <p:nvPicPr>
          <p:cNvPr id="18" name="Picture 17" descr="jeff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1996818" cy="579884"/>
          </a:xfrm>
          <a:prstGeom prst="rect">
            <a:avLst/>
          </a:prstGeom>
        </p:spPr>
      </p:pic>
      <p:pic>
        <p:nvPicPr>
          <p:cNvPr id="19" name="Picture 18" descr="Logo_epfl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04864"/>
            <a:ext cx="1467535" cy="715144"/>
          </a:xfrm>
          <a:prstGeom prst="rect">
            <a:avLst/>
          </a:prstGeom>
        </p:spPr>
      </p:pic>
      <p:pic>
        <p:nvPicPr>
          <p:cNvPr id="20" name="Picture 19" descr="index8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2"/>
            <a:ext cx="864096" cy="864096"/>
          </a:xfrm>
          <a:prstGeom prst="rect">
            <a:avLst/>
          </a:prstGeom>
        </p:spPr>
      </p:pic>
      <p:pic>
        <p:nvPicPr>
          <p:cNvPr id="21" name="Picture 20" descr="niğde-üniversitesi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12568"/>
            <a:ext cx="901076" cy="908720"/>
          </a:xfrm>
          <a:prstGeom prst="rect">
            <a:avLst/>
          </a:prstGeom>
        </p:spPr>
      </p:pic>
      <p:pic>
        <p:nvPicPr>
          <p:cNvPr id="22" name="Picture 21" descr="Logo_INFN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125508"/>
            <a:ext cx="1512168" cy="967788"/>
          </a:xfrm>
          <a:prstGeom prst="rect">
            <a:avLst/>
          </a:prstGeom>
        </p:spPr>
      </p:pic>
      <p:pic>
        <p:nvPicPr>
          <p:cNvPr id="23" name="Picture 22" descr="06cce4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85184"/>
            <a:ext cx="1515958" cy="8640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88224" y="4963815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…</a:t>
            </a:r>
            <a:endParaRPr lang="en-US" sz="4400" dirty="0"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6336" y="3140968"/>
            <a:ext cx="936104" cy="7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8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28599" y="260648"/>
            <a:ext cx="747788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Summary and Outlook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3528" y="840768"/>
            <a:ext cx="8640960" cy="5324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LHeC appears </a:t>
            </a:r>
            <a:r>
              <a:rPr lang="en-GB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feasible and 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can </a:t>
            </a:r>
            <a:r>
              <a:rPr 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 realized in parallel with HL-LHC </a:t>
            </a:r>
            <a:endParaRPr lang="en-GB" dirty="0" smtClean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Significant </a:t>
            </a:r>
            <a:r>
              <a:rPr lang="en-US" dirty="0">
                <a:latin typeface="Arial" pitchFamily="34" charset="0"/>
                <a:cs typeface="Arial" pitchFamily="34" charset="0"/>
              </a:rPr>
              <a:t>room 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optimization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in design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– </a:t>
            </a:r>
            <a:r>
              <a:rPr lang="en-US" dirty="0">
                <a:latin typeface="Arial" pitchFamily="34" charset="0"/>
                <a:cs typeface="Arial" pitchFamily="34" charset="0"/>
              </a:rPr>
              <a:t>Choice of RF frequency has now been done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– </a:t>
            </a:r>
            <a:r>
              <a:rPr lang="en-US" dirty="0">
                <a:latin typeface="Arial" pitchFamily="34" charset="0"/>
                <a:cs typeface="Arial" pitchFamily="34" charset="0"/>
              </a:rPr>
              <a:t>Basic parameter choice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has been reviewed </a:t>
            </a:r>
            <a:r>
              <a:rPr lang="en-US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further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improvements 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(</a:t>
            </a:r>
            <a:r>
              <a:rPr lang="en-GB" dirty="0">
                <a:latin typeface="Arial" pitchFamily="34" charset="0"/>
                <a:cs typeface="Arial" pitchFamily="34" charset="0"/>
              </a:rPr>
              <a:t>higher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luminosity)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12578B"/>
              </a:buClr>
              <a:buSzPct val="80000"/>
              <a:buFont typeface="Wingdings" pitchFamily="2" charset="2"/>
              <a:buChar char="Ø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Future </a:t>
            </a:r>
            <a:r>
              <a:rPr lang="en-GB" dirty="0">
                <a:latin typeface="Arial" pitchFamily="34" charset="0"/>
                <a:cs typeface="Arial" pitchFamily="34" charset="0"/>
              </a:rPr>
              <a:t>plans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– </a:t>
            </a:r>
            <a:r>
              <a:rPr lang="en-GB" dirty="0">
                <a:latin typeface="Arial" pitchFamily="34" charset="0"/>
                <a:cs typeface="Arial" pitchFamily="34" charset="0"/>
              </a:rPr>
              <a:t>R&amp;D on individual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components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Ongoing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parameter studies for cost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optimization 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(</a:t>
            </a:r>
            <a:r>
              <a:rPr lang="en-GB" dirty="0">
                <a:latin typeface="Arial" pitchFamily="34" charset="0"/>
                <a:cs typeface="Arial" pitchFamily="34" charset="0"/>
              </a:rPr>
              <a:t>slightly lower beam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energy for </a:t>
            </a:r>
            <a:r>
              <a:rPr lang="en-GB" dirty="0">
                <a:latin typeface="Arial" pitchFamily="34" charset="0"/>
                <a:cs typeface="Arial" pitchFamily="34" charset="0"/>
              </a:rPr>
              <a:t>significantly lower circumference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– Preparation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of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TEST FACILITY proposal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Some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(potential) international partners have declared large interest </a:t>
            </a: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    (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JLAB,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Mainz, ASTeC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and others)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Conceptual design study of an ERL-TF at CERN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end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7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599" y="260648"/>
            <a:ext cx="747788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Some References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266" y="725210"/>
            <a:ext cx="9433048" cy="5940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073896"/>
                </a:solidFill>
                <a:latin typeface="Arial"/>
                <a:cs typeface="Arial"/>
              </a:rPr>
              <a:t>1. </a:t>
            </a:r>
            <a:r>
              <a:rPr lang="en-GB" sz="1400" i="1" dirty="0" smtClean="0">
                <a:latin typeface="Arial"/>
                <a:cs typeface="Arial"/>
              </a:rPr>
              <a:t>J</a:t>
            </a:r>
            <a:r>
              <a:rPr lang="en-GB" sz="1400" i="1" dirty="0">
                <a:latin typeface="Arial"/>
                <a:cs typeface="Arial"/>
              </a:rPr>
              <a:t>. L. Abelleira </a:t>
            </a:r>
            <a:r>
              <a:rPr lang="en-GB" sz="1400" i="1" dirty="0" smtClean="0">
                <a:latin typeface="Arial"/>
                <a:cs typeface="Arial"/>
              </a:rPr>
              <a:t>Fernandez, et </a:t>
            </a:r>
            <a:r>
              <a:rPr lang="en-GB" sz="1400" i="1" dirty="0">
                <a:latin typeface="Arial"/>
                <a:cs typeface="Arial"/>
              </a:rPr>
              <a:t>al</a:t>
            </a:r>
            <a:r>
              <a:rPr lang="en-GB" sz="1400" i="1" dirty="0" smtClean="0">
                <a:latin typeface="Arial"/>
                <a:cs typeface="Arial"/>
              </a:rPr>
              <a:t>. </a:t>
            </a:r>
            <a:r>
              <a:rPr lang="en-GB" sz="1400" dirty="0" smtClean="0">
                <a:latin typeface="Arial"/>
                <a:cs typeface="Arial"/>
              </a:rPr>
              <a:t>[</a:t>
            </a:r>
            <a:r>
              <a:rPr lang="en-GB" sz="1400" dirty="0">
                <a:latin typeface="Arial"/>
                <a:cs typeface="Arial"/>
              </a:rPr>
              <a:t>LHeC Study Group </a:t>
            </a:r>
            <a:r>
              <a:rPr lang="en-GB" sz="1400" dirty="0" smtClean="0">
                <a:latin typeface="Arial"/>
                <a:cs typeface="Arial"/>
              </a:rPr>
              <a:t>Collaboration</a:t>
            </a:r>
            <a:r>
              <a:rPr lang="en-GB" sz="1400" dirty="0">
                <a:latin typeface="Arial"/>
                <a:cs typeface="Arial"/>
              </a:rPr>
              <a:t>], J. Phys. </a:t>
            </a:r>
            <a:r>
              <a:rPr lang="en-GB" sz="1400" dirty="0" smtClean="0">
                <a:latin typeface="Arial"/>
                <a:cs typeface="Arial"/>
              </a:rPr>
              <a:t>G 39</a:t>
            </a:r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(2012</a:t>
            </a:r>
            <a:r>
              <a:rPr lang="en-GB" sz="1400" dirty="0">
                <a:latin typeface="Arial"/>
                <a:cs typeface="Arial"/>
              </a:rPr>
              <a:t>) </a:t>
            </a:r>
            <a:r>
              <a:rPr lang="en-GB" sz="1400" dirty="0" smtClean="0">
                <a:latin typeface="Arial"/>
                <a:cs typeface="Arial"/>
              </a:rPr>
              <a:t>075001   </a:t>
            </a:r>
          </a:p>
          <a:p>
            <a:r>
              <a:rPr lang="en-GB" sz="1400" dirty="0" smtClean="0">
                <a:latin typeface="Arial"/>
                <a:cs typeface="Arial"/>
              </a:rPr>
              <a:t>[arXiv:1206.2913</a:t>
            </a:r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[physics.acc-ph]]</a:t>
            </a:r>
          </a:p>
          <a:p>
            <a:r>
              <a:rPr lang="en-GB" sz="1400" b="1" dirty="0" smtClean="0">
                <a:solidFill>
                  <a:srgbClr val="073896"/>
                </a:solidFill>
                <a:latin typeface="Arial"/>
                <a:cs typeface="Arial"/>
              </a:rPr>
              <a:t>2</a:t>
            </a:r>
            <a:r>
              <a:rPr lang="en-GB" sz="1400" b="1" dirty="0">
                <a:solidFill>
                  <a:srgbClr val="073896"/>
                </a:solidFill>
                <a:latin typeface="Arial"/>
                <a:cs typeface="Arial"/>
              </a:rPr>
              <a:t>.</a:t>
            </a:r>
            <a:r>
              <a:rPr lang="en-GB" sz="1400" dirty="0">
                <a:latin typeface="Arial"/>
                <a:cs typeface="Arial"/>
              </a:rPr>
              <a:t> Electron-Ion Collider </a:t>
            </a:r>
            <a:r>
              <a:rPr lang="en-GB" sz="1400" dirty="0" smtClean="0">
                <a:latin typeface="Arial"/>
                <a:cs typeface="Arial"/>
              </a:rPr>
              <a:t>Workshop</a:t>
            </a:r>
            <a:r>
              <a:rPr lang="en-GB" sz="1400" dirty="0">
                <a:latin typeface="Arial"/>
                <a:cs typeface="Arial"/>
              </a:rPr>
              <a:t>, Thomas Jefferson National Accelerator Facility, </a:t>
            </a:r>
            <a:r>
              <a:rPr lang="en-GB" sz="1400" dirty="0" smtClean="0">
                <a:latin typeface="Arial"/>
                <a:cs typeface="Arial"/>
              </a:rPr>
              <a:t>March 2104,</a:t>
            </a:r>
          </a:p>
          <a:p>
            <a:r>
              <a:rPr lang="en-GB" sz="1400" dirty="0">
                <a:latin typeface="Arial"/>
                <a:cs typeface="Arial"/>
                <a:hlinkClick r:id="rId2"/>
              </a:rPr>
              <a:t>http://www.jlab.org/conferences/eic2014</a:t>
            </a:r>
            <a:r>
              <a:rPr lang="en-GB" sz="1400" dirty="0" smtClean="0">
                <a:latin typeface="Arial"/>
                <a:cs typeface="Arial"/>
                <a:hlinkClick r:id="rId2"/>
              </a:rPr>
              <a:t>/</a:t>
            </a:r>
            <a:endParaRPr lang="en-GB" sz="1400" dirty="0" smtClean="0">
              <a:latin typeface="Arial"/>
              <a:cs typeface="Arial"/>
            </a:endParaRPr>
          </a:p>
          <a:p>
            <a:r>
              <a:rPr lang="en-GB" sz="1400" b="1" dirty="0" smtClean="0">
                <a:solidFill>
                  <a:srgbClr val="073896"/>
                </a:solidFill>
                <a:latin typeface="Arial"/>
                <a:cs typeface="Arial"/>
              </a:rPr>
              <a:t>3.</a:t>
            </a:r>
            <a:r>
              <a:rPr lang="en-GB" sz="1400" dirty="0" smtClean="0">
                <a:solidFill>
                  <a:srgbClr val="073896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Future </a:t>
            </a:r>
            <a:r>
              <a:rPr lang="en-GB" sz="1400" dirty="0">
                <a:latin typeface="Arial"/>
                <a:cs typeface="Arial"/>
              </a:rPr>
              <a:t>Circular Collider Study </a:t>
            </a:r>
            <a:r>
              <a:rPr lang="en-GB" sz="1400" dirty="0" err="1">
                <a:latin typeface="Arial"/>
                <a:cs typeface="Arial"/>
              </a:rPr>
              <a:t>Kickoff</a:t>
            </a:r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Meeting</a:t>
            </a:r>
            <a:r>
              <a:rPr lang="en-GB" sz="1400" dirty="0">
                <a:latin typeface="Arial"/>
                <a:cs typeface="Arial"/>
              </a:rPr>
              <a:t>, University of </a:t>
            </a:r>
            <a:r>
              <a:rPr lang="en-GB" sz="1400" dirty="0" smtClean="0">
                <a:latin typeface="Arial"/>
                <a:cs typeface="Arial"/>
              </a:rPr>
              <a:t>Geneva, February 2014,</a:t>
            </a:r>
          </a:p>
          <a:p>
            <a:r>
              <a:rPr lang="en-GB" sz="1400" dirty="0">
                <a:latin typeface="Arial"/>
                <a:cs typeface="Arial"/>
                <a:hlinkClick r:id="rId3"/>
              </a:rPr>
              <a:t>http://</a:t>
            </a:r>
            <a:r>
              <a:rPr lang="en-GB" sz="1400" dirty="0" err="1">
                <a:latin typeface="Arial"/>
                <a:cs typeface="Arial"/>
                <a:hlinkClick r:id="rId3"/>
              </a:rPr>
              <a:t>indico.cern.ch</a:t>
            </a:r>
            <a:r>
              <a:rPr lang="en-GB" sz="1400" dirty="0">
                <a:latin typeface="Arial"/>
                <a:cs typeface="Arial"/>
                <a:hlinkClick r:id="rId3"/>
              </a:rPr>
              <a:t>/event/282344</a:t>
            </a:r>
            <a:r>
              <a:rPr lang="en-GB" sz="1400" dirty="0" smtClean="0">
                <a:latin typeface="Arial"/>
                <a:cs typeface="Arial"/>
                <a:hlinkClick r:id="rId3"/>
              </a:rPr>
              <a:t>/</a:t>
            </a:r>
            <a:endParaRPr lang="en-GB" sz="1400" dirty="0"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73896"/>
                </a:solidFill>
                <a:latin typeface="Arial"/>
                <a:cs typeface="Arial"/>
              </a:rPr>
              <a:t>4</a:t>
            </a:r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LHeC Collaboration, LHeC Meeting , </a:t>
            </a:r>
            <a:r>
              <a:rPr lang="en-US" sz="1400" dirty="0">
                <a:latin typeface="Arial"/>
                <a:cs typeface="Arial"/>
              </a:rPr>
              <a:t>Daresbury </a:t>
            </a:r>
            <a:r>
              <a:rPr lang="en-US" sz="1400" dirty="0" smtClean="0">
                <a:latin typeface="Arial"/>
                <a:cs typeface="Arial"/>
              </a:rPr>
              <a:t>Laboratory</a:t>
            </a:r>
            <a:r>
              <a:rPr lang="en-US" sz="1400" dirty="0">
                <a:latin typeface="Arial"/>
                <a:cs typeface="Arial"/>
              </a:rPr>
              <a:t>, January </a:t>
            </a:r>
            <a:r>
              <a:rPr lang="en-US" sz="1400" dirty="0" smtClean="0">
                <a:latin typeface="Arial"/>
                <a:cs typeface="Arial"/>
              </a:rPr>
              <a:t>2013, </a:t>
            </a:r>
          </a:p>
          <a:p>
            <a:r>
              <a:rPr lang="en-US" sz="1400" dirty="0" smtClean="0">
                <a:latin typeface="Arial"/>
                <a:cs typeface="Arial"/>
                <a:hlinkClick r:id="rId4"/>
              </a:rPr>
              <a:t>https</a:t>
            </a:r>
            <a:r>
              <a:rPr lang="en-US" sz="1400" dirty="0">
                <a:latin typeface="Arial"/>
                <a:cs typeface="Arial"/>
                <a:hlinkClick r:id="rId4"/>
              </a:rPr>
              <a:t>://</a:t>
            </a:r>
            <a:r>
              <a:rPr lang="en-US" sz="1400" dirty="0" smtClean="0">
                <a:latin typeface="Arial"/>
                <a:cs typeface="Arial"/>
                <a:hlinkClick r:id="rId4"/>
              </a:rPr>
              <a:t>eventbooking.stfc.ac.uk/newsevents/lhec-meeting</a:t>
            </a:r>
            <a:endParaRPr lang="en-US" sz="1400" dirty="0">
              <a:latin typeface="Arial"/>
              <a:cs typeface="Arial"/>
            </a:endParaRPr>
          </a:p>
          <a:p>
            <a:r>
              <a:rPr lang="en-GB" sz="1400" b="1" dirty="0">
                <a:solidFill>
                  <a:srgbClr val="073896"/>
                </a:solidFill>
                <a:latin typeface="Arial"/>
                <a:cs typeface="Arial"/>
              </a:rPr>
              <a:t>5</a:t>
            </a:r>
            <a:r>
              <a:rPr lang="en-GB" sz="1400" b="1" dirty="0" smtClean="0">
                <a:solidFill>
                  <a:srgbClr val="073896"/>
                </a:solidFill>
                <a:latin typeface="Arial"/>
                <a:cs typeface="Arial"/>
              </a:rPr>
              <a:t>. </a:t>
            </a:r>
            <a:r>
              <a:rPr lang="en-GB" sz="1400" i="1" dirty="0" smtClean="0">
                <a:latin typeface="Arial"/>
                <a:cs typeface="Arial"/>
              </a:rPr>
              <a:t>S.A</a:t>
            </a:r>
            <a:r>
              <a:rPr lang="en-GB" sz="1400" i="1" dirty="0">
                <a:latin typeface="Arial"/>
                <a:cs typeface="Arial"/>
              </a:rPr>
              <a:t>. Bogacz, </a:t>
            </a:r>
            <a:r>
              <a:rPr lang="en-GB" sz="1400" i="1" dirty="0" smtClean="0">
                <a:latin typeface="Arial"/>
                <a:cs typeface="Arial"/>
              </a:rPr>
              <a:t>et al., </a:t>
            </a:r>
            <a:r>
              <a:rPr lang="en-GB" sz="1400" dirty="0" smtClean="0">
                <a:latin typeface="Arial"/>
                <a:cs typeface="Arial"/>
              </a:rPr>
              <a:t>LHeC ERL </a:t>
            </a:r>
            <a:r>
              <a:rPr lang="en-GB" sz="1400" dirty="0">
                <a:latin typeface="Arial"/>
                <a:cs typeface="Arial"/>
              </a:rPr>
              <a:t>Design and Beam-dynamics </a:t>
            </a:r>
            <a:r>
              <a:rPr lang="en-GB" sz="1400" dirty="0" smtClean="0">
                <a:latin typeface="Arial"/>
                <a:cs typeface="Arial"/>
              </a:rPr>
              <a:t>Issues , IPAC 2011, San</a:t>
            </a:r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Sebastian</a:t>
            </a:r>
            <a:r>
              <a:rPr lang="en-GB" sz="1400" dirty="0">
                <a:latin typeface="Arial"/>
                <a:cs typeface="Arial"/>
              </a:rPr>
              <a:t>, </a:t>
            </a:r>
            <a:r>
              <a:rPr lang="en-GB" sz="1400" dirty="0" smtClean="0">
                <a:latin typeface="Arial"/>
                <a:cs typeface="Arial"/>
              </a:rPr>
              <a:t>Spain</a:t>
            </a:r>
          </a:p>
          <a:p>
            <a:r>
              <a:rPr lang="en-GB" sz="1400" b="1" dirty="0">
                <a:solidFill>
                  <a:srgbClr val="073896"/>
                </a:solidFill>
                <a:latin typeface="Arial"/>
                <a:cs typeface="Arial"/>
              </a:rPr>
              <a:t>6</a:t>
            </a:r>
            <a:r>
              <a:rPr lang="en-GB" sz="1400" b="1" dirty="0" smtClean="0">
                <a:solidFill>
                  <a:srgbClr val="073896"/>
                </a:solidFill>
                <a:latin typeface="Arial"/>
                <a:cs typeface="Arial"/>
              </a:rPr>
              <a:t>. </a:t>
            </a:r>
            <a:r>
              <a:rPr lang="en-GB" sz="1400" dirty="0" smtClean="0">
                <a:latin typeface="Arial"/>
                <a:cs typeface="Arial"/>
              </a:rPr>
              <a:t>M</a:t>
            </a:r>
            <a:r>
              <a:rPr lang="en-GB" sz="1400" dirty="0">
                <a:latin typeface="Arial"/>
                <a:cs typeface="Arial"/>
              </a:rPr>
              <a:t>. Klein et al. , LHeC Design Report, J.Phys. G39 (2012) 075001 [arXiv:1206.2913</a:t>
            </a:r>
            <a:r>
              <a:rPr lang="en-GB" sz="1400" dirty="0" smtClean="0">
                <a:latin typeface="Arial"/>
                <a:cs typeface="Arial"/>
              </a:rPr>
              <a:t>]</a:t>
            </a:r>
          </a:p>
          <a:p>
            <a:r>
              <a:rPr lang="en-US" sz="1400" b="1" dirty="0">
                <a:solidFill>
                  <a:srgbClr val="073896"/>
                </a:solidFill>
                <a:latin typeface="Arial"/>
                <a:cs typeface="Arial"/>
              </a:rPr>
              <a:t>7</a:t>
            </a:r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F. Zimmermann, et al., </a:t>
            </a:r>
            <a:r>
              <a:rPr lang="en-US" sz="1400" dirty="0">
                <a:latin typeface="Arial"/>
                <a:cs typeface="Arial"/>
              </a:rPr>
              <a:t>Design for a Linac-Ring LHeC, Proceedings of IPAC’10, Kyoto, Japan</a:t>
            </a:r>
          </a:p>
          <a:p>
            <a:pPr algn="just"/>
            <a:r>
              <a:rPr lang="en-US" sz="1600" b="1" dirty="0">
                <a:solidFill>
                  <a:srgbClr val="073896"/>
                </a:solidFill>
                <a:latin typeface="Arial"/>
                <a:cs typeface="Arial"/>
              </a:rPr>
              <a:t>8</a:t>
            </a:r>
            <a:r>
              <a:rPr lang="en-US" sz="1600" dirty="0" smtClean="0">
                <a:solidFill>
                  <a:srgbClr val="073896"/>
                </a:solidFill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Overview </a:t>
            </a:r>
            <a:r>
              <a:rPr lang="en-US" sz="1400" dirty="0">
                <a:latin typeface="Arial"/>
                <a:cs typeface="Arial"/>
              </a:rPr>
              <a:t>of the LHeC Design Study at </a:t>
            </a:r>
            <a:r>
              <a:rPr lang="en-US" sz="1400" dirty="0" smtClean="0">
                <a:latin typeface="Arial"/>
                <a:cs typeface="Arial"/>
              </a:rPr>
              <a:t>CERN, </a:t>
            </a:r>
            <a:r>
              <a:rPr lang="en-GB" sz="1400" i="1" dirty="0">
                <a:latin typeface="Arial"/>
                <a:cs typeface="Arial"/>
              </a:rPr>
              <a:t>O.S. </a:t>
            </a:r>
            <a:r>
              <a:rPr lang="en-GB" sz="1400" i="1" dirty="0" smtClean="0">
                <a:latin typeface="Arial"/>
                <a:cs typeface="Arial"/>
              </a:rPr>
              <a:t>Brüning</a:t>
            </a:r>
            <a:r>
              <a:rPr lang="en-GB" sz="1400" dirty="0" smtClean="0">
                <a:latin typeface="Arial"/>
                <a:cs typeface="Arial"/>
              </a:rPr>
              <a:t>, MOZB201 </a:t>
            </a:r>
            <a:endParaRPr lang="en-GB" sz="1400" dirty="0">
              <a:latin typeface="Arial"/>
              <a:cs typeface="Arial"/>
            </a:endParaRPr>
          </a:p>
          <a:p>
            <a:pPr algn="just"/>
            <a:r>
              <a:rPr lang="en-US" sz="1400" b="1" dirty="0">
                <a:solidFill>
                  <a:srgbClr val="073896"/>
                </a:solidFill>
                <a:latin typeface="Arial"/>
                <a:cs typeface="Arial"/>
              </a:rPr>
              <a:t>9</a:t>
            </a:r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Civil </a:t>
            </a:r>
            <a:r>
              <a:rPr lang="en-US" sz="1400" dirty="0">
                <a:latin typeface="Arial"/>
                <a:cs typeface="Arial"/>
              </a:rPr>
              <a:t>Engineering Feasibility Studies for Future Ring Colliders at CERN, </a:t>
            </a:r>
            <a:r>
              <a:rPr lang="en-US" sz="1400" i="1" dirty="0" smtClean="0">
                <a:latin typeface="Arial"/>
                <a:cs typeface="Arial"/>
              </a:rPr>
              <a:t>J.A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Osborne et al.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GB" sz="1400" dirty="0" smtClean="0">
                <a:latin typeface="Arial"/>
                <a:cs typeface="Arial"/>
              </a:rPr>
              <a:t>MOPWO036</a:t>
            </a:r>
          </a:p>
          <a:p>
            <a:pPr algn="just"/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10.</a:t>
            </a:r>
            <a:r>
              <a:rPr lang="en-US" sz="1400" dirty="0" smtClean="0">
                <a:solidFill>
                  <a:srgbClr val="073896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LHeC </a:t>
            </a:r>
            <a:r>
              <a:rPr lang="en-US" sz="1400" dirty="0">
                <a:latin typeface="Arial"/>
                <a:cs typeface="Arial"/>
              </a:rPr>
              <a:t>IR Optics Design Integrated into the HL-LHC </a:t>
            </a:r>
            <a:r>
              <a:rPr lang="en-US" sz="1400" dirty="0" smtClean="0">
                <a:latin typeface="Arial"/>
                <a:cs typeface="Arial"/>
              </a:rPr>
              <a:t>Lattice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i="1" dirty="0">
                <a:latin typeface="Arial"/>
                <a:cs typeface="Arial"/>
              </a:rPr>
              <a:t>M. </a:t>
            </a:r>
            <a:r>
              <a:rPr lang="en-US" sz="1400" i="1" dirty="0" smtClean="0">
                <a:latin typeface="Arial"/>
                <a:cs typeface="Arial"/>
              </a:rPr>
              <a:t>Korostelev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et al., </a:t>
            </a:r>
            <a:r>
              <a:rPr lang="en-GB" sz="1400" dirty="0" smtClean="0">
                <a:latin typeface="Arial"/>
                <a:cs typeface="Arial"/>
              </a:rPr>
              <a:t>MOPWO063</a:t>
            </a:r>
          </a:p>
          <a:p>
            <a:pPr algn="just"/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11.</a:t>
            </a:r>
            <a:r>
              <a:rPr lang="en-US" sz="1400" dirty="0" smtClean="0">
                <a:solidFill>
                  <a:srgbClr val="073896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The </a:t>
            </a:r>
            <a:r>
              <a:rPr lang="en-US" sz="1400" dirty="0">
                <a:latin typeface="Arial"/>
                <a:cs typeface="Arial"/>
              </a:rPr>
              <a:t>LHeC as a Higgs Boson </a:t>
            </a:r>
            <a:r>
              <a:rPr lang="en-US" sz="1400" dirty="0" smtClean="0">
                <a:latin typeface="Arial"/>
                <a:cs typeface="Arial"/>
              </a:rPr>
              <a:t>Factory, </a:t>
            </a:r>
            <a:r>
              <a:rPr lang="en-US" sz="1400" i="1" dirty="0" smtClean="0">
                <a:latin typeface="Arial"/>
                <a:cs typeface="Arial"/>
              </a:rPr>
              <a:t>F. Zimmermann et al.</a:t>
            </a:r>
            <a:r>
              <a:rPr lang="en-US" sz="1400" dirty="0" smtClean="0">
                <a:latin typeface="Arial"/>
                <a:cs typeface="Arial"/>
              </a:rPr>
              <a:t>, MOPWO054</a:t>
            </a:r>
          </a:p>
          <a:p>
            <a:pPr algn="just"/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12. </a:t>
            </a:r>
            <a:r>
              <a:rPr lang="en-US" sz="1400" dirty="0">
                <a:latin typeface="Arial"/>
                <a:cs typeface="Arial"/>
              </a:rPr>
              <a:t>A </a:t>
            </a:r>
            <a:r>
              <a:rPr lang="en-US" sz="1400" dirty="0" smtClean="0">
                <a:latin typeface="Arial"/>
                <a:cs typeface="Arial"/>
              </a:rPr>
              <a:t>Proposal for an ERL Test Facility at CERN, </a:t>
            </a:r>
            <a:r>
              <a:rPr lang="en-US" sz="1400" i="1" dirty="0" smtClean="0">
                <a:latin typeface="Arial"/>
                <a:cs typeface="Arial"/>
              </a:rPr>
              <a:t>R.Calaga et al., </a:t>
            </a:r>
            <a:r>
              <a:rPr lang="en-GB" sz="1400" dirty="0" smtClean="0">
                <a:latin typeface="Arial"/>
                <a:cs typeface="Arial"/>
              </a:rPr>
              <a:t>WEPWO049</a:t>
            </a:r>
          </a:p>
          <a:p>
            <a:pPr algn="just"/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13.</a:t>
            </a:r>
            <a:r>
              <a:rPr lang="en-US" sz="1400" dirty="0" smtClean="0">
                <a:solidFill>
                  <a:srgbClr val="073896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Strawman </a:t>
            </a:r>
            <a:r>
              <a:rPr lang="en-US" sz="1400" dirty="0">
                <a:latin typeface="Arial"/>
                <a:cs typeface="Arial"/>
              </a:rPr>
              <a:t>Optics design for the LHeC ERL Test </a:t>
            </a:r>
            <a:r>
              <a:rPr lang="en-US" sz="1400" dirty="0" smtClean="0">
                <a:latin typeface="Arial"/>
                <a:cs typeface="Arial"/>
              </a:rPr>
              <a:t>Facility, </a:t>
            </a:r>
            <a:r>
              <a:rPr lang="en-US" sz="1400" i="1" dirty="0" smtClean="0">
                <a:latin typeface="Arial"/>
                <a:cs typeface="Arial"/>
              </a:rPr>
              <a:t>A. Valloni et al., </a:t>
            </a:r>
            <a:r>
              <a:rPr lang="en-US" sz="1400" dirty="0" smtClean="0">
                <a:latin typeface="Arial"/>
                <a:cs typeface="Arial"/>
              </a:rPr>
              <a:t>TUPME055</a:t>
            </a:r>
          </a:p>
          <a:p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14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Electrons at the LHC: a new beginning, </a:t>
            </a:r>
            <a:r>
              <a:rPr lang="en-US" sz="1400" i="1" dirty="0">
                <a:latin typeface="Arial"/>
                <a:cs typeface="Arial"/>
              </a:rPr>
              <a:t>Max Klein and Herwig </a:t>
            </a:r>
            <a:r>
              <a:rPr lang="en-US" sz="1400" i="1" dirty="0" smtClean="0">
                <a:latin typeface="Arial"/>
                <a:cs typeface="Arial"/>
              </a:rPr>
              <a:t>Schopper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CERN </a:t>
            </a:r>
            <a:r>
              <a:rPr lang="en-US" sz="1400" dirty="0">
                <a:latin typeface="Arial"/>
                <a:cs typeface="Arial"/>
              </a:rPr>
              <a:t>Courier, June </a:t>
            </a:r>
            <a:r>
              <a:rPr lang="en-US" sz="1400" dirty="0" smtClean="0">
                <a:latin typeface="Arial"/>
                <a:cs typeface="Arial"/>
              </a:rPr>
              <a:t>2014</a:t>
            </a:r>
          </a:p>
          <a:p>
            <a:r>
              <a:rPr lang="en-US" sz="1400" b="1" dirty="0" smtClean="0">
                <a:solidFill>
                  <a:srgbClr val="073896"/>
                </a:solidFill>
                <a:latin typeface="Arial"/>
                <a:cs typeface="Arial"/>
              </a:rPr>
              <a:t>15. </a:t>
            </a:r>
            <a:r>
              <a:rPr lang="en-US" sz="1400" dirty="0" smtClean="0">
                <a:latin typeface="Arial"/>
                <a:cs typeface="Arial"/>
              </a:rPr>
              <a:t>LHeC</a:t>
            </a:r>
            <a:r>
              <a:rPr lang="en-US" sz="1400" dirty="0">
                <a:latin typeface="Arial"/>
                <a:cs typeface="Arial"/>
              </a:rPr>
              <a:t> meetings https://indico.cern.ch/category/1874/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pPr algn="just"/>
            <a:endParaRPr lang="en-US" sz="1400" dirty="0">
              <a:latin typeface="Arial"/>
              <a:cs typeface="Arial"/>
            </a:endParaRPr>
          </a:p>
          <a:p>
            <a:pPr algn="just"/>
            <a:endParaRPr lang="en-US" sz="1400" dirty="0">
              <a:latin typeface="Arial"/>
              <a:cs typeface="Arial"/>
            </a:endParaRPr>
          </a:p>
          <a:p>
            <a:pPr algn="just"/>
            <a:endParaRPr lang="en-GB" sz="1400" dirty="0">
              <a:latin typeface="Arial"/>
              <a:cs typeface="Arial"/>
            </a:endParaRPr>
          </a:p>
          <a:p>
            <a:pPr algn="just"/>
            <a:endParaRPr lang="en-GB" sz="1400" i="1" dirty="0">
              <a:latin typeface="Arial"/>
              <a:cs typeface="Arial"/>
            </a:endParaRPr>
          </a:p>
          <a:p>
            <a:pPr algn="just"/>
            <a:r>
              <a:rPr lang="en-GB" sz="1400" dirty="0">
                <a:latin typeface="Arial"/>
                <a:cs typeface="Arial"/>
              </a:rPr>
              <a:t/>
            </a:r>
            <a:br>
              <a:rPr lang="en-GB" sz="1400" dirty="0">
                <a:latin typeface="Arial"/>
                <a:cs typeface="Arial"/>
              </a:rPr>
            </a:b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20522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45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599" y="260648"/>
            <a:ext cx="747788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Some more References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776" y="692696"/>
            <a:ext cx="92707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 complete </a:t>
            </a:r>
            <a:r>
              <a:rPr lang="en-US" dirty="0">
                <a:latin typeface="Arial"/>
                <a:cs typeface="Arial"/>
              </a:rPr>
              <a:t>list of </a:t>
            </a:r>
            <a:r>
              <a:rPr lang="en-US" dirty="0" smtClean="0">
                <a:latin typeface="Arial"/>
                <a:cs typeface="Arial"/>
              </a:rPr>
              <a:t>Papers, Proceedings, Articles, Talks and Seminars can be found at </a:t>
            </a:r>
            <a:r>
              <a:rPr lang="en-US" sz="2000" b="1" dirty="0" smtClean="0">
                <a:latin typeface="Arial"/>
                <a:cs typeface="Arial"/>
              </a:rPr>
              <a:t>http://lhec.web.cern.ch 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692696"/>
            <a:ext cx="9433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GB" sz="1400" i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GB" sz="1400" dirty="0">
                <a:latin typeface="Arial" pitchFamily="34" charset="0"/>
                <a:cs typeface="Arial" pitchFamily="34" charset="0"/>
              </a:rPr>
              <a:t/>
            </a:r>
            <a:br>
              <a:rPr lang="en-GB" sz="1400" dirty="0">
                <a:latin typeface="Arial" pitchFamily="34" charset="0"/>
                <a:cs typeface="Arial" pitchFamily="34" charset="0"/>
              </a:rPr>
            </a:b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creen Shot 2014-06-06 at 10.41.10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084168" cy="3310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23528" y="5661248"/>
            <a:ext cx="8008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Please fill out the </a:t>
            </a:r>
            <a:r>
              <a:rPr lang="en-US" sz="1600" dirty="0" smtClean="0">
                <a:latin typeface="Arial"/>
                <a:cs typeface="Arial"/>
              </a:rPr>
              <a:t>“Contact us” </a:t>
            </a:r>
            <a:r>
              <a:rPr lang="en-US" sz="1600" dirty="0">
                <a:latin typeface="Arial"/>
                <a:cs typeface="Arial"/>
              </a:rPr>
              <a:t>form to </a:t>
            </a:r>
            <a:r>
              <a:rPr lang="en-US" sz="1600" dirty="0" smtClean="0">
                <a:latin typeface="Arial"/>
                <a:cs typeface="Arial"/>
              </a:rPr>
              <a:t>sign up for the LHeC Newsletter and Mailing List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14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280557"/>
            <a:ext cx="7772400" cy="9937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ja-JP" altLang="en-US" sz="4400" b="1" dirty="0">
                <a:solidFill>
                  <a:srgbClr val="12578B"/>
                </a:solidFill>
                <a:latin typeface="Calibri"/>
                <a:ea typeface="ＭＳ Ｐゴシック"/>
              </a:rPr>
              <a:t>ありがとうございます</a:t>
            </a:r>
            <a:endParaRPr lang="en-US" sz="4400" b="1" dirty="0">
              <a:solidFill>
                <a:srgbClr val="12578B"/>
              </a:solidFill>
              <a:latin typeface="Calibri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2130152"/>
            <a:ext cx="7558608" cy="2667000"/>
          </a:xfrm>
          <a:prstGeom prst="rect">
            <a:avLst/>
          </a:prstGeom>
        </p:spPr>
        <p:txBody>
          <a:bodyPr vert="horz"/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Thanks for your hospitality, time, help and support</a:t>
            </a:r>
          </a:p>
          <a:p>
            <a:pPr defTabSz="45720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KEK, High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Energy Accelerator Research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Organization</a:t>
            </a:r>
            <a:r>
              <a:rPr lang="en-US" sz="2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, 12</a:t>
            </a:r>
            <a:r>
              <a:rPr lang="en-US" sz="2000" baseline="30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 June </a:t>
            </a:r>
            <a:endParaRPr lang="en-GB" sz="2000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762000"/>
            <a:ext cx="6622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Alessandra </a:t>
            </a:r>
            <a:r>
              <a:rPr lang="en-US" sz="2200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Valloni </a:t>
            </a:r>
            <a:r>
              <a:rPr lang="en-US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on behalf of the LHeC collaboration</a:t>
            </a:r>
            <a:endParaRPr lang="en-GB" dirty="0">
              <a:solidFill>
                <a:srgbClr val="1257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kek.jpg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3" b="26385"/>
          <a:stretch/>
        </p:blipFill>
        <p:spPr>
          <a:xfrm>
            <a:off x="0" y="4077072"/>
            <a:ext cx="9144000" cy="205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714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6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555566" cy="3562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550" y="1268760"/>
            <a:ext cx="3950394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80-100 km tunnel infrastructure in Geneva area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i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pp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-collider (</a:t>
            </a:r>
            <a:r>
              <a:rPr lang="en-US" i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FCC-</a:t>
            </a:r>
            <a:r>
              <a:rPr lang="en-US" i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hh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) defining the infrastructure requirements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i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e</a:t>
            </a:r>
            <a:r>
              <a:rPr lang="en-US" kern="0" baseline="3000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+</a:t>
            </a:r>
            <a:r>
              <a:rPr lang="en-US" i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e</a:t>
            </a:r>
            <a:r>
              <a:rPr lang="en-US" kern="0" baseline="30000" dirty="0">
                <a:solidFill>
                  <a:prstClr val="black"/>
                </a:solidFill>
                <a:latin typeface="Arial"/>
                <a:cs typeface="Calibri" pitchFamily="34" charset="0"/>
              </a:rPr>
              <a:t>-</a:t>
            </a:r>
            <a:r>
              <a:rPr lang="en-US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 collider 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(</a:t>
            </a:r>
            <a:r>
              <a:rPr lang="en-US" i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FCC-</a:t>
            </a:r>
            <a:r>
              <a:rPr lang="en-US" i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ee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) as potential </a:t>
            </a:r>
            <a:r>
              <a:rPr lang="en-US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intermed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. step and </a:t>
            </a:r>
            <a:r>
              <a:rPr lang="en-US" b="1" i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p-e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(</a:t>
            </a:r>
            <a:r>
              <a:rPr lang="en-US" b="1" i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FCC-he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) 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option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i</a:t>
            </a:r>
            <a:r>
              <a:rPr lang="en-US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nternational collaboration hosted by CERN</a:t>
            </a:r>
            <a:endParaRPr lang="en-GB" kern="0" dirty="0">
              <a:solidFill>
                <a:prstClr val="black"/>
              </a:solidFill>
              <a:latin typeface="Arial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725144"/>
            <a:ext cx="3833552" cy="707886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fr-CH" sz="2000" b="1" kern="0" dirty="0" smtClean="0">
                <a:solidFill>
                  <a:srgbClr val="0C377B"/>
                </a:solidFill>
                <a:latin typeface="Arial"/>
              </a:rPr>
              <a:t>~16 T </a:t>
            </a:r>
            <a:r>
              <a:rPr lang="fr-CH" sz="2000" b="1" kern="0" dirty="0" smtClean="0">
                <a:solidFill>
                  <a:srgbClr val="0C377B"/>
                </a:solidFill>
                <a:latin typeface="Arial"/>
                <a:sym typeface="Symbol"/>
              </a:rPr>
              <a:t> 100 </a:t>
            </a:r>
            <a:r>
              <a:rPr lang="fr-CH" sz="2000" b="1" kern="0" dirty="0" err="1" smtClean="0">
                <a:solidFill>
                  <a:srgbClr val="0C377B"/>
                </a:solidFill>
                <a:latin typeface="Arial"/>
                <a:sym typeface="Symbol"/>
              </a:rPr>
              <a:t>TeV</a:t>
            </a:r>
            <a:r>
              <a:rPr lang="fr-CH" sz="2000" b="1" kern="0" dirty="0" smtClean="0">
                <a:solidFill>
                  <a:srgbClr val="0C377B"/>
                </a:solidFill>
                <a:latin typeface="Arial"/>
                <a:sym typeface="Symbol"/>
              </a:rPr>
              <a:t> </a:t>
            </a:r>
            <a:r>
              <a:rPr lang="fr-CH" sz="2000" b="1" i="1" kern="0" dirty="0" smtClean="0">
                <a:solidFill>
                  <a:srgbClr val="0C377B"/>
                </a:solidFill>
                <a:latin typeface="Arial"/>
                <a:sym typeface="Symbol"/>
              </a:rPr>
              <a:t>pp</a:t>
            </a:r>
            <a:r>
              <a:rPr lang="fr-CH" sz="2000" b="1" kern="0" dirty="0" smtClean="0">
                <a:solidFill>
                  <a:srgbClr val="0C377B"/>
                </a:solidFill>
                <a:latin typeface="Arial"/>
                <a:sym typeface="Symbol"/>
              </a:rPr>
              <a:t> in 100 km</a:t>
            </a:r>
          </a:p>
          <a:p>
            <a:r>
              <a:rPr lang="fr-CH" sz="2000" b="1" kern="0" dirty="0" smtClean="0">
                <a:solidFill>
                  <a:srgbClr val="0C377B"/>
                </a:solidFill>
                <a:latin typeface="Arial"/>
                <a:sym typeface="Symbol"/>
              </a:rPr>
              <a:t>~20 T  100 </a:t>
            </a:r>
            <a:r>
              <a:rPr lang="fr-CH" sz="2000" b="1" kern="0" dirty="0" err="1" smtClean="0">
                <a:solidFill>
                  <a:srgbClr val="0C377B"/>
                </a:solidFill>
                <a:latin typeface="Arial"/>
                <a:sym typeface="Symbol"/>
              </a:rPr>
              <a:t>TeV</a:t>
            </a:r>
            <a:r>
              <a:rPr lang="fr-CH" sz="2000" b="1" kern="0" dirty="0" smtClean="0">
                <a:solidFill>
                  <a:srgbClr val="0C377B"/>
                </a:solidFill>
                <a:latin typeface="Arial"/>
                <a:sym typeface="Symbol"/>
              </a:rPr>
              <a:t> </a:t>
            </a:r>
            <a:r>
              <a:rPr lang="fr-CH" sz="2000" b="1" i="1" kern="0" dirty="0" smtClean="0">
                <a:solidFill>
                  <a:srgbClr val="0C377B"/>
                </a:solidFill>
                <a:latin typeface="Arial"/>
                <a:sym typeface="Symbol"/>
              </a:rPr>
              <a:t>pp</a:t>
            </a:r>
            <a:r>
              <a:rPr lang="fr-CH" sz="2000" b="1" kern="0" dirty="0" smtClean="0">
                <a:solidFill>
                  <a:srgbClr val="0C377B"/>
                </a:solidFill>
                <a:latin typeface="Arial"/>
                <a:sym typeface="Symbol"/>
              </a:rPr>
              <a:t> in 80 km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297" y="116632"/>
            <a:ext cx="85831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kern="0" dirty="0">
                <a:solidFill>
                  <a:srgbClr val="12578B"/>
                </a:solidFill>
                <a:latin typeface="Arial"/>
                <a:cs typeface="Calibri" pitchFamily="34" charset="0"/>
              </a:rPr>
              <a:t>Future Circular Collider Study </a:t>
            </a:r>
          </a:p>
          <a:p>
            <a:r>
              <a:rPr lang="en-GB" b="1" kern="0" dirty="0">
                <a:solidFill>
                  <a:srgbClr val="12578B"/>
                </a:solidFill>
                <a:latin typeface="Arial"/>
                <a:cs typeface="Calibri" pitchFamily="34" charset="0"/>
              </a:rPr>
              <a:t>CDR and cost review for the next ESU (2018)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6296" y="6217567"/>
            <a:ext cx="175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Frank Zimmermann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7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586066"/>
              </p:ext>
            </p:extLst>
          </p:nvPr>
        </p:nvGraphicFramePr>
        <p:xfrm>
          <a:off x="504056" y="764704"/>
          <a:ext cx="7956376" cy="524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274"/>
                <a:gridCol w="1386894"/>
                <a:gridCol w="187220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Parameter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[unit]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species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e-</a:t>
                      </a:r>
                      <a:endParaRPr lang="en-GB" sz="1800" b="1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latin typeface="Arial"/>
                          <a:cs typeface="Arial"/>
                        </a:rPr>
                        <a:t>p</a:t>
                      </a:r>
                      <a:endParaRPr lang="en-GB" sz="1800" b="1" i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beam energy (/nucleon) [</a:t>
                      </a:r>
                      <a:r>
                        <a:rPr lang="en-GB" sz="1800" b="1" dirty="0" err="1" smtClean="0">
                          <a:latin typeface="Arial"/>
                          <a:cs typeface="Arial"/>
                        </a:rPr>
                        <a:t>GeV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50000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bunch spacing [ns]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/>
                          <a:cs typeface="Arial"/>
                        </a:rPr>
                        <a:t>25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/>
                          <a:cs typeface="Arial"/>
                        </a:rPr>
                        <a:t>25 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bunch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intensity (nucleon) [10</a:t>
                      </a:r>
                      <a:r>
                        <a:rPr lang="en-GB" sz="1800" b="1" baseline="30000" dirty="0" smtClean="0">
                          <a:latin typeface="Arial"/>
                          <a:cs typeface="Arial"/>
                        </a:rPr>
                        <a:t>10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0.4 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19665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beam current [mA]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25.6 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500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normalized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800" b="1" baseline="0" dirty="0" err="1" smtClean="0">
                          <a:latin typeface="Arial"/>
                          <a:cs typeface="Arial"/>
                        </a:rPr>
                        <a:t>rms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800" b="1" baseline="0" dirty="0" err="1" smtClean="0">
                          <a:latin typeface="Arial"/>
                          <a:cs typeface="Arial"/>
                        </a:rPr>
                        <a:t>emittance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[mm]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20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2.0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geometric </a:t>
                      </a:r>
                      <a:r>
                        <a:rPr lang="en-GB" sz="1800" b="1" dirty="0" err="1" smtClean="0">
                          <a:latin typeface="Arial"/>
                          <a:cs typeface="Arial"/>
                        </a:rPr>
                        <a:t>rms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800" b="1" dirty="0" err="1" smtClean="0">
                          <a:latin typeface="Arial"/>
                          <a:cs typeface="Arial"/>
                        </a:rPr>
                        <a:t>emittance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 [nm]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0.17 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0.04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IP beta function </a:t>
                      </a:r>
                      <a:r>
                        <a:rPr lang="en-GB" sz="1800" b="1" dirty="0" err="1" smtClean="0">
                          <a:latin typeface="Arial"/>
                          <a:cs typeface="Arial"/>
                        </a:rPr>
                        <a:t>b</a:t>
                      </a:r>
                      <a:r>
                        <a:rPr lang="en-GB" sz="1800" b="1" baseline="-25000" dirty="0" err="1" smtClean="0">
                          <a:latin typeface="Arial"/>
                          <a:cs typeface="Arial"/>
                        </a:rPr>
                        <a:t>x,y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* [m]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0.10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0.4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IP </a:t>
                      </a:r>
                      <a:r>
                        <a:rPr lang="en-GB" sz="1800" b="1" dirty="0" err="1" smtClean="0">
                          <a:latin typeface="Arial"/>
                          <a:cs typeface="Arial"/>
                        </a:rPr>
                        <a:t>rms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spot size [mm]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4.0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4.0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lepton </a:t>
                      </a:r>
                      <a:r>
                        <a:rPr lang="en-GB" sz="1800" b="1" i="1" dirty="0" smtClean="0">
                          <a:latin typeface="Arial"/>
                          <a:cs typeface="Arial"/>
                        </a:rPr>
                        <a:t>D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 &amp; hadron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x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32</a:t>
                      </a:r>
                      <a:endParaRPr lang="en-GB" sz="18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0.0002</a:t>
                      </a:r>
                      <a:endParaRPr lang="en-GB" sz="1800" b="1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hourglass reduction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factor </a:t>
                      </a:r>
                      <a:r>
                        <a:rPr lang="en-GB" sz="1800" b="1" i="1" baseline="0" dirty="0" err="1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GB" sz="1800" b="1" i="1" baseline="-25000" dirty="0" err="1" smtClean="0">
                          <a:latin typeface="Arial"/>
                          <a:cs typeface="Arial"/>
                        </a:rPr>
                        <a:t>hg</a:t>
                      </a:r>
                      <a:endParaRPr lang="en-GB" sz="1800" b="1" i="1" baseline="-25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0.94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pinch enhancement</a:t>
                      </a:r>
                      <a:r>
                        <a:rPr lang="en-GB" sz="1800" b="1" baseline="0" dirty="0" smtClean="0">
                          <a:latin typeface="Arial"/>
                          <a:cs typeface="Arial"/>
                        </a:rPr>
                        <a:t> factor </a:t>
                      </a:r>
                      <a:r>
                        <a:rPr lang="en-GB" sz="1800" b="1" i="1" baseline="0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GB" sz="1800" b="1" i="1" baseline="-25000" dirty="0" smtClean="0">
                          <a:latin typeface="Arial"/>
                          <a:cs typeface="Arial"/>
                        </a:rPr>
                        <a:t>D</a:t>
                      </a:r>
                      <a:endParaRPr lang="en-GB" sz="1800" b="1" i="1" baseline="-25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Arial"/>
                          <a:cs typeface="Arial"/>
                        </a:rPr>
                        <a:t>1.35</a:t>
                      </a:r>
                      <a:endParaRPr lang="en-GB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luminosity / nucleon [10</a:t>
                      </a:r>
                      <a:r>
                        <a:rPr lang="en-GB" sz="1800" b="1" baseline="30000" dirty="0" smtClean="0">
                          <a:latin typeface="Arial"/>
                          <a:cs typeface="Arial"/>
                        </a:rPr>
                        <a:t>33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 cm</a:t>
                      </a:r>
                      <a:r>
                        <a:rPr lang="en-GB" sz="1800" b="1" baseline="30000" dirty="0" smtClean="0">
                          <a:latin typeface="Arial"/>
                          <a:cs typeface="Arial"/>
                        </a:rPr>
                        <a:t>-1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s</a:t>
                      </a:r>
                      <a:r>
                        <a:rPr lang="en-GB" sz="1800" b="1" baseline="30000" dirty="0" smtClean="0">
                          <a:latin typeface="Arial"/>
                          <a:cs typeface="Arial"/>
                        </a:rPr>
                        <a:t>-1</a:t>
                      </a:r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]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Arial"/>
                          <a:cs typeface="Arial"/>
                        </a:rPr>
                        <a:t>6.4</a:t>
                      </a:r>
                      <a:endParaRPr lang="en-GB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08520" y="-2342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cs typeface="Arial"/>
              </a:rPr>
              <a:t>Preliminary parameters for FCC-he-ERL w/o FCC-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cs typeface="Arial"/>
              </a:rPr>
              <a:t>ee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12578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srgbClr val="1257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6296" y="6217567"/>
            <a:ext cx="175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Frank Zimmermann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9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 rot="21030507">
            <a:off x="1850386" y="2417441"/>
            <a:ext cx="396044" cy="142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4919594" y="2385761"/>
            <a:ext cx="401378" cy="0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1906392" y="2591950"/>
            <a:ext cx="401378" cy="144016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077962" y="4480089"/>
            <a:ext cx="485926" cy="45726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123071" y="4525815"/>
            <a:ext cx="463588" cy="0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776745" y="2044705"/>
            <a:ext cx="8410035" cy="2808154"/>
            <a:chOff x="755575" y="2493054"/>
            <a:chExt cx="11593288" cy="3728530"/>
          </a:xfrm>
        </p:grpSpPr>
        <p:sp>
          <p:nvSpPr>
            <p:cNvPr id="54" name="Arc 53"/>
            <p:cNvSpPr/>
            <p:nvPr/>
          </p:nvSpPr>
          <p:spPr>
            <a:xfrm flipH="1">
              <a:off x="755576" y="2582455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56" name="Straight Connector 55"/>
            <p:cNvCxnSpPr>
              <a:stCxn id="54" idx="0"/>
              <a:endCxn id="80" idx="0"/>
            </p:cNvCxnSpPr>
            <p:nvPr/>
          </p:nvCxnSpPr>
          <p:spPr>
            <a:xfrm flipV="1">
              <a:off x="5544108" y="2578665"/>
              <a:ext cx="2016222" cy="379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/>
            <p:cNvSpPr/>
            <p:nvPr/>
          </p:nvSpPr>
          <p:spPr>
            <a:xfrm flipH="1" flipV="1">
              <a:off x="755575" y="2493054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544106" y="6132183"/>
              <a:ext cx="2016224" cy="114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/>
            <p:cNvSpPr/>
            <p:nvPr/>
          </p:nvSpPr>
          <p:spPr>
            <a:xfrm>
              <a:off x="2771799" y="2578665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82" name="Arc 81"/>
            <p:cNvSpPr/>
            <p:nvPr/>
          </p:nvSpPr>
          <p:spPr>
            <a:xfrm flipV="1">
              <a:off x="2771800" y="2507465"/>
              <a:ext cx="9577063" cy="3639129"/>
            </a:xfrm>
            <a:prstGeom prst="arc">
              <a:avLst>
                <a:gd name="adj1" fmla="val 16200000"/>
                <a:gd name="adj2" fmla="val 2157245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 rot="19715210">
            <a:off x="8528388" y="4072806"/>
            <a:ext cx="396044" cy="14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8330921" y="3866511"/>
            <a:ext cx="401378" cy="189183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 flipV="1">
            <a:off x="7755046" y="2166521"/>
            <a:ext cx="401378" cy="67348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5636" y="1309247"/>
            <a:ext cx="2664296" cy="0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3095836" y="1309247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Arc 12"/>
          <p:cNvSpPr/>
          <p:nvPr/>
        </p:nvSpPr>
        <p:spPr>
          <a:xfrm flipH="1">
            <a:off x="431540" y="1294846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95636" y="2086934"/>
            <a:ext cx="2664296" cy="0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flipV="1">
            <a:off x="3095836" y="1294846"/>
            <a:ext cx="1728192" cy="792088"/>
          </a:xfrm>
          <a:prstGeom prst="arc">
            <a:avLst/>
          </a:prstGeom>
          <a:noFill/>
          <a:ln w="508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Arc 17"/>
          <p:cNvSpPr/>
          <p:nvPr/>
        </p:nvSpPr>
        <p:spPr>
          <a:xfrm flipH="1" flipV="1">
            <a:off x="431540" y="1309247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Arc 19"/>
          <p:cNvSpPr/>
          <p:nvPr/>
        </p:nvSpPr>
        <p:spPr>
          <a:xfrm>
            <a:off x="3253570" y="1080004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Arc 20"/>
          <p:cNvSpPr/>
          <p:nvPr/>
        </p:nvSpPr>
        <p:spPr>
          <a:xfrm flipV="1">
            <a:off x="3253570" y="1065603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>
            <a:stCxn id="21" idx="0"/>
            <a:endCxn id="17" idx="0"/>
          </p:cNvCxnSpPr>
          <p:nvPr/>
        </p:nvCxnSpPr>
        <p:spPr>
          <a:xfrm flipH="1">
            <a:off x="3959932" y="1857691"/>
            <a:ext cx="157734" cy="229243"/>
          </a:xfrm>
          <a:prstGeom prst="line">
            <a:avLst/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flipV="1">
            <a:off x="3095836" y="1294846"/>
            <a:ext cx="1728192" cy="792088"/>
          </a:xfrm>
          <a:prstGeom prst="arc">
            <a:avLst/>
          </a:prstGeom>
          <a:noFill/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392091" y="850761"/>
            <a:ext cx="1728192" cy="1021331"/>
            <a:chOff x="3470958" y="3645024"/>
            <a:chExt cx="1728192" cy="1021331"/>
          </a:xfrm>
        </p:grpSpPr>
        <p:grpSp>
          <p:nvGrpSpPr>
            <p:cNvPr id="31" name="Group 30"/>
            <p:cNvGrpSpPr/>
            <p:nvPr/>
          </p:nvGrpSpPr>
          <p:grpSpPr>
            <a:xfrm>
              <a:off x="3470958" y="3645024"/>
              <a:ext cx="1728192" cy="1021331"/>
              <a:chOff x="3470958" y="3645024"/>
              <a:chExt cx="1728192" cy="1021331"/>
            </a:xfrm>
          </p:grpSpPr>
          <p:sp>
            <p:nvSpPr>
              <p:cNvPr id="27" name="Arc 26"/>
              <p:cNvSpPr/>
              <p:nvPr/>
            </p:nvSpPr>
            <p:spPr>
              <a:xfrm flipV="1">
                <a:off x="3470958" y="3645024"/>
                <a:ext cx="1728192" cy="792088"/>
              </a:xfrm>
              <a:prstGeom prst="arc">
                <a:avLst/>
              </a:prstGeom>
              <a:noFill/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8" name="Straight Connector 27"/>
              <p:cNvCxnSpPr>
                <a:stCxn id="27" idx="0"/>
              </p:cNvCxnSpPr>
              <p:nvPr/>
            </p:nvCxnSpPr>
            <p:spPr>
              <a:xfrm flipH="1">
                <a:off x="4177320" y="4437112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205170" y="3659425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Arc 29"/>
            <p:cNvSpPr/>
            <p:nvPr/>
          </p:nvSpPr>
          <p:spPr>
            <a:xfrm>
              <a:off x="3470958" y="3645024"/>
              <a:ext cx="1728192" cy="792088"/>
            </a:xfrm>
            <a:prstGeom prst="arc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flipH="1">
            <a:off x="323528" y="1052225"/>
            <a:ext cx="1728192" cy="1021331"/>
            <a:chOff x="3470958" y="3645024"/>
            <a:chExt cx="1728192" cy="1021331"/>
          </a:xfrm>
        </p:grpSpPr>
        <p:grpSp>
          <p:nvGrpSpPr>
            <p:cNvPr id="35" name="Group 34"/>
            <p:cNvGrpSpPr/>
            <p:nvPr/>
          </p:nvGrpSpPr>
          <p:grpSpPr>
            <a:xfrm>
              <a:off x="3470958" y="3645024"/>
              <a:ext cx="1728192" cy="1021331"/>
              <a:chOff x="3470958" y="3645024"/>
              <a:chExt cx="1728192" cy="1021331"/>
            </a:xfrm>
          </p:grpSpPr>
          <p:sp>
            <p:nvSpPr>
              <p:cNvPr id="37" name="Arc 36"/>
              <p:cNvSpPr/>
              <p:nvPr/>
            </p:nvSpPr>
            <p:spPr>
              <a:xfrm flipV="1">
                <a:off x="3470958" y="3645024"/>
                <a:ext cx="1728192" cy="792088"/>
              </a:xfrm>
              <a:prstGeom prst="arc">
                <a:avLst/>
              </a:prstGeom>
              <a:noFill/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38" name="Straight Connector 37"/>
              <p:cNvCxnSpPr>
                <a:stCxn id="37" idx="0"/>
              </p:cNvCxnSpPr>
              <p:nvPr/>
            </p:nvCxnSpPr>
            <p:spPr>
              <a:xfrm flipH="1">
                <a:off x="4177320" y="4437112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4205170" y="3659425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Arc 35"/>
            <p:cNvSpPr/>
            <p:nvPr/>
          </p:nvSpPr>
          <p:spPr>
            <a:xfrm>
              <a:off x="3470958" y="3645024"/>
              <a:ext cx="1728192" cy="792088"/>
            </a:xfrm>
            <a:prstGeom prst="arc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9512" y="856977"/>
            <a:ext cx="1728192" cy="1021331"/>
            <a:chOff x="3470958" y="3645024"/>
            <a:chExt cx="1728192" cy="1021331"/>
          </a:xfrm>
        </p:grpSpPr>
        <p:grpSp>
          <p:nvGrpSpPr>
            <p:cNvPr id="41" name="Group 40"/>
            <p:cNvGrpSpPr/>
            <p:nvPr/>
          </p:nvGrpSpPr>
          <p:grpSpPr>
            <a:xfrm>
              <a:off x="3470958" y="3645024"/>
              <a:ext cx="1728192" cy="1021331"/>
              <a:chOff x="3470958" y="3645024"/>
              <a:chExt cx="1728192" cy="1021331"/>
            </a:xfrm>
          </p:grpSpPr>
          <p:sp>
            <p:nvSpPr>
              <p:cNvPr id="43" name="Arc 42"/>
              <p:cNvSpPr/>
              <p:nvPr/>
            </p:nvSpPr>
            <p:spPr>
              <a:xfrm flipV="1">
                <a:off x="3470958" y="3645024"/>
                <a:ext cx="1728192" cy="792088"/>
              </a:xfrm>
              <a:prstGeom prst="arc">
                <a:avLst/>
              </a:prstGeom>
              <a:noFill/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44" name="Straight Connector 43"/>
              <p:cNvCxnSpPr>
                <a:stCxn id="43" idx="0"/>
              </p:cNvCxnSpPr>
              <p:nvPr/>
            </p:nvCxnSpPr>
            <p:spPr>
              <a:xfrm flipH="1">
                <a:off x="4177320" y="4437112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205170" y="3659425"/>
                <a:ext cx="157734" cy="229243"/>
              </a:xfrm>
              <a:prstGeom prst="line">
                <a:avLst/>
              </a:prstGeom>
              <a:ln w="508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Arc 41"/>
            <p:cNvSpPr/>
            <p:nvPr/>
          </p:nvSpPr>
          <p:spPr>
            <a:xfrm>
              <a:off x="3470958" y="3645024"/>
              <a:ext cx="1728192" cy="792088"/>
            </a:xfrm>
            <a:prstGeom prst="arc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2843808" y="1916832"/>
            <a:ext cx="396044" cy="14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09655" y="2073556"/>
            <a:ext cx="396044" cy="14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 rot="950671">
            <a:off x="7724164" y="2338243"/>
            <a:ext cx="396044" cy="142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3432326" y="2236368"/>
            <a:ext cx="481114" cy="17461"/>
          </a:xfrm>
          <a:prstGeom prst="straightConnector1">
            <a:avLst/>
          </a:prstGeom>
          <a:ln w="476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rot="688561">
            <a:off x="3055548" y="4680035"/>
            <a:ext cx="396044" cy="14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181635" y="4713571"/>
            <a:ext cx="396044" cy="142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323528" y="4994012"/>
            <a:ext cx="2087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i="1" dirty="0" err="1" smtClean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2400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LHeC</a:t>
            </a: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lang="en-GB" sz="2400" i="1" dirty="0" smtClean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GB" sz="2400" baseline="-25000" dirty="0" smtClean="0">
                <a:solidFill>
                  <a:prstClr val="black"/>
                </a:solidFill>
                <a:latin typeface="Arial"/>
                <a:cs typeface="Arial"/>
              </a:rPr>
              <a:t>LHC</a:t>
            </a: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lang="en-GB" sz="2400" i="1" dirty="0" smtClean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lang="en-GB" sz="24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 bwMode="auto">
          <a:xfrm>
            <a:off x="323528" y="5500112"/>
            <a:ext cx="3234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993366"/>
                </a:solidFill>
                <a:latin typeface="Arial"/>
                <a:cs typeface="Arial"/>
              </a:rPr>
              <a:t>f</a:t>
            </a:r>
            <a:r>
              <a:rPr lang="en-GB" sz="2400" dirty="0" smtClean="0">
                <a:solidFill>
                  <a:srgbClr val="993366"/>
                </a:solidFill>
                <a:latin typeface="Arial"/>
                <a:cs typeface="Arial"/>
              </a:rPr>
              <a:t>uture: </a:t>
            </a:r>
            <a:r>
              <a:rPr lang="en-GB" sz="2400" i="1" dirty="0" err="1" smtClean="0">
                <a:solidFill>
                  <a:srgbClr val="993366"/>
                </a:solidFill>
                <a:latin typeface="Arial"/>
                <a:cs typeface="Arial"/>
              </a:rPr>
              <a:t>C</a:t>
            </a:r>
            <a:r>
              <a:rPr lang="en-GB" sz="2400" baseline="-25000" dirty="0" err="1" smtClean="0">
                <a:solidFill>
                  <a:srgbClr val="993366"/>
                </a:solidFill>
                <a:latin typeface="Arial"/>
                <a:cs typeface="Arial"/>
              </a:rPr>
              <a:t>LHeC</a:t>
            </a:r>
            <a:r>
              <a:rPr lang="en-GB" sz="2400" baseline="-25000" dirty="0" smtClean="0">
                <a:solidFill>
                  <a:srgbClr val="993366"/>
                </a:solidFill>
                <a:latin typeface="Arial"/>
                <a:cs typeface="Arial"/>
              </a:rPr>
              <a:t>+</a:t>
            </a:r>
            <a:r>
              <a:rPr lang="en-GB" sz="2400" dirty="0" smtClean="0">
                <a:solidFill>
                  <a:srgbClr val="993366"/>
                </a:solidFill>
                <a:latin typeface="Arial"/>
                <a:cs typeface="Arial"/>
              </a:rPr>
              <a:t>=</a:t>
            </a:r>
            <a:r>
              <a:rPr lang="en-GB" sz="2400" i="1" dirty="0" smtClean="0">
                <a:solidFill>
                  <a:srgbClr val="993366"/>
                </a:solidFill>
                <a:latin typeface="Arial"/>
                <a:cs typeface="Arial"/>
              </a:rPr>
              <a:t>C</a:t>
            </a:r>
            <a:r>
              <a:rPr lang="en-GB" sz="2400" baseline="-25000" dirty="0" smtClean="0">
                <a:solidFill>
                  <a:srgbClr val="993366"/>
                </a:solidFill>
                <a:latin typeface="Arial"/>
                <a:cs typeface="Arial"/>
              </a:rPr>
              <a:t>FHC</a:t>
            </a:r>
            <a:r>
              <a:rPr lang="en-GB" sz="2400" dirty="0" smtClean="0">
                <a:solidFill>
                  <a:srgbClr val="993366"/>
                </a:solidFill>
                <a:latin typeface="Arial"/>
                <a:cs typeface="Arial"/>
              </a:rPr>
              <a:t>/</a:t>
            </a:r>
            <a:r>
              <a:rPr lang="en-GB" sz="2400" i="1" dirty="0" smtClean="0">
                <a:solidFill>
                  <a:srgbClr val="993366"/>
                </a:solidFill>
                <a:latin typeface="Arial"/>
                <a:cs typeface="Arial"/>
              </a:rPr>
              <a:t>m</a:t>
            </a:r>
            <a:endParaRPr lang="en-GB" sz="2400" i="1" dirty="0">
              <a:solidFill>
                <a:srgbClr val="993366"/>
              </a:solidFill>
              <a:latin typeface="Arial"/>
              <a:cs typeface="Arial"/>
            </a:endParaRPr>
          </a:p>
        </p:txBody>
      </p:sp>
      <p:sp>
        <p:nvSpPr>
          <p:cNvPr id="97" name="Arc 96"/>
          <p:cNvSpPr/>
          <p:nvPr/>
        </p:nvSpPr>
        <p:spPr>
          <a:xfrm rot="539583">
            <a:off x="1906392" y="1340509"/>
            <a:ext cx="4753839" cy="792088"/>
          </a:xfrm>
          <a:prstGeom prst="arc">
            <a:avLst/>
          </a:prstGeom>
          <a:noFill/>
          <a:ln w="5080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Arc 97"/>
          <p:cNvSpPr/>
          <p:nvPr/>
        </p:nvSpPr>
        <p:spPr>
          <a:xfrm rot="853373" flipV="1">
            <a:off x="1985954" y="1040834"/>
            <a:ext cx="4721125" cy="1031955"/>
          </a:xfrm>
          <a:prstGeom prst="arc">
            <a:avLst/>
          </a:prstGeom>
          <a:noFill/>
          <a:ln w="5080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 bwMode="auto">
          <a:xfrm>
            <a:off x="3770304" y="2186538"/>
            <a:ext cx="92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IP#1</a:t>
            </a:r>
            <a:endParaRPr lang="en-GB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 bwMode="auto">
          <a:xfrm>
            <a:off x="6516216" y="1535458"/>
            <a:ext cx="92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CC0066"/>
                </a:solidFill>
                <a:latin typeface="Arial"/>
                <a:cs typeface="Arial"/>
              </a:rPr>
              <a:t>IP#2</a:t>
            </a:r>
            <a:endParaRPr lang="en-GB" sz="2800" dirty="0">
              <a:solidFill>
                <a:srgbClr val="CC0066"/>
              </a:solidFill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5842366" y="2474356"/>
            <a:ext cx="2096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CC0066"/>
                </a:solidFill>
                <a:latin typeface="Arial"/>
                <a:cs typeface="Arial"/>
              </a:rPr>
              <a:t>D</a:t>
            </a:r>
            <a:r>
              <a:rPr lang="en-GB" sz="2800" b="1" i="1" dirty="0" smtClean="0">
                <a:solidFill>
                  <a:srgbClr val="CC0066"/>
                </a:solidFill>
                <a:latin typeface="Arial"/>
                <a:cs typeface="Arial"/>
              </a:rPr>
              <a:t>C</a:t>
            </a:r>
            <a:r>
              <a:rPr lang="en-GB" sz="2800" b="1" dirty="0" smtClean="0">
                <a:solidFill>
                  <a:srgbClr val="CC0066"/>
                </a:solidFill>
                <a:latin typeface="Arial"/>
                <a:cs typeface="Arial"/>
              </a:rPr>
              <a:t>=</a:t>
            </a:r>
            <a:r>
              <a:rPr lang="en-GB" sz="2800" b="1" i="1" dirty="0" smtClean="0">
                <a:solidFill>
                  <a:srgbClr val="CC0066"/>
                </a:solidFill>
                <a:latin typeface="Arial"/>
                <a:cs typeface="Arial"/>
              </a:rPr>
              <a:t>k</a:t>
            </a:r>
            <a:r>
              <a:rPr lang="en-GB" sz="2800" b="1" dirty="0" smtClean="0">
                <a:solidFill>
                  <a:srgbClr val="CC0066"/>
                </a:solidFill>
                <a:latin typeface="Arial"/>
                <a:cs typeface="Arial"/>
              </a:rPr>
              <a:t> </a:t>
            </a:r>
            <a:r>
              <a:rPr lang="en-GB" sz="2800" b="1" i="1" dirty="0" err="1" smtClean="0">
                <a:solidFill>
                  <a:srgbClr val="CC0066"/>
                </a:solidFill>
                <a:latin typeface="Arial"/>
                <a:cs typeface="Arial"/>
              </a:rPr>
              <a:t>C</a:t>
            </a:r>
            <a:r>
              <a:rPr lang="en-GB" sz="2800" b="1" baseline="-25000" dirty="0" err="1" smtClean="0">
                <a:solidFill>
                  <a:srgbClr val="CC0066"/>
                </a:solidFill>
                <a:latin typeface="Arial"/>
                <a:cs typeface="Arial"/>
              </a:rPr>
              <a:t>LHeC</a:t>
            </a:r>
            <a:endParaRPr lang="en-GB" sz="2800" b="1" baseline="-25000" dirty="0">
              <a:solidFill>
                <a:srgbClr val="CC0066"/>
              </a:solidFill>
              <a:latin typeface="Arial"/>
              <a:cs typeface="Arial"/>
            </a:endParaRPr>
          </a:p>
        </p:txBody>
      </p:sp>
      <p:sp>
        <p:nvSpPr>
          <p:cNvPr id="106" name="Freeform 105"/>
          <p:cNvSpPr/>
          <p:nvPr/>
        </p:nvSpPr>
        <p:spPr>
          <a:xfrm>
            <a:off x="4067944" y="1259175"/>
            <a:ext cx="5076056" cy="4762114"/>
          </a:xfrm>
          <a:custGeom>
            <a:avLst/>
            <a:gdLst>
              <a:gd name="connsiteX0" fmla="*/ 5896291 w 5896291"/>
              <a:gd name="connsiteY0" fmla="*/ 0 h 5955113"/>
              <a:gd name="connsiteX1" fmla="*/ 3422914 w 5896291"/>
              <a:gd name="connsiteY1" fmla="*/ 1454046 h 5955113"/>
              <a:gd name="connsiteX2" fmla="*/ 304960 w 5896291"/>
              <a:gd name="connsiteY2" fmla="*/ 5546360 h 5955113"/>
              <a:gd name="connsiteX3" fmla="*/ 289970 w 5896291"/>
              <a:gd name="connsiteY3" fmla="*/ 5591331 h 595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6291" h="5955113">
                <a:moveTo>
                  <a:pt x="5896291" y="0"/>
                </a:moveTo>
                <a:cubicBezTo>
                  <a:pt x="5125546" y="264826"/>
                  <a:pt x="4354802" y="529653"/>
                  <a:pt x="3422914" y="1454046"/>
                </a:cubicBezTo>
                <a:cubicBezTo>
                  <a:pt x="2491026" y="2378439"/>
                  <a:pt x="827117" y="4856813"/>
                  <a:pt x="304960" y="5546360"/>
                </a:cubicBezTo>
                <a:cubicBezTo>
                  <a:pt x="-217197" y="6235907"/>
                  <a:pt x="36386" y="5913619"/>
                  <a:pt x="289970" y="5591331"/>
                </a:cubicBezTo>
              </a:path>
            </a:pathLst>
          </a:custGeom>
          <a:noFill/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1345358" y="3696768"/>
            <a:ext cx="902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LHC</a:t>
            </a:r>
            <a:endParaRPr lang="en-GB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008706" y="1090896"/>
            <a:ext cx="922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993366"/>
                </a:solidFill>
                <a:latin typeface="Arial"/>
                <a:cs typeface="Arial"/>
              </a:rPr>
              <a:t>FHC</a:t>
            </a:r>
            <a:endParaRPr lang="en-GB" sz="2800" dirty="0">
              <a:solidFill>
                <a:srgbClr val="993366"/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5785325" y="5500112"/>
            <a:ext cx="2881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i="1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GB" sz="2400" i="1" dirty="0" smtClean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(=3),</a:t>
            </a:r>
            <a:r>
              <a:rPr lang="en-GB" sz="2400" i="1" dirty="0" smtClean="0">
                <a:solidFill>
                  <a:prstClr val="black"/>
                </a:solidFill>
                <a:latin typeface="Arial"/>
                <a:cs typeface="Arial"/>
              </a:rPr>
              <a:t> k</a:t>
            </a: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: integer</a:t>
            </a:r>
            <a:endParaRPr lang="en-GB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281" y="116632"/>
            <a:ext cx="5024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12578B"/>
                </a:solidFill>
                <a:latin typeface="Arial"/>
                <a:cs typeface="Arial"/>
              </a:rPr>
              <a:t>LHeC</a:t>
            </a:r>
            <a:r>
              <a:rPr lang="en-US" sz="2400" b="1" dirty="0">
                <a:solidFill>
                  <a:srgbClr val="12578B"/>
                </a:solidFill>
                <a:latin typeface="Arial"/>
                <a:cs typeface="Arial"/>
              </a:rPr>
              <a:t> - ion gaps &amp; circumference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236296" y="6217567"/>
            <a:ext cx="175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Frank Zimmermann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2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83" grpId="0" animBg="1"/>
      <p:bldP spid="51" grpId="0" animBg="1"/>
      <p:bldP spid="59" grpId="0" animBg="1"/>
      <p:bldP spid="60" grpId="0" animBg="1"/>
      <p:bldP spid="71" grpId="0" animBg="1"/>
      <p:bldP spid="75" grpId="0" animBg="1"/>
      <p:bldP spid="95" grpId="0"/>
      <p:bldP spid="96" grpId="0"/>
      <p:bldP spid="97" grpId="0" animBg="1"/>
      <p:bldP spid="98" grpId="0" animBg="1"/>
      <p:bldP spid="99" grpId="0"/>
      <p:bldP spid="100" grpId="0"/>
      <p:bldP spid="101" grpId="0"/>
      <p:bldP spid="106" grpId="0" animBg="1"/>
      <p:bldP spid="107" grpId="0"/>
      <p:bldP spid="108" grpId="0"/>
      <p:bldP spid="10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37867"/>
            <a:ext cx="95770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CERN has begun a study for a</a:t>
            </a:r>
          </a:p>
          <a:p>
            <a:r>
              <a:rPr lang="en-US" dirty="0">
                <a:latin typeface="Arial"/>
                <a:cs typeface="Arial"/>
              </a:rPr>
              <a:t>  100 </a:t>
            </a:r>
            <a:r>
              <a:rPr lang="en-US" dirty="0" err="1">
                <a:latin typeface="Arial"/>
                <a:cs typeface="Arial"/>
              </a:rPr>
              <a:t>TeV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pp</a:t>
            </a:r>
            <a:r>
              <a:rPr lang="en-US" dirty="0">
                <a:latin typeface="Arial"/>
                <a:cs typeface="Arial"/>
              </a:rPr>
              <a:t> collider with an integrated </a:t>
            </a:r>
            <a:r>
              <a:rPr lang="en-US" dirty="0" err="1">
                <a:latin typeface="Arial"/>
                <a:cs typeface="Arial"/>
              </a:rPr>
              <a:t>ep</a:t>
            </a:r>
            <a:r>
              <a:rPr lang="en-US" dirty="0">
                <a:latin typeface="Arial"/>
                <a:cs typeface="Arial"/>
              </a:rPr>
              <a:t> facility. This has </a:t>
            </a:r>
            <a:r>
              <a:rPr lang="en-US" dirty="0" smtClean="0">
                <a:latin typeface="Arial"/>
                <a:cs typeface="Arial"/>
              </a:rPr>
              <a:t>two options</a:t>
            </a:r>
            <a:r>
              <a:rPr lang="en-US" dirty="0">
                <a:latin typeface="Arial"/>
                <a:cs typeface="Arial"/>
              </a:rPr>
              <a:t>: 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AutoNum type="alphaLcParenR"/>
            </a:pP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ERL of the </a:t>
            </a:r>
            <a:r>
              <a:rPr lang="en-US" dirty="0" err="1">
                <a:latin typeface="Arial"/>
                <a:cs typeface="Arial"/>
              </a:rPr>
              <a:t>LHeC</a:t>
            </a:r>
            <a:r>
              <a:rPr lang="en-US" dirty="0">
                <a:latin typeface="Arial"/>
                <a:cs typeface="Arial"/>
              </a:rPr>
              <a:t> (60 </a:t>
            </a:r>
            <a:r>
              <a:rPr lang="en-US" dirty="0" err="1">
                <a:latin typeface="Arial"/>
                <a:cs typeface="Arial"/>
              </a:rPr>
              <a:t>GeV</a:t>
            </a:r>
            <a:r>
              <a:rPr lang="en-US" dirty="0">
                <a:latin typeface="Arial"/>
                <a:cs typeface="Arial"/>
              </a:rPr>
              <a:t>) coupled with the 50 </a:t>
            </a:r>
            <a:r>
              <a:rPr lang="en-US" dirty="0" err="1">
                <a:latin typeface="Arial"/>
                <a:cs typeface="Arial"/>
              </a:rPr>
              <a:t>TeV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proton machine </a:t>
            </a:r>
            <a:r>
              <a:rPr lang="en-US" dirty="0">
                <a:latin typeface="Arial"/>
                <a:cs typeface="Arial"/>
              </a:rPr>
              <a:t>in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    synchronous </a:t>
            </a:r>
            <a:r>
              <a:rPr lang="en-US" dirty="0" err="1">
                <a:latin typeface="Arial"/>
                <a:cs typeface="Arial"/>
              </a:rPr>
              <a:t>ep</a:t>
            </a:r>
            <a:r>
              <a:rPr lang="en-US" dirty="0">
                <a:latin typeface="Arial"/>
                <a:cs typeface="Arial"/>
              </a:rPr>
              <a:t> and </a:t>
            </a:r>
            <a:r>
              <a:rPr lang="en-US" dirty="0" err="1">
                <a:latin typeface="Arial"/>
                <a:cs typeface="Arial"/>
              </a:rPr>
              <a:t>pp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mode.</a:t>
            </a:r>
          </a:p>
          <a:p>
            <a:r>
              <a:rPr lang="en-US" dirty="0" smtClean="0">
                <a:latin typeface="Arial"/>
                <a:cs typeface="Arial"/>
              </a:rPr>
              <a:t>b</a:t>
            </a:r>
            <a:r>
              <a:rPr lang="en-US" dirty="0">
                <a:latin typeface="Arial"/>
                <a:cs typeface="Arial"/>
              </a:rPr>
              <a:t>) the FCC electron and proton rings colliding which increases </a:t>
            </a:r>
            <a:r>
              <a:rPr lang="en-US" dirty="0" smtClean="0">
                <a:latin typeface="Arial"/>
                <a:cs typeface="Arial"/>
              </a:rPr>
              <a:t>the energy </a:t>
            </a:r>
            <a:r>
              <a:rPr lang="en-US" dirty="0">
                <a:latin typeface="Arial"/>
                <a:cs typeface="Arial"/>
              </a:rPr>
              <a:t>available.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Both </a:t>
            </a:r>
            <a:r>
              <a:rPr lang="en-US" dirty="0">
                <a:latin typeface="Arial"/>
                <a:cs typeface="Arial"/>
              </a:rPr>
              <a:t>options are under study.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In </a:t>
            </a:r>
            <a:r>
              <a:rPr lang="en-US" dirty="0">
                <a:latin typeface="Arial"/>
                <a:cs typeface="Arial"/>
              </a:rPr>
              <a:t>terms of </a:t>
            </a:r>
            <a:r>
              <a:rPr lang="en-US" dirty="0" smtClean="0">
                <a:latin typeface="Arial"/>
                <a:cs typeface="Arial"/>
              </a:rPr>
              <a:t>physics the </a:t>
            </a:r>
            <a:r>
              <a:rPr lang="en-US" dirty="0" err="1">
                <a:latin typeface="Arial"/>
                <a:cs typeface="Arial"/>
              </a:rPr>
              <a:t>FCC_he</a:t>
            </a:r>
            <a:r>
              <a:rPr lang="en-US" dirty="0">
                <a:latin typeface="Arial"/>
                <a:cs typeface="Arial"/>
              </a:rPr>
              <a:t> complex leads for example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-- to </a:t>
            </a:r>
            <a:r>
              <a:rPr lang="en-US" dirty="0">
                <a:latin typeface="Arial"/>
                <a:cs typeface="Arial"/>
              </a:rPr>
              <a:t>accessing the Higgs self coupling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under study),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-- to </a:t>
            </a:r>
            <a:r>
              <a:rPr lang="en-US" dirty="0" err="1">
                <a:latin typeface="Arial"/>
                <a:cs typeface="Arial"/>
              </a:rPr>
              <a:t>lepto</a:t>
            </a:r>
            <a:r>
              <a:rPr lang="en-US" dirty="0">
                <a:latin typeface="Arial"/>
                <a:cs typeface="Arial"/>
              </a:rPr>
              <a:t>-quark access up to ~4TeV and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-- to </a:t>
            </a:r>
            <a:r>
              <a:rPr lang="en-US" dirty="0" err="1">
                <a:latin typeface="Arial"/>
                <a:cs typeface="Arial"/>
              </a:rPr>
              <a:t>Bjorken</a:t>
            </a:r>
            <a:r>
              <a:rPr lang="en-US" dirty="0">
                <a:latin typeface="Arial"/>
                <a:cs typeface="Arial"/>
              </a:rPr>
              <a:t> x as </a:t>
            </a:r>
            <a:r>
              <a:rPr lang="en-US" dirty="0" smtClean="0">
                <a:latin typeface="Arial"/>
                <a:cs typeface="Arial"/>
              </a:rPr>
              <a:t>low as </a:t>
            </a:r>
            <a:r>
              <a:rPr lang="en-US" dirty="0">
                <a:latin typeface="Arial"/>
                <a:cs typeface="Arial"/>
              </a:rPr>
              <a:t>10^-7/8 </a:t>
            </a:r>
            <a:r>
              <a:rPr lang="en-US" dirty="0" smtClean="0">
                <a:latin typeface="Arial"/>
                <a:cs typeface="Arial"/>
              </a:rPr>
              <a:t>(which </a:t>
            </a:r>
            <a:r>
              <a:rPr lang="en-US" dirty="0">
                <a:latin typeface="Arial"/>
                <a:cs typeface="Arial"/>
              </a:rPr>
              <a:t>is of direct interest for ultra high energy neutrino</a:t>
            </a:r>
          </a:p>
          <a:p>
            <a:r>
              <a:rPr lang="en-US" dirty="0">
                <a:latin typeface="Arial"/>
                <a:cs typeface="Arial"/>
              </a:rPr>
              <a:t>  </a:t>
            </a:r>
            <a:r>
              <a:rPr lang="en-US" dirty="0" smtClean="0">
                <a:latin typeface="Arial"/>
                <a:cs typeface="Arial"/>
              </a:rPr>
              <a:t>scattering). 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vision of the </a:t>
            </a:r>
            <a:r>
              <a:rPr lang="en-US" dirty="0" err="1">
                <a:latin typeface="Arial"/>
                <a:cs typeface="Arial"/>
              </a:rPr>
              <a:t>LHeC</a:t>
            </a:r>
            <a:r>
              <a:rPr lang="en-US" dirty="0">
                <a:latin typeface="Arial"/>
                <a:cs typeface="Arial"/>
              </a:rPr>
              <a:t> followed by the </a:t>
            </a:r>
            <a:r>
              <a:rPr lang="en-US" dirty="0" err="1">
                <a:latin typeface="Arial"/>
                <a:cs typeface="Arial"/>
              </a:rPr>
              <a:t>FCC_he</a:t>
            </a:r>
            <a:r>
              <a:rPr lang="en-US" dirty="0">
                <a:latin typeface="Arial"/>
                <a:cs typeface="Arial"/>
              </a:rPr>
              <a:t> promises a </a:t>
            </a:r>
            <a:r>
              <a:rPr lang="en-US" dirty="0" smtClean="0">
                <a:latin typeface="Arial"/>
                <a:cs typeface="Arial"/>
              </a:rPr>
              <a:t>4 decade </a:t>
            </a:r>
            <a:r>
              <a:rPr lang="en-US" dirty="0">
                <a:latin typeface="Arial"/>
                <a:cs typeface="Arial"/>
              </a:rPr>
              <a:t>unique physics </a:t>
            </a:r>
            <a:r>
              <a:rPr lang="en-US" dirty="0" smtClean="0">
                <a:latin typeface="Arial"/>
                <a:cs typeface="Arial"/>
              </a:rPr>
              <a:t>program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813389"/>
            <a:ext cx="3839344" cy="4874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9992" y="854710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introduction</a:t>
            </a:r>
          </a:p>
          <a:p>
            <a:pPr marL="285750" indent="-285750">
              <a:buFontTx/>
              <a:buChar char="-"/>
            </a:pPr>
            <a:endParaRPr lang="en-US" sz="2000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Physics</a:t>
            </a: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accelerator</a:t>
            </a:r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endParaRPr lang="en-US" sz="2000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Detector </a:t>
            </a:r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endParaRPr lang="en-US" sz="2000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Overview</a:t>
            </a:r>
          </a:p>
        </p:txBody>
      </p:sp>
    </p:spTree>
    <p:extLst>
      <p:ext uri="{BB962C8B-B14F-4D97-AF65-F5344CB8AC3E}">
        <p14:creationId xmlns:p14="http://schemas.microsoft.com/office/powerpoint/2010/main" val="358839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11 at 16.01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r="6739"/>
          <a:stretch/>
        </p:blipFill>
        <p:spPr>
          <a:xfrm>
            <a:off x="107504" y="260648"/>
            <a:ext cx="3458026" cy="5701917"/>
          </a:xfrm>
          <a:prstGeom prst="rect">
            <a:avLst/>
          </a:prstGeom>
        </p:spPr>
      </p:pic>
      <p:pic>
        <p:nvPicPr>
          <p:cNvPr id="5" name="Picture 4" descr="Screen Shot 2014-06-11 at 15.56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3672" r="2726" b="2135"/>
          <a:stretch/>
        </p:blipFill>
        <p:spPr>
          <a:xfrm>
            <a:off x="3340085" y="620688"/>
            <a:ext cx="5803915" cy="47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59" y="908720"/>
            <a:ext cx="3650828" cy="4779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9605" y="925087"/>
            <a:ext cx="57961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2000" b="1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Physics</a:t>
            </a:r>
          </a:p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  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Precision QCD and Electroweak Physics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 Physics at High Parton Densities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- New Physics at high energy</a:t>
            </a:r>
            <a:endParaRPr lang="en-US" sz="2000" b="1" cap="all" dirty="0" smtClean="0">
              <a:latin typeface="Arial" pitchFamily="34" charset="0"/>
              <a:cs typeface="Arial" pitchFamily="34" charset="0"/>
            </a:endParaRP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Accelerator</a:t>
            </a: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Detector </a:t>
            </a: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Overview</a:t>
            </a:r>
          </a:p>
        </p:txBody>
      </p:sp>
    </p:spTree>
    <p:extLst>
      <p:ext uri="{BB962C8B-B14F-4D97-AF65-F5344CB8AC3E}">
        <p14:creationId xmlns:p14="http://schemas.microsoft.com/office/powerpoint/2010/main" val="164513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3349"/>
            <a:ext cx="3761875" cy="4924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3968" y="1594541"/>
            <a:ext cx="57961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cap="all" dirty="0"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2000" b="1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Physics</a:t>
            </a: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Accelerator</a:t>
            </a:r>
          </a:p>
          <a:p>
            <a:r>
              <a:rPr lang="en-US" sz="2000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cap="all" dirty="0" smtClean="0">
                <a:latin typeface="Arial" pitchFamily="34" charset="0"/>
                <a:cs typeface="Arial" pitchFamily="34" charset="0"/>
              </a:rPr>
              <a:t>  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Ring-Ring Collider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  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Linac-Ring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Collider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- System Design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- Civil Engineering and Services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Detector </a:t>
            </a:r>
          </a:p>
          <a:p>
            <a:endParaRPr lang="en-US" sz="2000" b="1" cap="all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cap="all" dirty="0" smtClean="0">
                <a:solidFill>
                  <a:srgbClr val="12578B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cap="all" dirty="0" smtClean="0"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60648"/>
            <a:ext cx="8951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 smtClean="0">
                <a:solidFill>
                  <a:srgbClr val="12578B"/>
                </a:solidFill>
                <a:latin typeface="Arial"/>
                <a:cs typeface="Arial"/>
              </a:rPr>
              <a:t>LHeC Overview</a:t>
            </a:r>
          </a:p>
        </p:txBody>
      </p:sp>
    </p:spTree>
    <p:extLst>
      <p:ext uri="{BB962C8B-B14F-4D97-AF65-F5344CB8AC3E}">
        <p14:creationId xmlns:p14="http://schemas.microsoft.com/office/powerpoint/2010/main" val="49106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5905</TotalTime>
  <Words>4839</Words>
  <Application>Microsoft Macintosh PowerPoint</Application>
  <PresentationFormat>On-screen Show (4:3)</PresentationFormat>
  <Paragraphs>1242</Paragraphs>
  <Slides>70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LHeC Meeting</dc:title>
  <dc:creator>Alessandra Valloni</dc:creator>
  <cp:lastModifiedBy>Alessandra Valloni</cp:lastModifiedBy>
  <cp:revision>327</cp:revision>
  <cp:lastPrinted>2013-01-15T09:47:22Z</cp:lastPrinted>
  <dcterms:created xsi:type="dcterms:W3CDTF">2013-01-18T13:53:03Z</dcterms:created>
  <dcterms:modified xsi:type="dcterms:W3CDTF">2014-06-11T10:21:32Z</dcterms:modified>
</cp:coreProperties>
</file>