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62" r:id="rId4"/>
    <p:sldId id="261" r:id="rId5"/>
    <p:sldId id="258" r:id="rId6"/>
    <p:sldId id="259" r:id="rId7"/>
    <p:sldId id="260" r:id="rId8"/>
    <p:sldId id="273" r:id="rId9"/>
    <p:sldId id="267" r:id="rId10"/>
    <p:sldId id="266" r:id="rId11"/>
    <p:sldId id="268" r:id="rId12"/>
    <p:sldId id="274" r:id="rId13"/>
    <p:sldId id="269" r:id="rId14"/>
    <p:sldId id="272" r:id="rId15"/>
    <p:sldId id="271" r:id="rId16"/>
    <p:sldId id="275" r:id="rId17"/>
    <p:sldId id="270" r:id="rId18"/>
    <p:sldId id="263" r:id="rId19"/>
    <p:sldId id="264" r:id="rId20"/>
    <p:sldId id="26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36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353D2-94EC-5C42-A93E-6D8CFA4FF60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B95C-BD35-C646-88B7-3203648DE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71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derived from an internal document,</a:t>
            </a:r>
            <a:r>
              <a:rPr lang="en-GB" baseline="0" dirty="0" smtClean="0"/>
              <a:t> working on an area does not mean planning to do so exclusively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CE334-1B41-4273-80B7-18555D0DE18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18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1F4E-6D5D-1A4A-80FD-F958FB95C76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6E22-277E-D149-99C7-1A400209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6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1F4E-6D5D-1A4A-80FD-F958FB95C76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6E22-277E-D149-99C7-1A400209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0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1F4E-6D5D-1A4A-80FD-F958FB95C76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6E22-277E-D149-99C7-1A400209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48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1F4E-6D5D-1A4A-80FD-F958FB95C76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6E22-277E-D149-99C7-1A400209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1F4E-6D5D-1A4A-80FD-F958FB95C76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6E22-277E-D149-99C7-1A400209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4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1F4E-6D5D-1A4A-80FD-F958FB95C76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6E22-277E-D149-99C7-1A400209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61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1F4E-6D5D-1A4A-80FD-F958FB95C76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6E22-277E-D149-99C7-1A400209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80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1F4E-6D5D-1A4A-80FD-F958FB95C76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6E22-277E-D149-99C7-1A400209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0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1F4E-6D5D-1A4A-80FD-F958FB95C76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6E22-277E-D149-99C7-1A400209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8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1F4E-6D5D-1A4A-80FD-F958FB95C76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6E22-277E-D149-99C7-1A400209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5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1F4E-6D5D-1A4A-80FD-F958FB95C76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6E22-277E-D149-99C7-1A400209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3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E1F4E-6D5D-1A4A-80FD-F958FB95C76D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26E22-277E-D149-99C7-1A400209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7196" y="184961"/>
            <a:ext cx="8274894" cy="806450"/>
          </a:xfrm>
        </p:spPr>
        <p:txBody>
          <a:bodyPr>
            <a:normAutofit/>
          </a:bodyPr>
          <a:lstStyle/>
          <a:p>
            <a:r>
              <a:rPr lang="fr-FR" sz="3200" dirty="0" smtClean="0">
                <a:latin typeface="Trebuchet MS"/>
                <a:cs typeface="Trebuchet MS"/>
              </a:rPr>
              <a:t> </a:t>
            </a:r>
            <a:r>
              <a:rPr lang="fr-FR" sz="3200" dirty="0" smtClean="0">
                <a:solidFill>
                  <a:srgbClr val="376092"/>
                </a:solidFill>
                <a:latin typeface="Trebuchet MS"/>
                <a:cs typeface="Trebuchet MS"/>
              </a:rPr>
              <a:t>ATLAS </a:t>
            </a:r>
            <a:r>
              <a:rPr lang="fr-FR" sz="3200" dirty="0" err="1" smtClean="0">
                <a:solidFill>
                  <a:srgbClr val="376092"/>
                </a:solidFill>
                <a:latin typeface="Trebuchet MS"/>
                <a:cs typeface="Trebuchet MS"/>
              </a:rPr>
              <a:t>at</a:t>
            </a:r>
            <a:r>
              <a:rPr lang="fr-FR" sz="3200" dirty="0" smtClean="0">
                <a:solidFill>
                  <a:srgbClr val="376092"/>
                </a:solidFill>
                <a:latin typeface="Trebuchet MS"/>
                <a:cs typeface="Trebuchet MS"/>
              </a:rPr>
              <a:t> </a:t>
            </a:r>
            <a:r>
              <a:rPr lang="fr-FR" sz="3200" dirty="0" smtClean="0">
                <a:solidFill>
                  <a:srgbClr val="AC895A"/>
                </a:solidFill>
                <a:latin typeface="Blackmoor LET"/>
                <a:cs typeface="Blackmoor LET"/>
              </a:rPr>
              <a:t>Christmas</a:t>
            </a:r>
            <a:r>
              <a:rPr lang="fr-FR" sz="3200" dirty="0" smtClean="0">
                <a:latin typeface="Trebuchet MS"/>
                <a:cs typeface="Trebuchet MS"/>
              </a:rPr>
              <a:t> </a:t>
            </a:r>
            <a:r>
              <a:rPr lang="fr-FR" sz="3200" dirty="0" smtClean="0">
                <a:solidFill>
                  <a:srgbClr val="376092"/>
                </a:solidFill>
                <a:latin typeface="Trebuchet MS"/>
                <a:cs typeface="Trebuchet MS"/>
              </a:rPr>
              <a:t>2014</a:t>
            </a:r>
            <a:endParaRPr lang="fr-FR" sz="3200" dirty="0">
              <a:solidFill>
                <a:srgbClr val="376092"/>
              </a:solidFill>
              <a:latin typeface="Trebuchet MS"/>
              <a:cs typeface="Trebuchet M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98500" y="37228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5" name="Image 4" descr="ATLAS-poste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 b="45432"/>
          <a:stretch/>
        </p:blipFill>
        <p:spPr>
          <a:xfrm>
            <a:off x="1024395" y="1574826"/>
            <a:ext cx="6849605" cy="3706794"/>
          </a:xfrm>
          <a:prstGeom prst="rect">
            <a:avLst/>
          </a:prstGeom>
        </p:spPr>
      </p:pic>
      <p:pic>
        <p:nvPicPr>
          <p:cNvPr id="18" name="Image 17" descr="ATLAS-poste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4" t="16350" b="45432"/>
          <a:stretch/>
        </p:blipFill>
        <p:spPr>
          <a:xfrm>
            <a:off x="6794500" y="1574826"/>
            <a:ext cx="2362200" cy="3706794"/>
          </a:xfrm>
          <a:prstGeom prst="rect">
            <a:avLst/>
          </a:prstGeom>
        </p:spPr>
      </p:pic>
      <p:pic>
        <p:nvPicPr>
          <p:cNvPr id="23" name="Image 22" descr="ATLAS-poste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 r="76575" b="45432"/>
          <a:stretch/>
        </p:blipFill>
        <p:spPr>
          <a:xfrm>
            <a:off x="685801" y="1574826"/>
            <a:ext cx="1943100" cy="3706794"/>
          </a:xfrm>
          <a:prstGeom prst="rect">
            <a:avLst/>
          </a:prstGeom>
        </p:spPr>
      </p:pic>
      <p:pic>
        <p:nvPicPr>
          <p:cNvPr id="24" name="Image 23" descr="ATLAS-poste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 r="84230" b="45432"/>
          <a:stretch/>
        </p:blipFill>
        <p:spPr>
          <a:xfrm>
            <a:off x="304801" y="1574826"/>
            <a:ext cx="1689100" cy="3706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9288" y="5472113"/>
            <a:ext cx="2131864" cy="923330"/>
          </a:xfrm>
          <a:prstGeom prst="rect">
            <a:avLst/>
          </a:prstGeom>
          <a:solidFill>
            <a:srgbClr val="AC895A">
              <a:alpha val="5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LHC </a:t>
            </a:r>
          </a:p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Analysis and Physics</a:t>
            </a:r>
          </a:p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R+D and Upgrade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6115" y="6502144"/>
            <a:ext cx="5531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Max Klein   -  for the dauntless ATLAS Group  - Liverpool 12.12.2014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2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211"/>
            <a:ext cx="7772400" cy="6092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Pixel Sensors</a:t>
            </a:r>
            <a:endParaRPr lang="en-US" sz="3200" dirty="0"/>
          </a:p>
        </p:txBody>
      </p:sp>
      <p:pic>
        <p:nvPicPr>
          <p:cNvPr id="3" name="Picture 2" descr="C:\Documents and Settings\affolder.livad\Desktop\thinthickthicker\thinthickthicker-comparison-26mevprotons-900v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5" y="1117664"/>
            <a:ext cx="4399989" cy="371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412" y="4903567"/>
            <a:ext cx="3950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</a:t>
            </a:r>
            <a:r>
              <a:rPr lang="en-US" dirty="0" smtClean="0"/>
              <a:t>ias to almost 1kV for inner layer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</a:t>
            </a:r>
            <a:r>
              <a:rPr lang="en-US" dirty="0"/>
              <a:t> </a:t>
            </a:r>
            <a:r>
              <a:rPr lang="en-US" dirty="0" smtClean="0"/>
              <a:t>p type Si radiation studies up to 2×10</a:t>
            </a:r>
            <a:r>
              <a:rPr lang="en-US" baseline="30000" dirty="0" smtClean="0"/>
              <a:t>16</a:t>
            </a:r>
            <a:r>
              <a:rPr lang="en-US" dirty="0" smtClean="0"/>
              <a:t> n/cm</a:t>
            </a:r>
            <a:r>
              <a:rPr lang="en-US" baseline="30000" dirty="0" smtClean="0"/>
              <a:t>2</a:t>
            </a:r>
            <a:r>
              <a:rPr lang="en-US" dirty="0" smtClean="0"/>
              <a:t> and 1 Grad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Thinner sensor superior at high dose</a:t>
            </a:r>
          </a:p>
        </p:txBody>
      </p:sp>
      <p:pic>
        <p:nvPicPr>
          <p:cNvPr id="5" name="Picture 7" descr="pixel_wafer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655" y="1127189"/>
            <a:ext cx="3331298" cy="312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85859" y="4462988"/>
            <a:ext cx="45225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4x4 cm sensors (n-in-p) 150mm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Multiple submissions to improve high voltage performance, reduce inactive edge size, improve efficiency after irradiation, tests of the effects of sensor thickness and pixel sizes of efficiency and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Beam evaluation of devices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4640" y="6459132"/>
            <a:ext cx="6311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Burdin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Casse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Dervan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, Forshaw,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Milovanovic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Tsurin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Wonsak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Wormald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19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450" y="32760"/>
            <a:ext cx="6532533" cy="6092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Pixel Test </a:t>
            </a:r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 smtClean="0">
                <a:solidFill>
                  <a:srgbClr val="FF0000"/>
                </a:solidFill>
              </a:rPr>
              <a:t>eam </a:t>
            </a:r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dirty="0" smtClean="0">
                <a:solidFill>
                  <a:srgbClr val="FF0000"/>
                </a:solidFill>
              </a:rPr>
              <a:t>esults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t="5373" r="8667" b="6091"/>
          <a:stretch>
            <a:fillRect/>
          </a:stretch>
        </p:blipFill>
        <p:spPr bwMode="auto">
          <a:xfrm>
            <a:off x="254660" y="293964"/>
            <a:ext cx="161290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4318" r="8858" b="7143"/>
          <a:stretch>
            <a:fillRect/>
          </a:stretch>
        </p:blipFill>
        <p:spPr bwMode="auto">
          <a:xfrm>
            <a:off x="7147175" y="205356"/>
            <a:ext cx="161290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305" y="1914586"/>
            <a:ext cx="7173572" cy="458311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26336" y="642008"/>
            <a:ext cx="4872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Succesful</a:t>
            </a:r>
            <a:r>
              <a:rPr lang="en-US" sz="1600" dirty="0" smtClean="0"/>
              <a:t> beam test of  CPV, first with punch though bias</a:t>
            </a:r>
            <a:r>
              <a:rPr lang="en-US" dirty="0" smtClean="0"/>
              <a:t>. Stable to -40C, dedicated </a:t>
            </a:r>
            <a:r>
              <a:rPr lang="en-US" dirty="0" err="1" smtClean="0"/>
              <a:t>coolbox</a:t>
            </a:r>
            <a:r>
              <a:rPr lang="en-US" dirty="0" smtClean="0"/>
              <a:t>. Promising</a:t>
            </a:r>
          </a:p>
          <a:p>
            <a:r>
              <a:rPr lang="en-US" dirty="0"/>
              <a:t>n</a:t>
            </a:r>
            <a:r>
              <a:rPr lang="en-US" dirty="0" smtClean="0"/>
              <a:t>oise performance with AC readout. Efficiency</a:t>
            </a:r>
          </a:p>
          <a:p>
            <a:r>
              <a:rPr lang="en-US" dirty="0"/>
              <a:t>r</a:t>
            </a:r>
            <a:r>
              <a:rPr lang="en-US" dirty="0" smtClean="0"/>
              <a:t>estored with few 100 V bias after irradiation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9305" y="6470777"/>
            <a:ext cx="7184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Burdin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Casse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Dervan</a:t>
            </a:r>
            <a:r>
              <a:rPr lang="en-US" sz="1600" b="1" dirty="0" smtClean="0">
                <a:solidFill>
                  <a:srgbClr val="FF0000"/>
                </a:solidFill>
              </a:rPr>
              <a:t> Forshaw, </a:t>
            </a:r>
            <a:r>
              <a:rPr lang="en-US" sz="1600" b="1" dirty="0" err="1" smtClean="0">
                <a:solidFill>
                  <a:srgbClr val="FF0000"/>
                </a:solidFill>
              </a:rPr>
              <a:t>Milovanovic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Tsurin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Wonsak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Wormald</a:t>
            </a:r>
            <a:r>
              <a:rPr lang="en-US" sz="1600" b="1" dirty="0" smtClean="0">
                <a:solidFill>
                  <a:srgbClr val="FF0000"/>
                </a:solidFill>
              </a:rPr>
              <a:t>, Workshop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1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291" y="470299"/>
            <a:ext cx="8070584" cy="6092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Pixel Hybrids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and Modules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009" y="4648617"/>
            <a:ext cx="9005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ybrids, modules and tooling design for pixel EC by Liverpool </a:t>
            </a:r>
          </a:p>
          <a:p>
            <a:r>
              <a:rPr lang="en-US" dirty="0" smtClean="0"/>
              <a:t>New single layer hybrid (lower material and cost) with flexibility to add power protection and data MUX</a:t>
            </a:r>
          </a:p>
          <a:p>
            <a:r>
              <a:rPr lang="en-US" dirty="0" smtClean="0"/>
              <a:t>Plans for development for production rates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21738" y="6444115"/>
            <a:ext cx="398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</a:rPr>
              <a:t>Dervan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</a:rPr>
              <a:t>Tsurin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</a:rPr>
              <a:t>Wormald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, Workshop, LSDC 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/>
          <a:srcRect l="34949" t="21667" r="42857" b="36054"/>
          <a:stretch/>
        </p:blipFill>
        <p:spPr bwMode="auto">
          <a:xfrm>
            <a:off x="611505" y="1269364"/>
            <a:ext cx="3227070" cy="3094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801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ffolder\Desktop\Charge Collection ITK Sept 2014\hpk-all-500V-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038582"/>
            <a:ext cx="5337074" cy="377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1113" y="165675"/>
            <a:ext cx="3389684" cy="6092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Strip  Sensors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5924" y="3443489"/>
            <a:ext cx="38341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dirty="0" smtClean="0"/>
              <a:t>-in-p baseline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 rows of 2.4cm long strips with pitch of 74.5μm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Adapted to new 256 ABC130 </a:t>
            </a:r>
            <a:r>
              <a:rPr lang="en-US" dirty="0" smtClean="0"/>
              <a:t>ASIC</a:t>
            </a:r>
          </a:p>
          <a:p>
            <a:endParaRPr lang="en-US" dirty="0" smtClean="0"/>
          </a:p>
          <a:p>
            <a:r>
              <a:rPr lang="en-US" dirty="0" smtClean="0"/>
              <a:t>Hamamatsu but need 190m</a:t>
            </a:r>
            <a:r>
              <a:rPr lang="en-US" baseline="30000" dirty="0" smtClean="0"/>
              <a:t>2</a:t>
            </a:r>
          </a:p>
          <a:p>
            <a:endParaRPr lang="en-US" dirty="0" smtClean="0"/>
          </a:p>
          <a:p>
            <a:r>
              <a:rPr lang="en-US" dirty="0" smtClean="0"/>
              <a:t>- R&amp;D with Infineon underway.               8” wafers may be possible (lower cost and simpler end cap possible</a:t>
            </a:r>
            <a:r>
              <a:rPr lang="en-US" dirty="0"/>
              <a:t>)</a:t>
            </a:r>
            <a:endParaRPr lang="en-US" dirty="0" smtClean="0"/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219285" y="1181100"/>
            <a:ext cx="0" cy="3042618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  <a:effectLst>
            <a:outerShdw blurRad="40005" dist="19939" dir="1014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33844" y="4810125"/>
            <a:ext cx="4746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Irradiation organized and studied by group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Strips </a:t>
            </a:r>
            <a:r>
              <a:rPr lang="en-US" dirty="0"/>
              <a:t>expected to get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2×10</a:t>
            </a:r>
            <a:r>
              <a:rPr lang="en-US" baseline="30000" dirty="0" smtClean="0">
                <a:solidFill>
                  <a:schemeClr val="accent2">
                    <a:lumMod val="75000"/>
                  </a:schemeClr>
                </a:solidFill>
              </a:rPr>
              <a:t>15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n/cm</a:t>
            </a:r>
            <a:r>
              <a:rPr lang="en-US" baseline="30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dirty="0"/>
              <a:t>, </a:t>
            </a:r>
            <a:r>
              <a:rPr lang="en-US" dirty="0" smtClean="0"/>
              <a:t>i.e.</a:t>
            </a:r>
            <a:r>
              <a:rPr lang="en-US" baseline="30000" dirty="0"/>
              <a:t> </a:t>
            </a:r>
            <a:r>
              <a:rPr lang="en-US" dirty="0" smtClean="0"/>
              <a:t>an order </a:t>
            </a:r>
            <a:r>
              <a:rPr lang="en-US" dirty="0"/>
              <a:t>of magnitude less than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Market survey launched with specification from our studies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86511" y="6413533"/>
            <a:ext cx="5612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Affolder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Allport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Casse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Dervan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, Forshaw,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Tsurin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</a:rPr>
              <a:t>Wonsak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</a:rPr>
              <a:t>, LDSC 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affolder\Desktop\pictures for CG\©McCoy_Wynne-1548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t="6703" r="6022" b="1413"/>
          <a:stretch/>
        </p:blipFill>
        <p:spPr bwMode="auto">
          <a:xfrm>
            <a:off x="314324" y="763447"/>
            <a:ext cx="2933701" cy="274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02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291" y="470299"/>
            <a:ext cx="8070584" cy="6092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Strip Hybrids, Modules, Staves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9" b="23969"/>
          <a:stretch/>
        </p:blipFill>
        <p:spPr>
          <a:xfrm>
            <a:off x="3987401" y="1149738"/>
            <a:ext cx="4794573" cy="2633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009" y="4058067"/>
            <a:ext cx="9005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ybrids, modules and tooling design for barrel from Liverpool!  End cap design based on ours.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Workshop produced all hybrid and module jigs for international barrel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hybrid and module using new ABC130 readout ASIC built at Liverpool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DC-DC power is now baseline (Liverpool improved packaging and demonstrated can be on module)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Stave core assembly jigs designed and assembled for international community at Liverpool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4413" y="6446270"/>
            <a:ext cx="7493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</a:rPr>
              <a:t>Affolder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</a:rPr>
              <a:t>Caroll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, Greenall, Jones, Powell, Sutcliffe, Whitley, </a:t>
            </a:r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</a:rPr>
              <a:t>Wormald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, Workshop, LSDC 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 cstate="print"/>
          <a:srcRect l="35076" t="21315" r="43878" b="34694"/>
          <a:stretch/>
        </p:blipFill>
        <p:spPr bwMode="auto">
          <a:xfrm rot="5400000">
            <a:off x="597472" y="892747"/>
            <a:ext cx="2774122" cy="3193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570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1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Future Involvement in Si Tracker Upgrade</a:t>
            </a:r>
            <a:r>
              <a:rPr lang="en-US" sz="2400" baseline="30000" dirty="0" smtClean="0">
                <a:solidFill>
                  <a:schemeClr val="accent6">
                    <a:lumMod val="50000"/>
                  </a:schemeClr>
                </a:solidFill>
              </a:rPr>
              <a:t>*)</a:t>
            </a:r>
            <a:endParaRPr lang="en-US" sz="2400" baseline="30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3275" y="678110"/>
            <a:ext cx="3752850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UK deliverable is ½ strip barrel (one entire end) and a pixel endcap</a:t>
            </a:r>
          </a:p>
          <a:p>
            <a:pPr lvl="1"/>
            <a:r>
              <a:rPr lang="en-GB" sz="2000" dirty="0" smtClean="0"/>
              <a:t>We are involved in:</a:t>
            </a:r>
          </a:p>
          <a:p>
            <a:pPr lvl="2"/>
            <a:r>
              <a:rPr lang="en-GB" sz="1800" dirty="0"/>
              <a:t>S</a:t>
            </a:r>
            <a:r>
              <a:rPr lang="en-GB" sz="1800" dirty="0" smtClean="0"/>
              <a:t>trip sensor, hybrids, module, staves, module mounting, interlinks</a:t>
            </a:r>
          </a:p>
          <a:p>
            <a:pPr lvl="2"/>
            <a:r>
              <a:rPr lang="en-GB" sz="1800" dirty="0" smtClean="0"/>
              <a:t>Pixel sensors, hybrids, modules, global supports and </a:t>
            </a:r>
            <a:r>
              <a:rPr lang="en-GB" sz="1800" dirty="0" err="1" smtClean="0"/>
              <a:t>intergration</a:t>
            </a:r>
            <a:endParaRPr lang="en-GB" sz="1800" dirty="0" smtClean="0"/>
          </a:p>
          <a:p>
            <a:pPr lvl="2"/>
            <a:r>
              <a:rPr lang="en-GB" sz="1800" dirty="0" smtClean="0"/>
              <a:t>Commissioning  </a:t>
            </a:r>
          </a:p>
          <a:p>
            <a:pPr lvl="2"/>
            <a:r>
              <a:rPr lang="en-GB" sz="1800" dirty="0" smtClean="0"/>
              <a:t>Simulation and Layout</a:t>
            </a:r>
          </a:p>
          <a:p>
            <a:pPr lvl="2"/>
            <a:r>
              <a:rPr lang="en-GB" sz="1800" dirty="0" smtClean="0"/>
              <a:t>Physics Studies</a:t>
            </a:r>
            <a:endParaRPr lang="en-GB" sz="1800" dirty="0"/>
          </a:p>
        </p:txBody>
      </p:sp>
      <p:pic>
        <p:nvPicPr>
          <p:cNvPr id="8" name="Content Placeholder 9"/>
          <p:cNvPicPr>
            <a:picLocks noChangeAspect="1"/>
          </p:cNvPicPr>
          <p:nvPr/>
        </p:nvPicPr>
        <p:blipFill rotWithShape="1">
          <a:blip r:embed="rId2"/>
          <a:srcRect t="-3457" r="2414" b="-8483"/>
          <a:stretch/>
        </p:blipFill>
        <p:spPr>
          <a:xfrm>
            <a:off x="3615560" y="704849"/>
            <a:ext cx="5395090" cy="37963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43375" y="1819275"/>
            <a:ext cx="1819275" cy="1038225"/>
          </a:xfrm>
          <a:prstGeom prst="rect">
            <a:avLst/>
          </a:prstGeom>
          <a:solidFill>
            <a:schemeClr val="accent1">
              <a:alpha val="54000"/>
            </a:schemeClr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267325" y="2828925"/>
            <a:ext cx="1159766" cy="352425"/>
          </a:xfrm>
          <a:prstGeom prst="rect">
            <a:avLst/>
          </a:prstGeom>
          <a:solidFill>
            <a:srgbClr val="FF0000">
              <a:alpha val="33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81892" y="5029803"/>
            <a:ext cx="7885216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Why such a wide breadth of involvement??  Good for experiment to have a few groups with a cross-section of the production chain.  We have the staff, experience and facilities to do so.  Great synergies between pixel and strip projects.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9839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211"/>
            <a:ext cx="7772400" cy="6092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Future Involvement in Si Tracker Upgrade</a:t>
            </a:r>
            <a:r>
              <a:rPr lang="en-US" sz="2400" baseline="30000" dirty="0" smtClean="0">
                <a:solidFill>
                  <a:schemeClr val="accent6">
                    <a:lumMod val="50000"/>
                  </a:schemeClr>
                </a:solidFill>
              </a:rPr>
              <a:t>*)</a:t>
            </a:r>
            <a:endParaRPr lang="en-US" sz="2400" baseline="30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896" y="1033778"/>
            <a:ext cx="78970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Strips: Hybrid Procurement, ½ Hybrids and 1/6 Modules,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½ Stave Core Assembly, ½ Module-to-Stave Assembly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Pixels: Sensor Procurement, Hybrid Procurement, ¼ Modules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Carbon </a:t>
            </a:r>
            <a:r>
              <a:rPr lang="en-US" sz="2400" dirty="0" err="1" smtClean="0"/>
              <a:t>Fibre</a:t>
            </a:r>
            <a:r>
              <a:rPr lang="en-US" sz="2400" dirty="0" smtClean="0"/>
              <a:t> Shells, End cap Integration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4" b="39743"/>
          <a:stretch/>
        </p:blipFill>
        <p:spPr>
          <a:xfrm>
            <a:off x="856442" y="2281236"/>
            <a:ext cx="7454734" cy="981978"/>
          </a:xfrm>
          <a:prstGeom prst="rect">
            <a:avLst/>
          </a:prstGeom>
        </p:spPr>
      </p:pic>
      <p:pic>
        <p:nvPicPr>
          <p:cNvPr id="5" name="Picture 4" descr="GannawayOuter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6554" y="4626563"/>
            <a:ext cx="2672689" cy="1792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681" y="4819430"/>
            <a:ext cx="22755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*)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Coseners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house 26.11.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nd RG 2015, yet: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ubject to intra-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nd international 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negotiations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nd developments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1963"/>
            <a:ext cx="7772400" cy="6092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376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74700" y="3473446"/>
            <a:ext cx="30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Mechanics &amp; Macro Assembly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9420" y="851820"/>
            <a:ext cx="1673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Pixel Detector</a:t>
            </a:r>
            <a:endParaRPr lang="en-GB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42245"/>
              </p:ext>
            </p:extLst>
          </p:nvPr>
        </p:nvGraphicFramePr>
        <p:xfrm>
          <a:off x="344560" y="1688921"/>
          <a:ext cx="8513974" cy="1706879"/>
        </p:xfrm>
        <a:graphic>
          <a:graphicData uri="http://schemas.openxmlformats.org/drawingml/2006/table">
            <a:tbl>
              <a:tblPr firstRow="1" firstCol="1" bandRow="1"/>
              <a:tblGrid>
                <a:gridCol w="884626"/>
                <a:gridCol w="3128873"/>
                <a:gridCol w="450047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TASK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Description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Institutes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3.1a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Sensor procurement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Liverpool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Sensor QA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Liverpool,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ASIC QA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Glasgow, </a:t>
                      </a:r>
                      <a:r>
                        <a:rPr lang="en-GB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RAL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Hybrid QA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Liverpool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3.4a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Module assembly management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Glasgow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Module Assembly &amp; QA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Glasgow, Liverpool, Manchester/Edinburgh,</a:t>
                      </a:r>
                      <a:r>
                        <a:rPr lang="en-GB" sz="14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Oxford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3-D Sensor &amp; Module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Manchester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542323"/>
              </p:ext>
            </p:extLst>
          </p:nvPr>
        </p:nvGraphicFramePr>
        <p:xfrm>
          <a:off x="344557" y="3842778"/>
          <a:ext cx="8513977" cy="2773679"/>
        </p:xfrm>
        <a:graphic>
          <a:graphicData uri="http://schemas.openxmlformats.org/drawingml/2006/table">
            <a:tbl>
              <a:tblPr firstRow="1" firstCol="1" bandRow="1"/>
              <a:tblGrid>
                <a:gridCol w="888676"/>
                <a:gridCol w="3197707"/>
                <a:gridCol w="4427594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TASK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Description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Institutes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6.1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Ring Manufacture and QA: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6.1b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On-disk tapes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Edinburgh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6.1c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752600" algn="r"/>
                        </a:tabLs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</a:t>
                      </a:r>
                      <a:r>
                        <a:rPr lang="en-GB" sz="1400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EoS</a:t>
                      </a: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cards	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Edinburgh/Manchester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6.1d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Carbon Fibre shells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Liverpool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6.1e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Foam cutting, ring assembly, QA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Manchester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6.1f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    Cooling loop fabrication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Lancaster, Sheffield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6.2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Module Mounting, QA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RAL, Glasgow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6.3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Superstructure procurement, QA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QMUL,Liverpool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6.4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Type-I service assemblies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Edinburgh, </a:t>
                      </a: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Sheffield, Lancaster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6.5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Assembly of rings into endcap superstructures, QA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Liverpool, Sheffield, QMUL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6.6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Delivery of assembled endcap to CERN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Liverpool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44008" y="404664"/>
            <a:ext cx="3391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Institute Involvement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95995" y="1249586"/>
            <a:ext cx="20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Module Production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CBA5-FE65-4C58-A90B-B67AA0542A8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74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6216" y="404664"/>
            <a:ext cx="2366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Strip Detector</a:t>
            </a:r>
            <a:endParaRPr lang="en-GB" sz="2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97919"/>
              </p:ext>
            </p:extLst>
          </p:nvPr>
        </p:nvGraphicFramePr>
        <p:xfrm>
          <a:off x="185531" y="948662"/>
          <a:ext cx="8805525" cy="1472183"/>
        </p:xfrm>
        <a:graphic>
          <a:graphicData uri="http://schemas.openxmlformats.org/drawingml/2006/table">
            <a:tbl>
              <a:tblPr/>
              <a:tblGrid>
                <a:gridCol w="864447"/>
                <a:gridCol w="2336598"/>
                <a:gridCol w="560448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50" dirty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TASK</a:t>
                      </a:r>
                      <a:endParaRPr lang="en-GB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50" dirty="0" smtClean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 Description</a:t>
                      </a:r>
                      <a:endParaRPr lang="en-GB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kern="50" dirty="0" smtClean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   Institutes</a:t>
                      </a:r>
                      <a:endParaRPr lang="en-GB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2.1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50" dirty="0" smtClean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 Sensor </a:t>
                      </a:r>
                      <a:r>
                        <a:rPr lang="en-GB" sz="1400" kern="50" dirty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QA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50" dirty="0" smtClean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  Cambridge</a:t>
                      </a:r>
                      <a:r>
                        <a:rPr lang="en-GB" sz="1400" kern="50" dirty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, QMUL, Lancaster, </a:t>
                      </a:r>
                      <a:r>
                        <a:rPr lang="en-GB" sz="1400" kern="50" dirty="0" smtClean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Sheffield, Oxford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5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2.2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50" dirty="0" smtClean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 ASIC </a:t>
                      </a:r>
                      <a:r>
                        <a:rPr lang="en-GB" sz="1400" kern="50" dirty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QA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50" dirty="0" smtClean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  RAL</a:t>
                      </a:r>
                      <a:r>
                        <a:rPr lang="en-GB" sz="1400" kern="50" dirty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, Glasgow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5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2.3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50" dirty="0" smtClean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 Hybrid </a:t>
                      </a:r>
                      <a:r>
                        <a:rPr lang="en-GB" sz="1400" kern="50" dirty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Assembly and QA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50" dirty="0" smtClean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  Birmingham</a:t>
                      </a:r>
                      <a:r>
                        <a:rPr lang="en-GB" sz="1400" kern="50" dirty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, Liverpool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5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2.4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50" dirty="0" smtClean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 Module </a:t>
                      </a:r>
                      <a:r>
                        <a:rPr lang="en-GB" sz="1400" kern="50" dirty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Assembly and QA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50" dirty="0" smtClean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  Liverpool</a:t>
                      </a:r>
                      <a:r>
                        <a:rPr lang="en-GB" sz="1400" kern="50" dirty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, Cambridge, Glasgow, Sheffield, </a:t>
                      </a:r>
                      <a:r>
                        <a:rPr lang="en-GB" sz="1400" kern="50" dirty="0" err="1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B’ham</a:t>
                      </a:r>
                      <a:r>
                        <a:rPr lang="en-GB" sz="1400" kern="50" dirty="0">
                          <a:effectLst/>
                          <a:latin typeface="Calibri"/>
                          <a:ea typeface="DejaVu LGC Sans"/>
                          <a:cs typeface="DejaVu LGC Sans"/>
                        </a:rPr>
                        <a:t>, Oxford, RAL, Lancaster(QA)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510699"/>
              </p:ext>
            </p:extLst>
          </p:nvPr>
        </p:nvGraphicFramePr>
        <p:xfrm>
          <a:off x="212035" y="2877135"/>
          <a:ext cx="8779020" cy="1493519"/>
        </p:xfrm>
        <a:graphic>
          <a:graphicData uri="http://schemas.openxmlformats.org/drawingml/2006/table">
            <a:tbl>
              <a:tblPr firstRow="1" firstCol="1" bandRow="1"/>
              <a:tblGrid>
                <a:gridCol w="862343"/>
                <a:gridCol w="2467977"/>
                <a:gridCol w="544870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TASK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Description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Institutes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4.1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Raw Materials Batch Testing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Liverpool, Sheffield, (+RAL TD?)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4.2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Bus-tape testing &amp; co-curing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Oxford + Liverpool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4.3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Cooling pipe manufacture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Lancaster, Sheffield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4.4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Stave Frame Production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QMUL, Lancaster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4.5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Stave core assembly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Liverpool &amp; Oxford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4.6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Stave core QA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Liverpool, Oxford, Sheffield &amp; QMUL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558904"/>
              </p:ext>
            </p:extLst>
          </p:nvPr>
        </p:nvGraphicFramePr>
        <p:xfrm>
          <a:off x="251791" y="5033140"/>
          <a:ext cx="8739264" cy="1706879"/>
        </p:xfrm>
        <a:graphic>
          <a:graphicData uri="http://schemas.openxmlformats.org/drawingml/2006/table">
            <a:tbl>
              <a:tblPr firstRow="1" firstCol="1" bandRow="1"/>
              <a:tblGrid>
                <a:gridCol w="858438"/>
                <a:gridCol w="2499706"/>
                <a:gridCol w="53811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TASK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Description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Institutes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5.1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Module Reception Testing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RAL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5.2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Stave Core Reception Testing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RAL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5.3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err="1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EoS</a:t>
                      </a:r>
                      <a:r>
                        <a:rPr lang="en-GB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reception &amp; QA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Oxford, RAL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5.4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Module Mounting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RAL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5.5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Wire bonding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RAL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5.6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Stave electrical QA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RAL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5.7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Reliability testing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RAL, Oxford</a:t>
                      </a:r>
                      <a:endParaRPr lang="en-GB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67023" y="352053"/>
            <a:ext cx="247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Module Assembly &amp; QA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650550" y="2348776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Stave Core Assembly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567023" y="4514089"/>
            <a:ext cx="270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Module Mounting and QA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85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1963"/>
            <a:ext cx="7772400" cy="6092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436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CBA5-FE65-4C58-A90B-B67AA0542A87}" type="slidenum">
              <a:rPr lang="en-GB" smtClean="0"/>
              <a:t>20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397016"/>
              </p:ext>
            </p:extLst>
          </p:nvPr>
        </p:nvGraphicFramePr>
        <p:xfrm>
          <a:off x="357807" y="1559242"/>
          <a:ext cx="8441635" cy="147218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829599"/>
                <a:gridCol w="3681995"/>
                <a:gridCol w="393004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TASK</a:t>
                      </a:r>
                      <a:endParaRPr lang="en-GB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Description</a:t>
                      </a:r>
                      <a:endParaRPr lang="en-GB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Institutes</a:t>
                      </a:r>
                      <a:endParaRPr lang="en-GB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7.2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Barrel support structure component manufacture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RAL, Liverpool, Oxford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7.3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Type I service module manufacture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RAL, Oxford, Sheffield, Lancaster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7.4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Stave installation tooling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Oxford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7.5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Cooling connection tooling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Sheffield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24200" y="1040486"/>
            <a:ext cx="22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Mechanics &amp; Services</a:t>
            </a:r>
            <a:endParaRPr lang="en-GB" dirty="0"/>
          </a:p>
        </p:txBody>
      </p:sp>
      <p:sp>
        <p:nvSpPr>
          <p:cNvPr id="7" name="Slide Number Placeholder 15"/>
          <p:cNvSpPr txBox="1">
            <a:spLocks/>
          </p:cNvSpPr>
          <p:nvPr/>
        </p:nvSpPr>
        <p:spPr>
          <a:xfrm>
            <a:off x="6119438" y="24602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F4CBA5-FE65-4C58-A90B-B67AA0542A87}" type="slidenum">
              <a:rPr lang="en-GB" smtClean="0"/>
              <a:pPr/>
              <a:t>20</a:t>
            </a:fld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070385"/>
              </p:ext>
            </p:extLst>
          </p:nvPr>
        </p:nvGraphicFramePr>
        <p:xfrm>
          <a:off x="371061" y="3814910"/>
          <a:ext cx="8428382" cy="122682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004073"/>
                <a:gridCol w="2714008"/>
                <a:gridCol w="471030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TASK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Description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Institutes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8.2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DAQ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Sheffield, Oxford, </a:t>
                      </a:r>
                      <a:r>
                        <a:rPr lang="en-GB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RAL;UCL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8.3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Powering including power boards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RAL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8.4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System Maintenance 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UCL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8.5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Irradiation Programme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Sheffield, </a:t>
                      </a:r>
                      <a:r>
                        <a:rPr lang="en-GB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Birmingham</a:t>
                      </a:r>
                      <a:r>
                        <a:rPr lang="en-GB" sz="140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Liverpool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09086" y="3362593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Power and DAQ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156176" y="404664"/>
            <a:ext cx="2366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Strip Detector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8520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1963"/>
            <a:ext cx="7772400" cy="609248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Leading Roles</a:t>
            </a:r>
            <a:br>
              <a:rPr lang="en-US" sz="32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Liverpool ATLAS in 2014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-414734" y="1011211"/>
            <a:ext cx="11088513" cy="638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056" tIns="52026" rIns="104056" bIns="52026"/>
          <a:lstStyle>
            <a:lvl1pPr marL="0" indent="0" algn="ctr" defTabSz="10414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6" indent="0" algn="ctr" defTabSz="10414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</a:defRPr>
            </a:lvl2pPr>
            <a:lvl3pPr marL="914173" indent="0" algn="ctr" defTabSz="10414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700">
                <a:solidFill>
                  <a:schemeClr val="tx1"/>
                </a:solidFill>
                <a:latin typeface="+mn-lt"/>
              </a:defRPr>
            </a:lvl3pPr>
            <a:lvl4pPr marL="1371262" indent="0" algn="ctr" defTabSz="10414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300">
                <a:solidFill>
                  <a:schemeClr val="tx1"/>
                </a:solidFill>
                <a:latin typeface="+mn-lt"/>
              </a:defRPr>
            </a:lvl4pPr>
            <a:lvl5pPr marL="1828348" indent="0" algn="ctr" defTabSz="10414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300">
                <a:solidFill>
                  <a:schemeClr val="tx1"/>
                </a:solidFill>
                <a:latin typeface="+mn-lt"/>
              </a:defRPr>
            </a:lvl5pPr>
            <a:lvl6pPr marL="2285434" indent="0" algn="ctr" defTabSz="1042731" rtl="0" fontAlgn="base">
              <a:spcBef>
                <a:spcPct val="20000"/>
              </a:spcBef>
              <a:spcAft>
                <a:spcPct val="0"/>
              </a:spcAft>
              <a:buNone/>
              <a:defRPr sz="2300">
                <a:solidFill>
                  <a:schemeClr val="tx1"/>
                </a:solidFill>
                <a:latin typeface="+mn-lt"/>
              </a:defRPr>
            </a:lvl6pPr>
            <a:lvl7pPr marL="2742520" indent="0" algn="ctr" defTabSz="1042731" rtl="0" fontAlgn="base">
              <a:spcBef>
                <a:spcPct val="20000"/>
              </a:spcBef>
              <a:spcAft>
                <a:spcPct val="0"/>
              </a:spcAft>
              <a:buNone/>
              <a:defRPr sz="2300">
                <a:solidFill>
                  <a:schemeClr val="tx1"/>
                </a:solidFill>
                <a:latin typeface="+mn-lt"/>
              </a:defRPr>
            </a:lvl7pPr>
            <a:lvl8pPr marL="3199609" indent="0" algn="ctr" defTabSz="1042731" rtl="0" fontAlgn="base">
              <a:spcBef>
                <a:spcPct val="20000"/>
              </a:spcBef>
              <a:spcAft>
                <a:spcPct val="0"/>
              </a:spcAft>
              <a:buNone/>
              <a:defRPr sz="2300">
                <a:solidFill>
                  <a:schemeClr val="tx1"/>
                </a:solidFill>
                <a:latin typeface="+mn-lt"/>
              </a:defRPr>
            </a:lvl8pPr>
            <a:lvl9pPr marL="3656696" indent="0" algn="ctr" defTabSz="1042731" rtl="0" fontAlgn="base">
              <a:spcBef>
                <a:spcPct val="20000"/>
              </a:spcBef>
              <a:spcAft>
                <a:spcPct val="0"/>
              </a:spcAft>
              <a:buNone/>
              <a:defRPr sz="2300">
                <a:solidFill>
                  <a:schemeClr val="tx1"/>
                </a:solidFill>
                <a:latin typeface="+mn-lt"/>
              </a:defRPr>
            </a:lvl9pPr>
          </a:lstStyle>
          <a:p>
            <a:pPr marL="446087" algn="l">
              <a:buClr>
                <a:srgbClr val="FF0000"/>
              </a:buClr>
            </a:pPr>
            <a:endParaRPr lang="en-GB" sz="1800" dirty="0" smtClean="0"/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A </a:t>
            </a:r>
            <a:r>
              <a:rPr lang="en-GB" sz="1600" b="1" dirty="0" err="1" smtClean="0">
                <a:solidFill>
                  <a:srgbClr val="000090"/>
                </a:solidFill>
              </a:rPr>
              <a:t>Affolder</a:t>
            </a:r>
            <a:r>
              <a:rPr lang="en-GB" sz="1600" b="1" dirty="0" smtClean="0">
                <a:solidFill>
                  <a:srgbClr val="000090"/>
                </a:solidFill>
              </a:rPr>
              <a:t>: </a:t>
            </a:r>
            <a:r>
              <a:rPr lang="en-GB" sz="1600" dirty="0" smtClean="0"/>
              <a:t>Deputy Strip Upgrade Project Leader, Upgrade (and UK) Strip Module Convenor 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P </a:t>
            </a:r>
            <a:r>
              <a:rPr lang="en-GB" sz="1600" b="1" dirty="0" err="1" smtClean="0">
                <a:solidFill>
                  <a:srgbClr val="000090"/>
                </a:solidFill>
              </a:rPr>
              <a:t>Allport</a:t>
            </a:r>
            <a:r>
              <a:rPr lang="en-GB" sz="1600" b="1" dirty="0" smtClean="0">
                <a:solidFill>
                  <a:srgbClr val="000090"/>
                </a:solidFill>
              </a:rPr>
              <a:t>: </a:t>
            </a:r>
            <a:r>
              <a:rPr lang="en-GB" sz="1600" dirty="0" smtClean="0"/>
              <a:t>Upgrade Coordinator, Executive Board    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S </a:t>
            </a:r>
            <a:r>
              <a:rPr lang="en-GB" sz="1600" b="1" dirty="0" err="1" smtClean="0">
                <a:solidFill>
                  <a:srgbClr val="000090"/>
                </a:solidFill>
              </a:rPr>
              <a:t>Burdin</a:t>
            </a:r>
            <a:r>
              <a:rPr lang="en-GB" sz="1600" b="1" dirty="0" smtClean="0">
                <a:solidFill>
                  <a:srgbClr val="000090"/>
                </a:solidFill>
              </a:rPr>
              <a:t>: </a:t>
            </a:r>
            <a:r>
              <a:rPr lang="en-GB" sz="1600" dirty="0" smtClean="0"/>
              <a:t>UK Upgrade Pixel Module Deputy Convenor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G </a:t>
            </a:r>
            <a:r>
              <a:rPr lang="en-GB" sz="1600" b="1" dirty="0" err="1" smtClean="0">
                <a:solidFill>
                  <a:srgbClr val="000090"/>
                </a:solidFill>
              </a:rPr>
              <a:t>Casse</a:t>
            </a:r>
            <a:r>
              <a:rPr lang="en-GB" sz="1600" b="1" dirty="0" smtClean="0">
                <a:solidFill>
                  <a:srgbClr val="000090"/>
                </a:solidFill>
              </a:rPr>
              <a:t>: </a:t>
            </a:r>
            <a:r>
              <a:rPr lang="en-GB" sz="1600" dirty="0" smtClean="0"/>
              <a:t>Upgrade Sensor Procurement Group    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P </a:t>
            </a:r>
            <a:r>
              <a:rPr lang="en-GB" sz="1600" b="1" dirty="0" err="1" smtClean="0">
                <a:solidFill>
                  <a:srgbClr val="000090"/>
                </a:solidFill>
              </a:rPr>
              <a:t>Dervan</a:t>
            </a:r>
            <a:r>
              <a:rPr lang="en-GB" sz="1600" b="1" dirty="0" smtClean="0">
                <a:solidFill>
                  <a:srgbClr val="000090"/>
                </a:solidFill>
              </a:rPr>
              <a:t>: </a:t>
            </a:r>
            <a:r>
              <a:rPr lang="en-GB" sz="1600" dirty="0" smtClean="0"/>
              <a:t>UK Irradiation Coordination, UK Upgrade Pixel Module Deputy Convenor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M </a:t>
            </a:r>
            <a:r>
              <a:rPr lang="en-GB" sz="1600" b="1" dirty="0" err="1" smtClean="0">
                <a:solidFill>
                  <a:srgbClr val="000090"/>
                </a:solidFill>
              </a:rPr>
              <a:t>D'Onofrio</a:t>
            </a:r>
            <a:r>
              <a:rPr lang="en-GB" sz="1600" b="1" dirty="0" smtClean="0">
                <a:solidFill>
                  <a:srgbClr val="C00000"/>
                </a:solidFill>
              </a:rPr>
              <a:t>: </a:t>
            </a:r>
            <a:r>
              <a:rPr lang="en-GB" sz="1600" dirty="0" smtClean="0"/>
              <a:t>SUSY and now Physics Modelling Group Convenor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C </a:t>
            </a:r>
            <a:r>
              <a:rPr lang="en-GB" sz="1600" b="1" dirty="0" err="1" smtClean="0">
                <a:solidFill>
                  <a:srgbClr val="000090"/>
                </a:solidFill>
              </a:rPr>
              <a:t>Gwilliam</a:t>
            </a:r>
            <a:r>
              <a:rPr lang="en-GB" sz="1600" b="1" dirty="0" smtClean="0">
                <a:solidFill>
                  <a:srgbClr val="000090"/>
                </a:solidFill>
              </a:rPr>
              <a:t>: </a:t>
            </a:r>
            <a:r>
              <a:rPr lang="en-GB" sz="1600" dirty="0" smtClean="0"/>
              <a:t>Physics </a:t>
            </a:r>
            <a:r>
              <a:rPr lang="en-GB" sz="1600" dirty="0"/>
              <a:t>Validation </a:t>
            </a:r>
            <a:r>
              <a:rPr lang="en-GB" sz="1600" dirty="0" smtClean="0"/>
              <a:t>Convenor   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H Hayward: </a:t>
            </a:r>
            <a:r>
              <a:rPr lang="en-GB" sz="1600" dirty="0" smtClean="0"/>
              <a:t>Upgrade Tracker Simulation Convenor, UK Super-symmetry &amp; Exotics Convenor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T Jones: </a:t>
            </a:r>
            <a:r>
              <a:rPr lang="en-GB" sz="1600" dirty="0" smtClean="0"/>
              <a:t>Upgrade Strip Local Support Assembly Convenor, UK Upgrade Strip Mechanics Convenor      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M Klein: </a:t>
            </a:r>
            <a:r>
              <a:rPr lang="en-GB" sz="1600" dirty="0" smtClean="0"/>
              <a:t>Team Leader, Collaboration Board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U Klein</a:t>
            </a:r>
            <a:r>
              <a:rPr lang="en-GB" sz="1600" b="1" dirty="0" smtClean="0">
                <a:solidFill>
                  <a:srgbClr val="C00000"/>
                </a:solidFill>
              </a:rPr>
              <a:t>: </a:t>
            </a:r>
            <a:r>
              <a:rPr lang="en-GB" sz="1600" dirty="0" smtClean="0"/>
              <a:t>Advisory </a:t>
            </a:r>
            <a:r>
              <a:rPr lang="en-GB" sz="1600" dirty="0"/>
              <a:t>Board </a:t>
            </a:r>
            <a:r>
              <a:rPr lang="en-GB" sz="1600" dirty="0" smtClean="0"/>
              <a:t>to </a:t>
            </a:r>
            <a:r>
              <a:rPr lang="en-GB" sz="1600" dirty="0"/>
              <a:t>Chair of the </a:t>
            </a:r>
            <a:r>
              <a:rPr lang="en-GB" sz="1600" dirty="0" smtClean="0"/>
              <a:t>Collaboration Board, LPCC Contact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J </a:t>
            </a:r>
            <a:r>
              <a:rPr lang="en-GB" sz="1600" b="1" dirty="0" err="1" smtClean="0">
                <a:solidFill>
                  <a:srgbClr val="000090"/>
                </a:solidFill>
              </a:rPr>
              <a:t>Kretzschmar</a:t>
            </a:r>
            <a:r>
              <a:rPr lang="en-GB" sz="1600" b="1" dirty="0" smtClean="0">
                <a:solidFill>
                  <a:srgbClr val="C00000"/>
                </a:solidFill>
              </a:rPr>
              <a:t>:  </a:t>
            </a:r>
            <a:r>
              <a:rPr lang="en-GB" sz="1600" dirty="0" smtClean="0"/>
              <a:t>W,Z </a:t>
            </a:r>
            <a:r>
              <a:rPr lang="en-GB" sz="1600" dirty="0"/>
              <a:t>Working </a:t>
            </a:r>
            <a:r>
              <a:rPr lang="en-GB" sz="1600" dirty="0" smtClean="0"/>
              <a:t>Group Convenor, Standard </a:t>
            </a:r>
            <a:r>
              <a:rPr lang="en-GB" sz="1600" dirty="0"/>
              <a:t>Model </a:t>
            </a:r>
            <a:r>
              <a:rPr lang="en-GB" sz="1600" dirty="0" smtClean="0"/>
              <a:t>Working Group Convenor     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P </a:t>
            </a:r>
            <a:r>
              <a:rPr lang="en-GB" sz="1600" b="1" dirty="0" err="1" smtClean="0">
                <a:solidFill>
                  <a:srgbClr val="000090"/>
                </a:solidFill>
              </a:rPr>
              <a:t>Laycock</a:t>
            </a:r>
            <a:r>
              <a:rPr lang="en-GB" sz="1600" dirty="0">
                <a:solidFill>
                  <a:srgbClr val="000090"/>
                </a:solidFill>
              </a:rPr>
              <a:t>:</a:t>
            </a:r>
            <a:r>
              <a:rPr lang="en-GB" sz="1600" dirty="0" smtClean="0">
                <a:solidFill>
                  <a:srgbClr val="000090"/>
                </a:solidFill>
              </a:rPr>
              <a:t> </a:t>
            </a:r>
            <a:r>
              <a:rPr lang="en-GB" sz="1600" dirty="0" smtClean="0"/>
              <a:t>Analysis </a:t>
            </a:r>
            <a:r>
              <a:rPr lang="en-GB" sz="1600" dirty="0"/>
              <a:t>Software </a:t>
            </a:r>
            <a:r>
              <a:rPr lang="en-GB" sz="1600" dirty="0" smtClean="0"/>
              <a:t>Group Convenor,  Data </a:t>
            </a:r>
            <a:r>
              <a:rPr lang="en-GB" sz="1600" dirty="0"/>
              <a:t>Preparation </a:t>
            </a:r>
            <a:r>
              <a:rPr lang="en-GB" sz="1600" dirty="0" smtClean="0"/>
              <a:t>Coordinator    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A Mehta: </a:t>
            </a:r>
            <a:r>
              <a:rPr lang="en-GB" sz="1600" dirty="0" smtClean="0"/>
              <a:t>Heavy </a:t>
            </a:r>
            <a:r>
              <a:rPr lang="en-GB" sz="1600" dirty="0"/>
              <a:t>Quark Higgs </a:t>
            </a:r>
            <a:r>
              <a:rPr lang="en-GB" sz="1600" dirty="0" smtClean="0"/>
              <a:t>Group Convenor, Analysis Release Coordinator    </a:t>
            </a:r>
          </a:p>
          <a:p>
            <a:pPr marL="722313" lvl="2" algn="l"/>
            <a:r>
              <a:rPr lang="en-GB" sz="1600" dirty="0" smtClean="0"/>
              <a:t> </a:t>
            </a:r>
            <a:r>
              <a:rPr lang="en-GB" sz="1600" b="1" dirty="0" smtClean="0">
                <a:solidFill>
                  <a:srgbClr val="000090"/>
                </a:solidFill>
              </a:rPr>
              <a:t>J </a:t>
            </a:r>
            <a:r>
              <a:rPr lang="en-GB" sz="1600" b="1" dirty="0" err="1" smtClean="0">
                <a:solidFill>
                  <a:srgbClr val="000090"/>
                </a:solidFill>
              </a:rPr>
              <a:t>Vossebeld</a:t>
            </a:r>
            <a:r>
              <a:rPr lang="en-GB" sz="1600" b="1" dirty="0" smtClean="0">
                <a:solidFill>
                  <a:srgbClr val="000090"/>
                </a:solidFill>
              </a:rPr>
              <a:t>:</a:t>
            </a:r>
            <a:r>
              <a:rPr lang="en-GB" sz="1600" dirty="0" smtClean="0">
                <a:solidFill>
                  <a:srgbClr val="000090"/>
                </a:solidFill>
              </a:rPr>
              <a:t>  </a:t>
            </a:r>
            <a:r>
              <a:rPr lang="en-GB" sz="1600" dirty="0" smtClean="0"/>
              <a:t>UK Silicon Tracker  Project Leader</a:t>
            </a:r>
          </a:p>
          <a:p>
            <a:pPr marL="722313" lvl="2" algn="l"/>
            <a:endParaRPr lang="en-GB" sz="1600" b="1" dirty="0"/>
          </a:p>
          <a:p>
            <a:pPr marL="722313" lvl="2" algn="l"/>
            <a:r>
              <a:rPr lang="en-GB" sz="1600" b="1" dirty="0" err="1" smtClean="0">
                <a:solidFill>
                  <a:srgbClr val="000090"/>
                </a:solidFill>
              </a:rPr>
              <a:t>A.Greenall</a:t>
            </a:r>
            <a:r>
              <a:rPr lang="en-GB" sz="1600" b="1" dirty="0" smtClean="0"/>
              <a:t>  </a:t>
            </a:r>
            <a:r>
              <a:rPr lang="en-GB" sz="1600" dirty="0" smtClean="0"/>
              <a:t>Strip Hybrid and Module Design	</a:t>
            </a:r>
          </a:p>
          <a:p>
            <a:pPr marL="722313" lvl="2" algn="l"/>
            <a:r>
              <a:rPr lang="en-GB" sz="1600" b="1" dirty="0" smtClean="0">
                <a:solidFill>
                  <a:srgbClr val="000090"/>
                </a:solidFill>
              </a:rPr>
              <a:t>I </a:t>
            </a:r>
            <a:r>
              <a:rPr lang="en-GB" sz="1600" b="1" dirty="0" err="1" smtClean="0">
                <a:solidFill>
                  <a:srgbClr val="000090"/>
                </a:solidFill>
              </a:rPr>
              <a:t>Tsurin</a:t>
            </a:r>
            <a:r>
              <a:rPr lang="en-GB" sz="1600" b="1" dirty="0" smtClean="0">
                <a:solidFill>
                  <a:srgbClr val="000090"/>
                </a:solidFill>
              </a:rPr>
              <a:t>  </a:t>
            </a:r>
            <a:r>
              <a:rPr lang="en-GB" sz="1600" dirty="0" smtClean="0"/>
              <a:t>Pixel Sensor, Hybrid and Module and </a:t>
            </a:r>
            <a:r>
              <a:rPr lang="en-GB" sz="1600" dirty="0"/>
              <a:t>D</a:t>
            </a:r>
            <a:r>
              <a:rPr lang="en-GB" sz="1600" dirty="0" smtClean="0"/>
              <a:t>esign     </a:t>
            </a:r>
            <a:r>
              <a:rPr lang="en-GB" sz="1600" dirty="0" smtClean="0">
                <a:solidFill>
                  <a:srgbClr val="000090"/>
                </a:solidFill>
              </a:rPr>
              <a:t>in 2016, will have 4 PhD students and no postdoc</a:t>
            </a:r>
          </a:p>
        </p:txBody>
      </p:sp>
    </p:spTree>
    <p:extLst>
      <p:ext uri="{BB962C8B-B14F-4D97-AF65-F5344CB8AC3E}">
        <p14:creationId xmlns:p14="http://schemas.microsoft.com/office/powerpoint/2010/main" val="321168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1963"/>
            <a:ext cx="7772400" cy="6092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is leadership?</a:t>
            </a:r>
            <a:endParaRPr lang="en-US" sz="3200" dirty="0"/>
          </a:p>
        </p:txBody>
      </p:sp>
      <p:pic>
        <p:nvPicPr>
          <p:cNvPr id="3" name="Picture 2" descr="images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59" y="1945920"/>
            <a:ext cx="6342992" cy="35639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3341" y="5914616"/>
            <a:ext cx="264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who can score alone?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59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1963"/>
            <a:ext cx="7772400" cy="6092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ATLAS Hardware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842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7002934" y="1430072"/>
            <a:ext cx="791530" cy="40324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803966" y="1430072"/>
            <a:ext cx="791530" cy="40324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5380502" y="1412789"/>
            <a:ext cx="792887" cy="40439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6184251" y="1412789"/>
            <a:ext cx="792887" cy="40439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3768930" y="1412789"/>
            <a:ext cx="791530" cy="40439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4569965" y="1412789"/>
            <a:ext cx="791530" cy="40439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2151929" y="1404149"/>
            <a:ext cx="792887" cy="40324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2961110" y="1404149"/>
            <a:ext cx="792887" cy="40324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40" y="64809"/>
            <a:ext cx="8228920" cy="1143480"/>
          </a:xfrm>
        </p:spPr>
        <p:txBody>
          <a:bodyPr rtlCol="0">
            <a:normAutofit fontScale="90000"/>
          </a:bodyPr>
          <a:lstStyle/>
          <a:p>
            <a:pPr defTabSz="914174">
              <a:defRPr/>
            </a:pPr>
            <a:r>
              <a:rPr lang="en-GB" b="1" dirty="0">
                <a:solidFill>
                  <a:srgbClr val="C00000"/>
                </a:solidFill>
              </a:rPr>
              <a:t>ITk in next 10 years : The BIG picture</a:t>
            </a:r>
            <a:endParaRPr lang="en-GB" b="1" u="sng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5790" y="1404149"/>
            <a:ext cx="792887" cy="40324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346823" y="1404149"/>
            <a:ext cx="791530" cy="40324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399" name="TextBox 13"/>
          <p:cNvSpPr txBox="1">
            <a:spLocks noChangeArrowheads="1"/>
          </p:cNvSpPr>
          <p:nvPr/>
        </p:nvSpPr>
        <p:spPr bwMode="auto">
          <a:xfrm>
            <a:off x="539002" y="1415670"/>
            <a:ext cx="80658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400" b="1" dirty="0"/>
              <a:t>2014</a:t>
            </a:r>
          </a:p>
        </p:txBody>
      </p:sp>
      <p:sp>
        <p:nvSpPr>
          <p:cNvPr id="16400" name="TextBox 18"/>
          <p:cNvSpPr txBox="1">
            <a:spLocks noChangeArrowheads="1"/>
          </p:cNvSpPr>
          <p:nvPr/>
        </p:nvSpPr>
        <p:spPr bwMode="auto">
          <a:xfrm>
            <a:off x="1323743" y="1412790"/>
            <a:ext cx="80658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400" b="1" dirty="0"/>
              <a:t>2015</a:t>
            </a:r>
          </a:p>
        </p:txBody>
      </p:sp>
      <p:sp>
        <p:nvSpPr>
          <p:cNvPr id="16401" name="TextBox 21"/>
          <p:cNvSpPr txBox="1">
            <a:spLocks noChangeArrowheads="1"/>
          </p:cNvSpPr>
          <p:nvPr/>
        </p:nvSpPr>
        <p:spPr bwMode="auto">
          <a:xfrm>
            <a:off x="2145140" y="1415670"/>
            <a:ext cx="80658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400" b="1" dirty="0"/>
              <a:t>2016</a:t>
            </a:r>
          </a:p>
        </p:txBody>
      </p:sp>
      <p:sp>
        <p:nvSpPr>
          <p:cNvPr id="16402" name="TextBox 22"/>
          <p:cNvSpPr txBox="1">
            <a:spLocks noChangeArrowheads="1"/>
          </p:cNvSpPr>
          <p:nvPr/>
        </p:nvSpPr>
        <p:spPr bwMode="auto">
          <a:xfrm>
            <a:off x="2929882" y="1412790"/>
            <a:ext cx="80658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400" b="1" dirty="0"/>
              <a:t>2017</a:t>
            </a:r>
          </a:p>
        </p:txBody>
      </p:sp>
      <p:sp>
        <p:nvSpPr>
          <p:cNvPr id="16403" name="TextBox 25"/>
          <p:cNvSpPr txBox="1">
            <a:spLocks noChangeArrowheads="1"/>
          </p:cNvSpPr>
          <p:nvPr/>
        </p:nvSpPr>
        <p:spPr bwMode="auto">
          <a:xfrm>
            <a:off x="3747208" y="1415670"/>
            <a:ext cx="80658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400" b="1" dirty="0"/>
              <a:t>2018</a:t>
            </a:r>
          </a:p>
        </p:txBody>
      </p:sp>
      <p:sp>
        <p:nvSpPr>
          <p:cNvPr id="16404" name="TextBox 26"/>
          <p:cNvSpPr txBox="1">
            <a:spLocks noChangeArrowheads="1"/>
          </p:cNvSpPr>
          <p:nvPr/>
        </p:nvSpPr>
        <p:spPr bwMode="auto">
          <a:xfrm>
            <a:off x="4531948" y="1412790"/>
            <a:ext cx="80658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400" b="1" dirty="0"/>
              <a:t>2019</a:t>
            </a:r>
          </a:p>
        </p:txBody>
      </p:sp>
      <p:sp>
        <p:nvSpPr>
          <p:cNvPr id="16405" name="TextBox 29"/>
          <p:cNvSpPr txBox="1">
            <a:spLocks noChangeArrowheads="1"/>
          </p:cNvSpPr>
          <p:nvPr/>
        </p:nvSpPr>
        <p:spPr bwMode="auto">
          <a:xfrm>
            <a:off x="5351990" y="1415670"/>
            <a:ext cx="80658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400" b="1" dirty="0"/>
              <a:t>2020</a:t>
            </a:r>
          </a:p>
        </p:txBody>
      </p:sp>
      <p:sp>
        <p:nvSpPr>
          <p:cNvPr id="16406" name="TextBox 30"/>
          <p:cNvSpPr txBox="1">
            <a:spLocks noChangeArrowheads="1"/>
          </p:cNvSpPr>
          <p:nvPr/>
        </p:nvSpPr>
        <p:spPr bwMode="auto">
          <a:xfrm>
            <a:off x="6135374" y="1412790"/>
            <a:ext cx="80658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400" b="1" dirty="0"/>
              <a:t>2021</a:t>
            </a:r>
          </a:p>
        </p:txBody>
      </p:sp>
      <p:sp>
        <p:nvSpPr>
          <p:cNvPr id="16407" name="TextBox 33"/>
          <p:cNvSpPr txBox="1">
            <a:spLocks noChangeArrowheads="1"/>
          </p:cNvSpPr>
          <p:nvPr/>
        </p:nvSpPr>
        <p:spPr bwMode="auto">
          <a:xfrm>
            <a:off x="6941838" y="1412790"/>
            <a:ext cx="80658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400" b="1" dirty="0"/>
              <a:t>2022</a:t>
            </a:r>
          </a:p>
        </p:txBody>
      </p:sp>
      <p:sp>
        <p:nvSpPr>
          <p:cNvPr id="16408" name="TextBox 34"/>
          <p:cNvSpPr txBox="1">
            <a:spLocks noChangeArrowheads="1"/>
          </p:cNvSpPr>
          <p:nvPr/>
        </p:nvSpPr>
        <p:spPr bwMode="auto">
          <a:xfrm>
            <a:off x="7797179" y="1412790"/>
            <a:ext cx="80658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400" b="1" dirty="0"/>
              <a:t>2023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563441" y="3420360"/>
            <a:ext cx="134410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617002" y="2645559"/>
            <a:ext cx="5324836" cy="7201"/>
          </a:xfrm>
          <a:prstGeom prst="line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458152" y="4077072"/>
            <a:ext cx="5346096" cy="12958"/>
          </a:xfrm>
          <a:prstGeom prst="line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69760" y="2196231"/>
            <a:ext cx="792887" cy="43204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 err="1">
                <a:solidFill>
                  <a:schemeClr val="tx1"/>
                </a:solidFill>
              </a:rPr>
              <a:t>ITk</a:t>
            </a:r>
            <a:r>
              <a:rPr lang="en-GB" sz="1400" b="1" dirty="0">
                <a:solidFill>
                  <a:schemeClr val="tx1"/>
                </a:solidFill>
              </a:rPr>
              <a:t>-IDR</a:t>
            </a:r>
          </a:p>
          <a:p>
            <a:pPr algn="ctr">
              <a:defRPr/>
            </a:pPr>
            <a:r>
              <a:rPr lang="en-GB" sz="1200" b="1" dirty="0">
                <a:solidFill>
                  <a:schemeClr val="tx1"/>
                </a:solidFill>
              </a:rPr>
              <a:t>APR-OCT</a:t>
            </a:r>
          </a:p>
        </p:txBody>
      </p:sp>
      <p:sp>
        <p:nvSpPr>
          <p:cNvPr id="16413" name="TextBox 54"/>
          <p:cNvSpPr txBox="1">
            <a:spLocks noChangeArrowheads="1"/>
          </p:cNvSpPr>
          <p:nvPr/>
        </p:nvSpPr>
        <p:spPr bwMode="auto">
          <a:xfrm>
            <a:off x="579732" y="5065014"/>
            <a:ext cx="720022" cy="4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000" b="1" dirty="0"/>
              <a:t>YR=1</a:t>
            </a:r>
          </a:p>
        </p:txBody>
      </p:sp>
      <p:sp>
        <p:nvSpPr>
          <p:cNvPr id="16414" name="TextBox 55"/>
          <p:cNvSpPr txBox="1">
            <a:spLocks noChangeArrowheads="1"/>
          </p:cNvSpPr>
          <p:nvPr/>
        </p:nvSpPr>
        <p:spPr bwMode="auto">
          <a:xfrm>
            <a:off x="1555906" y="5108218"/>
            <a:ext cx="314463" cy="4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000" b="1" dirty="0"/>
              <a:t>2</a:t>
            </a:r>
          </a:p>
        </p:txBody>
      </p:sp>
      <p:sp>
        <p:nvSpPr>
          <p:cNvPr id="16415" name="TextBox 56"/>
          <p:cNvSpPr txBox="1">
            <a:spLocks noChangeArrowheads="1"/>
          </p:cNvSpPr>
          <p:nvPr/>
        </p:nvSpPr>
        <p:spPr bwMode="auto">
          <a:xfrm>
            <a:off x="2367801" y="5108218"/>
            <a:ext cx="314463" cy="4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000" b="1" dirty="0"/>
              <a:t>3</a:t>
            </a:r>
          </a:p>
        </p:txBody>
      </p:sp>
      <p:sp>
        <p:nvSpPr>
          <p:cNvPr id="16416" name="TextBox 57"/>
          <p:cNvSpPr txBox="1">
            <a:spLocks noChangeArrowheads="1"/>
          </p:cNvSpPr>
          <p:nvPr/>
        </p:nvSpPr>
        <p:spPr bwMode="auto">
          <a:xfrm>
            <a:off x="3176981" y="5102459"/>
            <a:ext cx="314463" cy="4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000" b="1" dirty="0"/>
              <a:t>4</a:t>
            </a:r>
          </a:p>
        </p:txBody>
      </p:sp>
      <p:sp>
        <p:nvSpPr>
          <p:cNvPr id="16417" name="TextBox 58"/>
          <p:cNvSpPr txBox="1">
            <a:spLocks noChangeArrowheads="1"/>
          </p:cNvSpPr>
          <p:nvPr/>
        </p:nvSpPr>
        <p:spPr bwMode="auto">
          <a:xfrm>
            <a:off x="4009241" y="5102459"/>
            <a:ext cx="314463" cy="4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000" b="1" dirty="0"/>
              <a:t>5</a:t>
            </a:r>
          </a:p>
        </p:txBody>
      </p:sp>
      <p:sp>
        <p:nvSpPr>
          <p:cNvPr id="16418" name="TextBox 59"/>
          <p:cNvSpPr txBox="1">
            <a:spLocks noChangeArrowheads="1"/>
          </p:cNvSpPr>
          <p:nvPr/>
        </p:nvSpPr>
        <p:spPr bwMode="auto">
          <a:xfrm>
            <a:off x="4785836" y="5102459"/>
            <a:ext cx="314463" cy="4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000" b="1" dirty="0"/>
              <a:t>6</a:t>
            </a:r>
          </a:p>
        </p:txBody>
      </p:sp>
      <p:sp>
        <p:nvSpPr>
          <p:cNvPr id="16419" name="TextBox 60"/>
          <p:cNvSpPr txBox="1">
            <a:spLocks noChangeArrowheads="1"/>
          </p:cNvSpPr>
          <p:nvPr/>
        </p:nvSpPr>
        <p:spPr bwMode="auto">
          <a:xfrm>
            <a:off x="5554285" y="5102459"/>
            <a:ext cx="314463" cy="4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000" b="1" dirty="0"/>
              <a:t>7</a:t>
            </a:r>
          </a:p>
        </p:txBody>
      </p:sp>
      <p:sp>
        <p:nvSpPr>
          <p:cNvPr id="16420" name="TextBox 61"/>
          <p:cNvSpPr txBox="1">
            <a:spLocks noChangeArrowheads="1"/>
          </p:cNvSpPr>
          <p:nvPr/>
        </p:nvSpPr>
        <p:spPr bwMode="auto">
          <a:xfrm>
            <a:off x="6345814" y="5093817"/>
            <a:ext cx="314463" cy="4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000" b="1" dirty="0"/>
              <a:t>8</a:t>
            </a:r>
          </a:p>
        </p:txBody>
      </p:sp>
      <p:sp>
        <p:nvSpPr>
          <p:cNvPr id="16421" name="TextBox 62"/>
          <p:cNvSpPr txBox="1">
            <a:spLocks noChangeArrowheads="1"/>
          </p:cNvSpPr>
          <p:nvPr/>
        </p:nvSpPr>
        <p:spPr bwMode="auto">
          <a:xfrm>
            <a:off x="7164499" y="5093817"/>
            <a:ext cx="314463" cy="4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000" b="1" dirty="0"/>
              <a:t>9</a:t>
            </a:r>
          </a:p>
        </p:txBody>
      </p:sp>
      <p:sp>
        <p:nvSpPr>
          <p:cNvPr id="16422" name="TextBox 63"/>
          <p:cNvSpPr txBox="1">
            <a:spLocks noChangeArrowheads="1"/>
          </p:cNvSpPr>
          <p:nvPr/>
        </p:nvSpPr>
        <p:spPr bwMode="auto">
          <a:xfrm>
            <a:off x="8002188" y="5108218"/>
            <a:ext cx="444306" cy="4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000" b="1" dirty="0"/>
              <a:t>10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927298" y="2628278"/>
            <a:ext cx="0" cy="792083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187974" y="3460684"/>
            <a:ext cx="0" cy="967782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323130" y="4428466"/>
            <a:ext cx="1060351" cy="43204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 err="1">
                <a:solidFill>
                  <a:schemeClr val="tx1"/>
                </a:solidFill>
              </a:rPr>
              <a:t>ITk</a:t>
            </a:r>
            <a:r>
              <a:rPr lang="en-GB" sz="1400" b="1" dirty="0">
                <a:solidFill>
                  <a:schemeClr val="tx1"/>
                </a:solidFill>
              </a:rPr>
              <a:t>-Kick off</a:t>
            </a:r>
          </a:p>
          <a:p>
            <a:pPr algn="ctr">
              <a:defRPr/>
            </a:pPr>
            <a:r>
              <a:rPr lang="en-GB" sz="1200" b="1" dirty="0">
                <a:solidFill>
                  <a:schemeClr val="tx1"/>
                </a:solidFill>
              </a:rPr>
              <a:t>EB Approval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1475803" y="2268240"/>
            <a:ext cx="0" cy="1139159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331888" y="1836193"/>
            <a:ext cx="791529" cy="43204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CB</a:t>
            </a:r>
          </a:p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Endorse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324203" y="3997815"/>
            <a:ext cx="1496269" cy="43204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ITk Commission</a:t>
            </a:r>
          </a:p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on </a:t>
            </a:r>
            <a:r>
              <a:rPr lang="en-GB" sz="1400" b="1" dirty="0" smtClean="0">
                <a:solidFill>
                  <a:schemeClr val="tx1"/>
                </a:solidFill>
              </a:rPr>
              <a:t>Surface 2023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855954" y="4568161"/>
            <a:ext cx="1060351" cy="436366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Strips </a:t>
            </a:r>
            <a:r>
              <a:rPr lang="en-GB" sz="1400" b="1" u="sng" dirty="0">
                <a:solidFill>
                  <a:schemeClr val="tx1"/>
                </a:solidFill>
              </a:rPr>
              <a:t>TDR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2800375" y="4108753"/>
            <a:ext cx="0" cy="463729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575608" y="2389211"/>
            <a:ext cx="0" cy="263547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2555776" y="1988848"/>
            <a:ext cx="1058993" cy="432045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Pixel </a:t>
            </a:r>
            <a:r>
              <a:rPr lang="en-GB" sz="1400" b="1" u="sng" dirty="0">
                <a:solidFill>
                  <a:schemeClr val="tx1"/>
                </a:solidFill>
              </a:rPr>
              <a:t>TDR</a:t>
            </a:r>
          </a:p>
        </p:txBody>
      </p:sp>
      <p:cxnSp>
        <p:nvCxnSpPr>
          <p:cNvPr id="86" name="Straight Connector 85"/>
          <p:cNvCxnSpPr/>
          <p:nvPr/>
        </p:nvCxnSpPr>
        <p:spPr>
          <a:xfrm>
            <a:off x="3351252" y="3699750"/>
            <a:ext cx="0" cy="409003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2480490" y="3348352"/>
            <a:ext cx="1443217" cy="43204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UCG, LHCC, </a:t>
            </a:r>
          </a:p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Strip-MOU, RRB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3635896" y="4078509"/>
            <a:ext cx="0" cy="463729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3282879" y="4572482"/>
            <a:ext cx="1288442" cy="43204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 smtClean="0">
                <a:solidFill>
                  <a:schemeClr val="tx1"/>
                </a:solidFill>
              </a:rPr>
              <a:t>2016-2018</a:t>
            </a:r>
            <a:endParaRPr lang="en-GB" sz="14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Preproduction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795339" y="4572482"/>
            <a:ext cx="1288442" cy="43204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3-4 Year Strip Production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4204174" y="2645559"/>
            <a:ext cx="0" cy="463729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3402357" y="2865901"/>
            <a:ext cx="1441860" cy="43204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UCG, LHCC, </a:t>
            </a:r>
          </a:p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Pixel-MOU, RRB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 flipV="1">
            <a:off x="5373322" y="3699750"/>
            <a:ext cx="1783346" cy="2"/>
          </a:xfrm>
          <a:prstGeom prst="line">
            <a:avLst/>
          </a:prstGeom>
          <a:ln w="28575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693132" y="3407399"/>
            <a:ext cx="0" cy="252352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4895475" y="3153544"/>
            <a:ext cx="1141812" cy="264989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 smtClean="0">
                <a:solidFill>
                  <a:schemeClr val="tx1"/>
                </a:solidFill>
              </a:rPr>
              <a:t>Integration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 flipV="1">
            <a:off x="8155066" y="3349059"/>
            <a:ext cx="0" cy="648756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1562695" y="2595154"/>
            <a:ext cx="764907" cy="4000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>
              <a:defRPr/>
            </a:pPr>
            <a:r>
              <a:rPr lang="en-GB" sz="2000" b="1" u="sng" dirty="0">
                <a:solidFill>
                  <a:schemeClr val="accent6">
                    <a:lumMod val="50000"/>
                  </a:schemeClr>
                </a:solidFill>
              </a:rPr>
              <a:t>PIXEL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595016" y="4058347"/>
            <a:ext cx="780039" cy="4000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>
              <a:defRPr/>
            </a:pPr>
            <a:r>
              <a:rPr lang="en-GB" sz="2000" b="1" u="sng" dirty="0">
                <a:solidFill>
                  <a:schemeClr val="accent6">
                    <a:lumMod val="50000"/>
                  </a:schemeClr>
                </a:solidFill>
              </a:rPr>
              <a:t>STRIP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5311259" y="4082830"/>
            <a:ext cx="0" cy="463729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427984" y="2394973"/>
            <a:ext cx="0" cy="263547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52" name="TextBox 2"/>
          <p:cNvSpPr txBox="1">
            <a:spLocks noChangeArrowheads="1"/>
          </p:cNvSpPr>
          <p:nvPr/>
        </p:nvSpPr>
        <p:spPr bwMode="auto">
          <a:xfrm>
            <a:off x="262033" y="5826853"/>
            <a:ext cx="8928128" cy="54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9" rIns="91417" bIns="45709">
            <a:spAutoFit/>
          </a:bodyPr>
          <a:lstStyle/>
          <a:p>
            <a:r>
              <a:rPr lang="en-GB" sz="1400" dirty="0"/>
              <a:t>CB= collaboration board, EB=executive board, IMOU=interim memorandum of understanding, UCG=upgrade cost group, RRB= Resources review board, IDR=initial design review (internal), TDR=technical design report (external)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5940152" y="2383452"/>
            <a:ext cx="0" cy="263547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5741645" y="1991731"/>
            <a:ext cx="1424210" cy="43204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2-3 Years Pixel Production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4079840" y="1988849"/>
            <a:ext cx="1297946" cy="43204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 smtClean="0">
                <a:solidFill>
                  <a:schemeClr val="tx1"/>
                </a:solidFill>
              </a:rPr>
              <a:t>2017-2019</a:t>
            </a:r>
            <a:endParaRPr lang="en-GB" sz="14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</a:rPr>
              <a:t>Preproduction</a:t>
            </a:r>
            <a:endParaRPr lang="en-GB" sz="1200" b="1" dirty="0">
              <a:solidFill>
                <a:schemeClr val="tx1"/>
              </a:solidFill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6220564" y="2934671"/>
            <a:ext cx="936104" cy="1"/>
          </a:xfrm>
          <a:prstGeom prst="line">
            <a:avLst/>
          </a:prstGeom>
          <a:ln w="28575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7147979" y="2929909"/>
            <a:ext cx="520365" cy="423912"/>
          </a:xfrm>
          <a:prstGeom prst="line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7148981" y="3350422"/>
            <a:ext cx="519363" cy="350694"/>
          </a:xfrm>
          <a:prstGeom prst="line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7664945" y="3348352"/>
            <a:ext cx="930551" cy="2401"/>
          </a:xfrm>
          <a:prstGeom prst="line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108" idx="3"/>
          </p:cNvCxnSpPr>
          <p:nvPr/>
        </p:nvCxnSpPr>
        <p:spPr>
          <a:xfrm flipV="1">
            <a:off x="6037287" y="2995241"/>
            <a:ext cx="227708" cy="290798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Isosceles Triangle 71"/>
          <p:cNvSpPr/>
          <p:nvPr/>
        </p:nvSpPr>
        <p:spPr>
          <a:xfrm>
            <a:off x="1619672" y="3624646"/>
            <a:ext cx="216024" cy="236402"/>
          </a:xfrm>
          <a:prstGeom prst="triangl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Straight Connector 73"/>
          <p:cNvCxnSpPr>
            <a:endCxn id="72" idx="3"/>
          </p:cNvCxnSpPr>
          <p:nvPr/>
        </p:nvCxnSpPr>
        <p:spPr>
          <a:xfrm flipV="1">
            <a:off x="1727036" y="3861048"/>
            <a:ext cx="648" cy="453646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1475656" y="4221088"/>
            <a:ext cx="1141812" cy="264989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>
              <a:defRPr/>
            </a:pPr>
            <a:r>
              <a:rPr lang="en-GB" sz="1400" b="1" dirty="0" smtClean="0">
                <a:solidFill>
                  <a:schemeClr val="tx1"/>
                </a:solidFill>
              </a:rPr>
              <a:t>Re-cost ITk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82" name="Isosceles Triangle 81"/>
          <p:cNvSpPr/>
          <p:nvPr/>
        </p:nvSpPr>
        <p:spPr>
          <a:xfrm>
            <a:off x="2699792" y="3972966"/>
            <a:ext cx="216024" cy="236402"/>
          </a:xfrm>
          <a:prstGeom prst="triangl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Isosceles Triangle 83"/>
          <p:cNvSpPr/>
          <p:nvPr/>
        </p:nvSpPr>
        <p:spPr>
          <a:xfrm>
            <a:off x="3461736" y="2504616"/>
            <a:ext cx="216024" cy="236402"/>
          </a:xfrm>
          <a:prstGeom prst="triangl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Isosceles Triangle 86"/>
          <p:cNvSpPr/>
          <p:nvPr/>
        </p:nvSpPr>
        <p:spPr>
          <a:xfrm>
            <a:off x="1043608" y="3212976"/>
            <a:ext cx="216024" cy="236402"/>
          </a:xfrm>
          <a:prstGeom prst="triangl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Slide Number Placeholder 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EECC-8BC1-4AF0-BAF0-A48F76FD774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97" name="Footer Placeholder 9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S. McMahon : IDR Schedule Cost and Organisation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94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373" y="283819"/>
            <a:ext cx="8277313" cy="609248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                 Reference</a:t>
            </a:r>
            <a:r>
              <a:rPr lang="en-US" sz="3200" dirty="0" smtClean="0"/>
              <a:t> </a:t>
            </a:r>
            <a:r>
              <a:rPr lang="en-US" sz="3600" dirty="0" smtClean="0">
                <a:solidFill>
                  <a:srgbClr val="000090"/>
                </a:solidFill>
              </a:rPr>
              <a:t>Layout of the new Si Tracker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3" name="Content Placeholder 9"/>
          <p:cNvPicPr>
            <a:picLocks noChangeAspect="1"/>
          </p:cNvPicPr>
          <p:nvPr/>
        </p:nvPicPr>
        <p:blipFill>
          <a:blip r:embed="rId2"/>
          <a:srcRect t="-8483" b="-8483"/>
          <a:stretch>
            <a:fillRect/>
          </a:stretch>
        </p:blipFill>
        <p:spPr>
          <a:xfrm>
            <a:off x="3434585" y="972533"/>
            <a:ext cx="5528528" cy="3966810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249" y="4077135"/>
            <a:ext cx="2918753" cy="238826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24460" y="4711072"/>
            <a:ext cx="4916731" cy="175432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Four major considerations will lead to new layout:</a:t>
            </a:r>
          </a:p>
          <a:p>
            <a:r>
              <a:rPr lang="en-US" sz="1400" dirty="0" smtClean="0"/>
              <a:t>                      (</a:t>
            </a:r>
            <a:r>
              <a:rPr lang="en-US" sz="1400" b="1" dirty="0" smtClean="0"/>
              <a:t>Helen</a:t>
            </a:r>
            <a:r>
              <a:rPr lang="en-US" sz="1400" dirty="0" smtClean="0"/>
              <a:t> co-coordinator of the layout simulation)</a:t>
            </a:r>
          </a:p>
          <a:p>
            <a:r>
              <a:rPr lang="en-US" dirty="0" smtClean="0"/>
              <a:t>Physics:   Extension to larger rapidity for VBF Higgs</a:t>
            </a:r>
          </a:p>
          <a:p>
            <a:r>
              <a:rPr lang="en-US" dirty="0" smtClean="0"/>
              <a:t>Pile-up:   Reconstruction efficiency</a:t>
            </a:r>
          </a:p>
          <a:p>
            <a:r>
              <a:rPr lang="en-US" dirty="0" smtClean="0"/>
              <a:t>Services: Rings instead of Disks</a:t>
            </a:r>
          </a:p>
          <a:p>
            <a:r>
              <a:rPr lang="en-US" dirty="0" smtClean="0"/>
              <a:t>Cost:        Review in October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4781" y="1358679"/>
            <a:ext cx="2872714" cy="2585323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Tentatively the UK does:</a:t>
            </a:r>
          </a:p>
          <a:p>
            <a:endParaRPr lang="en-US" dirty="0" smtClean="0"/>
          </a:p>
          <a:p>
            <a:r>
              <a:rPr lang="en-US" dirty="0" smtClean="0"/>
              <a:t>half the barrel </a:t>
            </a:r>
            <a:r>
              <a:rPr lang="en-US" dirty="0" smtClean="0">
                <a:solidFill>
                  <a:srgbClr val="0000FF"/>
                </a:solidFill>
              </a:rPr>
              <a:t>strips</a:t>
            </a:r>
          </a:p>
          <a:p>
            <a:r>
              <a:rPr lang="en-US" dirty="0"/>
              <a:t> </a:t>
            </a:r>
            <a:r>
              <a:rPr lang="en-US" dirty="0" smtClean="0"/>
              <a:t>(128SS+108LS staves </a:t>
            </a:r>
          </a:p>
          <a:p>
            <a:r>
              <a:rPr lang="en-US" dirty="0"/>
              <a:t> </a:t>
            </a:r>
            <a:r>
              <a:rPr lang="en-US" dirty="0" smtClean="0"/>
              <a:t>  = 6136 modules total)</a:t>
            </a:r>
          </a:p>
          <a:p>
            <a:r>
              <a:rPr lang="en-US" dirty="0"/>
              <a:t> </a:t>
            </a:r>
            <a:r>
              <a:rPr lang="en-US" dirty="0" smtClean="0"/>
              <a:t>one</a:t>
            </a:r>
            <a:r>
              <a:rPr lang="en-US" dirty="0" smtClean="0">
                <a:solidFill>
                  <a:srgbClr val="FF0000"/>
                </a:solidFill>
              </a:rPr>
              <a:t> pixel </a:t>
            </a:r>
            <a:r>
              <a:rPr lang="en-US" dirty="0" smtClean="0"/>
              <a:t>end cap</a:t>
            </a:r>
          </a:p>
          <a:p>
            <a:r>
              <a:rPr lang="en-US" dirty="0"/>
              <a:t> </a:t>
            </a:r>
            <a:r>
              <a:rPr lang="en-US" dirty="0" smtClean="0"/>
              <a:t> (1250 modules in 25 rings)</a:t>
            </a:r>
          </a:p>
          <a:p>
            <a:endParaRPr lang="en-US" dirty="0"/>
          </a:p>
          <a:p>
            <a:r>
              <a:rPr lang="en-US" dirty="0" smtClean="0"/>
              <a:t>Liverpool: the leading </a:t>
            </a:r>
            <a:r>
              <a:rPr lang="en-US" dirty="0" err="1" smtClean="0"/>
              <a:t>centre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09521" y="4939343"/>
            <a:ext cx="812144" cy="30338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840" y="5634977"/>
            <a:ext cx="640852" cy="75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57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373" y="283819"/>
            <a:ext cx="8277313" cy="609248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                 Alternative</a:t>
            </a:r>
            <a:r>
              <a:rPr lang="en-US" sz="3200" dirty="0" smtClean="0"/>
              <a:t> </a:t>
            </a:r>
            <a:r>
              <a:rPr lang="en-US" sz="3600" dirty="0" smtClean="0">
                <a:solidFill>
                  <a:srgbClr val="000090"/>
                </a:solidFill>
              </a:rPr>
              <a:t>Layouts of the new Si Tracker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780" y="4082829"/>
            <a:ext cx="8232970" cy="230832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Liverpool has leadership on a few design concepts:</a:t>
            </a:r>
          </a:p>
          <a:p>
            <a:endParaRPr lang="en-US" dirty="0" smtClean="0"/>
          </a:p>
          <a:p>
            <a:r>
              <a:rPr lang="en-US" dirty="0" smtClean="0"/>
              <a:t>Ring layouts are the only currently viable options for pixel end cap (especially for forward extensions to </a:t>
            </a:r>
            <a:r>
              <a:rPr lang="en-US" dirty="0" smtClean="0">
                <a:sym typeface="Symbol"/>
              </a:rPr>
              <a:t> </a:t>
            </a:r>
            <a:r>
              <a:rPr lang="en-US" dirty="0" smtClean="0"/>
              <a:t>of 4)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5 pixel layouts could allow for smaller strip system.   Better performance at low price.</a:t>
            </a:r>
          </a:p>
          <a:p>
            <a:r>
              <a:rPr lang="en-US" dirty="0" smtClean="0"/>
              <a:t>	CMOS active sensors for outer pixel layer could be even more performant and 	inexpensive</a:t>
            </a:r>
            <a:endParaRPr lang="en-US" dirty="0"/>
          </a:p>
        </p:txBody>
      </p:sp>
      <p:pic>
        <p:nvPicPr>
          <p:cNvPr id="9" name="Content Placeholder 11" descr="rings_geomlayout_origin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2" r="2527" b="4219"/>
          <a:stretch/>
        </p:blipFill>
        <p:spPr>
          <a:xfrm>
            <a:off x="67020" y="893067"/>
            <a:ext cx="4409730" cy="29162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57696" y="1026557"/>
            <a:ext cx="136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Ring Layouts</a:t>
            </a:r>
            <a:endParaRPr lang="en-GB" dirty="0"/>
          </a:p>
        </p:txBody>
      </p:sp>
      <p:pic>
        <p:nvPicPr>
          <p:cNvPr id="13" name="Content Placeholder 11" descr="fivepixellayou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" b="-6376"/>
          <a:stretch/>
        </p:blipFill>
        <p:spPr>
          <a:xfrm>
            <a:off x="4179789" y="879954"/>
            <a:ext cx="4994186" cy="31014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05454" y="994291"/>
            <a:ext cx="155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 Pixel Layouts</a:t>
            </a:r>
            <a:endParaRPr lang="en-GB" dirty="0"/>
          </a:p>
        </p:txBody>
      </p:sp>
      <p:sp>
        <p:nvSpPr>
          <p:cNvPr id="15" name="Oval 14"/>
          <p:cNvSpPr/>
          <p:nvPr/>
        </p:nvSpPr>
        <p:spPr>
          <a:xfrm>
            <a:off x="1371600" y="2411651"/>
            <a:ext cx="1857375" cy="4934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4503641" y="2575402"/>
            <a:ext cx="1211360" cy="4934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8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1963"/>
            <a:ext cx="7772400" cy="6092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Pixel - Mechanics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sutclif\Documents\proe\Super LHC\Pixel Disks\semi-disk\liv-19-11-13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108" y="1252253"/>
            <a:ext cx="3968481" cy="3066554"/>
          </a:xfrm>
          <a:prstGeom prst="rect">
            <a:avLst/>
          </a:prstGeom>
          <a:noFill/>
        </p:spPr>
      </p:pic>
      <p:pic>
        <p:nvPicPr>
          <p:cNvPr id="4" name="Picture 2" descr="C:\Users\sutclif\Documents\ANSYS\Pixel Disks\hep0219c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65" y="1181477"/>
            <a:ext cx="4250031" cy="319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" y="4858748"/>
            <a:ext cx="8599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Petal design studies: Manufacturing</a:t>
            </a:r>
            <a:r>
              <a:rPr lang="en-US" dirty="0"/>
              <a:t> </a:t>
            </a:r>
            <a:r>
              <a:rPr lang="en-US" dirty="0" smtClean="0"/>
              <a:t>and thermal difficulties lead to ring design</a:t>
            </a:r>
          </a:p>
          <a:p>
            <a:endParaRPr lang="en-US" dirty="0" smtClean="0"/>
          </a:p>
          <a:p>
            <a:r>
              <a:rPr lang="en-US" dirty="0" smtClean="0"/>
              <a:t>Presently: CAD modelling of ring layout, engineering of rings and end-cap global supports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5505" y="6424182"/>
            <a:ext cx="6544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8000"/>
                </a:solidFill>
              </a:rPr>
              <a:t>S.Burdin</a:t>
            </a:r>
            <a:r>
              <a:rPr lang="en-US" sz="1600" b="1" dirty="0" smtClean="0">
                <a:solidFill>
                  <a:srgbClr val="008000"/>
                </a:solidFill>
              </a:rPr>
              <a:t>, </a:t>
            </a:r>
            <a:r>
              <a:rPr lang="en-US" sz="1600" b="1" dirty="0" err="1" smtClean="0">
                <a:solidFill>
                  <a:srgbClr val="008000"/>
                </a:solidFill>
              </a:rPr>
              <a:t>T.Jones</a:t>
            </a:r>
            <a:r>
              <a:rPr lang="en-US" sz="1600" b="1" dirty="0" smtClean="0">
                <a:solidFill>
                  <a:srgbClr val="008000"/>
                </a:solidFill>
              </a:rPr>
              <a:t>, </a:t>
            </a:r>
            <a:r>
              <a:rPr lang="en-US" sz="1600" b="1" dirty="0" err="1" smtClean="0">
                <a:solidFill>
                  <a:srgbClr val="008000"/>
                </a:solidFill>
              </a:rPr>
              <a:t>P.Dervan</a:t>
            </a:r>
            <a:r>
              <a:rPr lang="en-US" sz="1600" b="1" dirty="0" smtClean="0">
                <a:solidFill>
                  <a:srgbClr val="008000"/>
                </a:solidFill>
              </a:rPr>
              <a:t>, </a:t>
            </a:r>
            <a:r>
              <a:rPr lang="en-US" sz="1600" b="1" dirty="0" err="1" smtClean="0">
                <a:solidFill>
                  <a:srgbClr val="008000"/>
                </a:solidFill>
              </a:rPr>
              <a:t>H.Hayward</a:t>
            </a:r>
            <a:r>
              <a:rPr lang="en-US" sz="1600" b="1" dirty="0" smtClean="0">
                <a:solidFill>
                  <a:srgbClr val="008000"/>
                </a:solidFill>
              </a:rPr>
              <a:t>, </a:t>
            </a:r>
            <a:r>
              <a:rPr lang="en-US" sz="1600" b="1" dirty="0" err="1" smtClean="0">
                <a:solidFill>
                  <a:srgbClr val="008000"/>
                </a:solidFill>
              </a:rPr>
              <a:t>N.Readioff</a:t>
            </a:r>
            <a:r>
              <a:rPr lang="en-US" sz="1600" b="1" dirty="0" smtClean="0">
                <a:solidFill>
                  <a:srgbClr val="008000"/>
                </a:solidFill>
              </a:rPr>
              <a:t>, </a:t>
            </a:r>
            <a:r>
              <a:rPr lang="en-US" sz="1600" b="1" dirty="0" err="1" smtClean="0">
                <a:solidFill>
                  <a:srgbClr val="008000"/>
                </a:solidFill>
              </a:rPr>
              <a:t>P.Sutcliffe</a:t>
            </a:r>
            <a:r>
              <a:rPr lang="en-US" sz="1600" b="1" dirty="0" smtClean="0">
                <a:solidFill>
                  <a:srgbClr val="008000"/>
                </a:solidFill>
              </a:rPr>
              <a:t>,  Workshop  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2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1580</Words>
  <Application>Microsoft Macintosh PowerPoint</Application>
  <PresentationFormat>On-screen Show (4:3)</PresentationFormat>
  <Paragraphs>336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 ATLAS at Christmas 2014</vt:lpstr>
      <vt:lpstr>new</vt:lpstr>
      <vt:lpstr>Leading Roles Liverpool ATLAS in 2014</vt:lpstr>
      <vt:lpstr>What is leadership?</vt:lpstr>
      <vt:lpstr>ATLAS Hardware</vt:lpstr>
      <vt:lpstr>ITk in next 10 years : The BIG picture</vt:lpstr>
      <vt:lpstr>                 Reference Layout of the new Si Tracker</vt:lpstr>
      <vt:lpstr>                 Alternative Layouts of the new Si Tracker</vt:lpstr>
      <vt:lpstr>Pixel - Mechanics</vt:lpstr>
      <vt:lpstr>Pixel Sensors</vt:lpstr>
      <vt:lpstr>Pixel Test Beam Results</vt:lpstr>
      <vt:lpstr>Pixel Hybrids and Modules</vt:lpstr>
      <vt:lpstr>Strip  Sensors</vt:lpstr>
      <vt:lpstr>Strip Hybrids, Modules, Staves</vt:lpstr>
      <vt:lpstr>Future Involvement in Si Tracker Upgrade*)</vt:lpstr>
      <vt:lpstr>Future Involvement in Si Tracker Upgrade*)</vt:lpstr>
      <vt:lpstr>backup</vt:lpstr>
      <vt:lpstr>PowerPoint Presentation</vt:lpstr>
      <vt:lpstr>PowerPoint Presentation</vt:lpstr>
      <vt:lpstr>PowerPoint Presentation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</dc:title>
  <dc:creator>max klein</dc:creator>
  <cp:lastModifiedBy>max klein</cp:lastModifiedBy>
  <cp:revision>47</cp:revision>
  <dcterms:created xsi:type="dcterms:W3CDTF">2014-12-08T17:38:27Z</dcterms:created>
  <dcterms:modified xsi:type="dcterms:W3CDTF">2014-12-11T09:25:23Z</dcterms:modified>
</cp:coreProperties>
</file>