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62" r:id="rId4"/>
    <p:sldId id="261" r:id="rId5"/>
    <p:sldId id="258" r:id="rId6"/>
    <p:sldId id="259" r:id="rId7"/>
    <p:sldId id="260" r:id="rId8"/>
    <p:sldId id="267" r:id="rId9"/>
    <p:sldId id="266" r:id="rId10"/>
    <p:sldId id="268" r:id="rId11"/>
    <p:sldId id="269" r:id="rId12"/>
    <p:sldId id="272" r:id="rId13"/>
    <p:sldId id="271" r:id="rId14"/>
    <p:sldId id="270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353D2-94EC-5C42-A93E-6D8CFA4FF60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B95C-BD35-C646-88B7-3203648D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7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derived from an internal document,</a:t>
            </a:r>
            <a:r>
              <a:rPr lang="en-GB" baseline="0" dirty="0" smtClean="0"/>
              <a:t> working on an area does not mean planning to do so exclusively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CE334-1B41-4273-80B7-18555D0DE1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8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1F4E-6D5D-1A4A-80FD-F958FB95C76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6E22-277E-D149-99C7-1A400209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6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1F4E-6D5D-1A4A-80FD-F958FB95C76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6E22-277E-D149-99C7-1A400209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0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1F4E-6D5D-1A4A-80FD-F958FB95C76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6E22-277E-D149-99C7-1A400209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1F4E-6D5D-1A4A-80FD-F958FB95C76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6E22-277E-D149-99C7-1A400209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1F4E-6D5D-1A4A-80FD-F958FB95C76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6E22-277E-D149-99C7-1A400209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4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1F4E-6D5D-1A4A-80FD-F958FB95C76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6E22-277E-D149-99C7-1A400209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6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1F4E-6D5D-1A4A-80FD-F958FB95C76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6E22-277E-D149-99C7-1A400209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8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1F4E-6D5D-1A4A-80FD-F958FB95C76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6E22-277E-D149-99C7-1A400209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0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1F4E-6D5D-1A4A-80FD-F958FB95C76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6E22-277E-D149-99C7-1A400209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8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1F4E-6D5D-1A4A-80FD-F958FB95C76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6E22-277E-D149-99C7-1A400209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5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1F4E-6D5D-1A4A-80FD-F958FB95C76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6E22-277E-D149-99C7-1A400209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E1F4E-6D5D-1A4A-80FD-F958FB95C76D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6E22-277E-D149-99C7-1A400209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7196" y="184961"/>
            <a:ext cx="8274894" cy="806450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Trebuchet MS"/>
                <a:cs typeface="Trebuchet MS"/>
              </a:rPr>
              <a:t> </a:t>
            </a:r>
            <a:r>
              <a:rPr lang="fr-FR" sz="3200" dirty="0" smtClean="0">
                <a:solidFill>
                  <a:srgbClr val="376092"/>
                </a:solidFill>
                <a:latin typeface="Trebuchet MS"/>
                <a:cs typeface="Trebuchet MS"/>
              </a:rPr>
              <a:t>ATLAS </a:t>
            </a:r>
            <a:r>
              <a:rPr lang="fr-FR" sz="3200" dirty="0" err="1" smtClean="0">
                <a:solidFill>
                  <a:srgbClr val="376092"/>
                </a:solidFill>
                <a:latin typeface="Trebuchet MS"/>
                <a:cs typeface="Trebuchet MS"/>
              </a:rPr>
              <a:t>at</a:t>
            </a:r>
            <a:r>
              <a:rPr lang="fr-FR" sz="3200" dirty="0" smtClean="0">
                <a:solidFill>
                  <a:srgbClr val="376092"/>
                </a:solidFill>
                <a:latin typeface="Trebuchet MS"/>
                <a:cs typeface="Trebuchet MS"/>
              </a:rPr>
              <a:t> </a:t>
            </a:r>
            <a:r>
              <a:rPr lang="fr-FR" sz="3200" dirty="0" smtClean="0">
                <a:solidFill>
                  <a:srgbClr val="AC895A"/>
                </a:solidFill>
                <a:latin typeface="Blackmoor LET"/>
                <a:cs typeface="Blackmoor LET"/>
              </a:rPr>
              <a:t>Christmas</a:t>
            </a:r>
            <a:r>
              <a:rPr lang="fr-FR" sz="3200" dirty="0" smtClean="0">
                <a:latin typeface="Trebuchet MS"/>
                <a:cs typeface="Trebuchet MS"/>
              </a:rPr>
              <a:t> </a:t>
            </a:r>
            <a:r>
              <a:rPr lang="fr-FR" sz="3200" dirty="0" smtClean="0">
                <a:solidFill>
                  <a:srgbClr val="376092"/>
                </a:solidFill>
                <a:latin typeface="Trebuchet MS"/>
                <a:cs typeface="Trebuchet MS"/>
              </a:rPr>
              <a:t>2014</a:t>
            </a:r>
            <a:endParaRPr lang="fr-FR" sz="3200" dirty="0">
              <a:solidFill>
                <a:srgbClr val="376092"/>
              </a:solidFill>
              <a:latin typeface="Trebuchet MS"/>
              <a:cs typeface="Trebuchet M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98500" y="37228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5" name="Image 4" descr="ATLAS-post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45432"/>
          <a:stretch/>
        </p:blipFill>
        <p:spPr>
          <a:xfrm>
            <a:off x="1024395" y="1574826"/>
            <a:ext cx="6849605" cy="3706794"/>
          </a:xfrm>
          <a:prstGeom prst="rect">
            <a:avLst/>
          </a:prstGeom>
        </p:spPr>
      </p:pic>
      <p:pic>
        <p:nvPicPr>
          <p:cNvPr id="18" name="Image 17" descr="ATLAS-post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4" t="16350" b="45432"/>
          <a:stretch/>
        </p:blipFill>
        <p:spPr>
          <a:xfrm>
            <a:off x="6794500" y="1574826"/>
            <a:ext cx="2362200" cy="3706794"/>
          </a:xfrm>
          <a:prstGeom prst="rect">
            <a:avLst/>
          </a:prstGeom>
        </p:spPr>
      </p:pic>
      <p:pic>
        <p:nvPicPr>
          <p:cNvPr id="23" name="Image 22" descr="ATLAS-post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r="76575" b="45432"/>
          <a:stretch/>
        </p:blipFill>
        <p:spPr>
          <a:xfrm>
            <a:off x="685801" y="1574826"/>
            <a:ext cx="1943100" cy="3706794"/>
          </a:xfrm>
          <a:prstGeom prst="rect">
            <a:avLst/>
          </a:prstGeom>
        </p:spPr>
      </p:pic>
      <p:pic>
        <p:nvPicPr>
          <p:cNvPr id="24" name="Image 23" descr="ATLAS-post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r="84230" b="45432"/>
          <a:stretch/>
        </p:blipFill>
        <p:spPr>
          <a:xfrm>
            <a:off x="304801" y="1574826"/>
            <a:ext cx="1689100" cy="3706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9288" y="5472113"/>
            <a:ext cx="2131864" cy="923330"/>
          </a:xfrm>
          <a:prstGeom prst="rect">
            <a:avLst/>
          </a:prstGeom>
          <a:solidFill>
            <a:srgbClr val="AC895A">
              <a:alpha val="5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LHC 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Analysis and Physics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R+D and Upgrade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6115" y="6502144"/>
            <a:ext cx="5531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Max Klein   -  for the dauntless ATLAS Group  - Liverpool 12.12.2014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2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450" y="32760"/>
            <a:ext cx="6532533" cy="6092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Pixel Test </a:t>
            </a:r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en-US" sz="3200" dirty="0" smtClean="0">
                <a:solidFill>
                  <a:srgbClr val="FF0000"/>
                </a:solidFill>
              </a:rPr>
              <a:t>eam </a:t>
            </a:r>
            <a:r>
              <a:rPr lang="en-US" sz="3200" dirty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esults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5373" r="8667" b="6091"/>
          <a:stretch>
            <a:fillRect/>
          </a:stretch>
        </p:blipFill>
        <p:spPr bwMode="auto">
          <a:xfrm>
            <a:off x="254660" y="293964"/>
            <a:ext cx="16129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4318" r="8858" b="7143"/>
          <a:stretch>
            <a:fillRect/>
          </a:stretch>
        </p:blipFill>
        <p:spPr bwMode="auto">
          <a:xfrm>
            <a:off x="7147175" y="205356"/>
            <a:ext cx="16129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05" y="1914586"/>
            <a:ext cx="7173572" cy="458311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26336" y="642008"/>
            <a:ext cx="4872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Succesful</a:t>
            </a:r>
            <a:r>
              <a:rPr lang="en-US" sz="1600" dirty="0" smtClean="0"/>
              <a:t> beam test of  CPV, first with punch though bias</a:t>
            </a:r>
            <a:r>
              <a:rPr lang="en-US" dirty="0" smtClean="0"/>
              <a:t>. Stable to -40C, dedicated </a:t>
            </a:r>
            <a:r>
              <a:rPr lang="en-US" dirty="0" err="1" smtClean="0"/>
              <a:t>coolbox</a:t>
            </a:r>
            <a:r>
              <a:rPr lang="en-US" dirty="0" smtClean="0"/>
              <a:t>. Promising</a:t>
            </a:r>
          </a:p>
          <a:p>
            <a:r>
              <a:rPr lang="en-US" dirty="0"/>
              <a:t>n</a:t>
            </a:r>
            <a:r>
              <a:rPr lang="en-US" dirty="0" smtClean="0"/>
              <a:t>oise performance with AC readout. Efficiency</a:t>
            </a:r>
          </a:p>
          <a:p>
            <a:r>
              <a:rPr lang="en-US" dirty="0" smtClean="0"/>
              <a:t>Restored with few 100 V bias after irradiation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65204" y="6497701"/>
            <a:ext cx="6140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Burdin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Casse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Dervan</a:t>
            </a:r>
            <a:r>
              <a:rPr lang="en-US" sz="1600" b="1" dirty="0" smtClean="0">
                <a:solidFill>
                  <a:srgbClr val="FF0000"/>
                </a:solidFill>
              </a:rPr>
              <a:t> Forshaw, </a:t>
            </a:r>
            <a:r>
              <a:rPr lang="en-US" sz="1600" b="1" dirty="0" err="1" smtClean="0">
                <a:solidFill>
                  <a:srgbClr val="FF0000"/>
                </a:solidFill>
              </a:rPr>
              <a:t>Milanovic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Tsurin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Wonsak</a:t>
            </a:r>
            <a:r>
              <a:rPr lang="en-US" sz="1600" b="1" dirty="0" smtClean="0">
                <a:solidFill>
                  <a:srgbClr val="FF0000"/>
                </a:solidFill>
              </a:rPr>
              <a:t>, Workshop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1113" y="165675"/>
            <a:ext cx="3389684" cy="6092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Strip  Sensors</a:t>
            </a:r>
            <a:endParaRPr lang="en-US" sz="3200" dirty="0"/>
          </a:p>
        </p:txBody>
      </p:sp>
      <p:pic>
        <p:nvPicPr>
          <p:cNvPr id="3" name="Picture 2" descr="C:\Users\affolder\Desktop\AUW Nov13 Talks\130 nm hybrids-modules\hybrid pictures\dummysensor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16059" r="22295" b="26465"/>
          <a:stretch/>
        </p:blipFill>
        <p:spPr bwMode="auto">
          <a:xfrm>
            <a:off x="301880" y="1019860"/>
            <a:ext cx="2749194" cy="21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878" y="3441007"/>
            <a:ext cx="345678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-in-p baseline technology</a:t>
            </a:r>
          </a:p>
          <a:p>
            <a:r>
              <a:rPr lang="en-US" dirty="0" smtClean="0"/>
              <a:t>4 rows of 2.4cm long strips </a:t>
            </a:r>
          </a:p>
          <a:p>
            <a:r>
              <a:rPr lang="en-US" dirty="0" smtClean="0"/>
              <a:t>with pitch of 74.5μm</a:t>
            </a:r>
          </a:p>
          <a:p>
            <a:r>
              <a:rPr lang="en-US" dirty="0"/>
              <a:t>Adapted to new 256 ABC130 </a:t>
            </a:r>
            <a:r>
              <a:rPr lang="en-US" dirty="0" smtClean="0"/>
              <a:t>ASIC</a:t>
            </a:r>
          </a:p>
          <a:p>
            <a:endParaRPr lang="en-US" dirty="0" smtClean="0"/>
          </a:p>
          <a:p>
            <a:r>
              <a:rPr lang="en-US" dirty="0" smtClean="0"/>
              <a:t>Hamamatsu  but need 190m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/>
              <a:t>-</a:t>
            </a:r>
            <a:r>
              <a:rPr lang="en-US" dirty="0" smtClean="0"/>
              <a:t> e2v (too low break down voltage)</a:t>
            </a:r>
          </a:p>
          <a:p>
            <a:r>
              <a:rPr lang="en-US" dirty="0" smtClean="0"/>
              <a:t>- Infineon? 8” 300μm ?</a:t>
            </a:r>
          </a:p>
          <a:p>
            <a:endParaRPr lang="en-US" dirty="0"/>
          </a:p>
        </p:txBody>
      </p:sp>
      <p:pic>
        <p:nvPicPr>
          <p:cNvPr id="6" name="Picture 14" descr="ninpFZcompare-hpk-micron-annealed-Liverpool-only-500v-v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61" y="1240532"/>
            <a:ext cx="5276355" cy="351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7324060" y="1993714"/>
            <a:ext cx="0" cy="223000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  <a:effectLst>
            <a:outerShdw blurRad="40005" dist="19939" dir="1014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1745" y="5021201"/>
            <a:ext cx="3807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Strips expected to get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2 10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15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n/cm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/>
              <a:t>, </a:t>
            </a:r>
            <a:r>
              <a:rPr lang="en-US" dirty="0" smtClean="0"/>
              <a:t>i.e.</a:t>
            </a:r>
            <a:endParaRPr lang="en-US" baseline="30000" dirty="0"/>
          </a:p>
          <a:p>
            <a:r>
              <a:rPr lang="en-US" dirty="0"/>
              <a:t>a</a:t>
            </a:r>
            <a:r>
              <a:rPr lang="en-US" dirty="0" smtClean="0"/>
              <a:t>n order </a:t>
            </a:r>
            <a:r>
              <a:rPr lang="en-US" dirty="0"/>
              <a:t>of magnitude less than pixels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62811" y="6240532"/>
            <a:ext cx="4017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Affolder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Allport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Casse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Dervan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Tsurin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, LDSC 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2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291" y="470299"/>
            <a:ext cx="8070584" cy="6092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Strip Hybrids, Modules, Staves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affolder\Desktop\DSCN24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/>
          <a:stretch/>
        </p:blipFill>
        <p:spPr bwMode="auto">
          <a:xfrm rot="5400000">
            <a:off x="625972" y="1411985"/>
            <a:ext cx="2960817" cy="323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9" b="23969"/>
          <a:stretch/>
        </p:blipFill>
        <p:spPr>
          <a:xfrm>
            <a:off x="3987401" y="1730763"/>
            <a:ext cx="4794573" cy="263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291" y="4977021"/>
            <a:ext cx="8294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designs for the hybrids, modules and tooling for barrel and end-cap are Liverpool’s!</a:t>
            </a:r>
          </a:p>
          <a:p>
            <a:r>
              <a:rPr lang="en-US" dirty="0" err="1" smtClean="0"/>
              <a:t>Kapton</a:t>
            </a:r>
            <a:r>
              <a:rPr lang="en-US" dirty="0" smtClean="0"/>
              <a:t> multi-layer hybrid glued to sensor, 8 circuits laminated to rigid FG4 carrier</a:t>
            </a:r>
          </a:p>
          <a:p>
            <a:r>
              <a:rPr lang="en-US" dirty="0" smtClean="0"/>
              <a:t>1*10 columns; Powering DC-DC;  4-row bonding demonstrated to be feasible…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75019" y="6446270"/>
            <a:ext cx="6990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Affolder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Caroll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Greenall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, Jones, Powell, Sutcliffe, Whitley,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Wormald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, Workshop 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3173" y="3322853"/>
            <a:ext cx="236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ld 2*10 250nm hybrid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0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11"/>
            <a:ext cx="7772400" cy="6092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Future Involvement in Si Tracker Upgrade</a:t>
            </a:r>
            <a:r>
              <a:rPr lang="en-US" sz="2400" baseline="30000" dirty="0" smtClean="0">
                <a:solidFill>
                  <a:schemeClr val="accent6">
                    <a:lumMod val="50000"/>
                  </a:schemeClr>
                </a:solidFill>
              </a:rPr>
              <a:t>*)</a:t>
            </a:r>
            <a:endParaRPr lang="en-US" sz="2400" baseline="30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820" y="1033778"/>
            <a:ext cx="608678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dirty="0" smtClean="0"/>
              <a:t>Detector and Layout Simulation</a:t>
            </a:r>
          </a:p>
          <a:p>
            <a:endParaRPr lang="en-US" dirty="0" smtClean="0"/>
          </a:p>
          <a:p>
            <a:r>
              <a:rPr lang="en-US" dirty="0" smtClean="0"/>
              <a:t>Strips: Sensor QA, Hybrid and Module Assembly, </a:t>
            </a:r>
          </a:p>
          <a:p>
            <a:r>
              <a:rPr lang="en-US" dirty="0"/>
              <a:t> </a:t>
            </a:r>
            <a:r>
              <a:rPr lang="en-US" dirty="0" smtClean="0"/>
              <a:t>           Stave Core Assembly, Module-to-Stave Assembly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Pixels: Sensor QA, Hybrid QA, Module Assembly</a:t>
            </a:r>
          </a:p>
          <a:p>
            <a:r>
              <a:rPr lang="en-US" dirty="0"/>
              <a:t> </a:t>
            </a:r>
            <a:r>
              <a:rPr lang="en-US" dirty="0" smtClean="0"/>
              <a:t>            Carbon </a:t>
            </a:r>
            <a:r>
              <a:rPr lang="en-US" dirty="0" err="1" smtClean="0"/>
              <a:t>Fibre</a:t>
            </a:r>
            <a:r>
              <a:rPr lang="en-US" dirty="0" smtClean="0"/>
              <a:t> Shells, Assembly of Rings and one End Cap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4" b="39743"/>
          <a:stretch/>
        </p:blipFill>
        <p:spPr>
          <a:xfrm>
            <a:off x="856442" y="2542479"/>
            <a:ext cx="7454734" cy="981978"/>
          </a:xfrm>
          <a:prstGeom prst="rect">
            <a:avLst/>
          </a:prstGeom>
        </p:spPr>
      </p:pic>
      <p:pic>
        <p:nvPicPr>
          <p:cNvPr id="5" name="Picture 4" descr="GannawayOute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427" y="4377182"/>
            <a:ext cx="2672689" cy="1792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9515" y="6272994"/>
            <a:ext cx="6227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984807"/>
                </a:solidFill>
              </a:rPr>
              <a:t>The whole Liverpool Silicon  team, its base and the so-called academics </a:t>
            </a:r>
            <a:endParaRPr lang="en-US" sz="1600" b="1" dirty="0">
              <a:solidFill>
                <a:srgbClr val="98480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681" y="4526118"/>
            <a:ext cx="22755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*)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Coseners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house 26.11.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nd RG 2015, yet: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ubject to intra-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nd international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negotiations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nd developments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9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1963"/>
            <a:ext cx="7772400" cy="6092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376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74700" y="3473446"/>
            <a:ext cx="30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Mechanics &amp; Macro Assembly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420" y="851820"/>
            <a:ext cx="1673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Pixel Detector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42245"/>
              </p:ext>
            </p:extLst>
          </p:nvPr>
        </p:nvGraphicFramePr>
        <p:xfrm>
          <a:off x="344560" y="1688921"/>
          <a:ext cx="8513974" cy="1706879"/>
        </p:xfrm>
        <a:graphic>
          <a:graphicData uri="http://schemas.openxmlformats.org/drawingml/2006/table">
            <a:tbl>
              <a:tblPr firstRow="1" firstCol="1" bandRow="1"/>
              <a:tblGrid>
                <a:gridCol w="884626"/>
                <a:gridCol w="3128873"/>
                <a:gridCol w="450047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TASK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Institutes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Sensor procurement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Liverpool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Sensor QA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Liverpool,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ASIC QA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Glasgow,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RAL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Hybrid QA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Liverpool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Module assembly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Glasgow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Module Assembly &amp; QA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Glasgow, Liverpool, Manchester/Edinburgh,</a:t>
                      </a:r>
                      <a:r>
                        <a:rPr lang="en-GB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Oxford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3-D Sensor &amp; Module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Manchester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42323"/>
              </p:ext>
            </p:extLst>
          </p:nvPr>
        </p:nvGraphicFramePr>
        <p:xfrm>
          <a:off x="344557" y="3842778"/>
          <a:ext cx="8513977" cy="2773679"/>
        </p:xfrm>
        <a:graphic>
          <a:graphicData uri="http://schemas.openxmlformats.org/drawingml/2006/table">
            <a:tbl>
              <a:tblPr firstRow="1" firstCol="1" bandRow="1"/>
              <a:tblGrid>
                <a:gridCol w="888676"/>
                <a:gridCol w="3197707"/>
                <a:gridCol w="442759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TASK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Institutes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6.1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Ring Manufacture and QA: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6.1b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On-disk tapes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Edinburgh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6.1c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52600" algn="r"/>
                        </a:tabLs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GB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EoS</a:t>
                      </a: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cards	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Edinburgh/Manchester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6.1d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Carbon Fibre shells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Liverpool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6.1e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Foam cutting, ring assembly, QA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Manchester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6.1f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Cooling loop fabrication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Lancaster, Sheffield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6.2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Module Mounting, QA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RAL, Glasgow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6.3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Superstructure procurement, QA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QMUL,Liverpool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6.4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Type-I service assemblies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Edinburgh, </a:t>
                      </a: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Sheffield, Lancaster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6.5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Assembly of rings into endcap superstructures, QA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Liverpool, Sheffield, QMUL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6.6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Delivery of assembled endcap to CERN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Liverpool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4008" y="404664"/>
            <a:ext cx="3391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Institute Involvement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95995" y="1249586"/>
            <a:ext cx="20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Module Production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CBA5-FE65-4C58-A90B-B67AA0542A8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4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404664"/>
            <a:ext cx="236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Strip Detector</a:t>
            </a:r>
            <a:endParaRPr lang="en-GB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97919"/>
              </p:ext>
            </p:extLst>
          </p:nvPr>
        </p:nvGraphicFramePr>
        <p:xfrm>
          <a:off x="185531" y="948662"/>
          <a:ext cx="8805525" cy="1472183"/>
        </p:xfrm>
        <a:graphic>
          <a:graphicData uri="http://schemas.openxmlformats.org/drawingml/2006/table">
            <a:tbl>
              <a:tblPr/>
              <a:tblGrid>
                <a:gridCol w="864447"/>
                <a:gridCol w="2336598"/>
                <a:gridCol w="56044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TASK</a:t>
                      </a:r>
                      <a:endParaRPr lang="en-GB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 smtClean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 Description</a:t>
                      </a:r>
                      <a:endParaRPr lang="en-GB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 smtClean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   Institutes</a:t>
                      </a:r>
                      <a:endParaRPr lang="en-GB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2.1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 Sensor </a:t>
                      </a:r>
                      <a:r>
                        <a:rPr lang="en-GB" sz="1400" kern="50" dirty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QA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  Cambridge</a:t>
                      </a:r>
                      <a:r>
                        <a:rPr lang="en-GB" sz="1400" kern="50" dirty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, QMUL, Lancaster, </a:t>
                      </a:r>
                      <a:r>
                        <a:rPr lang="en-GB" sz="1400" kern="50" dirty="0" smtClean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Sheffield, Oxford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2.2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 ASIC </a:t>
                      </a:r>
                      <a:r>
                        <a:rPr lang="en-GB" sz="1400" kern="50" dirty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QA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  RAL</a:t>
                      </a:r>
                      <a:r>
                        <a:rPr lang="en-GB" sz="1400" kern="50" dirty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, Glasgow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2.3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 Hybrid </a:t>
                      </a:r>
                      <a:r>
                        <a:rPr lang="en-GB" sz="1400" kern="50" dirty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Assembly and QA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  Birmingham</a:t>
                      </a:r>
                      <a:r>
                        <a:rPr lang="en-GB" sz="1400" kern="50" dirty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, Liverpool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2.4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 Module </a:t>
                      </a:r>
                      <a:r>
                        <a:rPr lang="en-GB" sz="1400" kern="50" dirty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Assembly and QA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  Liverpool</a:t>
                      </a:r>
                      <a:r>
                        <a:rPr lang="en-GB" sz="1400" kern="50" dirty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, Cambridge, Glasgow, Sheffield, </a:t>
                      </a:r>
                      <a:r>
                        <a:rPr lang="en-GB" sz="1400" kern="50" dirty="0" err="1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B’ham</a:t>
                      </a:r>
                      <a:r>
                        <a:rPr lang="en-GB" sz="1400" kern="50" dirty="0">
                          <a:effectLst/>
                          <a:latin typeface="Calibri"/>
                          <a:ea typeface="DejaVu LGC Sans"/>
                          <a:cs typeface="DejaVu LGC Sans"/>
                        </a:rPr>
                        <a:t>, Oxford, RAL, Lancaster(QA)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10699"/>
              </p:ext>
            </p:extLst>
          </p:nvPr>
        </p:nvGraphicFramePr>
        <p:xfrm>
          <a:off x="212035" y="2877135"/>
          <a:ext cx="8779020" cy="1493519"/>
        </p:xfrm>
        <a:graphic>
          <a:graphicData uri="http://schemas.openxmlformats.org/drawingml/2006/table">
            <a:tbl>
              <a:tblPr firstRow="1" firstCol="1" bandRow="1"/>
              <a:tblGrid>
                <a:gridCol w="862343"/>
                <a:gridCol w="2467977"/>
                <a:gridCol w="54487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TASK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Institutes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Raw Materials Batch Testing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Liverpool, Sheffield, (+RAL TD?)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4.2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Bus-tape testing &amp; co-curing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Oxford + Liverpool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Cooling pipe manufacture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Lancaster, Sheffield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Stave Frame Production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QMUL, Lancaster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Stave core assembly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Liverpool &amp; Oxford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4.6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Stave core QA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Liverpool, Oxford, Sheffield &amp; QMUL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58904"/>
              </p:ext>
            </p:extLst>
          </p:nvPr>
        </p:nvGraphicFramePr>
        <p:xfrm>
          <a:off x="251791" y="5033140"/>
          <a:ext cx="8739264" cy="1706879"/>
        </p:xfrm>
        <a:graphic>
          <a:graphicData uri="http://schemas.openxmlformats.org/drawingml/2006/table">
            <a:tbl>
              <a:tblPr firstRow="1" firstCol="1" bandRow="1"/>
              <a:tblGrid>
                <a:gridCol w="858438"/>
                <a:gridCol w="2499706"/>
                <a:gridCol w="538112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TASK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Institutes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5.1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Module Reception Testing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RAL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Stave Core Reception Testing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RAL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5.3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EoS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reception &amp; QA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Oxford, RAL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5.4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Module Mounting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5.5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Wire bonding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Stave electrical QA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5.7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Reliability testing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RAL, Oxford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67023" y="352053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Module Assembly &amp; QA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50550" y="2348776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Stave Core Assembly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67023" y="4514089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Module Mounting and QA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85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CBA5-FE65-4C58-A90B-B67AA0542A87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97016"/>
              </p:ext>
            </p:extLst>
          </p:nvPr>
        </p:nvGraphicFramePr>
        <p:xfrm>
          <a:off x="357807" y="1559242"/>
          <a:ext cx="8441635" cy="147218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9599"/>
                <a:gridCol w="3681995"/>
                <a:gridCol w="393004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TASK</a:t>
                      </a:r>
                      <a:endParaRPr lang="en-GB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GB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Institutes</a:t>
                      </a:r>
                      <a:endParaRPr lang="en-GB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7.2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Barrel support structure component manufacture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RAL, Liverpool, Oxford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7.3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Type I service module manufacture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RAL, Oxford, Sheffield, Lancaster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7.4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Stave installation tooling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Oxford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7.5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Cooling connection tooling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Sheffield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1040486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Mechanics &amp; Services</a:t>
            </a:r>
            <a:endParaRPr lang="en-GB" dirty="0"/>
          </a:p>
        </p:txBody>
      </p:sp>
      <p:sp>
        <p:nvSpPr>
          <p:cNvPr id="7" name="Slide Number Placeholder 15"/>
          <p:cNvSpPr txBox="1">
            <a:spLocks/>
          </p:cNvSpPr>
          <p:nvPr/>
        </p:nvSpPr>
        <p:spPr>
          <a:xfrm>
            <a:off x="6119438" y="2460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F4CBA5-FE65-4C58-A90B-B67AA0542A87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070385"/>
              </p:ext>
            </p:extLst>
          </p:nvPr>
        </p:nvGraphicFramePr>
        <p:xfrm>
          <a:off x="371061" y="3814910"/>
          <a:ext cx="8428382" cy="12268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04073"/>
                <a:gridCol w="2714008"/>
                <a:gridCol w="47103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TASK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Institutes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8.2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DAQ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Sheffield, Oxford,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RAL;UCL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Powering including power boards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8.4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System Maintenance 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UCL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8.5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Irradiation Programme</a:t>
                      </a:r>
                      <a:endParaRPr lang="en-GB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Sheffield,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Birmingham</a:t>
                      </a:r>
                      <a:r>
                        <a:rPr lang="en-GB" sz="14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Liverpool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09086" y="3362593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Power and DAQ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404664"/>
            <a:ext cx="236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Strip Detector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8520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1963"/>
            <a:ext cx="7772400" cy="6092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436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1963"/>
            <a:ext cx="7772400" cy="60924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Leading Roles</a:t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Liverpool ATLAS in 2014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414734" y="1011211"/>
            <a:ext cx="11088513" cy="63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56" tIns="52026" rIns="104056" bIns="52026"/>
          <a:lstStyle>
            <a:lvl1pPr marL="0" indent="0" algn="ctr" defTabSz="10414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6" indent="0" algn="ctr" defTabSz="10414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</a:defRPr>
            </a:lvl2pPr>
            <a:lvl3pPr marL="914173" indent="0" algn="ctr" defTabSz="10414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3pPr>
            <a:lvl4pPr marL="1371262" indent="0" algn="ctr" defTabSz="10414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4pPr>
            <a:lvl5pPr marL="1828348" indent="0" algn="ctr" defTabSz="10414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5pPr>
            <a:lvl6pPr marL="2285434" indent="0" algn="ctr" defTabSz="1042731" rtl="0" fontAlgn="base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6pPr>
            <a:lvl7pPr marL="2742520" indent="0" algn="ctr" defTabSz="1042731" rtl="0" fontAlgn="base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7pPr>
            <a:lvl8pPr marL="3199609" indent="0" algn="ctr" defTabSz="1042731" rtl="0" fontAlgn="base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8pPr>
            <a:lvl9pPr marL="3656696" indent="0" algn="ctr" defTabSz="1042731" rtl="0" fontAlgn="base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446087" algn="l">
              <a:buClr>
                <a:srgbClr val="FF0000"/>
              </a:buClr>
            </a:pPr>
            <a:endParaRPr lang="en-GB" sz="1800" dirty="0" smtClean="0"/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A </a:t>
            </a:r>
            <a:r>
              <a:rPr lang="en-GB" sz="1600" b="1" dirty="0" err="1" smtClean="0">
                <a:solidFill>
                  <a:srgbClr val="000090"/>
                </a:solidFill>
              </a:rPr>
              <a:t>Affolder</a:t>
            </a:r>
            <a:r>
              <a:rPr lang="en-GB" sz="1600" b="1" dirty="0" smtClean="0">
                <a:solidFill>
                  <a:srgbClr val="000090"/>
                </a:solidFill>
              </a:rPr>
              <a:t>: </a:t>
            </a:r>
            <a:r>
              <a:rPr lang="en-GB" sz="1600" dirty="0" smtClean="0"/>
              <a:t>Strip Tracker Upgrade Convenor, Upgrade (and UK) Strip Module Convenor </a:t>
            </a:r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P </a:t>
            </a:r>
            <a:r>
              <a:rPr lang="en-GB" sz="1600" b="1" dirty="0" err="1" smtClean="0">
                <a:solidFill>
                  <a:srgbClr val="000090"/>
                </a:solidFill>
              </a:rPr>
              <a:t>Allport</a:t>
            </a:r>
            <a:r>
              <a:rPr lang="en-GB" sz="1600" b="1" dirty="0" smtClean="0">
                <a:solidFill>
                  <a:srgbClr val="000090"/>
                </a:solidFill>
              </a:rPr>
              <a:t>: </a:t>
            </a:r>
            <a:r>
              <a:rPr lang="en-GB" sz="1600" dirty="0" smtClean="0"/>
              <a:t>Upgrade Coordinator, Executive Board    </a:t>
            </a:r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S </a:t>
            </a:r>
            <a:r>
              <a:rPr lang="en-GB" sz="1600" b="1" dirty="0" err="1" smtClean="0">
                <a:solidFill>
                  <a:srgbClr val="000090"/>
                </a:solidFill>
              </a:rPr>
              <a:t>Burdin</a:t>
            </a:r>
            <a:r>
              <a:rPr lang="en-GB" sz="1600" b="1" dirty="0" smtClean="0">
                <a:solidFill>
                  <a:srgbClr val="000090"/>
                </a:solidFill>
              </a:rPr>
              <a:t>: </a:t>
            </a:r>
            <a:r>
              <a:rPr lang="en-GB" sz="1600" dirty="0" smtClean="0"/>
              <a:t>UK Upgrade Pixel Module Deputy Convenor</a:t>
            </a:r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G </a:t>
            </a:r>
            <a:r>
              <a:rPr lang="en-GB" sz="1600" b="1" dirty="0" err="1" smtClean="0">
                <a:solidFill>
                  <a:srgbClr val="000090"/>
                </a:solidFill>
              </a:rPr>
              <a:t>Casse</a:t>
            </a:r>
            <a:r>
              <a:rPr lang="en-GB" sz="1600" b="1" dirty="0" smtClean="0">
                <a:solidFill>
                  <a:srgbClr val="000090"/>
                </a:solidFill>
              </a:rPr>
              <a:t>: </a:t>
            </a:r>
            <a:r>
              <a:rPr lang="en-GB" sz="1600" dirty="0" smtClean="0"/>
              <a:t>Upgrade Sensor Procurement Group    </a:t>
            </a:r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P </a:t>
            </a:r>
            <a:r>
              <a:rPr lang="en-GB" sz="1600" b="1" dirty="0" err="1" smtClean="0">
                <a:solidFill>
                  <a:srgbClr val="000090"/>
                </a:solidFill>
              </a:rPr>
              <a:t>Dervan</a:t>
            </a:r>
            <a:r>
              <a:rPr lang="en-GB" sz="1600" b="1" dirty="0" smtClean="0">
                <a:solidFill>
                  <a:srgbClr val="000090"/>
                </a:solidFill>
              </a:rPr>
              <a:t>: </a:t>
            </a:r>
            <a:r>
              <a:rPr lang="en-GB" sz="1600" dirty="0" smtClean="0"/>
              <a:t>UK Irradiation Coordination</a:t>
            </a:r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M </a:t>
            </a:r>
            <a:r>
              <a:rPr lang="en-GB" sz="1600" b="1" dirty="0" err="1" smtClean="0">
                <a:solidFill>
                  <a:srgbClr val="000090"/>
                </a:solidFill>
              </a:rPr>
              <a:t>D'Onofrio</a:t>
            </a:r>
            <a:r>
              <a:rPr lang="en-GB" sz="1600" b="1" dirty="0" smtClean="0">
                <a:solidFill>
                  <a:srgbClr val="C00000"/>
                </a:solidFill>
              </a:rPr>
              <a:t>: </a:t>
            </a:r>
            <a:r>
              <a:rPr lang="en-GB" sz="1600" dirty="0" smtClean="0"/>
              <a:t>SUSY and now Physics Modelling Group Convenor</a:t>
            </a:r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C </a:t>
            </a:r>
            <a:r>
              <a:rPr lang="en-GB" sz="1600" b="1" dirty="0" err="1" smtClean="0">
                <a:solidFill>
                  <a:srgbClr val="000090"/>
                </a:solidFill>
              </a:rPr>
              <a:t>Gwilliam</a:t>
            </a:r>
            <a:r>
              <a:rPr lang="en-GB" sz="1600" b="1" dirty="0" smtClean="0">
                <a:solidFill>
                  <a:srgbClr val="000090"/>
                </a:solidFill>
              </a:rPr>
              <a:t>: </a:t>
            </a:r>
            <a:r>
              <a:rPr lang="en-GB" sz="1600" dirty="0" smtClean="0"/>
              <a:t>Physics </a:t>
            </a:r>
            <a:r>
              <a:rPr lang="en-GB" sz="1600" dirty="0"/>
              <a:t>Validation </a:t>
            </a:r>
            <a:r>
              <a:rPr lang="en-GB" sz="1600" dirty="0" smtClean="0"/>
              <a:t>Convenor   </a:t>
            </a:r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H Hayward: </a:t>
            </a:r>
            <a:r>
              <a:rPr lang="en-GB" sz="1600" dirty="0" smtClean="0"/>
              <a:t>Upgrade Tracker Simulation   Convenor, UK Super-symmetry &amp; Exotics Convenor</a:t>
            </a:r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T Jones: </a:t>
            </a:r>
            <a:r>
              <a:rPr lang="en-GB" sz="1600" dirty="0" smtClean="0"/>
              <a:t>Strip Module Mechanical Support Convenor, UK Upgrade Strip Stave Assembly Convenor      </a:t>
            </a:r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M Klein: </a:t>
            </a:r>
            <a:r>
              <a:rPr lang="en-GB" sz="1600" dirty="0" smtClean="0"/>
              <a:t>Team Leader, Collaboration Board</a:t>
            </a:r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U Klein</a:t>
            </a:r>
            <a:r>
              <a:rPr lang="en-GB" sz="1600" b="1" dirty="0" smtClean="0">
                <a:solidFill>
                  <a:srgbClr val="C00000"/>
                </a:solidFill>
              </a:rPr>
              <a:t>: </a:t>
            </a:r>
            <a:r>
              <a:rPr lang="en-GB" sz="1600" dirty="0" smtClean="0"/>
              <a:t>Advisory </a:t>
            </a:r>
            <a:r>
              <a:rPr lang="en-GB" sz="1600" dirty="0"/>
              <a:t>Board </a:t>
            </a:r>
            <a:r>
              <a:rPr lang="en-GB" sz="1600" dirty="0" smtClean="0"/>
              <a:t>to </a:t>
            </a:r>
            <a:r>
              <a:rPr lang="en-GB" sz="1600" dirty="0"/>
              <a:t>Chair of the </a:t>
            </a:r>
            <a:r>
              <a:rPr lang="en-GB" sz="1600" dirty="0" smtClean="0"/>
              <a:t>Collaboration Board, LPCC Contact</a:t>
            </a:r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J </a:t>
            </a:r>
            <a:r>
              <a:rPr lang="en-GB" sz="1600" b="1" dirty="0" err="1" smtClean="0">
                <a:solidFill>
                  <a:srgbClr val="000090"/>
                </a:solidFill>
              </a:rPr>
              <a:t>Kretzschmar</a:t>
            </a:r>
            <a:r>
              <a:rPr lang="en-GB" sz="1600" b="1" dirty="0" smtClean="0">
                <a:solidFill>
                  <a:srgbClr val="C00000"/>
                </a:solidFill>
              </a:rPr>
              <a:t>:  </a:t>
            </a:r>
            <a:r>
              <a:rPr lang="en-GB" sz="1600" dirty="0" smtClean="0"/>
              <a:t>W,Z </a:t>
            </a:r>
            <a:r>
              <a:rPr lang="en-GB" sz="1600" dirty="0"/>
              <a:t>Working </a:t>
            </a:r>
            <a:r>
              <a:rPr lang="en-GB" sz="1600" dirty="0" smtClean="0"/>
              <a:t>Group Convenor, Standard </a:t>
            </a:r>
            <a:r>
              <a:rPr lang="en-GB" sz="1600" dirty="0"/>
              <a:t>Model </a:t>
            </a:r>
            <a:r>
              <a:rPr lang="en-GB" sz="1600" dirty="0" smtClean="0"/>
              <a:t>Working Group Convenor     </a:t>
            </a:r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P </a:t>
            </a:r>
            <a:r>
              <a:rPr lang="en-GB" sz="1600" b="1" dirty="0" err="1" smtClean="0">
                <a:solidFill>
                  <a:srgbClr val="000090"/>
                </a:solidFill>
              </a:rPr>
              <a:t>Laycock</a:t>
            </a:r>
            <a:r>
              <a:rPr lang="en-GB" sz="1600" dirty="0">
                <a:solidFill>
                  <a:srgbClr val="000090"/>
                </a:solidFill>
              </a:rPr>
              <a:t>:</a:t>
            </a:r>
            <a:r>
              <a:rPr lang="en-GB" sz="1600" dirty="0" smtClean="0">
                <a:solidFill>
                  <a:srgbClr val="000090"/>
                </a:solidFill>
              </a:rPr>
              <a:t> </a:t>
            </a:r>
            <a:r>
              <a:rPr lang="en-GB" sz="1600" dirty="0" smtClean="0"/>
              <a:t>Analysis </a:t>
            </a:r>
            <a:r>
              <a:rPr lang="en-GB" sz="1600" dirty="0"/>
              <a:t>Software </a:t>
            </a:r>
            <a:r>
              <a:rPr lang="en-GB" sz="1600" dirty="0" smtClean="0"/>
              <a:t>Group Convenor,  Data </a:t>
            </a:r>
            <a:r>
              <a:rPr lang="en-GB" sz="1600" dirty="0"/>
              <a:t>Preparation </a:t>
            </a:r>
            <a:r>
              <a:rPr lang="en-GB" sz="1600" dirty="0" smtClean="0"/>
              <a:t>Coordinator    </a:t>
            </a:r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A Mehta: </a:t>
            </a:r>
            <a:r>
              <a:rPr lang="en-GB" sz="1600" dirty="0" smtClean="0"/>
              <a:t>Heavy </a:t>
            </a:r>
            <a:r>
              <a:rPr lang="en-GB" sz="1600" dirty="0"/>
              <a:t>Quark Higgs </a:t>
            </a:r>
            <a:r>
              <a:rPr lang="en-GB" sz="1600" dirty="0" smtClean="0"/>
              <a:t>Group Convenor, Analysis Release Coordinator    </a:t>
            </a:r>
          </a:p>
          <a:p>
            <a:pPr marL="722313" lvl="2" algn="l"/>
            <a:r>
              <a:rPr lang="en-GB" sz="1600" dirty="0" smtClean="0"/>
              <a:t> </a:t>
            </a:r>
            <a:r>
              <a:rPr lang="en-GB" sz="1600" b="1" dirty="0" smtClean="0">
                <a:solidFill>
                  <a:srgbClr val="000090"/>
                </a:solidFill>
              </a:rPr>
              <a:t>J </a:t>
            </a:r>
            <a:r>
              <a:rPr lang="en-GB" sz="1600" b="1" dirty="0" err="1" smtClean="0">
                <a:solidFill>
                  <a:srgbClr val="000090"/>
                </a:solidFill>
              </a:rPr>
              <a:t>Vossebeld</a:t>
            </a:r>
            <a:r>
              <a:rPr lang="en-GB" sz="1600" b="1" dirty="0" smtClean="0">
                <a:solidFill>
                  <a:srgbClr val="000090"/>
                </a:solidFill>
              </a:rPr>
              <a:t>:</a:t>
            </a:r>
            <a:r>
              <a:rPr lang="en-GB" sz="1600" dirty="0" smtClean="0">
                <a:solidFill>
                  <a:srgbClr val="000090"/>
                </a:solidFill>
              </a:rPr>
              <a:t>  </a:t>
            </a:r>
            <a:r>
              <a:rPr lang="en-GB" sz="1600" dirty="0" smtClean="0"/>
              <a:t>UK Silicon Tracker  Project Leader</a:t>
            </a:r>
          </a:p>
          <a:p>
            <a:pPr marL="722313" lvl="2" algn="l"/>
            <a:endParaRPr lang="en-GB" sz="1600" b="1" dirty="0"/>
          </a:p>
          <a:p>
            <a:pPr marL="722313" lvl="2" algn="l"/>
            <a:r>
              <a:rPr lang="en-GB" sz="1600" b="1" dirty="0" err="1" smtClean="0">
                <a:solidFill>
                  <a:srgbClr val="000090"/>
                </a:solidFill>
              </a:rPr>
              <a:t>A.Greenall</a:t>
            </a:r>
            <a:r>
              <a:rPr lang="en-GB" sz="1600" b="1" dirty="0" smtClean="0"/>
              <a:t>  </a:t>
            </a:r>
            <a:r>
              <a:rPr lang="en-GB" sz="1600" dirty="0" smtClean="0"/>
              <a:t>Hybrid </a:t>
            </a:r>
            <a:r>
              <a:rPr lang="en-GB" sz="1600" dirty="0" err="1" smtClean="0"/>
              <a:t>electronis</a:t>
            </a:r>
            <a:endParaRPr lang="en-GB" sz="1600" dirty="0" smtClean="0"/>
          </a:p>
          <a:p>
            <a:pPr marL="722313" lvl="2" algn="l"/>
            <a:r>
              <a:rPr lang="en-GB" sz="1600" b="1" dirty="0" smtClean="0">
                <a:solidFill>
                  <a:srgbClr val="000090"/>
                </a:solidFill>
              </a:rPr>
              <a:t>I </a:t>
            </a:r>
            <a:r>
              <a:rPr lang="en-GB" sz="1600" b="1" dirty="0" err="1" smtClean="0">
                <a:solidFill>
                  <a:srgbClr val="000090"/>
                </a:solidFill>
              </a:rPr>
              <a:t>Tsurin</a:t>
            </a:r>
            <a:r>
              <a:rPr lang="en-GB" sz="1600" b="1" dirty="0" smtClean="0">
                <a:solidFill>
                  <a:srgbClr val="000090"/>
                </a:solidFill>
              </a:rPr>
              <a:t>  </a:t>
            </a:r>
            <a:r>
              <a:rPr lang="en-GB" sz="1600" dirty="0" smtClean="0"/>
              <a:t>Chip and electronics design              </a:t>
            </a:r>
            <a:r>
              <a:rPr lang="en-GB" sz="1600" dirty="0" smtClean="0">
                <a:solidFill>
                  <a:srgbClr val="000090"/>
                </a:solidFill>
              </a:rPr>
              <a:t>in 2016 the group will have 4 PhD students and no postdoc</a:t>
            </a:r>
          </a:p>
        </p:txBody>
      </p:sp>
    </p:spTree>
    <p:extLst>
      <p:ext uri="{BB962C8B-B14F-4D97-AF65-F5344CB8AC3E}">
        <p14:creationId xmlns:p14="http://schemas.microsoft.com/office/powerpoint/2010/main" val="321168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1963"/>
            <a:ext cx="7772400" cy="6092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leadership?</a:t>
            </a:r>
            <a:endParaRPr lang="en-US" sz="3200" dirty="0"/>
          </a:p>
        </p:txBody>
      </p:sp>
      <p:pic>
        <p:nvPicPr>
          <p:cNvPr id="3" name="Picture 2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59" y="1945920"/>
            <a:ext cx="6342992" cy="3563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3341" y="5914616"/>
            <a:ext cx="264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who can score alone?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9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1963"/>
            <a:ext cx="7772400" cy="6092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ATLAS Hardware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842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002934" y="1430072"/>
            <a:ext cx="791530" cy="40324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803966" y="1430072"/>
            <a:ext cx="791530" cy="40324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380502" y="1412789"/>
            <a:ext cx="792887" cy="40439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184251" y="1412789"/>
            <a:ext cx="792887" cy="4043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3768930" y="1412789"/>
            <a:ext cx="791530" cy="40439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569965" y="1412789"/>
            <a:ext cx="791530" cy="4043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151929" y="1404149"/>
            <a:ext cx="792887" cy="40324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961110" y="1404149"/>
            <a:ext cx="792887" cy="40324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0" y="64809"/>
            <a:ext cx="8228920" cy="1143480"/>
          </a:xfrm>
        </p:spPr>
        <p:txBody>
          <a:bodyPr rtlCol="0">
            <a:normAutofit fontScale="90000"/>
          </a:bodyPr>
          <a:lstStyle/>
          <a:p>
            <a:pPr defTabSz="914174">
              <a:defRPr/>
            </a:pPr>
            <a:r>
              <a:rPr lang="en-GB" b="1" dirty="0">
                <a:solidFill>
                  <a:srgbClr val="C00000"/>
                </a:solidFill>
              </a:rPr>
              <a:t>ITk in next 10 years : The BIG picture</a:t>
            </a:r>
            <a:endParaRPr lang="en-GB" b="1" u="sng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790" y="1404149"/>
            <a:ext cx="792887" cy="40324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46823" y="1404149"/>
            <a:ext cx="791530" cy="40324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9" name="TextBox 13"/>
          <p:cNvSpPr txBox="1">
            <a:spLocks noChangeArrowheads="1"/>
          </p:cNvSpPr>
          <p:nvPr/>
        </p:nvSpPr>
        <p:spPr bwMode="auto">
          <a:xfrm>
            <a:off x="539002" y="1415670"/>
            <a:ext cx="806585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400" b="1" dirty="0"/>
              <a:t>2014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1323743" y="1412790"/>
            <a:ext cx="806585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400" b="1" dirty="0"/>
              <a:t>2015</a:t>
            </a:r>
          </a:p>
        </p:txBody>
      </p:sp>
      <p:sp>
        <p:nvSpPr>
          <p:cNvPr id="16401" name="TextBox 21"/>
          <p:cNvSpPr txBox="1">
            <a:spLocks noChangeArrowheads="1"/>
          </p:cNvSpPr>
          <p:nvPr/>
        </p:nvSpPr>
        <p:spPr bwMode="auto">
          <a:xfrm>
            <a:off x="2145140" y="1415670"/>
            <a:ext cx="806585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400" b="1" dirty="0"/>
              <a:t>2016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2929882" y="1412790"/>
            <a:ext cx="806585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400" b="1" dirty="0"/>
              <a:t>2017</a:t>
            </a:r>
          </a:p>
        </p:txBody>
      </p:sp>
      <p:sp>
        <p:nvSpPr>
          <p:cNvPr id="16403" name="TextBox 25"/>
          <p:cNvSpPr txBox="1">
            <a:spLocks noChangeArrowheads="1"/>
          </p:cNvSpPr>
          <p:nvPr/>
        </p:nvSpPr>
        <p:spPr bwMode="auto">
          <a:xfrm>
            <a:off x="3747208" y="1415670"/>
            <a:ext cx="806585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400" b="1" dirty="0"/>
              <a:t>2018</a:t>
            </a:r>
          </a:p>
        </p:txBody>
      </p:sp>
      <p:sp>
        <p:nvSpPr>
          <p:cNvPr id="16404" name="TextBox 26"/>
          <p:cNvSpPr txBox="1">
            <a:spLocks noChangeArrowheads="1"/>
          </p:cNvSpPr>
          <p:nvPr/>
        </p:nvSpPr>
        <p:spPr bwMode="auto">
          <a:xfrm>
            <a:off x="4531948" y="1412790"/>
            <a:ext cx="806585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400" b="1" dirty="0"/>
              <a:t>2019</a:t>
            </a:r>
          </a:p>
        </p:txBody>
      </p:sp>
      <p:sp>
        <p:nvSpPr>
          <p:cNvPr id="16405" name="TextBox 29"/>
          <p:cNvSpPr txBox="1">
            <a:spLocks noChangeArrowheads="1"/>
          </p:cNvSpPr>
          <p:nvPr/>
        </p:nvSpPr>
        <p:spPr bwMode="auto">
          <a:xfrm>
            <a:off x="5351990" y="1415670"/>
            <a:ext cx="806585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400" b="1" dirty="0"/>
              <a:t>2020</a:t>
            </a:r>
          </a:p>
        </p:txBody>
      </p:sp>
      <p:sp>
        <p:nvSpPr>
          <p:cNvPr id="16406" name="TextBox 30"/>
          <p:cNvSpPr txBox="1">
            <a:spLocks noChangeArrowheads="1"/>
          </p:cNvSpPr>
          <p:nvPr/>
        </p:nvSpPr>
        <p:spPr bwMode="auto">
          <a:xfrm>
            <a:off x="6135374" y="1412790"/>
            <a:ext cx="806585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400" b="1" dirty="0"/>
              <a:t>2021</a:t>
            </a:r>
          </a:p>
        </p:txBody>
      </p:sp>
      <p:sp>
        <p:nvSpPr>
          <p:cNvPr id="16407" name="TextBox 33"/>
          <p:cNvSpPr txBox="1">
            <a:spLocks noChangeArrowheads="1"/>
          </p:cNvSpPr>
          <p:nvPr/>
        </p:nvSpPr>
        <p:spPr bwMode="auto">
          <a:xfrm>
            <a:off x="6941838" y="1412790"/>
            <a:ext cx="806585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400" b="1" dirty="0"/>
              <a:t>2022</a:t>
            </a:r>
          </a:p>
        </p:txBody>
      </p:sp>
      <p:sp>
        <p:nvSpPr>
          <p:cNvPr id="16408" name="TextBox 34"/>
          <p:cNvSpPr txBox="1">
            <a:spLocks noChangeArrowheads="1"/>
          </p:cNvSpPr>
          <p:nvPr/>
        </p:nvSpPr>
        <p:spPr bwMode="auto">
          <a:xfrm>
            <a:off x="7797179" y="1412790"/>
            <a:ext cx="806585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400" b="1" dirty="0"/>
              <a:t>2023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563441" y="3420360"/>
            <a:ext cx="13441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617002" y="2645559"/>
            <a:ext cx="5324836" cy="7201"/>
          </a:xfrm>
          <a:prstGeom prst="line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458152" y="4077072"/>
            <a:ext cx="5346096" cy="12958"/>
          </a:xfrm>
          <a:prstGeom prst="line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9760" y="2196231"/>
            <a:ext cx="792887" cy="43204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 err="1">
                <a:solidFill>
                  <a:schemeClr val="tx1"/>
                </a:solidFill>
              </a:rPr>
              <a:t>ITk</a:t>
            </a:r>
            <a:r>
              <a:rPr lang="en-GB" sz="1400" b="1" dirty="0">
                <a:solidFill>
                  <a:schemeClr val="tx1"/>
                </a:solidFill>
              </a:rPr>
              <a:t>-IDR</a:t>
            </a: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APR-OCT</a:t>
            </a:r>
          </a:p>
        </p:txBody>
      </p:sp>
      <p:sp>
        <p:nvSpPr>
          <p:cNvPr id="16413" name="TextBox 54"/>
          <p:cNvSpPr txBox="1">
            <a:spLocks noChangeArrowheads="1"/>
          </p:cNvSpPr>
          <p:nvPr/>
        </p:nvSpPr>
        <p:spPr bwMode="auto">
          <a:xfrm>
            <a:off x="579732" y="5065014"/>
            <a:ext cx="720022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000" b="1" dirty="0"/>
              <a:t>YR=1</a:t>
            </a:r>
          </a:p>
        </p:txBody>
      </p:sp>
      <p:sp>
        <p:nvSpPr>
          <p:cNvPr id="16414" name="TextBox 55"/>
          <p:cNvSpPr txBox="1">
            <a:spLocks noChangeArrowheads="1"/>
          </p:cNvSpPr>
          <p:nvPr/>
        </p:nvSpPr>
        <p:spPr bwMode="auto">
          <a:xfrm>
            <a:off x="1555906" y="5108218"/>
            <a:ext cx="314463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16415" name="TextBox 56"/>
          <p:cNvSpPr txBox="1">
            <a:spLocks noChangeArrowheads="1"/>
          </p:cNvSpPr>
          <p:nvPr/>
        </p:nvSpPr>
        <p:spPr bwMode="auto">
          <a:xfrm>
            <a:off x="2367801" y="5108218"/>
            <a:ext cx="314463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16416" name="TextBox 57"/>
          <p:cNvSpPr txBox="1">
            <a:spLocks noChangeArrowheads="1"/>
          </p:cNvSpPr>
          <p:nvPr/>
        </p:nvSpPr>
        <p:spPr bwMode="auto">
          <a:xfrm>
            <a:off x="3176981" y="5102459"/>
            <a:ext cx="314463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16417" name="TextBox 58"/>
          <p:cNvSpPr txBox="1">
            <a:spLocks noChangeArrowheads="1"/>
          </p:cNvSpPr>
          <p:nvPr/>
        </p:nvSpPr>
        <p:spPr bwMode="auto">
          <a:xfrm>
            <a:off x="4009241" y="5102459"/>
            <a:ext cx="314463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000" b="1" dirty="0"/>
              <a:t>5</a:t>
            </a:r>
          </a:p>
        </p:txBody>
      </p:sp>
      <p:sp>
        <p:nvSpPr>
          <p:cNvPr id="16418" name="TextBox 59"/>
          <p:cNvSpPr txBox="1">
            <a:spLocks noChangeArrowheads="1"/>
          </p:cNvSpPr>
          <p:nvPr/>
        </p:nvSpPr>
        <p:spPr bwMode="auto">
          <a:xfrm>
            <a:off x="4785836" y="5102459"/>
            <a:ext cx="314463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000" b="1" dirty="0"/>
              <a:t>6</a:t>
            </a:r>
          </a:p>
        </p:txBody>
      </p:sp>
      <p:sp>
        <p:nvSpPr>
          <p:cNvPr id="16419" name="TextBox 60"/>
          <p:cNvSpPr txBox="1">
            <a:spLocks noChangeArrowheads="1"/>
          </p:cNvSpPr>
          <p:nvPr/>
        </p:nvSpPr>
        <p:spPr bwMode="auto">
          <a:xfrm>
            <a:off x="5554285" y="5102459"/>
            <a:ext cx="314463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000" b="1" dirty="0"/>
              <a:t>7</a:t>
            </a:r>
          </a:p>
        </p:txBody>
      </p:sp>
      <p:sp>
        <p:nvSpPr>
          <p:cNvPr id="16420" name="TextBox 61"/>
          <p:cNvSpPr txBox="1">
            <a:spLocks noChangeArrowheads="1"/>
          </p:cNvSpPr>
          <p:nvPr/>
        </p:nvSpPr>
        <p:spPr bwMode="auto">
          <a:xfrm>
            <a:off x="6345814" y="5093817"/>
            <a:ext cx="314463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000" b="1" dirty="0"/>
              <a:t>8</a:t>
            </a:r>
          </a:p>
        </p:txBody>
      </p:sp>
      <p:sp>
        <p:nvSpPr>
          <p:cNvPr id="16421" name="TextBox 62"/>
          <p:cNvSpPr txBox="1">
            <a:spLocks noChangeArrowheads="1"/>
          </p:cNvSpPr>
          <p:nvPr/>
        </p:nvSpPr>
        <p:spPr bwMode="auto">
          <a:xfrm>
            <a:off x="7164499" y="5093817"/>
            <a:ext cx="314463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000" b="1" dirty="0"/>
              <a:t>9</a:t>
            </a:r>
          </a:p>
        </p:txBody>
      </p:sp>
      <p:sp>
        <p:nvSpPr>
          <p:cNvPr id="16422" name="TextBox 63"/>
          <p:cNvSpPr txBox="1">
            <a:spLocks noChangeArrowheads="1"/>
          </p:cNvSpPr>
          <p:nvPr/>
        </p:nvSpPr>
        <p:spPr bwMode="auto">
          <a:xfrm>
            <a:off x="8002188" y="5108218"/>
            <a:ext cx="444306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en-GB" sz="2000" b="1" dirty="0"/>
              <a:t>10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927298" y="2628278"/>
            <a:ext cx="0" cy="792083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187974" y="3460684"/>
            <a:ext cx="0" cy="96778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23130" y="4428466"/>
            <a:ext cx="1060351" cy="43204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 err="1">
                <a:solidFill>
                  <a:schemeClr val="tx1"/>
                </a:solidFill>
              </a:rPr>
              <a:t>ITk</a:t>
            </a:r>
            <a:r>
              <a:rPr lang="en-GB" sz="1400" b="1" dirty="0">
                <a:solidFill>
                  <a:schemeClr val="tx1"/>
                </a:solidFill>
              </a:rPr>
              <a:t>-Kick off</a:t>
            </a: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EB Approval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475803" y="2268240"/>
            <a:ext cx="0" cy="1139159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331888" y="1836193"/>
            <a:ext cx="791529" cy="43204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CB</a:t>
            </a:r>
          </a:p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Endorse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324203" y="3997815"/>
            <a:ext cx="1496269" cy="43204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ITk Commission</a:t>
            </a:r>
          </a:p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on </a:t>
            </a:r>
            <a:r>
              <a:rPr lang="en-GB" sz="1400" b="1" dirty="0" smtClean="0">
                <a:solidFill>
                  <a:schemeClr val="tx1"/>
                </a:solidFill>
              </a:rPr>
              <a:t>Surface 2023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855954" y="4568161"/>
            <a:ext cx="1060351" cy="436366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Strips </a:t>
            </a:r>
            <a:r>
              <a:rPr lang="en-GB" sz="1400" b="1" u="sng" dirty="0">
                <a:solidFill>
                  <a:schemeClr val="tx1"/>
                </a:solidFill>
              </a:rPr>
              <a:t>TDR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2800375" y="4108753"/>
            <a:ext cx="0" cy="463729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575608" y="2389211"/>
            <a:ext cx="0" cy="263547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555776" y="1988848"/>
            <a:ext cx="1058993" cy="432045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Pixel </a:t>
            </a:r>
            <a:r>
              <a:rPr lang="en-GB" sz="1400" b="1" u="sng" dirty="0">
                <a:solidFill>
                  <a:schemeClr val="tx1"/>
                </a:solidFill>
              </a:rPr>
              <a:t>TDR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3351252" y="3699750"/>
            <a:ext cx="0" cy="409003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480490" y="3348352"/>
            <a:ext cx="1443217" cy="43204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UCG, LHCC, </a:t>
            </a:r>
          </a:p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Strip-MOU, RRB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3635896" y="4078509"/>
            <a:ext cx="0" cy="463729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282879" y="4572482"/>
            <a:ext cx="1288442" cy="43204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2016-2018</a:t>
            </a:r>
            <a:endParaRPr lang="en-GB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Preproduction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795339" y="4572482"/>
            <a:ext cx="1288442" cy="43204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3-4 Year Strip Production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4204174" y="2645559"/>
            <a:ext cx="0" cy="463729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402357" y="2865901"/>
            <a:ext cx="1441860" cy="43204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UCG, LHCC, </a:t>
            </a:r>
          </a:p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Pixel-MOU, RRB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5373322" y="3699750"/>
            <a:ext cx="1783346" cy="2"/>
          </a:xfrm>
          <a:prstGeom prst="line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693132" y="3407399"/>
            <a:ext cx="0" cy="25235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895475" y="3153544"/>
            <a:ext cx="1141812" cy="264989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Integration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8155066" y="3349059"/>
            <a:ext cx="0" cy="64875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562695" y="2595154"/>
            <a:ext cx="764907" cy="4000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>
              <a:defRPr/>
            </a:pPr>
            <a:r>
              <a:rPr lang="en-GB" sz="2000" b="1" u="sng" dirty="0">
                <a:solidFill>
                  <a:schemeClr val="accent6">
                    <a:lumMod val="50000"/>
                  </a:schemeClr>
                </a:solidFill>
              </a:rPr>
              <a:t>PIXEL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595016" y="4058347"/>
            <a:ext cx="780039" cy="4000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>
              <a:defRPr/>
            </a:pPr>
            <a:r>
              <a:rPr lang="en-GB" sz="2000" b="1" u="sng" dirty="0">
                <a:solidFill>
                  <a:schemeClr val="accent6">
                    <a:lumMod val="50000"/>
                  </a:schemeClr>
                </a:solidFill>
              </a:rPr>
              <a:t>STRIP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5311259" y="4082830"/>
            <a:ext cx="0" cy="463729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427984" y="2394973"/>
            <a:ext cx="0" cy="263547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52" name="TextBox 2"/>
          <p:cNvSpPr txBox="1">
            <a:spLocks noChangeArrowheads="1"/>
          </p:cNvSpPr>
          <p:nvPr/>
        </p:nvSpPr>
        <p:spPr bwMode="auto">
          <a:xfrm>
            <a:off x="262033" y="5826853"/>
            <a:ext cx="8928128" cy="54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en-GB" sz="1400" dirty="0"/>
              <a:t>CB= collaboration board, EB=executive board, IMOU=interim memorandum of understanding, UCG=upgrade cost group, RRB= Resources review board, IDR=initial design review (internal), TDR=technical design report (external)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5940152" y="2383452"/>
            <a:ext cx="0" cy="263547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741645" y="1991731"/>
            <a:ext cx="1424210" cy="43204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2-3 Years Pixel Production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079840" y="1988849"/>
            <a:ext cx="1297946" cy="432045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2017-2019</a:t>
            </a:r>
            <a:endParaRPr lang="en-GB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Preproduction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6220564" y="2934671"/>
            <a:ext cx="936104" cy="1"/>
          </a:xfrm>
          <a:prstGeom prst="line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147979" y="2929909"/>
            <a:ext cx="520365" cy="423912"/>
          </a:xfrm>
          <a:prstGeom prst="line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7148981" y="3350422"/>
            <a:ext cx="519363" cy="350694"/>
          </a:xfrm>
          <a:prstGeom prst="line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664945" y="3348352"/>
            <a:ext cx="930551" cy="2401"/>
          </a:xfrm>
          <a:prstGeom prst="line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08" idx="3"/>
          </p:cNvCxnSpPr>
          <p:nvPr/>
        </p:nvCxnSpPr>
        <p:spPr>
          <a:xfrm flipV="1">
            <a:off x="6037287" y="2995241"/>
            <a:ext cx="227708" cy="29079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Isosceles Triangle 71"/>
          <p:cNvSpPr/>
          <p:nvPr/>
        </p:nvSpPr>
        <p:spPr>
          <a:xfrm>
            <a:off x="1619672" y="3624646"/>
            <a:ext cx="216024" cy="236402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Straight Connector 73"/>
          <p:cNvCxnSpPr>
            <a:endCxn id="72" idx="3"/>
          </p:cNvCxnSpPr>
          <p:nvPr/>
        </p:nvCxnSpPr>
        <p:spPr>
          <a:xfrm flipV="1">
            <a:off x="1727036" y="3861048"/>
            <a:ext cx="648" cy="45364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475656" y="4221088"/>
            <a:ext cx="1141812" cy="264989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Re-cost ITk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82" name="Isosceles Triangle 81"/>
          <p:cNvSpPr/>
          <p:nvPr/>
        </p:nvSpPr>
        <p:spPr>
          <a:xfrm>
            <a:off x="2699792" y="3972966"/>
            <a:ext cx="216024" cy="236402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Isosceles Triangle 83"/>
          <p:cNvSpPr/>
          <p:nvPr/>
        </p:nvSpPr>
        <p:spPr>
          <a:xfrm>
            <a:off x="3461736" y="2504616"/>
            <a:ext cx="216024" cy="236402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Isosceles Triangle 86"/>
          <p:cNvSpPr/>
          <p:nvPr/>
        </p:nvSpPr>
        <p:spPr>
          <a:xfrm>
            <a:off x="1043608" y="3212976"/>
            <a:ext cx="216024" cy="236402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EECC-8BC1-4AF0-BAF0-A48F76FD774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7" name="Footer Placeholder 9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S. McMahon : IDR Schedule Cost and Organisation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94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373" y="283819"/>
            <a:ext cx="8277313" cy="60924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               Reference</a:t>
            </a:r>
            <a:r>
              <a:rPr lang="en-US" sz="3200" dirty="0" smtClean="0"/>
              <a:t> </a:t>
            </a:r>
            <a:r>
              <a:rPr lang="en-US" sz="3600" dirty="0" smtClean="0">
                <a:solidFill>
                  <a:srgbClr val="000090"/>
                </a:solidFill>
              </a:rPr>
              <a:t>Layout of the new Si Tracker</a:t>
            </a:r>
            <a:endParaRPr lang="en-US" sz="3600" dirty="0">
              <a:solidFill>
                <a:srgbClr val="000090"/>
              </a:solidFill>
            </a:endParaRPr>
          </a:p>
        </p:txBody>
      </p:sp>
      <p:pic>
        <p:nvPicPr>
          <p:cNvPr id="3" name="Content Placeholder 9"/>
          <p:cNvPicPr>
            <a:picLocks noChangeAspect="1"/>
          </p:cNvPicPr>
          <p:nvPr/>
        </p:nvPicPr>
        <p:blipFill>
          <a:blip r:embed="rId2"/>
          <a:srcRect t="-8483" b="-8483"/>
          <a:stretch>
            <a:fillRect/>
          </a:stretch>
        </p:blipFill>
        <p:spPr>
          <a:xfrm>
            <a:off x="3434585" y="972533"/>
            <a:ext cx="5528528" cy="3966810"/>
          </a:xfrm>
          <a:prstGeom prst="rect">
            <a:avLst/>
          </a:prstGeom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249" y="4077135"/>
            <a:ext cx="2918753" cy="238826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4460" y="4711072"/>
            <a:ext cx="4916731" cy="175432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Four major considerations will lead to new layout:</a:t>
            </a:r>
          </a:p>
          <a:p>
            <a:r>
              <a:rPr lang="en-US" sz="1400" dirty="0" smtClean="0"/>
              <a:t>                      (</a:t>
            </a:r>
            <a:r>
              <a:rPr lang="en-US" sz="1400" b="1" dirty="0" smtClean="0"/>
              <a:t>Helen</a:t>
            </a:r>
            <a:r>
              <a:rPr lang="en-US" sz="1400" dirty="0" smtClean="0"/>
              <a:t> co-coordinator of the layout simulation)</a:t>
            </a:r>
          </a:p>
          <a:p>
            <a:r>
              <a:rPr lang="en-US" dirty="0" smtClean="0"/>
              <a:t>Physics:   Extension to larger rapidity for VBF Higgs</a:t>
            </a:r>
          </a:p>
          <a:p>
            <a:r>
              <a:rPr lang="en-US" dirty="0" smtClean="0"/>
              <a:t>Pile-up:   Reconstruction efficiency</a:t>
            </a:r>
          </a:p>
          <a:p>
            <a:r>
              <a:rPr lang="en-US" dirty="0" smtClean="0"/>
              <a:t>Services: Rings instead of Disks</a:t>
            </a:r>
          </a:p>
          <a:p>
            <a:r>
              <a:rPr lang="en-US" dirty="0" smtClean="0"/>
              <a:t>Cost:        Review in October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781" y="1358679"/>
            <a:ext cx="2872714" cy="258532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Tentatively the UK does:</a:t>
            </a:r>
          </a:p>
          <a:p>
            <a:endParaRPr lang="en-US" dirty="0" smtClean="0"/>
          </a:p>
          <a:p>
            <a:r>
              <a:rPr lang="en-US" dirty="0" smtClean="0"/>
              <a:t>half the barrel </a:t>
            </a:r>
            <a:r>
              <a:rPr lang="en-US" dirty="0" smtClean="0">
                <a:solidFill>
                  <a:srgbClr val="0000FF"/>
                </a:solidFill>
              </a:rPr>
              <a:t>strips</a:t>
            </a:r>
          </a:p>
          <a:p>
            <a:r>
              <a:rPr lang="en-US" dirty="0"/>
              <a:t> </a:t>
            </a:r>
            <a:r>
              <a:rPr lang="en-US" dirty="0" smtClean="0"/>
              <a:t>(128SS+108LS staves </a:t>
            </a:r>
          </a:p>
          <a:p>
            <a:r>
              <a:rPr lang="en-US" dirty="0"/>
              <a:t> </a:t>
            </a:r>
            <a:r>
              <a:rPr lang="en-US" dirty="0" smtClean="0"/>
              <a:t>  = 6136 modules total)</a:t>
            </a:r>
          </a:p>
          <a:p>
            <a:r>
              <a:rPr lang="en-US" dirty="0"/>
              <a:t> </a:t>
            </a:r>
            <a:r>
              <a:rPr lang="en-US" dirty="0" smtClean="0"/>
              <a:t>one</a:t>
            </a:r>
            <a:r>
              <a:rPr lang="en-US" dirty="0" smtClean="0">
                <a:solidFill>
                  <a:srgbClr val="FF0000"/>
                </a:solidFill>
              </a:rPr>
              <a:t> pixel </a:t>
            </a:r>
            <a:r>
              <a:rPr lang="en-US" dirty="0" smtClean="0"/>
              <a:t>end cap</a:t>
            </a:r>
          </a:p>
          <a:p>
            <a:r>
              <a:rPr lang="en-US" dirty="0"/>
              <a:t> </a:t>
            </a:r>
            <a:r>
              <a:rPr lang="en-US" dirty="0" smtClean="0"/>
              <a:t> (1250 modules in 25 rings)</a:t>
            </a:r>
          </a:p>
          <a:p>
            <a:endParaRPr lang="en-US" dirty="0"/>
          </a:p>
          <a:p>
            <a:r>
              <a:rPr lang="en-US" dirty="0" smtClean="0"/>
              <a:t>Liverpool: the leading </a:t>
            </a:r>
            <a:r>
              <a:rPr lang="en-US" dirty="0" err="1" smtClean="0"/>
              <a:t>centre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9521" y="4939343"/>
            <a:ext cx="812144" cy="30338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840" y="5634977"/>
            <a:ext cx="640852" cy="7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7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1963"/>
            <a:ext cx="7772400" cy="6092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Pixel - Mechanics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sutclif\Documents\proe\Super LHC\Pixel Disks\semi-disk\liv-19-11-13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08" y="1252253"/>
            <a:ext cx="3968481" cy="3066554"/>
          </a:xfrm>
          <a:prstGeom prst="rect">
            <a:avLst/>
          </a:prstGeom>
          <a:noFill/>
        </p:spPr>
      </p:pic>
      <p:pic>
        <p:nvPicPr>
          <p:cNvPr id="4" name="Picture 2" descr="C:\Users\sutclif\Documents\ANSYS\Pixel Disks\hep0219c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65" y="1181477"/>
            <a:ext cx="4250031" cy="31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858748"/>
            <a:ext cx="7829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Petal design studies. Manufacturing</a:t>
            </a:r>
            <a:r>
              <a:rPr lang="en-US" dirty="0"/>
              <a:t> </a:t>
            </a:r>
            <a:r>
              <a:rPr lang="en-US" dirty="0" smtClean="0"/>
              <a:t>and thermal difficulties lead to ring design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Presently: CAD </a:t>
            </a:r>
            <a:r>
              <a:rPr lang="en-US" dirty="0" err="1" smtClean="0"/>
              <a:t>modelling</a:t>
            </a:r>
            <a:r>
              <a:rPr lang="en-US" dirty="0" smtClean="0"/>
              <a:t> of ring layout, engineering of rings and end-cap support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5505" y="6424182"/>
            <a:ext cx="6544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000"/>
                </a:solidFill>
              </a:rPr>
              <a:t>S.Burdin</a:t>
            </a:r>
            <a:r>
              <a:rPr lang="en-US" sz="1600" b="1" dirty="0" smtClean="0">
                <a:solidFill>
                  <a:srgbClr val="008000"/>
                </a:solidFill>
              </a:rPr>
              <a:t>, </a:t>
            </a:r>
            <a:r>
              <a:rPr lang="en-US" sz="1600" b="1" dirty="0" err="1" smtClean="0">
                <a:solidFill>
                  <a:srgbClr val="008000"/>
                </a:solidFill>
              </a:rPr>
              <a:t>T.Jones</a:t>
            </a:r>
            <a:r>
              <a:rPr lang="en-US" sz="1600" b="1" dirty="0" smtClean="0">
                <a:solidFill>
                  <a:srgbClr val="008000"/>
                </a:solidFill>
              </a:rPr>
              <a:t>, </a:t>
            </a:r>
            <a:r>
              <a:rPr lang="en-US" sz="1600" b="1" dirty="0" err="1" smtClean="0">
                <a:solidFill>
                  <a:srgbClr val="008000"/>
                </a:solidFill>
              </a:rPr>
              <a:t>P.Dervan</a:t>
            </a:r>
            <a:r>
              <a:rPr lang="en-US" sz="1600" b="1" dirty="0" smtClean="0">
                <a:solidFill>
                  <a:srgbClr val="008000"/>
                </a:solidFill>
              </a:rPr>
              <a:t>, </a:t>
            </a:r>
            <a:r>
              <a:rPr lang="en-US" sz="1600" b="1" dirty="0" err="1" smtClean="0">
                <a:solidFill>
                  <a:srgbClr val="008000"/>
                </a:solidFill>
              </a:rPr>
              <a:t>H.Hayward</a:t>
            </a:r>
            <a:r>
              <a:rPr lang="en-US" sz="1600" b="1" dirty="0" smtClean="0">
                <a:solidFill>
                  <a:srgbClr val="008000"/>
                </a:solidFill>
              </a:rPr>
              <a:t>, </a:t>
            </a:r>
            <a:r>
              <a:rPr lang="en-US" sz="1600" b="1" dirty="0" err="1" smtClean="0">
                <a:solidFill>
                  <a:srgbClr val="008000"/>
                </a:solidFill>
              </a:rPr>
              <a:t>N.Readioff</a:t>
            </a:r>
            <a:r>
              <a:rPr lang="en-US" sz="1600" b="1" dirty="0" smtClean="0">
                <a:solidFill>
                  <a:srgbClr val="008000"/>
                </a:solidFill>
              </a:rPr>
              <a:t>, </a:t>
            </a:r>
            <a:r>
              <a:rPr lang="en-US" sz="1600" b="1" dirty="0" err="1" smtClean="0">
                <a:solidFill>
                  <a:srgbClr val="008000"/>
                </a:solidFill>
              </a:rPr>
              <a:t>P.Sutcliffe</a:t>
            </a:r>
            <a:r>
              <a:rPr lang="en-US" sz="1600" b="1" dirty="0" smtClean="0">
                <a:solidFill>
                  <a:srgbClr val="008000"/>
                </a:solidFill>
              </a:rPr>
              <a:t>,  Workshop  </a:t>
            </a:r>
            <a:endParaRPr lang="en-US" sz="1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2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11"/>
            <a:ext cx="7772400" cy="6092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Pixel Sensors</a:t>
            </a:r>
            <a:endParaRPr lang="en-US" sz="3200" dirty="0"/>
          </a:p>
        </p:txBody>
      </p:sp>
      <p:pic>
        <p:nvPicPr>
          <p:cNvPr id="3" name="Picture 2" descr="C:\Documents and Settings\affolder.livad\Desktop\thinthickthicker\thinthickthicker-comparison-26mevprotons-900v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5" y="1117664"/>
            <a:ext cx="4399989" cy="371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036" y="4903567"/>
            <a:ext cx="36126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ias to almost 1kV;  </a:t>
            </a:r>
          </a:p>
          <a:p>
            <a:r>
              <a:rPr lang="en-US" dirty="0" smtClean="0"/>
              <a:t>New</a:t>
            </a:r>
            <a:r>
              <a:rPr lang="en-US" dirty="0"/>
              <a:t> </a:t>
            </a:r>
            <a:r>
              <a:rPr lang="en-US" dirty="0" smtClean="0"/>
              <a:t>p type Si radiation studies</a:t>
            </a:r>
          </a:p>
          <a:p>
            <a:r>
              <a:rPr lang="en-US" dirty="0"/>
              <a:t>u</a:t>
            </a:r>
            <a:r>
              <a:rPr lang="en-US" dirty="0" smtClean="0"/>
              <a:t>p to 2 10</a:t>
            </a:r>
            <a:r>
              <a:rPr lang="en-US" baseline="30000" dirty="0" smtClean="0"/>
              <a:t>16</a:t>
            </a:r>
            <a:r>
              <a:rPr lang="en-US" dirty="0" smtClean="0"/>
              <a:t> n/cm</a:t>
            </a:r>
            <a:r>
              <a:rPr lang="en-US" baseline="30000" dirty="0" smtClean="0"/>
              <a:t>2</a:t>
            </a:r>
            <a:r>
              <a:rPr lang="en-US" dirty="0" smtClean="0"/>
              <a:t> and 1 Grad</a:t>
            </a:r>
          </a:p>
          <a:p>
            <a:r>
              <a:rPr lang="en-US" dirty="0" smtClean="0"/>
              <a:t>Thinner sensor superior at high dose</a:t>
            </a:r>
          </a:p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classic e gain </a:t>
            </a:r>
            <a:r>
              <a:rPr lang="en-US" dirty="0" smtClean="0"/>
              <a:t>is 20k electrons)</a:t>
            </a:r>
            <a:endParaRPr lang="en-US" dirty="0"/>
          </a:p>
        </p:txBody>
      </p:sp>
      <p:pic>
        <p:nvPicPr>
          <p:cNvPr id="5" name="Picture 7" descr="pixel_wafer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54" y="1117664"/>
            <a:ext cx="3693468" cy="34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0958" y="4843988"/>
            <a:ext cx="39934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4x4cm sensors (n-in-p) 150mm diameter</a:t>
            </a:r>
          </a:p>
          <a:p>
            <a:r>
              <a:rPr lang="en-US" dirty="0" smtClean="0"/>
              <a:t>Geometry variations for FE-14 r/o ASIC</a:t>
            </a:r>
          </a:p>
          <a:p>
            <a:r>
              <a:rPr lang="en-US" dirty="0" smtClean="0"/>
              <a:t>Mask sets for high voltage performance,</a:t>
            </a:r>
          </a:p>
          <a:p>
            <a:r>
              <a:rPr lang="en-US" dirty="0"/>
              <a:t>r</a:t>
            </a:r>
            <a:r>
              <a:rPr lang="en-US" dirty="0" smtClean="0"/>
              <a:t>educed edges, various sensor thickness,</a:t>
            </a:r>
          </a:p>
          <a:p>
            <a:r>
              <a:rPr lang="en-US" dirty="0"/>
              <a:t>p</a:t>
            </a:r>
            <a:r>
              <a:rPr lang="en-US" dirty="0" smtClean="0"/>
              <a:t>ixel sizes and assemblies. Beam tests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6065" y="6459132"/>
            <a:ext cx="6843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Affolder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Burdin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Carrol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Casse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Dervan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Forsaw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Milovanovic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Tsurin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Wormald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1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1347</Words>
  <Application>Microsoft Macintosh PowerPoint</Application>
  <PresentationFormat>On-screen Show (4:3)</PresentationFormat>
  <Paragraphs>323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ATLAS at Christmas 2014</vt:lpstr>
      <vt:lpstr>new</vt:lpstr>
      <vt:lpstr>Leading Roles Liverpool ATLAS in 2014</vt:lpstr>
      <vt:lpstr>What is leadership?</vt:lpstr>
      <vt:lpstr>ATLAS Hardware</vt:lpstr>
      <vt:lpstr>ITk in next 10 years : The BIG picture</vt:lpstr>
      <vt:lpstr>                 Reference Layout of the new Si Tracker</vt:lpstr>
      <vt:lpstr>Pixel - Mechanics</vt:lpstr>
      <vt:lpstr>Pixel Sensors</vt:lpstr>
      <vt:lpstr>Pixel Test Beam Results</vt:lpstr>
      <vt:lpstr>Strip  Sensors</vt:lpstr>
      <vt:lpstr>Strip Hybrids, Modules, Staves</vt:lpstr>
      <vt:lpstr>Future Involvement in Si Tracker Upgrade*)</vt:lpstr>
      <vt:lpstr>backup</vt:lpstr>
      <vt:lpstr>PowerPoint Presentation</vt:lpstr>
      <vt:lpstr>PowerPoint Presentation</vt:lpstr>
      <vt:lpstr>PowerPoint Presentation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</dc:title>
  <dc:creator>max klein</dc:creator>
  <cp:lastModifiedBy>max klein</cp:lastModifiedBy>
  <cp:revision>34</cp:revision>
  <dcterms:created xsi:type="dcterms:W3CDTF">2014-12-08T17:38:27Z</dcterms:created>
  <dcterms:modified xsi:type="dcterms:W3CDTF">2014-12-09T18:25:52Z</dcterms:modified>
</cp:coreProperties>
</file>