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79" r:id="rId5"/>
    <p:sldId id="262" r:id="rId6"/>
    <p:sldId id="258" r:id="rId7"/>
    <p:sldId id="261" r:id="rId8"/>
    <p:sldId id="260" r:id="rId9"/>
    <p:sldId id="263" r:id="rId10"/>
    <p:sldId id="270" r:id="rId11"/>
    <p:sldId id="281" r:id="rId12"/>
    <p:sldId id="271" r:id="rId13"/>
    <p:sldId id="269" r:id="rId14"/>
    <p:sldId id="268" r:id="rId15"/>
    <p:sldId id="267" r:id="rId16"/>
    <p:sldId id="265" r:id="rId17"/>
    <p:sldId id="266" r:id="rId18"/>
    <p:sldId id="272" r:id="rId19"/>
    <p:sldId id="274" r:id="rId20"/>
    <p:sldId id="277" r:id="rId21"/>
    <p:sldId id="264" r:id="rId22"/>
    <p:sldId id="284" r:id="rId23"/>
    <p:sldId id="273" r:id="rId24"/>
    <p:sldId id="278" r:id="rId25"/>
    <p:sldId id="282" r:id="rId26"/>
    <p:sldId id="283" r:id="rId27"/>
    <p:sldId id="275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BFFF3"/>
    <a:srgbClr val="18D19A"/>
    <a:srgbClr val="D029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2120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C893-0F15-1A47-8156-671F2304BB32}" type="datetimeFigureOut">
              <a:rPr lang="en-US" smtClean="0"/>
              <a:pPr/>
              <a:t>9/20/11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218D-D292-224D-9B38-42B583753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4248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smtClean="0"/>
              <a:t>W+Z </a:t>
            </a:r>
            <a:r>
              <a:rPr lang="en-US" sz="2800" b="1" dirty="0" smtClean="0"/>
              <a:t>Physics with ATLAS and CMS</a:t>
            </a:r>
            <a:endParaRPr lang="en-US" sz="2800" b="1" dirty="0"/>
          </a:p>
        </p:txBody>
      </p:sp>
      <p:pic>
        <p:nvPicPr>
          <p:cNvPr id="4" name="Picture 3" descr="liv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833" y="3777202"/>
            <a:ext cx="1740929" cy="43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9977" y="2866270"/>
            <a:ext cx="11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Max Klein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280958"/>
            <a:ext cx="77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International Symposium on </a:t>
            </a:r>
            <a:r>
              <a:rPr lang="en-US" sz="1600" dirty="0" err="1" smtClean="0"/>
              <a:t>Multiparticle</a:t>
            </a:r>
            <a:r>
              <a:rPr lang="en-US" sz="1600" dirty="0" smtClean="0"/>
              <a:t> Dynamics, ISMD11, Hiroshima, Japan, 26.9.2011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46" y="4273110"/>
            <a:ext cx="707426" cy="1130673"/>
          </a:xfrm>
          <a:prstGeom prst="rect">
            <a:avLst/>
          </a:prstGeom>
        </p:spPr>
      </p:pic>
      <p:pic>
        <p:nvPicPr>
          <p:cNvPr id="8" name="Picture 14" descr="CMS-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0628" y="4521947"/>
            <a:ext cx="957369" cy="8818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31793" y="1648956"/>
            <a:ext cx="563838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DRAFT1.1-20.9.11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The talk has 20+5min and there are further LHC talks too</a:t>
            </a:r>
            <a:r>
              <a:rPr lang="en-US" sz="1600" b="1" smtClean="0">
                <a:solidFill>
                  <a:srgbClr val="FF0000"/>
                </a:solidFill>
              </a:rPr>
              <a:t>/before.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Contact </a:t>
            </a:r>
            <a:r>
              <a:rPr lang="en-US" sz="1600" b="1" dirty="0" err="1" smtClean="0">
                <a:solidFill>
                  <a:srgbClr val="FF0000"/>
                </a:solidFill>
              </a:rPr>
              <a:t>max.klein@cern.ch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1667" y="473075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ATLAS and CMS Collaborations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Total WZ Cross Sections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NNLO Thy - CMS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24248"/>
            <a:ext cx="7772400" cy="2537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23054"/>
            <a:ext cx="7628467" cy="2520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5857" y="6324600"/>
            <a:ext cx="7752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Good agreement with NNLO (FEWZ+MWST08). Exp uncertainty dominated by</a:t>
            </a:r>
            <a:r>
              <a:rPr lang="en-US" sz="1600" b="1" dirty="0" smtClean="0">
                <a:solidFill>
                  <a:srgbClr val="18D19A"/>
                </a:solidFill>
              </a:rPr>
              <a:t> Luminosity</a:t>
            </a:r>
            <a:endParaRPr lang="en-US" sz="1600" b="1" dirty="0">
              <a:solidFill>
                <a:srgbClr val="18D1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916" y="386124"/>
            <a:ext cx="7389283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Total </a:t>
            </a:r>
            <a:r>
              <a:rPr lang="en-US" sz="2800" b="1" dirty="0" err="1" smtClean="0"/>
              <a:t>Z</a:t>
            </a:r>
            <a:r>
              <a:rPr lang="en-US" sz="1800" b="1" dirty="0" err="1" smtClean="0">
                <a:sym typeface="Wingdings"/>
              </a:rPr>
              <a:t></a:t>
            </a:r>
            <a:r>
              <a:rPr lang="en-US" sz="2800" b="1" dirty="0" err="1" smtClean="0">
                <a:sym typeface="Wingdings"/>
              </a:rPr>
              <a:t>ll</a:t>
            </a:r>
            <a:r>
              <a:rPr lang="en-US" sz="2800" b="1" dirty="0" smtClean="0"/>
              <a:t> Cross Sections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√</a:t>
            </a:r>
            <a:r>
              <a:rPr lang="en-US" sz="2800" b="1" dirty="0" err="1" smtClean="0"/>
              <a:t>s</a:t>
            </a:r>
            <a:r>
              <a:rPr lang="en-US" sz="2800" b="1" dirty="0" smtClean="0"/>
              <a:t>=2E</a:t>
            </a:r>
            <a:r>
              <a:rPr lang="en-US" sz="2800" b="1" baseline="-25000" dirty="0" smtClean="0"/>
              <a:t>p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4" y="924249"/>
            <a:ext cx="7255354" cy="5289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Total </a:t>
            </a:r>
            <a:r>
              <a:rPr lang="en-US" sz="2800" b="1" dirty="0" err="1" smtClean="0"/>
              <a:t>W</a:t>
            </a:r>
            <a:r>
              <a:rPr lang="en-US" sz="1800" b="1" dirty="0" err="1" smtClean="0">
                <a:sym typeface="Wingdings"/>
              </a:rPr>
              <a:t></a:t>
            </a:r>
            <a:r>
              <a:rPr lang="en-US" sz="2800" b="1" dirty="0" err="1" smtClean="0">
                <a:sym typeface="Wingdings"/>
              </a:rPr>
              <a:t>lν</a:t>
            </a:r>
            <a:r>
              <a:rPr lang="en-US" sz="2800" b="1" dirty="0" smtClean="0"/>
              <a:t> Cross Sections </a:t>
            </a:r>
            <a:r>
              <a:rPr lang="en-US" sz="2800" b="1" dirty="0" err="1" smtClean="0"/>
              <a:t>vs</a:t>
            </a:r>
            <a:r>
              <a:rPr lang="en-US" sz="2800" b="1" dirty="0" smtClean="0"/>
              <a:t> √</a:t>
            </a:r>
            <a:r>
              <a:rPr lang="en-US" sz="2800" b="1" dirty="0" err="1" smtClean="0"/>
              <a:t>s</a:t>
            </a:r>
            <a:r>
              <a:rPr lang="en-US" sz="2800" b="1" dirty="0" smtClean="0"/>
              <a:t>=2E</a:t>
            </a:r>
            <a:r>
              <a:rPr lang="en-US" sz="2800" b="1" baseline="-25000" dirty="0" smtClean="0"/>
              <a:t>p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91705"/>
            <a:ext cx="7598834" cy="5333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Total W-Z Cross Sections 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5386917"/>
            <a:ext cx="6515876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correlation of cross sections dominated by luminosity.</a:t>
            </a:r>
          </a:p>
          <a:p>
            <a:r>
              <a:rPr lang="en-US" dirty="0" smtClean="0"/>
              <a:t>Theoretical correlations dominated by PDF correlations, </a:t>
            </a:r>
          </a:p>
          <a:p>
            <a:r>
              <a:rPr lang="en-US" dirty="0" smtClean="0"/>
              <a:t> e.g. W/Z for symmetric sea is about constant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very slim ellipses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1202436"/>
            <a:ext cx="8379883" cy="3960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236" y="6310247"/>
            <a:ext cx="187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arXiv:1109:xxxx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62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Integrated W-Z Cross Sections</a:t>
            </a:r>
            <a:r>
              <a:rPr lang="en-US" sz="1400" b="1" dirty="0" smtClean="0"/>
              <a:t> (in </a:t>
            </a:r>
            <a:r>
              <a:rPr lang="en-US" sz="1400" b="1" dirty="0" err="1" smtClean="0"/>
              <a:t>fiducial</a:t>
            </a:r>
            <a:r>
              <a:rPr lang="en-US" sz="1400" b="1" dirty="0" smtClean="0"/>
              <a:t> regions)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78467" y="5111750"/>
            <a:ext cx="6990052" cy="120032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uncertainty reduced as acc (thy) error becomes negligible.</a:t>
            </a:r>
          </a:p>
          <a:p>
            <a:r>
              <a:rPr lang="en-US" dirty="0" smtClean="0"/>
              <a:t>Theory errors taken as 68% for ellipse. PDF uncertainties only, which are</a:t>
            </a:r>
          </a:p>
          <a:p>
            <a:r>
              <a:rPr lang="en-US" dirty="0" smtClean="0"/>
              <a:t>defined differently by fit groups. Comparison to NNLO required (and</a:t>
            </a:r>
          </a:p>
          <a:p>
            <a:r>
              <a:rPr lang="en-US" dirty="0" smtClean="0"/>
              <a:t>possible with FEWZ and DYNNLO used) to reduce scale uncertainty effect.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3580"/>
            <a:ext cx="7772400" cy="36795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740" y="6561667"/>
            <a:ext cx="3027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Cf</a:t>
            </a:r>
            <a:r>
              <a:rPr lang="en-US" sz="1200" dirty="0" smtClean="0"/>
              <a:t> also recent NNPDF NNLO paper (August11)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974570" y="6407778"/>
            <a:ext cx="187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arXiv:1109:xxxx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PRD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48" y="924248"/>
            <a:ext cx="2546349" cy="438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11" y="923129"/>
            <a:ext cx="1953940" cy="439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Differential Z Cross Section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78" y="924248"/>
            <a:ext cx="4562872" cy="4420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3" y="1412003"/>
            <a:ext cx="3651250" cy="3436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2075" y="5090583"/>
            <a:ext cx="2415445" cy="5847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Shape comparison of </a:t>
            </a:r>
            <a:r>
              <a:rPr lang="en-US" sz="1600" dirty="0" err="1" smtClean="0"/>
              <a:t>y</a:t>
            </a:r>
            <a:r>
              <a:rPr lang="en-US" sz="1600" baseline="-25000" dirty="0" err="1" smtClean="0"/>
              <a:t>Z</a:t>
            </a:r>
            <a:endParaRPr lang="en-US" sz="1600" dirty="0" smtClean="0"/>
          </a:p>
          <a:p>
            <a:r>
              <a:rPr lang="en-US" sz="1600" dirty="0" smtClean="0"/>
              <a:t>with NLO (POWHEG, CT10)</a:t>
            </a:r>
            <a:r>
              <a:rPr lang="en-US" sz="1600" baseline="-25000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344530"/>
            <a:ext cx="4218615" cy="1077218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Absolute differential cross section measurement</a:t>
            </a:r>
          </a:p>
          <a:p>
            <a:r>
              <a:rPr lang="en-US" sz="1600" dirty="0" smtClean="0"/>
              <a:t>Experimental precision 2-6% plus 3.4% for L </a:t>
            </a:r>
          </a:p>
          <a:p>
            <a:r>
              <a:rPr lang="en-US" sz="1600" dirty="0" smtClean="0"/>
              <a:t>Compared to NNLO in </a:t>
            </a:r>
            <a:r>
              <a:rPr lang="en-US" sz="1600" dirty="0" err="1" smtClean="0"/>
              <a:t>fiducial</a:t>
            </a:r>
            <a:r>
              <a:rPr lang="en-US" sz="1600" dirty="0" smtClean="0"/>
              <a:t> region. JR09 low</a:t>
            </a:r>
          </a:p>
          <a:p>
            <a:r>
              <a:rPr lang="en-US" sz="1600" dirty="0" smtClean="0"/>
              <a:t>at central rapidity. Visible sensitivity to </a:t>
            </a:r>
            <a:r>
              <a:rPr lang="en-US" sz="1600" dirty="0" err="1" smtClean="0"/>
              <a:t>PDF’s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9487" y="6550223"/>
            <a:ext cx="187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arXiv:1109:xxxx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PRD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896333" y="6180891"/>
            <a:ext cx="24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CMS PAS EWK 10-010 (March 2011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 Differential W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 and W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 Cross Sections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3" y="1253066"/>
            <a:ext cx="4292119" cy="3979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102" y="1253066"/>
            <a:ext cx="4439631" cy="4108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765" y="5361515"/>
            <a:ext cx="7494435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2% precise measurement over full range of </a:t>
            </a:r>
            <a:r>
              <a:rPr lang="en-US" dirty="0" err="1" smtClean="0"/>
              <a:t>pseudorapidity</a:t>
            </a:r>
            <a:r>
              <a:rPr lang="en-US" dirty="0" smtClean="0"/>
              <a:t>, in </a:t>
            </a:r>
            <a:r>
              <a:rPr lang="en-US" dirty="0" err="1" smtClean="0"/>
              <a:t>fiducial</a:t>
            </a:r>
            <a:r>
              <a:rPr lang="en-US" dirty="0" smtClean="0"/>
              <a:t> region </a:t>
            </a:r>
          </a:p>
          <a:p>
            <a:r>
              <a:rPr lang="en-US" dirty="0" smtClean="0"/>
              <a:t>comparison with NNLO (FEWZ/DYNNLO), as for Z: no weak corrections applied.</a:t>
            </a:r>
          </a:p>
          <a:p>
            <a:r>
              <a:rPr lang="en-US" dirty="0" smtClean="0"/>
              <a:t>Sensitivity to </a:t>
            </a:r>
            <a:r>
              <a:rPr lang="en-US" dirty="0" err="1" smtClean="0"/>
              <a:t>PDFs</a:t>
            </a:r>
            <a:r>
              <a:rPr lang="en-US" dirty="0" smtClean="0"/>
              <a:t> apparent (JR09 low at low </a:t>
            </a:r>
            <a:r>
              <a:rPr lang="en-US" dirty="0" err="1" smtClean="0"/>
              <a:t>η</a:t>
            </a:r>
            <a:r>
              <a:rPr lang="en-US" dirty="0" smtClean="0"/>
              <a:t>, ABKM09 high at large </a:t>
            </a:r>
            <a:r>
              <a:rPr lang="en-US" dirty="0" err="1" smtClean="0"/>
              <a:t>η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866" y="6360583"/>
            <a:ext cx="187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arXiv:1109:xxxx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62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 Charge Asymmetry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830" y="4961468"/>
            <a:ext cx="4111184" cy="116955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Electron and </a:t>
            </a:r>
            <a:r>
              <a:rPr lang="en-US" dirty="0" err="1" smtClean="0"/>
              <a:t>muon</a:t>
            </a:r>
            <a:r>
              <a:rPr lang="en-US" dirty="0" smtClean="0"/>
              <a:t> information combined</a:t>
            </a:r>
          </a:p>
          <a:p>
            <a:r>
              <a:rPr lang="en-US" dirty="0" smtClean="0"/>
              <a:t>Less information than in separate cross </a:t>
            </a:r>
          </a:p>
          <a:p>
            <a:r>
              <a:rPr lang="en-US" dirty="0" smtClean="0"/>
              <a:t>sections and their correlations </a:t>
            </a:r>
            <a:r>
              <a:rPr lang="en-US" sz="1600" dirty="0" smtClean="0"/>
              <a:t>(here </a:t>
            </a:r>
          </a:p>
          <a:p>
            <a:r>
              <a:rPr lang="en-US" sz="1600" dirty="0" smtClean="0"/>
              <a:t>ABKM09 appears to be best, </a:t>
            </a:r>
            <a:r>
              <a:rPr lang="en-US" sz="1600" dirty="0" err="1" smtClean="0"/>
              <a:t>cf</a:t>
            </a:r>
            <a:r>
              <a:rPr lang="en-US" sz="1600" dirty="0" smtClean="0"/>
              <a:t> previous slide) 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5" y="899583"/>
            <a:ext cx="4298829" cy="40618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198" y="686547"/>
            <a:ext cx="3855802" cy="4619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8878" y="5807853"/>
            <a:ext cx="3201830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CMS: separate </a:t>
            </a:r>
            <a:r>
              <a:rPr lang="en-US" dirty="0" err="1" smtClean="0"/>
              <a:t>e</a:t>
            </a:r>
            <a:r>
              <a:rPr lang="en-US" dirty="0" smtClean="0"/>
              <a:t> – </a:t>
            </a:r>
            <a:r>
              <a:rPr lang="en-US" dirty="0" err="1" smtClean="0"/>
              <a:t>μ</a:t>
            </a:r>
            <a:r>
              <a:rPr lang="en-US" dirty="0" smtClean="0"/>
              <a:t> comparison</a:t>
            </a:r>
          </a:p>
          <a:p>
            <a:r>
              <a:rPr lang="en-US" dirty="0" smtClean="0"/>
              <a:t>Good agreement with NLO </a:t>
            </a:r>
            <a:r>
              <a:rPr lang="en-US" dirty="0" err="1" smtClean="0"/>
              <a:t>PDFs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866" y="6376775"/>
            <a:ext cx="187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arXiv:1109:xxxx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062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 Charge Asymmetry from LHC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84" y="924249"/>
            <a:ext cx="6318250" cy="4698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339417"/>
            <a:ext cx="250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ATLAS-CONF-2011-129 (August 2011)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090084" y="5622435"/>
            <a:ext cx="6775178" cy="5847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Asymmetries evaluated for full phase space (with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l</a:t>
            </a:r>
            <a:r>
              <a:rPr lang="en-US" sz="1600" dirty="0" smtClean="0"/>
              <a:t> &gt; 20 </a:t>
            </a:r>
            <a:r>
              <a:rPr lang="en-US" sz="1600" dirty="0" err="1" smtClean="0"/>
              <a:t>GeV</a:t>
            </a:r>
            <a:r>
              <a:rPr lang="en-US" sz="1600" dirty="0" smtClean="0"/>
              <a:t>)  for comparison</a:t>
            </a:r>
          </a:p>
          <a:p>
            <a:r>
              <a:rPr lang="en-US" sz="1600" dirty="0" smtClean="0"/>
              <a:t>of 3 experiments. </a:t>
            </a:r>
            <a:r>
              <a:rPr lang="en-US" sz="1600" dirty="0" err="1" smtClean="0"/>
              <a:t>LHCb</a:t>
            </a:r>
            <a:r>
              <a:rPr lang="en-US" sz="1600" dirty="0" smtClean="0"/>
              <a:t> extending most forward. Theory to NLO with 90% CL.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867" y="117062"/>
            <a:ext cx="46990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First Measurement of </a:t>
            </a:r>
            <a:r>
              <a:rPr lang="en-US" sz="2800" b="1" dirty="0" err="1" smtClean="0"/>
              <a:t>W+</a:t>
            </a:r>
            <a:r>
              <a:rPr lang="en-US" sz="2800" b="1" dirty="0" err="1" smtClean="0">
                <a:sym typeface="Wingdings"/>
              </a:rPr>
              <a:t>c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3" y="806157"/>
            <a:ext cx="2810933" cy="822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6984" y="925447"/>
            <a:ext cx="314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Sensitivity to (anti) strange distribution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833" y="5613400"/>
            <a:ext cx="1697567" cy="251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67" y="1828800"/>
            <a:ext cx="2548268" cy="4299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503" y="6308920"/>
            <a:ext cx="215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Transverse mass in W+1 jet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515" y="1628442"/>
            <a:ext cx="2422685" cy="45001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416" y="3721031"/>
            <a:ext cx="3263068" cy="552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1279" y="2040467"/>
            <a:ext cx="116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 </a:t>
            </a:r>
            <a:r>
              <a:rPr lang="en-US" sz="1600" dirty="0" err="1" smtClean="0">
                <a:sym typeface="Wingdings"/>
              </a:rPr>
              <a:t>μν</a:t>
            </a:r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Lifetime tag</a:t>
            </a:r>
          </a:p>
          <a:p>
            <a:r>
              <a:rPr lang="en-US" sz="1600" dirty="0" smtClean="0">
                <a:sym typeface="Wingdings"/>
              </a:rPr>
              <a:t>Measure: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416" y="4521711"/>
            <a:ext cx="3263068" cy="5552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7627" y="2871464"/>
            <a:ext cx="1839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c</a:t>
            </a:r>
            <a:r>
              <a:rPr lang="en-US" sz="1400" baseline="30000" dirty="0" smtClean="0"/>
              <a:t>±</a:t>
            </a:r>
            <a:r>
              <a:rPr lang="en-US" sz="1400" dirty="0" smtClean="0"/>
              <a:t> = (</a:t>
            </a:r>
            <a:r>
              <a:rPr lang="en-US" sz="1400" dirty="0" err="1" smtClean="0"/>
              <a:t>W</a:t>
            </a:r>
            <a:r>
              <a:rPr lang="en-US" sz="1400" baseline="30000" dirty="0" err="1" smtClean="0"/>
              <a:t>+</a:t>
            </a:r>
            <a:r>
              <a:rPr lang="en-US" sz="1400" dirty="0" err="1" smtClean="0"/>
              <a:t>+cbar)/(W</a:t>
            </a:r>
            <a:r>
              <a:rPr lang="en-US" sz="1400" baseline="30000" dirty="0" err="1" smtClean="0"/>
              <a:t>-</a:t>
            </a:r>
            <a:r>
              <a:rPr lang="en-US" sz="1400" dirty="0" err="1" smtClean="0"/>
              <a:t>+c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 = (</a:t>
            </a:r>
            <a:r>
              <a:rPr lang="en-US" sz="1400" dirty="0" err="1" smtClean="0"/>
              <a:t>W+c)/(W+jet</a:t>
            </a:r>
            <a:r>
              <a:rPr lang="en-US" sz="1400" dirty="0" smtClean="0"/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1800" y="1828800"/>
            <a:ext cx="3571715" cy="3530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43515" y="6308920"/>
            <a:ext cx="240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SSVHE: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</a:t>
            </a:r>
            <a:r>
              <a:rPr lang="en-US" sz="1400" dirty="0" err="1" smtClean="0"/>
              <a:t>vtx</a:t>
            </a:r>
            <a:r>
              <a:rPr lang="en-US" sz="1400" dirty="0" smtClean="0"/>
              <a:t> with &gt;= 2 tracks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 and Z events in ATLAS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" y="1810492"/>
            <a:ext cx="3944094" cy="2914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951" y="1810492"/>
            <a:ext cx="4954050" cy="2914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2415" y="5103336"/>
            <a:ext cx="7301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signature, copious: about 1M W</a:t>
            </a:r>
            <a:r>
              <a:rPr lang="en-US" baseline="30000" dirty="0" smtClean="0"/>
              <a:t>± </a:t>
            </a:r>
            <a:r>
              <a:rPr lang="en-US" dirty="0" smtClean="0"/>
              <a:t>and 100k Z in </a:t>
            </a:r>
            <a:r>
              <a:rPr lang="en-US" dirty="0" err="1" smtClean="0"/>
              <a:t>e+μ</a:t>
            </a:r>
            <a:r>
              <a:rPr lang="en-US" dirty="0" smtClean="0"/>
              <a:t> per 1fb</a:t>
            </a:r>
            <a:r>
              <a:rPr lang="en-US" baseline="30000" dirty="0" smtClean="0"/>
              <a:t>-1 </a:t>
            </a:r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315" y="5894917"/>
            <a:ext cx="888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ν</a:t>
            </a:r>
            <a:r>
              <a:rPr lang="en-US" baseline="30000" dirty="0" smtClean="0"/>
              <a:t> </a:t>
            </a:r>
            <a:r>
              <a:rPr lang="en-US" dirty="0" smtClean="0"/>
              <a:t>&gt;25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&gt;40 </a:t>
            </a:r>
            <a:r>
              <a:rPr lang="en-US" dirty="0" err="1" smtClean="0"/>
              <a:t>GeV</a:t>
            </a:r>
            <a:r>
              <a:rPr lang="en-US" dirty="0" smtClean="0"/>
              <a:t>    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</a:t>
            </a:r>
            <a:r>
              <a:rPr lang="en-US" dirty="0" smtClean="0"/>
              <a:t> &gt; 20 </a:t>
            </a:r>
            <a:r>
              <a:rPr lang="en-US" dirty="0" err="1" smtClean="0"/>
              <a:t>GeV</a:t>
            </a:r>
            <a:r>
              <a:rPr lang="en-US" dirty="0" smtClean="0"/>
              <a:t>, 66&lt;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ll</a:t>
            </a:r>
            <a:r>
              <a:rPr lang="en-US" dirty="0" smtClean="0"/>
              <a:t>&lt; 116 </a:t>
            </a:r>
            <a:r>
              <a:rPr lang="en-US" dirty="0" err="1" smtClean="0"/>
              <a:t>GeV</a:t>
            </a:r>
            <a:r>
              <a:rPr lang="en-US" dirty="0" smtClean="0"/>
              <a:t>    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l</a:t>
            </a:r>
            <a:r>
              <a:rPr lang="en-US" dirty="0" smtClean="0"/>
              <a:t>|&lt;2.5  (|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e</a:t>
            </a:r>
            <a:r>
              <a:rPr lang="en-US" dirty="0" smtClean="0"/>
              <a:t>|&lt;4.9)            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First Measurement of </a:t>
            </a:r>
            <a:r>
              <a:rPr lang="en-US" sz="2800" b="1" dirty="0" err="1" smtClean="0"/>
              <a:t>W+b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09" y="1185333"/>
            <a:ext cx="3358741" cy="4751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150" y="1693332"/>
            <a:ext cx="4795849" cy="3509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4903" y="5979583"/>
            <a:ext cx="1895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arXiv:1109:1470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PLB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688416" y="5676165"/>
            <a:ext cx="3279939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CDF: 2.9σ above thy </a:t>
            </a:r>
            <a:endParaRPr lang="en-US" sz="1200" dirty="0" smtClean="0"/>
          </a:p>
          <a:p>
            <a:r>
              <a:rPr lang="en-US" sz="1200" dirty="0" smtClean="0"/>
              <a:t>[</a:t>
            </a:r>
            <a:r>
              <a:rPr lang="en-US" sz="1200" b="1" dirty="0" smtClean="0"/>
              <a:t>First</a:t>
            </a:r>
            <a:r>
              <a:rPr lang="en-US" sz="1200" dirty="0" smtClean="0"/>
              <a:t> measurement of </a:t>
            </a:r>
            <a:r>
              <a:rPr lang="en-US" sz="1200" dirty="0" err="1" smtClean="0"/>
              <a:t>b</a:t>
            </a:r>
            <a:r>
              <a:rPr lang="en-US" sz="1200" dirty="0" smtClean="0"/>
              <a:t> .. PRL 104(2010)131801]</a:t>
            </a:r>
          </a:p>
          <a:p>
            <a:r>
              <a:rPr lang="en-US" dirty="0" smtClean="0"/>
              <a:t>ATLAS: 1.5σ above but consistent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60333" y="1185333"/>
            <a:ext cx="417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NLO QCD + heavy quarks in the initial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737" y="3257934"/>
            <a:ext cx="3006483" cy="300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431617" cy="53812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T</a:t>
            </a:r>
            <a:r>
              <a:rPr lang="en-US" sz="2800" b="1" baseline="30000" dirty="0" err="1" smtClean="0"/>
              <a:t>Z</a:t>
            </a:r>
            <a:r>
              <a:rPr lang="en-US" sz="2800" baseline="300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37" y="193096"/>
            <a:ext cx="2975727" cy="2801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401" y="1550308"/>
            <a:ext cx="2523372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Unfolded cross section </a:t>
            </a:r>
            <a:r>
              <a:rPr lang="en-US" sz="1400" b="1" dirty="0" err="1" smtClean="0"/>
              <a:t>vs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</a:t>
            </a:r>
            <a:r>
              <a:rPr lang="en-US" sz="1400" b="1" baseline="-25000" dirty="0" err="1" smtClean="0"/>
              <a:t>T</a:t>
            </a:r>
            <a:r>
              <a:rPr lang="en-US" sz="1400" b="1" baseline="30000" dirty="0" err="1" smtClean="0"/>
              <a:t>Z</a:t>
            </a:r>
            <a:endParaRPr lang="en-US" sz="1400" b="1" baseline="30000" dirty="0" smtClean="0"/>
          </a:p>
          <a:p>
            <a:endParaRPr lang="en-US" sz="1400" b="1" baseline="30000" dirty="0" smtClean="0"/>
          </a:p>
          <a:p>
            <a:r>
              <a:rPr lang="en-US" sz="1400" b="1" dirty="0" smtClean="0"/>
              <a:t>Low </a:t>
            </a:r>
            <a:r>
              <a:rPr lang="en-US" sz="1400" b="1" dirty="0" err="1" smtClean="0"/>
              <a:t>p</a:t>
            </a:r>
            <a:r>
              <a:rPr lang="en-US" sz="1400" b="1" baseline="-25000" dirty="0" err="1" smtClean="0"/>
              <a:t>T</a:t>
            </a:r>
            <a:r>
              <a:rPr lang="en-US" sz="1400" b="1" dirty="0" err="1" smtClean="0"/>
              <a:t>:multiple</a:t>
            </a:r>
            <a:r>
              <a:rPr lang="en-US" sz="1400" b="1" dirty="0" smtClean="0"/>
              <a:t> soft </a:t>
            </a:r>
            <a:r>
              <a:rPr lang="en-US" sz="1400" b="1" dirty="0" err="1" smtClean="0"/>
              <a:t>g</a:t>
            </a:r>
            <a:r>
              <a:rPr lang="en-US" sz="1400" b="1" dirty="0" smtClean="0"/>
              <a:t> radiation</a:t>
            </a:r>
          </a:p>
          <a:p>
            <a:r>
              <a:rPr lang="en-US" sz="1400" b="1" dirty="0" smtClean="0"/>
              <a:t>   and non-</a:t>
            </a:r>
            <a:r>
              <a:rPr lang="en-US" sz="1400" b="1" dirty="0" err="1" smtClean="0"/>
              <a:t>perturbative</a:t>
            </a:r>
            <a:r>
              <a:rPr lang="en-US" sz="1400" b="1" dirty="0" smtClean="0"/>
              <a:t> effects</a:t>
            </a:r>
          </a:p>
          <a:p>
            <a:r>
              <a:rPr lang="en-US" sz="1400" b="1" dirty="0" smtClean="0"/>
              <a:t>   (MC tuning region)</a:t>
            </a:r>
          </a:p>
          <a:p>
            <a:endParaRPr lang="en-US" sz="1400" b="1" dirty="0" smtClean="0"/>
          </a:p>
          <a:p>
            <a:r>
              <a:rPr lang="en-US" sz="1200" dirty="0" smtClean="0"/>
              <a:t>RESBOS, SHERPA, ALPGEN ok</a:t>
            </a:r>
          </a:p>
          <a:p>
            <a:r>
              <a:rPr lang="en-US" sz="1200" dirty="0" smtClean="0"/>
              <a:t>PYTHIA with ATLASMC10 ok too.</a:t>
            </a:r>
          </a:p>
          <a:p>
            <a:endParaRPr lang="en-US" sz="1200" dirty="0" smtClean="0"/>
          </a:p>
          <a:p>
            <a:r>
              <a:rPr lang="en-US" sz="1200" dirty="0" smtClean="0"/>
              <a:t>POWHEG low, FEWZ divergent..</a:t>
            </a:r>
          </a:p>
          <a:p>
            <a:r>
              <a:rPr lang="en-US" sz="1200" dirty="0" smtClean="0"/>
              <a:t>MC@NLO different shape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High </a:t>
            </a:r>
            <a:r>
              <a:rPr lang="en-US" sz="1400" b="1" dirty="0" err="1" smtClean="0"/>
              <a:t>p</a:t>
            </a:r>
            <a:r>
              <a:rPr lang="en-US" sz="1400" b="1" baseline="-25000" dirty="0" err="1" smtClean="0"/>
              <a:t>T</a:t>
            </a:r>
            <a:r>
              <a:rPr lang="en-US" sz="1400" b="1" dirty="0" smtClean="0"/>
              <a:t>: </a:t>
            </a:r>
            <a:r>
              <a:rPr lang="en-US" sz="1400" b="1" dirty="0" err="1" smtClean="0"/>
              <a:t>pQCD</a:t>
            </a:r>
            <a:r>
              <a:rPr lang="en-US" sz="1400" b="1" dirty="0" smtClean="0"/>
              <a:t> test, </a:t>
            </a:r>
            <a:r>
              <a:rPr lang="en-US" sz="1400" b="1" dirty="0" err="1" smtClean="0"/>
              <a:t>multijets</a:t>
            </a:r>
            <a:endParaRPr lang="en-US" sz="1400" b="1" dirty="0" smtClean="0"/>
          </a:p>
          <a:p>
            <a:endParaRPr lang="en-US" sz="1400" b="1" dirty="0" smtClean="0"/>
          </a:p>
          <a:p>
            <a:r>
              <a:rPr lang="en-US" sz="1400" b="1" dirty="0" smtClean="0"/>
              <a:t>     </a:t>
            </a:r>
          </a:p>
          <a:p>
            <a:r>
              <a:rPr lang="en-US" sz="1200" dirty="0" smtClean="0"/>
              <a:t>FEWZ to α</a:t>
            </a:r>
            <a:r>
              <a:rPr lang="en-US" sz="1200" baseline="-25000" dirty="0" smtClean="0"/>
              <a:t>s</a:t>
            </a:r>
            <a:r>
              <a:rPr lang="en-US" sz="1200" baseline="30000" dirty="0" smtClean="0"/>
              <a:t>2 </a:t>
            </a:r>
            <a:r>
              <a:rPr lang="en-US" sz="1200" dirty="0" smtClean="0"/>
              <a:t>ok for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dirty="0" smtClean="0"/>
              <a:t>&gt; 10 </a:t>
            </a:r>
            <a:r>
              <a:rPr lang="en-US" sz="1200" dirty="0" err="1" smtClean="0"/>
              <a:t>GeV</a:t>
            </a:r>
            <a:r>
              <a:rPr lang="en-US" sz="1400" b="1" dirty="0" smtClean="0"/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8045" y="6264417"/>
            <a:ext cx="2011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arXiv:1107:2381 </a:t>
            </a:r>
            <a:r>
              <a:rPr lang="en-US" sz="1200" dirty="0" err="1" smtClean="0"/>
              <a:t>subm</a:t>
            </a:r>
            <a:r>
              <a:rPr lang="en-US" sz="1200" dirty="0" smtClean="0"/>
              <a:t> to PLB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84" y="386124"/>
            <a:ext cx="3139017" cy="3010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384" y="3396434"/>
            <a:ext cx="3064720" cy="3006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2841" y="5895085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431617" cy="53812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T</a:t>
            </a:r>
            <a:r>
              <a:rPr lang="en-US" sz="2800" b="1" baseline="30000" dirty="0" err="1" smtClean="0"/>
              <a:t>Z</a:t>
            </a:r>
            <a:endParaRPr lang="en-US" sz="2800" b="1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38" y="1182061"/>
            <a:ext cx="3826329" cy="4342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323" y="1182061"/>
            <a:ext cx="3904294" cy="45889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440" y="6413500"/>
            <a:ext cx="2407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 PAS EWK 10-010 (March 2011)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6601" y="5770994"/>
            <a:ext cx="3736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PYTHIA tunes </a:t>
            </a:r>
            <a:r>
              <a:rPr lang="en-US" sz="1600" dirty="0" err="1" smtClean="0"/>
              <a:t>vs</a:t>
            </a:r>
            <a:r>
              <a:rPr lang="en-US" sz="1600" dirty="0" smtClean="0"/>
              <a:t> Z transverse momentum</a:t>
            </a:r>
          </a:p>
          <a:p>
            <a:r>
              <a:rPr lang="en-US" sz="1600" dirty="0" smtClean="0"/>
              <a:t>POWHEG found low at low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Z</a:t>
            </a:r>
            <a:r>
              <a:rPr lang="en-US" sz="1600" dirty="0" smtClean="0"/>
              <a:t> too </a:t>
            </a:r>
            <a:r>
              <a:rPr lang="en-US" sz="1200" dirty="0" smtClean="0"/>
              <a:t>(as ATLAS)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7667" y="5905500"/>
            <a:ext cx="39026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Shape of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baseline="30000" dirty="0" err="1" smtClean="0"/>
              <a:t>Z</a:t>
            </a:r>
            <a:r>
              <a:rPr lang="en-US" sz="1600" dirty="0" smtClean="0"/>
              <a:t> distribution in agreement with</a:t>
            </a:r>
          </a:p>
          <a:p>
            <a:r>
              <a:rPr lang="en-US" sz="1600" dirty="0" smtClean="0"/>
              <a:t>FEWZ at </a:t>
            </a:r>
            <a:r>
              <a:rPr lang="en-US" sz="1600" dirty="0" err="1" smtClean="0"/>
              <a:t>O(α</a:t>
            </a:r>
            <a:r>
              <a:rPr lang="en-US" sz="1600" baseline="-25000" dirty="0" err="1" smtClean="0"/>
              <a:t>s</a:t>
            </a:r>
            <a:r>
              <a:rPr lang="en-US" sz="1600" dirty="0" smtClean="0"/>
              <a:t>) at high transverse momentum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91" y="3622209"/>
            <a:ext cx="3245641" cy="3026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T</a:t>
            </a:r>
            <a:r>
              <a:rPr lang="en-US" sz="2800" b="1" baseline="30000" dirty="0" err="1" smtClean="0"/>
              <a:t>W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1" y="310768"/>
            <a:ext cx="3333409" cy="3157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770" y="1136036"/>
            <a:ext cx="3785480" cy="3774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255" y="4910667"/>
            <a:ext cx="16564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</a:t>
            </a:r>
            <a:r>
              <a:rPr lang="en-US" sz="1400" baseline="-25000" dirty="0" err="1" smtClean="0"/>
              <a:t>T</a:t>
            </a:r>
            <a:r>
              <a:rPr lang="en-US" sz="1400" baseline="30000" dirty="0" err="1" smtClean="0"/>
              <a:t>W</a:t>
            </a:r>
            <a:r>
              <a:rPr lang="en-US" sz="1400" dirty="0" smtClean="0"/>
              <a:t> from had. recoil </a:t>
            </a:r>
          </a:p>
          <a:p>
            <a:r>
              <a:rPr lang="en-US" sz="1400" dirty="0" smtClean="0"/>
              <a:t>      i.e. </a:t>
            </a:r>
            <a:r>
              <a:rPr lang="en-US" sz="1400" dirty="0" err="1" smtClean="0"/>
              <a:t>E</a:t>
            </a:r>
            <a:r>
              <a:rPr lang="en-US" sz="1400" baseline="-25000" dirty="0" err="1" smtClean="0"/>
              <a:t>calo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– E</a:t>
            </a:r>
            <a:r>
              <a:rPr lang="en-US" sz="1400" baseline="-25000" dirty="0" smtClean="0"/>
              <a:t>l</a:t>
            </a:r>
          </a:p>
          <a:p>
            <a:r>
              <a:rPr lang="en-US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1400" b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1400" b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sz="1400" b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lepton pair  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6882" y="5985417"/>
            <a:ext cx="219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step towards M</a:t>
            </a:r>
            <a:r>
              <a:rPr lang="en-US" baseline="-25000" dirty="0" smtClean="0"/>
              <a:t>W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0" y="1898587"/>
            <a:ext cx="774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</a:t>
            </a:r>
          </a:p>
          <a:p>
            <a:r>
              <a:rPr lang="en-US" dirty="0" smtClean="0"/>
              <a:t>α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  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6000" y="4309940"/>
            <a:ext cx="220227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MCs</a:t>
            </a:r>
          </a:p>
          <a:p>
            <a:r>
              <a:rPr lang="en-US" dirty="0" smtClean="0"/>
              <a:t>Similar to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Z</a:t>
            </a:r>
            <a:endParaRPr lang="en-US" baseline="30000" dirty="0" smtClean="0"/>
          </a:p>
          <a:p>
            <a:endParaRPr lang="en-US" sz="2000" b="1" dirty="0" smtClean="0"/>
          </a:p>
          <a:p>
            <a:r>
              <a:rPr lang="en-US" sz="1200" dirty="0" smtClean="0"/>
              <a:t>RESBOS, SHERPA, ALPGEN ok</a:t>
            </a:r>
          </a:p>
          <a:p>
            <a:r>
              <a:rPr lang="en-US" sz="1200" dirty="0" smtClean="0"/>
              <a:t>PYTHIA with ATLASMC10 ok too.</a:t>
            </a:r>
          </a:p>
          <a:p>
            <a:endParaRPr lang="en-US" sz="1200" dirty="0" smtClean="0"/>
          </a:p>
          <a:p>
            <a:r>
              <a:rPr lang="en-US" sz="1200" dirty="0" smtClean="0"/>
              <a:t>POWHEG low, FEWZ divergent..</a:t>
            </a:r>
          </a:p>
          <a:p>
            <a:r>
              <a:rPr lang="en-US" sz="1200" dirty="0" smtClean="0"/>
              <a:t>MC@NLO different shape</a:t>
            </a:r>
          </a:p>
          <a:p>
            <a:endParaRPr lang="en-US" baseline="30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577417" y="766704"/>
            <a:ext cx="262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W and Z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76882" y="6510542"/>
            <a:ext cx="20924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arXiv:1108:6308 </a:t>
            </a:r>
            <a:r>
              <a:rPr lang="en-US" sz="1200" dirty="0" err="1" smtClean="0"/>
              <a:t>subm</a:t>
            </a:r>
            <a:r>
              <a:rPr lang="en-US" sz="1200" dirty="0" smtClean="0"/>
              <a:t> to PRD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2917" y="1915583"/>
            <a:ext cx="14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written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 </a:t>
            </a:r>
            <a:r>
              <a:rPr lang="en-US" sz="2800" dirty="0" err="1" smtClean="0"/>
              <a:t>Polarisation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Θ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WW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 and Z events in CMS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2" y="1717953"/>
            <a:ext cx="4172997" cy="3290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176" y="1495703"/>
            <a:ext cx="4274786" cy="3340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6176" y="1495703"/>
            <a:ext cx="4517824" cy="222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3819" y="5894917"/>
            <a:ext cx="878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ν</a:t>
            </a:r>
            <a:r>
              <a:rPr lang="en-US" baseline="30000" dirty="0" smtClean="0"/>
              <a:t> </a:t>
            </a:r>
            <a:r>
              <a:rPr lang="en-US" dirty="0" smtClean="0"/>
              <a:t>&gt;25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l</a:t>
            </a:r>
            <a:r>
              <a:rPr lang="en-US" dirty="0" smtClean="0"/>
              <a:t>|&lt;2.1,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T</a:t>
            </a:r>
            <a:r>
              <a:rPr lang="en-US" dirty="0" smtClean="0"/>
              <a:t>&gt;40 </a:t>
            </a:r>
            <a:r>
              <a:rPr lang="en-US" dirty="0" err="1" smtClean="0"/>
              <a:t>GeV</a:t>
            </a:r>
            <a:r>
              <a:rPr lang="en-US" dirty="0" smtClean="0"/>
              <a:t>      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l</a:t>
            </a:r>
            <a:r>
              <a:rPr lang="en-US" dirty="0" smtClean="0"/>
              <a:t> &gt; 25 </a:t>
            </a:r>
            <a:r>
              <a:rPr lang="en-US" dirty="0" err="1" smtClean="0"/>
              <a:t>GeV</a:t>
            </a:r>
            <a:r>
              <a:rPr lang="en-US" dirty="0" smtClean="0"/>
              <a:t>, 60&lt;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ll</a:t>
            </a:r>
            <a:r>
              <a:rPr lang="en-US" dirty="0" smtClean="0"/>
              <a:t>&lt; 120 </a:t>
            </a:r>
            <a:r>
              <a:rPr lang="en-US" dirty="0" err="1" smtClean="0"/>
              <a:t>GeV</a:t>
            </a:r>
            <a:r>
              <a:rPr lang="en-US" dirty="0" smtClean="0"/>
              <a:t>, |</a:t>
            </a:r>
            <a:r>
              <a:rPr lang="en-US" dirty="0" err="1" smtClean="0"/>
              <a:t>η</a:t>
            </a:r>
            <a:r>
              <a:rPr lang="en-US" baseline="-25000" dirty="0" err="1" smtClean="0"/>
              <a:t>l</a:t>
            </a:r>
            <a:r>
              <a:rPr lang="en-US" dirty="0" smtClean="0"/>
              <a:t>|&lt;2.1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506338" y="5103336"/>
            <a:ext cx="423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signature and as copious as in ATLAS..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why W+Z with the LHC?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211759"/>
            <a:ext cx="51603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Old “folklore”  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Monitor the Luminosity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2.  Understand Detector: Calibration, alignment, MET: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123" y="1394455"/>
            <a:ext cx="1193800" cy="530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523" y="1394455"/>
            <a:ext cx="1128820" cy="540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590" y="1423768"/>
            <a:ext cx="1381610" cy="5109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6243" y="2269010"/>
            <a:ext cx="575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 separation scan (accurate to ATLAS 3.4%, CMS 4.0% in 2010 )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489" y="2703898"/>
            <a:ext cx="2385151" cy="2909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8133" y="1075267"/>
            <a:ext cx="1600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ATLAS-CONF-2011-011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5001" y="3651250"/>
            <a:ext cx="3006243" cy="2855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04991" y="6367886"/>
            <a:ext cx="1755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arXiv:1106:5048 </a:t>
            </a:r>
            <a:r>
              <a:rPr lang="en-US" sz="1200" dirty="0" err="1" smtClean="0">
                <a:sym typeface="Wingdings"/>
              </a:rPr>
              <a:t></a:t>
            </a:r>
            <a:r>
              <a:rPr lang="en-US" sz="1200" dirty="0" smtClean="0"/>
              <a:t> JINST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721" y="3724169"/>
            <a:ext cx="2853280" cy="26437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8808" y="6381786"/>
            <a:ext cx="1635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arXiv:1109:xxxx </a:t>
            </a:r>
            <a:r>
              <a:rPr lang="en-US" sz="1200" dirty="0" err="1" smtClean="0">
                <a:sym typeface="Wingdings"/>
              </a:rPr>
              <a:t></a:t>
            </a:r>
            <a:r>
              <a:rPr lang="en-US" sz="1200" dirty="0" smtClean="0"/>
              <a:t> PRD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3429000"/>
            <a:ext cx="2168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new ATLAS WZ paper: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553591" y="3416392"/>
            <a:ext cx="2329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recent CMS MET paper: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24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why W+Z with the LHC?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15161" y="1227667"/>
            <a:ext cx="6417141" cy="258532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Present  Reasons</a:t>
            </a:r>
            <a:endParaRPr lang="en-US" b="1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Constrain Parton Densities [</a:t>
            </a:r>
            <a:r>
              <a:rPr lang="en-US" dirty="0" err="1" smtClean="0"/>
              <a:t>dσ/dy,η,WZ+c,b</a:t>
            </a:r>
            <a:r>
              <a:rPr lang="en-US" dirty="0" smtClean="0"/>
              <a:t>]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Explore QCD in new kinematic domain [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(W,Z</a:t>
            </a:r>
            <a:r>
              <a:rPr lang="en-US" dirty="0" smtClean="0"/>
              <a:t>),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WZ+jets</a:t>
            </a:r>
            <a:r>
              <a:rPr lang="en-US" dirty="0" smtClean="0"/>
              <a:t>]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Perform precision electroweak measurements [</a:t>
            </a:r>
            <a:r>
              <a:rPr lang="en-US" dirty="0" smtClean="0">
                <a:solidFill>
                  <a:srgbClr val="BFBFBF"/>
                </a:solidFill>
              </a:rPr>
              <a:t>Pol</a:t>
            </a:r>
            <a:r>
              <a:rPr lang="en-US" baseline="-25000" dirty="0" smtClean="0">
                <a:solidFill>
                  <a:srgbClr val="BFBFBF"/>
                </a:solidFill>
              </a:rPr>
              <a:t>W</a:t>
            </a:r>
            <a:r>
              <a:rPr lang="en-US" dirty="0" smtClean="0">
                <a:solidFill>
                  <a:srgbClr val="BFBFBF"/>
                </a:solidFill>
              </a:rPr>
              <a:t>,sin</a:t>
            </a:r>
            <a:r>
              <a:rPr lang="en-US" baseline="30000" dirty="0" smtClean="0">
                <a:solidFill>
                  <a:srgbClr val="BFBFBF"/>
                </a:solidFill>
              </a:rPr>
              <a:t>2</a:t>
            </a:r>
            <a:r>
              <a:rPr lang="en-US" dirty="0" smtClean="0">
                <a:solidFill>
                  <a:srgbClr val="BFBFBF"/>
                </a:solidFill>
              </a:rPr>
              <a:t>Θ,TGC</a:t>
            </a:r>
            <a:r>
              <a:rPr lang="en-US" dirty="0" smtClean="0"/>
              <a:t>]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WW and H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ZZ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4l  and H</a:t>
            </a:r>
            <a:r>
              <a:rPr lang="en-US" sz="1400" dirty="0" smtClean="0">
                <a:sym typeface="Wingdings"/>
              </a:rPr>
              <a:t>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ττ</a:t>
            </a:r>
            <a:r>
              <a:rPr lang="en-US" dirty="0" smtClean="0">
                <a:sym typeface="Wingdings"/>
              </a:rPr>
              <a:t> as Z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ττ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40809" y="4172823"/>
            <a:ext cx="6429965" cy="178510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Here: focus on new high precision inclusive WZ cross section data</a:t>
            </a:r>
          </a:p>
          <a:p>
            <a:r>
              <a:rPr lang="en-US" b="1" dirty="0" smtClean="0"/>
              <a:t>           and present first results on </a:t>
            </a:r>
            <a:r>
              <a:rPr lang="en-US" b="1" dirty="0" err="1" smtClean="0"/>
              <a:t>W+c,b</a:t>
            </a:r>
            <a:r>
              <a:rPr lang="en-US" b="1" dirty="0" smtClean="0"/>
              <a:t> and </a:t>
            </a:r>
            <a:r>
              <a:rPr lang="en-US" b="1" dirty="0" err="1" smtClean="0"/>
              <a:t>p</a:t>
            </a:r>
            <a:r>
              <a:rPr lang="en-US" b="1" baseline="-25000" dirty="0" err="1" smtClean="0"/>
              <a:t>T</a:t>
            </a:r>
            <a:r>
              <a:rPr lang="en-US" b="1" baseline="30000" dirty="0" err="1" smtClean="0"/>
              <a:t>Z,W</a:t>
            </a:r>
            <a:endParaRPr lang="en-US" b="1" dirty="0" smtClean="0"/>
          </a:p>
          <a:p>
            <a:endParaRPr lang="en-US" dirty="0" smtClean="0"/>
          </a:p>
          <a:p>
            <a:r>
              <a:rPr lang="en-US" sz="1400" dirty="0" smtClean="0"/>
              <a:t>-  W,Z + jets: </a:t>
            </a:r>
            <a:r>
              <a:rPr lang="en-US" sz="1400" dirty="0" err="1" smtClean="0"/>
              <a:t>S.Shimizu</a:t>
            </a:r>
            <a:r>
              <a:rPr lang="en-US" sz="1400" dirty="0" smtClean="0"/>
              <a:t> (ATLAS), </a:t>
            </a:r>
            <a:r>
              <a:rPr lang="en-US" sz="1400" dirty="0" err="1" smtClean="0"/>
              <a:t>A.Hinzmann</a:t>
            </a:r>
            <a:r>
              <a:rPr lang="en-US" sz="1400" dirty="0" smtClean="0"/>
              <a:t> (CMS)</a:t>
            </a:r>
          </a:p>
          <a:p>
            <a:r>
              <a:rPr lang="en-US" sz="1400" dirty="0" smtClean="0"/>
              <a:t>-  With high statistics,  genuine electroweak measurements will become more precise</a:t>
            </a:r>
          </a:p>
          <a:p>
            <a:r>
              <a:rPr lang="en-US" sz="1400" dirty="0" smtClean="0"/>
              <a:t>-  Higgs: </a:t>
            </a:r>
            <a:r>
              <a:rPr lang="en-US" sz="1400" dirty="0" err="1" smtClean="0"/>
              <a:t>C.Bini</a:t>
            </a:r>
            <a:r>
              <a:rPr lang="en-US" sz="1400" dirty="0" smtClean="0"/>
              <a:t> (ATLAS), </a:t>
            </a:r>
            <a:r>
              <a:rPr lang="en-US" sz="1400" dirty="0" err="1" smtClean="0"/>
              <a:t>G.Schott</a:t>
            </a:r>
            <a:r>
              <a:rPr lang="en-US" sz="1400" dirty="0" smtClean="0"/>
              <a:t> (CMS)</a:t>
            </a:r>
          </a:p>
          <a:p>
            <a:r>
              <a:rPr lang="en-US" sz="1400" dirty="0" smtClean="0"/>
              <a:t>-  </a:t>
            </a:r>
            <a:r>
              <a:rPr lang="en-US" sz="1400" dirty="0" err="1" smtClean="0"/>
              <a:t>τ</a:t>
            </a:r>
            <a:r>
              <a:rPr lang="en-US" sz="1400" dirty="0" smtClean="0"/>
              <a:t> Physics: </a:t>
            </a:r>
            <a:r>
              <a:rPr lang="en-US" sz="1400" dirty="0" err="1" smtClean="0"/>
              <a:t>S.Dhaliwal</a:t>
            </a:r>
            <a:r>
              <a:rPr lang="en-US" sz="1400" dirty="0" smtClean="0"/>
              <a:t> (ATLAS)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626" y="117062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WZ Cross Sections with ATLAS and CMS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21" y="3869803"/>
            <a:ext cx="4136479" cy="2708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693" y="924248"/>
            <a:ext cx="3471333" cy="2494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1693" y="3427511"/>
            <a:ext cx="3536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35pb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: 270k W</a:t>
            </a:r>
            <a:r>
              <a:rPr lang="en-US" sz="1400" baseline="30000" dirty="0" smtClean="0"/>
              <a:t>±</a:t>
            </a:r>
            <a:r>
              <a:rPr lang="en-US" sz="1400" dirty="0" smtClean="0"/>
              <a:t> 24k Z (in </a:t>
            </a:r>
            <a:r>
              <a:rPr lang="en-US" sz="1400" dirty="0" err="1" smtClean="0"/>
              <a:t>e+μ</a:t>
            </a:r>
            <a:r>
              <a:rPr lang="en-US" sz="1400" dirty="0" smtClean="0"/>
              <a:t> decay channels)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467" y="3974611"/>
            <a:ext cx="3623733" cy="26039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87232" y="1118982"/>
            <a:ext cx="94328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2010</a:t>
            </a:r>
          </a:p>
          <a:p>
            <a:endParaRPr lang="en-US" dirty="0" smtClean="0"/>
          </a:p>
          <a:p>
            <a:pPr>
              <a:buFont typeface="Wingdings" charset="2"/>
              <a:buChar char="à"/>
            </a:pPr>
            <a:r>
              <a:rPr lang="en-US" sz="1200" dirty="0" smtClean="0">
                <a:sym typeface="Wingdings"/>
              </a:rPr>
              <a:t>Current</a:t>
            </a:r>
          </a:p>
          <a:p>
            <a:r>
              <a:rPr lang="en-US" sz="1200" dirty="0" smtClean="0">
                <a:sym typeface="Wingdings"/>
              </a:rPr>
              <a:t>publications</a:t>
            </a:r>
          </a:p>
          <a:p>
            <a:endParaRPr lang="en-US" sz="1200" dirty="0" smtClean="0">
              <a:sym typeface="Wingdings"/>
            </a:endParaRPr>
          </a:p>
          <a:p>
            <a:r>
              <a:rPr lang="en-US" sz="1200" dirty="0" smtClean="0">
                <a:sym typeface="Wingdings"/>
              </a:rPr>
              <a:t>differential</a:t>
            </a:r>
          </a:p>
          <a:p>
            <a:r>
              <a:rPr lang="en-US" sz="1200" dirty="0" smtClean="0">
                <a:sym typeface="Wingdings"/>
              </a:rPr>
              <a:t>W,Z cross</a:t>
            </a:r>
          </a:p>
          <a:p>
            <a:r>
              <a:rPr lang="en-US" sz="1200" dirty="0" smtClean="0">
                <a:sym typeface="Wingdings"/>
              </a:rPr>
              <a:t>sections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070870" y="3974611"/>
            <a:ext cx="107313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</a:t>
            </a:r>
          </a:p>
          <a:p>
            <a:endParaRPr lang="en-US" sz="1200" dirty="0" smtClean="0">
              <a:sym typeface="Wingdings"/>
            </a:endParaRPr>
          </a:p>
          <a:p>
            <a:r>
              <a:rPr lang="en-US" sz="1200" dirty="0" smtClean="0">
                <a:sym typeface="Wingdings"/>
              </a:rPr>
              <a:t>2d-differential</a:t>
            </a:r>
          </a:p>
          <a:p>
            <a:r>
              <a:rPr lang="en-US" sz="1200" dirty="0" smtClean="0">
                <a:sym typeface="Wingdings"/>
              </a:rPr>
              <a:t>W,Z cross</a:t>
            </a:r>
          </a:p>
          <a:p>
            <a:r>
              <a:rPr lang="en-US" sz="1200" dirty="0" smtClean="0">
                <a:sym typeface="Wingdings"/>
              </a:rPr>
              <a:t>sections</a:t>
            </a:r>
          </a:p>
          <a:p>
            <a:endParaRPr lang="en-US" sz="1200" dirty="0" smtClean="0">
              <a:sym typeface="Wingdings"/>
            </a:endParaRPr>
          </a:p>
          <a:p>
            <a:r>
              <a:rPr lang="en-US" sz="1200" dirty="0" smtClean="0">
                <a:sym typeface="Wingdings"/>
              </a:rPr>
              <a:t>Precise</a:t>
            </a:r>
          </a:p>
          <a:p>
            <a:r>
              <a:rPr lang="en-US" sz="1200" dirty="0" smtClean="0">
                <a:sym typeface="Wingdings"/>
              </a:rPr>
              <a:t>associate</a:t>
            </a:r>
          </a:p>
          <a:p>
            <a:r>
              <a:rPr lang="en-US" sz="1200" dirty="0" smtClean="0">
                <a:sym typeface="Wingdings"/>
              </a:rPr>
              <a:t>cross sections</a:t>
            </a:r>
          </a:p>
          <a:p>
            <a:endParaRPr lang="en-US" sz="1200" dirty="0" smtClean="0">
              <a:sym typeface="Wingdings"/>
            </a:endParaRPr>
          </a:p>
          <a:p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Note </a:t>
            </a:r>
          </a:p>
          <a:p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HUGE </a:t>
            </a:r>
            <a:r>
              <a:rPr lang="en-US" sz="1200" b="1" dirty="0" err="1" smtClean="0">
                <a:solidFill>
                  <a:srgbClr val="0000FF"/>
                </a:solidFill>
                <a:sym typeface="Wingdings"/>
              </a:rPr>
              <a:t>L</a:t>
            </a:r>
            <a:r>
              <a:rPr lang="en-US" sz="1200" b="1" baseline="-25000" dirty="0" err="1" smtClean="0">
                <a:solidFill>
                  <a:srgbClr val="0000FF"/>
                </a:solidFill>
                <a:sym typeface="Wingdings"/>
              </a:rPr>
              <a:t>peak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50223"/>
            <a:ext cx="3408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So far ATLAS and CMS collected 3.1 fb</a:t>
            </a:r>
            <a:r>
              <a:rPr lang="en-US" sz="1400" baseline="30000" dirty="0" smtClean="0">
                <a:solidFill>
                  <a:srgbClr val="0000FF"/>
                </a:solidFill>
              </a:rPr>
              <a:t>-1</a:t>
            </a:r>
            <a:r>
              <a:rPr lang="en-US" sz="1400" dirty="0" smtClean="0">
                <a:solidFill>
                  <a:srgbClr val="0000FF"/>
                </a:solidFill>
              </a:rPr>
              <a:t> each</a:t>
            </a:r>
            <a:endParaRPr lang="en-US" sz="14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06" y="924248"/>
            <a:ext cx="3853261" cy="2601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3167" y="655186"/>
            <a:ext cx="1582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cross sections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3167" y="3666834"/>
            <a:ext cx="3231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Total cross sections * Branching </a:t>
            </a:r>
            <a:r>
              <a:rPr lang="en-US" sz="1400" dirty="0" err="1" smtClean="0"/>
              <a:t>fracctions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1675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Drell</a:t>
            </a:r>
            <a:r>
              <a:rPr lang="en-US" sz="2800" b="1" dirty="0" smtClean="0"/>
              <a:t>-Yan and Deep Inelastic Scattering</a:t>
            </a:r>
            <a:endParaRPr lang="en-US" sz="2800" b="1" dirty="0"/>
          </a:p>
        </p:txBody>
      </p:sp>
      <p:pic>
        <p:nvPicPr>
          <p:cNvPr id="3" name="Picture 2" descr="kinplane4a_7T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14853" y="853010"/>
            <a:ext cx="4802214" cy="472889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50480" y="1045236"/>
          <a:ext cx="1104837" cy="859764"/>
        </p:xfrm>
        <a:graphic>
          <a:graphicData uri="http://schemas.openxmlformats.org/presentationml/2006/ole">
            <p:oleObj spid="_x0000_s18434" name="Equation" r:id="rId5" imgW="863600" imgH="6731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48269" y="3043408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W use pseudo rapidity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126" y="4733198"/>
            <a:ext cx="1273074" cy="363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903" y="5217392"/>
            <a:ext cx="2934859" cy="2409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40900" y="4733198"/>
            <a:ext cx="126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Z (NC) channel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2726" y="5943601"/>
            <a:ext cx="5942733" cy="458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3605" y="3852890"/>
            <a:ext cx="3065157" cy="4935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748969" y="4346432"/>
            <a:ext cx="999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P:propagator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3903" y="5581909"/>
            <a:ext cx="1377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F7F7F"/>
                </a:solidFill>
              </a:rPr>
              <a:t>W</a:t>
            </a:r>
            <a:r>
              <a:rPr lang="en-US" sz="1400" b="1" baseline="30000" dirty="0" smtClean="0">
                <a:solidFill>
                  <a:srgbClr val="7F7F7F"/>
                </a:solidFill>
              </a:rPr>
              <a:t>±</a:t>
            </a:r>
            <a:r>
              <a:rPr lang="en-US" sz="1400" b="1" dirty="0" smtClean="0">
                <a:solidFill>
                  <a:srgbClr val="7F7F7F"/>
                </a:solidFill>
              </a:rPr>
              <a:t> (CC) channel</a:t>
            </a:r>
            <a:endParaRPr lang="en-US" sz="1400" b="1" dirty="0">
              <a:solidFill>
                <a:srgbClr val="7F7F7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8131" y="1538458"/>
            <a:ext cx="2110390" cy="1504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853" y="5848067"/>
            <a:ext cx="2242922" cy="5539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New constraints to </a:t>
            </a:r>
            <a:r>
              <a:rPr lang="en-US" sz="1600" b="1" dirty="0" err="1" smtClean="0"/>
              <a:t>PDFs</a:t>
            </a:r>
            <a:endParaRPr lang="en-US" sz="1600" b="1" dirty="0" smtClean="0"/>
          </a:p>
          <a:p>
            <a:r>
              <a:rPr lang="en-US" sz="1400" dirty="0" smtClean="0"/>
              <a:t> low mass to access low </a:t>
            </a:r>
            <a:r>
              <a:rPr lang="en-US" sz="1400" dirty="0" err="1" smtClean="0"/>
              <a:t>x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518" y="254000"/>
            <a:ext cx="6997666" cy="53812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Drell</a:t>
            </a:r>
            <a:r>
              <a:rPr lang="en-US" sz="2800" b="1" dirty="0"/>
              <a:t>-</a:t>
            </a:r>
            <a:r>
              <a:rPr lang="en-US" sz="2800" b="1" dirty="0" smtClean="0"/>
              <a:t>Yan Spectrum in Neutral Currents</a:t>
            </a:r>
            <a:endParaRPr lang="en-US" sz="2800" b="1" dirty="0"/>
          </a:p>
        </p:txBody>
      </p:sp>
      <p:pic>
        <p:nvPicPr>
          <p:cNvPr id="4" name="Picture 3" descr="sigDY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16200000">
            <a:off x="-235368" y="1943290"/>
            <a:ext cx="4556651" cy="3247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645" y="924248"/>
            <a:ext cx="4571465" cy="4065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176" y="6083606"/>
            <a:ext cx="312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 and high mass dominated by Z production</a:t>
            </a:r>
          </a:p>
          <a:p>
            <a:r>
              <a:rPr lang="en-US" sz="1200" dirty="0" smtClean="0"/>
              <a:t>γZ interference +- 5% left and right from Z peak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99351" y="4943631"/>
            <a:ext cx="391162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CMS: arXiv:1108.0566 (August 2011)</a:t>
            </a:r>
          </a:p>
          <a:p>
            <a:endParaRPr lang="en-US" sz="1200" dirty="0" smtClean="0"/>
          </a:p>
          <a:p>
            <a:r>
              <a:rPr lang="en-US" sz="1400" dirty="0" err="1" smtClean="0"/>
              <a:t>Normalised</a:t>
            </a:r>
            <a:r>
              <a:rPr lang="en-US" sz="1400" dirty="0" smtClean="0"/>
              <a:t> DY spectrum measured with 2010 data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o 6% (~20GeV), 3% (Z peak) and  20% at highest M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407384" y="5087613"/>
            <a:ext cx="5187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MK911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4681564" y="6083606"/>
            <a:ext cx="341662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baseline="-25000" dirty="0" smtClean="0"/>
              <a:t>Z’</a:t>
            </a:r>
            <a:r>
              <a:rPr lang="en-US" sz="1600" dirty="0" smtClean="0"/>
              <a:t> &gt; 2.xx </a:t>
            </a:r>
            <a:r>
              <a:rPr lang="en-US" sz="1600" dirty="0" err="1" smtClean="0"/>
              <a:t>TeV</a:t>
            </a:r>
            <a:r>
              <a:rPr lang="en-US" sz="1600" dirty="0" smtClean="0"/>
              <a:t> (ATLAS), 2.yy </a:t>
            </a:r>
            <a:r>
              <a:rPr lang="en-US" sz="1600" dirty="0" err="1" smtClean="0"/>
              <a:t>TeV</a:t>
            </a:r>
            <a:r>
              <a:rPr lang="en-US" sz="1600" dirty="0" smtClean="0"/>
              <a:t> (CMS)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4000"/>
            <a:ext cx="7772400" cy="53812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Total W+Z Cross Sections in </a:t>
            </a:r>
            <a:r>
              <a:rPr lang="en-US" sz="2800" b="1" dirty="0" err="1" smtClean="0">
                <a:solidFill>
                  <a:srgbClr val="008000"/>
                </a:solidFill>
              </a:rPr>
              <a:t>l</a:t>
            </a:r>
            <a:r>
              <a:rPr lang="en-US" sz="2800" b="1" dirty="0" smtClean="0">
                <a:solidFill>
                  <a:srgbClr val="008000"/>
                </a:solidFill>
              </a:rPr>
              <a:t>=</a:t>
            </a:r>
            <a:r>
              <a:rPr lang="en-US" sz="2800" b="1" dirty="0" err="1" smtClean="0">
                <a:solidFill>
                  <a:srgbClr val="008000"/>
                </a:solidFill>
              </a:rPr>
              <a:t>e,μ</a:t>
            </a:r>
            <a:r>
              <a:rPr lang="en-US" sz="2800" b="1" dirty="0" smtClean="0">
                <a:solidFill>
                  <a:srgbClr val="008000"/>
                </a:solidFill>
              </a:rPr>
              <a:t> Decay Mode</a:t>
            </a:r>
            <a:endParaRPr lang="en-US" sz="28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48" y="1253123"/>
            <a:ext cx="3776035" cy="2969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84" y="2010833"/>
            <a:ext cx="4876800" cy="2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084" y="2302933"/>
            <a:ext cx="48387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584" y="2607733"/>
            <a:ext cx="49403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084" y="3763434"/>
            <a:ext cx="4967916" cy="27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6750" y="883791"/>
            <a:ext cx="74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1417" y="3164417"/>
            <a:ext cx="6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42668" y="4222751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60&lt;M&lt;120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686099" y="4222751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66&lt;M&lt;116 </a:t>
            </a:r>
            <a:r>
              <a:rPr lang="en-US" sz="1200" dirty="0" err="1" smtClean="0"/>
              <a:t>GeV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98641" y="5249333"/>
            <a:ext cx="7017441" cy="92333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Electron and </a:t>
            </a:r>
            <a:r>
              <a:rPr lang="en-US" b="1" dirty="0" err="1" smtClean="0"/>
              <a:t>muon</a:t>
            </a:r>
            <a:r>
              <a:rPr lang="en-US" b="1" dirty="0" smtClean="0"/>
              <a:t>, ATLAS and CMS data are consistent.</a:t>
            </a:r>
          </a:p>
          <a:p>
            <a:r>
              <a:rPr lang="en-US" b="1" dirty="0" smtClean="0"/>
              <a:t>Cross sections measured to 1% systematic uncertainty.</a:t>
            </a:r>
          </a:p>
          <a:p>
            <a:r>
              <a:rPr lang="en-US" b="1" dirty="0" smtClean="0"/>
              <a:t>Acceptance uncertainty (1-2%) due to extrapolation to full phase space.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753" y="4499750"/>
            <a:ext cx="197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arXiv:1107:4789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JHEP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08153" y="4499750"/>
            <a:ext cx="1877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arXiv:1109:xxxx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PRD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1357</Words>
  <Application>Microsoft Macintosh PowerPoint</Application>
  <PresentationFormat>On-screen Show (4:3)</PresentationFormat>
  <Paragraphs>203</Paragraphs>
  <Slides>28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Equation</vt:lpstr>
      <vt:lpstr>W+Z Physics with ATLAS and CMS</vt:lpstr>
      <vt:lpstr>W and Z events in ATLAS</vt:lpstr>
      <vt:lpstr>W and Z events in CMS</vt:lpstr>
      <vt:lpstr>why W+Z with the LHC?</vt:lpstr>
      <vt:lpstr>why W+Z with the LHC?</vt:lpstr>
      <vt:lpstr>WZ Cross Sections with ATLAS and CMS</vt:lpstr>
      <vt:lpstr>Drell-Yan and Deep Inelastic Scattering</vt:lpstr>
      <vt:lpstr>Drell-Yan Spectrum in Neutral Currents</vt:lpstr>
      <vt:lpstr>Total W+Z Cross Sections in l=e,μ Decay Mode</vt:lpstr>
      <vt:lpstr>Total WZ Cross Sections vs NNLO Thy - CMS</vt:lpstr>
      <vt:lpstr>Total Zll Cross Sections vs √s=2Ep</vt:lpstr>
      <vt:lpstr>Total Wlν Cross Sections vs √s=2Ep</vt:lpstr>
      <vt:lpstr>Total W-Z Cross Sections </vt:lpstr>
      <vt:lpstr>Integrated W-Z Cross Sections (in fiducial regions)</vt:lpstr>
      <vt:lpstr> Differential Z Cross Section</vt:lpstr>
      <vt:lpstr>  Differential W+ and W- Cross Sections </vt:lpstr>
      <vt:lpstr>W Charge Asymmetry</vt:lpstr>
      <vt:lpstr>W Charge Asymmetry from LHC</vt:lpstr>
      <vt:lpstr>First Measurement of W+c</vt:lpstr>
      <vt:lpstr>First Measurement of W+b</vt:lpstr>
      <vt:lpstr>pTZ </vt:lpstr>
      <vt:lpstr>pTZ</vt:lpstr>
      <vt:lpstr>pTW</vt:lpstr>
      <vt:lpstr>Summary</vt:lpstr>
      <vt:lpstr>backup</vt:lpstr>
      <vt:lpstr>W Polarisation</vt:lpstr>
      <vt:lpstr>sin2Θ</vt:lpstr>
      <vt:lpstr>WW</vt:lpstr>
    </vt:vector>
  </TitlesOfParts>
  <Company>Liverpool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 Physics with ATLAS and CMS</dc:title>
  <dc:creator>max klein</dc:creator>
  <cp:lastModifiedBy>max klein</cp:lastModifiedBy>
  <cp:revision>56</cp:revision>
  <dcterms:created xsi:type="dcterms:W3CDTF">2011-09-20T13:41:51Z</dcterms:created>
  <dcterms:modified xsi:type="dcterms:W3CDTF">2011-09-20T13:41:59Z</dcterms:modified>
</cp:coreProperties>
</file>