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80" r:id="rId3"/>
    <p:sldId id="279" r:id="rId4"/>
    <p:sldId id="269" r:id="rId5"/>
    <p:sldId id="285" r:id="rId6"/>
    <p:sldId id="259" r:id="rId7"/>
    <p:sldId id="276" r:id="rId8"/>
    <p:sldId id="281" r:id="rId9"/>
    <p:sldId id="271" r:id="rId10"/>
    <p:sldId id="272" r:id="rId11"/>
    <p:sldId id="282" r:id="rId12"/>
    <p:sldId id="291" r:id="rId13"/>
    <p:sldId id="287" r:id="rId14"/>
    <p:sldId id="288" r:id="rId15"/>
    <p:sldId id="284" r:id="rId16"/>
    <p:sldId id="274" r:id="rId17"/>
    <p:sldId id="283" r:id="rId18"/>
    <p:sldId id="275" r:id="rId19"/>
    <p:sldId id="289" r:id="rId20"/>
    <p:sldId id="258" r:id="rId21"/>
    <p:sldId id="278" r:id="rId22"/>
    <p:sldId id="268" r:id="rId23"/>
    <p:sldId id="270" r:id="rId24"/>
    <p:sldId id="292" r:id="rId25"/>
    <p:sldId id="260" r:id="rId26"/>
    <p:sldId id="29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2B7D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13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Relationship Id="rId2" Type="http://schemas.openxmlformats.org/officeDocument/2006/relationships/image" Target="../media/image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ict"/><Relationship Id="rId2" Type="http://schemas.openxmlformats.org/officeDocument/2006/relationships/image" Target="../media/image26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6F366-60BB-5943-9B79-DCAB2CBB9D4A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31E11-CC9F-F748-81D3-2BD9ACA6C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8D94F-9924-C64A-AEAE-791C515E80DA}" type="slidenum">
              <a:rPr lang="en-US"/>
              <a:pPr/>
              <a:t>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D317A-59C5-9F4E-A642-60E4DB711D9D}" type="slidenum">
              <a:rPr lang="en-US"/>
              <a:pPr/>
              <a:t>8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81FCDA-FB0F-604C-B400-EEE74C13110C}" type="slidenum">
              <a:rPr lang="en-US"/>
              <a:pPr/>
              <a:t>25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8E7A1-AEF9-5141-9AA0-91E6CEF22B96}" type="datetimeFigureOut">
              <a:rPr lang="en-US" smtClean="0"/>
              <a:pPr/>
              <a:t>9/15/11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70361-E33B-5144-B0BD-DF52DD91D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20" Type="http://schemas.openxmlformats.org/officeDocument/2006/relationships/image" Target="../media/image44.jpe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oleObject" Target="???" TargetMode="External"/><Relationship Id="rId10" Type="http://schemas.openxmlformats.org/officeDocument/2006/relationships/image" Target="../media/image34.wmf"/><Relationship Id="rId11" Type="http://schemas.openxmlformats.org/officeDocument/2006/relationships/image" Target="../media/image35.png"/><Relationship Id="rId12" Type="http://schemas.openxmlformats.org/officeDocument/2006/relationships/image" Target="../media/image36.jpeg"/><Relationship Id="rId13" Type="http://schemas.openxmlformats.org/officeDocument/2006/relationships/image" Target="../media/image37.jpeg"/><Relationship Id="rId14" Type="http://schemas.openxmlformats.org/officeDocument/2006/relationships/image" Target="../media/image38.jpeg"/><Relationship Id="rId15" Type="http://schemas.openxmlformats.org/officeDocument/2006/relationships/image" Target="../media/image39.png"/><Relationship Id="rId16" Type="http://schemas.openxmlformats.org/officeDocument/2006/relationships/image" Target="../media/image40.jpeg"/><Relationship Id="rId17" Type="http://schemas.openxmlformats.org/officeDocument/2006/relationships/image" Target="../media/image41.png"/><Relationship Id="rId18" Type="http://schemas.openxmlformats.org/officeDocument/2006/relationships/image" Target="../media/image42.jpeg"/><Relationship Id="rId19" Type="http://schemas.openxmlformats.org/officeDocument/2006/relationships/image" Target="../media/image4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5478"/>
            <a:ext cx="7772400" cy="72983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24" y="228150"/>
            <a:ext cx="4826023" cy="59931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IMG_29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976" y="2540000"/>
            <a:ext cx="2997876" cy="2248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26862" y="228150"/>
            <a:ext cx="34263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</a:t>
            </a:r>
            <a:r>
              <a:rPr lang="en-US" sz="2400" b="1" dirty="0" err="1" smtClean="0"/>
              <a:t>LHeC</a:t>
            </a:r>
            <a:r>
              <a:rPr lang="en-US" sz="2400" b="1" dirty="0" smtClean="0"/>
              <a:t> Project at CERN</a:t>
            </a:r>
          </a:p>
          <a:p>
            <a:endParaRPr lang="en-US" dirty="0" smtClean="0"/>
          </a:p>
          <a:p>
            <a:r>
              <a:rPr lang="en-US" sz="1200" dirty="0" smtClean="0"/>
              <a:t>          Design Concepts for the </a:t>
            </a:r>
            <a:r>
              <a:rPr lang="en-US" sz="1200" dirty="0" err="1" smtClean="0"/>
              <a:t>LHeC</a:t>
            </a:r>
            <a:r>
              <a:rPr lang="en-US" sz="1200" dirty="0" smtClean="0"/>
              <a:t> [WEODA03]</a:t>
            </a:r>
          </a:p>
          <a:p>
            <a:endParaRPr lang="en-US" dirty="0" smtClean="0"/>
          </a:p>
          <a:p>
            <a:r>
              <a:rPr lang="en-US" sz="1600" dirty="0" smtClean="0"/>
              <a:t>         Max Klein (</a:t>
            </a:r>
            <a:r>
              <a:rPr lang="en-US" sz="1600" dirty="0" err="1" smtClean="0"/>
              <a:t>U.Liverpool+CERN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r>
              <a:rPr lang="en-US" sz="1600" dirty="0" smtClean="0"/>
              <a:t>            for 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Study Group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625976" y="4557575"/>
            <a:ext cx="3519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TUPC017</a:t>
            </a:r>
            <a:r>
              <a:rPr lang="en-US" sz="1200" dirty="0" smtClean="0"/>
              <a:t>  </a:t>
            </a:r>
          </a:p>
          <a:p>
            <a:r>
              <a:rPr lang="en-US" sz="1100" dirty="0" smtClean="0"/>
              <a:t>Civil Engineering Studies for Major Projects after LHC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316869" y="5234609"/>
            <a:ext cx="14642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Considerations</a:t>
            </a:r>
          </a:p>
          <a:p>
            <a:r>
              <a:rPr lang="en-US" sz="1600" b="1" dirty="0" smtClean="0"/>
              <a:t>Physics</a:t>
            </a:r>
          </a:p>
          <a:p>
            <a:r>
              <a:rPr lang="en-US" sz="1600" b="1" dirty="0" smtClean="0"/>
              <a:t>Accelerator</a:t>
            </a:r>
          </a:p>
          <a:p>
            <a:r>
              <a:rPr lang="en-US" sz="1600" b="1" dirty="0" smtClean="0"/>
              <a:t>Detector</a:t>
            </a:r>
          </a:p>
          <a:p>
            <a:r>
              <a:rPr lang="en-US" sz="1600" b="1" dirty="0" smtClean="0"/>
              <a:t>Time Schedule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1624" y="6404159"/>
            <a:ext cx="4984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IPAC, San Sebastian, 7.9.11 - Dedicated to Gus Weber (1925-2011)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72" y="67659"/>
            <a:ext cx="2500638" cy="2075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72" y="2142969"/>
            <a:ext cx="2769568" cy="4569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086" y="220870"/>
            <a:ext cx="5754812" cy="2164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086" y="2385133"/>
            <a:ext cx="5661922" cy="2665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3840" y="5235429"/>
            <a:ext cx="5959759" cy="1477328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Precision measurement of gluon density to extreme </a:t>
            </a:r>
            <a:r>
              <a:rPr lang="en-US" dirty="0" err="1" smtClean="0"/>
              <a:t>x</a:t>
            </a:r>
            <a:r>
              <a:rPr lang="en-US" dirty="0" smtClean="0"/>
              <a:t> –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endParaRPr lang="en-US" dirty="0" smtClean="0"/>
          </a:p>
          <a:p>
            <a:r>
              <a:rPr lang="en-US" dirty="0" smtClean="0"/>
              <a:t>Low </a:t>
            </a:r>
            <a:r>
              <a:rPr lang="en-US" dirty="0" err="1" smtClean="0"/>
              <a:t>x</a:t>
            </a:r>
            <a:r>
              <a:rPr lang="en-US" dirty="0" smtClean="0"/>
              <a:t>: saturation? radical change of understanding</a:t>
            </a:r>
          </a:p>
          <a:p>
            <a:r>
              <a:rPr lang="en-US" dirty="0" smtClean="0"/>
              <a:t>High </a:t>
            </a:r>
            <a:r>
              <a:rPr lang="en-US" dirty="0" err="1" smtClean="0"/>
              <a:t>x</a:t>
            </a:r>
            <a:r>
              <a:rPr lang="en-US" dirty="0" smtClean="0"/>
              <a:t>: </a:t>
            </a:r>
            <a:r>
              <a:rPr lang="en-US" dirty="0" err="1" smtClean="0"/>
              <a:t>xg</a:t>
            </a:r>
            <a:r>
              <a:rPr lang="en-US" dirty="0" smtClean="0"/>
              <a:t> and valence quarks most crucial for new states</a:t>
            </a:r>
          </a:p>
          <a:p>
            <a:r>
              <a:rPr lang="en-US" dirty="0" smtClean="0"/>
              <a:t>Gluon in </a:t>
            </a:r>
            <a:r>
              <a:rPr lang="en-US" dirty="0" err="1" smtClean="0"/>
              <a:t>Pomeron</a:t>
            </a:r>
            <a:r>
              <a:rPr lang="en-US" dirty="0" smtClean="0"/>
              <a:t>, </a:t>
            </a:r>
            <a:r>
              <a:rPr lang="en-US" dirty="0" err="1" smtClean="0"/>
              <a:t>odderon</a:t>
            </a:r>
            <a:r>
              <a:rPr lang="en-US" dirty="0" smtClean="0"/>
              <a:t>, photon, nuclei.. Local spots in </a:t>
            </a:r>
            <a:r>
              <a:rPr lang="en-US" dirty="0" err="1" smtClean="0"/>
              <a:t>p</a:t>
            </a:r>
            <a:r>
              <a:rPr lang="en-US" dirty="0" smtClean="0"/>
              <a:t>?</a:t>
            </a:r>
          </a:p>
          <a:p>
            <a:r>
              <a:rPr lang="en-US" dirty="0" smtClean="0"/>
              <a:t>Heavy quarks intrinsic or only </a:t>
            </a:r>
            <a:r>
              <a:rPr lang="en-US" dirty="0" err="1" smtClean="0"/>
              <a:t>gluonic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34910" y="1192696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now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871194" y="2683565"/>
            <a:ext cx="57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then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4000" cy="663042"/>
          </a:xfrm>
          <a:noFill/>
        </p:spPr>
        <p:txBody>
          <a:bodyPr>
            <a:normAutofit/>
          </a:bodyPr>
          <a:lstStyle/>
          <a:p>
            <a:r>
              <a:rPr lang="en-US" sz="2800" dirty="0" smtClean="0"/>
              <a:t>Electron-Ion Scattering: </a:t>
            </a:r>
            <a:r>
              <a:rPr lang="en-US" sz="2800" dirty="0" err="1" smtClean="0"/>
              <a:t>eA</a:t>
            </a:r>
            <a:r>
              <a:rPr lang="en-US" sz="2800" dirty="0" smtClean="0"/>
              <a:t> </a:t>
            </a:r>
            <a:r>
              <a:rPr lang="en-US" sz="1800" dirty="0" err="1" smtClean="0">
                <a:sym typeface="Wingdings"/>
              </a:rPr>
              <a:t>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eX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3390" y="6007388"/>
            <a:ext cx="46162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Extension of kinematic range by 3-4 orders of</a:t>
            </a:r>
          </a:p>
          <a:p>
            <a:r>
              <a:rPr lang="en-US" sz="1600" dirty="0" smtClean="0"/>
              <a:t>magnitude into saturation region (with </a:t>
            </a:r>
            <a:r>
              <a:rPr lang="en-US" sz="1600" dirty="0" err="1" smtClean="0"/>
              <a:t>p</a:t>
            </a:r>
            <a:r>
              <a:rPr lang="en-US" sz="1600" dirty="0" smtClean="0"/>
              <a:t> </a:t>
            </a:r>
            <a:r>
              <a:rPr lang="en-US" sz="1600" b="1" dirty="0" smtClean="0"/>
              <a:t>and </a:t>
            </a:r>
            <a:r>
              <a:rPr lang="en-US" sz="1600" dirty="0" smtClean="0"/>
              <a:t>with 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058" y="3789144"/>
            <a:ext cx="2917742" cy="2932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73" y="663043"/>
            <a:ext cx="5215795" cy="48744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33424" y="1100002"/>
            <a:ext cx="305337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Qualitative change of  </a:t>
            </a:r>
            <a:r>
              <a:rPr lang="en-US" sz="1600" b="1" dirty="0" err="1" smtClean="0"/>
              <a:t>behaviour</a:t>
            </a:r>
            <a:endParaRPr lang="en-US" sz="1600" b="1" dirty="0" smtClean="0"/>
          </a:p>
          <a:p>
            <a:endParaRPr lang="en-US" sz="1400" dirty="0" smtClean="0"/>
          </a:p>
          <a:p>
            <a:r>
              <a:rPr lang="en-US" sz="1400" dirty="0" smtClean="0"/>
              <a:t>- Bb limit of F</a:t>
            </a:r>
            <a:r>
              <a:rPr lang="en-US" sz="1400" baseline="-25000" dirty="0" smtClean="0"/>
              <a:t>2</a:t>
            </a:r>
            <a:endParaRPr lang="en-US" sz="1400" dirty="0" smtClean="0"/>
          </a:p>
          <a:p>
            <a:endParaRPr lang="en-US" sz="1400" dirty="0" smtClean="0"/>
          </a:p>
          <a:p>
            <a:pPr>
              <a:buFontTx/>
              <a:buChar char="-"/>
            </a:pPr>
            <a:r>
              <a:rPr lang="en-US" sz="1400" dirty="0" smtClean="0"/>
              <a:t> Saturation of cross sections amplified</a:t>
            </a:r>
          </a:p>
          <a:p>
            <a:r>
              <a:rPr lang="en-US" sz="1400" dirty="0" smtClean="0"/>
              <a:t>   with A</a:t>
            </a:r>
            <a:r>
              <a:rPr lang="en-US" sz="1400" baseline="30000" dirty="0" smtClean="0"/>
              <a:t>1/3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 </a:t>
            </a:r>
            <a:endParaRPr lang="en-US" sz="1400" baseline="30000" dirty="0" smtClean="0"/>
          </a:p>
          <a:p>
            <a:pPr>
              <a:buFontTx/>
              <a:buChar char="-"/>
            </a:pPr>
            <a:r>
              <a:rPr lang="en-US" sz="1400" dirty="0" smtClean="0"/>
              <a:t> Rise of diffraction to 50%? </a:t>
            </a:r>
          </a:p>
          <a:p>
            <a:pPr>
              <a:buFontTx/>
              <a:buChar char="-"/>
            </a:pPr>
            <a:endParaRPr lang="en-US" sz="1400" dirty="0" smtClean="0"/>
          </a:p>
          <a:p>
            <a:pPr>
              <a:buFontTx/>
              <a:buChar char="-"/>
            </a:pPr>
            <a:r>
              <a:rPr lang="en-US" sz="1400" dirty="0" smtClean="0"/>
              <a:t> </a:t>
            </a:r>
            <a:r>
              <a:rPr lang="en-US" sz="1400" dirty="0" err="1" smtClean="0"/>
              <a:t>partons</a:t>
            </a:r>
            <a:r>
              <a:rPr lang="en-US" sz="1400" dirty="0" smtClean="0"/>
              <a:t> in nuclei – widely unknown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5044140" y="4646073"/>
            <a:ext cx="1449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gluon in </a:t>
            </a:r>
            <a:r>
              <a:rPr lang="en-US" sz="1400" dirty="0" err="1" smtClean="0"/>
              <a:t>p</a:t>
            </a:r>
            <a:r>
              <a:rPr lang="en-US" sz="1400" dirty="0" smtClean="0"/>
              <a:t> to lead 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73956" y="5576500"/>
            <a:ext cx="470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Q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= 4momentum transfer</a:t>
            </a:r>
            <a:r>
              <a:rPr lang="en-US" sz="1200" baseline="30000" dirty="0" smtClean="0"/>
              <a:t>2  </a:t>
            </a:r>
            <a:r>
              <a:rPr lang="en-US" sz="1200" dirty="0" smtClean="0"/>
              <a:t>         </a:t>
            </a:r>
            <a:r>
              <a:rPr lang="en-US" sz="1200" dirty="0" err="1" smtClean="0"/>
              <a:t>Bjorken</a:t>
            </a:r>
            <a:r>
              <a:rPr lang="en-US" sz="1200" dirty="0" smtClean="0"/>
              <a:t> </a:t>
            </a:r>
            <a:r>
              <a:rPr lang="en-US" sz="1200" dirty="0" err="1" smtClean="0"/>
              <a:t>x</a:t>
            </a:r>
            <a:r>
              <a:rPr lang="en-US" sz="1200" dirty="0" smtClean="0"/>
              <a:t>: fraction of </a:t>
            </a:r>
            <a:r>
              <a:rPr lang="en-US" sz="1200" dirty="0" err="1" smtClean="0"/>
              <a:t>p’s</a:t>
            </a:r>
            <a:r>
              <a:rPr lang="en-US" sz="1200" dirty="0" smtClean="0"/>
              <a:t> momentum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" y="5676900"/>
            <a:ext cx="3100388" cy="11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8923" y="4953000"/>
            <a:ext cx="2844100" cy="76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66800"/>
            <a:ext cx="13260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819400"/>
            <a:ext cx="47625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266700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0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0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8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8" y="3362325"/>
            <a:ext cx="1204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TOBB ETU</a:t>
            </a:r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00" y="4038600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7600" y="914400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934200" y="5334000"/>
            <a:ext cx="18653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21075" y="1752600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5105400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8497888" y="6172200"/>
            <a:ext cx="671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ea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ea typeface="Arial" charset="0"/>
                <a:cs typeface="Arial" charset="0"/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 Accelerator Design: Participating </a:t>
            </a:r>
            <a:r>
              <a:rPr lang="en-US" sz="2800" b="1" dirty="0">
                <a:solidFill>
                  <a:srgbClr val="1F497D"/>
                </a:solidFill>
                <a:ea typeface="Arial" charset="0"/>
                <a:cs typeface="Arial" charset="0"/>
              </a:rPr>
              <a:t>I</a:t>
            </a:r>
            <a:r>
              <a:rPr lang="en-US" sz="28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nstitutes</a:t>
            </a:r>
            <a:endParaRPr lang="en-US" sz="2800" b="1" dirty="0">
              <a:solidFill>
                <a:srgbClr val="1F497D"/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3" y="6000750"/>
          <a:ext cx="3045277" cy="812800"/>
        </p:xfrm>
        <a:graphic>
          <a:graphicData uri="http://schemas.openxmlformats.org/presentationml/2006/ole">
            <p:oleObj spid="_x0000_s55299" name="Document" r:id="rId23" imgW="5486400" imgH="812800" progId="Word.Document.12">
              <p:link updateAutomatic="1"/>
            </p:oleObj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0" y="5849938"/>
          <a:ext cx="620899" cy="692150"/>
        </p:xfrm>
        <a:graphic>
          <a:graphicData uri="http://schemas.openxmlformats.org/presentationml/2006/ole">
            <p:oleObj spid="_x0000_s55298" name="Document" r:id="rId23" imgW="774700" imgH="8636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6607" y="375478"/>
            <a:ext cx="6151217" cy="6186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TUPC017  Civil Engineering Studies for Major Projects after LHC</a:t>
            </a:r>
          </a:p>
          <a:p>
            <a:r>
              <a:rPr lang="en-US" sz="1200" dirty="0" smtClean="0"/>
              <a:t>         John Andrew Osborne, Frederic </a:t>
            </a:r>
            <a:r>
              <a:rPr lang="en-US" sz="1200" dirty="0" err="1" smtClean="0"/>
              <a:t>Magnin</a:t>
            </a:r>
            <a:r>
              <a:rPr lang="en-US" sz="1200" dirty="0" smtClean="0"/>
              <a:t>, </a:t>
            </a:r>
            <a:r>
              <a:rPr lang="en-US" sz="1200" dirty="0" err="1" smtClean="0"/>
              <a:t>Eliseo</a:t>
            </a:r>
            <a:r>
              <a:rPr lang="en-US" sz="1200" dirty="0" smtClean="0"/>
              <a:t> Perez-</a:t>
            </a:r>
            <a:r>
              <a:rPr lang="en-US" sz="1200" dirty="0" err="1" smtClean="0"/>
              <a:t>Duenas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b="1" dirty="0" smtClean="0"/>
              <a:t>TUPC045  </a:t>
            </a:r>
            <a:r>
              <a:rPr lang="en-US" sz="1200" b="1" dirty="0" err="1" smtClean="0"/>
              <a:t>Recirculating</a:t>
            </a:r>
            <a:r>
              <a:rPr lang="en-US" sz="1200" b="1" dirty="0" smtClean="0"/>
              <a:t> Electron </a:t>
            </a:r>
            <a:r>
              <a:rPr lang="en-US" sz="1200" b="1" dirty="0" err="1" smtClean="0"/>
              <a:t>Linacs</a:t>
            </a:r>
            <a:r>
              <a:rPr lang="en-US" sz="1200" b="1" dirty="0" smtClean="0"/>
              <a:t> (REL) for </a:t>
            </a:r>
            <a:r>
              <a:rPr lang="en-US" sz="1200" b="1" dirty="0" err="1" smtClean="0"/>
              <a:t>LHeC</a:t>
            </a:r>
            <a:r>
              <a:rPr lang="en-US" sz="1200" b="1" dirty="0" smtClean="0"/>
              <a:t> and </a:t>
            </a:r>
            <a:r>
              <a:rPr lang="en-US" sz="1200" b="1" dirty="0" err="1" smtClean="0"/>
              <a:t>eRHIC</a:t>
            </a:r>
            <a:endParaRPr lang="en-US" sz="1200" b="1" dirty="0" smtClean="0"/>
          </a:p>
          <a:p>
            <a:r>
              <a:rPr lang="en-US" sz="1200" dirty="0" smtClean="0"/>
              <a:t>         </a:t>
            </a:r>
            <a:r>
              <a:rPr lang="en-US" sz="1200" dirty="0" err="1" smtClean="0"/>
              <a:t>Dejan</a:t>
            </a:r>
            <a:r>
              <a:rPr lang="en-US" sz="1200" dirty="0" smtClean="0"/>
              <a:t> </a:t>
            </a:r>
            <a:r>
              <a:rPr lang="en-US" sz="1200" dirty="0" err="1" smtClean="0"/>
              <a:t>Trbojevic</a:t>
            </a:r>
            <a:r>
              <a:rPr lang="en-US" sz="1200" dirty="0" smtClean="0"/>
              <a:t>, Joanne Beebe-Wang, </a:t>
            </a:r>
            <a:r>
              <a:rPr lang="en-US" sz="1200" dirty="0" err="1" smtClean="0"/>
              <a:t>Yue</a:t>
            </a:r>
            <a:r>
              <a:rPr lang="en-US" sz="1200" dirty="0" smtClean="0"/>
              <a:t> </a:t>
            </a:r>
            <a:r>
              <a:rPr lang="en-US" sz="1200" dirty="0" err="1" smtClean="0"/>
              <a:t>Hao</a:t>
            </a:r>
            <a:r>
              <a:rPr lang="en-US" sz="1200" dirty="0" smtClean="0"/>
              <a:t>, Dmitry </a:t>
            </a:r>
            <a:r>
              <a:rPr lang="en-US" sz="1200" dirty="0" err="1" smtClean="0"/>
              <a:t>Kayran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         Vladimir N. </a:t>
            </a:r>
            <a:r>
              <a:rPr lang="en-US" sz="1200" dirty="0" err="1" smtClean="0"/>
              <a:t>Litvinenko</a:t>
            </a:r>
            <a:r>
              <a:rPr lang="en-US" sz="1200" dirty="0" smtClean="0"/>
              <a:t>, </a:t>
            </a:r>
            <a:r>
              <a:rPr lang="en-US" sz="1200" dirty="0" err="1" smtClean="0"/>
              <a:t>Vadim</a:t>
            </a:r>
            <a:r>
              <a:rPr lang="en-US" sz="1200" dirty="0" smtClean="0"/>
              <a:t> </a:t>
            </a:r>
            <a:r>
              <a:rPr lang="en-US" sz="1200" dirty="0" err="1" smtClean="0"/>
              <a:t>Ptitsyn</a:t>
            </a:r>
            <a:r>
              <a:rPr lang="en-US" sz="1200" dirty="0" smtClean="0"/>
              <a:t>, </a:t>
            </a:r>
            <a:r>
              <a:rPr lang="en-US" sz="1200" dirty="0" err="1" smtClean="0"/>
              <a:t>Nicholaos</a:t>
            </a:r>
            <a:r>
              <a:rPr lang="en-US" sz="1200" dirty="0" smtClean="0"/>
              <a:t> </a:t>
            </a:r>
            <a:r>
              <a:rPr lang="en-US" sz="1200" dirty="0" err="1" smtClean="0"/>
              <a:t>Tsoupas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b="1" dirty="0" smtClean="0"/>
              <a:t>TUPC054  </a:t>
            </a:r>
            <a:r>
              <a:rPr lang="en-US" sz="1200" b="1" dirty="0" err="1" smtClean="0"/>
              <a:t>LHeC</a:t>
            </a:r>
            <a:r>
              <a:rPr lang="en-US" sz="1200" b="1" dirty="0" smtClean="0"/>
              <a:t> ERL Design and Beam-dynamics Issues</a:t>
            </a:r>
          </a:p>
          <a:p>
            <a:r>
              <a:rPr lang="en-US" sz="1200" dirty="0" smtClean="0"/>
              <a:t>         Alex </a:t>
            </a:r>
            <a:r>
              <a:rPr lang="en-US" sz="1200" dirty="0" err="1" smtClean="0"/>
              <a:t>Bogacz</a:t>
            </a:r>
            <a:r>
              <a:rPr lang="en-US" sz="1200" dirty="0" smtClean="0"/>
              <a:t>, </a:t>
            </a:r>
            <a:r>
              <a:rPr lang="en-US" sz="1200" dirty="0" err="1" smtClean="0"/>
              <a:t>Ilkyoung</a:t>
            </a:r>
            <a:r>
              <a:rPr lang="en-US" sz="1200" dirty="0" smtClean="0"/>
              <a:t> Shin, Daniel Schulte, Frank Zimmermann</a:t>
            </a:r>
          </a:p>
          <a:p>
            <a:endParaRPr lang="en-US" sz="1200" dirty="0" smtClean="0"/>
          </a:p>
          <a:p>
            <a:r>
              <a:rPr lang="en-US" sz="1200" b="1" dirty="0" smtClean="0"/>
              <a:t>WEODA03  Design Concepts for the Large </a:t>
            </a:r>
            <a:r>
              <a:rPr lang="en-US" sz="1200" b="1" dirty="0" err="1" smtClean="0"/>
              <a:t>Hadron</a:t>
            </a:r>
            <a:r>
              <a:rPr lang="en-US" sz="1200" b="1" dirty="0" smtClean="0"/>
              <a:t> Electron Collider</a:t>
            </a:r>
          </a:p>
          <a:p>
            <a:r>
              <a:rPr lang="en-US" sz="1200" dirty="0" smtClean="0"/>
              <a:t>         Max Klein for the </a:t>
            </a:r>
            <a:r>
              <a:rPr lang="en-US" sz="1200" dirty="0" err="1" smtClean="0"/>
              <a:t>LHeC</a:t>
            </a:r>
            <a:r>
              <a:rPr lang="en-US" sz="1200" dirty="0" smtClean="0"/>
              <a:t> Study Group</a:t>
            </a:r>
          </a:p>
          <a:p>
            <a:endParaRPr lang="en-US" sz="1200" dirty="0" smtClean="0"/>
          </a:p>
          <a:p>
            <a:r>
              <a:rPr lang="en-US" sz="1200" b="1" dirty="0" smtClean="0"/>
              <a:t>WEPZ013  Design Status of </a:t>
            </a:r>
            <a:r>
              <a:rPr lang="en-US" sz="1200" b="1" dirty="0" err="1" smtClean="0"/>
              <a:t>LHeC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Linac</a:t>
            </a:r>
            <a:r>
              <a:rPr lang="en-US" sz="1200" b="1" dirty="0" smtClean="0"/>
              <a:t>-Ring Interaction Region</a:t>
            </a:r>
          </a:p>
          <a:p>
            <a:r>
              <a:rPr lang="en-US" sz="1200" dirty="0" smtClean="0"/>
              <a:t>         Rogelio Tomas, Jose Luis </a:t>
            </a:r>
            <a:r>
              <a:rPr lang="en-US" sz="1200" dirty="0" err="1" smtClean="0"/>
              <a:t>Abelleira</a:t>
            </a:r>
            <a:r>
              <a:rPr lang="en-US" sz="1200" dirty="0" smtClean="0"/>
              <a:t>, Stephan Hans </a:t>
            </a:r>
            <a:r>
              <a:rPr lang="en-US" sz="1200" dirty="0" err="1" smtClean="0"/>
              <a:t>Russenschuck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         Frank Zimmermann, Nathan Rogers Bernard</a:t>
            </a:r>
          </a:p>
          <a:p>
            <a:endParaRPr lang="en-US" sz="1200" dirty="0" smtClean="0"/>
          </a:p>
          <a:p>
            <a:r>
              <a:rPr lang="en-US" sz="1200" b="1" dirty="0" smtClean="0"/>
              <a:t>THPZ014  </a:t>
            </a:r>
            <a:r>
              <a:rPr lang="en-US" sz="1200" b="1" dirty="0" err="1" smtClean="0"/>
              <a:t>LHeC</a:t>
            </a:r>
            <a:r>
              <a:rPr lang="en-US" sz="1200" b="1" dirty="0" smtClean="0"/>
              <a:t> Lattice Design</a:t>
            </a:r>
          </a:p>
          <a:p>
            <a:r>
              <a:rPr lang="en-US" sz="1200" dirty="0" smtClean="0"/>
              <a:t>         Miriam </a:t>
            </a:r>
            <a:r>
              <a:rPr lang="en-US" sz="1200" dirty="0" err="1" smtClean="0"/>
              <a:t>Fitterer</a:t>
            </a:r>
            <a:r>
              <a:rPr lang="en-US" sz="1200" dirty="0" smtClean="0"/>
              <a:t>, Oliver </a:t>
            </a:r>
            <a:r>
              <a:rPr lang="en-US" sz="1200" dirty="0" err="1" smtClean="0"/>
              <a:t>Sim</a:t>
            </a:r>
            <a:r>
              <a:rPr lang="en-US" sz="1200" dirty="0" smtClean="0"/>
              <a:t> </a:t>
            </a:r>
            <a:r>
              <a:rPr lang="en-US" sz="1200" dirty="0" err="1" smtClean="0"/>
              <a:t>Bruening</a:t>
            </a:r>
            <a:r>
              <a:rPr lang="en-US" sz="1200" dirty="0" smtClean="0"/>
              <a:t>, Helmut </a:t>
            </a:r>
            <a:r>
              <a:rPr lang="en-US" sz="1200" dirty="0" err="1" smtClean="0"/>
              <a:t>Burkhardt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         Bernhard Johannes </a:t>
            </a:r>
            <a:r>
              <a:rPr lang="en-US" sz="1200" dirty="0" err="1" smtClean="0"/>
              <a:t>Holzer</a:t>
            </a:r>
            <a:r>
              <a:rPr lang="en-US" sz="1200" dirty="0" smtClean="0"/>
              <a:t>, John M. Jowett, Karl Hubert Mess,</a:t>
            </a:r>
          </a:p>
          <a:p>
            <a:r>
              <a:rPr lang="en-US" sz="1200" dirty="0" smtClean="0"/>
              <a:t>         </a:t>
            </a:r>
            <a:r>
              <a:rPr lang="en-US" sz="1200" dirty="0" err="1" smtClean="0"/>
              <a:t>Thys</a:t>
            </a:r>
            <a:r>
              <a:rPr lang="en-US" sz="1200" dirty="0" smtClean="0"/>
              <a:t> </a:t>
            </a:r>
            <a:r>
              <a:rPr lang="en-US" sz="1200" dirty="0" err="1" smtClean="0"/>
              <a:t>Risselada</a:t>
            </a:r>
            <a:r>
              <a:rPr lang="en-US" sz="1200" dirty="0" smtClean="0"/>
              <a:t>, </a:t>
            </a:r>
            <a:r>
              <a:rPr lang="en-US" sz="1200" dirty="0" err="1" smtClean="0"/>
              <a:t>Anke</a:t>
            </a:r>
            <a:r>
              <a:rPr lang="en-US" sz="1200" dirty="0" smtClean="0"/>
              <a:t>-Susanne Mueller, Max Klein</a:t>
            </a:r>
          </a:p>
          <a:p>
            <a:endParaRPr lang="en-US" sz="1200" dirty="0" smtClean="0"/>
          </a:p>
          <a:p>
            <a:r>
              <a:rPr lang="en-US" sz="1200" b="1" dirty="0" smtClean="0"/>
              <a:t>THPZ015  Synchrotron Radiation in the Interaction Region for a Ring-Ring and </a:t>
            </a:r>
            <a:r>
              <a:rPr lang="en-US" sz="1200" b="1" dirty="0" err="1" smtClean="0"/>
              <a:t>Linac</a:t>
            </a:r>
            <a:r>
              <a:rPr lang="en-US" sz="1200" b="1" dirty="0" smtClean="0"/>
              <a:t>-Ring </a:t>
            </a:r>
            <a:r>
              <a:rPr lang="en-US" sz="1200" b="1" dirty="0" err="1" smtClean="0"/>
              <a:t>LHeC</a:t>
            </a:r>
            <a:endParaRPr lang="en-US" sz="1200" b="1" dirty="0" smtClean="0"/>
          </a:p>
          <a:p>
            <a:r>
              <a:rPr lang="en-US" sz="1200" dirty="0" smtClean="0"/>
              <a:t>         Nathan Rogers Bernard, Bernhard Johannes </a:t>
            </a:r>
            <a:r>
              <a:rPr lang="en-US" sz="1200" dirty="0" err="1" smtClean="0"/>
              <a:t>Holzer</a:t>
            </a:r>
            <a:r>
              <a:rPr lang="en-US" sz="1200" dirty="0" smtClean="0"/>
              <a:t>, Rogelio Tomas,</a:t>
            </a:r>
          </a:p>
          <a:p>
            <a:r>
              <a:rPr lang="en-US" sz="1200" dirty="0" smtClean="0"/>
              <a:t>         Frank Zimmermann, Peter </a:t>
            </a:r>
            <a:r>
              <a:rPr lang="en-US" sz="1200" dirty="0" err="1" smtClean="0"/>
              <a:t>Kostka</a:t>
            </a:r>
            <a:r>
              <a:rPr lang="en-US" sz="1200" dirty="0" smtClean="0"/>
              <a:t>, Max Klein, Boris </a:t>
            </a:r>
            <a:r>
              <a:rPr lang="en-US" sz="1200" dirty="0" err="1" smtClean="0"/>
              <a:t>Nagorny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         </a:t>
            </a:r>
            <a:r>
              <a:rPr lang="en-US" sz="1200" dirty="0" err="1" smtClean="0"/>
              <a:t>Uwe</a:t>
            </a:r>
            <a:r>
              <a:rPr lang="en-US" sz="1200" dirty="0" smtClean="0"/>
              <a:t> </a:t>
            </a:r>
            <a:r>
              <a:rPr lang="en-US" sz="1200" dirty="0" err="1" smtClean="0"/>
              <a:t>Schneekloth</a:t>
            </a:r>
            <a:r>
              <a:rPr lang="en-US" sz="1200" dirty="0" smtClean="0"/>
              <a:t>, Robert Appleby, Luke Thompson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THPZ016  Interaction Region Design for a Ring-Ring </a:t>
            </a:r>
            <a:r>
              <a:rPr lang="en-US" sz="1200" b="1" dirty="0" err="1" smtClean="0"/>
              <a:t>LHeC</a:t>
            </a:r>
            <a:endParaRPr lang="en-US" sz="1200" b="1" dirty="0" smtClean="0"/>
          </a:p>
          <a:p>
            <a:r>
              <a:rPr lang="en-US" sz="1200" dirty="0" smtClean="0"/>
              <a:t>         Luke Thompson, Bernhard Johannes </a:t>
            </a:r>
            <a:r>
              <a:rPr lang="en-US" sz="1200" dirty="0" err="1" smtClean="0"/>
              <a:t>Holzer</a:t>
            </a:r>
            <a:r>
              <a:rPr lang="en-US" sz="1200" dirty="0" smtClean="0"/>
              <a:t>, Miriam </a:t>
            </a:r>
            <a:r>
              <a:rPr lang="en-US" sz="1200" dirty="0" err="1" smtClean="0"/>
              <a:t>Fitterer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         Peter </a:t>
            </a:r>
            <a:r>
              <a:rPr lang="en-US" sz="1200" dirty="0" err="1" smtClean="0"/>
              <a:t>Kostka</a:t>
            </a:r>
            <a:r>
              <a:rPr lang="en-US" sz="1200" dirty="0" smtClean="0"/>
              <a:t>, Max Klein, Nathan Rogers Bernard, Robert Appleby</a:t>
            </a:r>
          </a:p>
          <a:p>
            <a:endParaRPr lang="en-US" sz="1200" dirty="0" smtClean="0"/>
          </a:p>
          <a:p>
            <a:r>
              <a:rPr lang="en-US" sz="1200" b="1" dirty="0" smtClean="0"/>
              <a:t>THPZ023  </a:t>
            </a:r>
            <a:r>
              <a:rPr lang="en-US" sz="1200" b="1" dirty="0" err="1" smtClean="0"/>
              <a:t>LHeC</a:t>
            </a:r>
            <a:r>
              <a:rPr lang="en-US" sz="1200" b="1" dirty="0" smtClean="0"/>
              <a:t> Spin Rotator</a:t>
            </a:r>
          </a:p>
          <a:p>
            <a:r>
              <a:rPr lang="en-US" sz="1200" dirty="0" smtClean="0"/>
              <a:t>         Mei </a:t>
            </a:r>
            <a:r>
              <a:rPr lang="en-US" sz="1200" dirty="0" err="1" smtClean="0"/>
              <a:t>Bai</a:t>
            </a:r>
            <a:r>
              <a:rPr lang="en-US" sz="1200" dirty="0" smtClean="0"/>
              <a:t>, Rogelio Tomas, Frank Zimmermann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960" y="376719"/>
            <a:ext cx="911246" cy="561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67824" y="5389217"/>
            <a:ext cx="1494369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Contributions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to IPAC11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4" y="375478"/>
            <a:ext cx="3050649" cy="5641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91" y="6056634"/>
            <a:ext cx="2572663" cy="276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420" y="537891"/>
            <a:ext cx="4193231" cy="268796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342348" y="1733826"/>
            <a:ext cx="3689804" cy="11044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063368" y="2467786"/>
            <a:ext cx="3761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THPZ014  </a:t>
            </a:r>
            <a:r>
              <a:rPr lang="en-US" sz="1200" dirty="0" err="1" smtClean="0"/>
              <a:t>LHeC</a:t>
            </a:r>
            <a:r>
              <a:rPr lang="en-US" sz="1200" dirty="0" smtClean="0"/>
              <a:t> Lattice Design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099" y="3399169"/>
            <a:ext cx="5274241" cy="34588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16015" y="168559"/>
            <a:ext cx="363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FODO </a:t>
            </a:r>
            <a:r>
              <a:rPr lang="en-US" sz="1400" dirty="0" smtClean="0"/>
              <a:t>(half LHC size, </a:t>
            </a:r>
            <a:r>
              <a:rPr lang="en-US" sz="1400" dirty="0" err="1" smtClean="0"/>
              <a:t>asy</a:t>
            </a:r>
            <a:r>
              <a:rPr lang="en-US" sz="1400" dirty="0" smtClean="0"/>
              <a:t> dipoles, 23 arc cells)</a:t>
            </a:r>
            <a:endParaRPr lang="en-US" sz="1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42348" y="2165983"/>
            <a:ext cx="3433751" cy="1588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4" y="165652"/>
            <a:ext cx="3164123" cy="5850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91" y="6056634"/>
            <a:ext cx="2572663" cy="276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9" y="1242870"/>
            <a:ext cx="4682424" cy="316920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07814" y="4958522"/>
            <a:ext cx="3164123" cy="1588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89130" y="165652"/>
            <a:ext cx="51593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Constraints:  </a:t>
            </a:r>
          </a:p>
          <a:p>
            <a:r>
              <a:rPr lang="en-US" sz="1600" dirty="0" smtClean="0"/>
              <a:t>         Bypass existing LHC experiments        </a:t>
            </a:r>
          </a:p>
          <a:p>
            <a:r>
              <a:rPr lang="en-US" sz="1600" dirty="0" smtClean="0"/>
              <a:t>         U</a:t>
            </a:r>
            <a:r>
              <a:rPr lang="en-US" sz="1600" baseline="-25000" dirty="0" smtClean="0"/>
              <a:t>p</a:t>
            </a:r>
            <a:r>
              <a:rPr lang="en-US" sz="1600" dirty="0" smtClean="0"/>
              <a:t>=</a:t>
            </a:r>
            <a:r>
              <a:rPr lang="en-US" sz="1600" dirty="0" err="1" smtClean="0"/>
              <a:t>U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shift of </a:t>
            </a:r>
            <a:r>
              <a:rPr lang="en-US" sz="1600" dirty="0" err="1" smtClean="0">
                <a:sym typeface="Wingdings"/>
              </a:rPr>
              <a:t>e</a:t>
            </a:r>
            <a:r>
              <a:rPr lang="en-US" sz="1600" dirty="0" smtClean="0">
                <a:sym typeface="Wingdings"/>
              </a:rPr>
              <a:t> ring to inside</a:t>
            </a:r>
          </a:p>
          <a:p>
            <a:r>
              <a:rPr lang="en-US" sz="1600" dirty="0" smtClean="0">
                <a:sym typeface="Wingdings"/>
              </a:rPr>
              <a:t>         100kg/m tunnel load limit: support from below (HERA)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589130" y="4412072"/>
            <a:ext cx="53926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Issues:</a:t>
            </a:r>
          </a:p>
          <a:p>
            <a:r>
              <a:rPr lang="en-US" sz="1600" b="1" dirty="0" smtClean="0"/>
              <a:t>   </a:t>
            </a:r>
            <a:r>
              <a:rPr lang="en-US" sz="1600" dirty="0" smtClean="0"/>
              <a:t>QRL service with jumper – asymmetric FODO</a:t>
            </a:r>
          </a:p>
          <a:p>
            <a:r>
              <a:rPr lang="en-US" sz="1600" b="1" dirty="0" smtClean="0"/>
              <a:t>   </a:t>
            </a:r>
            <a:r>
              <a:rPr lang="en-US" sz="1600" dirty="0" smtClean="0"/>
              <a:t>transport: magnets ok, </a:t>
            </a:r>
            <a:r>
              <a:rPr lang="en-US" sz="1600" dirty="0" err="1" smtClean="0"/>
              <a:t>cryo</a:t>
            </a:r>
            <a:r>
              <a:rPr lang="en-US" sz="1600" dirty="0" smtClean="0"/>
              <a:t> equipment full height</a:t>
            </a:r>
          </a:p>
          <a:p>
            <a:r>
              <a:rPr lang="en-US" sz="1600" dirty="0" smtClean="0"/>
              <a:t>                      occurs during </a:t>
            </a:r>
            <a:r>
              <a:rPr lang="en-US" sz="1600" dirty="0" err="1" smtClean="0"/>
              <a:t>warmup</a:t>
            </a:r>
            <a:r>
              <a:rPr lang="en-US" sz="1600" dirty="0" smtClean="0"/>
              <a:t> – shift locally </a:t>
            </a:r>
            <a:r>
              <a:rPr lang="en-US" sz="1600" dirty="0" err="1" smtClean="0"/>
              <a:t>e</a:t>
            </a:r>
            <a:r>
              <a:rPr lang="en-US" sz="1600" dirty="0" smtClean="0"/>
              <a:t> beam?</a:t>
            </a:r>
          </a:p>
          <a:p>
            <a:r>
              <a:rPr lang="en-US" sz="1600" dirty="0" smtClean="0"/>
              <a:t>   dump area – reroute cables</a:t>
            </a:r>
          </a:p>
          <a:p>
            <a:r>
              <a:rPr lang="en-US" sz="1600" dirty="0" smtClean="0"/>
              <a:t>   proton </a:t>
            </a:r>
            <a:r>
              <a:rPr lang="en-US" sz="1600" dirty="0" err="1" smtClean="0"/>
              <a:t>rf</a:t>
            </a:r>
            <a:r>
              <a:rPr lang="en-US" sz="1600" dirty="0" smtClean="0"/>
              <a:t> --  </a:t>
            </a:r>
            <a:r>
              <a:rPr lang="en-US" sz="1600" dirty="0" err="1" smtClean="0"/>
              <a:t>e</a:t>
            </a:r>
            <a:r>
              <a:rPr lang="en-US" sz="1600" dirty="0" smtClean="0"/>
              <a:t> “just a pipe”</a:t>
            </a:r>
          </a:p>
          <a:p>
            <a:r>
              <a:rPr lang="en-US" sz="1600" dirty="0" smtClean="0"/>
              <a:t>   </a:t>
            </a:r>
            <a:r>
              <a:rPr lang="en-US" sz="1600" dirty="0" err="1" smtClean="0"/>
              <a:t>SEU’s</a:t>
            </a:r>
            <a:r>
              <a:rPr lang="en-US" sz="1600" dirty="0" smtClean="0"/>
              <a:t> from </a:t>
            </a:r>
            <a:r>
              <a:rPr lang="en-US" sz="1600" dirty="0" err="1" smtClean="0"/>
              <a:t>e</a:t>
            </a:r>
            <a:r>
              <a:rPr lang="en-US" sz="1600" dirty="0" smtClean="0"/>
              <a:t>: shielding, LHC power converters then out</a:t>
            </a:r>
          </a:p>
          <a:p>
            <a:r>
              <a:rPr lang="en-US" sz="1600" dirty="0" smtClean="0"/>
              <a:t>   IP3, LSS7, </a:t>
            </a:r>
            <a:r>
              <a:rPr lang="en-US" sz="1600" dirty="0" err="1" smtClean="0"/>
              <a:t>p</a:t>
            </a:r>
            <a:r>
              <a:rPr lang="en-US" sz="1600" dirty="0" smtClean="0"/>
              <a:t> collimation …   </a:t>
            </a:r>
          </a:p>
          <a:p>
            <a:r>
              <a:rPr lang="en-US" sz="1600" b="1" dirty="0" smtClean="0"/>
              <a:t>no show stopper found but challenging and CAD needed next       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87"/>
            <a:ext cx="3175809" cy="4837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361" y="3877889"/>
            <a:ext cx="5126100" cy="2551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0361" y="362887"/>
            <a:ext cx="53909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ERL stores energy while ring stores electrons</a:t>
            </a:r>
          </a:p>
          <a:p>
            <a:r>
              <a:rPr lang="en-US" sz="1600" dirty="0" smtClean="0"/>
              <a:t>Same RF for acc and </a:t>
            </a:r>
            <a:r>
              <a:rPr lang="en-US" sz="1600" dirty="0" err="1" smtClean="0"/>
              <a:t>deacc</a:t>
            </a:r>
            <a:r>
              <a:rPr lang="en-US" sz="1600" dirty="0" smtClean="0"/>
              <a:t>.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rf</a:t>
            </a:r>
            <a:r>
              <a:rPr lang="en-US" sz="1600" dirty="0" smtClean="0">
                <a:sym typeface="Wingdings"/>
              </a:rPr>
              <a:t> acc power independent of I</a:t>
            </a:r>
          </a:p>
          <a:p>
            <a:r>
              <a:rPr lang="en-US" sz="1600" dirty="0" smtClean="0">
                <a:sym typeface="Wingdings"/>
              </a:rPr>
              <a:t>Switchyard: two-step spreaders and mirror symmetric </a:t>
            </a:r>
            <a:r>
              <a:rPr lang="en-US" sz="1600" dirty="0" err="1" smtClean="0">
                <a:sym typeface="Wingdings"/>
              </a:rPr>
              <a:t>recomb</a:t>
            </a:r>
            <a:r>
              <a:rPr lang="en-US" dirty="0" smtClean="0">
                <a:sym typeface="Wingdings"/>
              </a:rPr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361" y="1224661"/>
            <a:ext cx="5126100" cy="1927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6212" y="3312172"/>
            <a:ext cx="5140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Multipass</a:t>
            </a:r>
            <a:r>
              <a:rPr lang="en-US" sz="1600" dirty="0" smtClean="0"/>
              <a:t> linear optics: sharing of arcs by acc/</a:t>
            </a:r>
            <a:r>
              <a:rPr lang="en-US" sz="1600" dirty="0" err="1" smtClean="0"/>
              <a:t>deacc</a:t>
            </a:r>
            <a:r>
              <a:rPr lang="en-US" sz="1600" dirty="0" smtClean="0"/>
              <a:t>. passes</a:t>
            </a:r>
            <a:endParaRPr lang="en-US" sz="16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58755" y="907218"/>
            <a:ext cx="3187457" cy="11340"/>
          </a:xfrm>
          <a:prstGeom prst="line">
            <a:avLst/>
          </a:prstGeom>
          <a:ln w="127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8755" y="5534029"/>
            <a:ext cx="29973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Cumulative transverse deflections</a:t>
            </a:r>
          </a:p>
          <a:p>
            <a:r>
              <a:rPr lang="en-US" sz="1600" dirty="0" smtClean="0"/>
              <a:t>from each cavity so far ok to 5mA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158755" y="619898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 TUPC054 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LHeC</a:t>
            </a:r>
            <a:r>
              <a:rPr lang="en-US" sz="1200" b="1" dirty="0" smtClean="0">
                <a:solidFill>
                  <a:srgbClr val="0000FF"/>
                </a:solidFill>
              </a:rPr>
              <a:t> ERL Design and Beam-dynamics Issues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545111"/>
            <a:ext cx="2330174" cy="1603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8" y="2149065"/>
            <a:ext cx="2769487" cy="4239523"/>
          </a:xfrm>
          <a:prstGeom prst="rect">
            <a:avLst/>
          </a:prstGeom>
        </p:spPr>
      </p:pic>
      <p:pic>
        <p:nvPicPr>
          <p:cNvPr id="7" name="Picture 5" descr="DSC00136"/>
          <p:cNvPicPr>
            <a:picLocks noChangeAspect="1" noChangeArrowheads="1"/>
          </p:cNvPicPr>
          <p:nvPr/>
        </p:nvPicPr>
        <p:blipFill>
          <a:blip r:embed="rId4" cstate="print">
            <a:lum bright="22000" contrast="20000"/>
          </a:blip>
          <a:srcRect l="15677" t="2953" r="8269" b="10925"/>
          <a:stretch>
            <a:fillRect/>
          </a:stretch>
        </p:blipFill>
        <p:spPr bwMode="auto">
          <a:xfrm>
            <a:off x="3749906" y="2281587"/>
            <a:ext cx="2165681" cy="18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530" y="2281587"/>
            <a:ext cx="2416624" cy="1828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059" y="4355885"/>
            <a:ext cx="4082067" cy="2032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3934" y="164834"/>
            <a:ext cx="4418220" cy="19842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9906" y="6388588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Prototypes from BINP and CERN: function to spec’s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54001" y="1391478"/>
            <a:ext cx="3749933" cy="11044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95136" y="1391478"/>
            <a:ext cx="1095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5.35 </a:t>
            </a:r>
            <a:r>
              <a:rPr lang="en-US" sz="1400" dirty="0" err="1" smtClean="0">
                <a:solidFill>
                  <a:srgbClr val="008000"/>
                </a:solidFill>
              </a:rPr>
              <a:t>m</a:t>
            </a:r>
            <a:endParaRPr lang="en-US" sz="1400" dirty="0" smtClean="0">
              <a:solidFill>
                <a:srgbClr val="008000"/>
              </a:solidFill>
            </a:endParaRPr>
          </a:p>
          <a:p>
            <a:r>
              <a:rPr lang="en-US" sz="1400" dirty="0" smtClean="0">
                <a:solidFill>
                  <a:srgbClr val="008000"/>
                </a:solidFill>
              </a:rPr>
              <a:t>0.013-0.08 T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~200kg/m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545111"/>
            <a:ext cx="2330174" cy="1603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8" y="2149065"/>
            <a:ext cx="2769487" cy="4239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347" y="150653"/>
            <a:ext cx="4426909" cy="3733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999" y="4122101"/>
            <a:ext cx="5063711" cy="121493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54001" y="4751554"/>
            <a:ext cx="3454060" cy="22680"/>
          </a:xfrm>
          <a:prstGeom prst="line">
            <a:avLst/>
          </a:prstGeom>
          <a:ln w="12700">
            <a:solidFill>
              <a:srgbClr val="32B7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56662" y="6425672"/>
            <a:ext cx="9774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from CDR </a:t>
            </a:r>
            <a:r>
              <a:rPr lang="en-US" sz="1000" dirty="0" err="1" smtClean="0"/>
              <a:t>LHeC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689" y="5802798"/>
            <a:ext cx="5086374" cy="585790"/>
          </a:xfrm>
          <a:prstGeom prst="rect">
            <a:avLst/>
          </a:prstGeom>
          <a:ln>
            <a:solidFill>
              <a:srgbClr val="32B7D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66402" cy="4726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9" y="4725983"/>
            <a:ext cx="1966482" cy="1414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33" y="1509769"/>
            <a:ext cx="6408077" cy="39236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6027003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                                      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=14x9m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                                      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8573" y="209826"/>
            <a:ext cx="591325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Requirements  </a:t>
            </a:r>
            <a:r>
              <a:rPr lang="en-US" sz="1600" dirty="0" smtClean="0"/>
              <a:t>High Precision </a:t>
            </a:r>
            <a:r>
              <a:rPr lang="en-US" sz="1200" dirty="0" smtClean="0"/>
              <a:t>(resolution, calibration, low noise, tagging of </a:t>
            </a:r>
            <a:r>
              <a:rPr lang="en-US" sz="1200" dirty="0" err="1" smtClean="0"/>
              <a:t>b,c</a:t>
            </a:r>
            <a:r>
              <a:rPr lang="en-US" sz="1200" dirty="0" smtClean="0"/>
              <a:t>)</a:t>
            </a:r>
          </a:p>
          <a:p>
            <a:r>
              <a:rPr lang="en-US" sz="1600" dirty="0" smtClean="0"/>
              <a:t>                            Modular for ‘fast’ installation</a:t>
            </a:r>
          </a:p>
          <a:p>
            <a:r>
              <a:rPr lang="en-US" sz="1600" dirty="0" smtClean="0"/>
              <a:t>                            State of the art technology - ‘no’ R+D </a:t>
            </a:r>
            <a:r>
              <a:rPr lang="en-US" sz="1200" dirty="0" smtClean="0"/>
              <a:t>(HERA,LHC upgrade)</a:t>
            </a:r>
          </a:p>
          <a:p>
            <a:r>
              <a:rPr lang="en-US" sz="1600" dirty="0" smtClean="0"/>
              <a:t>                            1-179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acceptance for low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high </a:t>
            </a:r>
            <a:r>
              <a:rPr lang="en-US" sz="1600" dirty="0" err="1" smtClean="0"/>
              <a:t>x</a:t>
            </a:r>
            <a:r>
              <a:rPr lang="en-US" sz="1600" dirty="0" smtClean="0"/>
              <a:t> </a:t>
            </a:r>
            <a:r>
              <a:rPr lang="en-US" sz="1200" dirty="0" smtClean="0"/>
              <a:t>(beam pipe, </a:t>
            </a:r>
            <a:r>
              <a:rPr lang="en-US" sz="1200" dirty="0" err="1" smtClean="0"/>
              <a:t>synrad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529233" y="5433391"/>
            <a:ext cx="640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 tracker, </a:t>
            </a:r>
            <a:r>
              <a:rPr lang="en-US" dirty="0" err="1" smtClean="0"/>
              <a:t>LAr</a:t>
            </a:r>
            <a:r>
              <a:rPr lang="en-US" dirty="0" smtClean="0"/>
              <a:t> elm cal, sc coil 3.5T, Tile </a:t>
            </a:r>
            <a:r>
              <a:rPr lang="en-US" dirty="0" err="1" smtClean="0"/>
              <a:t>hcal</a:t>
            </a:r>
            <a:r>
              <a:rPr lang="en-US" dirty="0" smtClean="0"/>
              <a:t>, </a:t>
            </a:r>
            <a:r>
              <a:rPr lang="en-US" dirty="0" err="1" smtClean="0"/>
              <a:t>Muon</a:t>
            </a:r>
            <a:r>
              <a:rPr lang="en-US" dirty="0" smtClean="0"/>
              <a:t> detector </a:t>
            </a:r>
            <a:r>
              <a:rPr lang="en-US" sz="1200" dirty="0" smtClean="0"/>
              <a:t>not shown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517" y="5802723"/>
            <a:ext cx="1196965" cy="904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 b="1"/>
              <a:t>The Fermi Scale [1985-2010]</a:t>
            </a:r>
            <a:endParaRPr lang="en-US"/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078288" y="2133600"/>
            <a:ext cx="11366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b quark</a:t>
            </a:r>
          </a:p>
          <a:p>
            <a:pPr algn="ctr"/>
            <a:r>
              <a:rPr lang="en-US" sz="1800"/>
              <a:t>top quark</a:t>
            </a:r>
          </a:p>
          <a:p>
            <a:pPr algn="ctr"/>
            <a:r>
              <a:rPr lang="en-US" sz="1800"/>
              <a:t>M</a:t>
            </a:r>
            <a:r>
              <a:rPr lang="en-US" sz="1800" baseline="-25000"/>
              <a:t>W</a:t>
            </a:r>
            <a:r>
              <a:rPr lang="en-US" sz="1800"/>
              <a:t>, H?</a:t>
            </a:r>
          </a:p>
          <a:p>
            <a:pPr algn="ctr"/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838200" y="4419600"/>
            <a:ext cx="22939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gluon</a:t>
            </a:r>
          </a:p>
          <a:p>
            <a:pPr algn="ctr"/>
            <a:r>
              <a:rPr lang="en-US" sz="1800"/>
              <a:t>h.o. strong </a:t>
            </a:r>
          </a:p>
          <a:p>
            <a:pPr algn="ctr"/>
            <a:r>
              <a:rPr lang="en-US" sz="1800"/>
              <a:t>c,b  distributions</a:t>
            </a:r>
          </a:p>
          <a:p>
            <a:pPr algn="ctr"/>
            <a:r>
              <a:rPr lang="en-US" sz="1800"/>
              <a:t>high parton densities</a:t>
            </a:r>
          </a:p>
          <a:p>
            <a:pPr algn="ctr"/>
            <a:endParaRPr lang="en-US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248400" y="4343400"/>
            <a:ext cx="2038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M</a:t>
            </a:r>
            <a:r>
              <a:rPr lang="en-US" sz="1800" baseline="-25000"/>
              <a:t>Z</a:t>
            </a:r>
            <a:r>
              <a:rPr lang="en-US" sz="1800"/>
              <a:t> , sin</a:t>
            </a:r>
            <a:r>
              <a:rPr lang="en-US" sz="1800" baseline="30000"/>
              <a:t>2 </a:t>
            </a:r>
            <a:r>
              <a:rPr lang="en-US" sz="1800">
                <a:sym typeface="Symbol" charset="2"/>
              </a:rPr>
              <a:t></a:t>
            </a:r>
            <a:endParaRPr lang="en-US" sz="1800"/>
          </a:p>
          <a:p>
            <a:pPr algn="ctr"/>
            <a:r>
              <a:rPr lang="en-US" sz="1800"/>
              <a:t>3 neutrinos</a:t>
            </a:r>
          </a:p>
          <a:p>
            <a:pPr algn="ctr"/>
            <a:r>
              <a:rPr lang="en-US" sz="1800"/>
              <a:t>h.o. el.weak (t,H?)</a:t>
            </a:r>
            <a:endParaRPr lang="en-US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934200" y="3886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4267200" y="136525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3733800" y="4267200"/>
            <a:ext cx="182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The Standard</a:t>
            </a:r>
          </a:p>
          <a:p>
            <a:r>
              <a:rPr lang="en-US" sz="1800" b="1"/>
              <a:t>Model Triumph</a:t>
            </a:r>
            <a:endParaRPr lang="en-US" sz="1800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4343400" y="1447800"/>
            <a:ext cx="228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168775" y="3124200"/>
            <a:ext cx="138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Tevatron</a:t>
            </a:r>
            <a:endParaRPr lang="en-US" dirty="0"/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6848475" y="54864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LEP/SLC</a:t>
            </a:r>
            <a:endParaRPr lang="en-US" dirty="0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600200" y="5746750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HERA</a:t>
            </a:r>
            <a:endParaRPr lang="en-US" dirty="0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56388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 flipV="1">
            <a:off x="30480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84" y="725967"/>
            <a:ext cx="7117522" cy="4147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9" y="5579241"/>
            <a:ext cx="8150087" cy="4559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846956" y="5239920"/>
            <a:ext cx="1778000" cy="1588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01565" y="487376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LS3 --- HL LHC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99104" y="5813441"/>
            <a:ext cx="480462" cy="2217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7310" y="165679"/>
            <a:ext cx="400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1B337E"/>
                </a:solidFill>
              </a:rPr>
              <a:t>LHeC</a:t>
            </a:r>
            <a:r>
              <a:rPr lang="en-US" sz="2400" b="1" dirty="0" smtClean="0">
                <a:solidFill>
                  <a:srgbClr val="1B337E"/>
                </a:solidFill>
              </a:rPr>
              <a:t> Tentative Time Schedule</a:t>
            </a:r>
            <a:endParaRPr lang="en-US" sz="2400" b="1" dirty="0">
              <a:solidFill>
                <a:srgbClr val="1B337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15662" y="-1089691"/>
            <a:ext cx="5781244" cy="8758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10" y="6180423"/>
            <a:ext cx="6616700" cy="34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385816"/>
            <a:ext cx="4218609" cy="540538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29702" y="385816"/>
            <a:ext cx="3904472" cy="6186310"/>
          </a:xfrm>
          <a:prstGeom prst="rect">
            <a:avLst/>
          </a:prstGeom>
          <a:noFill/>
          <a:ln w="22225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CERN-ECFA-</a:t>
            </a:r>
            <a:r>
              <a:rPr lang="en-US" b="1" dirty="0" err="1" smtClean="0">
                <a:solidFill>
                  <a:srgbClr val="008000"/>
                </a:solidFill>
              </a:rPr>
              <a:t>NuPECC</a:t>
            </a:r>
            <a:r>
              <a:rPr lang="en-US" dirty="0" smtClean="0"/>
              <a:t>:</a:t>
            </a:r>
          </a:p>
          <a:p>
            <a:r>
              <a:rPr lang="en-US" dirty="0" smtClean="0"/>
              <a:t>CDR Draft (530pages) being refereed</a:t>
            </a:r>
          </a:p>
          <a:p>
            <a:r>
              <a:rPr lang="en-US" dirty="0" smtClean="0"/>
              <a:t>Publish early 2012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8000"/>
                </a:solidFill>
              </a:rPr>
              <a:t>Steps towards TDR (tentative)</a:t>
            </a:r>
          </a:p>
          <a:p>
            <a:pPr>
              <a:buFontTx/>
              <a:buChar char="-"/>
            </a:pPr>
            <a:r>
              <a:rPr lang="en-US" dirty="0" smtClean="0"/>
              <a:t>Prototype IR magnet (3 beams)</a:t>
            </a:r>
          </a:p>
          <a:p>
            <a:pPr>
              <a:buFontTx/>
              <a:buChar char="-"/>
            </a:pPr>
            <a:r>
              <a:rPr lang="en-US" dirty="0" smtClean="0"/>
              <a:t>Prototype Dipole (1:1)</a:t>
            </a:r>
          </a:p>
          <a:p>
            <a:pPr>
              <a:buFontTx/>
              <a:buChar char="-"/>
            </a:pPr>
            <a:r>
              <a:rPr lang="en-US" dirty="0" smtClean="0"/>
              <a:t>Develop Cavity/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Civil Engineering, …</a:t>
            </a:r>
          </a:p>
          <a:p>
            <a:pPr>
              <a:buFontTx/>
              <a:buChar char="-"/>
            </a:pPr>
            <a:endParaRPr lang="en-US" dirty="0" smtClean="0"/>
          </a:p>
          <a:p>
            <a:r>
              <a:rPr lang="en-US" b="1" dirty="0" smtClean="0">
                <a:solidFill>
                  <a:srgbClr val="008000"/>
                </a:solidFill>
              </a:rPr>
              <a:t>Build international collaborations</a:t>
            </a:r>
          </a:p>
          <a:p>
            <a:r>
              <a:rPr lang="en-US" dirty="0" smtClean="0"/>
              <a:t>for the accelerator and detector</a:t>
            </a:r>
          </a:p>
          <a:p>
            <a:r>
              <a:rPr lang="en-US" dirty="0" smtClean="0"/>
              <a:t>development. Strong links to ongoing</a:t>
            </a:r>
          </a:p>
          <a:p>
            <a:r>
              <a:rPr lang="en-US" dirty="0" smtClean="0"/>
              <a:t>accelerator and detector projects. </a:t>
            </a:r>
          </a:p>
          <a:p>
            <a:endParaRPr lang="en-US" dirty="0" smtClean="0"/>
          </a:p>
          <a:p>
            <a:r>
              <a:rPr lang="en-US" dirty="0" smtClean="0"/>
              <a:t>The LHC offers the unique perspective</a:t>
            </a:r>
          </a:p>
          <a:p>
            <a:r>
              <a:rPr lang="en-US" dirty="0" smtClean="0"/>
              <a:t>for a further </a:t>
            </a:r>
            <a:r>
              <a:rPr lang="en-US" dirty="0" err="1" smtClean="0"/>
              <a:t>TeV</a:t>
            </a:r>
            <a:r>
              <a:rPr lang="en-US" dirty="0" smtClean="0"/>
              <a:t> scale collider. The </a:t>
            </a:r>
          </a:p>
          <a:p>
            <a:r>
              <a:rPr lang="en-US" dirty="0" err="1" smtClean="0"/>
              <a:t>LINAC’s</a:t>
            </a:r>
            <a:r>
              <a:rPr lang="en-US" dirty="0" smtClean="0"/>
              <a:t> are of about 2mile length, yet</a:t>
            </a:r>
          </a:p>
          <a:p>
            <a:r>
              <a:rPr lang="en-US" dirty="0" smtClean="0"/>
              <a:t>the Q</a:t>
            </a:r>
            <a:r>
              <a:rPr lang="en-US" baseline="30000" dirty="0" smtClean="0"/>
              <a:t>2</a:t>
            </a:r>
            <a:r>
              <a:rPr lang="en-US" dirty="0" smtClean="0"/>
              <a:t> is 10</a:t>
            </a:r>
            <a:r>
              <a:rPr lang="en-US" baseline="30000" dirty="0" smtClean="0"/>
              <a:t>5</a:t>
            </a:r>
            <a:r>
              <a:rPr lang="en-US" dirty="0" smtClean="0"/>
              <a:t> times larger than  was</a:t>
            </a:r>
          </a:p>
          <a:p>
            <a:r>
              <a:rPr lang="en-US" dirty="0" smtClean="0"/>
              <a:t>achieved when SLAC discovered quarks.</a:t>
            </a:r>
          </a:p>
          <a:p>
            <a:r>
              <a:rPr lang="en-US" dirty="0" smtClean="0"/>
              <a:t>Particle physics needs pp, </a:t>
            </a:r>
            <a:r>
              <a:rPr lang="en-US" dirty="0" err="1" smtClean="0"/>
              <a:t>ll</a:t>
            </a:r>
            <a:r>
              <a:rPr lang="en-US" dirty="0" smtClean="0"/>
              <a:t> and </a:t>
            </a:r>
            <a:r>
              <a:rPr lang="en-US" dirty="0" err="1" smtClean="0"/>
              <a:t>ep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Here is a realistic prospect to progress.   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087" y="5879627"/>
            <a:ext cx="4319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Both the ring and the </a:t>
            </a:r>
            <a:r>
              <a:rPr lang="en-US" sz="1600" b="1" dirty="0" err="1" smtClean="0">
                <a:solidFill>
                  <a:srgbClr val="008000"/>
                </a:solidFill>
              </a:rPr>
              <a:t>linac</a:t>
            </a:r>
            <a:r>
              <a:rPr lang="en-US" sz="1600" b="1" dirty="0" smtClean="0">
                <a:solidFill>
                  <a:srgbClr val="008000"/>
                </a:solidFill>
              </a:rPr>
              <a:t> are feasible and both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come very close to the desired performance.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The pleasant challenge is to soon decide for one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2" y="1105314"/>
            <a:ext cx="8500730" cy="4738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960" y="376719"/>
            <a:ext cx="911246" cy="561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826" y="6162261"/>
            <a:ext cx="455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About 150 Experimentalists and Theorists from 50 Institutes</a:t>
            </a:r>
          </a:p>
          <a:p>
            <a:r>
              <a:rPr lang="en-US" sz="1000" dirty="0" smtClean="0"/>
              <a:t>Tentative list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256617" y="5985565"/>
            <a:ext cx="2121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Thanks to all and to 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CERN, ECFA, </a:t>
            </a:r>
            <a:r>
              <a:rPr lang="en-US" dirty="0" err="1" smtClean="0">
                <a:solidFill>
                  <a:srgbClr val="1F497D"/>
                </a:solidFill>
              </a:rPr>
              <a:t>NuPECC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182" y="356464"/>
            <a:ext cx="197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http://</a:t>
            </a:r>
            <a:r>
              <a:rPr lang="en-US" dirty="0" err="1" smtClean="0">
                <a:solidFill>
                  <a:srgbClr val="1F497D"/>
                </a:solidFill>
              </a:rPr>
              <a:t>cern.ch/lhec</a:t>
            </a:r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5478"/>
            <a:ext cx="7772400" cy="72983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r>
              <a:rPr lang="en-US" sz="2400"/>
              <a:t>Physics and Range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352800" y="2209800"/>
            <a:ext cx="256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6477000" cy="6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486400" y="533400"/>
            <a:ext cx="1219200" cy="338554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New Physics</a:t>
            </a:r>
            <a:endParaRPr lang="en-US" sz="1600" dirty="0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114800" y="2133600"/>
            <a:ext cx="1816100" cy="84137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High precision</a:t>
            </a:r>
          </a:p>
          <a:p>
            <a:r>
              <a:rPr lang="en-US" sz="1600"/>
              <a:t>partons in plateau</a:t>
            </a:r>
          </a:p>
          <a:p>
            <a:r>
              <a:rPr lang="en-US" sz="1600"/>
              <a:t>of the LHC</a:t>
            </a:r>
            <a:endParaRPr lang="en-US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276600" y="3352800"/>
            <a:ext cx="1250950" cy="157480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Nuclear </a:t>
            </a:r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Structure</a:t>
            </a:r>
          </a:p>
          <a:p>
            <a:r>
              <a:rPr lang="en-US" sz="1600"/>
              <a:t>&amp; dynamics</a:t>
            </a:r>
            <a:endParaRPr lang="en-US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676400" y="3962400"/>
            <a:ext cx="2133600" cy="35242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High Density Matter</a:t>
            </a:r>
            <a:endParaRPr lang="en-US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6096000" y="1752600"/>
            <a:ext cx="871538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Large x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46816" y="1207799"/>
            <a:ext cx="1565352" cy="550920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eQ</a:t>
            </a:r>
            <a:r>
              <a:rPr lang="en-US" sz="1600" dirty="0" smtClean="0"/>
              <a:t> states</a:t>
            </a:r>
          </a:p>
          <a:p>
            <a:r>
              <a:rPr lang="en-US" sz="1600" dirty="0" smtClean="0"/>
              <a:t>GUT (</a:t>
            </a:r>
            <a:r>
              <a:rPr lang="en-US" sz="1600" dirty="0" err="1" smtClean="0"/>
              <a:t>δα</a:t>
            </a:r>
            <a:r>
              <a:rPr lang="en-US" sz="1600" baseline="-25000" dirty="0" err="1" smtClean="0"/>
              <a:t>s</a:t>
            </a:r>
            <a:r>
              <a:rPr lang="en-US" sz="1600" dirty="0" smtClean="0"/>
              <a:t>=0.1%)</a:t>
            </a:r>
          </a:p>
          <a:p>
            <a:r>
              <a:rPr lang="en-US" sz="1600" dirty="0" smtClean="0"/>
              <a:t>Excited fermions</a:t>
            </a:r>
          </a:p>
          <a:p>
            <a:r>
              <a:rPr lang="en-US" sz="1600" dirty="0" smtClean="0"/>
              <a:t>Hot/cold spots</a:t>
            </a:r>
          </a:p>
          <a:p>
            <a:r>
              <a:rPr lang="en-US" sz="1600" dirty="0" smtClean="0"/>
              <a:t>Single top</a:t>
            </a:r>
          </a:p>
          <a:p>
            <a:r>
              <a:rPr lang="en-US" sz="1600" dirty="0" smtClean="0"/>
              <a:t>Higgs</a:t>
            </a:r>
          </a:p>
          <a:p>
            <a:r>
              <a:rPr lang="en-US" sz="1600" dirty="0" err="1" smtClean="0"/>
              <a:t>PDFs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Multi-Jets</a:t>
            </a:r>
          </a:p>
          <a:p>
            <a:r>
              <a:rPr lang="en-US" sz="1600" dirty="0" smtClean="0"/>
              <a:t>DVCS</a:t>
            </a:r>
          </a:p>
          <a:p>
            <a:r>
              <a:rPr lang="en-US" sz="1600" dirty="0" err="1" smtClean="0"/>
              <a:t>Unintegrated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/>
              <a:t>partons</a:t>
            </a:r>
            <a:endParaRPr lang="en-US" sz="1600" dirty="0" smtClean="0"/>
          </a:p>
          <a:p>
            <a:r>
              <a:rPr lang="en-US" sz="1600" dirty="0" smtClean="0"/>
              <a:t>Saturation</a:t>
            </a:r>
          </a:p>
          <a:p>
            <a:r>
              <a:rPr lang="en-US" sz="1600" dirty="0" smtClean="0"/>
              <a:t>Vector Mesons</a:t>
            </a:r>
          </a:p>
          <a:p>
            <a:r>
              <a:rPr lang="en-US" sz="1600" dirty="0" smtClean="0"/>
              <a:t>IP - graviton</a:t>
            </a:r>
          </a:p>
          <a:p>
            <a:r>
              <a:rPr lang="en-US" sz="1600" dirty="0" err="1" smtClean="0"/>
              <a:t>Odderons</a:t>
            </a:r>
            <a:endParaRPr lang="en-US" sz="1600" dirty="0" smtClean="0"/>
          </a:p>
          <a:p>
            <a:r>
              <a:rPr lang="en-US" sz="1600" dirty="0" smtClean="0"/>
              <a:t>NC couplings</a:t>
            </a:r>
          </a:p>
          <a:p>
            <a:r>
              <a:rPr lang="en-US" sz="1600" dirty="0" smtClean="0"/>
              <a:t>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Θ</a:t>
            </a:r>
          </a:p>
          <a:p>
            <a:r>
              <a:rPr lang="en-US" sz="1600" dirty="0" smtClean="0"/>
              <a:t>Beauty</a:t>
            </a:r>
          </a:p>
          <a:p>
            <a:r>
              <a:rPr lang="en-US" sz="1600" dirty="0" smtClean="0"/>
              <a:t>Charm </a:t>
            </a:r>
          </a:p>
          <a:p>
            <a:r>
              <a:rPr lang="en-US" sz="1600" dirty="0" err="1" smtClean="0"/>
              <a:t>Partons</a:t>
            </a:r>
            <a:r>
              <a:rPr lang="en-US" sz="1600" dirty="0" smtClean="0"/>
              <a:t> in nuclei</a:t>
            </a:r>
          </a:p>
          <a:p>
            <a:r>
              <a:rPr lang="en-US" sz="1600" dirty="0" smtClean="0"/>
              <a:t>Shadowing</a:t>
            </a:r>
          </a:p>
          <a:p>
            <a:r>
              <a:rPr lang="en-US" sz="1600" dirty="0" smtClean="0"/>
              <a:t>….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83" y="6456363"/>
            <a:ext cx="6259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= 4momentum transfer</a:t>
            </a:r>
            <a:r>
              <a:rPr lang="en-US" sz="1400" baseline="30000" dirty="0" smtClean="0"/>
              <a:t>2  </a:t>
            </a:r>
            <a:r>
              <a:rPr lang="en-US" sz="1400" dirty="0" smtClean="0"/>
              <a:t>                            </a:t>
            </a:r>
            <a:r>
              <a:rPr lang="en-US" sz="1400" dirty="0" err="1" smtClean="0"/>
              <a:t>x</a:t>
            </a:r>
            <a:r>
              <a:rPr lang="en-US" sz="1400" dirty="0" smtClean="0"/>
              <a:t> = </a:t>
            </a:r>
            <a:r>
              <a:rPr lang="en-US" sz="1400" dirty="0" err="1" smtClean="0"/>
              <a:t>Bjorken</a:t>
            </a:r>
            <a:r>
              <a:rPr lang="en-US" sz="1400" dirty="0" smtClean="0"/>
              <a:t> </a:t>
            </a:r>
            <a:r>
              <a:rPr lang="en-US" sz="1400" dirty="0" err="1" smtClean="0"/>
              <a:t>x</a:t>
            </a:r>
            <a:r>
              <a:rPr lang="en-US" sz="1400" dirty="0" smtClean="0"/>
              <a:t>: fraction of </a:t>
            </a:r>
            <a:r>
              <a:rPr lang="en-US" sz="1400" dirty="0" err="1" smtClean="0"/>
              <a:t>p’s</a:t>
            </a:r>
            <a:r>
              <a:rPr lang="en-US" sz="1400" dirty="0" smtClean="0"/>
              <a:t> momentum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147644" y="641121"/>
            <a:ext cx="1101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B337E"/>
                </a:solidFill>
              </a:rPr>
              <a:t>Physics</a:t>
            </a:r>
            <a:endParaRPr lang="en-US" sz="2400" b="1" dirty="0">
              <a:solidFill>
                <a:srgbClr val="1B337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6348"/>
          </a:xfrm>
          <a:solidFill>
            <a:srgbClr val="C9A122">
              <a:alpha val="26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Interaction </a:t>
            </a:r>
            <a:r>
              <a:rPr lang="en-US" sz="2800" b="1" dirty="0" err="1" smtClean="0">
                <a:solidFill>
                  <a:srgbClr val="1F497D"/>
                </a:solidFill>
              </a:rPr>
              <a:t>Region(s</a:t>
            </a:r>
            <a:r>
              <a:rPr lang="en-US" sz="2800" b="1" dirty="0" smtClean="0">
                <a:solidFill>
                  <a:srgbClr val="1F497D"/>
                </a:solidFill>
              </a:rPr>
              <a:t>)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048027"/>
            <a:ext cx="7679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RR -Small crossing angle ~1mrad (25ns) to avoid first parasitic crossing  (L </a:t>
            </a:r>
            <a:r>
              <a:rPr lang="en-US" dirty="0" err="1" smtClean="0"/>
              <a:t>x</a:t>
            </a:r>
            <a:r>
              <a:rPr lang="en-US" dirty="0" smtClean="0"/>
              <a:t> 0.77)</a:t>
            </a:r>
          </a:p>
          <a:p>
            <a:r>
              <a:rPr lang="en-US" dirty="0" smtClean="0"/>
              <a:t>LR – Head on collisions, dipole in detector to separate beams</a:t>
            </a:r>
          </a:p>
          <a:p>
            <a:r>
              <a:rPr lang="en-US" dirty="0" smtClean="0"/>
              <a:t>Synchrotron radiation –direct and back, absorption simulated (GEANT4) ..</a:t>
            </a:r>
          </a:p>
        </p:txBody>
      </p:sp>
      <p:pic>
        <p:nvPicPr>
          <p:cNvPr id="5" name="Picture 4" descr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6468" y="2362865"/>
            <a:ext cx="2089478" cy="26574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84116" y="5979779"/>
            <a:ext cx="36876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quad: 3 beams in horizontal plane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eparation 8.5cm, MQY cables, 7600 A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57069" y="5687391"/>
            <a:ext cx="3704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sc half quad (focus and deflect)</a:t>
            </a:r>
          </a:p>
          <a:p>
            <a:r>
              <a:rPr lang="en-US" sz="1400" dirty="0" smtClean="0"/>
              <a:t> separation 5cm, </a:t>
            </a:r>
            <a:r>
              <a:rPr lang="en-US" sz="1400" dirty="0" err="1" smtClean="0"/>
              <a:t>g</a:t>
            </a:r>
            <a:r>
              <a:rPr lang="en-US" sz="1400" dirty="0" smtClean="0"/>
              <a:t>=127T/m, MQY cables, 4600 A </a:t>
            </a:r>
            <a:endParaRPr lang="en-US" sz="1400" dirty="0"/>
          </a:p>
        </p:txBody>
      </p:sp>
      <p:pic>
        <p:nvPicPr>
          <p:cNvPr id="9" name="Picture 4" descr="Ring-ring_2in1_half.pdf"/>
          <p:cNvPicPr>
            <a:picLocks noChangeAspect="1" noChangeArrowheads="1"/>
          </p:cNvPicPr>
          <p:nvPr/>
        </p:nvPicPr>
        <p:blipFill>
          <a:blip r:embed="rId4"/>
          <a:srcRect t="30334" b="16853"/>
          <a:stretch>
            <a:fillRect/>
          </a:stretch>
        </p:blipFill>
        <p:spPr bwMode="auto">
          <a:xfrm>
            <a:off x="4348159" y="3548322"/>
            <a:ext cx="2863232" cy="213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31574" y="2727739"/>
          <a:ext cx="4936217" cy="2634946"/>
        </p:xfrm>
        <a:graphic>
          <a:graphicData uri="http://schemas.openxmlformats.org/presentationml/2006/ole">
            <p:oleObj spid="_x0000_s54274" name="Photo Editor Photo" r:id="rId5" imgW="5695238" imgH="4420217" progId="">
              <p:embed/>
            </p:oleObj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 flipH="1" flipV="1">
            <a:off x="2876826" y="4897783"/>
            <a:ext cx="1303130" cy="27608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390347" y="5020337"/>
            <a:ext cx="1811131" cy="6670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594088" y="3290956"/>
            <a:ext cx="2212381" cy="88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22884" y="5362685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[July 2010]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9660"/>
          </a:xfrm>
          <a:noFill/>
        </p:spPr>
        <p:txBody>
          <a:bodyPr>
            <a:normAutofit/>
          </a:bodyPr>
          <a:lstStyle/>
          <a:p>
            <a:r>
              <a:rPr lang="en-US" sz="3200" dirty="0" smtClean="0"/>
              <a:t>Two Options </a:t>
            </a:r>
            <a:endParaRPr lang="en-US" sz="3200" dirty="0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687818" y="3530179"/>
          <a:ext cx="3887788" cy="1985962"/>
        </p:xfrm>
        <a:graphic>
          <a:graphicData uri="http://schemas.openxmlformats.org/presentationml/2006/ole">
            <p:oleObj spid="_x0000_s40962" name="Equation" r:id="rId3" imgW="3162300" imgH="1612900" progId="Equation.3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788918" y="872435"/>
          <a:ext cx="3898900" cy="2078037"/>
        </p:xfrm>
        <a:graphic>
          <a:graphicData uri="http://schemas.openxmlformats.org/presentationml/2006/ole">
            <p:oleObj spid="_x0000_s40963" name="Equation" r:id="rId4" imgW="3175000" imgH="16891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36399" y="888369"/>
            <a:ext cx="3313728" cy="206210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</a:rPr>
              <a:t>Ring-Ring</a:t>
            </a:r>
          </a:p>
          <a:p>
            <a:r>
              <a:rPr lang="en-US" dirty="0" smtClean="0"/>
              <a:t>Power Limit of 100 MW wall plug</a:t>
            </a:r>
          </a:p>
          <a:p>
            <a:r>
              <a:rPr lang="en-US" dirty="0" smtClean="0"/>
              <a:t>“ultimate” LHC proton beam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smtClean="0"/>
              <a:t>± </a:t>
            </a:r>
            <a:r>
              <a:rPr lang="en-US" dirty="0" smtClean="0"/>
              <a:t>beam</a:t>
            </a:r>
            <a:endParaRPr lang="en-US" baseline="30000" dirty="0" smtClean="0"/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L = 2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918" y="3530179"/>
            <a:ext cx="2980303" cy="2431435"/>
          </a:xfrm>
          <a:prstGeom prst="rect">
            <a:avLst/>
          </a:prstGeom>
          <a:noFill/>
          <a:ln>
            <a:solidFill>
              <a:srgbClr val="C9A12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1B039"/>
                </a:solidFill>
              </a:rPr>
              <a:t>LINAC Ring </a:t>
            </a:r>
          </a:p>
          <a:p>
            <a:r>
              <a:rPr lang="en-US" dirty="0" smtClean="0"/>
              <a:t>Pulsed</a:t>
            </a:r>
            <a:r>
              <a:rPr lang="en-US" b="1" dirty="0" smtClean="0"/>
              <a:t>, 60 </a:t>
            </a:r>
            <a:r>
              <a:rPr lang="en-US" b="1" dirty="0" err="1" smtClean="0"/>
              <a:t>GeV</a:t>
            </a:r>
            <a:r>
              <a:rPr lang="en-US" dirty="0" smtClean="0"/>
              <a:t>: ~10</a:t>
            </a:r>
            <a:r>
              <a:rPr lang="en-US" baseline="30000" dirty="0" smtClean="0"/>
              <a:t>32</a:t>
            </a:r>
            <a:endParaRPr lang="en-US" dirty="0" smtClean="0"/>
          </a:p>
          <a:p>
            <a:r>
              <a:rPr lang="en-US" dirty="0" smtClean="0"/>
              <a:t>High luminosity:</a:t>
            </a:r>
          </a:p>
          <a:p>
            <a:r>
              <a:rPr lang="en-US" b="1" dirty="0" smtClean="0"/>
              <a:t>Energy recovery</a:t>
            </a:r>
            <a:r>
              <a:rPr lang="en-US" dirty="0" smtClean="0"/>
              <a:t>: P=P</a:t>
            </a:r>
            <a:r>
              <a:rPr lang="en-US" baseline="-25000" dirty="0" smtClean="0"/>
              <a:t>0</a:t>
            </a:r>
            <a:r>
              <a:rPr lang="en-US" dirty="0" smtClean="0"/>
              <a:t>/(1-η)</a:t>
            </a:r>
          </a:p>
          <a:p>
            <a:r>
              <a:rPr lang="en-US" dirty="0" err="1" smtClean="0"/>
              <a:t>β</a:t>
            </a:r>
            <a:r>
              <a:rPr lang="en-US" dirty="0" smtClean="0"/>
              <a:t>*=0.1m</a:t>
            </a:r>
          </a:p>
          <a:p>
            <a:r>
              <a:rPr lang="en-US" sz="1400" dirty="0" smtClean="0"/>
              <a:t>[5 times smaller than LHC by</a:t>
            </a:r>
          </a:p>
          <a:p>
            <a:r>
              <a:rPr lang="en-US" sz="1400" dirty="0" smtClean="0"/>
              <a:t> reduced </a:t>
            </a:r>
            <a:r>
              <a:rPr lang="en-US" sz="1400" dirty="0" err="1" smtClean="0"/>
              <a:t>l</a:t>
            </a:r>
            <a:r>
              <a:rPr lang="en-US" sz="1400" dirty="0" smtClean="0"/>
              <a:t>*, only one </a:t>
            </a:r>
            <a:r>
              <a:rPr lang="en-US" sz="1400" dirty="0" err="1" smtClean="0"/>
              <a:t>p</a:t>
            </a:r>
            <a:r>
              <a:rPr lang="en-US" sz="1400" dirty="0" smtClean="0"/>
              <a:t> squeezed</a:t>
            </a:r>
          </a:p>
          <a:p>
            <a:r>
              <a:rPr lang="en-US" sz="1400" dirty="0" smtClean="0"/>
              <a:t> and IR quads as for HL-LHC]</a:t>
            </a:r>
          </a:p>
          <a:p>
            <a:r>
              <a:rPr lang="en-US" dirty="0" smtClean="0">
                <a:sym typeface="Wingdings"/>
              </a:rPr>
              <a:t>L = 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9383" y="5700004"/>
            <a:ext cx="4830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1F497D"/>
                </a:solidFill>
              </a:rPr>
              <a:t>Synchronous </a:t>
            </a:r>
            <a:r>
              <a:rPr lang="en-US" sz="1600" b="1" dirty="0" err="1" smtClean="0">
                <a:solidFill>
                  <a:srgbClr val="1F497D"/>
                </a:solidFill>
              </a:rPr>
              <a:t>ep</a:t>
            </a:r>
            <a:r>
              <a:rPr lang="en-US" sz="1600" b="1" dirty="0" smtClean="0">
                <a:solidFill>
                  <a:srgbClr val="1F497D"/>
                </a:solidFill>
              </a:rPr>
              <a:t> and pp operation (small </a:t>
            </a:r>
            <a:r>
              <a:rPr lang="en-US" sz="1600" b="1" dirty="0" err="1" smtClean="0">
                <a:solidFill>
                  <a:srgbClr val="1F497D"/>
                </a:solidFill>
              </a:rPr>
              <a:t>ep</a:t>
            </a:r>
            <a:r>
              <a:rPr lang="en-US" sz="1600" b="1" dirty="0" smtClean="0">
                <a:solidFill>
                  <a:srgbClr val="1F497D"/>
                </a:solidFill>
              </a:rPr>
              <a:t> </a:t>
            </a:r>
            <a:r>
              <a:rPr lang="en-US" sz="1600" b="1" dirty="0" err="1" smtClean="0">
                <a:solidFill>
                  <a:srgbClr val="1F497D"/>
                </a:solidFill>
              </a:rPr>
              <a:t>tuneshifts</a:t>
            </a:r>
            <a:r>
              <a:rPr lang="en-US" sz="1600" b="1" dirty="0" smtClean="0">
                <a:solidFill>
                  <a:srgbClr val="1F497D"/>
                </a:solidFill>
              </a:rPr>
              <a:t>)</a:t>
            </a:r>
          </a:p>
          <a:p>
            <a:endParaRPr lang="en-US" sz="1600" b="1" dirty="0" smtClean="0">
              <a:solidFill>
                <a:srgbClr val="1F497D"/>
              </a:solidFill>
            </a:endParaRPr>
          </a:p>
          <a:p>
            <a:r>
              <a:rPr lang="en-US" sz="1600" b="1" dirty="0" smtClean="0">
                <a:solidFill>
                  <a:srgbClr val="1F497D"/>
                </a:solidFill>
              </a:rPr>
              <a:t>The LHC </a:t>
            </a:r>
            <a:r>
              <a:rPr lang="en-US" sz="1600" b="1" dirty="0" err="1" smtClean="0">
                <a:solidFill>
                  <a:srgbClr val="1F497D"/>
                </a:solidFill>
              </a:rPr>
              <a:t>p</a:t>
            </a:r>
            <a:r>
              <a:rPr lang="en-US" sz="1600" b="1" dirty="0" smtClean="0">
                <a:solidFill>
                  <a:srgbClr val="1F497D"/>
                </a:solidFill>
              </a:rPr>
              <a:t> beams provide 100 times </a:t>
            </a:r>
            <a:r>
              <a:rPr lang="en-US" sz="1600" b="1" dirty="0" err="1" smtClean="0">
                <a:solidFill>
                  <a:srgbClr val="1F497D"/>
                </a:solidFill>
              </a:rPr>
              <a:t>HERA’s</a:t>
            </a:r>
            <a:r>
              <a:rPr lang="en-US" sz="1600" b="1" dirty="0" smtClean="0">
                <a:solidFill>
                  <a:srgbClr val="1F497D"/>
                </a:solidFill>
              </a:rPr>
              <a:t> luminosity</a:t>
            </a:r>
            <a:endParaRPr lang="en-US" sz="16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782" y="286647"/>
            <a:ext cx="4670287" cy="729836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e</a:t>
            </a:r>
            <a:r>
              <a:rPr lang="en-US" sz="3200" dirty="0" smtClean="0"/>
              <a:t> Ring- </a:t>
            </a:r>
            <a:r>
              <a:rPr lang="en-US" sz="3200" dirty="0" err="1" smtClean="0"/>
              <a:t>p</a:t>
            </a:r>
            <a:r>
              <a:rPr lang="en-US" sz="3200" dirty="0" smtClean="0"/>
              <a:t>/A Ring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2" y="1016483"/>
            <a:ext cx="4289277" cy="4325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738" y="3633305"/>
            <a:ext cx="3506259" cy="3224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94" y="5418481"/>
            <a:ext cx="4798789" cy="888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2174" y="541848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</a:t>
            </a:r>
            <a:r>
              <a:rPr lang="en-US" dirty="0" err="1" smtClean="0"/>
              <a:t>GeV</a:t>
            </a:r>
            <a:r>
              <a:rPr lang="en-US" dirty="0" smtClean="0"/>
              <a:t> injector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334" y="420135"/>
            <a:ext cx="2851891" cy="27767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3235739" y="1601304"/>
            <a:ext cx="2510595" cy="13252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935304" y="5588000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9782"/>
            <a:ext cx="9143999" cy="5033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3366FF"/>
                </a:solidFill>
                <a:latin typeface="+mj-lt"/>
                <a:ea typeface="+mj-ea"/>
                <a:cs typeface="+mj-cs"/>
              </a:rPr>
              <a:t>Bypassing ATLAS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0" y="3308291"/>
            <a:ext cx="3734098" cy="34076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02584" y="5833707"/>
            <a:ext cx="222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For the CDR the bypass concepts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were decided to be confined to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ATLAS and CMS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47416" y="3582916"/>
          <a:ext cx="5159710" cy="2780017"/>
        </p:xfrm>
        <a:graphic>
          <a:graphicData uri="http://schemas.openxmlformats.org/presentationml/2006/ole">
            <p:oleObj spid="_x0000_s16386" name="Document" r:id="rId3" imgW="5892800" imgH="3175000" progId="Word.Document.12">
              <p:link updateAutomatic="1"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60 </a:t>
            </a:r>
            <a:r>
              <a:rPr lang="en-US" sz="2800" dirty="0" err="1" smtClean="0">
                <a:solidFill>
                  <a:srgbClr val="000000"/>
                </a:solidFill>
              </a:rPr>
              <a:t>GeV</a:t>
            </a:r>
            <a:r>
              <a:rPr lang="en-US" sz="2800" dirty="0" smtClean="0">
                <a:solidFill>
                  <a:srgbClr val="000000"/>
                </a:solidFill>
              </a:rPr>
              <a:t> Energy Recovery </a:t>
            </a:r>
            <a:r>
              <a:rPr lang="en-US" sz="2800" dirty="0" err="1" smtClean="0">
                <a:solidFill>
                  <a:srgbClr val="000000"/>
                </a:solidFill>
              </a:rPr>
              <a:t>Linac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16" y="663851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113" y="663851"/>
            <a:ext cx="4310565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13" y="3582916"/>
            <a:ext cx="4310565" cy="27224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7416" y="3582916"/>
            <a:ext cx="4401697" cy="27224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78087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95702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9630" y="5936046"/>
            <a:ext cx="54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60522" y="593342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10882" y="6519446"/>
            <a:ext cx="5670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Two 10 </a:t>
            </a:r>
            <a:r>
              <a:rPr lang="en-US" sz="1600" dirty="0" err="1" smtClean="0">
                <a:solidFill>
                  <a:srgbClr val="000000"/>
                </a:solidFill>
              </a:rPr>
              <a:t>GeV</a:t>
            </a:r>
            <a:r>
              <a:rPr lang="en-US" sz="1600" dirty="0" smtClean="0">
                <a:solidFill>
                  <a:srgbClr val="000000"/>
                </a:solidFill>
              </a:rPr>
              <a:t> energy recovery </a:t>
            </a:r>
            <a:r>
              <a:rPr lang="en-US" sz="1600" dirty="0" err="1" smtClean="0">
                <a:solidFill>
                  <a:srgbClr val="000000"/>
                </a:solidFill>
              </a:rPr>
              <a:t>Linacs</a:t>
            </a:r>
            <a:r>
              <a:rPr lang="en-US" sz="1600" dirty="0" smtClean="0">
                <a:solidFill>
                  <a:srgbClr val="000000"/>
                </a:solidFill>
              </a:rPr>
              <a:t>, 3 returns, 720 MHz cavities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31" y="1428366"/>
            <a:ext cx="6742774" cy="5094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9" y="375478"/>
            <a:ext cx="3357944" cy="227813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42429" y="2324746"/>
            <a:ext cx="3357944" cy="1588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2429" y="4086087"/>
            <a:ext cx="2056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944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cavities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59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cryo</a:t>
            </a:r>
            <a:r>
              <a:rPr lang="en-US" sz="1400" dirty="0" smtClean="0">
                <a:solidFill>
                  <a:srgbClr val="000000"/>
                </a:solidFill>
              </a:rPr>
              <a:t> modules per </a:t>
            </a:r>
            <a:r>
              <a:rPr lang="en-US" sz="1400" dirty="0" err="1" smtClean="0">
                <a:solidFill>
                  <a:srgbClr val="000000"/>
                </a:solidFill>
              </a:rPr>
              <a:t>linac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721 MHz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20 </a:t>
            </a:r>
            <a:r>
              <a:rPr lang="en-US" sz="1400" dirty="0" smtClean="0">
                <a:solidFill>
                  <a:srgbClr val="000000"/>
                </a:solidFill>
              </a:rPr>
              <a:t>MV</a:t>
            </a:r>
            <a:r>
              <a:rPr lang="en-US" sz="1400" dirty="0" smtClean="0">
                <a:solidFill>
                  <a:srgbClr val="000000"/>
                </a:solidFill>
              </a:rPr>
              <a:t>/</a:t>
            </a:r>
            <a:r>
              <a:rPr lang="en-US" sz="1400" dirty="0" err="1" smtClean="0">
                <a:solidFill>
                  <a:srgbClr val="000000"/>
                </a:solidFill>
              </a:rPr>
              <a:t>m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  <a:r>
              <a:rPr lang="en-US" sz="1400" smtClean="0">
                <a:solidFill>
                  <a:srgbClr val="000000"/>
                </a:solidFill>
              </a:rPr>
              <a:t>CW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0257" y="4301530"/>
            <a:ext cx="24939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Multibunch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wakefields</a:t>
            </a:r>
            <a:r>
              <a:rPr lang="en-US" sz="1400" dirty="0" smtClean="0">
                <a:solidFill>
                  <a:srgbClr val="000000"/>
                </a:solidFill>
              </a:rPr>
              <a:t> - ok</a:t>
            </a:r>
          </a:p>
          <a:p>
            <a:r>
              <a:rPr lang="en-US" sz="1400" dirty="0" err="1" smtClean="0">
                <a:solidFill>
                  <a:srgbClr val="000000"/>
                </a:solidFill>
              </a:rPr>
              <a:t>Emittance</a:t>
            </a:r>
            <a:r>
              <a:rPr lang="en-US" sz="1400" dirty="0" smtClean="0">
                <a:solidFill>
                  <a:srgbClr val="000000"/>
                </a:solidFill>
              </a:rPr>
              <a:t> growth - ok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[ILC 10nm, </a:t>
            </a:r>
            <a:r>
              <a:rPr lang="en-US" sz="1400" dirty="0" err="1" smtClean="0">
                <a:solidFill>
                  <a:srgbClr val="000000"/>
                </a:solidFill>
              </a:rPr>
              <a:t>LHeC</a:t>
            </a:r>
            <a:r>
              <a:rPr lang="en-US" sz="1400" dirty="0" smtClean="0">
                <a:solidFill>
                  <a:srgbClr val="000000"/>
                </a:solidFill>
              </a:rPr>
              <a:t> 10μm]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36σ separation at 3.5m - ok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Fast ion instability - probably ok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with clearing gap (1/3)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4695" y="902492"/>
            <a:ext cx="22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</a:t>
            </a:r>
            <a:r>
              <a:rPr lang="en-US" baseline="-25000" dirty="0" err="1" smtClean="0"/>
              <a:t>LHeC</a:t>
            </a:r>
            <a:r>
              <a:rPr lang="en-US" dirty="0" smtClean="0"/>
              <a:t>=U</a:t>
            </a:r>
            <a:r>
              <a:rPr lang="en-US" baseline="-25000" dirty="0" smtClean="0"/>
              <a:t>LHC</a:t>
            </a:r>
            <a:r>
              <a:rPr lang="en-US" dirty="0" smtClean="0"/>
              <a:t>/3 </a:t>
            </a:r>
            <a:r>
              <a:rPr lang="en-US" sz="1400" dirty="0" smtClean="0"/>
              <a:t>: 1.5 </a:t>
            </a:r>
            <a:r>
              <a:rPr lang="en-US" sz="1400" dirty="0" err="1" smtClean="0"/>
              <a:t>x</a:t>
            </a:r>
            <a:r>
              <a:rPr lang="en-US" sz="1400" dirty="0" smtClean="0"/>
              <a:t> HERA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 b="1"/>
              <a:t>The TeV Scale [2010-2035..]</a:t>
            </a:r>
            <a:endParaRPr lang="en-US"/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581400" y="1905000"/>
            <a:ext cx="20383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W,Z,top</a:t>
            </a:r>
          </a:p>
          <a:p>
            <a:pPr algn="ctr"/>
            <a:r>
              <a:rPr lang="en-US" sz="1800"/>
              <a:t>Higgs??</a:t>
            </a:r>
          </a:p>
          <a:p>
            <a:pPr algn="ctr"/>
            <a:r>
              <a:rPr lang="en-US" sz="1800"/>
              <a:t>New Particles??</a:t>
            </a:r>
          </a:p>
          <a:p>
            <a:pPr algn="ctr"/>
            <a:r>
              <a:rPr lang="en-US" sz="1800"/>
              <a:t>New Symmetries?</a:t>
            </a:r>
          </a:p>
          <a:p>
            <a:pPr algn="ctr"/>
            <a:endParaRPr lang="en-US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15988" y="4495800"/>
            <a:ext cx="2228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High Precision QCD</a:t>
            </a:r>
          </a:p>
          <a:p>
            <a:pPr algn="ctr"/>
            <a:r>
              <a:rPr lang="en-US" sz="1800"/>
              <a:t>High Density Matter</a:t>
            </a:r>
          </a:p>
          <a:p>
            <a:pPr algn="ctr"/>
            <a:r>
              <a:rPr lang="en-US" sz="1800"/>
              <a:t>Substructure??</a:t>
            </a:r>
          </a:p>
          <a:p>
            <a:pPr algn="ctr"/>
            <a:r>
              <a:rPr lang="en-US" sz="1800"/>
              <a:t>eq-Spectroscopy??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345238" y="4413250"/>
            <a:ext cx="18240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/>
              <a:t>ttbar</a:t>
            </a:r>
            <a:endParaRPr lang="en-US" sz="1800" dirty="0"/>
          </a:p>
          <a:p>
            <a:pPr algn="ctr"/>
            <a:r>
              <a:rPr lang="en-US" sz="1800" dirty="0"/>
              <a:t>Higgs??</a:t>
            </a:r>
          </a:p>
          <a:p>
            <a:pPr algn="ctr"/>
            <a:r>
              <a:rPr lang="en-US" sz="1800" dirty="0"/>
              <a:t>Spectroscopy??</a:t>
            </a:r>
            <a:endParaRPr lang="en-US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934200" y="395605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136525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886200" y="434340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New Physics</a:t>
            </a:r>
            <a:endParaRPr lang="en-US" sz="1800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4191000" y="3124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LHC</a:t>
            </a:r>
            <a:endParaRPr lang="en-US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6731000" y="55626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ILC/CLIC</a:t>
            </a:r>
            <a:endParaRPr lang="en-US" dirty="0"/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1736725" y="57150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LHeC</a:t>
            </a:r>
            <a:endParaRPr lang="en-US" dirty="0"/>
          </a:p>
        </p:txBody>
      </p:sp>
      <p:sp>
        <p:nvSpPr>
          <p:cNvPr id="24592" name="Line 17"/>
          <p:cNvSpPr>
            <a:spLocks noChangeShapeType="1"/>
          </p:cNvSpPr>
          <p:nvPr/>
        </p:nvSpPr>
        <p:spPr bwMode="auto">
          <a:xfrm>
            <a:off x="5638800" y="3505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V="1">
            <a:off x="29718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4" name="Line 19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82" y="375478"/>
            <a:ext cx="2605548" cy="2194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9565" y="209826"/>
            <a:ext cx="5183743" cy="6555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differ leptons from quarks? </a:t>
            </a:r>
            <a:r>
              <a:rPr lang="en-US" sz="1400" dirty="0" smtClean="0"/>
              <a:t>(</a:t>
            </a:r>
            <a:r>
              <a:rPr lang="en-US" sz="1400" dirty="0" err="1" smtClean="0"/>
              <a:t>Leptopartons</a:t>
            </a:r>
            <a:r>
              <a:rPr lang="en-US" sz="1400" dirty="0" smtClean="0"/>
              <a:t>)</a:t>
            </a:r>
          </a:p>
          <a:p>
            <a:r>
              <a:rPr lang="en-US" dirty="0" smtClean="0"/>
              <a:t>Higgs? </a:t>
            </a:r>
            <a:r>
              <a:rPr lang="en-US" sz="1400" dirty="0" smtClean="0"/>
              <a:t>(production via </a:t>
            </a:r>
            <a:r>
              <a:rPr lang="en-US" sz="1400" dirty="0" err="1" smtClean="0"/>
              <a:t>gg</a:t>
            </a:r>
            <a:r>
              <a:rPr lang="en-US" sz="1400" dirty="0" smtClean="0"/>
              <a:t> (SM), </a:t>
            </a:r>
            <a:r>
              <a:rPr lang="en-US" sz="1400" dirty="0" err="1" smtClean="0"/>
              <a:t>bb(MSSM</a:t>
            </a:r>
            <a:r>
              <a:rPr lang="en-US" sz="1400" dirty="0" smtClean="0"/>
              <a:t>), </a:t>
            </a:r>
            <a:r>
              <a:rPr lang="en-US" sz="1400" dirty="0" err="1" smtClean="0"/>
              <a:t>quartic</a:t>
            </a:r>
            <a:r>
              <a:rPr lang="en-US" sz="1400" dirty="0" smtClean="0"/>
              <a:t> </a:t>
            </a:r>
            <a:r>
              <a:rPr lang="en-US" sz="1400" dirty="0" err="1" smtClean="0"/>
              <a:t>selfcoupling</a:t>
            </a:r>
            <a:r>
              <a:rPr lang="en-US" sz="1400" dirty="0" smtClean="0"/>
              <a:t>)</a:t>
            </a:r>
          </a:p>
          <a:p>
            <a:r>
              <a:rPr lang="en-US" dirty="0" smtClean="0"/>
              <a:t>Mapping of the Gluon Field </a:t>
            </a:r>
            <a:r>
              <a:rPr lang="en-US" sz="1400" dirty="0" smtClean="0"/>
              <a:t>(next slide)</a:t>
            </a:r>
          </a:p>
          <a:p>
            <a:r>
              <a:rPr lang="en-US" dirty="0" smtClean="0"/>
              <a:t>Non </a:t>
            </a:r>
            <a:r>
              <a:rPr lang="en-US" dirty="0" err="1" smtClean="0"/>
              <a:t>pQCD</a:t>
            </a:r>
            <a:r>
              <a:rPr lang="en-US" dirty="0" smtClean="0"/>
              <a:t> – 10 dim string theory </a:t>
            </a:r>
            <a:r>
              <a:rPr lang="en-US" sz="1400" dirty="0" smtClean="0"/>
              <a:t>(BFKL, </a:t>
            </a:r>
            <a:r>
              <a:rPr lang="en-US" sz="1400" dirty="0" err="1" smtClean="0"/>
              <a:t>odderon</a:t>
            </a:r>
            <a:r>
              <a:rPr lang="en-US" sz="1400" dirty="0" smtClean="0"/>
              <a:t>)</a:t>
            </a:r>
          </a:p>
          <a:p>
            <a:r>
              <a:rPr lang="en-US" dirty="0" smtClean="0"/>
              <a:t>Ultimate precision of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dirty="0" smtClean="0"/>
              <a:t> and sin</a:t>
            </a:r>
            <a:r>
              <a:rPr lang="en-US" baseline="30000" dirty="0" smtClean="0"/>
              <a:t>2</a:t>
            </a:r>
            <a:r>
              <a:rPr lang="en-US" dirty="0" smtClean="0"/>
              <a:t>Θ </a:t>
            </a:r>
            <a:r>
              <a:rPr lang="en-US" sz="1400" dirty="0" smtClean="0"/>
              <a:t>(0.1%, </a:t>
            </a:r>
            <a:r>
              <a:rPr lang="en-US" sz="1400" dirty="0" err="1" smtClean="0"/>
              <a:t>μ</a:t>
            </a:r>
            <a:r>
              <a:rPr lang="en-US" sz="1400" dirty="0" smtClean="0"/>
              <a:t> dependence)</a:t>
            </a:r>
          </a:p>
          <a:p>
            <a:r>
              <a:rPr lang="en-US" dirty="0" smtClean="0"/>
              <a:t>Determination of ALL quark distributions</a:t>
            </a:r>
          </a:p>
          <a:p>
            <a:r>
              <a:rPr lang="en-US" dirty="0" smtClean="0"/>
              <a:t>Confinement?? </a:t>
            </a:r>
            <a:r>
              <a:rPr lang="en-US" sz="1400" dirty="0" smtClean="0"/>
              <a:t>(Diffraction)</a:t>
            </a:r>
          </a:p>
          <a:p>
            <a:r>
              <a:rPr lang="en-US" dirty="0" err="1" smtClean="0"/>
              <a:t>Generalised</a:t>
            </a:r>
            <a:r>
              <a:rPr lang="en-US" dirty="0" smtClean="0"/>
              <a:t> </a:t>
            </a:r>
            <a:r>
              <a:rPr lang="en-US" dirty="0" err="1" smtClean="0"/>
              <a:t>parton</a:t>
            </a:r>
            <a:r>
              <a:rPr lang="en-US" dirty="0" smtClean="0"/>
              <a:t> distributions </a:t>
            </a:r>
            <a:r>
              <a:rPr lang="en-US" sz="1400" dirty="0" smtClean="0"/>
              <a:t>(DVCS) </a:t>
            </a:r>
          </a:p>
          <a:p>
            <a:r>
              <a:rPr lang="en-US" dirty="0" smtClean="0"/>
              <a:t>DGLAP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BFKL? </a:t>
            </a:r>
            <a:r>
              <a:rPr lang="en-US" sz="1400" dirty="0" smtClean="0">
                <a:sym typeface="Wingdings"/>
              </a:rPr>
              <a:t>(saturation of gluon density)</a:t>
            </a:r>
            <a:endParaRPr lang="en-US" sz="1400" dirty="0" smtClean="0"/>
          </a:p>
          <a:p>
            <a:r>
              <a:rPr lang="en-US" dirty="0" smtClean="0"/>
              <a:t>Structure of the neutron </a:t>
            </a:r>
            <a:r>
              <a:rPr lang="en-US" sz="1400" dirty="0" smtClean="0"/>
              <a:t>(no </a:t>
            </a:r>
            <a:r>
              <a:rPr lang="en-US" sz="1400" dirty="0" err="1" smtClean="0"/>
              <a:t>eD</a:t>
            </a:r>
            <a:r>
              <a:rPr lang="en-US" sz="1400" dirty="0" smtClean="0"/>
              <a:t> at HERA)</a:t>
            </a:r>
          </a:p>
          <a:p>
            <a:r>
              <a:rPr lang="en-US" dirty="0" err="1" smtClean="0"/>
              <a:t>Partons</a:t>
            </a:r>
            <a:r>
              <a:rPr lang="en-US" dirty="0" smtClean="0"/>
              <a:t> in nuclei </a:t>
            </a:r>
            <a:r>
              <a:rPr lang="en-US" sz="1400" dirty="0" smtClean="0"/>
              <a:t>(4 orders of magnitude extended range)</a:t>
            </a:r>
          </a:p>
          <a:p>
            <a:r>
              <a:rPr lang="en-US" dirty="0" smtClean="0"/>
              <a:t>New singly produced states </a:t>
            </a:r>
            <a:r>
              <a:rPr lang="en-US" sz="1400" dirty="0" smtClean="0"/>
              <a:t>(</a:t>
            </a:r>
            <a:r>
              <a:rPr lang="en-US" sz="1400" dirty="0" err="1" smtClean="0"/>
              <a:t>e</a:t>
            </a:r>
            <a:r>
              <a:rPr lang="en-US" sz="1400" baseline="30000" dirty="0" smtClean="0"/>
              <a:t>*</a:t>
            </a:r>
            <a:r>
              <a:rPr lang="en-US" sz="1400" dirty="0" smtClean="0"/>
              <a:t>)</a:t>
            </a:r>
            <a:endParaRPr lang="en-US" dirty="0" smtClean="0"/>
          </a:p>
          <a:p>
            <a:r>
              <a:rPr lang="en-US" dirty="0" smtClean="0"/>
              <a:t>Unfolding of Contact interaction effects </a:t>
            </a:r>
            <a:r>
              <a:rPr lang="en-US" sz="1400" dirty="0" smtClean="0"/>
              <a:t>(up to 50 </a:t>
            </a:r>
            <a:r>
              <a:rPr lang="en-US" sz="1400" dirty="0" err="1" smtClean="0"/>
              <a:t>TeV</a:t>
            </a:r>
            <a:r>
              <a:rPr lang="en-US" sz="1400" dirty="0" smtClean="0"/>
              <a:t>)</a:t>
            </a:r>
          </a:p>
          <a:p>
            <a:endParaRPr lang="en-US" sz="1400" dirty="0" smtClean="0"/>
          </a:p>
          <a:p>
            <a:r>
              <a:rPr lang="en-US" sz="1400" dirty="0" smtClean="0"/>
              <a:t>…</a:t>
            </a:r>
          </a:p>
          <a:p>
            <a:endParaRPr lang="en-US" sz="1400" b="1" dirty="0" smtClean="0"/>
          </a:p>
          <a:p>
            <a:r>
              <a:rPr lang="en-US" b="1" dirty="0" smtClean="0"/>
              <a:t>The </a:t>
            </a:r>
            <a:r>
              <a:rPr lang="en-US" b="1" dirty="0" err="1" smtClean="0"/>
              <a:t>LHeC</a:t>
            </a:r>
            <a:r>
              <a:rPr lang="en-US" b="1" dirty="0" smtClean="0"/>
              <a:t>  has an outstanding, unique </a:t>
            </a:r>
            <a:r>
              <a:rPr lang="en-US" b="1" dirty="0" err="1" smtClean="0"/>
              <a:t>programme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which is complementary to the LHC. It requires:</a:t>
            </a:r>
          </a:p>
          <a:p>
            <a:endParaRPr lang="en-US" b="1" dirty="0" smtClean="0"/>
          </a:p>
          <a:p>
            <a:r>
              <a:rPr lang="en-US" dirty="0" smtClean="0">
                <a:sym typeface="Wingdings"/>
              </a:rPr>
              <a:t>High energy, high luminosity, </a:t>
            </a:r>
            <a:r>
              <a:rPr lang="en-US" dirty="0" err="1" smtClean="0">
                <a:sym typeface="Wingdings"/>
              </a:rPr>
              <a:t>polarised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smtClean="0">
                <a:sym typeface="Wingdings"/>
              </a:rPr>
              <a:t>±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, D, A.</a:t>
            </a:r>
          </a:p>
          <a:p>
            <a:r>
              <a:rPr lang="en-US" dirty="0" smtClean="0">
                <a:sym typeface="Wingdings"/>
              </a:rPr>
              <a:t>The LHC provides all of that if complemented</a:t>
            </a:r>
          </a:p>
          <a:p>
            <a:r>
              <a:rPr lang="en-US" dirty="0" smtClean="0">
                <a:sym typeface="Wingdings"/>
              </a:rPr>
              <a:t>by an intense, high energy electron beam. This</a:t>
            </a:r>
            <a:endParaRPr lang="en-US" dirty="0" smtClean="0"/>
          </a:p>
          <a:p>
            <a:r>
              <a:rPr lang="en-US" dirty="0" smtClean="0"/>
              <a:t>determines the schedule, and the site is no question.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99565" y="209826"/>
            <a:ext cx="4892261" cy="4141304"/>
          </a:xfrm>
          <a:prstGeom prst="rect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21582" y="1225826"/>
            <a:ext cx="3477983" cy="1588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221582" y="2020957"/>
            <a:ext cx="2605548" cy="158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1582" y="2970696"/>
            <a:ext cx="2854480" cy="351891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Default energy: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=60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  <a:p>
            <a:r>
              <a:rPr lang="en-US" sz="1400" dirty="0" smtClean="0"/>
              <a:t>So far LQ limits ~0.5 </a:t>
            </a:r>
            <a:r>
              <a:rPr lang="en-US" sz="1400" dirty="0" err="1" smtClean="0"/>
              <a:t>TeV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Q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&gt;&gt; M</a:t>
            </a:r>
            <a:r>
              <a:rPr lang="en-US" sz="1400" baseline="-25000" dirty="0" smtClean="0"/>
              <a:t>Z</a:t>
            </a:r>
            <a:r>
              <a:rPr lang="en-US" sz="1400" baseline="30000" dirty="0" smtClean="0"/>
              <a:t>2</a:t>
            </a:r>
          </a:p>
          <a:p>
            <a:endParaRPr lang="en-US" sz="1400" baseline="30000" dirty="0" smtClean="0"/>
          </a:p>
          <a:p>
            <a:r>
              <a:rPr lang="en-US" sz="1400" dirty="0" smtClean="0"/>
              <a:t>Gluon saturation at </a:t>
            </a:r>
            <a:r>
              <a:rPr lang="en-US" sz="1400" dirty="0" err="1" smtClean="0"/>
              <a:t>x</a:t>
            </a:r>
            <a:r>
              <a:rPr lang="en-US" sz="1400" dirty="0" smtClean="0"/>
              <a:t> ~10</a:t>
            </a:r>
            <a:r>
              <a:rPr lang="en-US" sz="1400" baseline="30000" dirty="0" smtClean="0"/>
              <a:t>-5</a:t>
            </a:r>
            <a:endParaRPr lang="en-US" sz="1400" dirty="0" smtClean="0"/>
          </a:p>
          <a:p>
            <a:r>
              <a:rPr lang="en-US" sz="1400" dirty="0" smtClean="0"/>
              <a:t>        in the DIS region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&gt;M</a:t>
            </a:r>
            <a:r>
              <a:rPr lang="en-US" sz="1400" baseline="-25000" dirty="0" smtClean="0"/>
              <a:t>p</a:t>
            </a:r>
            <a:r>
              <a:rPr lang="en-US" sz="1400" baseline="30000" dirty="0" smtClean="0"/>
              <a:t>2</a:t>
            </a:r>
          </a:p>
          <a:p>
            <a:endParaRPr lang="en-US" sz="1400" baseline="30000" dirty="0" smtClean="0"/>
          </a:p>
          <a:p>
            <a:r>
              <a:rPr lang="en-US" sz="1400" dirty="0" smtClean="0"/>
              <a:t>Synchrotron radiation ~ E</a:t>
            </a:r>
            <a:r>
              <a:rPr lang="en-US" sz="1400" baseline="-25000" dirty="0" smtClean="0"/>
              <a:t>e</a:t>
            </a:r>
            <a:r>
              <a:rPr lang="en-US" sz="1400" baseline="30000" dirty="0" smtClean="0"/>
              <a:t>4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Cost and Luminosity:</a:t>
            </a:r>
          </a:p>
          <a:p>
            <a:endParaRPr lang="en-US" sz="1400" dirty="0" smtClean="0"/>
          </a:p>
          <a:p>
            <a:r>
              <a:rPr lang="en-US" sz="1400" dirty="0" smtClean="0"/>
              <a:t>L = 100 L</a:t>
            </a:r>
            <a:r>
              <a:rPr lang="en-US" sz="1400" baseline="-25000" dirty="0" smtClean="0"/>
              <a:t>HERA</a:t>
            </a:r>
            <a:r>
              <a:rPr lang="en-US" sz="1400" dirty="0" smtClean="0"/>
              <a:t>,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and 1/x = 20  HERA</a:t>
            </a:r>
          </a:p>
          <a:p>
            <a:endParaRPr lang="en-US" sz="1400" dirty="0" smtClean="0"/>
          </a:p>
          <a:p>
            <a:r>
              <a:rPr lang="en-US" sz="1400" dirty="0" smtClean="0"/>
              <a:t>[LHC in 2014 may affect that choice.]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1796</Words>
  <Application>Microsoft Macintosh PowerPoint</Application>
  <PresentationFormat>On-screen Show (4:3)</PresentationFormat>
  <Paragraphs>316</Paragraphs>
  <Slides>26</Slides>
  <Notes>3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Office Theme</vt:lpstr>
      <vt:lpstr>???</vt:lpstr>
      <vt:lpstr>???</vt:lpstr>
      <vt:lpstr>???</vt:lpstr>
      <vt:lpstr>Equation</vt:lpstr>
      <vt:lpstr>Photo Editor Photo</vt:lpstr>
      <vt:lpstr>title</vt:lpstr>
      <vt:lpstr>The Fermi Scale [1985-2010]</vt:lpstr>
      <vt:lpstr>Two Options </vt:lpstr>
      <vt:lpstr>e Ring- p/A Ring</vt:lpstr>
      <vt:lpstr>Slide 5</vt:lpstr>
      <vt:lpstr>60 GeV Energy Recovery Linac</vt:lpstr>
      <vt:lpstr>Slide 7</vt:lpstr>
      <vt:lpstr>The TeV Scale [2010-2035..]</vt:lpstr>
      <vt:lpstr>Slide 9</vt:lpstr>
      <vt:lpstr>Slide 10</vt:lpstr>
      <vt:lpstr>Electron-Ion Scattering: eA  eX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backup</vt:lpstr>
      <vt:lpstr>Physics and Range</vt:lpstr>
      <vt:lpstr>Interaction Region(s)</vt:lpstr>
    </vt:vector>
  </TitlesOfParts>
  <Company>Liverpool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41</cp:revision>
  <dcterms:created xsi:type="dcterms:W3CDTF">2011-09-15T10:35:01Z</dcterms:created>
  <dcterms:modified xsi:type="dcterms:W3CDTF">2011-09-15T10:42:21Z</dcterms:modified>
</cp:coreProperties>
</file>